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0A419-D251-4ACA-9CE0-EDA86A0E1C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C4E742A-A915-48E4-9523-2DA6C77C2E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FB1DE2C-3846-45AE-A903-F8C9112C472C}"/>
              </a:ext>
            </a:extLst>
          </p:cNvPr>
          <p:cNvSpPr>
            <a:spLocks noGrp="1"/>
          </p:cNvSpPr>
          <p:nvPr>
            <p:ph type="dt" sz="half" idx="10"/>
          </p:nvPr>
        </p:nvSpPr>
        <p:spPr/>
        <p:txBody>
          <a:bodyPr/>
          <a:lstStyle/>
          <a:p>
            <a:fld id="{D94C513C-A426-4BD4-96F7-60C5ED842F22}" type="datetimeFigureOut">
              <a:rPr lang="en-IN" smtClean="0"/>
              <a:t>22-10-2020</a:t>
            </a:fld>
            <a:endParaRPr lang="en-IN"/>
          </a:p>
        </p:txBody>
      </p:sp>
      <p:sp>
        <p:nvSpPr>
          <p:cNvPr id="5" name="Footer Placeholder 4">
            <a:extLst>
              <a:ext uri="{FF2B5EF4-FFF2-40B4-BE49-F238E27FC236}">
                <a16:creationId xmlns:a16="http://schemas.microsoft.com/office/drawing/2014/main" id="{AFC3CDB9-620C-41A9-A669-0D8697BDDB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65443E-D10C-446C-9CF0-F4F4D42249FF}"/>
              </a:ext>
            </a:extLst>
          </p:cNvPr>
          <p:cNvSpPr>
            <a:spLocks noGrp="1"/>
          </p:cNvSpPr>
          <p:nvPr>
            <p:ph type="sldNum" sz="quarter" idx="12"/>
          </p:nvPr>
        </p:nvSpPr>
        <p:spPr/>
        <p:txBody>
          <a:bodyPr/>
          <a:lstStyle/>
          <a:p>
            <a:fld id="{7007D292-8398-495B-A673-EC57EE640C20}" type="slidenum">
              <a:rPr lang="en-IN" smtClean="0"/>
              <a:t>‹#›</a:t>
            </a:fld>
            <a:endParaRPr lang="en-IN"/>
          </a:p>
        </p:txBody>
      </p:sp>
    </p:spTree>
    <p:extLst>
      <p:ext uri="{BB962C8B-B14F-4D97-AF65-F5344CB8AC3E}">
        <p14:creationId xmlns:p14="http://schemas.microsoft.com/office/powerpoint/2010/main" val="2314542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4166E-E2EC-4980-AAAA-253EEF30CF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41CF77-E033-49CE-9681-6C7C70568E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D9B387-B2D5-4743-862C-B14FE46226FA}"/>
              </a:ext>
            </a:extLst>
          </p:cNvPr>
          <p:cNvSpPr>
            <a:spLocks noGrp="1"/>
          </p:cNvSpPr>
          <p:nvPr>
            <p:ph type="dt" sz="half" idx="10"/>
          </p:nvPr>
        </p:nvSpPr>
        <p:spPr/>
        <p:txBody>
          <a:bodyPr/>
          <a:lstStyle/>
          <a:p>
            <a:fld id="{D94C513C-A426-4BD4-96F7-60C5ED842F22}" type="datetimeFigureOut">
              <a:rPr lang="en-IN" smtClean="0"/>
              <a:t>22-10-2020</a:t>
            </a:fld>
            <a:endParaRPr lang="en-IN"/>
          </a:p>
        </p:txBody>
      </p:sp>
      <p:sp>
        <p:nvSpPr>
          <p:cNvPr id="5" name="Footer Placeholder 4">
            <a:extLst>
              <a:ext uri="{FF2B5EF4-FFF2-40B4-BE49-F238E27FC236}">
                <a16:creationId xmlns:a16="http://schemas.microsoft.com/office/drawing/2014/main" id="{B0E593E4-3288-4348-B1FF-E64D43800D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C1CD45-E082-416D-BF6A-EC76522392DA}"/>
              </a:ext>
            </a:extLst>
          </p:cNvPr>
          <p:cNvSpPr>
            <a:spLocks noGrp="1"/>
          </p:cNvSpPr>
          <p:nvPr>
            <p:ph type="sldNum" sz="quarter" idx="12"/>
          </p:nvPr>
        </p:nvSpPr>
        <p:spPr/>
        <p:txBody>
          <a:bodyPr/>
          <a:lstStyle/>
          <a:p>
            <a:fld id="{7007D292-8398-495B-A673-EC57EE640C20}" type="slidenum">
              <a:rPr lang="en-IN" smtClean="0"/>
              <a:t>‹#›</a:t>
            </a:fld>
            <a:endParaRPr lang="en-IN"/>
          </a:p>
        </p:txBody>
      </p:sp>
    </p:spTree>
    <p:extLst>
      <p:ext uri="{BB962C8B-B14F-4D97-AF65-F5344CB8AC3E}">
        <p14:creationId xmlns:p14="http://schemas.microsoft.com/office/powerpoint/2010/main" val="3721496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E1A626-383A-43EB-8B0F-FE327402B3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7BEDCE-335A-4B4D-8E28-D8F0995D8F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3F2270-557B-45B2-AA41-971D304B2B58}"/>
              </a:ext>
            </a:extLst>
          </p:cNvPr>
          <p:cNvSpPr>
            <a:spLocks noGrp="1"/>
          </p:cNvSpPr>
          <p:nvPr>
            <p:ph type="dt" sz="half" idx="10"/>
          </p:nvPr>
        </p:nvSpPr>
        <p:spPr/>
        <p:txBody>
          <a:bodyPr/>
          <a:lstStyle/>
          <a:p>
            <a:fld id="{D94C513C-A426-4BD4-96F7-60C5ED842F22}" type="datetimeFigureOut">
              <a:rPr lang="en-IN" smtClean="0"/>
              <a:t>22-10-2020</a:t>
            </a:fld>
            <a:endParaRPr lang="en-IN"/>
          </a:p>
        </p:txBody>
      </p:sp>
      <p:sp>
        <p:nvSpPr>
          <p:cNvPr id="5" name="Footer Placeholder 4">
            <a:extLst>
              <a:ext uri="{FF2B5EF4-FFF2-40B4-BE49-F238E27FC236}">
                <a16:creationId xmlns:a16="http://schemas.microsoft.com/office/drawing/2014/main" id="{88BE368F-5140-4FAF-9674-948122BF91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96AC0A-5027-427F-ACFB-710F02D05D0B}"/>
              </a:ext>
            </a:extLst>
          </p:cNvPr>
          <p:cNvSpPr>
            <a:spLocks noGrp="1"/>
          </p:cNvSpPr>
          <p:nvPr>
            <p:ph type="sldNum" sz="quarter" idx="12"/>
          </p:nvPr>
        </p:nvSpPr>
        <p:spPr/>
        <p:txBody>
          <a:bodyPr/>
          <a:lstStyle/>
          <a:p>
            <a:fld id="{7007D292-8398-495B-A673-EC57EE640C20}" type="slidenum">
              <a:rPr lang="en-IN" smtClean="0"/>
              <a:t>‹#›</a:t>
            </a:fld>
            <a:endParaRPr lang="en-IN"/>
          </a:p>
        </p:txBody>
      </p:sp>
    </p:spTree>
    <p:extLst>
      <p:ext uri="{BB962C8B-B14F-4D97-AF65-F5344CB8AC3E}">
        <p14:creationId xmlns:p14="http://schemas.microsoft.com/office/powerpoint/2010/main" val="2501500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94D70-52B4-48DA-AFDA-116C048B8F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C2273D-D4DA-4B49-BC59-5CC93C456C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7FA877-D7AC-4F4A-9CB8-DA1ED526E824}"/>
              </a:ext>
            </a:extLst>
          </p:cNvPr>
          <p:cNvSpPr>
            <a:spLocks noGrp="1"/>
          </p:cNvSpPr>
          <p:nvPr>
            <p:ph type="dt" sz="half" idx="10"/>
          </p:nvPr>
        </p:nvSpPr>
        <p:spPr/>
        <p:txBody>
          <a:bodyPr/>
          <a:lstStyle/>
          <a:p>
            <a:fld id="{D94C513C-A426-4BD4-96F7-60C5ED842F22}" type="datetimeFigureOut">
              <a:rPr lang="en-IN" smtClean="0"/>
              <a:t>22-10-2020</a:t>
            </a:fld>
            <a:endParaRPr lang="en-IN"/>
          </a:p>
        </p:txBody>
      </p:sp>
      <p:sp>
        <p:nvSpPr>
          <p:cNvPr id="5" name="Footer Placeholder 4">
            <a:extLst>
              <a:ext uri="{FF2B5EF4-FFF2-40B4-BE49-F238E27FC236}">
                <a16:creationId xmlns:a16="http://schemas.microsoft.com/office/drawing/2014/main" id="{A4B2E4DB-1805-4F3B-B1F6-341405CE2F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3E3C49-A097-4272-90A3-857C699F2896}"/>
              </a:ext>
            </a:extLst>
          </p:cNvPr>
          <p:cNvSpPr>
            <a:spLocks noGrp="1"/>
          </p:cNvSpPr>
          <p:nvPr>
            <p:ph type="sldNum" sz="quarter" idx="12"/>
          </p:nvPr>
        </p:nvSpPr>
        <p:spPr/>
        <p:txBody>
          <a:bodyPr/>
          <a:lstStyle/>
          <a:p>
            <a:fld id="{7007D292-8398-495B-A673-EC57EE640C20}" type="slidenum">
              <a:rPr lang="en-IN" smtClean="0"/>
              <a:t>‹#›</a:t>
            </a:fld>
            <a:endParaRPr lang="en-IN"/>
          </a:p>
        </p:txBody>
      </p:sp>
    </p:spTree>
    <p:extLst>
      <p:ext uri="{BB962C8B-B14F-4D97-AF65-F5344CB8AC3E}">
        <p14:creationId xmlns:p14="http://schemas.microsoft.com/office/powerpoint/2010/main" val="3839555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D35C4-A99D-46A5-A5B4-2F33221537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7970758-6CE3-4BF8-9D3A-912DEA3FE6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AFAA9E-162B-4BDA-847E-83C70495DF97}"/>
              </a:ext>
            </a:extLst>
          </p:cNvPr>
          <p:cNvSpPr>
            <a:spLocks noGrp="1"/>
          </p:cNvSpPr>
          <p:nvPr>
            <p:ph type="dt" sz="half" idx="10"/>
          </p:nvPr>
        </p:nvSpPr>
        <p:spPr/>
        <p:txBody>
          <a:bodyPr/>
          <a:lstStyle/>
          <a:p>
            <a:fld id="{D94C513C-A426-4BD4-96F7-60C5ED842F22}" type="datetimeFigureOut">
              <a:rPr lang="en-IN" smtClean="0"/>
              <a:t>22-10-2020</a:t>
            </a:fld>
            <a:endParaRPr lang="en-IN"/>
          </a:p>
        </p:txBody>
      </p:sp>
      <p:sp>
        <p:nvSpPr>
          <p:cNvPr id="5" name="Footer Placeholder 4">
            <a:extLst>
              <a:ext uri="{FF2B5EF4-FFF2-40B4-BE49-F238E27FC236}">
                <a16:creationId xmlns:a16="http://schemas.microsoft.com/office/drawing/2014/main" id="{0587BAFE-5609-4DEE-8F07-B8F0B65BF5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3B6807-5A37-4262-BDB6-D0B7F2542B6C}"/>
              </a:ext>
            </a:extLst>
          </p:cNvPr>
          <p:cNvSpPr>
            <a:spLocks noGrp="1"/>
          </p:cNvSpPr>
          <p:nvPr>
            <p:ph type="sldNum" sz="quarter" idx="12"/>
          </p:nvPr>
        </p:nvSpPr>
        <p:spPr/>
        <p:txBody>
          <a:bodyPr/>
          <a:lstStyle/>
          <a:p>
            <a:fld id="{7007D292-8398-495B-A673-EC57EE640C20}" type="slidenum">
              <a:rPr lang="en-IN" smtClean="0"/>
              <a:t>‹#›</a:t>
            </a:fld>
            <a:endParaRPr lang="en-IN"/>
          </a:p>
        </p:txBody>
      </p:sp>
    </p:spTree>
    <p:extLst>
      <p:ext uri="{BB962C8B-B14F-4D97-AF65-F5344CB8AC3E}">
        <p14:creationId xmlns:p14="http://schemas.microsoft.com/office/powerpoint/2010/main" val="2574108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0D1A6-5BBB-4669-9D03-1DDF8875EB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7D29E6-7F07-4023-9DEF-DBE64A90A9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D94858-8941-4112-9E8F-5736AA30CD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363228A-F9E8-4836-8768-293A548D60A1}"/>
              </a:ext>
            </a:extLst>
          </p:cNvPr>
          <p:cNvSpPr>
            <a:spLocks noGrp="1"/>
          </p:cNvSpPr>
          <p:nvPr>
            <p:ph type="dt" sz="half" idx="10"/>
          </p:nvPr>
        </p:nvSpPr>
        <p:spPr/>
        <p:txBody>
          <a:bodyPr/>
          <a:lstStyle/>
          <a:p>
            <a:fld id="{D94C513C-A426-4BD4-96F7-60C5ED842F22}" type="datetimeFigureOut">
              <a:rPr lang="en-IN" smtClean="0"/>
              <a:t>22-10-2020</a:t>
            </a:fld>
            <a:endParaRPr lang="en-IN"/>
          </a:p>
        </p:txBody>
      </p:sp>
      <p:sp>
        <p:nvSpPr>
          <p:cNvPr id="6" name="Footer Placeholder 5">
            <a:extLst>
              <a:ext uri="{FF2B5EF4-FFF2-40B4-BE49-F238E27FC236}">
                <a16:creationId xmlns:a16="http://schemas.microsoft.com/office/drawing/2014/main" id="{52C62C0D-A7BD-44A2-A82E-C8BEF4A560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2AAD8E-D983-4377-A25D-0A0B0BFF4F7E}"/>
              </a:ext>
            </a:extLst>
          </p:cNvPr>
          <p:cNvSpPr>
            <a:spLocks noGrp="1"/>
          </p:cNvSpPr>
          <p:nvPr>
            <p:ph type="sldNum" sz="quarter" idx="12"/>
          </p:nvPr>
        </p:nvSpPr>
        <p:spPr/>
        <p:txBody>
          <a:bodyPr/>
          <a:lstStyle/>
          <a:p>
            <a:fld id="{7007D292-8398-495B-A673-EC57EE640C20}" type="slidenum">
              <a:rPr lang="en-IN" smtClean="0"/>
              <a:t>‹#›</a:t>
            </a:fld>
            <a:endParaRPr lang="en-IN"/>
          </a:p>
        </p:txBody>
      </p:sp>
    </p:spTree>
    <p:extLst>
      <p:ext uri="{BB962C8B-B14F-4D97-AF65-F5344CB8AC3E}">
        <p14:creationId xmlns:p14="http://schemas.microsoft.com/office/powerpoint/2010/main" val="2056505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5F2E-C045-4FC9-A8FC-5D57FC30FC4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1616E3-F6BD-4DC7-BA03-A09ADABB99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6318C0-1321-4C67-B0A6-ADB607B527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EF46DB8-7DBB-44D6-A94A-BF48D608F8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6F8D39-0E58-4D31-8E21-C5791AC01E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0E57532-E458-4C19-A639-8397A118D0C7}"/>
              </a:ext>
            </a:extLst>
          </p:cNvPr>
          <p:cNvSpPr>
            <a:spLocks noGrp="1"/>
          </p:cNvSpPr>
          <p:nvPr>
            <p:ph type="dt" sz="half" idx="10"/>
          </p:nvPr>
        </p:nvSpPr>
        <p:spPr/>
        <p:txBody>
          <a:bodyPr/>
          <a:lstStyle/>
          <a:p>
            <a:fld id="{D94C513C-A426-4BD4-96F7-60C5ED842F22}" type="datetimeFigureOut">
              <a:rPr lang="en-IN" smtClean="0"/>
              <a:t>22-10-2020</a:t>
            </a:fld>
            <a:endParaRPr lang="en-IN"/>
          </a:p>
        </p:txBody>
      </p:sp>
      <p:sp>
        <p:nvSpPr>
          <p:cNvPr id="8" name="Footer Placeholder 7">
            <a:extLst>
              <a:ext uri="{FF2B5EF4-FFF2-40B4-BE49-F238E27FC236}">
                <a16:creationId xmlns:a16="http://schemas.microsoft.com/office/drawing/2014/main" id="{D3C83BEE-39A3-45F2-9235-3830C7CAC39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5C1AA5A-0D5C-4932-9BFE-4D4031E8AF62}"/>
              </a:ext>
            </a:extLst>
          </p:cNvPr>
          <p:cNvSpPr>
            <a:spLocks noGrp="1"/>
          </p:cNvSpPr>
          <p:nvPr>
            <p:ph type="sldNum" sz="quarter" idx="12"/>
          </p:nvPr>
        </p:nvSpPr>
        <p:spPr/>
        <p:txBody>
          <a:bodyPr/>
          <a:lstStyle/>
          <a:p>
            <a:fld id="{7007D292-8398-495B-A673-EC57EE640C20}" type="slidenum">
              <a:rPr lang="en-IN" smtClean="0"/>
              <a:t>‹#›</a:t>
            </a:fld>
            <a:endParaRPr lang="en-IN"/>
          </a:p>
        </p:txBody>
      </p:sp>
    </p:spTree>
    <p:extLst>
      <p:ext uri="{BB962C8B-B14F-4D97-AF65-F5344CB8AC3E}">
        <p14:creationId xmlns:p14="http://schemas.microsoft.com/office/powerpoint/2010/main" val="1733394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A0FB-E083-4E82-9F5C-00222EA79AF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FE3A373-A219-4054-AFBB-19BBE7D9BDD0}"/>
              </a:ext>
            </a:extLst>
          </p:cNvPr>
          <p:cNvSpPr>
            <a:spLocks noGrp="1"/>
          </p:cNvSpPr>
          <p:nvPr>
            <p:ph type="dt" sz="half" idx="10"/>
          </p:nvPr>
        </p:nvSpPr>
        <p:spPr/>
        <p:txBody>
          <a:bodyPr/>
          <a:lstStyle/>
          <a:p>
            <a:fld id="{D94C513C-A426-4BD4-96F7-60C5ED842F22}" type="datetimeFigureOut">
              <a:rPr lang="en-IN" smtClean="0"/>
              <a:t>22-10-2020</a:t>
            </a:fld>
            <a:endParaRPr lang="en-IN"/>
          </a:p>
        </p:txBody>
      </p:sp>
      <p:sp>
        <p:nvSpPr>
          <p:cNvPr id="4" name="Footer Placeholder 3">
            <a:extLst>
              <a:ext uri="{FF2B5EF4-FFF2-40B4-BE49-F238E27FC236}">
                <a16:creationId xmlns:a16="http://schemas.microsoft.com/office/drawing/2014/main" id="{1D0D8C2E-F120-45C9-AD9E-3687F6842E2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A09FB25-8671-4453-85FF-921B41374195}"/>
              </a:ext>
            </a:extLst>
          </p:cNvPr>
          <p:cNvSpPr>
            <a:spLocks noGrp="1"/>
          </p:cNvSpPr>
          <p:nvPr>
            <p:ph type="sldNum" sz="quarter" idx="12"/>
          </p:nvPr>
        </p:nvSpPr>
        <p:spPr/>
        <p:txBody>
          <a:bodyPr/>
          <a:lstStyle/>
          <a:p>
            <a:fld id="{7007D292-8398-495B-A673-EC57EE640C20}" type="slidenum">
              <a:rPr lang="en-IN" smtClean="0"/>
              <a:t>‹#›</a:t>
            </a:fld>
            <a:endParaRPr lang="en-IN"/>
          </a:p>
        </p:txBody>
      </p:sp>
    </p:spTree>
    <p:extLst>
      <p:ext uri="{BB962C8B-B14F-4D97-AF65-F5344CB8AC3E}">
        <p14:creationId xmlns:p14="http://schemas.microsoft.com/office/powerpoint/2010/main" val="2959567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482A31-4E09-4C93-B3D3-B7B18D4AED47}"/>
              </a:ext>
            </a:extLst>
          </p:cNvPr>
          <p:cNvSpPr>
            <a:spLocks noGrp="1"/>
          </p:cNvSpPr>
          <p:nvPr>
            <p:ph type="dt" sz="half" idx="10"/>
          </p:nvPr>
        </p:nvSpPr>
        <p:spPr/>
        <p:txBody>
          <a:bodyPr/>
          <a:lstStyle/>
          <a:p>
            <a:fld id="{D94C513C-A426-4BD4-96F7-60C5ED842F22}" type="datetimeFigureOut">
              <a:rPr lang="en-IN" smtClean="0"/>
              <a:t>22-10-2020</a:t>
            </a:fld>
            <a:endParaRPr lang="en-IN"/>
          </a:p>
        </p:txBody>
      </p:sp>
      <p:sp>
        <p:nvSpPr>
          <p:cNvPr id="3" name="Footer Placeholder 2">
            <a:extLst>
              <a:ext uri="{FF2B5EF4-FFF2-40B4-BE49-F238E27FC236}">
                <a16:creationId xmlns:a16="http://schemas.microsoft.com/office/drawing/2014/main" id="{B9B11E35-01EA-40EB-AD61-A365F5CA6A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2789BA6-15B8-4E7E-8F77-0BB38E8D51AC}"/>
              </a:ext>
            </a:extLst>
          </p:cNvPr>
          <p:cNvSpPr>
            <a:spLocks noGrp="1"/>
          </p:cNvSpPr>
          <p:nvPr>
            <p:ph type="sldNum" sz="quarter" idx="12"/>
          </p:nvPr>
        </p:nvSpPr>
        <p:spPr/>
        <p:txBody>
          <a:bodyPr/>
          <a:lstStyle/>
          <a:p>
            <a:fld id="{7007D292-8398-495B-A673-EC57EE640C20}" type="slidenum">
              <a:rPr lang="en-IN" smtClean="0"/>
              <a:t>‹#›</a:t>
            </a:fld>
            <a:endParaRPr lang="en-IN"/>
          </a:p>
        </p:txBody>
      </p:sp>
    </p:spTree>
    <p:extLst>
      <p:ext uri="{BB962C8B-B14F-4D97-AF65-F5344CB8AC3E}">
        <p14:creationId xmlns:p14="http://schemas.microsoft.com/office/powerpoint/2010/main" val="247486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A421B-7EE6-4222-A108-7D24E01B8E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939C714-CA0B-42BE-BF4B-9CA7AE487D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14F7E51-CF57-477C-83F0-262D685FBA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AFFFCA-E346-41E5-A3BB-B6097976D0BE}"/>
              </a:ext>
            </a:extLst>
          </p:cNvPr>
          <p:cNvSpPr>
            <a:spLocks noGrp="1"/>
          </p:cNvSpPr>
          <p:nvPr>
            <p:ph type="dt" sz="half" idx="10"/>
          </p:nvPr>
        </p:nvSpPr>
        <p:spPr/>
        <p:txBody>
          <a:bodyPr/>
          <a:lstStyle/>
          <a:p>
            <a:fld id="{D94C513C-A426-4BD4-96F7-60C5ED842F22}" type="datetimeFigureOut">
              <a:rPr lang="en-IN" smtClean="0"/>
              <a:t>22-10-2020</a:t>
            </a:fld>
            <a:endParaRPr lang="en-IN"/>
          </a:p>
        </p:txBody>
      </p:sp>
      <p:sp>
        <p:nvSpPr>
          <p:cNvPr id="6" name="Footer Placeholder 5">
            <a:extLst>
              <a:ext uri="{FF2B5EF4-FFF2-40B4-BE49-F238E27FC236}">
                <a16:creationId xmlns:a16="http://schemas.microsoft.com/office/drawing/2014/main" id="{FAE25291-BCF7-4D73-B068-8F422BD132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0E2C4E-75F9-40B7-8DD8-3BC73CB39620}"/>
              </a:ext>
            </a:extLst>
          </p:cNvPr>
          <p:cNvSpPr>
            <a:spLocks noGrp="1"/>
          </p:cNvSpPr>
          <p:nvPr>
            <p:ph type="sldNum" sz="quarter" idx="12"/>
          </p:nvPr>
        </p:nvSpPr>
        <p:spPr/>
        <p:txBody>
          <a:bodyPr/>
          <a:lstStyle/>
          <a:p>
            <a:fld id="{7007D292-8398-495B-A673-EC57EE640C20}" type="slidenum">
              <a:rPr lang="en-IN" smtClean="0"/>
              <a:t>‹#›</a:t>
            </a:fld>
            <a:endParaRPr lang="en-IN"/>
          </a:p>
        </p:txBody>
      </p:sp>
    </p:spTree>
    <p:extLst>
      <p:ext uri="{BB962C8B-B14F-4D97-AF65-F5344CB8AC3E}">
        <p14:creationId xmlns:p14="http://schemas.microsoft.com/office/powerpoint/2010/main" val="14822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3BAFB-531D-4989-B2A9-4556CD2BD2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1A3A659-10BE-478D-BE06-CE6E63EF95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98DEC3-4ACD-4993-9F1C-34AA377531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28389D-2A4B-446E-9D0D-BB76CDD5E299}"/>
              </a:ext>
            </a:extLst>
          </p:cNvPr>
          <p:cNvSpPr>
            <a:spLocks noGrp="1"/>
          </p:cNvSpPr>
          <p:nvPr>
            <p:ph type="dt" sz="half" idx="10"/>
          </p:nvPr>
        </p:nvSpPr>
        <p:spPr/>
        <p:txBody>
          <a:bodyPr/>
          <a:lstStyle/>
          <a:p>
            <a:fld id="{D94C513C-A426-4BD4-96F7-60C5ED842F22}" type="datetimeFigureOut">
              <a:rPr lang="en-IN" smtClean="0"/>
              <a:t>22-10-2020</a:t>
            </a:fld>
            <a:endParaRPr lang="en-IN"/>
          </a:p>
        </p:txBody>
      </p:sp>
      <p:sp>
        <p:nvSpPr>
          <p:cNvPr id="6" name="Footer Placeholder 5">
            <a:extLst>
              <a:ext uri="{FF2B5EF4-FFF2-40B4-BE49-F238E27FC236}">
                <a16:creationId xmlns:a16="http://schemas.microsoft.com/office/drawing/2014/main" id="{E183A744-99F6-4A68-B872-819A092F46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F58D91-9526-4459-88AD-361715D5388E}"/>
              </a:ext>
            </a:extLst>
          </p:cNvPr>
          <p:cNvSpPr>
            <a:spLocks noGrp="1"/>
          </p:cNvSpPr>
          <p:nvPr>
            <p:ph type="sldNum" sz="quarter" idx="12"/>
          </p:nvPr>
        </p:nvSpPr>
        <p:spPr/>
        <p:txBody>
          <a:bodyPr/>
          <a:lstStyle/>
          <a:p>
            <a:fld id="{7007D292-8398-495B-A673-EC57EE640C20}" type="slidenum">
              <a:rPr lang="en-IN" smtClean="0"/>
              <a:t>‹#›</a:t>
            </a:fld>
            <a:endParaRPr lang="en-IN"/>
          </a:p>
        </p:txBody>
      </p:sp>
    </p:spTree>
    <p:extLst>
      <p:ext uri="{BB962C8B-B14F-4D97-AF65-F5344CB8AC3E}">
        <p14:creationId xmlns:p14="http://schemas.microsoft.com/office/powerpoint/2010/main" val="1810484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FD4B74-AF6E-412E-A985-6C01ECC9EB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FBBE4D-2DCD-4B61-9CED-B8688E459C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FC280A-9CC5-4B1C-9278-B3F08DA039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4C513C-A426-4BD4-96F7-60C5ED842F22}" type="datetimeFigureOut">
              <a:rPr lang="en-IN" smtClean="0"/>
              <a:t>22-10-2020</a:t>
            </a:fld>
            <a:endParaRPr lang="en-IN"/>
          </a:p>
        </p:txBody>
      </p:sp>
      <p:sp>
        <p:nvSpPr>
          <p:cNvPr id="5" name="Footer Placeholder 4">
            <a:extLst>
              <a:ext uri="{FF2B5EF4-FFF2-40B4-BE49-F238E27FC236}">
                <a16:creationId xmlns:a16="http://schemas.microsoft.com/office/drawing/2014/main" id="{2852B8C9-9D74-44A4-A1E5-B96D283A0F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E2F675D-CE35-4CBF-9BF7-552C4555C4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07D292-8398-495B-A673-EC57EE640C20}" type="slidenum">
              <a:rPr lang="en-IN" smtClean="0"/>
              <a:t>‹#›</a:t>
            </a:fld>
            <a:endParaRPr lang="en-IN"/>
          </a:p>
        </p:txBody>
      </p:sp>
      <p:pic>
        <p:nvPicPr>
          <p:cNvPr id="8" name="Picture 7">
            <a:extLst>
              <a:ext uri="{FF2B5EF4-FFF2-40B4-BE49-F238E27FC236}">
                <a16:creationId xmlns:a16="http://schemas.microsoft.com/office/drawing/2014/main" id="{BEA9E0EE-025D-4700-B832-93FC36819489}"/>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61749" y="-82233"/>
            <a:ext cx="1282699" cy="857534"/>
          </a:xfrm>
          <a:prstGeom prst="rect">
            <a:avLst/>
          </a:prstGeom>
        </p:spPr>
      </p:pic>
      <p:sp>
        <p:nvSpPr>
          <p:cNvPr id="10" name="Rectangle 9">
            <a:extLst>
              <a:ext uri="{FF2B5EF4-FFF2-40B4-BE49-F238E27FC236}">
                <a16:creationId xmlns:a16="http://schemas.microsoft.com/office/drawing/2014/main" id="{3F46A093-4EFF-46EB-AA42-8F472DB0FE18}"/>
              </a:ext>
            </a:extLst>
          </p:cNvPr>
          <p:cNvSpPr/>
          <p:nvPr userDrawn="1"/>
        </p:nvSpPr>
        <p:spPr>
          <a:xfrm>
            <a:off x="1145888" y="6621779"/>
            <a:ext cx="8515350" cy="307777"/>
          </a:xfrm>
          <a:prstGeom prst="rect">
            <a:avLst/>
          </a:prstGeom>
        </p:spPr>
        <p:txBody>
          <a:bodyPr wrap="square">
            <a:spAutoFit/>
          </a:body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3501090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idyanidhi.co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CD01ABA9-B727-438F-A96C-73D935C8F9DE}"/>
              </a:ext>
            </a:extLst>
          </p:cNvPr>
          <p:cNvSpPr txBox="1">
            <a:spLocks/>
          </p:cNvSpPr>
          <p:nvPr/>
        </p:nvSpPr>
        <p:spPr>
          <a:xfrm>
            <a:off x="228600" y="152400"/>
            <a:ext cx="8458200" cy="6705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a:hlinkClick r:id="rId2"/>
              </a:rPr>
              <a:t>http://www.vidyanidhi.com/</a:t>
            </a:r>
            <a:endParaRPr lang="en-IN"/>
          </a:p>
          <a:p>
            <a:pPr marL="0" indent="0" algn="ctr">
              <a:buFont typeface="Arial" panose="020B0604020202020204" pitchFamily="34" charset="0"/>
              <a:buNone/>
            </a:pPr>
            <a:r>
              <a:rPr lang="en-IN"/>
              <a:t>Ketkiacharya.net@gmail.com</a:t>
            </a:r>
            <a:endParaRPr lang="en-IN" dirty="0"/>
          </a:p>
        </p:txBody>
      </p:sp>
      <p:sp>
        <p:nvSpPr>
          <p:cNvPr id="3" name="TextBox 2">
            <a:extLst>
              <a:ext uri="{FF2B5EF4-FFF2-40B4-BE49-F238E27FC236}">
                <a16:creationId xmlns:a16="http://schemas.microsoft.com/office/drawing/2014/main" id="{B223BE20-7538-427E-919C-712A05A3C1F6}"/>
              </a:ext>
            </a:extLst>
          </p:cNvPr>
          <p:cNvSpPr txBox="1"/>
          <p:nvPr/>
        </p:nvSpPr>
        <p:spPr>
          <a:xfrm>
            <a:off x="533400" y="4038600"/>
            <a:ext cx="3276600" cy="1200329"/>
          </a:xfrm>
          <a:prstGeom prst="rect">
            <a:avLst/>
          </a:prstGeom>
          <a:noFill/>
        </p:spPr>
        <p:txBody>
          <a:bodyPr wrap="square" rtlCol="0">
            <a:spAutoFit/>
          </a:bodyPr>
          <a:lstStyle/>
          <a:p>
            <a:r>
              <a:rPr lang="en-IN" dirty="0" err="1"/>
              <a:t>Ketki</a:t>
            </a:r>
            <a:r>
              <a:rPr lang="en-IN" dirty="0"/>
              <a:t> Acharya</a:t>
            </a:r>
          </a:p>
          <a:p>
            <a:r>
              <a:rPr lang="en-IN" dirty="0"/>
              <a:t>From: SM VITA ATC of CDAC</a:t>
            </a:r>
          </a:p>
          <a:p>
            <a:r>
              <a:rPr lang="en-IN" dirty="0"/>
              <a:t>9769201036</a:t>
            </a:r>
          </a:p>
          <a:p>
            <a:r>
              <a:rPr lang="en-IN" dirty="0"/>
              <a:t>Ketkiacharya.net@gmail.com</a:t>
            </a:r>
          </a:p>
        </p:txBody>
      </p:sp>
    </p:spTree>
    <p:extLst>
      <p:ext uri="{BB962C8B-B14F-4D97-AF65-F5344CB8AC3E}">
        <p14:creationId xmlns:p14="http://schemas.microsoft.com/office/powerpoint/2010/main" val="2668333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F0BF2-94D1-44CF-AE11-5CBF4847A990}"/>
              </a:ext>
            </a:extLst>
          </p:cNvPr>
          <p:cNvSpPr>
            <a:spLocks noGrp="1"/>
          </p:cNvSpPr>
          <p:nvPr>
            <p:ph type="title"/>
          </p:nvPr>
        </p:nvSpPr>
        <p:spPr>
          <a:xfrm>
            <a:off x="1091379" y="71437"/>
            <a:ext cx="9741310" cy="1009651"/>
          </a:xfrm>
        </p:spPr>
        <p:txBody>
          <a:bodyPr/>
          <a:lstStyle/>
          <a:p>
            <a:r>
              <a:rPr lang="en-IN" dirty="0"/>
              <a:t>Static method</a:t>
            </a:r>
          </a:p>
        </p:txBody>
      </p:sp>
      <p:sp>
        <p:nvSpPr>
          <p:cNvPr id="3" name="Content Placeholder 2">
            <a:extLst>
              <a:ext uri="{FF2B5EF4-FFF2-40B4-BE49-F238E27FC236}">
                <a16:creationId xmlns:a16="http://schemas.microsoft.com/office/drawing/2014/main" id="{CE307FA6-0EE4-4F15-9FC3-FA7593EC469D}"/>
              </a:ext>
            </a:extLst>
          </p:cNvPr>
          <p:cNvSpPr>
            <a:spLocks noGrp="1"/>
          </p:cNvSpPr>
          <p:nvPr>
            <p:ph idx="1"/>
          </p:nvPr>
        </p:nvSpPr>
        <p:spPr>
          <a:xfrm>
            <a:off x="78658" y="1189702"/>
            <a:ext cx="11275142" cy="5909187"/>
          </a:xfrm>
        </p:spPr>
        <p:txBody>
          <a:bodyPr/>
          <a:lstStyle/>
          <a:p>
            <a:pPr marL="0" indent="0">
              <a:buNone/>
            </a:pPr>
            <a:r>
              <a:rPr lang="en-IN" dirty="0"/>
              <a:t>When to declare static method?</a:t>
            </a:r>
          </a:p>
          <a:p>
            <a:pPr marL="0" indent="0">
              <a:buNone/>
            </a:pPr>
            <a:r>
              <a:rPr lang="en-IN" dirty="0"/>
              <a:t>	Ans: When particular task is required to be done very frequently.</a:t>
            </a:r>
          </a:p>
          <a:p>
            <a:pPr marL="0" indent="0">
              <a:buNone/>
            </a:pPr>
            <a:endParaRPr lang="en-IN" dirty="0"/>
          </a:p>
          <a:p>
            <a:pPr marL="0" indent="0">
              <a:buNone/>
            </a:pPr>
            <a:r>
              <a:rPr lang="en-IN" dirty="0"/>
              <a:t>Advantage of static method?</a:t>
            </a:r>
          </a:p>
          <a:p>
            <a:pPr marL="0" indent="0">
              <a:buNone/>
            </a:pPr>
            <a:r>
              <a:rPr lang="en-IN" dirty="0"/>
              <a:t>	Ans: You can use static method directly with the class name in which it is defined without creating object of that class.</a:t>
            </a:r>
          </a:p>
          <a:p>
            <a:pPr marL="0" indent="0">
              <a:buNone/>
            </a:pPr>
            <a:endParaRPr lang="en-IN" dirty="0"/>
          </a:p>
          <a:p>
            <a:pPr marL="0" indent="0">
              <a:buNone/>
            </a:pPr>
            <a:r>
              <a:rPr lang="en-IN" dirty="0"/>
              <a:t>In which memory it resides?</a:t>
            </a:r>
          </a:p>
          <a:p>
            <a:pPr marL="0" indent="0">
              <a:buNone/>
            </a:pPr>
            <a:r>
              <a:rPr lang="en-IN" dirty="0"/>
              <a:t>	Ans: it resides in external memory block.</a:t>
            </a:r>
          </a:p>
          <a:p>
            <a:pPr marL="0" indent="0">
              <a:buNone/>
            </a:pPr>
            <a:r>
              <a:rPr lang="en-IN" dirty="0"/>
              <a:t>Note: It execute faster then instance method as it reside in external memory and can be used easily but once used it remain in the memory till application get closed</a:t>
            </a:r>
          </a:p>
          <a:p>
            <a:pPr marL="0" indent="0">
              <a:buNone/>
            </a:pPr>
            <a:endParaRPr lang="en-IN" dirty="0"/>
          </a:p>
        </p:txBody>
      </p:sp>
    </p:spTree>
    <p:extLst>
      <p:ext uri="{BB962C8B-B14F-4D97-AF65-F5344CB8AC3E}">
        <p14:creationId xmlns:p14="http://schemas.microsoft.com/office/powerpoint/2010/main" val="1882001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68C96-7CD3-4988-AEBD-7C545B6A4915}"/>
              </a:ext>
            </a:extLst>
          </p:cNvPr>
          <p:cNvSpPr>
            <a:spLocks noGrp="1"/>
          </p:cNvSpPr>
          <p:nvPr>
            <p:ph type="title"/>
          </p:nvPr>
        </p:nvSpPr>
        <p:spPr>
          <a:xfrm>
            <a:off x="1209369" y="70160"/>
            <a:ext cx="10144432" cy="470614"/>
          </a:xfrm>
        </p:spPr>
        <p:txBody>
          <a:bodyPr>
            <a:normAutofit fontScale="90000"/>
          </a:bodyPr>
          <a:lstStyle/>
          <a:p>
            <a:r>
              <a:rPr lang="en-IN" dirty="0"/>
              <a:t>In frame work have we seen static method?</a:t>
            </a:r>
          </a:p>
        </p:txBody>
      </p:sp>
      <p:sp>
        <p:nvSpPr>
          <p:cNvPr id="3" name="Content Placeholder 2">
            <a:extLst>
              <a:ext uri="{FF2B5EF4-FFF2-40B4-BE49-F238E27FC236}">
                <a16:creationId xmlns:a16="http://schemas.microsoft.com/office/drawing/2014/main" id="{91214223-526F-480B-B49F-7C8D0904F66F}"/>
              </a:ext>
            </a:extLst>
          </p:cNvPr>
          <p:cNvSpPr>
            <a:spLocks noGrp="1"/>
          </p:cNvSpPr>
          <p:nvPr>
            <p:ph idx="1"/>
          </p:nvPr>
        </p:nvSpPr>
        <p:spPr>
          <a:xfrm>
            <a:off x="255639" y="707923"/>
            <a:ext cx="11098161" cy="5469040"/>
          </a:xfrm>
        </p:spPr>
        <p:txBody>
          <a:bodyPr/>
          <a:lstStyle/>
          <a:p>
            <a:pPr marL="0" indent="0">
              <a:buNone/>
            </a:pPr>
            <a:r>
              <a:rPr lang="en-IN" dirty="0"/>
              <a:t>In Array class following are static methods</a:t>
            </a:r>
          </a:p>
          <a:p>
            <a:r>
              <a:rPr lang="en-US" dirty="0"/>
              <a:t>public static void Sort(Array array);</a:t>
            </a:r>
          </a:p>
          <a:p>
            <a:r>
              <a:rPr lang="en-US" dirty="0"/>
              <a:t> public static int </a:t>
            </a:r>
            <a:r>
              <a:rPr lang="en-US" dirty="0" err="1"/>
              <a:t>BinarySearch</a:t>
            </a:r>
            <a:r>
              <a:rPr lang="en-US" dirty="0"/>
              <a:t>(Array </a:t>
            </a:r>
            <a:r>
              <a:rPr lang="en-US" dirty="0" err="1"/>
              <a:t>array</a:t>
            </a:r>
            <a:r>
              <a:rPr lang="en-US" dirty="0"/>
              <a:t>, object value);</a:t>
            </a:r>
          </a:p>
          <a:p>
            <a:endParaRPr lang="en-US" dirty="0"/>
          </a:p>
          <a:p>
            <a:pPr marL="0" indent="0">
              <a:buNone/>
            </a:pPr>
            <a:r>
              <a:rPr lang="en-US" dirty="0"/>
              <a:t>In Console class following  are static methods</a:t>
            </a:r>
          </a:p>
          <a:p>
            <a:r>
              <a:rPr lang="en-US" dirty="0"/>
              <a:t>public static void WriteLine(string format, params object[] </a:t>
            </a:r>
            <a:r>
              <a:rPr lang="en-US" dirty="0" err="1"/>
              <a:t>arg</a:t>
            </a:r>
            <a:r>
              <a:rPr lang="en-US" dirty="0"/>
              <a:t>);</a:t>
            </a:r>
          </a:p>
          <a:p>
            <a:r>
              <a:rPr lang="en-IN" dirty="0"/>
              <a:t>public static string </a:t>
            </a:r>
            <a:r>
              <a:rPr lang="en-IN" dirty="0" err="1"/>
              <a:t>ReadLine</a:t>
            </a:r>
            <a:r>
              <a:rPr lang="en-IN" dirty="0"/>
              <a:t>();</a:t>
            </a:r>
          </a:p>
        </p:txBody>
      </p:sp>
    </p:spTree>
    <p:extLst>
      <p:ext uri="{BB962C8B-B14F-4D97-AF65-F5344CB8AC3E}">
        <p14:creationId xmlns:p14="http://schemas.microsoft.com/office/powerpoint/2010/main" val="1249225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528F7-9978-4377-A583-F29B01D8C57E}"/>
              </a:ext>
            </a:extLst>
          </p:cNvPr>
          <p:cNvSpPr>
            <a:spLocks noGrp="1"/>
          </p:cNvSpPr>
          <p:nvPr>
            <p:ph type="title"/>
          </p:nvPr>
        </p:nvSpPr>
        <p:spPr>
          <a:xfrm>
            <a:off x="1171268" y="131763"/>
            <a:ext cx="2781300" cy="549274"/>
          </a:xfrm>
        </p:spPr>
        <p:txBody>
          <a:bodyPr>
            <a:normAutofit fontScale="90000"/>
          </a:bodyPr>
          <a:lstStyle/>
          <a:p>
            <a:r>
              <a:rPr lang="en-IN" sz="2700" dirty="0"/>
              <a:t>Static method</a:t>
            </a:r>
            <a:r>
              <a:rPr lang="en-IN" dirty="0"/>
              <a:t> </a:t>
            </a:r>
          </a:p>
        </p:txBody>
      </p:sp>
      <p:sp>
        <p:nvSpPr>
          <p:cNvPr id="3" name="Content Placeholder 2">
            <a:extLst>
              <a:ext uri="{FF2B5EF4-FFF2-40B4-BE49-F238E27FC236}">
                <a16:creationId xmlns:a16="http://schemas.microsoft.com/office/drawing/2014/main" id="{9DF8DA3D-A833-4279-818C-6AC50A5D2123}"/>
              </a:ext>
            </a:extLst>
          </p:cNvPr>
          <p:cNvSpPr>
            <a:spLocks noGrp="1"/>
          </p:cNvSpPr>
          <p:nvPr>
            <p:ph idx="1"/>
          </p:nvPr>
        </p:nvSpPr>
        <p:spPr>
          <a:xfrm>
            <a:off x="344129" y="796413"/>
            <a:ext cx="3932903" cy="5929824"/>
          </a:xfrm>
        </p:spPr>
        <p:txBody>
          <a:bodyPr>
            <a:noAutofit/>
          </a:bodyPr>
          <a:lstStyle/>
          <a:p>
            <a:pPr marL="0" indent="0">
              <a:lnSpc>
                <a:spcPct val="120000"/>
              </a:lnSpc>
              <a:spcBef>
                <a:spcPts val="0"/>
              </a:spcBef>
              <a:buNone/>
            </a:pPr>
            <a:r>
              <a:rPr lang="en-IN" sz="1200" dirty="0"/>
              <a:t>using System;</a:t>
            </a:r>
          </a:p>
          <a:p>
            <a:pPr marL="0" indent="0">
              <a:lnSpc>
                <a:spcPct val="120000"/>
              </a:lnSpc>
              <a:spcBef>
                <a:spcPts val="0"/>
              </a:spcBef>
              <a:buNone/>
            </a:pPr>
            <a:r>
              <a:rPr lang="en-IN" sz="1200" dirty="0"/>
              <a:t>namespace </a:t>
            </a:r>
            <a:r>
              <a:rPr lang="en-IN" sz="1200" dirty="0" err="1"/>
              <a:t>ConsoleApplicationdemo</a:t>
            </a:r>
            <a:endParaRPr lang="en-IN" sz="1200" dirty="0"/>
          </a:p>
          <a:p>
            <a:pPr marL="0" indent="0">
              <a:lnSpc>
                <a:spcPct val="120000"/>
              </a:lnSpc>
              <a:spcBef>
                <a:spcPts val="0"/>
              </a:spcBef>
              <a:buNone/>
            </a:pPr>
            <a:r>
              <a:rPr lang="en-IN" sz="1200" dirty="0"/>
              <a:t>{</a:t>
            </a:r>
          </a:p>
          <a:p>
            <a:pPr marL="0" indent="0">
              <a:lnSpc>
                <a:spcPct val="120000"/>
              </a:lnSpc>
              <a:spcBef>
                <a:spcPts val="0"/>
              </a:spcBef>
              <a:buNone/>
            </a:pPr>
            <a:r>
              <a:rPr lang="en-IN" sz="1200" dirty="0"/>
              <a:t>    class Program</a:t>
            </a:r>
          </a:p>
          <a:p>
            <a:pPr marL="0" indent="0">
              <a:lnSpc>
                <a:spcPct val="120000"/>
              </a:lnSpc>
              <a:spcBef>
                <a:spcPts val="0"/>
              </a:spcBef>
              <a:buNone/>
            </a:pPr>
            <a:r>
              <a:rPr lang="en-IN" sz="1200" dirty="0"/>
              <a:t>    {</a:t>
            </a:r>
          </a:p>
          <a:p>
            <a:pPr marL="0" indent="0">
              <a:lnSpc>
                <a:spcPct val="120000"/>
              </a:lnSpc>
              <a:spcBef>
                <a:spcPts val="0"/>
              </a:spcBef>
              <a:buNone/>
            </a:pPr>
            <a:r>
              <a:rPr lang="en-US" sz="1200" dirty="0"/>
              <a:t>        static void Main(string[] </a:t>
            </a:r>
            <a:r>
              <a:rPr lang="en-US" sz="1200" dirty="0" err="1"/>
              <a:t>args</a:t>
            </a:r>
            <a:r>
              <a:rPr lang="en-US" sz="1200" dirty="0"/>
              <a:t>)</a:t>
            </a:r>
          </a:p>
          <a:p>
            <a:pPr marL="0" indent="0">
              <a:lnSpc>
                <a:spcPct val="120000"/>
              </a:lnSpc>
              <a:spcBef>
                <a:spcPts val="0"/>
              </a:spcBef>
              <a:buNone/>
            </a:pPr>
            <a:r>
              <a:rPr lang="en-IN" sz="1200" dirty="0"/>
              <a:t>        {</a:t>
            </a:r>
          </a:p>
          <a:p>
            <a:pPr marL="0" indent="0">
              <a:lnSpc>
                <a:spcPct val="120000"/>
              </a:lnSpc>
              <a:spcBef>
                <a:spcPts val="0"/>
              </a:spcBef>
              <a:buNone/>
            </a:pPr>
            <a:r>
              <a:rPr lang="en-US" sz="1200" dirty="0"/>
              <a:t>            double add=</a:t>
            </a:r>
            <a:r>
              <a:rPr lang="en-US" sz="1200" dirty="0" err="1"/>
              <a:t>calculator.add</a:t>
            </a:r>
            <a:r>
              <a:rPr lang="en-US" sz="1200" dirty="0"/>
              <a:t>(4,9);</a:t>
            </a:r>
          </a:p>
          <a:p>
            <a:pPr marL="0" indent="0">
              <a:lnSpc>
                <a:spcPct val="120000"/>
              </a:lnSpc>
              <a:spcBef>
                <a:spcPts val="0"/>
              </a:spcBef>
              <a:buNone/>
            </a:pPr>
            <a:endParaRPr lang="en-US" sz="1200" dirty="0"/>
          </a:p>
          <a:p>
            <a:pPr marL="0" indent="0">
              <a:lnSpc>
                <a:spcPct val="120000"/>
              </a:lnSpc>
              <a:spcBef>
                <a:spcPts val="0"/>
              </a:spcBef>
              <a:buNone/>
            </a:pPr>
            <a:r>
              <a:rPr lang="en-IN" sz="1200" dirty="0"/>
              <a:t>            double </a:t>
            </a:r>
            <a:r>
              <a:rPr lang="en-IN" sz="1200" dirty="0" err="1"/>
              <a:t>sq</a:t>
            </a:r>
            <a:r>
              <a:rPr lang="en-IN" sz="1200" dirty="0"/>
              <a:t> = </a:t>
            </a:r>
            <a:r>
              <a:rPr lang="en-IN" sz="1200" dirty="0" err="1"/>
              <a:t>calculator.sqr</a:t>
            </a:r>
            <a:r>
              <a:rPr lang="en-IN" sz="1200" dirty="0"/>
              <a:t>(5.5);</a:t>
            </a:r>
          </a:p>
          <a:p>
            <a:pPr marL="0" indent="0">
              <a:lnSpc>
                <a:spcPct val="120000"/>
              </a:lnSpc>
              <a:spcBef>
                <a:spcPts val="0"/>
              </a:spcBef>
              <a:buNone/>
            </a:pPr>
            <a:endParaRPr lang="en-IN" sz="1200" dirty="0"/>
          </a:p>
          <a:p>
            <a:pPr marL="0" indent="0">
              <a:lnSpc>
                <a:spcPct val="120000"/>
              </a:lnSpc>
              <a:spcBef>
                <a:spcPts val="0"/>
              </a:spcBef>
              <a:buNone/>
            </a:pPr>
            <a:r>
              <a:rPr lang="en-IN" sz="1200" dirty="0" err="1"/>
              <a:t>Console.WriteLIne</a:t>
            </a:r>
            <a:r>
              <a:rPr lang="en-IN" sz="1200" dirty="0"/>
              <a:t>(“add={0} </a:t>
            </a:r>
            <a:r>
              <a:rPr lang="en-IN" sz="1200" dirty="0" err="1"/>
              <a:t>sq</a:t>
            </a:r>
            <a:r>
              <a:rPr lang="en-IN" sz="1200" dirty="0"/>
              <a:t>= {1}”, add, </a:t>
            </a:r>
            <a:r>
              <a:rPr lang="en-IN" sz="1200" dirty="0" err="1"/>
              <a:t>sq</a:t>
            </a:r>
            <a:r>
              <a:rPr lang="en-IN" sz="1200" dirty="0"/>
              <a:t>);</a:t>
            </a:r>
          </a:p>
          <a:p>
            <a:pPr marL="0" indent="0">
              <a:lnSpc>
                <a:spcPct val="120000"/>
              </a:lnSpc>
              <a:spcBef>
                <a:spcPts val="0"/>
              </a:spcBef>
              <a:buNone/>
            </a:pPr>
            <a:r>
              <a:rPr lang="en-IN" sz="1200" dirty="0"/>
              <a:t>         }</a:t>
            </a:r>
          </a:p>
          <a:p>
            <a:pPr marL="0" indent="0">
              <a:lnSpc>
                <a:spcPct val="120000"/>
              </a:lnSpc>
              <a:spcBef>
                <a:spcPts val="0"/>
              </a:spcBef>
              <a:buNone/>
            </a:pPr>
            <a:r>
              <a:rPr lang="en-IN" sz="1200" dirty="0"/>
              <a:t>    }</a:t>
            </a:r>
          </a:p>
          <a:p>
            <a:pPr marL="0" indent="0">
              <a:lnSpc>
                <a:spcPct val="120000"/>
              </a:lnSpc>
              <a:spcBef>
                <a:spcPts val="0"/>
              </a:spcBef>
              <a:buNone/>
            </a:pPr>
            <a:endParaRPr lang="en-IN" sz="1200" dirty="0"/>
          </a:p>
          <a:p>
            <a:pPr marL="0" indent="0">
              <a:lnSpc>
                <a:spcPct val="120000"/>
              </a:lnSpc>
              <a:spcBef>
                <a:spcPts val="0"/>
              </a:spcBef>
              <a:buNone/>
            </a:pPr>
            <a:r>
              <a:rPr lang="en-IN" sz="1200" dirty="0"/>
              <a:t>    class calculator</a:t>
            </a:r>
          </a:p>
          <a:p>
            <a:pPr marL="0" indent="0">
              <a:lnSpc>
                <a:spcPct val="120000"/>
              </a:lnSpc>
              <a:spcBef>
                <a:spcPts val="0"/>
              </a:spcBef>
              <a:buNone/>
            </a:pPr>
            <a:r>
              <a:rPr lang="en-IN" sz="1200" dirty="0"/>
              <a:t>    {</a:t>
            </a:r>
          </a:p>
          <a:p>
            <a:pPr marL="0" indent="0">
              <a:lnSpc>
                <a:spcPct val="120000"/>
              </a:lnSpc>
              <a:spcBef>
                <a:spcPts val="0"/>
              </a:spcBef>
              <a:buNone/>
            </a:pPr>
            <a:r>
              <a:rPr lang="en-IN" sz="1200" dirty="0"/>
              <a:t>        public  static double add(double </a:t>
            </a:r>
            <a:r>
              <a:rPr lang="en-IN" sz="1200" dirty="0" err="1"/>
              <a:t>a,double</a:t>
            </a:r>
            <a:r>
              <a:rPr lang="en-IN" sz="1200" dirty="0"/>
              <a:t> b)</a:t>
            </a:r>
          </a:p>
          <a:p>
            <a:pPr marL="0" indent="0">
              <a:lnSpc>
                <a:spcPct val="120000"/>
              </a:lnSpc>
              <a:spcBef>
                <a:spcPts val="0"/>
              </a:spcBef>
              <a:buNone/>
            </a:pPr>
            <a:r>
              <a:rPr lang="en-IN" sz="1200" dirty="0"/>
              <a:t>        {</a:t>
            </a:r>
          </a:p>
          <a:p>
            <a:pPr marL="0" indent="0">
              <a:lnSpc>
                <a:spcPct val="120000"/>
              </a:lnSpc>
              <a:spcBef>
                <a:spcPts val="0"/>
              </a:spcBef>
              <a:buNone/>
            </a:pPr>
            <a:r>
              <a:rPr lang="en-IN" sz="1200" dirty="0"/>
              <a:t>            return a + b;</a:t>
            </a:r>
          </a:p>
          <a:p>
            <a:pPr marL="0" indent="0">
              <a:lnSpc>
                <a:spcPct val="120000"/>
              </a:lnSpc>
              <a:spcBef>
                <a:spcPts val="0"/>
              </a:spcBef>
              <a:buNone/>
            </a:pPr>
            <a:r>
              <a:rPr lang="en-IN" sz="1200" dirty="0"/>
              <a:t>       }</a:t>
            </a:r>
          </a:p>
          <a:p>
            <a:pPr marL="0" indent="0">
              <a:lnSpc>
                <a:spcPct val="120000"/>
              </a:lnSpc>
              <a:spcBef>
                <a:spcPts val="0"/>
              </a:spcBef>
              <a:buNone/>
            </a:pPr>
            <a:r>
              <a:rPr lang="en-IN" sz="1200" dirty="0"/>
              <a:t>        public  static double </a:t>
            </a:r>
            <a:r>
              <a:rPr lang="en-IN" sz="1200" dirty="0" err="1"/>
              <a:t>sqr</a:t>
            </a:r>
            <a:r>
              <a:rPr lang="en-IN" sz="1200" dirty="0"/>
              <a:t>(double a)</a:t>
            </a:r>
          </a:p>
          <a:p>
            <a:pPr marL="0" indent="0">
              <a:lnSpc>
                <a:spcPct val="120000"/>
              </a:lnSpc>
              <a:spcBef>
                <a:spcPts val="0"/>
              </a:spcBef>
              <a:buNone/>
            </a:pPr>
            <a:r>
              <a:rPr lang="en-IN" sz="1200" dirty="0"/>
              <a:t>        {            return a * a;</a:t>
            </a:r>
          </a:p>
          <a:p>
            <a:pPr marL="0" indent="0">
              <a:lnSpc>
                <a:spcPct val="120000"/>
              </a:lnSpc>
              <a:spcBef>
                <a:spcPts val="0"/>
              </a:spcBef>
              <a:buNone/>
            </a:pPr>
            <a:r>
              <a:rPr lang="en-IN" sz="1200" dirty="0"/>
              <a:t>        }</a:t>
            </a:r>
          </a:p>
          <a:p>
            <a:pPr marL="0" indent="0">
              <a:lnSpc>
                <a:spcPct val="120000"/>
              </a:lnSpc>
              <a:spcBef>
                <a:spcPts val="0"/>
              </a:spcBef>
              <a:buNone/>
            </a:pPr>
            <a:r>
              <a:rPr lang="en-IN" sz="1200" dirty="0"/>
              <a:t>  }</a:t>
            </a:r>
          </a:p>
          <a:p>
            <a:pPr marL="0" indent="0">
              <a:lnSpc>
                <a:spcPct val="120000"/>
              </a:lnSpc>
              <a:spcBef>
                <a:spcPts val="0"/>
              </a:spcBef>
              <a:buNone/>
            </a:pPr>
            <a:r>
              <a:rPr lang="en-IN" sz="1200" dirty="0"/>
              <a:t>}</a:t>
            </a:r>
          </a:p>
        </p:txBody>
      </p:sp>
      <p:sp>
        <p:nvSpPr>
          <p:cNvPr id="4" name="TextBox 3">
            <a:extLst>
              <a:ext uri="{FF2B5EF4-FFF2-40B4-BE49-F238E27FC236}">
                <a16:creationId xmlns:a16="http://schemas.microsoft.com/office/drawing/2014/main" id="{6761FE93-43D1-45C4-95D4-B95BC0505B55}"/>
              </a:ext>
            </a:extLst>
          </p:cNvPr>
          <p:cNvSpPr txBox="1"/>
          <p:nvPr/>
        </p:nvSpPr>
        <p:spPr>
          <a:xfrm>
            <a:off x="3952567" y="131763"/>
            <a:ext cx="7895303" cy="2031325"/>
          </a:xfrm>
          <a:prstGeom prst="rect">
            <a:avLst/>
          </a:prstGeom>
          <a:noFill/>
        </p:spPr>
        <p:txBody>
          <a:bodyPr wrap="square" rtlCol="0">
            <a:spAutoFit/>
          </a:bodyPr>
          <a:lstStyle/>
          <a:p>
            <a:r>
              <a:rPr lang="en-IN" dirty="0"/>
              <a:t>In this example we have 2 static method add and </a:t>
            </a:r>
            <a:r>
              <a:rPr lang="en-IN" dirty="0" err="1"/>
              <a:t>sqr</a:t>
            </a:r>
            <a:r>
              <a:rPr lang="en-IN" dirty="0"/>
              <a:t> who’s job is to calculate square of a number and to add two number.</a:t>
            </a:r>
          </a:p>
          <a:p>
            <a:r>
              <a:rPr lang="en-IN" dirty="0"/>
              <a:t>This both method will work on data provided by you.</a:t>
            </a:r>
          </a:p>
          <a:p>
            <a:r>
              <a:rPr lang="en-IN" dirty="0"/>
              <a:t>See how you are calling this method?</a:t>
            </a:r>
          </a:p>
          <a:p>
            <a:endParaRPr lang="en-IN" dirty="0"/>
          </a:p>
          <a:p>
            <a:r>
              <a:rPr lang="en-US" dirty="0" err="1"/>
              <a:t>calculator.add</a:t>
            </a:r>
            <a:r>
              <a:rPr lang="en-US" dirty="0"/>
              <a:t>(4,9);  </a:t>
            </a:r>
            <a:r>
              <a:rPr lang="en-IN" dirty="0" err="1"/>
              <a:t>ie</a:t>
            </a:r>
            <a:r>
              <a:rPr lang="en-IN" dirty="0"/>
              <a:t>. </a:t>
            </a:r>
            <a:r>
              <a:rPr lang="en-IN" dirty="0" err="1"/>
              <a:t>classname.method</a:t>
            </a:r>
            <a:endParaRPr lang="en-IN" dirty="0"/>
          </a:p>
          <a:p>
            <a:endParaRPr lang="en-IN" dirty="0"/>
          </a:p>
        </p:txBody>
      </p:sp>
      <p:sp>
        <p:nvSpPr>
          <p:cNvPr id="6" name="Rectangle 5">
            <a:extLst>
              <a:ext uri="{FF2B5EF4-FFF2-40B4-BE49-F238E27FC236}">
                <a16:creationId xmlns:a16="http://schemas.microsoft.com/office/drawing/2014/main" id="{886C7A40-889D-418F-8B7A-620D13D872AE}"/>
              </a:ext>
            </a:extLst>
          </p:cNvPr>
          <p:cNvSpPr/>
          <p:nvPr/>
        </p:nvSpPr>
        <p:spPr>
          <a:xfrm>
            <a:off x="4876800" y="2895600"/>
            <a:ext cx="727587" cy="599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13</a:t>
            </a:r>
          </a:p>
        </p:txBody>
      </p:sp>
      <p:sp>
        <p:nvSpPr>
          <p:cNvPr id="7" name="TextBox 6">
            <a:extLst>
              <a:ext uri="{FF2B5EF4-FFF2-40B4-BE49-F238E27FC236}">
                <a16:creationId xmlns:a16="http://schemas.microsoft.com/office/drawing/2014/main" id="{BF1A87B9-E09E-40E9-9617-4B19AA188451}"/>
              </a:ext>
            </a:extLst>
          </p:cNvPr>
          <p:cNvSpPr txBox="1"/>
          <p:nvPr/>
        </p:nvSpPr>
        <p:spPr>
          <a:xfrm>
            <a:off x="4984955" y="2487561"/>
            <a:ext cx="619432" cy="369332"/>
          </a:xfrm>
          <a:prstGeom prst="rect">
            <a:avLst/>
          </a:prstGeom>
          <a:noFill/>
        </p:spPr>
        <p:txBody>
          <a:bodyPr wrap="square" rtlCol="0">
            <a:spAutoFit/>
          </a:bodyPr>
          <a:lstStyle/>
          <a:p>
            <a:r>
              <a:rPr lang="en-IN" dirty="0"/>
              <a:t>add</a:t>
            </a:r>
          </a:p>
        </p:txBody>
      </p:sp>
      <p:sp>
        <p:nvSpPr>
          <p:cNvPr id="8" name="Rectangle 7">
            <a:extLst>
              <a:ext uri="{FF2B5EF4-FFF2-40B4-BE49-F238E27FC236}">
                <a16:creationId xmlns:a16="http://schemas.microsoft.com/office/drawing/2014/main" id="{139D2C58-2575-43C5-961E-0381EBCE3A8A}"/>
              </a:ext>
            </a:extLst>
          </p:cNvPr>
          <p:cNvSpPr/>
          <p:nvPr/>
        </p:nvSpPr>
        <p:spPr>
          <a:xfrm>
            <a:off x="4434346" y="2334082"/>
            <a:ext cx="1661653" cy="29693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a:p>
            <a:pPr algn="ctr"/>
            <a:endParaRPr lang="en-IN" dirty="0">
              <a:solidFill>
                <a:schemeClr val="tx1"/>
              </a:solidFill>
            </a:endParaRPr>
          </a:p>
          <a:p>
            <a:pPr algn="ctr"/>
            <a:endParaRPr lang="en-IN" dirty="0">
              <a:solidFill>
                <a:schemeClr val="tx1"/>
              </a:solidFill>
            </a:endParaRPr>
          </a:p>
          <a:p>
            <a:pPr algn="ctr"/>
            <a:endParaRPr lang="en-IN" dirty="0">
              <a:solidFill>
                <a:schemeClr val="tx1"/>
              </a:solidFill>
            </a:endParaRPr>
          </a:p>
          <a:p>
            <a:pPr algn="ctr"/>
            <a:endParaRPr lang="en-IN" dirty="0">
              <a:solidFill>
                <a:schemeClr val="tx1"/>
              </a:solidFill>
            </a:endParaRPr>
          </a:p>
          <a:p>
            <a:pPr algn="ctr"/>
            <a:endParaRPr lang="en-IN" dirty="0">
              <a:solidFill>
                <a:schemeClr val="tx1"/>
              </a:solidFill>
            </a:endParaRPr>
          </a:p>
          <a:p>
            <a:pPr algn="ctr"/>
            <a:endParaRPr lang="en-IN" dirty="0">
              <a:solidFill>
                <a:schemeClr val="tx1"/>
              </a:solidFill>
            </a:endParaRPr>
          </a:p>
          <a:p>
            <a:r>
              <a:rPr lang="en-IN" dirty="0">
                <a:solidFill>
                  <a:schemeClr val="tx1"/>
                </a:solidFill>
              </a:rPr>
              <a:t>Stack</a:t>
            </a:r>
          </a:p>
        </p:txBody>
      </p:sp>
      <p:sp>
        <p:nvSpPr>
          <p:cNvPr id="10" name="Rectangle 9">
            <a:extLst>
              <a:ext uri="{FF2B5EF4-FFF2-40B4-BE49-F238E27FC236}">
                <a16:creationId xmlns:a16="http://schemas.microsoft.com/office/drawing/2014/main" id="{493054E5-4AC7-4CFF-92BC-F4A082909B8E}"/>
              </a:ext>
            </a:extLst>
          </p:cNvPr>
          <p:cNvSpPr/>
          <p:nvPr/>
        </p:nvSpPr>
        <p:spPr>
          <a:xfrm>
            <a:off x="5039032" y="3893576"/>
            <a:ext cx="727587" cy="599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30.25</a:t>
            </a:r>
          </a:p>
        </p:txBody>
      </p:sp>
      <p:sp>
        <p:nvSpPr>
          <p:cNvPr id="12" name="TextBox 11">
            <a:extLst>
              <a:ext uri="{FF2B5EF4-FFF2-40B4-BE49-F238E27FC236}">
                <a16:creationId xmlns:a16="http://schemas.microsoft.com/office/drawing/2014/main" id="{6C577DC9-6376-4A3B-BCD3-18253C442397}"/>
              </a:ext>
            </a:extLst>
          </p:cNvPr>
          <p:cNvSpPr txBox="1"/>
          <p:nvPr/>
        </p:nvSpPr>
        <p:spPr>
          <a:xfrm>
            <a:off x="5147187" y="3485537"/>
            <a:ext cx="619432" cy="369332"/>
          </a:xfrm>
          <a:prstGeom prst="rect">
            <a:avLst/>
          </a:prstGeom>
          <a:noFill/>
        </p:spPr>
        <p:txBody>
          <a:bodyPr wrap="square" rtlCol="0">
            <a:spAutoFit/>
          </a:bodyPr>
          <a:lstStyle/>
          <a:p>
            <a:r>
              <a:rPr lang="en-IN" dirty="0" err="1"/>
              <a:t>sq</a:t>
            </a:r>
            <a:endParaRPr lang="en-IN" dirty="0"/>
          </a:p>
        </p:txBody>
      </p:sp>
      <p:sp>
        <p:nvSpPr>
          <p:cNvPr id="13" name="Rectangle 12">
            <a:extLst>
              <a:ext uri="{FF2B5EF4-FFF2-40B4-BE49-F238E27FC236}">
                <a16:creationId xmlns:a16="http://schemas.microsoft.com/office/drawing/2014/main" id="{8DE91E0E-A0C7-4D98-BFE5-115E6E9CFC30}"/>
              </a:ext>
            </a:extLst>
          </p:cNvPr>
          <p:cNvSpPr/>
          <p:nvPr/>
        </p:nvSpPr>
        <p:spPr>
          <a:xfrm>
            <a:off x="6361472" y="1858297"/>
            <a:ext cx="5820696" cy="11798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dirty="0">
                <a:solidFill>
                  <a:srgbClr val="FF0000"/>
                </a:solidFill>
              </a:rPr>
              <a:t>External Memory</a:t>
            </a:r>
          </a:p>
          <a:p>
            <a:pPr lvl="1"/>
            <a:endParaRPr lang="en-IN" dirty="0">
              <a:solidFill>
                <a:schemeClr val="tx1"/>
              </a:solidFill>
            </a:endParaRPr>
          </a:p>
          <a:p>
            <a:pPr lvl="1"/>
            <a:endParaRPr lang="en-IN" dirty="0">
              <a:solidFill>
                <a:schemeClr val="tx1"/>
              </a:solidFill>
            </a:endParaRPr>
          </a:p>
        </p:txBody>
      </p:sp>
      <p:sp>
        <p:nvSpPr>
          <p:cNvPr id="14" name="Rectangle 13">
            <a:extLst>
              <a:ext uri="{FF2B5EF4-FFF2-40B4-BE49-F238E27FC236}">
                <a16:creationId xmlns:a16="http://schemas.microsoft.com/office/drawing/2014/main" id="{F6B3DC1D-398C-4355-B5B3-653410C17BF9}"/>
              </a:ext>
            </a:extLst>
          </p:cNvPr>
          <p:cNvSpPr/>
          <p:nvPr/>
        </p:nvSpPr>
        <p:spPr>
          <a:xfrm>
            <a:off x="7197213" y="2723535"/>
            <a:ext cx="1406013" cy="314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B512EAAF-3A57-4DB0-A334-DC1763DF25C0}"/>
              </a:ext>
            </a:extLst>
          </p:cNvPr>
          <p:cNvSpPr/>
          <p:nvPr/>
        </p:nvSpPr>
        <p:spPr>
          <a:xfrm>
            <a:off x="9837176" y="2711555"/>
            <a:ext cx="1406013" cy="314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5E667770-DC34-4375-A59C-F8DF5F2875DD}"/>
              </a:ext>
            </a:extLst>
          </p:cNvPr>
          <p:cNvSpPr txBox="1"/>
          <p:nvPr/>
        </p:nvSpPr>
        <p:spPr>
          <a:xfrm>
            <a:off x="6764594" y="2325328"/>
            <a:ext cx="2595715" cy="369332"/>
          </a:xfrm>
          <a:prstGeom prst="rect">
            <a:avLst/>
          </a:prstGeom>
          <a:noFill/>
        </p:spPr>
        <p:txBody>
          <a:bodyPr wrap="square" rtlCol="0">
            <a:spAutoFit/>
          </a:bodyPr>
          <a:lstStyle/>
          <a:p>
            <a:r>
              <a:rPr lang="en-IN" dirty="0"/>
              <a:t>public </a:t>
            </a:r>
            <a:r>
              <a:rPr lang="en-IN" dirty="0">
                <a:solidFill>
                  <a:srgbClr val="FF0000"/>
                </a:solidFill>
              </a:rPr>
              <a:t>static</a:t>
            </a:r>
            <a:r>
              <a:rPr lang="en-IN" dirty="0"/>
              <a:t> double add() </a:t>
            </a:r>
          </a:p>
        </p:txBody>
      </p:sp>
      <p:sp>
        <p:nvSpPr>
          <p:cNvPr id="19" name="TextBox 18">
            <a:extLst>
              <a:ext uri="{FF2B5EF4-FFF2-40B4-BE49-F238E27FC236}">
                <a16:creationId xmlns:a16="http://schemas.microsoft.com/office/drawing/2014/main" id="{0BAF9D61-3FCC-4AC6-A487-B87ED92FBF20}"/>
              </a:ext>
            </a:extLst>
          </p:cNvPr>
          <p:cNvSpPr txBox="1"/>
          <p:nvPr/>
        </p:nvSpPr>
        <p:spPr>
          <a:xfrm>
            <a:off x="9252155" y="2232991"/>
            <a:ext cx="2595715" cy="369332"/>
          </a:xfrm>
          <a:prstGeom prst="rect">
            <a:avLst/>
          </a:prstGeom>
          <a:noFill/>
        </p:spPr>
        <p:txBody>
          <a:bodyPr wrap="square" rtlCol="0">
            <a:spAutoFit/>
          </a:bodyPr>
          <a:lstStyle/>
          <a:p>
            <a:r>
              <a:rPr lang="en-IN" dirty="0"/>
              <a:t>public </a:t>
            </a:r>
            <a:r>
              <a:rPr lang="en-IN" dirty="0">
                <a:solidFill>
                  <a:srgbClr val="FF0000"/>
                </a:solidFill>
              </a:rPr>
              <a:t>static</a:t>
            </a:r>
            <a:r>
              <a:rPr lang="en-IN" dirty="0"/>
              <a:t> double </a:t>
            </a:r>
            <a:r>
              <a:rPr lang="en-IN" dirty="0" err="1"/>
              <a:t>sqr</a:t>
            </a:r>
            <a:r>
              <a:rPr lang="en-IN" dirty="0"/>
              <a:t>() </a:t>
            </a:r>
          </a:p>
        </p:txBody>
      </p:sp>
    </p:spTree>
    <p:extLst>
      <p:ext uri="{BB962C8B-B14F-4D97-AF65-F5344CB8AC3E}">
        <p14:creationId xmlns:p14="http://schemas.microsoft.com/office/powerpoint/2010/main" val="3043788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33CC688D-56F3-4EE6-8628-E0CDF960A3F2}"/>
              </a:ext>
            </a:extLst>
          </p:cNvPr>
          <p:cNvSpPr txBox="1"/>
          <p:nvPr/>
        </p:nvSpPr>
        <p:spPr>
          <a:xfrm>
            <a:off x="4660490" y="2616299"/>
            <a:ext cx="1251146" cy="3970318"/>
          </a:xfrm>
          <a:prstGeom prst="rect">
            <a:avLst/>
          </a:prstGeom>
          <a:noFill/>
          <a:ln>
            <a:solidFill>
              <a:schemeClr val="accent1"/>
            </a:solidFill>
          </a:ln>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d</a:t>
            </a:r>
          </a:p>
          <a:p>
            <a:endParaRPr lang="en-IN" dirty="0"/>
          </a:p>
          <a:p>
            <a:r>
              <a:rPr lang="en-IN" dirty="0"/>
              <a:t>stack</a:t>
            </a:r>
          </a:p>
        </p:txBody>
      </p:sp>
      <p:sp>
        <p:nvSpPr>
          <p:cNvPr id="2" name="Title 1">
            <a:extLst>
              <a:ext uri="{FF2B5EF4-FFF2-40B4-BE49-F238E27FC236}">
                <a16:creationId xmlns:a16="http://schemas.microsoft.com/office/drawing/2014/main" id="{58B0018F-8203-44A7-8140-09E99B0D2D77}"/>
              </a:ext>
            </a:extLst>
          </p:cNvPr>
          <p:cNvSpPr>
            <a:spLocks noGrp="1"/>
          </p:cNvSpPr>
          <p:nvPr>
            <p:ph type="title"/>
          </p:nvPr>
        </p:nvSpPr>
        <p:spPr>
          <a:xfrm>
            <a:off x="1347018" y="171091"/>
            <a:ext cx="9928123" cy="509946"/>
          </a:xfrm>
        </p:spPr>
        <p:txBody>
          <a:bodyPr>
            <a:normAutofit fontScale="90000"/>
          </a:bodyPr>
          <a:lstStyle/>
          <a:p>
            <a:r>
              <a:rPr lang="en-IN" dirty="0"/>
              <a:t>Static method working on instance data</a:t>
            </a:r>
          </a:p>
        </p:txBody>
      </p:sp>
      <p:sp>
        <p:nvSpPr>
          <p:cNvPr id="3" name="Content Placeholder 2">
            <a:extLst>
              <a:ext uri="{FF2B5EF4-FFF2-40B4-BE49-F238E27FC236}">
                <a16:creationId xmlns:a16="http://schemas.microsoft.com/office/drawing/2014/main" id="{0CB33590-B1FF-48FB-9E5A-97D5A683E2DF}"/>
              </a:ext>
            </a:extLst>
          </p:cNvPr>
          <p:cNvSpPr>
            <a:spLocks noGrp="1"/>
          </p:cNvSpPr>
          <p:nvPr>
            <p:ph idx="1"/>
          </p:nvPr>
        </p:nvSpPr>
        <p:spPr>
          <a:xfrm>
            <a:off x="294969" y="602378"/>
            <a:ext cx="4365521" cy="6176963"/>
          </a:xfrm>
        </p:spPr>
        <p:txBody>
          <a:bodyPr>
            <a:noAutofit/>
          </a:bodyPr>
          <a:lstStyle/>
          <a:p>
            <a:pPr marL="0" indent="0">
              <a:lnSpc>
                <a:spcPct val="120000"/>
              </a:lnSpc>
              <a:spcBef>
                <a:spcPts val="0"/>
              </a:spcBef>
              <a:buNone/>
            </a:pPr>
            <a:r>
              <a:rPr lang="en-IN" sz="1400" dirty="0"/>
              <a:t>using System;</a:t>
            </a:r>
          </a:p>
          <a:p>
            <a:pPr marL="0" indent="0">
              <a:lnSpc>
                <a:spcPct val="120000"/>
              </a:lnSpc>
              <a:spcBef>
                <a:spcPts val="0"/>
              </a:spcBef>
              <a:buNone/>
            </a:pPr>
            <a:r>
              <a:rPr lang="en-IN" sz="1400" dirty="0"/>
              <a:t>namespace </a:t>
            </a:r>
            <a:r>
              <a:rPr lang="en-IN" sz="1400" dirty="0" err="1"/>
              <a:t>ConsoleApplicationdemo</a:t>
            </a:r>
            <a:endParaRPr lang="en-IN" sz="1400" dirty="0"/>
          </a:p>
          <a:p>
            <a:pPr marL="0" indent="0">
              <a:lnSpc>
                <a:spcPct val="120000"/>
              </a:lnSpc>
              <a:spcBef>
                <a:spcPts val="0"/>
              </a:spcBef>
              <a:buNone/>
            </a:pPr>
            <a:r>
              <a:rPr lang="en-IN" sz="1400" dirty="0"/>
              <a:t>{     class Program</a:t>
            </a:r>
          </a:p>
          <a:p>
            <a:pPr marL="0" indent="0">
              <a:lnSpc>
                <a:spcPct val="120000"/>
              </a:lnSpc>
              <a:spcBef>
                <a:spcPts val="0"/>
              </a:spcBef>
              <a:buNone/>
            </a:pPr>
            <a:r>
              <a:rPr lang="en-IN" sz="1400" dirty="0"/>
              <a:t>    {</a:t>
            </a:r>
          </a:p>
          <a:p>
            <a:pPr marL="0" indent="0">
              <a:lnSpc>
                <a:spcPct val="120000"/>
              </a:lnSpc>
              <a:spcBef>
                <a:spcPts val="0"/>
              </a:spcBef>
              <a:buNone/>
            </a:pPr>
            <a:r>
              <a:rPr lang="en-US" sz="1400" dirty="0"/>
              <a:t>        static void Main(string[] </a:t>
            </a:r>
            <a:r>
              <a:rPr lang="en-US" sz="1400" dirty="0" err="1"/>
              <a:t>args</a:t>
            </a:r>
            <a:r>
              <a:rPr lang="en-US" sz="1400" dirty="0"/>
              <a:t>)</a:t>
            </a:r>
          </a:p>
          <a:p>
            <a:pPr marL="0" indent="0">
              <a:lnSpc>
                <a:spcPct val="120000"/>
              </a:lnSpc>
              <a:spcBef>
                <a:spcPts val="0"/>
              </a:spcBef>
              <a:buNone/>
            </a:pPr>
            <a:r>
              <a:rPr lang="en-IN" sz="1400" dirty="0"/>
              <a:t>        {</a:t>
            </a:r>
            <a:r>
              <a:rPr lang="en-US" sz="1400" dirty="0"/>
              <a:t>    Employee e1 = new Employee(1,"Raj",5000);</a:t>
            </a:r>
          </a:p>
          <a:p>
            <a:pPr marL="0" indent="0">
              <a:lnSpc>
                <a:spcPct val="120000"/>
              </a:lnSpc>
              <a:spcBef>
                <a:spcPts val="0"/>
              </a:spcBef>
              <a:buNone/>
            </a:pPr>
            <a:r>
              <a:rPr lang="en-IN" sz="1400" dirty="0"/>
              <a:t>             double d=  </a:t>
            </a:r>
            <a:r>
              <a:rPr lang="en-IN" sz="1400" dirty="0" err="1"/>
              <a:t>Employee.paytax</a:t>
            </a:r>
            <a:r>
              <a:rPr lang="en-IN" sz="1400" dirty="0"/>
              <a:t>(e1);</a:t>
            </a:r>
          </a:p>
          <a:p>
            <a:pPr marL="0" indent="0">
              <a:lnSpc>
                <a:spcPct val="120000"/>
              </a:lnSpc>
              <a:spcBef>
                <a:spcPts val="0"/>
              </a:spcBef>
              <a:buNone/>
            </a:pPr>
            <a:endParaRPr lang="en-IN" sz="1400" dirty="0"/>
          </a:p>
          <a:p>
            <a:pPr marL="0" indent="0">
              <a:lnSpc>
                <a:spcPct val="120000"/>
              </a:lnSpc>
              <a:spcBef>
                <a:spcPts val="0"/>
              </a:spcBef>
              <a:buNone/>
            </a:pPr>
            <a:r>
              <a:rPr lang="en-US" sz="1400" dirty="0"/>
              <a:t>      Employee e2 = new Employee(2,“Geeta",7000);</a:t>
            </a:r>
          </a:p>
          <a:p>
            <a:pPr marL="0" indent="0">
              <a:lnSpc>
                <a:spcPct val="120000"/>
              </a:lnSpc>
              <a:spcBef>
                <a:spcPts val="0"/>
              </a:spcBef>
              <a:buNone/>
            </a:pPr>
            <a:r>
              <a:rPr lang="en-IN" sz="1400" dirty="0"/>
              <a:t>             d=  </a:t>
            </a:r>
            <a:r>
              <a:rPr lang="en-IN" sz="1400" dirty="0" err="1"/>
              <a:t>Employee.paytax</a:t>
            </a:r>
            <a:r>
              <a:rPr lang="en-IN" sz="1400" dirty="0"/>
              <a:t>(e2);</a:t>
            </a:r>
          </a:p>
          <a:p>
            <a:pPr marL="0" indent="0">
              <a:lnSpc>
                <a:spcPct val="120000"/>
              </a:lnSpc>
              <a:spcBef>
                <a:spcPts val="0"/>
              </a:spcBef>
              <a:buNone/>
            </a:pPr>
            <a:endParaRPr lang="en-IN" sz="1400" dirty="0"/>
          </a:p>
          <a:p>
            <a:pPr marL="0" indent="0">
              <a:lnSpc>
                <a:spcPct val="120000"/>
              </a:lnSpc>
              <a:spcBef>
                <a:spcPts val="0"/>
              </a:spcBef>
              <a:buNone/>
            </a:pPr>
            <a:r>
              <a:rPr lang="en-IN" sz="1400" dirty="0"/>
              <a:t>             }</a:t>
            </a:r>
          </a:p>
          <a:p>
            <a:pPr marL="0" indent="0">
              <a:lnSpc>
                <a:spcPct val="120000"/>
              </a:lnSpc>
              <a:spcBef>
                <a:spcPts val="0"/>
              </a:spcBef>
              <a:buNone/>
            </a:pPr>
            <a:r>
              <a:rPr lang="en-IN" sz="1400" dirty="0"/>
              <a:t>    }</a:t>
            </a:r>
          </a:p>
          <a:p>
            <a:pPr marL="0" indent="0">
              <a:lnSpc>
                <a:spcPct val="120000"/>
              </a:lnSpc>
              <a:spcBef>
                <a:spcPts val="0"/>
              </a:spcBef>
              <a:buNone/>
            </a:pPr>
            <a:r>
              <a:rPr lang="en-IN" sz="1400" dirty="0"/>
              <a:t>    class Employee</a:t>
            </a:r>
          </a:p>
          <a:p>
            <a:pPr marL="0" indent="0">
              <a:lnSpc>
                <a:spcPct val="120000"/>
              </a:lnSpc>
              <a:spcBef>
                <a:spcPts val="0"/>
              </a:spcBef>
              <a:buNone/>
            </a:pPr>
            <a:r>
              <a:rPr lang="en-IN" sz="1400" dirty="0"/>
              <a:t>    {    int id;</a:t>
            </a:r>
          </a:p>
          <a:p>
            <a:pPr marL="0" indent="0">
              <a:lnSpc>
                <a:spcPct val="120000"/>
              </a:lnSpc>
              <a:spcBef>
                <a:spcPts val="0"/>
              </a:spcBef>
              <a:buNone/>
            </a:pPr>
            <a:r>
              <a:rPr lang="en-IN" sz="1400" dirty="0"/>
              <a:t>        string name;</a:t>
            </a:r>
          </a:p>
          <a:p>
            <a:pPr marL="0" indent="0">
              <a:lnSpc>
                <a:spcPct val="120000"/>
              </a:lnSpc>
              <a:spcBef>
                <a:spcPts val="0"/>
              </a:spcBef>
              <a:buNone/>
            </a:pPr>
            <a:r>
              <a:rPr lang="en-IN" sz="1400" dirty="0"/>
              <a:t>        double salary;</a:t>
            </a:r>
          </a:p>
          <a:p>
            <a:pPr marL="0" indent="0">
              <a:lnSpc>
                <a:spcPct val="120000"/>
              </a:lnSpc>
              <a:spcBef>
                <a:spcPts val="0"/>
              </a:spcBef>
              <a:buNone/>
            </a:pPr>
            <a:r>
              <a:rPr lang="en-US" sz="1400" dirty="0"/>
              <a:t>        public Employee(int </a:t>
            </a:r>
            <a:r>
              <a:rPr lang="en-US" sz="1400" dirty="0" err="1"/>
              <a:t>eid</a:t>
            </a:r>
            <a:r>
              <a:rPr lang="en-US" sz="1400" dirty="0"/>
              <a:t>, string </a:t>
            </a:r>
            <a:r>
              <a:rPr lang="en-US" sz="1400" dirty="0" err="1"/>
              <a:t>ename,double</a:t>
            </a:r>
            <a:r>
              <a:rPr lang="en-US" sz="1400" dirty="0"/>
              <a:t> </a:t>
            </a:r>
            <a:r>
              <a:rPr lang="en-US" sz="1400" dirty="0" err="1"/>
              <a:t>sal</a:t>
            </a:r>
            <a:r>
              <a:rPr lang="en-US" sz="1400" dirty="0"/>
              <a:t>)</a:t>
            </a:r>
          </a:p>
          <a:p>
            <a:pPr marL="0" indent="0">
              <a:lnSpc>
                <a:spcPct val="120000"/>
              </a:lnSpc>
              <a:spcBef>
                <a:spcPts val="0"/>
              </a:spcBef>
              <a:buNone/>
            </a:pPr>
            <a:r>
              <a:rPr lang="en-IN" sz="1400" dirty="0"/>
              <a:t>     {   id = </a:t>
            </a:r>
            <a:r>
              <a:rPr lang="en-IN" sz="1400" dirty="0" err="1"/>
              <a:t>eid</a:t>
            </a:r>
            <a:r>
              <a:rPr lang="en-IN" sz="1400" dirty="0"/>
              <a:t>;</a:t>
            </a:r>
          </a:p>
          <a:p>
            <a:pPr marL="0" indent="0">
              <a:lnSpc>
                <a:spcPct val="120000"/>
              </a:lnSpc>
              <a:spcBef>
                <a:spcPts val="0"/>
              </a:spcBef>
              <a:buNone/>
            </a:pPr>
            <a:r>
              <a:rPr lang="en-IN" sz="1400" dirty="0"/>
              <a:t>        name = </a:t>
            </a:r>
            <a:r>
              <a:rPr lang="en-IN" sz="1400" dirty="0" err="1"/>
              <a:t>ename</a:t>
            </a:r>
            <a:r>
              <a:rPr lang="en-IN" sz="1400" dirty="0"/>
              <a:t>;</a:t>
            </a:r>
          </a:p>
          <a:p>
            <a:pPr marL="0" indent="0">
              <a:lnSpc>
                <a:spcPct val="120000"/>
              </a:lnSpc>
              <a:spcBef>
                <a:spcPts val="0"/>
              </a:spcBef>
              <a:buNone/>
            </a:pPr>
            <a:r>
              <a:rPr lang="en-IN" sz="1400" dirty="0"/>
              <a:t>        salary = </a:t>
            </a:r>
            <a:r>
              <a:rPr lang="en-IN" sz="1400" dirty="0" err="1"/>
              <a:t>sal</a:t>
            </a:r>
            <a:r>
              <a:rPr lang="en-IN" sz="1400" dirty="0"/>
              <a:t>;</a:t>
            </a:r>
          </a:p>
          <a:p>
            <a:pPr marL="0" indent="0">
              <a:lnSpc>
                <a:spcPct val="120000"/>
              </a:lnSpc>
              <a:spcBef>
                <a:spcPts val="0"/>
              </a:spcBef>
              <a:buNone/>
            </a:pPr>
            <a:r>
              <a:rPr lang="en-IN" sz="1400" dirty="0"/>
              <a:t>     }</a:t>
            </a:r>
          </a:p>
          <a:p>
            <a:pPr marL="0" indent="0">
              <a:lnSpc>
                <a:spcPct val="120000"/>
              </a:lnSpc>
              <a:spcBef>
                <a:spcPts val="0"/>
              </a:spcBef>
              <a:buNone/>
            </a:pPr>
            <a:r>
              <a:rPr lang="en-US" sz="1400" dirty="0"/>
              <a:t>        public  static double </a:t>
            </a:r>
            <a:r>
              <a:rPr lang="en-US" sz="1400" dirty="0" err="1"/>
              <a:t>paytax</a:t>
            </a:r>
            <a:r>
              <a:rPr lang="en-US" sz="1400" dirty="0"/>
              <a:t>(Employee obj )</a:t>
            </a:r>
          </a:p>
          <a:p>
            <a:pPr marL="0" indent="0">
              <a:lnSpc>
                <a:spcPct val="120000"/>
              </a:lnSpc>
              <a:spcBef>
                <a:spcPts val="0"/>
              </a:spcBef>
              <a:buNone/>
            </a:pPr>
            <a:r>
              <a:rPr lang="en-IN" sz="1400" dirty="0"/>
              <a:t>        {            return </a:t>
            </a:r>
            <a:r>
              <a:rPr lang="en-IN" sz="1400" dirty="0" err="1"/>
              <a:t>obj.salary</a:t>
            </a:r>
            <a:r>
              <a:rPr lang="en-IN" sz="1400" dirty="0"/>
              <a:t> * 0.1;</a:t>
            </a:r>
          </a:p>
          <a:p>
            <a:pPr marL="0" indent="0">
              <a:lnSpc>
                <a:spcPct val="120000"/>
              </a:lnSpc>
              <a:spcBef>
                <a:spcPts val="0"/>
              </a:spcBef>
              <a:buNone/>
            </a:pPr>
            <a:r>
              <a:rPr lang="en-IN" sz="1400" dirty="0"/>
              <a:t>        }</a:t>
            </a:r>
          </a:p>
          <a:p>
            <a:pPr marL="0" indent="0">
              <a:lnSpc>
                <a:spcPct val="120000"/>
              </a:lnSpc>
              <a:spcBef>
                <a:spcPts val="0"/>
              </a:spcBef>
              <a:buNone/>
            </a:pPr>
            <a:r>
              <a:rPr lang="en-IN" sz="1400" dirty="0"/>
              <a:t>     }</a:t>
            </a:r>
          </a:p>
          <a:p>
            <a:pPr marL="0" indent="0">
              <a:lnSpc>
                <a:spcPct val="120000"/>
              </a:lnSpc>
              <a:spcBef>
                <a:spcPts val="0"/>
              </a:spcBef>
              <a:buNone/>
            </a:pPr>
            <a:r>
              <a:rPr lang="en-IN" sz="1400" dirty="0"/>
              <a:t>}</a:t>
            </a:r>
          </a:p>
        </p:txBody>
      </p:sp>
      <p:sp>
        <p:nvSpPr>
          <p:cNvPr id="4" name="TextBox 3">
            <a:extLst>
              <a:ext uri="{FF2B5EF4-FFF2-40B4-BE49-F238E27FC236}">
                <a16:creationId xmlns:a16="http://schemas.microsoft.com/office/drawing/2014/main" id="{61624173-8776-4FF5-822E-C1AAC2399C30}"/>
              </a:ext>
            </a:extLst>
          </p:cNvPr>
          <p:cNvSpPr txBox="1"/>
          <p:nvPr/>
        </p:nvSpPr>
        <p:spPr>
          <a:xfrm>
            <a:off x="4807974" y="766916"/>
            <a:ext cx="6931742" cy="646331"/>
          </a:xfrm>
          <a:prstGeom prst="rect">
            <a:avLst/>
          </a:prstGeom>
          <a:noFill/>
        </p:spPr>
        <p:txBody>
          <a:bodyPr wrap="square" rtlCol="0">
            <a:spAutoFit/>
          </a:bodyPr>
          <a:lstStyle/>
          <a:p>
            <a:r>
              <a:rPr lang="en-IN" dirty="0"/>
              <a:t>In this example job of static method is to calculate tax to be paid by each employee.</a:t>
            </a:r>
          </a:p>
        </p:txBody>
      </p:sp>
      <p:sp>
        <p:nvSpPr>
          <p:cNvPr id="5" name="Rectangle 4">
            <a:extLst>
              <a:ext uri="{FF2B5EF4-FFF2-40B4-BE49-F238E27FC236}">
                <a16:creationId xmlns:a16="http://schemas.microsoft.com/office/drawing/2014/main" id="{2E02190E-3B82-4B30-B3DD-E9DFB71A9BE7}"/>
              </a:ext>
            </a:extLst>
          </p:cNvPr>
          <p:cNvSpPr/>
          <p:nvPr/>
        </p:nvSpPr>
        <p:spPr>
          <a:xfrm>
            <a:off x="4984955" y="3392131"/>
            <a:ext cx="678426" cy="509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B4E55DEE-2E77-4E97-AD54-A460DC6966AB}"/>
              </a:ext>
            </a:extLst>
          </p:cNvPr>
          <p:cNvSpPr/>
          <p:nvPr/>
        </p:nvSpPr>
        <p:spPr>
          <a:xfrm>
            <a:off x="4984955" y="4694906"/>
            <a:ext cx="678426" cy="509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5A4E1DA-1AE9-43D6-A75E-C5EF6F3E5C24}"/>
              </a:ext>
            </a:extLst>
          </p:cNvPr>
          <p:cNvSpPr txBox="1"/>
          <p:nvPr/>
        </p:nvSpPr>
        <p:spPr>
          <a:xfrm>
            <a:off x="4807974" y="2979177"/>
            <a:ext cx="501445" cy="369332"/>
          </a:xfrm>
          <a:prstGeom prst="rect">
            <a:avLst/>
          </a:prstGeom>
          <a:noFill/>
        </p:spPr>
        <p:txBody>
          <a:bodyPr wrap="square" rtlCol="0">
            <a:spAutoFit/>
          </a:bodyPr>
          <a:lstStyle/>
          <a:p>
            <a:r>
              <a:rPr lang="en-IN" dirty="0"/>
              <a:t>e1</a:t>
            </a:r>
          </a:p>
        </p:txBody>
      </p:sp>
      <p:sp>
        <p:nvSpPr>
          <p:cNvPr id="10" name="TextBox 9">
            <a:extLst>
              <a:ext uri="{FF2B5EF4-FFF2-40B4-BE49-F238E27FC236}">
                <a16:creationId xmlns:a16="http://schemas.microsoft.com/office/drawing/2014/main" id="{2D467AD7-C499-4C66-8E9B-43ADDF78E675}"/>
              </a:ext>
            </a:extLst>
          </p:cNvPr>
          <p:cNvSpPr txBox="1"/>
          <p:nvPr/>
        </p:nvSpPr>
        <p:spPr>
          <a:xfrm>
            <a:off x="4822723" y="4222958"/>
            <a:ext cx="501445" cy="369332"/>
          </a:xfrm>
          <a:prstGeom prst="rect">
            <a:avLst/>
          </a:prstGeom>
          <a:noFill/>
        </p:spPr>
        <p:txBody>
          <a:bodyPr wrap="square" rtlCol="0">
            <a:spAutoFit/>
          </a:bodyPr>
          <a:lstStyle/>
          <a:p>
            <a:r>
              <a:rPr lang="en-IN" dirty="0"/>
              <a:t>e2</a:t>
            </a:r>
          </a:p>
        </p:txBody>
      </p:sp>
      <p:sp>
        <p:nvSpPr>
          <p:cNvPr id="11" name="TextBox 10">
            <a:extLst>
              <a:ext uri="{FF2B5EF4-FFF2-40B4-BE49-F238E27FC236}">
                <a16:creationId xmlns:a16="http://schemas.microsoft.com/office/drawing/2014/main" id="{A0860476-2FFA-4CB8-A8B8-BBBD86A6C66B}"/>
              </a:ext>
            </a:extLst>
          </p:cNvPr>
          <p:cNvSpPr txBox="1"/>
          <p:nvPr/>
        </p:nvSpPr>
        <p:spPr>
          <a:xfrm>
            <a:off x="6311079" y="3163843"/>
            <a:ext cx="1376517" cy="923330"/>
          </a:xfrm>
          <a:prstGeom prst="rect">
            <a:avLst/>
          </a:prstGeom>
          <a:noFill/>
          <a:ln>
            <a:solidFill>
              <a:schemeClr val="accent1"/>
            </a:solidFill>
          </a:ln>
        </p:spPr>
        <p:txBody>
          <a:bodyPr wrap="square" rtlCol="0">
            <a:spAutoFit/>
          </a:bodyPr>
          <a:lstStyle/>
          <a:p>
            <a:r>
              <a:rPr lang="en-IN" dirty="0"/>
              <a:t>id=1</a:t>
            </a:r>
          </a:p>
          <a:p>
            <a:r>
              <a:rPr lang="en-IN" dirty="0"/>
              <a:t>name=“Raj”</a:t>
            </a:r>
          </a:p>
          <a:p>
            <a:r>
              <a:rPr lang="en-IN" dirty="0"/>
              <a:t>Salary=5000</a:t>
            </a:r>
          </a:p>
        </p:txBody>
      </p:sp>
      <p:sp>
        <p:nvSpPr>
          <p:cNvPr id="13" name="TextBox 12">
            <a:extLst>
              <a:ext uri="{FF2B5EF4-FFF2-40B4-BE49-F238E27FC236}">
                <a16:creationId xmlns:a16="http://schemas.microsoft.com/office/drawing/2014/main" id="{A4C17E45-18F7-428A-AA10-AF27CA9CC670}"/>
              </a:ext>
            </a:extLst>
          </p:cNvPr>
          <p:cNvSpPr txBox="1"/>
          <p:nvPr/>
        </p:nvSpPr>
        <p:spPr>
          <a:xfrm>
            <a:off x="6311078" y="4407624"/>
            <a:ext cx="1702211" cy="923330"/>
          </a:xfrm>
          <a:prstGeom prst="rect">
            <a:avLst/>
          </a:prstGeom>
          <a:noFill/>
          <a:ln>
            <a:solidFill>
              <a:schemeClr val="accent1"/>
            </a:solidFill>
          </a:ln>
        </p:spPr>
        <p:txBody>
          <a:bodyPr wrap="square" rtlCol="0">
            <a:spAutoFit/>
          </a:bodyPr>
          <a:lstStyle/>
          <a:p>
            <a:r>
              <a:rPr lang="en-IN" dirty="0"/>
              <a:t>id=2</a:t>
            </a:r>
          </a:p>
          <a:p>
            <a:r>
              <a:rPr lang="en-IN" dirty="0"/>
              <a:t>name=“Geeta”</a:t>
            </a:r>
          </a:p>
          <a:p>
            <a:r>
              <a:rPr lang="en-IN" dirty="0"/>
              <a:t>Salary=7000</a:t>
            </a:r>
          </a:p>
        </p:txBody>
      </p:sp>
      <p:sp>
        <p:nvSpPr>
          <p:cNvPr id="15" name="Rectangle 14">
            <a:extLst>
              <a:ext uri="{FF2B5EF4-FFF2-40B4-BE49-F238E27FC236}">
                <a16:creationId xmlns:a16="http://schemas.microsoft.com/office/drawing/2014/main" id="{7E354EF2-66A0-41D6-8133-E86860B7261A}"/>
              </a:ext>
            </a:extLst>
          </p:cNvPr>
          <p:cNvSpPr/>
          <p:nvPr/>
        </p:nvSpPr>
        <p:spPr>
          <a:xfrm>
            <a:off x="5985385" y="2658726"/>
            <a:ext cx="2775157" cy="36634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r>
              <a:rPr lang="en-IN" dirty="0">
                <a:solidFill>
                  <a:schemeClr val="tx1"/>
                </a:solidFill>
              </a:rPr>
              <a:t>Heap</a:t>
            </a:r>
          </a:p>
        </p:txBody>
      </p:sp>
      <p:sp>
        <p:nvSpPr>
          <p:cNvPr id="16" name="Rectangle 15">
            <a:extLst>
              <a:ext uri="{FF2B5EF4-FFF2-40B4-BE49-F238E27FC236}">
                <a16:creationId xmlns:a16="http://schemas.microsoft.com/office/drawing/2014/main" id="{09D99E35-E73B-4C7A-A004-C79548DF7F26}"/>
              </a:ext>
            </a:extLst>
          </p:cNvPr>
          <p:cNvSpPr/>
          <p:nvPr/>
        </p:nvSpPr>
        <p:spPr>
          <a:xfrm>
            <a:off x="5073445" y="1465009"/>
            <a:ext cx="5860026" cy="10556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rgbClr val="FF0000"/>
                </a:solidFill>
              </a:rPr>
              <a:t>External memory</a:t>
            </a:r>
          </a:p>
          <a:p>
            <a:endParaRPr lang="en-IN" dirty="0">
              <a:solidFill>
                <a:schemeClr val="tx1"/>
              </a:solidFill>
            </a:endParaRPr>
          </a:p>
          <a:p>
            <a:endParaRPr lang="en-IN" dirty="0">
              <a:solidFill>
                <a:schemeClr val="tx1"/>
              </a:solidFill>
            </a:endParaRPr>
          </a:p>
          <a:p>
            <a:endParaRPr lang="en-IN" dirty="0">
              <a:solidFill>
                <a:schemeClr val="tx1"/>
              </a:solidFill>
            </a:endParaRPr>
          </a:p>
        </p:txBody>
      </p:sp>
      <p:sp>
        <p:nvSpPr>
          <p:cNvPr id="17" name="Rectangle 16">
            <a:extLst>
              <a:ext uri="{FF2B5EF4-FFF2-40B4-BE49-F238E27FC236}">
                <a16:creationId xmlns:a16="http://schemas.microsoft.com/office/drawing/2014/main" id="{8108351E-56EA-4B99-B196-2057E6432A4D}"/>
              </a:ext>
            </a:extLst>
          </p:cNvPr>
          <p:cNvSpPr/>
          <p:nvPr/>
        </p:nvSpPr>
        <p:spPr>
          <a:xfrm>
            <a:off x="5663380" y="2168311"/>
            <a:ext cx="2222091" cy="352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F3F5F227-4F30-4A97-B5E5-C80609BBA31A}"/>
              </a:ext>
            </a:extLst>
          </p:cNvPr>
          <p:cNvSpPr txBox="1"/>
          <p:nvPr/>
        </p:nvSpPr>
        <p:spPr>
          <a:xfrm>
            <a:off x="5663381" y="1838361"/>
            <a:ext cx="4788309" cy="369332"/>
          </a:xfrm>
          <a:prstGeom prst="rect">
            <a:avLst/>
          </a:prstGeom>
          <a:noFill/>
        </p:spPr>
        <p:txBody>
          <a:bodyPr wrap="square" rtlCol="0">
            <a:spAutoFit/>
          </a:bodyPr>
          <a:lstStyle/>
          <a:p>
            <a:r>
              <a:rPr lang="en-IN" dirty="0"/>
              <a:t>Public </a:t>
            </a:r>
            <a:r>
              <a:rPr lang="en-IN" dirty="0">
                <a:solidFill>
                  <a:srgbClr val="FF0000"/>
                </a:solidFill>
              </a:rPr>
              <a:t>static</a:t>
            </a:r>
            <a:r>
              <a:rPr lang="en-IN" dirty="0"/>
              <a:t> double </a:t>
            </a:r>
            <a:r>
              <a:rPr lang="en-IN" dirty="0" err="1"/>
              <a:t>paytax</a:t>
            </a:r>
            <a:r>
              <a:rPr lang="en-IN" dirty="0"/>
              <a:t>( Employee </a:t>
            </a:r>
            <a:r>
              <a:rPr lang="en-IN" dirty="0" err="1"/>
              <a:t>obj</a:t>
            </a:r>
            <a:r>
              <a:rPr lang="en-IN" dirty="0"/>
              <a:t> )</a:t>
            </a:r>
          </a:p>
        </p:txBody>
      </p:sp>
      <p:sp>
        <p:nvSpPr>
          <p:cNvPr id="19" name="Rectangle 18">
            <a:extLst>
              <a:ext uri="{FF2B5EF4-FFF2-40B4-BE49-F238E27FC236}">
                <a16:creationId xmlns:a16="http://schemas.microsoft.com/office/drawing/2014/main" id="{FB5931E8-1D07-4183-8036-138775E611B5}"/>
              </a:ext>
            </a:extLst>
          </p:cNvPr>
          <p:cNvSpPr/>
          <p:nvPr/>
        </p:nvSpPr>
        <p:spPr>
          <a:xfrm>
            <a:off x="5238132" y="2729720"/>
            <a:ext cx="39329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29630866-7581-499F-894F-14ACD0201409}"/>
              </a:ext>
            </a:extLst>
          </p:cNvPr>
          <p:cNvSpPr txBox="1"/>
          <p:nvPr/>
        </p:nvSpPr>
        <p:spPr>
          <a:xfrm>
            <a:off x="4621154" y="2641232"/>
            <a:ext cx="629265" cy="369332"/>
          </a:xfrm>
          <a:prstGeom prst="rect">
            <a:avLst/>
          </a:prstGeom>
          <a:noFill/>
        </p:spPr>
        <p:txBody>
          <a:bodyPr wrap="square" rtlCol="0">
            <a:spAutoFit/>
          </a:bodyPr>
          <a:lstStyle/>
          <a:p>
            <a:r>
              <a:rPr lang="en-IN" dirty="0" err="1"/>
              <a:t>obj</a:t>
            </a:r>
            <a:endParaRPr lang="en-IN" dirty="0"/>
          </a:p>
        </p:txBody>
      </p:sp>
      <p:cxnSp>
        <p:nvCxnSpPr>
          <p:cNvPr id="22" name="Straight Arrow Connector 21">
            <a:extLst>
              <a:ext uri="{FF2B5EF4-FFF2-40B4-BE49-F238E27FC236}">
                <a16:creationId xmlns:a16="http://schemas.microsoft.com/office/drawing/2014/main" id="{7DFCE018-0E74-4D94-9426-6AA2E2424999}"/>
              </a:ext>
            </a:extLst>
          </p:cNvPr>
          <p:cNvCxnSpPr/>
          <p:nvPr/>
        </p:nvCxnSpPr>
        <p:spPr>
          <a:xfrm>
            <a:off x="5663380" y="3035497"/>
            <a:ext cx="688261" cy="438254"/>
          </a:xfrm>
          <a:prstGeom prst="straightConnector1">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Arrow Connector 22">
            <a:extLst>
              <a:ext uri="{FF2B5EF4-FFF2-40B4-BE49-F238E27FC236}">
                <a16:creationId xmlns:a16="http://schemas.microsoft.com/office/drawing/2014/main" id="{4C844FAA-18D2-481A-A312-E07362C73A18}"/>
              </a:ext>
            </a:extLst>
          </p:cNvPr>
          <p:cNvCxnSpPr>
            <a:cxnSpLocks/>
          </p:cNvCxnSpPr>
          <p:nvPr/>
        </p:nvCxnSpPr>
        <p:spPr>
          <a:xfrm>
            <a:off x="5535561" y="3626151"/>
            <a:ext cx="7755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A97F196-B0AF-46FD-AE59-967AFE5635A3}"/>
              </a:ext>
            </a:extLst>
          </p:cNvPr>
          <p:cNvSpPr/>
          <p:nvPr/>
        </p:nvSpPr>
        <p:spPr>
          <a:xfrm>
            <a:off x="5043948" y="5722374"/>
            <a:ext cx="587475" cy="368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500</a:t>
            </a:r>
          </a:p>
        </p:txBody>
      </p:sp>
      <p:cxnSp>
        <p:nvCxnSpPr>
          <p:cNvPr id="29" name="Straight Arrow Connector 28">
            <a:extLst>
              <a:ext uri="{FF2B5EF4-FFF2-40B4-BE49-F238E27FC236}">
                <a16:creationId xmlns:a16="http://schemas.microsoft.com/office/drawing/2014/main" id="{6FA78919-82BF-416F-ADA7-724E56542E68}"/>
              </a:ext>
            </a:extLst>
          </p:cNvPr>
          <p:cNvCxnSpPr>
            <a:stCxn id="7" idx="3"/>
          </p:cNvCxnSpPr>
          <p:nvPr/>
        </p:nvCxnSpPr>
        <p:spPr>
          <a:xfrm flipV="1">
            <a:off x="5663381" y="4869289"/>
            <a:ext cx="688260" cy="80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F8232E1-4BC6-4C3D-AF50-CDFEBF7121BD}"/>
              </a:ext>
            </a:extLst>
          </p:cNvPr>
          <p:cNvCxnSpPr>
            <a:stCxn id="19" idx="3"/>
          </p:cNvCxnSpPr>
          <p:nvPr/>
        </p:nvCxnSpPr>
        <p:spPr>
          <a:xfrm>
            <a:off x="5631423" y="2914386"/>
            <a:ext cx="679655" cy="1677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3058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724E6-0A38-4B21-B486-9760C15A8BE8}"/>
              </a:ext>
            </a:extLst>
          </p:cNvPr>
          <p:cNvSpPr>
            <a:spLocks noGrp="1"/>
          </p:cNvSpPr>
          <p:nvPr>
            <p:ph type="title"/>
          </p:nvPr>
        </p:nvSpPr>
        <p:spPr>
          <a:xfrm>
            <a:off x="1152833" y="50495"/>
            <a:ext cx="11049000" cy="677094"/>
          </a:xfrm>
        </p:spPr>
        <p:txBody>
          <a:bodyPr>
            <a:noAutofit/>
          </a:bodyPr>
          <a:lstStyle/>
          <a:p>
            <a:r>
              <a:rPr lang="en-US" sz="3200" dirty="0"/>
              <a:t>There are several restrictions that apply to static methods:</a:t>
            </a:r>
            <a:br>
              <a:rPr lang="en-US" sz="3200" dirty="0"/>
            </a:br>
            <a:endParaRPr lang="en-IN" sz="3200" dirty="0"/>
          </a:p>
        </p:txBody>
      </p:sp>
      <p:sp>
        <p:nvSpPr>
          <p:cNvPr id="3" name="Content Placeholder 2">
            <a:extLst>
              <a:ext uri="{FF2B5EF4-FFF2-40B4-BE49-F238E27FC236}">
                <a16:creationId xmlns:a16="http://schemas.microsoft.com/office/drawing/2014/main" id="{DBA92EF7-0DA6-4A83-BB87-6AC79E31598B}"/>
              </a:ext>
            </a:extLst>
          </p:cNvPr>
          <p:cNvSpPr>
            <a:spLocks noGrp="1"/>
          </p:cNvSpPr>
          <p:nvPr>
            <p:ph idx="1"/>
          </p:nvPr>
        </p:nvSpPr>
        <p:spPr>
          <a:xfrm>
            <a:off x="157316" y="727589"/>
            <a:ext cx="11196484" cy="5449374"/>
          </a:xfrm>
        </p:spPr>
        <p:txBody>
          <a:bodyPr>
            <a:normAutofit fontScale="92500" lnSpcReduction="20000"/>
          </a:bodyPr>
          <a:lstStyle/>
          <a:p>
            <a:r>
              <a:rPr lang="en-US" dirty="0"/>
              <a:t> A static method does not have a this reference. This is because a static method does not execute relative to any object.</a:t>
            </a:r>
          </a:p>
          <a:p>
            <a:endParaRPr lang="en-US" dirty="0"/>
          </a:p>
          <a:p>
            <a:r>
              <a:rPr lang="en-US" dirty="0"/>
              <a:t>A static method can directly call only other static methods of its class. It cannot directly call an instance method of its class. The reason is that instance methods operate on specific objects, but a static method is not called on an object. </a:t>
            </a:r>
          </a:p>
          <a:p>
            <a:endParaRPr lang="en-US" dirty="0"/>
          </a:p>
          <a:p>
            <a:r>
              <a:rPr lang="en-US" dirty="0"/>
              <a:t> A similar restriction applies to static data. A static method can directly access only other static data defined by its class. It cannot operate on an instance variable of its class because there is no object to operate on.</a:t>
            </a:r>
          </a:p>
          <a:p>
            <a:pPr marL="0" indent="0">
              <a:buNone/>
            </a:pPr>
            <a:endParaRPr lang="en-US" dirty="0"/>
          </a:p>
          <a:p>
            <a:r>
              <a:rPr lang="en-US" dirty="0"/>
              <a:t>It is important to understand that a static method can call instance methods and access instance variables of its class if it does so through an object of that class. It is just that it cannot use an instance variable or method without an object qualification</a:t>
            </a:r>
            <a:endParaRPr lang="en-IN" dirty="0"/>
          </a:p>
        </p:txBody>
      </p:sp>
    </p:spTree>
    <p:extLst>
      <p:ext uri="{BB962C8B-B14F-4D97-AF65-F5344CB8AC3E}">
        <p14:creationId xmlns:p14="http://schemas.microsoft.com/office/powerpoint/2010/main" val="2190741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A45B8-2C9E-4108-96A4-E34E2AA4DD11}"/>
              </a:ext>
            </a:extLst>
          </p:cNvPr>
          <p:cNvSpPr>
            <a:spLocks noGrp="1"/>
          </p:cNvSpPr>
          <p:nvPr>
            <p:ph type="title"/>
          </p:nvPr>
        </p:nvSpPr>
        <p:spPr>
          <a:xfrm>
            <a:off x="1092609" y="102265"/>
            <a:ext cx="10006781" cy="578772"/>
          </a:xfrm>
        </p:spPr>
        <p:txBody>
          <a:bodyPr>
            <a:normAutofit fontScale="90000"/>
          </a:bodyPr>
          <a:lstStyle/>
          <a:p>
            <a:r>
              <a:rPr lang="en-IN" dirty="0"/>
              <a:t>Lets have better clarity</a:t>
            </a:r>
          </a:p>
        </p:txBody>
      </p:sp>
      <p:sp>
        <p:nvSpPr>
          <p:cNvPr id="3" name="Content Placeholder 2">
            <a:extLst>
              <a:ext uri="{FF2B5EF4-FFF2-40B4-BE49-F238E27FC236}">
                <a16:creationId xmlns:a16="http://schemas.microsoft.com/office/drawing/2014/main" id="{82D91C96-8929-478E-B87B-88CD0098D674}"/>
              </a:ext>
            </a:extLst>
          </p:cNvPr>
          <p:cNvSpPr>
            <a:spLocks noGrp="1"/>
          </p:cNvSpPr>
          <p:nvPr>
            <p:ph idx="1"/>
          </p:nvPr>
        </p:nvSpPr>
        <p:spPr>
          <a:xfrm>
            <a:off x="491613" y="776748"/>
            <a:ext cx="10862187" cy="5400215"/>
          </a:xfrm>
        </p:spPr>
        <p:txBody>
          <a:bodyPr/>
          <a:lstStyle/>
          <a:p>
            <a:r>
              <a:rPr lang="en-IN" dirty="0"/>
              <a:t>Can you create object in static method?</a:t>
            </a:r>
          </a:p>
          <a:p>
            <a:pPr marL="457200" lvl="1" indent="0">
              <a:buNone/>
            </a:pPr>
            <a:r>
              <a:rPr lang="en-IN" dirty="0"/>
              <a:t>Ans :Yes. do not forget in every example we have created object in static void Main method.</a:t>
            </a:r>
          </a:p>
          <a:p>
            <a:r>
              <a:rPr lang="en-IN" dirty="0"/>
              <a:t>Can static method call instance method?</a:t>
            </a:r>
          </a:p>
          <a:p>
            <a:pPr marL="457200" lvl="1" indent="0">
              <a:buNone/>
            </a:pPr>
            <a:r>
              <a:rPr lang="en-IN" dirty="0"/>
              <a:t>Ans: They can call instance method only through the reference of that class.</a:t>
            </a:r>
          </a:p>
          <a:p>
            <a:pPr marL="457200" lvl="1" indent="0">
              <a:buNone/>
            </a:pPr>
            <a:r>
              <a:rPr lang="en-IN" dirty="0"/>
              <a:t>So key point is static method can call other static method directly </a:t>
            </a:r>
            <a:r>
              <a:rPr lang="en-IN" dirty="0" err="1"/>
              <a:t>ie</a:t>
            </a:r>
            <a:r>
              <a:rPr lang="en-IN" dirty="0"/>
              <a:t>. With the </a:t>
            </a:r>
            <a:r>
              <a:rPr lang="en-IN" dirty="0" err="1"/>
              <a:t>classname</a:t>
            </a:r>
            <a:r>
              <a:rPr lang="en-IN" dirty="0"/>
              <a:t> and if it is instance method then it has to create object of that class and then call it.</a:t>
            </a:r>
          </a:p>
          <a:p>
            <a:pPr marL="176213" lvl="1" indent="-144463"/>
            <a:r>
              <a:rPr lang="en-IN" dirty="0"/>
              <a:t>Can static method directly work with instance member?</a:t>
            </a:r>
          </a:p>
          <a:p>
            <a:pPr marL="0" indent="0">
              <a:lnSpc>
                <a:spcPct val="120000"/>
              </a:lnSpc>
              <a:spcBef>
                <a:spcPts val="0"/>
              </a:spcBef>
              <a:buNone/>
            </a:pPr>
            <a:r>
              <a:rPr lang="en-IN" sz="2000" dirty="0"/>
              <a:t>         Ans: </a:t>
            </a:r>
            <a:r>
              <a:rPr lang="en-IN" sz="1600" dirty="0"/>
              <a:t>No. see in our example static method is working with instance member through reference </a:t>
            </a:r>
            <a:r>
              <a:rPr lang="en-IN" sz="1600" dirty="0" err="1"/>
              <a:t>ie</a:t>
            </a:r>
            <a:r>
              <a:rPr lang="en-IN" sz="1600" dirty="0"/>
              <a:t> obj. this method can not directly work with instance member salary.</a:t>
            </a:r>
            <a:endParaRPr lang="en-IN" sz="2000" dirty="0"/>
          </a:p>
          <a:p>
            <a:pPr marL="0" indent="0">
              <a:lnSpc>
                <a:spcPct val="120000"/>
              </a:lnSpc>
              <a:spcBef>
                <a:spcPts val="0"/>
              </a:spcBef>
              <a:buNone/>
            </a:pPr>
            <a:r>
              <a:rPr lang="en-IN" dirty="0"/>
              <a:t>  </a:t>
            </a:r>
            <a:r>
              <a:rPr lang="en-US" sz="1400" dirty="0"/>
              <a:t>public  static double </a:t>
            </a:r>
            <a:r>
              <a:rPr lang="en-US" sz="1400" dirty="0" err="1"/>
              <a:t>paytax</a:t>
            </a:r>
            <a:r>
              <a:rPr lang="en-US" sz="1400" dirty="0"/>
              <a:t>(Employee obj )</a:t>
            </a:r>
          </a:p>
          <a:p>
            <a:pPr marL="0" indent="0">
              <a:lnSpc>
                <a:spcPct val="120000"/>
              </a:lnSpc>
              <a:spcBef>
                <a:spcPts val="0"/>
              </a:spcBef>
              <a:buNone/>
            </a:pPr>
            <a:r>
              <a:rPr lang="en-IN" sz="1400" dirty="0"/>
              <a:t>        {            return </a:t>
            </a:r>
            <a:r>
              <a:rPr lang="en-IN" sz="1400" dirty="0" err="1"/>
              <a:t>obj.salary</a:t>
            </a:r>
            <a:r>
              <a:rPr lang="en-IN" sz="1400" dirty="0"/>
              <a:t> * 0.1;</a:t>
            </a:r>
          </a:p>
          <a:p>
            <a:pPr marL="0" indent="0">
              <a:lnSpc>
                <a:spcPct val="120000"/>
              </a:lnSpc>
              <a:spcBef>
                <a:spcPts val="0"/>
              </a:spcBef>
              <a:buNone/>
            </a:pPr>
            <a:r>
              <a:rPr lang="en-IN" sz="1400" dirty="0"/>
              <a:t>        }</a:t>
            </a:r>
            <a:endParaRPr lang="en-IN" dirty="0"/>
          </a:p>
        </p:txBody>
      </p:sp>
    </p:spTree>
    <p:extLst>
      <p:ext uri="{BB962C8B-B14F-4D97-AF65-F5344CB8AC3E}">
        <p14:creationId xmlns:p14="http://schemas.microsoft.com/office/powerpoint/2010/main" val="919604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TotalTime>
  <Words>903</Words>
  <Application>Microsoft Office PowerPoint</Application>
  <PresentationFormat>Widescreen</PresentationFormat>
  <Paragraphs>158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Cambria</vt:lpstr>
      <vt:lpstr>Garamond</vt:lpstr>
      <vt:lpstr>Office Theme</vt:lpstr>
      <vt:lpstr>PowerPoint Presentation</vt:lpstr>
      <vt:lpstr>Static method</vt:lpstr>
      <vt:lpstr>In frame work have we seen static method?</vt:lpstr>
      <vt:lpstr>Static method </vt:lpstr>
      <vt:lpstr>Static method working on instance data</vt:lpstr>
      <vt:lpstr>There are several restrictions that apply to static methods: </vt:lpstr>
      <vt:lpstr>Lets have better clarity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Mantri vidyanidhi infotech academy</dc:creator>
  <cp:lastModifiedBy>Sriram Mantri vidyanidhi infotech academy</cp:lastModifiedBy>
  <cp:revision>29</cp:revision>
  <dcterms:created xsi:type="dcterms:W3CDTF">2020-07-22T14:15:29Z</dcterms:created>
  <dcterms:modified xsi:type="dcterms:W3CDTF">2020-10-22T07:32:22Z</dcterms:modified>
</cp:coreProperties>
</file>