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56"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B71A6-F952-45BF-9EE5-6FE3E07C4FE0}" type="datetimeFigureOut">
              <a:rPr lang="en-IN" smtClean="0"/>
              <a:t>22-10-2020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D54AB-41DE-46E9-8F41-1FF81A86C548}" type="slidenum">
              <a:rPr lang="en-IN" smtClean="0"/>
              <a:t>‹#›</a:t>
            </a:fld>
            <a:endParaRPr lang="en-IN"/>
          </a:p>
        </p:txBody>
      </p:sp>
    </p:spTree>
    <p:extLst>
      <p:ext uri="{BB962C8B-B14F-4D97-AF65-F5344CB8AC3E}">
        <p14:creationId xmlns:p14="http://schemas.microsoft.com/office/powerpoint/2010/main" val="35115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1D54AB-41DE-46E9-8F41-1FF81A86C548}" type="slidenum">
              <a:rPr lang="en-IN" smtClean="0"/>
              <a:t>1</a:t>
            </a:fld>
            <a:endParaRPr lang="en-IN"/>
          </a:p>
        </p:txBody>
      </p:sp>
    </p:spTree>
    <p:extLst>
      <p:ext uri="{BB962C8B-B14F-4D97-AF65-F5344CB8AC3E}">
        <p14:creationId xmlns:p14="http://schemas.microsoft.com/office/powerpoint/2010/main" val="18088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1D54AB-41DE-46E9-8F41-1FF81A86C548}" type="slidenum">
              <a:rPr lang="en-IN" smtClean="0"/>
              <a:t>3</a:t>
            </a:fld>
            <a:endParaRPr lang="en-IN"/>
          </a:p>
        </p:txBody>
      </p:sp>
    </p:spTree>
    <p:extLst>
      <p:ext uri="{BB962C8B-B14F-4D97-AF65-F5344CB8AC3E}">
        <p14:creationId xmlns:p14="http://schemas.microsoft.com/office/powerpoint/2010/main" val="347107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0499-6AAE-4E7A-899A-3931CF813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179251-1678-414D-9C30-DB7497551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76E190-A37D-4AFC-9FA9-664E4C94CF96}"/>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5" name="Footer Placeholder 4">
            <a:extLst>
              <a:ext uri="{FF2B5EF4-FFF2-40B4-BE49-F238E27FC236}">
                <a16:creationId xmlns:a16="http://schemas.microsoft.com/office/drawing/2014/main" id="{23892424-BAFB-4EC4-9BB8-0ADE683566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58ED3-140F-4779-B9A5-64E559E089F0}"/>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144631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81C6-EABF-490E-BA1F-A8F02B79CE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8EE6A9-8196-451E-8262-24C4A24A9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05112-011C-4E97-B179-9928290A4674}"/>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5" name="Footer Placeholder 4">
            <a:extLst>
              <a:ext uri="{FF2B5EF4-FFF2-40B4-BE49-F238E27FC236}">
                <a16:creationId xmlns:a16="http://schemas.microsoft.com/office/drawing/2014/main" id="{E0079E94-0645-4F41-A4A4-EB508B0C5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B1DC1-17DD-45C2-B96E-7FA841C03C3A}"/>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328751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E65E6-7260-4114-9D6E-0D9E0A74F1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557C0-F721-415A-A430-130E2FFE7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40D67-E5F8-40B2-ADD1-85D95F865832}"/>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5" name="Footer Placeholder 4">
            <a:extLst>
              <a:ext uri="{FF2B5EF4-FFF2-40B4-BE49-F238E27FC236}">
                <a16:creationId xmlns:a16="http://schemas.microsoft.com/office/drawing/2014/main" id="{A1581D53-A5DB-4656-9C19-E43B2EA1C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0FC07-5D93-4818-8673-39D63B79822B}"/>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320203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DE2C-3475-4BCE-B3A7-8882A0CA2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EB468-3933-4047-92AF-66370C88B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FF263-1841-479A-9E7B-4DC130B5C682}"/>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5" name="Footer Placeholder 4">
            <a:extLst>
              <a:ext uri="{FF2B5EF4-FFF2-40B4-BE49-F238E27FC236}">
                <a16:creationId xmlns:a16="http://schemas.microsoft.com/office/drawing/2014/main" id="{82754255-EEE8-4E5C-8A45-2E90C53BD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C2A7B-EA7C-4B33-B392-9C18BCC331C2}"/>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268788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7A6E-0C70-4755-8A37-602684ED7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84BD87-A426-4CA6-949E-861EFF9BF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5E824-818B-4024-A9CB-D5D907F8532F}"/>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5" name="Footer Placeholder 4">
            <a:extLst>
              <a:ext uri="{FF2B5EF4-FFF2-40B4-BE49-F238E27FC236}">
                <a16:creationId xmlns:a16="http://schemas.microsoft.com/office/drawing/2014/main" id="{08497103-9502-4EFB-B023-E79726E73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0CB1C-6C5A-4998-AD7A-82EB7013C046}"/>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69557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E638-A1F3-499D-B44D-E8C9072B9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E8854D-094C-4D28-AFE5-020E539007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38399C-711F-4AB3-A24C-7359D3C77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6B35B7-CB11-4661-9DE5-7BD8BF584B23}"/>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6" name="Footer Placeholder 5">
            <a:extLst>
              <a:ext uri="{FF2B5EF4-FFF2-40B4-BE49-F238E27FC236}">
                <a16:creationId xmlns:a16="http://schemas.microsoft.com/office/drawing/2014/main" id="{69D9E544-04C0-44FF-96E8-793210F9CB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D9F186-5D03-4F75-801C-038184AD4CB7}"/>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174485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17CD-5E91-4240-8362-B5EA16CB18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2912E-E3C1-4C92-802F-1282EFD4A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EDF4E-536C-4D5E-AF2C-239E7C8D5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D18CB9-37B4-4AFD-83B7-96ABC80A5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21233-1ADF-44B5-A72A-30BCB6B5F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27971C-A42B-4812-913A-2D476D73D8AD}"/>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8" name="Footer Placeholder 7">
            <a:extLst>
              <a:ext uri="{FF2B5EF4-FFF2-40B4-BE49-F238E27FC236}">
                <a16:creationId xmlns:a16="http://schemas.microsoft.com/office/drawing/2014/main" id="{165BB47B-2C3B-4E4C-AA37-29E745D5BD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989EEE-960E-4614-A9D3-63AB128F7AC1}"/>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136561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E78F-F4D4-49FB-A9A2-BD43BA0649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2BC81C-8F13-448E-9ECB-1578E09EB47F}"/>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4" name="Footer Placeholder 3">
            <a:extLst>
              <a:ext uri="{FF2B5EF4-FFF2-40B4-BE49-F238E27FC236}">
                <a16:creationId xmlns:a16="http://schemas.microsoft.com/office/drawing/2014/main" id="{239D6370-AEA9-440D-ABC5-4B6ADA551A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DAECC8-DBDB-4986-994D-E067EBFE5301}"/>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281625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9A60E7-B98A-42ED-825E-F6E299B41DB5}"/>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3" name="Footer Placeholder 2">
            <a:extLst>
              <a:ext uri="{FF2B5EF4-FFF2-40B4-BE49-F238E27FC236}">
                <a16:creationId xmlns:a16="http://schemas.microsoft.com/office/drawing/2014/main" id="{A293B30A-7479-4C31-A30E-63F90518F5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129963-DABE-40AF-A9AA-F96D04B2A648}"/>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153834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3487-685A-4B07-A4AF-EC10BC168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1E81CB-8BC0-4E72-992B-DF3D82015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7E0B98-1125-4310-B735-BC565B2E0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4B2D6-7035-4054-8C0E-328D4DC59E70}"/>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6" name="Footer Placeholder 5">
            <a:extLst>
              <a:ext uri="{FF2B5EF4-FFF2-40B4-BE49-F238E27FC236}">
                <a16:creationId xmlns:a16="http://schemas.microsoft.com/office/drawing/2014/main" id="{81A7979B-94A2-4596-AF9E-89352F41A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48D4AE-C686-4CD0-91E4-1CF92112566C}"/>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261941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A3CF-0B34-446B-BE53-FCDDC37BA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FC6969-933D-4E94-BF20-A6504C4D4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FC1EAA-97D0-4B18-B32C-E65711E89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ED269-B369-4FF7-B40C-AA9C699B7EA2}"/>
              </a:ext>
            </a:extLst>
          </p:cNvPr>
          <p:cNvSpPr>
            <a:spLocks noGrp="1"/>
          </p:cNvSpPr>
          <p:nvPr>
            <p:ph type="dt" sz="half" idx="10"/>
          </p:nvPr>
        </p:nvSpPr>
        <p:spPr/>
        <p:txBody>
          <a:bodyPr/>
          <a:lstStyle/>
          <a:p>
            <a:fld id="{87CB604E-4A93-4A5F-8FA0-0084777C8374}" type="datetimeFigureOut">
              <a:rPr lang="en-IN" smtClean="0"/>
              <a:t>22-10-2020</a:t>
            </a:fld>
            <a:endParaRPr lang="en-IN"/>
          </a:p>
        </p:txBody>
      </p:sp>
      <p:sp>
        <p:nvSpPr>
          <p:cNvPr id="6" name="Footer Placeholder 5">
            <a:extLst>
              <a:ext uri="{FF2B5EF4-FFF2-40B4-BE49-F238E27FC236}">
                <a16:creationId xmlns:a16="http://schemas.microsoft.com/office/drawing/2014/main" id="{52A5F7A7-F6EF-42CA-82AF-75232CDA7D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131FAA-175B-436F-B182-EE26596C7480}"/>
              </a:ext>
            </a:extLst>
          </p:cNvPr>
          <p:cNvSpPr>
            <a:spLocks noGrp="1"/>
          </p:cNvSpPr>
          <p:nvPr>
            <p:ph type="sldNum" sz="quarter" idx="12"/>
          </p:nvPr>
        </p:nvSpPr>
        <p:spPr/>
        <p:txBody>
          <a:bodyPr/>
          <a:lstStyle/>
          <a:p>
            <a:fld id="{AE76993C-B8D2-450A-B94B-98AA6C9908E7}" type="slidenum">
              <a:rPr lang="en-IN" smtClean="0"/>
              <a:t>‹#›</a:t>
            </a:fld>
            <a:endParaRPr lang="en-IN"/>
          </a:p>
        </p:txBody>
      </p:sp>
    </p:spTree>
    <p:extLst>
      <p:ext uri="{BB962C8B-B14F-4D97-AF65-F5344CB8AC3E}">
        <p14:creationId xmlns:p14="http://schemas.microsoft.com/office/powerpoint/2010/main" val="21812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791989-33D4-420F-9909-BA391A3EA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948D17-D008-42B9-BE6C-EA3FDF695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8E978-25A4-420B-88BF-D28B6AE725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B604E-4A93-4A5F-8FA0-0084777C8374}" type="datetimeFigureOut">
              <a:rPr lang="en-IN" smtClean="0"/>
              <a:t>22-10-2020</a:t>
            </a:fld>
            <a:endParaRPr lang="en-IN"/>
          </a:p>
        </p:txBody>
      </p:sp>
      <p:sp>
        <p:nvSpPr>
          <p:cNvPr id="5" name="Footer Placeholder 4">
            <a:extLst>
              <a:ext uri="{FF2B5EF4-FFF2-40B4-BE49-F238E27FC236}">
                <a16:creationId xmlns:a16="http://schemas.microsoft.com/office/drawing/2014/main" id="{BD4255A9-970E-44D4-BEA6-DC761EFF6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F05A81C-1DE7-4C54-90B1-909381F91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6993C-B8D2-450A-B94B-98AA6C9908E7}" type="slidenum">
              <a:rPr lang="en-IN" smtClean="0"/>
              <a:t>‹#›</a:t>
            </a:fld>
            <a:endParaRPr lang="en-IN"/>
          </a:p>
        </p:txBody>
      </p:sp>
      <p:pic>
        <p:nvPicPr>
          <p:cNvPr id="8" name="Picture 7">
            <a:extLst>
              <a:ext uri="{FF2B5EF4-FFF2-40B4-BE49-F238E27FC236}">
                <a16:creationId xmlns:a16="http://schemas.microsoft.com/office/drawing/2014/main" id="{FC6D20F2-BAD9-40F0-8491-3F5A75435F1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C5CA0F54-805C-4E9C-8393-CC2D0082185C}"/>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90718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idyanidh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3"/>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F376-351B-4FA2-9E02-EF6CA9B9B335}"/>
              </a:ext>
            </a:extLst>
          </p:cNvPr>
          <p:cNvSpPr>
            <a:spLocks noGrp="1"/>
          </p:cNvSpPr>
          <p:nvPr>
            <p:ph type="ctrTitle"/>
          </p:nvPr>
        </p:nvSpPr>
        <p:spPr/>
        <p:txBody>
          <a:bodyPr/>
          <a:lstStyle/>
          <a:p>
            <a:r>
              <a:rPr lang="en-IN" dirty="0"/>
              <a:t>Data Type</a:t>
            </a:r>
          </a:p>
        </p:txBody>
      </p:sp>
      <p:sp>
        <p:nvSpPr>
          <p:cNvPr id="3" name="Subtitle 2">
            <a:extLst>
              <a:ext uri="{FF2B5EF4-FFF2-40B4-BE49-F238E27FC236}">
                <a16:creationId xmlns:a16="http://schemas.microsoft.com/office/drawing/2014/main" id="{C865866B-B0F6-45EC-985A-0888AB360C3B}"/>
              </a:ext>
            </a:extLst>
          </p:cNvPr>
          <p:cNvSpPr>
            <a:spLocks noGrp="1"/>
          </p:cNvSpPr>
          <p:nvPr>
            <p:ph type="subTitle" idx="1"/>
          </p:nvPr>
        </p:nvSpPr>
        <p:spPr/>
        <p:txBody>
          <a:bodyPr/>
          <a:lstStyle/>
          <a:p>
            <a:r>
              <a:rPr lang="en-IN" dirty="0"/>
              <a:t>With Object functionality</a:t>
            </a:r>
          </a:p>
        </p:txBody>
      </p:sp>
    </p:spTree>
    <p:extLst>
      <p:ext uri="{BB962C8B-B14F-4D97-AF65-F5344CB8AC3E}">
        <p14:creationId xmlns:p14="http://schemas.microsoft.com/office/powerpoint/2010/main" val="33263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C736-4D23-4366-939E-BFC54095DE84}"/>
              </a:ext>
            </a:extLst>
          </p:cNvPr>
          <p:cNvSpPr>
            <a:spLocks noGrp="1"/>
          </p:cNvSpPr>
          <p:nvPr>
            <p:ph type="title"/>
          </p:nvPr>
        </p:nvSpPr>
        <p:spPr>
          <a:xfrm>
            <a:off x="1053280" y="102265"/>
            <a:ext cx="10085439" cy="578772"/>
          </a:xfrm>
        </p:spPr>
        <p:txBody>
          <a:bodyPr>
            <a:normAutofit fontScale="90000"/>
          </a:bodyPr>
          <a:lstStyle/>
          <a:p>
            <a:r>
              <a:rPr lang="en-IN" dirty="0"/>
              <a:t>Primitive data type</a:t>
            </a:r>
          </a:p>
        </p:txBody>
      </p:sp>
      <p:sp>
        <p:nvSpPr>
          <p:cNvPr id="3" name="Content Placeholder 2">
            <a:extLst>
              <a:ext uri="{FF2B5EF4-FFF2-40B4-BE49-F238E27FC236}">
                <a16:creationId xmlns:a16="http://schemas.microsoft.com/office/drawing/2014/main" id="{5EAE1FB5-A180-40A5-8F21-E40E7CA0136A}"/>
              </a:ext>
            </a:extLst>
          </p:cNvPr>
          <p:cNvSpPr>
            <a:spLocks noGrp="1"/>
          </p:cNvSpPr>
          <p:nvPr>
            <p:ph idx="1"/>
          </p:nvPr>
        </p:nvSpPr>
        <p:spPr>
          <a:xfrm>
            <a:off x="78658" y="865238"/>
            <a:ext cx="5666821" cy="5992761"/>
          </a:xfrm>
        </p:spPr>
        <p:txBody>
          <a:bodyPr>
            <a:noAutofit/>
          </a:bodyPr>
          <a:lstStyle/>
          <a:p>
            <a:pPr marL="0" indent="0">
              <a:buNone/>
            </a:pPr>
            <a:r>
              <a:rPr lang="en-IN" sz="1400" dirty="0"/>
              <a:t>using System;</a:t>
            </a:r>
          </a:p>
          <a:p>
            <a:pPr marL="0" indent="0">
              <a:buNone/>
            </a:pPr>
            <a:r>
              <a:rPr lang="en-IN" sz="1400" dirty="0"/>
              <a:t>namespace </a:t>
            </a:r>
            <a:r>
              <a:rPr lang="en-IN" sz="1400" dirty="0" err="1"/>
              <a:t>BasicDataTypes</a:t>
            </a:r>
            <a:endParaRPr lang="en-IN" sz="1400" dirty="0"/>
          </a:p>
          <a:p>
            <a:pPr marL="0" indent="0">
              <a:buNone/>
            </a:pPr>
            <a:r>
              <a:rPr lang="en-IN" sz="1400" dirty="0"/>
              <a:t>{     class Program</a:t>
            </a:r>
          </a:p>
          <a:p>
            <a:pPr marL="0" indent="0">
              <a:buNone/>
            </a:pPr>
            <a:r>
              <a:rPr lang="en-IN" sz="1400" dirty="0"/>
              <a:t>    {</a:t>
            </a:r>
          </a:p>
          <a:p>
            <a:pPr marL="0" indent="0">
              <a:buNone/>
            </a:pPr>
            <a:r>
              <a:rPr lang="en-IN" sz="1400" dirty="0"/>
              <a:t>        static void Main( string[] </a:t>
            </a:r>
            <a:r>
              <a:rPr lang="en-IN" sz="1400" dirty="0" err="1"/>
              <a:t>args</a:t>
            </a:r>
            <a:r>
              <a:rPr lang="en-IN" sz="1400" dirty="0"/>
              <a:t> )</a:t>
            </a:r>
          </a:p>
          <a:p>
            <a:pPr marL="0" indent="0">
              <a:buNone/>
            </a:pPr>
            <a:r>
              <a:rPr lang="en-IN" sz="1400" dirty="0"/>
              <a:t>        {    int </a:t>
            </a:r>
            <a:r>
              <a:rPr lang="en-IN" sz="1400" dirty="0" err="1"/>
              <a:t>myInt</a:t>
            </a:r>
            <a:r>
              <a:rPr lang="en-IN" sz="1400" dirty="0"/>
              <a:t> = 0;</a:t>
            </a:r>
          </a:p>
          <a:p>
            <a:pPr marL="0" indent="0">
              <a:buNone/>
            </a:pPr>
            <a:r>
              <a:rPr lang="en-IN" sz="1400" dirty="0"/>
              <a:t>            string </a:t>
            </a:r>
            <a:r>
              <a:rPr lang="en-IN" sz="1400" dirty="0" err="1"/>
              <a:t>myString</a:t>
            </a:r>
            <a:r>
              <a:rPr lang="en-IN" sz="1400" dirty="0"/>
              <a:t>;</a:t>
            </a:r>
          </a:p>
          <a:p>
            <a:pPr marL="0" indent="0">
              <a:buNone/>
            </a:pPr>
            <a:r>
              <a:rPr lang="en-IN" sz="1400" dirty="0"/>
              <a:t>            </a:t>
            </a:r>
            <a:r>
              <a:rPr lang="en-IN" sz="1400" dirty="0" err="1"/>
              <a:t>myString</a:t>
            </a:r>
            <a:r>
              <a:rPr lang="en-IN" sz="1400" dirty="0"/>
              <a:t> = "This is my character data";</a:t>
            </a:r>
          </a:p>
          <a:p>
            <a:pPr marL="0" indent="0">
              <a:buNone/>
            </a:pPr>
            <a:r>
              <a:rPr lang="en-IN" sz="1400" dirty="0"/>
              <a:t>            // Declare 3 bools on a single line.</a:t>
            </a:r>
          </a:p>
          <a:p>
            <a:pPr marL="0" indent="0">
              <a:buNone/>
            </a:pPr>
            <a:r>
              <a:rPr lang="en-IN" sz="1400" dirty="0"/>
              <a:t>            bool b1 = true;</a:t>
            </a:r>
          </a:p>
          <a:p>
            <a:pPr marL="0" indent="0">
              <a:buNone/>
            </a:pPr>
            <a:r>
              <a:rPr lang="en-IN" sz="1400" dirty="0"/>
              <a:t>            // Use System data type to declare a bool.</a:t>
            </a:r>
          </a:p>
          <a:p>
            <a:pPr marL="0" indent="0">
              <a:buNone/>
            </a:pPr>
            <a:r>
              <a:rPr lang="en-IN" sz="1400" dirty="0"/>
              <a:t>            </a:t>
            </a:r>
            <a:r>
              <a:rPr lang="en-IN" sz="1400" dirty="0" err="1"/>
              <a:t>System.Boolean</a:t>
            </a:r>
            <a:r>
              <a:rPr lang="en-IN" sz="1400" dirty="0"/>
              <a:t> b2 = false;</a:t>
            </a:r>
          </a:p>
          <a:p>
            <a:pPr marL="0" indent="0">
              <a:buNone/>
            </a:pPr>
            <a:r>
              <a:rPr lang="en-IN" sz="1400" dirty="0"/>
              <a:t> </a:t>
            </a:r>
            <a:r>
              <a:rPr lang="en-IN" sz="1400" dirty="0" err="1"/>
              <a:t>Console.WriteLine</a:t>
            </a:r>
            <a:r>
              <a:rPr lang="en-IN" sz="1400" dirty="0"/>
              <a:t>("Your data: {0}, {1}, {2}, {3}",</a:t>
            </a:r>
            <a:r>
              <a:rPr lang="en-IN" sz="1400" dirty="0" err="1"/>
              <a:t>myInt</a:t>
            </a:r>
            <a:r>
              <a:rPr lang="en-IN" sz="1400" dirty="0"/>
              <a:t>, </a:t>
            </a:r>
            <a:r>
              <a:rPr lang="en-IN" sz="1400" dirty="0" err="1"/>
              <a:t>myString</a:t>
            </a:r>
            <a:r>
              <a:rPr lang="en-IN" sz="1400" dirty="0"/>
              <a:t>, b1, b2);   </a:t>
            </a:r>
          </a:p>
          <a:p>
            <a:pPr marL="0" indent="0">
              <a:buNone/>
            </a:pPr>
            <a:r>
              <a:rPr lang="en-IN" sz="1400" dirty="0"/>
              <a:t>        }</a:t>
            </a:r>
          </a:p>
          <a:p>
            <a:pPr marL="0" indent="0">
              <a:buNone/>
            </a:pPr>
            <a:r>
              <a:rPr lang="en-IN" sz="1400" dirty="0"/>
              <a:t>      }</a:t>
            </a:r>
          </a:p>
          <a:p>
            <a:pPr marL="0" indent="0">
              <a:buNone/>
            </a:pPr>
            <a:r>
              <a:rPr lang="en-IN" sz="1400" dirty="0"/>
              <a:t>}</a:t>
            </a:r>
          </a:p>
          <a:p>
            <a:pPr marL="0" indent="0">
              <a:buNone/>
            </a:pPr>
            <a:endParaRPr lang="en-IN" sz="1400" dirty="0"/>
          </a:p>
        </p:txBody>
      </p:sp>
      <p:sp>
        <p:nvSpPr>
          <p:cNvPr id="4" name="TextBox 3">
            <a:extLst>
              <a:ext uri="{FF2B5EF4-FFF2-40B4-BE49-F238E27FC236}">
                <a16:creationId xmlns:a16="http://schemas.microsoft.com/office/drawing/2014/main" id="{57308A34-1D77-4CE7-9CEB-5F3622FA7088}"/>
              </a:ext>
            </a:extLst>
          </p:cNvPr>
          <p:cNvSpPr txBox="1"/>
          <p:nvPr/>
        </p:nvSpPr>
        <p:spPr>
          <a:xfrm>
            <a:off x="6256020" y="865238"/>
            <a:ext cx="5113020" cy="4247317"/>
          </a:xfrm>
          <a:prstGeom prst="rect">
            <a:avLst/>
          </a:prstGeom>
          <a:noFill/>
        </p:spPr>
        <p:txBody>
          <a:bodyPr wrap="square" rtlCol="0">
            <a:spAutoFit/>
          </a:bodyPr>
          <a:lstStyle/>
          <a:p>
            <a:r>
              <a:rPr lang="en-IN" dirty="0"/>
              <a:t>In </a:t>
            </a:r>
            <a:r>
              <a:rPr lang="en-IN" dirty="0" err="1"/>
              <a:t>c#</a:t>
            </a:r>
            <a:r>
              <a:rPr lang="en-IN" dirty="0"/>
              <a:t> following data type are same written in two ways</a:t>
            </a:r>
          </a:p>
          <a:p>
            <a:r>
              <a:rPr lang="en-IN" dirty="0" err="1"/>
              <a:t>sbyte</a:t>
            </a:r>
            <a:r>
              <a:rPr lang="en-IN" dirty="0"/>
              <a:t>	(</a:t>
            </a:r>
            <a:r>
              <a:rPr lang="en-IN" dirty="0" err="1"/>
              <a:t>System.SByte</a:t>
            </a:r>
            <a:r>
              <a:rPr lang="en-IN" dirty="0"/>
              <a:t>)     	</a:t>
            </a:r>
          </a:p>
          <a:p>
            <a:r>
              <a:rPr lang="en-IN" dirty="0"/>
              <a:t>byte	 (</a:t>
            </a:r>
            <a:r>
              <a:rPr lang="en-IN" dirty="0" err="1"/>
              <a:t>System.Byte</a:t>
            </a:r>
            <a:r>
              <a:rPr lang="en-IN" dirty="0"/>
              <a:t>)      0-255</a:t>
            </a:r>
          </a:p>
          <a:p>
            <a:r>
              <a:rPr lang="en-IN" dirty="0"/>
              <a:t>short 	(System.Int16)        -32768  - +32767 </a:t>
            </a:r>
          </a:p>
          <a:p>
            <a:r>
              <a:rPr lang="en-IN" dirty="0" err="1"/>
              <a:t>ushort</a:t>
            </a:r>
            <a:r>
              <a:rPr lang="en-IN" dirty="0"/>
              <a:t>	(System.UInt16)         0-65535</a:t>
            </a:r>
          </a:p>
          <a:p>
            <a:r>
              <a:rPr lang="en-IN" dirty="0"/>
              <a:t>int	(System.Int32)        </a:t>
            </a:r>
          </a:p>
          <a:p>
            <a:r>
              <a:rPr lang="en-IN" dirty="0" err="1"/>
              <a:t>uint</a:t>
            </a:r>
            <a:r>
              <a:rPr lang="en-IN" dirty="0"/>
              <a:t>	 (System.Uint32)  </a:t>
            </a:r>
          </a:p>
          <a:p>
            <a:r>
              <a:rPr lang="en-IN" dirty="0"/>
              <a:t>long 	(System.Int64)</a:t>
            </a:r>
          </a:p>
          <a:p>
            <a:r>
              <a:rPr lang="en-IN" dirty="0" err="1"/>
              <a:t>ulong</a:t>
            </a:r>
            <a:r>
              <a:rPr lang="en-IN" dirty="0"/>
              <a:t> 	(System.Int64)       	</a:t>
            </a:r>
          </a:p>
          <a:p>
            <a:r>
              <a:rPr lang="en-IN" dirty="0"/>
              <a:t>float	 (</a:t>
            </a:r>
            <a:r>
              <a:rPr lang="en-IN" dirty="0" err="1"/>
              <a:t>System.Single</a:t>
            </a:r>
            <a:r>
              <a:rPr lang="en-IN" dirty="0"/>
              <a:t>)    	</a:t>
            </a:r>
          </a:p>
          <a:p>
            <a:r>
              <a:rPr lang="en-IN" dirty="0"/>
              <a:t>double	(</a:t>
            </a:r>
            <a:r>
              <a:rPr lang="en-IN" dirty="0" err="1"/>
              <a:t>System.Double</a:t>
            </a:r>
            <a:r>
              <a:rPr lang="en-IN" dirty="0"/>
              <a:t>)</a:t>
            </a:r>
          </a:p>
          <a:p>
            <a:r>
              <a:rPr lang="en-IN" dirty="0"/>
              <a:t>decimal	(</a:t>
            </a:r>
            <a:r>
              <a:rPr lang="en-IN" dirty="0" err="1"/>
              <a:t>System.Decimal</a:t>
            </a:r>
            <a:r>
              <a:rPr lang="en-IN" dirty="0"/>
              <a:t>) 	</a:t>
            </a:r>
          </a:p>
          <a:p>
            <a:r>
              <a:rPr lang="en-IN" dirty="0"/>
              <a:t>char 	(</a:t>
            </a:r>
            <a:r>
              <a:rPr lang="en-IN" dirty="0" err="1"/>
              <a:t>System.Char</a:t>
            </a:r>
            <a:r>
              <a:rPr lang="en-IN" dirty="0"/>
              <a:t>)-   	       </a:t>
            </a:r>
          </a:p>
          <a:p>
            <a:r>
              <a:rPr lang="en-IN" dirty="0"/>
              <a:t>bool 	(System. </a:t>
            </a:r>
            <a:r>
              <a:rPr lang="en-IN"/>
              <a:t>Boolean) </a:t>
            </a:r>
            <a:r>
              <a:rPr lang="en-IN" dirty="0"/>
              <a:t>		 </a:t>
            </a:r>
          </a:p>
          <a:p>
            <a:r>
              <a:rPr lang="en-IN" dirty="0"/>
              <a:t>date	(</a:t>
            </a:r>
            <a:r>
              <a:rPr lang="en-IN" dirty="0" err="1"/>
              <a:t>System.DateTime</a:t>
            </a:r>
            <a:r>
              <a:rPr lang="en-IN" dirty="0"/>
              <a:t>)	</a:t>
            </a:r>
          </a:p>
        </p:txBody>
      </p:sp>
    </p:spTree>
    <p:extLst>
      <p:ext uri="{BB962C8B-B14F-4D97-AF65-F5344CB8AC3E}">
        <p14:creationId xmlns:p14="http://schemas.microsoft.com/office/powerpoint/2010/main" val="253949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3401-D196-4829-A0C0-CD2A972B746F}"/>
              </a:ext>
            </a:extLst>
          </p:cNvPr>
          <p:cNvSpPr>
            <a:spLocks noGrp="1"/>
          </p:cNvSpPr>
          <p:nvPr>
            <p:ph type="title"/>
          </p:nvPr>
        </p:nvSpPr>
        <p:spPr>
          <a:xfrm>
            <a:off x="1249680" y="63183"/>
            <a:ext cx="10332720" cy="617538"/>
          </a:xfrm>
        </p:spPr>
        <p:txBody>
          <a:bodyPr>
            <a:normAutofit fontScale="90000"/>
          </a:bodyPr>
          <a:lstStyle/>
          <a:p>
            <a:r>
              <a:rPr lang="en-IN" dirty="0"/>
              <a:t>Can we use new key word for value type?</a:t>
            </a:r>
          </a:p>
        </p:txBody>
      </p:sp>
      <p:sp>
        <p:nvSpPr>
          <p:cNvPr id="3" name="Content Placeholder 2">
            <a:extLst>
              <a:ext uri="{FF2B5EF4-FFF2-40B4-BE49-F238E27FC236}">
                <a16:creationId xmlns:a16="http://schemas.microsoft.com/office/drawing/2014/main" id="{EA1D3A99-1326-4828-9B53-D3D41CEBADB2}"/>
              </a:ext>
            </a:extLst>
          </p:cNvPr>
          <p:cNvSpPr>
            <a:spLocks noGrp="1"/>
          </p:cNvSpPr>
          <p:nvPr>
            <p:ph idx="1"/>
          </p:nvPr>
        </p:nvSpPr>
        <p:spPr>
          <a:xfrm>
            <a:off x="121920" y="680721"/>
            <a:ext cx="5974080" cy="5831840"/>
          </a:xfrm>
        </p:spPr>
        <p:txBody>
          <a:bodyPr>
            <a:noAutofit/>
          </a:bodyPr>
          <a:lstStyle/>
          <a:p>
            <a:pPr marL="0" indent="0">
              <a:lnSpc>
                <a:spcPct val="110000"/>
              </a:lnSpc>
              <a:spcBef>
                <a:spcPts val="0"/>
              </a:spcBef>
              <a:buNone/>
            </a:pPr>
            <a:r>
              <a:rPr lang="en-IN" sz="1400" dirty="0"/>
              <a:t>using System;</a:t>
            </a:r>
          </a:p>
          <a:p>
            <a:pPr marL="0" indent="0">
              <a:lnSpc>
                <a:spcPct val="110000"/>
              </a:lnSpc>
              <a:spcBef>
                <a:spcPts val="0"/>
              </a:spcBef>
              <a:buNone/>
            </a:pPr>
            <a:r>
              <a:rPr lang="en-IN" sz="1400" dirty="0"/>
              <a:t>namespace </a:t>
            </a:r>
            <a:r>
              <a:rPr lang="en-IN" sz="1400" dirty="0" err="1"/>
              <a:t>BasicDataTypes</a:t>
            </a:r>
            <a:endParaRPr lang="en-IN" sz="1400" dirty="0"/>
          </a:p>
          <a:p>
            <a:pPr marL="0" indent="0">
              <a:lnSpc>
                <a:spcPct val="110000"/>
              </a:lnSpc>
              <a:spcBef>
                <a:spcPts val="0"/>
              </a:spcBef>
              <a:buNone/>
            </a:pPr>
            <a:r>
              <a:rPr lang="en-IN" sz="1400" dirty="0"/>
              <a:t>{</a:t>
            </a:r>
          </a:p>
          <a:p>
            <a:pPr marL="0" indent="0">
              <a:lnSpc>
                <a:spcPct val="110000"/>
              </a:lnSpc>
              <a:spcBef>
                <a:spcPts val="0"/>
              </a:spcBef>
              <a:buNone/>
            </a:pPr>
            <a:r>
              <a:rPr lang="en-IN" sz="1400" dirty="0"/>
              <a:t>    class Program</a:t>
            </a:r>
          </a:p>
          <a:p>
            <a:pPr marL="0" indent="0">
              <a:lnSpc>
                <a:spcPct val="110000"/>
              </a:lnSpc>
              <a:spcBef>
                <a:spcPts val="0"/>
              </a:spcBef>
              <a:buNone/>
            </a:pPr>
            <a:r>
              <a:rPr lang="en-IN" sz="1400" dirty="0"/>
              <a:t>    {</a:t>
            </a:r>
          </a:p>
          <a:p>
            <a:pPr marL="0" indent="0">
              <a:lnSpc>
                <a:spcPct val="110000"/>
              </a:lnSpc>
              <a:spcBef>
                <a:spcPts val="0"/>
              </a:spcBef>
              <a:buNone/>
            </a:pPr>
            <a:r>
              <a:rPr lang="en-IN" sz="1400" dirty="0"/>
              <a:t>        static void Main( string[] </a:t>
            </a:r>
            <a:r>
              <a:rPr lang="en-IN" sz="1400" dirty="0" err="1"/>
              <a:t>args</a:t>
            </a:r>
            <a:r>
              <a:rPr lang="en-IN" sz="1400" dirty="0"/>
              <a:t> )</a:t>
            </a:r>
          </a:p>
          <a:p>
            <a:pPr marL="0" indent="0">
              <a:lnSpc>
                <a:spcPct val="110000"/>
              </a:lnSpc>
              <a:spcBef>
                <a:spcPts val="0"/>
              </a:spcBef>
              <a:buNone/>
            </a:pPr>
            <a:r>
              <a:rPr lang="en-IN" sz="1400" dirty="0"/>
              <a:t>        {</a:t>
            </a:r>
          </a:p>
          <a:p>
            <a:pPr marL="0" indent="0">
              <a:lnSpc>
                <a:spcPct val="110000"/>
              </a:lnSpc>
              <a:spcBef>
                <a:spcPts val="0"/>
              </a:spcBef>
              <a:buNone/>
            </a:pPr>
            <a:r>
              <a:rPr lang="en-IN" sz="1400" dirty="0"/>
              <a:t>             bool b = new bool();              // Set to false.</a:t>
            </a:r>
          </a:p>
          <a:p>
            <a:pPr marL="0" indent="0">
              <a:lnSpc>
                <a:spcPct val="110000"/>
              </a:lnSpc>
              <a:spcBef>
                <a:spcPts val="0"/>
              </a:spcBef>
              <a:buNone/>
            </a:pPr>
            <a:r>
              <a:rPr lang="en-IN" sz="1400" dirty="0"/>
              <a:t>            int </a:t>
            </a:r>
            <a:r>
              <a:rPr lang="en-IN" sz="1400" dirty="0" err="1"/>
              <a:t>i</a:t>
            </a:r>
            <a:r>
              <a:rPr lang="en-IN" sz="1400" dirty="0"/>
              <a:t> = new int();                // Set to 0.</a:t>
            </a:r>
          </a:p>
          <a:p>
            <a:pPr marL="0" indent="0">
              <a:lnSpc>
                <a:spcPct val="110000"/>
              </a:lnSpc>
              <a:spcBef>
                <a:spcPts val="0"/>
              </a:spcBef>
              <a:buNone/>
            </a:pPr>
            <a:r>
              <a:rPr lang="en-IN" sz="1400" dirty="0"/>
              <a:t>            double d = new double();          // Set to 0.</a:t>
            </a:r>
          </a:p>
          <a:p>
            <a:pPr marL="0" indent="0">
              <a:lnSpc>
                <a:spcPct val="110000"/>
              </a:lnSpc>
              <a:spcBef>
                <a:spcPts val="0"/>
              </a:spcBef>
              <a:buNone/>
            </a:pPr>
            <a:r>
              <a:rPr lang="en-IN" sz="1400" dirty="0"/>
              <a:t>            d = 12.0;</a:t>
            </a:r>
          </a:p>
          <a:p>
            <a:pPr marL="0" indent="0">
              <a:lnSpc>
                <a:spcPct val="110000"/>
              </a:lnSpc>
              <a:spcBef>
                <a:spcPts val="0"/>
              </a:spcBef>
              <a:buNone/>
            </a:pPr>
            <a:r>
              <a:rPr lang="en-IN" sz="1400" dirty="0"/>
              <a:t>             double pd =12.0;</a:t>
            </a:r>
          </a:p>
          <a:p>
            <a:pPr marL="0" indent="0">
              <a:lnSpc>
                <a:spcPct val="110000"/>
              </a:lnSpc>
              <a:spcBef>
                <a:spcPts val="0"/>
              </a:spcBef>
              <a:buNone/>
            </a:pPr>
            <a:r>
              <a:rPr lang="en-IN" sz="1400" dirty="0"/>
              <a:t>          </a:t>
            </a:r>
            <a:r>
              <a:rPr lang="en-IN" sz="1400" dirty="0" err="1"/>
              <a:t>DateTime</a:t>
            </a:r>
            <a:r>
              <a:rPr lang="en-IN" sz="1400" dirty="0"/>
              <a:t> dt = new </a:t>
            </a:r>
            <a:r>
              <a:rPr lang="en-IN" sz="1400" dirty="0" err="1"/>
              <a:t>DateTime</a:t>
            </a:r>
            <a:r>
              <a:rPr lang="en-IN" sz="1400" dirty="0"/>
              <a:t>();     // Set to 1/1/0001 12:00:00 AM</a:t>
            </a:r>
          </a:p>
          <a:p>
            <a:pPr marL="0" indent="0">
              <a:lnSpc>
                <a:spcPct val="110000"/>
              </a:lnSpc>
              <a:spcBef>
                <a:spcPts val="0"/>
              </a:spcBef>
              <a:buNone/>
            </a:pPr>
            <a:r>
              <a:rPr lang="en-IN" sz="1400" dirty="0"/>
              <a:t>  </a:t>
            </a:r>
            <a:r>
              <a:rPr lang="en-IN" sz="1400" dirty="0" err="1"/>
              <a:t>Console.WriteLine</a:t>
            </a:r>
            <a:r>
              <a:rPr lang="en-IN" sz="1400" dirty="0"/>
              <a:t>("{0}, {1}, {2}, {3} {4}", b, </a:t>
            </a:r>
            <a:r>
              <a:rPr lang="en-IN" sz="1400" dirty="0" err="1"/>
              <a:t>i</a:t>
            </a:r>
            <a:r>
              <a:rPr lang="en-IN" sz="1400" dirty="0"/>
              <a:t>, </a:t>
            </a:r>
            <a:r>
              <a:rPr lang="en-IN" sz="1400" dirty="0" err="1"/>
              <a:t>d,pd</a:t>
            </a:r>
            <a:r>
              <a:rPr lang="en-IN" sz="1400" dirty="0"/>
              <a:t>, dt);</a:t>
            </a:r>
          </a:p>
          <a:p>
            <a:pPr marL="0" indent="0">
              <a:lnSpc>
                <a:spcPct val="110000"/>
              </a:lnSpc>
              <a:spcBef>
                <a:spcPts val="0"/>
              </a:spcBef>
              <a:buNone/>
            </a:pPr>
            <a:r>
              <a:rPr lang="en-IN" sz="1400" dirty="0"/>
              <a:t>                                                      //false 0 12 12 01/01/0001 00:00:00</a:t>
            </a:r>
          </a:p>
          <a:p>
            <a:pPr marL="0" indent="0">
              <a:lnSpc>
                <a:spcPct val="110000"/>
              </a:lnSpc>
              <a:spcBef>
                <a:spcPts val="0"/>
              </a:spcBef>
              <a:buNone/>
            </a:pPr>
            <a:r>
              <a:rPr lang="en-IN" sz="1400" dirty="0"/>
              <a:t>            </a:t>
            </a:r>
            <a:r>
              <a:rPr lang="en-IN" sz="1400" dirty="0" err="1"/>
              <a:t>Console.WriteLine</a:t>
            </a:r>
            <a:r>
              <a:rPr lang="en-IN" sz="1400" dirty="0"/>
              <a:t>("12.Equals(12) = {0}", </a:t>
            </a:r>
            <a:r>
              <a:rPr lang="en-IN" sz="1400" dirty="0" err="1"/>
              <a:t>d.</a:t>
            </a:r>
            <a:r>
              <a:rPr lang="en-IN" sz="1400" dirty="0" err="1">
                <a:solidFill>
                  <a:schemeClr val="accent1"/>
                </a:solidFill>
              </a:rPr>
              <a:t>Equals</a:t>
            </a:r>
            <a:r>
              <a:rPr lang="en-IN" sz="1400" dirty="0"/>
              <a:t>(12.0));//true</a:t>
            </a:r>
          </a:p>
          <a:p>
            <a:pPr marL="0" indent="0">
              <a:lnSpc>
                <a:spcPct val="110000"/>
              </a:lnSpc>
              <a:spcBef>
                <a:spcPts val="0"/>
              </a:spcBef>
              <a:buNone/>
            </a:pPr>
            <a:r>
              <a:rPr lang="en-IN" sz="1400" dirty="0"/>
              <a:t>            </a:t>
            </a:r>
            <a:r>
              <a:rPr lang="en-IN" sz="1400" dirty="0" err="1"/>
              <a:t>Console.WriteLine</a:t>
            </a:r>
            <a:r>
              <a:rPr lang="en-IN" sz="1400" dirty="0"/>
              <a:t>("12==12 = {0}", d == pd);//true</a:t>
            </a:r>
          </a:p>
          <a:p>
            <a:pPr marL="0" indent="0">
              <a:lnSpc>
                <a:spcPct val="110000"/>
              </a:lnSpc>
              <a:spcBef>
                <a:spcPts val="0"/>
              </a:spcBef>
              <a:buNone/>
            </a:pPr>
            <a:r>
              <a:rPr lang="en-IN" sz="1400" dirty="0"/>
              <a:t>     </a:t>
            </a:r>
            <a:r>
              <a:rPr lang="en-IN" sz="1400" dirty="0" err="1"/>
              <a:t>Console.WriteLine</a:t>
            </a:r>
            <a:r>
              <a:rPr lang="en-IN" sz="1400" dirty="0"/>
              <a:t>("12. </a:t>
            </a:r>
            <a:r>
              <a:rPr lang="en-IN" sz="1400" dirty="0" err="1"/>
              <a:t>GetHasCode</a:t>
            </a:r>
            <a:r>
              <a:rPr lang="en-IN" sz="1400" dirty="0"/>
              <a:t> will be", </a:t>
            </a:r>
            <a:r>
              <a:rPr lang="en-IN" sz="1400" dirty="0" err="1"/>
              <a:t>d.</a:t>
            </a:r>
            <a:r>
              <a:rPr lang="en-IN" sz="1400" dirty="0" err="1">
                <a:solidFill>
                  <a:schemeClr val="accent1"/>
                </a:solidFill>
              </a:rPr>
              <a:t>GetHasCode</a:t>
            </a:r>
            <a:r>
              <a:rPr lang="en-IN" sz="1400" dirty="0"/>
              <a:t>());//12</a:t>
            </a:r>
          </a:p>
          <a:p>
            <a:pPr marL="0" indent="0">
              <a:lnSpc>
                <a:spcPct val="110000"/>
              </a:lnSpc>
              <a:spcBef>
                <a:spcPts val="0"/>
              </a:spcBef>
              <a:buNone/>
            </a:pPr>
            <a:r>
              <a:rPr lang="en-IN" sz="1400" dirty="0"/>
              <a:t> </a:t>
            </a:r>
            <a:r>
              <a:rPr lang="en-IN" sz="1400" dirty="0" err="1"/>
              <a:t>Console.WriteLine</a:t>
            </a:r>
            <a:r>
              <a:rPr lang="en-IN" sz="1400" dirty="0"/>
              <a:t>("12.ToString", </a:t>
            </a:r>
            <a:r>
              <a:rPr lang="en-IN" sz="1400" dirty="0" err="1"/>
              <a:t>d.</a:t>
            </a:r>
            <a:r>
              <a:rPr lang="en-IN" sz="1400" dirty="0" err="1">
                <a:solidFill>
                  <a:schemeClr val="accent1"/>
                </a:solidFill>
              </a:rPr>
              <a:t>ToString</a:t>
            </a:r>
            <a:r>
              <a:rPr lang="en-IN" sz="1400" dirty="0"/>
              <a:t>());//12 as string</a:t>
            </a:r>
          </a:p>
          <a:p>
            <a:pPr marL="0" indent="0">
              <a:lnSpc>
                <a:spcPct val="110000"/>
              </a:lnSpc>
              <a:spcBef>
                <a:spcPts val="0"/>
              </a:spcBef>
              <a:buNone/>
            </a:pPr>
            <a:r>
              <a:rPr lang="en-IN" sz="1400" dirty="0"/>
              <a:t>            </a:t>
            </a:r>
            <a:r>
              <a:rPr lang="en-IN" sz="1400" dirty="0" err="1"/>
              <a:t>Console.WriteLine</a:t>
            </a:r>
            <a:r>
              <a:rPr lang="en-IN" sz="1400" dirty="0"/>
              <a:t>();</a:t>
            </a:r>
          </a:p>
          <a:p>
            <a:pPr marL="0" indent="0">
              <a:lnSpc>
                <a:spcPct val="110000"/>
              </a:lnSpc>
              <a:spcBef>
                <a:spcPts val="0"/>
              </a:spcBef>
              <a:buNone/>
            </a:pPr>
            <a:r>
              <a:rPr lang="en-IN" sz="1400" dirty="0"/>
              <a:t>        }</a:t>
            </a:r>
          </a:p>
          <a:p>
            <a:pPr marL="0" indent="0">
              <a:lnSpc>
                <a:spcPct val="110000"/>
              </a:lnSpc>
              <a:spcBef>
                <a:spcPts val="0"/>
              </a:spcBef>
              <a:buNone/>
            </a:pPr>
            <a:endParaRPr lang="en-IN" sz="1400" dirty="0"/>
          </a:p>
          <a:p>
            <a:pPr marL="0" indent="0">
              <a:lnSpc>
                <a:spcPct val="110000"/>
              </a:lnSpc>
              <a:spcBef>
                <a:spcPts val="0"/>
              </a:spcBef>
              <a:buNone/>
            </a:pPr>
            <a:r>
              <a:rPr lang="en-IN" sz="1400" dirty="0"/>
              <a:t>              </a:t>
            </a:r>
          </a:p>
          <a:p>
            <a:pPr marL="0" indent="0">
              <a:lnSpc>
                <a:spcPct val="110000"/>
              </a:lnSpc>
              <a:spcBef>
                <a:spcPts val="0"/>
              </a:spcBef>
              <a:buNone/>
            </a:pPr>
            <a:r>
              <a:rPr lang="en-IN" sz="1400" dirty="0"/>
              <a:t>       }</a:t>
            </a:r>
          </a:p>
          <a:p>
            <a:pPr marL="0" indent="0">
              <a:lnSpc>
                <a:spcPct val="110000"/>
              </a:lnSpc>
              <a:spcBef>
                <a:spcPts val="0"/>
              </a:spcBef>
              <a:buNone/>
            </a:pPr>
            <a:r>
              <a:rPr lang="en-IN" sz="1400" dirty="0"/>
              <a:t>}</a:t>
            </a:r>
          </a:p>
        </p:txBody>
      </p:sp>
      <p:sp>
        <p:nvSpPr>
          <p:cNvPr id="4" name="TextBox 3">
            <a:extLst>
              <a:ext uri="{FF2B5EF4-FFF2-40B4-BE49-F238E27FC236}">
                <a16:creationId xmlns:a16="http://schemas.microsoft.com/office/drawing/2014/main" id="{11736B74-35DA-4540-9677-5663C146744E}"/>
              </a:ext>
            </a:extLst>
          </p:cNvPr>
          <p:cNvSpPr txBox="1"/>
          <p:nvPr/>
        </p:nvSpPr>
        <p:spPr>
          <a:xfrm>
            <a:off x="5415280" y="680721"/>
            <a:ext cx="647192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As you know all primitive data type are internally structure.</a:t>
            </a:r>
          </a:p>
          <a:p>
            <a:pPr marL="285750" indent="-285750">
              <a:buFont typeface="Arial" panose="020B0604020202020204" pitchFamily="34" charset="0"/>
              <a:buChar char="•"/>
            </a:pPr>
            <a:r>
              <a:rPr lang="en-IN" dirty="0"/>
              <a:t>Recollect you can not use no </a:t>
            </a:r>
            <a:r>
              <a:rPr lang="en-IN" dirty="0" err="1"/>
              <a:t>args</a:t>
            </a:r>
            <a:r>
              <a:rPr lang="en-IN" dirty="0"/>
              <a:t> constructor in structure as it is reserved for frame work.</a:t>
            </a:r>
          </a:p>
          <a:p>
            <a:pPr marL="285750" indent="-285750">
              <a:buFont typeface="Arial" panose="020B0604020202020204" pitchFamily="34" charset="0"/>
              <a:buChar char="•"/>
            </a:pPr>
            <a:r>
              <a:rPr lang="en-IN" dirty="0"/>
              <a:t>Here b will be initialised to false and </a:t>
            </a:r>
            <a:r>
              <a:rPr lang="en-IN" dirty="0" err="1"/>
              <a:t>i</a:t>
            </a:r>
            <a:r>
              <a:rPr lang="en-IN" dirty="0"/>
              <a:t> will be </a:t>
            </a:r>
            <a:r>
              <a:rPr lang="en-IN" dirty="0" err="1"/>
              <a:t>intialised</a:t>
            </a:r>
            <a:r>
              <a:rPr lang="en-IN" dirty="0"/>
              <a:t> to 0</a:t>
            </a:r>
          </a:p>
          <a:p>
            <a:pPr marL="285750" indent="-285750">
              <a:buFont typeface="Arial" panose="020B0604020202020204" pitchFamily="34" charset="0"/>
              <a:buChar char="•"/>
            </a:pPr>
            <a:r>
              <a:rPr lang="en-IN" dirty="0"/>
              <a:t>Generally we do not use new key word with primitive  data type but it is possible to use.</a:t>
            </a:r>
          </a:p>
          <a:p>
            <a:endParaRPr lang="en-IN" dirty="0"/>
          </a:p>
        </p:txBody>
      </p:sp>
      <p:sp>
        <p:nvSpPr>
          <p:cNvPr id="5" name="TextBox 4">
            <a:extLst>
              <a:ext uri="{FF2B5EF4-FFF2-40B4-BE49-F238E27FC236}">
                <a16:creationId xmlns:a16="http://schemas.microsoft.com/office/drawing/2014/main" id="{938BCA38-74D3-45C9-BE80-902AD6CC6F5B}"/>
              </a:ext>
            </a:extLst>
          </p:cNvPr>
          <p:cNvSpPr txBox="1"/>
          <p:nvPr/>
        </p:nvSpPr>
        <p:spPr>
          <a:xfrm>
            <a:off x="5471160" y="2365663"/>
            <a:ext cx="6360160" cy="4524315"/>
          </a:xfrm>
          <a:prstGeom prst="rect">
            <a:avLst/>
          </a:prstGeom>
          <a:noFill/>
        </p:spPr>
        <p:txBody>
          <a:bodyPr wrap="square" rtlCol="0">
            <a:spAutoFit/>
          </a:bodyPr>
          <a:lstStyle/>
          <a:p>
            <a:pPr marL="285750" indent="-285750">
              <a:buFont typeface="Wingdings" panose="05000000000000000000" pitchFamily="2" charset="2"/>
              <a:buChar char="v"/>
            </a:pPr>
            <a:r>
              <a:rPr lang="en-IN" dirty="0"/>
              <a:t>Where these data is going to reside -stack or heap?</a:t>
            </a:r>
          </a:p>
          <a:p>
            <a:r>
              <a:rPr lang="en-IN" dirty="0"/>
              <a:t>Ans: It will resides on stack</a:t>
            </a:r>
          </a:p>
          <a:p>
            <a:endParaRPr lang="en-IN" dirty="0"/>
          </a:p>
          <a:p>
            <a:pPr marL="285750" indent="-285750">
              <a:buFont typeface="Wingdings" panose="05000000000000000000" pitchFamily="2" charset="2"/>
              <a:buChar char="v"/>
            </a:pPr>
            <a:r>
              <a:rPr lang="en-IN" dirty="0"/>
              <a:t>Is it using boxing -un boxing ?</a:t>
            </a:r>
          </a:p>
          <a:p>
            <a:r>
              <a:rPr lang="en-IN" dirty="0"/>
              <a:t>Ans: No.</a:t>
            </a:r>
          </a:p>
          <a:p>
            <a:endParaRPr lang="en-IN" dirty="0"/>
          </a:p>
          <a:p>
            <a:pPr marL="285750" indent="-285750">
              <a:buFont typeface="Wingdings" panose="05000000000000000000" pitchFamily="2" charset="2"/>
              <a:buChar char="v"/>
            </a:pPr>
            <a:r>
              <a:rPr lang="en-IN" dirty="0"/>
              <a:t>How primitive type can use Equals, </a:t>
            </a:r>
            <a:r>
              <a:rPr lang="en-IN" dirty="0" err="1"/>
              <a:t>GetHashCode</a:t>
            </a:r>
            <a:r>
              <a:rPr lang="en-IN" dirty="0"/>
              <a:t>, </a:t>
            </a:r>
            <a:r>
              <a:rPr lang="en-IN" dirty="0" err="1"/>
              <a:t>ToString</a:t>
            </a:r>
            <a:r>
              <a:rPr lang="en-IN" dirty="0"/>
              <a:t> method?</a:t>
            </a:r>
          </a:p>
          <a:p>
            <a:r>
              <a:rPr lang="en-IN" dirty="0"/>
              <a:t>Ans:  All primitive data type are derived from abstract class “</a:t>
            </a:r>
            <a:r>
              <a:rPr lang="en-IN" dirty="0" err="1"/>
              <a:t>ValueType</a:t>
            </a:r>
            <a:r>
              <a:rPr lang="en-IN" dirty="0"/>
              <a:t>” which again derived from Object class. This Object class has virtual methods Equals, </a:t>
            </a:r>
            <a:r>
              <a:rPr lang="en-IN" dirty="0" err="1"/>
              <a:t>GetHashCode</a:t>
            </a:r>
            <a:r>
              <a:rPr lang="en-IN" dirty="0"/>
              <a:t> and </a:t>
            </a:r>
            <a:r>
              <a:rPr lang="en-IN" dirty="0" err="1"/>
              <a:t>Tostring</a:t>
            </a:r>
            <a:r>
              <a:rPr lang="en-IN" dirty="0"/>
              <a:t>. All these methods are overridden in primitive types</a:t>
            </a:r>
          </a:p>
          <a:p>
            <a:pPr marL="285750" indent="-285750">
              <a:buFont typeface="Wingdings" panose="05000000000000000000" pitchFamily="2" charset="2"/>
              <a:buChar char="v"/>
            </a:pPr>
            <a:r>
              <a:rPr lang="en-IN" dirty="0"/>
              <a:t>== operator will check value for primitive and string data type otherwise it will check reference (arrow) == operator is overloaded in string class and in primitive type</a:t>
            </a:r>
          </a:p>
          <a:p>
            <a:endParaRPr lang="en-IN" dirty="0"/>
          </a:p>
        </p:txBody>
      </p:sp>
    </p:spTree>
    <p:extLst>
      <p:ext uri="{BB962C8B-B14F-4D97-AF65-F5344CB8AC3E}">
        <p14:creationId xmlns:p14="http://schemas.microsoft.com/office/powerpoint/2010/main" val="426416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3ABE-77CB-4F97-BBDE-B1D95EAD00CE}"/>
              </a:ext>
            </a:extLst>
          </p:cNvPr>
          <p:cNvSpPr>
            <a:spLocks noGrp="1"/>
          </p:cNvSpPr>
          <p:nvPr>
            <p:ph type="title"/>
          </p:nvPr>
        </p:nvSpPr>
        <p:spPr>
          <a:xfrm>
            <a:off x="1219200" y="-71755"/>
            <a:ext cx="10134600" cy="579755"/>
          </a:xfrm>
        </p:spPr>
        <p:txBody>
          <a:bodyPr>
            <a:noAutofit/>
          </a:bodyPr>
          <a:lstStyle/>
          <a:p>
            <a:r>
              <a:rPr lang="en-IN" sz="3600" dirty="0"/>
              <a:t>Lets prove: Every things are derived from Object class</a:t>
            </a:r>
          </a:p>
        </p:txBody>
      </p:sp>
      <p:sp>
        <p:nvSpPr>
          <p:cNvPr id="3" name="Content Placeholder 2">
            <a:extLst>
              <a:ext uri="{FF2B5EF4-FFF2-40B4-BE49-F238E27FC236}">
                <a16:creationId xmlns:a16="http://schemas.microsoft.com/office/drawing/2014/main" id="{B33B6DA5-8312-4A7F-A8BD-A3B657C01379}"/>
              </a:ext>
            </a:extLst>
          </p:cNvPr>
          <p:cNvSpPr>
            <a:spLocks noGrp="1"/>
          </p:cNvSpPr>
          <p:nvPr>
            <p:ph idx="1"/>
          </p:nvPr>
        </p:nvSpPr>
        <p:spPr>
          <a:xfrm>
            <a:off x="81280" y="680720"/>
            <a:ext cx="6268720" cy="6868160"/>
          </a:xfrm>
        </p:spPr>
        <p:txBody>
          <a:bodyPr>
            <a:noAutofit/>
          </a:bodyPr>
          <a:lstStyle/>
          <a:p>
            <a:pPr marL="0" indent="0">
              <a:lnSpc>
                <a:spcPct val="120000"/>
              </a:lnSpc>
              <a:spcBef>
                <a:spcPts val="0"/>
              </a:spcBef>
              <a:buNone/>
            </a:pPr>
            <a:r>
              <a:rPr lang="en-IN" sz="1400" dirty="0"/>
              <a:t>using System;</a:t>
            </a:r>
          </a:p>
          <a:p>
            <a:pPr marL="0" indent="0">
              <a:lnSpc>
                <a:spcPct val="120000"/>
              </a:lnSpc>
              <a:spcBef>
                <a:spcPts val="0"/>
              </a:spcBef>
              <a:buNone/>
            </a:pPr>
            <a:r>
              <a:rPr lang="en-IN" sz="1400" dirty="0"/>
              <a:t>namespace ConsoleApplication1</a:t>
            </a:r>
          </a:p>
          <a:p>
            <a:pPr marL="0" indent="0">
              <a:lnSpc>
                <a:spcPct val="120000"/>
              </a:lnSpc>
              <a:spcBef>
                <a:spcPts val="0"/>
              </a:spcBef>
              <a:buNone/>
            </a:pPr>
            <a:r>
              <a:rPr lang="en-IN" sz="1400" dirty="0"/>
              <a:t>{</a:t>
            </a:r>
          </a:p>
          <a:p>
            <a:pPr marL="0" indent="0">
              <a:lnSpc>
                <a:spcPct val="120000"/>
              </a:lnSpc>
              <a:spcBef>
                <a:spcPts val="0"/>
              </a:spcBef>
              <a:buNone/>
            </a:pPr>
            <a:r>
              <a:rPr lang="en-IN" sz="1400" dirty="0"/>
              <a:t> class Employee //(  : Object )</a:t>
            </a:r>
          </a:p>
          <a:p>
            <a:pPr marL="0" indent="0">
              <a:lnSpc>
                <a:spcPct val="120000"/>
              </a:lnSpc>
              <a:spcBef>
                <a:spcPts val="0"/>
              </a:spcBef>
              <a:buNone/>
            </a:pPr>
            <a:r>
              <a:rPr lang="en-IN" sz="1400" dirty="0"/>
              <a:t>{   public int salary;</a:t>
            </a:r>
          </a:p>
          <a:p>
            <a:pPr marL="0" indent="0">
              <a:lnSpc>
                <a:spcPct val="120000"/>
              </a:lnSpc>
              <a:spcBef>
                <a:spcPts val="0"/>
              </a:spcBef>
              <a:buNone/>
            </a:pPr>
            <a:r>
              <a:rPr lang="en-IN" sz="1400" dirty="0"/>
              <a:t>   }</a:t>
            </a:r>
          </a:p>
          <a:p>
            <a:pPr marL="0" indent="0">
              <a:lnSpc>
                <a:spcPct val="120000"/>
              </a:lnSpc>
              <a:spcBef>
                <a:spcPts val="0"/>
              </a:spcBef>
              <a:buNone/>
            </a:pPr>
            <a:r>
              <a:rPr lang="en-IN" sz="1400" dirty="0"/>
              <a:t>    class Program</a:t>
            </a:r>
          </a:p>
          <a:p>
            <a:pPr marL="0" indent="0">
              <a:lnSpc>
                <a:spcPct val="120000"/>
              </a:lnSpc>
              <a:spcBef>
                <a:spcPts val="0"/>
              </a:spcBef>
              <a:buNone/>
            </a:pPr>
            <a:r>
              <a:rPr lang="en-IN" sz="1400" dirty="0"/>
              <a:t>    {</a:t>
            </a:r>
          </a:p>
          <a:p>
            <a:pPr marL="0" indent="0">
              <a:lnSpc>
                <a:spcPct val="120000"/>
              </a:lnSpc>
              <a:spcBef>
                <a:spcPts val="0"/>
              </a:spcBef>
              <a:buNone/>
            </a:pPr>
            <a:r>
              <a:rPr lang="en-IN" sz="1400" dirty="0"/>
              <a:t>        static void Main(string[] </a:t>
            </a:r>
            <a:r>
              <a:rPr lang="en-IN" sz="1400" dirty="0" err="1"/>
              <a:t>args</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IN" sz="1400" dirty="0"/>
              <a:t>            int a=5;</a:t>
            </a:r>
          </a:p>
          <a:p>
            <a:pPr marL="0" indent="0">
              <a:lnSpc>
                <a:spcPct val="120000"/>
              </a:lnSpc>
              <a:spcBef>
                <a:spcPts val="0"/>
              </a:spcBef>
              <a:buNone/>
            </a:pPr>
            <a:r>
              <a:rPr lang="en-IN" sz="1400" dirty="0"/>
              <a:t>      </a:t>
            </a:r>
            <a:r>
              <a:rPr lang="en-IN" sz="1400" dirty="0" err="1"/>
              <a:t>Console.WriteLine</a:t>
            </a:r>
            <a:r>
              <a:rPr lang="en-IN" sz="1400" dirty="0"/>
              <a:t>("{0}",</a:t>
            </a:r>
            <a:r>
              <a:rPr lang="en-IN" sz="1400" dirty="0" err="1"/>
              <a:t>a.GetType</a:t>
            </a:r>
            <a:r>
              <a:rPr lang="en-IN" sz="1400" dirty="0"/>
              <a:t>()); //System.Int32</a:t>
            </a:r>
          </a:p>
          <a:p>
            <a:pPr marL="0" indent="0">
              <a:lnSpc>
                <a:spcPct val="120000"/>
              </a:lnSpc>
              <a:spcBef>
                <a:spcPts val="0"/>
              </a:spcBef>
              <a:buNone/>
            </a:pPr>
            <a:r>
              <a:rPr lang="en-IN" sz="1400" dirty="0"/>
              <a:t>     </a:t>
            </a:r>
            <a:r>
              <a:rPr lang="en-IN" sz="1400" dirty="0" err="1"/>
              <a:t>Console.WriteLine</a:t>
            </a:r>
            <a:r>
              <a:rPr lang="en-IN" sz="1400" dirty="0"/>
              <a:t>("{0}", </a:t>
            </a:r>
            <a:r>
              <a:rPr lang="en-IN" sz="1400" dirty="0" err="1"/>
              <a:t>a.GetType</a:t>
            </a:r>
            <a:r>
              <a:rPr lang="en-IN" sz="1400" dirty="0"/>
              <a:t>().</a:t>
            </a:r>
            <a:r>
              <a:rPr lang="en-IN" sz="1400" dirty="0" err="1"/>
              <a:t>BaseType</a:t>
            </a:r>
            <a:r>
              <a:rPr lang="en-IN" sz="1400" dirty="0"/>
              <a:t>); //</a:t>
            </a:r>
            <a:r>
              <a:rPr lang="en-IN" sz="1400" dirty="0" err="1"/>
              <a:t>System.valueType</a:t>
            </a:r>
            <a:endParaRPr lang="en-IN" sz="1400" dirty="0"/>
          </a:p>
          <a:p>
            <a:pPr marL="0" indent="0">
              <a:lnSpc>
                <a:spcPct val="120000"/>
              </a:lnSpc>
              <a:spcBef>
                <a:spcPts val="0"/>
              </a:spcBef>
              <a:buNone/>
            </a:pPr>
            <a:r>
              <a:rPr lang="en-IN" sz="1400" dirty="0"/>
              <a:t> </a:t>
            </a:r>
            <a:r>
              <a:rPr lang="en-IN" sz="1400" dirty="0" err="1"/>
              <a:t>Console.WriteLine</a:t>
            </a:r>
            <a:r>
              <a:rPr lang="en-IN" sz="1400" dirty="0"/>
              <a:t>("{0}", </a:t>
            </a:r>
            <a:r>
              <a:rPr lang="en-IN" sz="1400" dirty="0" err="1"/>
              <a:t>a.GetType</a:t>
            </a:r>
            <a:r>
              <a:rPr lang="en-IN" sz="1400" dirty="0"/>
              <a:t>().</a:t>
            </a:r>
            <a:r>
              <a:rPr lang="en-IN" sz="1400" dirty="0" err="1"/>
              <a:t>BaseType.BaseType</a:t>
            </a:r>
            <a:r>
              <a:rPr lang="en-IN" sz="1400" dirty="0"/>
              <a:t> );//System. </a:t>
            </a:r>
            <a:r>
              <a:rPr lang="en-IN" sz="1400" dirty="0" err="1"/>
              <a:t>ObjectType</a:t>
            </a:r>
            <a:endParaRPr lang="en-IN" sz="1400" dirty="0"/>
          </a:p>
          <a:p>
            <a:pPr marL="0" indent="0">
              <a:lnSpc>
                <a:spcPct val="120000"/>
              </a:lnSpc>
              <a:spcBef>
                <a:spcPts val="0"/>
              </a:spcBef>
              <a:buNone/>
            </a:pPr>
            <a:endParaRPr lang="en-IN" sz="1400" dirty="0"/>
          </a:p>
          <a:p>
            <a:pPr marL="0" indent="0">
              <a:lnSpc>
                <a:spcPct val="120000"/>
              </a:lnSpc>
              <a:spcBef>
                <a:spcPts val="0"/>
              </a:spcBef>
              <a:buNone/>
            </a:pPr>
            <a:r>
              <a:rPr lang="en-IN" sz="1400" dirty="0"/>
              <a:t>     Employee </a:t>
            </a:r>
            <a:r>
              <a:rPr lang="en-IN" sz="1400" dirty="0" err="1"/>
              <a:t>ob</a:t>
            </a:r>
            <a:r>
              <a:rPr lang="en-IN" sz="1400" dirty="0"/>
              <a:t> = new Employee(); //reference type data</a:t>
            </a:r>
          </a:p>
          <a:p>
            <a:pPr marL="0" indent="0">
              <a:lnSpc>
                <a:spcPct val="120000"/>
              </a:lnSpc>
              <a:spcBef>
                <a:spcPts val="0"/>
              </a:spcBef>
              <a:buNone/>
            </a:pPr>
            <a:endParaRPr lang="en-IN" sz="1400" dirty="0"/>
          </a:p>
          <a:p>
            <a:pPr marL="0" indent="0">
              <a:lnSpc>
                <a:spcPct val="120000"/>
              </a:lnSpc>
              <a:spcBef>
                <a:spcPts val="0"/>
              </a:spcBef>
              <a:buNone/>
            </a:pPr>
            <a:r>
              <a:rPr lang="en-IN" sz="1400" dirty="0"/>
              <a:t>     </a:t>
            </a:r>
            <a:r>
              <a:rPr lang="en-IN" sz="1400" dirty="0" err="1"/>
              <a:t>Console.WriteLine</a:t>
            </a:r>
            <a:r>
              <a:rPr lang="en-IN" sz="1400" dirty="0"/>
              <a:t>("{0}", </a:t>
            </a:r>
            <a:r>
              <a:rPr lang="en-IN" sz="1400" dirty="0" err="1"/>
              <a:t>ob.salary</a:t>
            </a:r>
            <a:r>
              <a:rPr lang="en-IN" sz="1400" dirty="0"/>
              <a:t> .</a:t>
            </a:r>
            <a:r>
              <a:rPr lang="en-IN" sz="1400" dirty="0" err="1"/>
              <a:t>GetType</a:t>
            </a:r>
            <a:r>
              <a:rPr lang="en-IN" sz="1400" dirty="0"/>
              <a:t>()); //System.Int32</a:t>
            </a:r>
          </a:p>
          <a:p>
            <a:pPr marL="0" indent="0">
              <a:lnSpc>
                <a:spcPct val="120000"/>
              </a:lnSpc>
              <a:spcBef>
                <a:spcPts val="0"/>
              </a:spcBef>
              <a:buNone/>
            </a:pPr>
            <a:r>
              <a:rPr lang="en-IN" sz="1400" dirty="0"/>
              <a:t>     </a:t>
            </a:r>
            <a:r>
              <a:rPr lang="en-IN" sz="1400" dirty="0" err="1"/>
              <a:t>Console.WriteLine</a:t>
            </a:r>
            <a:r>
              <a:rPr lang="en-IN" sz="1400" dirty="0"/>
              <a:t>("{0}", </a:t>
            </a:r>
            <a:r>
              <a:rPr lang="en-IN" sz="1400" dirty="0" err="1"/>
              <a:t>ob.GetType</a:t>
            </a:r>
            <a:r>
              <a:rPr lang="en-IN" sz="1400" dirty="0"/>
              <a:t>() );//name of class(Employee)</a:t>
            </a:r>
          </a:p>
          <a:p>
            <a:pPr marL="0" indent="0">
              <a:lnSpc>
                <a:spcPct val="120000"/>
              </a:lnSpc>
              <a:spcBef>
                <a:spcPts val="0"/>
              </a:spcBef>
              <a:buNone/>
            </a:pPr>
            <a:r>
              <a:rPr lang="en-IN" sz="1400" dirty="0"/>
              <a:t>// observe datatype of </a:t>
            </a:r>
            <a:r>
              <a:rPr lang="en-IN" sz="1400" dirty="0" err="1"/>
              <a:t>ob</a:t>
            </a:r>
            <a:r>
              <a:rPr lang="en-IN" sz="1400" dirty="0"/>
              <a:t> is Employee</a:t>
            </a:r>
          </a:p>
          <a:p>
            <a:pPr marL="0" indent="0">
              <a:lnSpc>
                <a:spcPct val="120000"/>
              </a:lnSpc>
              <a:spcBef>
                <a:spcPts val="0"/>
              </a:spcBef>
              <a:buNone/>
            </a:pPr>
            <a:r>
              <a:rPr lang="en-IN" sz="1400" dirty="0"/>
              <a:t>     </a:t>
            </a:r>
            <a:r>
              <a:rPr lang="en-IN" sz="1400" dirty="0" err="1"/>
              <a:t>Console.WriteLine</a:t>
            </a:r>
            <a:r>
              <a:rPr lang="en-IN" sz="1400" dirty="0"/>
              <a:t>("{0}", </a:t>
            </a:r>
            <a:r>
              <a:rPr lang="en-IN" sz="1400" dirty="0" err="1"/>
              <a:t>ob.GetType</a:t>
            </a:r>
            <a:r>
              <a:rPr lang="en-IN" sz="1400" dirty="0"/>
              <a:t>().</a:t>
            </a:r>
            <a:r>
              <a:rPr lang="en-IN" sz="1400" dirty="0" err="1"/>
              <a:t>BaseType</a:t>
            </a:r>
            <a:r>
              <a:rPr lang="en-IN" sz="1400" dirty="0"/>
              <a:t>);//System. Object</a:t>
            </a:r>
          </a:p>
          <a:p>
            <a:pPr marL="0" indent="0">
              <a:lnSpc>
                <a:spcPct val="120000"/>
              </a:lnSpc>
              <a:spcBef>
                <a:spcPts val="0"/>
              </a:spcBef>
              <a:buNone/>
            </a:pPr>
            <a:r>
              <a:rPr lang="en-IN" sz="1400" dirty="0"/>
              <a:t>     //parent of Employee is Object</a:t>
            </a:r>
          </a:p>
          <a:p>
            <a:pPr marL="0" indent="0">
              <a:lnSpc>
                <a:spcPct val="120000"/>
              </a:lnSpc>
              <a:spcBef>
                <a:spcPts val="0"/>
              </a:spcBef>
              <a:buNone/>
            </a:pP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a:p>
            <a:pPr marL="0" indent="0">
              <a:lnSpc>
                <a:spcPct val="120000"/>
              </a:lnSpc>
              <a:spcBef>
                <a:spcPts val="0"/>
              </a:spcBef>
              <a:buNone/>
            </a:pPr>
            <a:endParaRPr lang="en-IN" sz="1400" dirty="0"/>
          </a:p>
        </p:txBody>
      </p:sp>
      <p:sp>
        <p:nvSpPr>
          <p:cNvPr id="5" name="TextBox 4">
            <a:extLst>
              <a:ext uri="{FF2B5EF4-FFF2-40B4-BE49-F238E27FC236}">
                <a16:creationId xmlns:a16="http://schemas.microsoft.com/office/drawing/2014/main" id="{91282397-E43C-43A8-B51A-F6955A412A86}"/>
              </a:ext>
            </a:extLst>
          </p:cNvPr>
          <p:cNvSpPr txBox="1"/>
          <p:nvPr/>
        </p:nvSpPr>
        <p:spPr>
          <a:xfrm>
            <a:off x="5838190" y="2060138"/>
            <a:ext cx="6445250" cy="5078313"/>
          </a:xfrm>
          <a:prstGeom prst="rect">
            <a:avLst/>
          </a:prstGeom>
          <a:noFill/>
        </p:spPr>
        <p:txBody>
          <a:bodyPr wrap="square" rtlCol="0">
            <a:spAutoFit/>
          </a:bodyPr>
          <a:lstStyle/>
          <a:p>
            <a:pPr marL="285750" indent="-285750">
              <a:buFont typeface="Arial" panose="020B0604020202020204" pitchFamily="34" charset="0"/>
              <a:buChar char="•"/>
            </a:pPr>
            <a:r>
              <a:rPr lang="en-IN" dirty="0"/>
              <a:t>In this example we have used predefine methods </a:t>
            </a:r>
            <a:r>
              <a:rPr lang="en-IN" dirty="0" err="1"/>
              <a:t>GetType</a:t>
            </a:r>
            <a:r>
              <a:rPr lang="en-IN" dirty="0"/>
              <a:t>.</a:t>
            </a:r>
          </a:p>
          <a:p>
            <a:pPr marL="285750" indent="-285750">
              <a:buFont typeface="Arial" panose="020B0604020202020204" pitchFamily="34" charset="0"/>
              <a:buChar char="•"/>
            </a:pPr>
            <a:r>
              <a:rPr lang="en-IN" b="1" dirty="0" err="1"/>
              <a:t>GetType</a:t>
            </a:r>
            <a:r>
              <a:rPr lang="en-IN" dirty="0"/>
              <a:t> Method is define in Object class who’s job is to </a:t>
            </a:r>
            <a:r>
              <a:rPr lang="en-IN" b="1" dirty="0"/>
              <a:t>return</a:t>
            </a:r>
            <a:r>
              <a:rPr lang="en-IN" dirty="0"/>
              <a:t> </a:t>
            </a:r>
            <a:r>
              <a:rPr lang="en-IN" b="1" dirty="0"/>
              <a:t>datatype</a:t>
            </a:r>
            <a:r>
              <a:rPr lang="en-IN" dirty="0"/>
              <a:t>[internally this method return reference of Type class]</a:t>
            </a:r>
          </a:p>
          <a:p>
            <a:pPr marL="285750" indent="-285750">
              <a:buFont typeface="Arial" panose="020B0604020202020204" pitchFamily="34" charset="0"/>
              <a:buChar char="•"/>
            </a:pPr>
            <a:r>
              <a:rPr lang="en-IN" b="1" dirty="0" err="1"/>
              <a:t>BaseType</a:t>
            </a:r>
            <a:r>
              <a:rPr lang="en-IN" dirty="0"/>
              <a:t> is property(observe no () –parentheses ) in Type class. We will learn property as we go ahead[it is similar to getter setter method ]. </a:t>
            </a:r>
            <a:r>
              <a:rPr lang="en-IN" dirty="0" err="1"/>
              <a:t>BaseType</a:t>
            </a:r>
            <a:r>
              <a:rPr lang="en-IN" dirty="0"/>
              <a:t> property will return the name of the </a:t>
            </a:r>
            <a:r>
              <a:rPr lang="en-IN" b="1" dirty="0"/>
              <a:t>parent class</a:t>
            </a:r>
            <a:endParaRPr lang="en-IN" dirty="0"/>
          </a:p>
          <a:p>
            <a:pPr marL="285750" indent="-285750">
              <a:buFont typeface="Arial" panose="020B0604020202020204" pitchFamily="34" charset="0"/>
              <a:buChar char="•"/>
            </a:pPr>
            <a:r>
              <a:rPr lang="en-IN" dirty="0"/>
              <a:t>When you write  class Employee{} , Compiler is providing like this</a:t>
            </a:r>
          </a:p>
          <a:p>
            <a:pPr lvl="1"/>
            <a:r>
              <a:rPr lang="en-IN" dirty="0"/>
              <a:t>class </a:t>
            </a:r>
            <a:r>
              <a:rPr lang="en-IN" dirty="0" err="1"/>
              <a:t>Employee:Object</a:t>
            </a:r>
            <a:endParaRPr lang="en-IN" dirty="0"/>
          </a:p>
          <a:p>
            <a:pPr lvl="1"/>
            <a:r>
              <a:rPr lang="en-IN" dirty="0"/>
              <a:t>{             }</a:t>
            </a:r>
          </a:p>
          <a:p>
            <a:pPr marL="285750" indent="-285750">
              <a:buFont typeface="Arial" panose="020B0604020202020204" pitchFamily="34" charset="0"/>
              <a:buChar char="•"/>
            </a:pPr>
            <a:r>
              <a:rPr lang="en-IN" dirty="0"/>
              <a:t>Here </a:t>
            </a:r>
            <a:r>
              <a:rPr lang="en-IN" b="1" dirty="0"/>
              <a:t>: </a:t>
            </a:r>
            <a:r>
              <a:rPr lang="en-IN" dirty="0"/>
              <a:t> means ( inherit ) </a:t>
            </a:r>
          </a:p>
          <a:p>
            <a:pPr marL="285750" indent="-285750">
              <a:buFont typeface="Arial" panose="020B0604020202020204" pitchFamily="34" charset="0"/>
              <a:buChar char="•"/>
            </a:pPr>
            <a:r>
              <a:rPr lang="en-IN" dirty="0"/>
              <a:t>For better understanding in this example just type in editor </a:t>
            </a:r>
            <a:r>
              <a:rPr lang="en-IN" dirty="0" err="1"/>
              <a:t>ob</a:t>
            </a:r>
            <a:r>
              <a:rPr lang="en-IN" dirty="0"/>
              <a:t> </a:t>
            </a:r>
            <a:r>
              <a:rPr lang="en-IN" b="1" dirty="0"/>
              <a:t>.</a:t>
            </a:r>
            <a:r>
              <a:rPr lang="en-IN" dirty="0"/>
              <a:t> and observe method displayed. Is this methods have you written in your class? Answer is No . so how it is showing </a:t>
            </a:r>
            <a:r>
              <a:rPr lang="en-IN" dirty="0" err="1"/>
              <a:t>GetType</a:t>
            </a:r>
            <a:r>
              <a:rPr lang="en-IN" dirty="0"/>
              <a:t>(), </a:t>
            </a:r>
            <a:r>
              <a:rPr lang="en-IN" dirty="0" err="1"/>
              <a:t>GetHashCode</a:t>
            </a:r>
            <a:r>
              <a:rPr lang="en-IN" dirty="0"/>
              <a:t>(), </a:t>
            </a:r>
            <a:r>
              <a:rPr lang="en-IN" dirty="0" err="1"/>
              <a:t>ToString</a:t>
            </a:r>
            <a:r>
              <a:rPr lang="en-IN" dirty="0"/>
              <a:t>().These are methods define in parent class </a:t>
            </a:r>
            <a:r>
              <a:rPr lang="en-IN" dirty="0" err="1"/>
              <a:t>ie</a:t>
            </a:r>
            <a:r>
              <a:rPr lang="en-IN" dirty="0"/>
              <a:t> Object class which is inherited by Employee class.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F34CEC7D-EAD8-4AA1-8370-F973CD98BAE7}"/>
              </a:ext>
            </a:extLst>
          </p:cNvPr>
          <p:cNvSpPr txBox="1"/>
          <p:nvPr/>
        </p:nvSpPr>
        <p:spPr>
          <a:xfrm>
            <a:off x="5838190" y="447675"/>
            <a:ext cx="6268720" cy="1477328"/>
          </a:xfrm>
          <a:prstGeom prst="rect">
            <a:avLst/>
          </a:prstGeom>
          <a:noFill/>
        </p:spPr>
        <p:txBody>
          <a:bodyPr wrap="square" rtlCol="0">
            <a:spAutoFit/>
          </a:bodyPr>
          <a:lstStyle/>
          <a:p>
            <a:r>
              <a:rPr lang="en-IN" dirty="0"/>
              <a:t>In this example please </a:t>
            </a:r>
            <a:r>
              <a:rPr lang="en-IN" b="1" dirty="0"/>
              <a:t>focus on output</a:t>
            </a:r>
            <a:r>
              <a:rPr lang="en-IN" dirty="0"/>
              <a:t>,  as I am using some </a:t>
            </a:r>
            <a:r>
              <a:rPr lang="en-IN" b="1" dirty="0"/>
              <a:t>advance methods and property</a:t>
            </a:r>
            <a:r>
              <a:rPr lang="en-IN" dirty="0"/>
              <a:t> just to  show that even primitive data are derived from “</a:t>
            </a:r>
            <a:r>
              <a:rPr lang="en-IN" dirty="0" err="1"/>
              <a:t>ValueType</a:t>
            </a:r>
            <a:r>
              <a:rPr lang="en-IN" dirty="0"/>
              <a:t>” and “</a:t>
            </a:r>
            <a:r>
              <a:rPr lang="en-IN" dirty="0" err="1"/>
              <a:t>ValueType</a:t>
            </a:r>
            <a:r>
              <a:rPr lang="en-IN" dirty="0"/>
              <a:t>” is derived from Object. This is totally different compare to java.</a:t>
            </a:r>
          </a:p>
          <a:p>
            <a:r>
              <a:rPr lang="en-IN" dirty="0"/>
              <a:t>All </a:t>
            </a:r>
            <a:r>
              <a:rPr lang="en-IN" b="1" dirty="0"/>
              <a:t>Reference type </a:t>
            </a:r>
            <a:r>
              <a:rPr lang="en-IN" dirty="0"/>
              <a:t>data are derived from </a:t>
            </a:r>
            <a:r>
              <a:rPr lang="en-IN" b="1" dirty="0"/>
              <a:t>Object class</a:t>
            </a:r>
          </a:p>
        </p:txBody>
      </p:sp>
    </p:spTree>
    <p:extLst>
      <p:ext uri="{BB962C8B-B14F-4D97-AF65-F5344CB8AC3E}">
        <p14:creationId xmlns:p14="http://schemas.microsoft.com/office/powerpoint/2010/main" val="38131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9CC9E9-3252-45D9-B2F9-AFEC7548D164}"/>
              </a:ext>
            </a:extLst>
          </p:cNvPr>
          <p:cNvPicPr>
            <a:picLocks noChangeAspect="1"/>
          </p:cNvPicPr>
          <p:nvPr/>
        </p:nvPicPr>
        <p:blipFill rotWithShape="1">
          <a:blip r:embed="rId2"/>
          <a:srcRect l="14084" t="13037" r="13915" b="30222"/>
          <a:stretch/>
        </p:blipFill>
        <p:spPr>
          <a:xfrm>
            <a:off x="89741" y="721360"/>
            <a:ext cx="12214019" cy="5608320"/>
          </a:xfrm>
          <a:prstGeom prst="rect">
            <a:avLst/>
          </a:prstGeom>
        </p:spPr>
      </p:pic>
      <p:cxnSp>
        <p:nvCxnSpPr>
          <p:cNvPr id="3" name="Straight Arrow Connector 2">
            <a:extLst>
              <a:ext uri="{FF2B5EF4-FFF2-40B4-BE49-F238E27FC236}">
                <a16:creationId xmlns:a16="http://schemas.microsoft.com/office/drawing/2014/main" id="{BC52C508-28E2-41C8-9391-21D62674DACF}"/>
              </a:ext>
            </a:extLst>
          </p:cNvPr>
          <p:cNvCxnSpPr/>
          <p:nvPr/>
        </p:nvCxnSpPr>
        <p:spPr>
          <a:xfrm>
            <a:off x="6440129" y="2212258"/>
            <a:ext cx="0" cy="44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232B83-0FB6-4CCA-AA12-FB49DEA7F6C3}"/>
              </a:ext>
            </a:extLst>
          </p:cNvPr>
          <p:cNvSpPr txBox="1"/>
          <p:nvPr/>
        </p:nvSpPr>
        <p:spPr>
          <a:xfrm>
            <a:off x="5771535" y="2654710"/>
            <a:ext cx="94389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solidFill>
                  <a:schemeClr val="accent1"/>
                </a:solidFill>
              </a:rPr>
              <a:t>var</a:t>
            </a:r>
          </a:p>
        </p:txBody>
      </p:sp>
    </p:spTree>
    <p:extLst>
      <p:ext uri="{BB962C8B-B14F-4D97-AF65-F5344CB8AC3E}">
        <p14:creationId xmlns:p14="http://schemas.microsoft.com/office/powerpoint/2010/main" val="158845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93B5-2C94-410B-A97E-9750DB552906}"/>
              </a:ext>
            </a:extLst>
          </p:cNvPr>
          <p:cNvSpPr>
            <a:spLocks noGrp="1"/>
          </p:cNvSpPr>
          <p:nvPr>
            <p:ph type="title"/>
          </p:nvPr>
        </p:nvSpPr>
        <p:spPr>
          <a:xfrm>
            <a:off x="1054511" y="0"/>
            <a:ext cx="3556818" cy="776748"/>
          </a:xfrm>
        </p:spPr>
        <p:txBody>
          <a:bodyPr/>
          <a:lstStyle/>
          <a:p>
            <a:r>
              <a:rPr lang="en-IN" dirty="0"/>
              <a:t>var key word</a:t>
            </a:r>
          </a:p>
        </p:txBody>
      </p:sp>
      <p:sp>
        <p:nvSpPr>
          <p:cNvPr id="3" name="Content Placeholder 2">
            <a:extLst>
              <a:ext uri="{FF2B5EF4-FFF2-40B4-BE49-F238E27FC236}">
                <a16:creationId xmlns:a16="http://schemas.microsoft.com/office/drawing/2014/main" id="{9D682162-3A5A-4405-A11D-DF762BD59C8A}"/>
              </a:ext>
            </a:extLst>
          </p:cNvPr>
          <p:cNvSpPr>
            <a:spLocks noGrp="1"/>
          </p:cNvSpPr>
          <p:nvPr>
            <p:ph idx="1"/>
          </p:nvPr>
        </p:nvSpPr>
        <p:spPr>
          <a:xfrm>
            <a:off x="0" y="776748"/>
            <a:ext cx="5112774" cy="5400215"/>
          </a:xfrm>
        </p:spPr>
        <p:txBody>
          <a:bodyPr>
            <a:normAutofit fontScale="92500" lnSpcReduction="10000"/>
          </a:bodyPr>
          <a:lstStyle/>
          <a:p>
            <a:pPr marL="0" indent="0">
              <a:lnSpc>
                <a:spcPct val="120000"/>
              </a:lnSpc>
              <a:spcBef>
                <a:spcPts val="0"/>
              </a:spcBef>
              <a:buNone/>
            </a:pPr>
            <a:r>
              <a:rPr lang="en-IN" sz="1400" dirty="0"/>
              <a:t>using System;</a:t>
            </a:r>
          </a:p>
          <a:p>
            <a:pPr marL="0" indent="0">
              <a:lnSpc>
                <a:spcPct val="120000"/>
              </a:lnSpc>
              <a:spcBef>
                <a:spcPts val="0"/>
              </a:spcBef>
              <a:buNone/>
            </a:pPr>
            <a:endParaRPr lang="en-IN" sz="1400" dirty="0"/>
          </a:p>
          <a:p>
            <a:pPr marL="0" indent="0">
              <a:lnSpc>
                <a:spcPct val="120000"/>
              </a:lnSpc>
              <a:spcBef>
                <a:spcPts val="0"/>
              </a:spcBef>
              <a:buNone/>
            </a:pPr>
            <a:r>
              <a:rPr lang="en-IN" sz="1400" dirty="0"/>
              <a:t>namespace Basics</a:t>
            </a:r>
          </a:p>
          <a:p>
            <a:pPr marL="0" indent="0">
              <a:lnSpc>
                <a:spcPct val="120000"/>
              </a:lnSpc>
              <a:spcBef>
                <a:spcPts val="0"/>
              </a:spcBef>
              <a:buNone/>
            </a:pPr>
            <a:r>
              <a:rPr lang="en-IN" sz="1400" dirty="0"/>
              <a:t>{</a:t>
            </a:r>
          </a:p>
          <a:p>
            <a:pPr marL="0" indent="0">
              <a:lnSpc>
                <a:spcPct val="120000"/>
              </a:lnSpc>
              <a:spcBef>
                <a:spcPts val="0"/>
              </a:spcBef>
              <a:buNone/>
            </a:pPr>
            <a:r>
              <a:rPr lang="en-IN" sz="1400" dirty="0"/>
              <a:t>  class </a:t>
            </a:r>
            <a:r>
              <a:rPr lang="en-IN" sz="1400" dirty="0" err="1"/>
              <a:t>TypeInference</a:t>
            </a:r>
            <a:endParaRPr lang="en-IN" sz="1400" dirty="0"/>
          </a:p>
          <a:p>
            <a:pPr marL="0" indent="0">
              <a:lnSpc>
                <a:spcPct val="120000"/>
              </a:lnSpc>
              <a:spcBef>
                <a:spcPts val="0"/>
              </a:spcBef>
              <a:buNone/>
            </a:pPr>
            <a:r>
              <a:rPr lang="en-IN" sz="1400" dirty="0"/>
              <a:t>{</a:t>
            </a:r>
          </a:p>
          <a:p>
            <a:pPr marL="0" indent="0">
              <a:lnSpc>
                <a:spcPct val="120000"/>
              </a:lnSpc>
              <a:spcBef>
                <a:spcPts val="0"/>
              </a:spcBef>
              <a:buNone/>
            </a:pPr>
            <a:r>
              <a:rPr lang="en-IN" sz="1400" dirty="0"/>
              <a:t>        static void Main(string[] </a:t>
            </a:r>
            <a:r>
              <a:rPr lang="en-IN" sz="1400" dirty="0" err="1"/>
              <a:t>args</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IN" sz="1400" dirty="0"/>
              <a:t>            var name = "Bugs Bunny";</a:t>
            </a:r>
          </a:p>
          <a:p>
            <a:pPr marL="0" indent="0">
              <a:lnSpc>
                <a:spcPct val="120000"/>
              </a:lnSpc>
              <a:spcBef>
                <a:spcPts val="0"/>
              </a:spcBef>
              <a:buNone/>
            </a:pPr>
            <a:r>
              <a:rPr lang="en-IN" sz="1400" dirty="0"/>
              <a:t>            var age = 25;</a:t>
            </a:r>
          </a:p>
          <a:p>
            <a:pPr marL="0" indent="0">
              <a:lnSpc>
                <a:spcPct val="120000"/>
              </a:lnSpc>
              <a:spcBef>
                <a:spcPts val="0"/>
              </a:spcBef>
              <a:buNone/>
            </a:pPr>
            <a:r>
              <a:rPr lang="en-IN" sz="1400" dirty="0"/>
              <a:t>            var </a:t>
            </a:r>
            <a:r>
              <a:rPr lang="en-IN" sz="1400" dirty="0" err="1"/>
              <a:t>isRabbit</a:t>
            </a:r>
            <a:r>
              <a:rPr lang="en-IN" sz="1400" dirty="0"/>
              <a:t> = true;</a:t>
            </a:r>
          </a:p>
          <a:p>
            <a:pPr marL="0" indent="0">
              <a:lnSpc>
                <a:spcPct val="120000"/>
              </a:lnSpc>
              <a:spcBef>
                <a:spcPts val="0"/>
              </a:spcBef>
              <a:buNone/>
            </a:pPr>
            <a:endParaRPr lang="en-IN" sz="1400" dirty="0"/>
          </a:p>
          <a:p>
            <a:pPr marL="0" indent="0">
              <a:lnSpc>
                <a:spcPct val="120000"/>
              </a:lnSpc>
              <a:spcBef>
                <a:spcPts val="0"/>
              </a:spcBef>
              <a:buNone/>
            </a:pPr>
            <a:r>
              <a:rPr lang="en-IN" sz="1400" dirty="0"/>
              <a:t>            Type </a:t>
            </a:r>
            <a:r>
              <a:rPr lang="en-IN" sz="1400" dirty="0" err="1"/>
              <a:t>nameType</a:t>
            </a:r>
            <a:r>
              <a:rPr lang="en-IN" sz="1400" dirty="0"/>
              <a:t> = </a:t>
            </a:r>
            <a:r>
              <a:rPr lang="en-IN" sz="1400" dirty="0" err="1"/>
              <a:t>name.GetType</a:t>
            </a:r>
            <a:r>
              <a:rPr lang="en-IN" sz="1400" dirty="0"/>
              <a:t>(); //return data type</a:t>
            </a:r>
          </a:p>
          <a:p>
            <a:pPr marL="0" indent="0">
              <a:lnSpc>
                <a:spcPct val="120000"/>
              </a:lnSpc>
              <a:spcBef>
                <a:spcPts val="0"/>
              </a:spcBef>
              <a:buNone/>
            </a:pPr>
            <a:r>
              <a:rPr lang="en-IN" sz="1400" dirty="0"/>
              <a:t>            Type </a:t>
            </a:r>
            <a:r>
              <a:rPr lang="en-IN" sz="1400" dirty="0" err="1"/>
              <a:t>ageType</a:t>
            </a:r>
            <a:r>
              <a:rPr lang="en-IN" sz="1400" dirty="0"/>
              <a:t> = </a:t>
            </a:r>
            <a:r>
              <a:rPr lang="en-IN" sz="1400" dirty="0" err="1"/>
              <a:t>age.GetType</a:t>
            </a:r>
            <a:r>
              <a:rPr lang="en-IN" sz="1400" dirty="0"/>
              <a:t>();</a:t>
            </a:r>
          </a:p>
          <a:p>
            <a:pPr marL="0" indent="0">
              <a:lnSpc>
                <a:spcPct val="120000"/>
              </a:lnSpc>
              <a:spcBef>
                <a:spcPts val="0"/>
              </a:spcBef>
              <a:buNone/>
            </a:pPr>
            <a:r>
              <a:rPr lang="en-IN" sz="1400" dirty="0"/>
              <a:t>            Type </a:t>
            </a:r>
            <a:r>
              <a:rPr lang="en-IN" sz="1400" dirty="0" err="1"/>
              <a:t>isRabbitType</a:t>
            </a:r>
            <a:r>
              <a:rPr lang="en-IN" sz="1400" dirty="0"/>
              <a:t> = </a:t>
            </a:r>
            <a:r>
              <a:rPr lang="en-IN" sz="1400" dirty="0" err="1"/>
              <a:t>isRabbit.GetType</a:t>
            </a:r>
            <a:r>
              <a:rPr lang="en-IN" sz="1400" dirty="0"/>
              <a:t>();</a:t>
            </a:r>
          </a:p>
          <a:p>
            <a:pPr marL="0" indent="0">
              <a:lnSpc>
                <a:spcPct val="120000"/>
              </a:lnSpc>
              <a:spcBef>
                <a:spcPts val="0"/>
              </a:spcBef>
              <a:buNone/>
            </a:pPr>
            <a:endParaRPr lang="en-IN" sz="1400" dirty="0"/>
          </a:p>
          <a:p>
            <a:pPr marL="0" indent="0">
              <a:lnSpc>
                <a:spcPct val="120000"/>
              </a:lnSpc>
              <a:spcBef>
                <a:spcPts val="0"/>
              </a:spcBef>
              <a:buNone/>
            </a:pPr>
            <a:r>
              <a:rPr lang="en-IN" sz="1400" dirty="0"/>
              <a:t>            </a:t>
            </a:r>
            <a:r>
              <a:rPr lang="en-IN" sz="1400" dirty="0" err="1"/>
              <a:t>Console.WriteLine</a:t>
            </a:r>
            <a:r>
              <a:rPr lang="en-IN" sz="1400" dirty="0"/>
              <a:t>("name is type " + </a:t>
            </a:r>
            <a:r>
              <a:rPr lang="en-IN" sz="1400" dirty="0" err="1"/>
              <a:t>nameType.ToString</a:t>
            </a:r>
            <a:r>
              <a:rPr lang="en-IN" sz="1400" dirty="0"/>
              <a:t>());</a:t>
            </a:r>
          </a:p>
          <a:p>
            <a:pPr marL="0" indent="0">
              <a:lnSpc>
                <a:spcPct val="120000"/>
              </a:lnSpc>
              <a:spcBef>
                <a:spcPts val="0"/>
              </a:spcBef>
              <a:buNone/>
            </a:pPr>
            <a:r>
              <a:rPr lang="en-IN" sz="1400" dirty="0"/>
              <a:t>            </a:t>
            </a:r>
            <a:r>
              <a:rPr lang="en-IN" sz="1400" dirty="0" err="1"/>
              <a:t>Console.WriteLine</a:t>
            </a:r>
            <a:r>
              <a:rPr lang="en-IN" sz="1400" dirty="0"/>
              <a:t>("age is type " + </a:t>
            </a:r>
            <a:r>
              <a:rPr lang="en-IN" sz="1400" dirty="0" err="1"/>
              <a:t>ageType.ToString</a:t>
            </a:r>
            <a:r>
              <a:rPr lang="en-IN" sz="1400" dirty="0"/>
              <a:t>());</a:t>
            </a:r>
          </a:p>
          <a:p>
            <a:pPr marL="0" indent="0">
              <a:lnSpc>
                <a:spcPct val="120000"/>
              </a:lnSpc>
              <a:spcBef>
                <a:spcPts val="0"/>
              </a:spcBef>
              <a:buNone/>
            </a:pPr>
            <a:r>
              <a:rPr lang="en-IN" sz="1400" dirty="0"/>
              <a:t>            </a:t>
            </a:r>
            <a:r>
              <a:rPr lang="en-IN" sz="1400" dirty="0" err="1"/>
              <a:t>Console.WriteLine</a:t>
            </a:r>
            <a:r>
              <a:rPr lang="en-IN" sz="1400" dirty="0"/>
              <a:t>("</a:t>
            </a:r>
            <a:r>
              <a:rPr lang="en-IN" sz="1400" dirty="0" err="1"/>
              <a:t>isRabbit</a:t>
            </a:r>
            <a:r>
              <a:rPr lang="en-IN" sz="1400" dirty="0"/>
              <a:t> is type " + </a:t>
            </a:r>
            <a:r>
              <a:rPr lang="en-IN" sz="1400" dirty="0" err="1"/>
              <a:t>isRabbitType.ToString</a:t>
            </a:r>
            <a:r>
              <a:rPr lang="en-IN" sz="1400" dirty="0"/>
              <a:t>());</a:t>
            </a:r>
          </a:p>
          <a:p>
            <a:pPr marL="0" indent="0">
              <a:lnSpc>
                <a:spcPct val="120000"/>
              </a:lnSpc>
              <a:spcBef>
                <a:spcPts val="0"/>
              </a:spcBef>
              <a:buNone/>
            </a:pPr>
            <a:endParaRPr lang="en-IN" sz="1400" dirty="0"/>
          </a:p>
          <a:p>
            <a:pPr marL="0" indent="0">
              <a:lnSpc>
                <a:spcPct val="120000"/>
              </a:lnSpc>
              <a:spcBef>
                <a:spcPts val="0"/>
              </a:spcBef>
              <a:buNone/>
            </a:pPr>
            <a:endParaRPr lang="en-IN" sz="1400" dirty="0"/>
          </a:p>
          <a:p>
            <a:pPr marL="0" indent="0">
              <a:lnSpc>
                <a:spcPct val="120000"/>
              </a:lnSpc>
              <a:spcBef>
                <a:spcPts val="0"/>
              </a:spcBef>
              <a:buNone/>
            </a:pP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a:p>
            <a:pPr marL="0" indent="0">
              <a:lnSpc>
                <a:spcPct val="120000"/>
              </a:lnSpc>
              <a:spcBef>
                <a:spcPts val="0"/>
              </a:spcBef>
              <a:buNone/>
            </a:pPr>
            <a:endParaRPr lang="en-IN" sz="1400" dirty="0"/>
          </a:p>
        </p:txBody>
      </p:sp>
      <p:sp>
        <p:nvSpPr>
          <p:cNvPr id="4" name="TextBox 3">
            <a:extLst>
              <a:ext uri="{FF2B5EF4-FFF2-40B4-BE49-F238E27FC236}">
                <a16:creationId xmlns:a16="http://schemas.microsoft.com/office/drawing/2014/main" id="{4A8CAAC2-C35F-4AB4-AC9A-D8AC88A0D767}"/>
              </a:ext>
            </a:extLst>
          </p:cNvPr>
          <p:cNvSpPr txBox="1"/>
          <p:nvPr/>
        </p:nvSpPr>
        <p:spPr>
          <a:xfrm>
            <a:off x="4739148" y="0"/>
            <a:ext cx="6971071" cy="5909310"/>
          </a:xfrm>
          <a:prstGeom prst="rect">
            <a:avLst/>
          </a:prstGeom>
          <a:noFill/>
        </p:spPr>
        <p:txBody>
          <a:bodyPr wrap="square" rtlCol="0">
            <a:spAutoFit/>
          </a:bodyPr>
          <a:lstStyle/>
          <a:p>
            <a:r>
              <a:rPr lang="en-IN" dirty="0"/>
              <a:t>var is </a:t>
            </a:r>
            <a:r>
              <a:rPr lang="en-US" u="sng" dirty="0"/>
              <a:t>Implicitly Typed Variables.</a:t>
            </a:r>
            <a:r>
              <a:rPr lang="en-US" dirty="0"/>
              <a:t> Means you may not use data type but datatype will be inferred when you assign value. In our example</a:t>
            </a:r>
          </a:p>
          <a:p>
            <a:endParaRPr lang="en-US" dirty="0"/>
          </a:p>
          <a:p>
            <a:r>
              <a:rPr lang="en-IN" dirty="0"/>
              <a:t> var name = "Bugs Bunny";</a:t>
            </a:r>
          </a:p>
          <a:p>
            <a:endParaRPr lang="en-IN" dirty="0"/>
          </a:p>
          <a:p>
            <a:r>
              <a:rPr lang="en-IN" dirty="0"/>
              <a:t>Here before name variable we have  written </a:t>
            </a:r>
            <a:r>
              <a:rPr lang="en-IN" b="1" dirty="0"/>
              <a:t>var</a:t>
            </a:r>
            <a:r>
              <a:rPr lang="en-IN" dirty="0"/>
              <a:t> key word and </a:t>
            </a:r>
            <a:r>
              <a:rPr lang="en-IN" b="1" dirty="0"/>
              <a:t>not string</a:t>
            </a:r>
            <a:r>
              <a:rPr lang="en-IN" dirty="0"/>
              <a:t>. But compiler will able to understand that it is string as you are assigning value at the time of declaration. That is why it is called </a:t>
            </a:r>
            <a:r>
              <a:rPr lang="en-US" u="sng" dirty="0"/>
              <a:t>Implicitly Typed Variables</a:t>
            </a:r>
          </a:p>
          <a:p>
            <a:endParaRPr lang="en-US" u="sng" dirty="0"/>
          </a:p>
          <a:p>
            <a:r>
              <a:rPr lang="en-US" dirty="0"/>
              <a:t>It is strongly type data, </a:t>
            </a:r>
            <a:r>
              <a:rPr lang="en-US" dirty="0" err="1"/>
              <a:t>ie</a:t>
            </a:r>
            <a:r>
              <a:rPr lang="en-US" dirty="0"/>
              <a:t> you can not change data type</a:t>
            </a:r>
          </a:p>
          <a:p>
            <a:r>
              <a:rPr lang="en-US" dirty="0"/>
              <a:t>For </a:t>
            </a:r>
            <a:r>
              <a:rPr lang="en-US" dirty="0" err="1"/>
              <a:t>eg</a:t>
            </a:r>
            <a:r>
              <a:rPr lang="en-US" dirty="0"/>
              <a:t> </a:t>
            </a:r>
          </a:p>
          <a:p>
            <a:r>
              <a:rPr lang="en-IN" dirty="0"/>
              <a:t>var name = "Bugs Bunny";</a:t>
            </a:r>
          </a:p>
          <a:p>
            <a:r>
              <a:rPr lang="en-IN" dirty="0"/>
              <a:t>name=9; //this will give error as you can not assign int to a string variable</a:t>
            </a:r>
          </a:p>
          <a:p>
            <a:endParaRPr lang="en-IN" dirty="0"/>
          </a:p>
          <a:p>
            <a:r>
              <a:rPr lang="en-IN" dirty="0"/>
              <a:t>Who is the parent class for var?</a:t>
            </a:r>
          </a:p>
          <a:p>
            <a:r>
              <a:rPr lang="en-IN" dirty="0"/>
              <a:t>Ans: Object </a:t>
            </a:r>
            <a:endParaRPr lang="en-US" dirty="0"/>
          </a:p>
          <a:p>
            <a:endParaRPr lang="en-US"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295235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3FBF-48AB-404D-97F4-6A052F4EA4F6}"/>
              </a:ext>
            </a:extLst>
          </p:cNvPr>
          <p:cNvSpPr>
            <a:spLocks noGrp="1"/>
          </p:cNvSpPr>
          <p:nvPr>
            <p:ph type="title"/>
          </p:nvPr>
        </p:nvSpPr>
        <p:spPr>
          <a:xfrm>
            <a:off x="1150374" y="50494"/>
            <a:ext cx="10390240" cy="827189"/>
          </a:xfrm>
        </p:spPr>
        <p:txBody>
          <a:bodyPr/>
          <a:lstStyle/>
          <a:p>
            <a:r>
              <a:rPr lang="en-IN" dirty="0"/>
              <a:t>Rules for var key words</a:t>
            </a:r>
          </a:p>
        </p:txBody>
      </p:sp>
      <p:sp>
        <p:nvSpPr>
          <p:cNvPr id="3" name="Content Placeholder 2">
            <a:extLst>
              <a:ext uri="{FF2B5EF4-FFF2-40B4-BE49-F238E27FC236}">
                <a16:creationId xmlns:a16="http://schemas.microsoft.com/office/drawing/2014/main" id="{0A707B2D-4218-49D7-AED3-3EB454083396}"/>
              </a:ext>
            </a:extLst>
          </p:cNvPr>
          <p:cNvSpPr>
            <a:spLocks noGrp="1"/>
          </p:cNvSpPr>
          <p:nvPr>
            <p:ph idx="1"/>
          </p:nvPr>
        </p:nvSpPr>
        <p:spPr>
          <a:xfrm>
            <a:off x="186812" y="629264"/>
            <a:ext cx="11710219" cy="6178241"/>
          </a:xfrm>
        </p:spPr>
        <p:txBody>
          <a:bodyPr>
            <a:noAutofit/>
          </a:bodyPr>
          <a:lstStyle/>
          <a:p>
            <a:r>
              <a:rPr lang="en-US" sz="1800" dirty="0"/>
              <a:t>Implicit typing applies only </a:t>
            </a:r>
            <a:r>
              <a:rPr lang="en-US" sz="1800" b="1" dirty="0"/>
              <a:t>to local variables</a:t>
            </a:r>
            <a:r>
              <a:rPr lang="en-US" sz="1800" dirty="0"/>
              <a:t> in a </a:t>
            </a:r>
            <a:r>
              <a:rPr lang="en-US" sz="1800" b="1" dirty="0"/>
              <a:t>method or property scope</a:t>
            </a:r>
            <a:r>
              <a:rPr lang="en-US" sz="1800" dirty="0"/>
              <a:t>. </a:t>
            </a:r>
            <a:endParaRPr lang="en-IN" sz="1800" dirty="0"/>
          </a:p>
          <a:p>
            <a:r>
              <a:rPr lang="en-US" sz="1800" dirty="0"/>
              <a:t>It is illegal to use the var keyword to define return values, parameters, or field data of a custom type.</a:t>
            </a:r>
            <a:endParaRPr lang="en-IN" sz="1800" dirty="0"/>
          </a:p>
          <a:p>
            <a:pPr lvl="1"/>
            <a:r>
              <a:rPr lang="en-US" sz="1400" dirty="0"/>
              <a:t> For example, the following class  definition will result in various compile-time errors:</a:t>
            </a:r>
            <a:endParaRPr lang="en-IN" sz="1400" dirty="0"/>
          </a:p>
          <a:p>
            <a:pPr marL="457200" lvl="1" indent="0">
              <a:buNone/>
            </a:pPr>
            <a:r>
              <a:rPr lang="en-US" sz="1400" b="1" dirty="0"/>
              <a:t>class </a:t>
            </a:r>
            <a:r>
              <a:rPr lang="en-US" sz="1400" b="1" dirty="0" err="1"/>
              <a:t>ThisWillNeverCompile</a:t>
            </a:r>
            <a:endParaRPr lang="en-IN" sz="1400" dirty="0"/>
          </a:p>
          <a:p>
            <a:pPr marL="457200" lvl="1" indent="0">
              <a:buNone/>
            </a:pPr>
            <a:r>
              <a:rPr lang="en-US" sz="1400" dirty="0"/>
              <a:t>{</a:t>
            </a:r>
            <a:endParaRPr lang="en-IN" sz="1400" dirty="0"/>
          </a:p>
          <a:p>
            <a:pPr marL="457200" lvl="1" indent="0">
              <a:buNone/>
            </a:pPr>
            <a:r>
              <a:rPr lang="en-US" sz="1400" dirty="0"/>
              <a:t>// Error! var cannot be used as field data! </a:t>
            </a:r>
            <a:r>
              <a:rPr lang="en-US" sz="1400" dirty="0" err="1"/>
              <a:t>Ie</a:t>
            </a:r>
            <a:r>
              <a:rPr lang="en-US" sz="1400" dirty="0"/>
              <a:t> instance member</a:t>
            </a:r>
            <a:endParaRPr lang="en-IN" sz="1400" dirty="0"/>
          </a:p>
          <a:p>
            <a:pPr marL="457200" lvl="1" indent="0">
              <a:buNone/>
            </a:pPr>
            <a:r>
              <a:rPr lang="en-US" sz="1400" dirty="0"/>
              <a:t>private </a:t>
            </a:r>
            <a:r>
              <a:rPr lang="en-US" sz="1400" dirty="0">
                <a:solidFill>
                  <a:schemeClr val="accent1"/>
                </a:solidFill>
              </a:rPr>
              <a:t>var </a:t>
            </a:r>
            <a:r>
              <a:rPr lang="en-US" sz="1400" dirty="0" err="1"/>
              <a:t>myInt</a:t>
            </a:r>
            <a:r>
              <a:rPr lang="en-US" sz="1400" dirty="0"/>
              <a:t> = 10; </a:t>
            </a:r>
            <a:endParaRPr lang="en-IN" sz="1400" dirty="0"/>
          </a:p>
          <a:p>
            <a:pPr marL="457200" lvl="1" indent="0">
              <a:buNone/>
            </a:pPr>
            <a:r>
              <a:rPr lang="en-US" sz="1400" dirty="0"/>
              <a:t>// Error! var cannot be used as a return value</a:t>
            </a:r>
            <a:endParaRPr lang="en-IN" sz="1400" dirty="0"/>
          </a:p>
          <a:p>
            <a:pPr marL="457200" lvl="1" indent="0">
              <a:buNone/>
            </a:pPr>
            <a:r>
              <a:rPr lang="en-US" sz="1400" dirty="0"/>
              <a:t>// or parameter type!</a:t>
            </a:r>
            <a:endParaRPr lang="en-IN" sz="1400" dirty="0"/>
          </a:p>
          <a:p>
            <a:pPr marL="457200" lvl="1" indent="0">
              <a:buNone/>
            </a:pPr>
            <a:r>
              <a:rPr lang="en-US" sz="1400" dirty="0"/>
              <a:t>public </a:t>
            </a:r>
            <a:r>
              <a:rPr lang="en-US" sz="1400" dirty="0">
                <a:solidFill>
                  <a:schemeClr val="accent1"/>
                </a:solidFill>
              </a:rPr>
              <a:t>var</a:t>
            </a:r>
            <a:r>
              <a:rPr lang="en-US" sz="1400" dirty="0"/>
              <a:t> </a:t>
            </a:r>
            <a:r>
              <a:rPr lang="en-US" sz="1400" dirty="0" err="1"/>
              <a:t>MyMethod</a:t>
            </a:r>
            <a:r>
              <a:rPr lang="en-US" sz="1400" dirty="0"/>
              <a:t>(</a:t>
            </a:r>
            <a:r>
              <a:rPr lang="en-US" sz="1400" dirty="0">
                <a:solidFill>
                  <a:schemeClr val="accent1"/>
                </a:solidFill>
              </a:rPr>
              <a:t>var</a:t>
            </a:r>
            <a:r>
              <a:rPr lang="en-US" sz="1400" dirty="0"/>
              <a:t> x, </a:t>
            </a:r>
            <a:r>
              <a:rPr lang="en-US" sz="1400" dirty="0">
                <a:solidFill>
                  <a:schemeClr val="accent1"/>
                </a:solidFill>
              </a:rPr>
              <a:t>var</a:t>
            </a:r>
            <a:r>
              <a:rPr lang="en-US" sz="1400" dirty="0"/>
              <a:t> y)</a:t>
            </a:r>
            <a:endParaRPr lang="en-IN" sz="1400" dirty="0"/>
          </a:p>
          <a:p>
            <a:pPr marL="457200" lvl="1" indent="0">
              <a:buNone/>
            </a:pPr>
            <a:r>
              <a:rPr lang="en-US" sz="1400" dirty="0"/>
              <a:t>{   }</a:t>
            </a:r>
            <a:endParaRPr lang="en-IN" sz="1400" dirty="0"/>
          </a:p>
          <a:p>
            <a:pPr marL="457200" lvl="1" indent="0">
              <a:buNone/>
            </a:pPr>
            <a:r>
              <a:rPr lang="en-US" sz="1400" dirty="0"/>
              <a:t>}</a:t>
            </a:r>
            <a:endParaRPr lang="en-IN" sz="1400" dirty="0"/>
          </a:p>
          <a:p>
            <a:r>
              <a:rPr lang="en-US" sz="1800" b="1" dirty="0"/>
              <a:t>Also, local variables declared with the var keyword must be assigned an initial value at the exact time of declaration and cannot be assigned the initial value of null.   </a:t>
            </a:r>
            <a:r>
              <a:rPr lang="en-US" sz="1800" dirty="0"/>
              <a:t>This last restriction should make sense, given that the compiler cannot infer what sort of type in memory the variable would be pointing to based only on null.</a:t>
            </a:r>
            <a:endParaRPr lang="en-IN" sz="1800" dirty="0"/>
          </a:p>
          <a:p>
            <a:pPr marL="457200" lvl="1" indent="0">
              <a:buNone/>
            </a:pPr>
            <a:r>
              <a:rPr lang="en-US" sz="1400" dirty="0"/>
              <a:t>// Error! Must assign a value!</a:t>
            </a:r>
            <a:endParaRPr lang="en-IN" sz="1400" dirty="0"/>
          </a:p>
          <a:p>
            <a:pPr marL="457200" lvl="1" indent="0">
              <a:buNone/>
            </a:pPr>
            <a:r>
              <a:rPr lang="en-US" sz="1400" dirty="0"/>
              <a:t>var </a:t>
            </a:r>
            <a:r>
              <a:rPr lang="en-US" sz="1400" dirty="0" err="1"/>
              <a:t>myData</a:t>
            </a:r>
            <a:r>
              <a:rPr lang="en-US" sz="1400" dirty="0"/>
              <a:t>;</a:t>
            </a:r>
            <a:endParaRPr lang="en-IN" sz="1400" dirty="0"/>
          </a:p>
          <a:p>
            <a:pPr marL="0" indent="0">
              <a:buNone/>
            </a:pPr>
            <a:r>
              <a:rPr lang="en-US" sz="1800" dirty="0"/>
              <a:t>	// Error! Must assign value at exact time of declaration!</a:t>
            </a:r>
            <a:endParaRPr lang="en-IN" sz="1800" dirty="0"/>
          </a:p>
          <a:p>
            <a:pPr marL="457200" lvl="1" indent="0">
              <a:buNone/>
            </a:pPr>
            <a:r>
              <a:rPr lang="en-US" sz="1400" dirty="0"/>
              <a:t>var </a:t>
            </a:r>
            <a:r>
              <a:rPr lang="en-US" sz="1400" dirty="0" err="1"/>
              <a:t>myInt</a:t>
            </a:r>
            <a:r>
              <a:rPr lang="en-US" sz="1400" dirty="0"/>
              <a:t>;</a:t>
            </a:r>
            <a:endParaRPr lang="en-IN" sz="1400" dirty="0"/>
          </a:p>
          <a:p>
            <a:pPr marL="457200" lvl="1" indent="0">
              <a:buNone/>
            </a:pPr>
            <a:r>
              <a:rPr lang="en-US" sz="1400" dirty="0" err="1"/>
              <a:t>myInt</a:t>
            </a:r>
            <a:r>
              <a:rPr lang="en-US" sz="1400" dirty="0"/>
              <a:t> = 0;</a:t>
            </a:r>
            <a:endParaRPr lang="en-IN" sz="1400" dirty="0"/>
          </a:p>
          <a:p>
            <a:r>
              <a:rPr lang="en-US" sz="1800" dirty="0"/>
              <a:t>// Error! Can't assign null as initial value!</a:t>
            </a:r>
            <a:endParaRPr lang="en-IN" sz="1800" dirty="0"/>
          </a:p>
          <a:p>
            <a:pPr lvl="1"/>
            <a:r>
              <a:rPr lang="en-US" sz="1400" dirty="0"/>
              <a:t>var </a:t>
            </a:r>
            <a:r>
              <a:rPr lang="en-US" sz="1400" dirty="0" err="1"/>
              <a:t>myObj</a:t>
            </a:r>
            <a:r>
              <a:rPr lang="en-US" sz="1400" dirty="0"/>
              <a:t> = null;</a:t>
            </a:r>
            <a:endParaRPr lang="en-IN" sz="1400" dirty="0"/>
          </a:p>
          <a:p>
            <a:pPr marL="0" indent="0">
              <a:buNone/>
            </a:pPr>
            <a:endParaRPr lang="en-IN" sz="1800" dirty="0"/>
          </a:p>
        </p:txBody>
      </p:sp>
    </p:spTree>
    <p:extLst>
      <p:ext uri="{BB962C8B-B14F-4D97-AF65-F5344CB8AC3E}">
        <p14:creationId xmlns:p14="http://schemas.microsoft.com/office/powerpoint/2010/main" val="357312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89AD-6C16-437B-B94C-3B38EAFFFB09}"/>
              </a:ext>
            </a:extLst>
          </p:cNvPr>
          <p:cNvSpPr>
            <a:spLocks noGrp="1"/>
          </p:cNvSpPr>
          <p:nvPr>
            <p:ph type="title"/>
          </p:nvPr>
        </p:nvSpPr>
        <p:spPr>
          <a:xfrm>
            <a:off x="1310149" y="-47829"/>
            <a:ext cx="10515600" cy="716423"/>
          </a:xfrm>
        </p:spPr>
        <p:txBody>
          <a:bodyPr/>
          <a:lstStyle/>
          <a:p>
            <a:r>
              <a:rPr lang="en-IN" dirty="0"/>
              <a:t>Rules for var key words</a:t>
            </a:r>
          </a:p>
        </p:txBody>
      </p:sp>
      <p:sp>
        <p:nvSpPr>
          <p:cNvPr id="3" name="Content Placeholder 2">
            <a:extLst>
              <a:ext uri="{FF2B5EF4-FFF2-40B4-BE49-F238E27FC236}">
                <a16:creationId xmlns:a16="http://schemas.microsoft.com/office/drawing/2014/main" id="{97F7EF77-F56E-4AF9-8F44-8FC10481C621}"/>
              </a:ext>
            </a:extLst>
          </p:cNvPr>
          <p:cNvSpPr>
            <a:spLocks noGrp="1"/>
          </p:cNvSpPr>
          <p:nvPr>
            <p:ph idx="1"/>
          </p:nvPr>
        </p:nvSpPr>
        <p:spPr>
          <a:xfrm>
            <a:off x="186813" y="766916"/>
            <a:ext cx="11739716" cy="5909187"/>
          </a:xfrm>
        </p:spPr>
        <p:txBody>
          <a:bodyPr>
            <a:noAutofit/>
          </a:bodyPr>
          <a:lstStyle/>
          <a:p>
            <a:r>
              <a:rPr lang="en-US" sz="1400" dirty="0"/>
              <a:t>It is </a:t>
            </a:r>
            <a:r>
              <a:rPr lang="en-US" sz="1800" dirty="0"/>
              <a:t>permissible</a:t>
            </a:r>
            <a:r>
              <a:rPr lang="en-US" sz="1400" dirty="0"/>
              <a:t>, however, to assign an inferred local variable to null after its initial assignment (provided it is a reference type).</a:t>
            </a:r>
            <a:endParaRPr lang="en-IN" sz="1400" dirty="0"/>
          </a:p>
          <a:p>
            <a:pPr marL="457200" lvl="1" indent="0">
              <a:buNone/>
            </a:pPr>
            <a:r>
              <a:rPr lang="en-US" sz="1400" dirty="0"/>
              <a:t>// OK, if </a:t>
            </a:r>
            <a:r>
              <a:rPr lang="en-US" sz="1400" dirty="0" err="1"/>
              <a:t>SportsCar</a:t>
            </a:r>
            <a:r>
              <a:rPr lang="en-US" sz="1400" dirty="0"/>
              <a:t> is a reference type!</a:t>
            </a:r>
            <a:endParaRPr lang="en-IN" sz="1400" dirty="0"/>
          </a:p>
          <a:p>
            <a:pPr marL="457200" lvl="1" indent="0">
              <a:buNone/>
            </a:pPr>
            <a:r>
              <a:rPr lang="en-US" sz="1400" dirty="0"/>
              <a:t> var </a:t>
            </a:r>
            <a:r>
              <a:rPr lang="en-US" sz="1400" dirty="0" err="1"/>
              <a:t>myCar</a:t>
            </a:r>
            <a:r>
              <a:rPr lang="en-US" sz="1400" dirty="0"/>
              <a:t> = new </a:t>
            </a:r>
            <a:r>
              <a:rPr lang="en-US" sz="1400" dirty="0" err="1"/>
              <a:t>SportsCar</a:t>
            </a:r>
            <a:r>
              <a:rPr lang="en-US" sz="1400" dirty="0"/>
              <a:t>();</a:t>
            </a:r>
            <a:endParaRPr lang="en-IN" sz="1400" dirty="0"/>
          </a:p>
          <a:p>
            <a:pPr marL="457200" lvl="1" indent="0">
              <a:buNone/>
            </a:pPr>
            <a:r>
              <a:rPr lang="en-US" sz="1400" dirty="0" err="1"/>
              <a:t>myCar</a:t>
            </a:r>
            <a:r>
              <a:rPr lang="en-US" sz="1400" dirty="0"/>
              <a:t> = null;</a:t>
            </a:r>
            <a:endParaRPr lang="en-IN" sz="1400" dirty="0"/>
          </a:p>
          <a:p>
            <a:pPr marL="457200" lvl="1" indent="0">
              <a:buNone/>
            </a:pPr>
            <a:r>
              <a:rPr lang="en-US" sz="1000" dirty="0"/>
              <a:t> </a:t>
            </a:r>
            <a:endParaRPr lang="en-IN" sz="1000" dirty="0"/>
          </a:p>
          <a:p>
            <a:r>
              <a:rPr lang="en-US" sz="1800" dirty="0"/>
              <a:t>Furthermore</a:t>
            </a:r>
            <a:r>
              <a:rPr lang="en-US" sz="1400" dirty="0"/>
              <a:t>, it is permissible to assign the value of an implicitly typed local variable to the value of</a:t>
            </a:r>
            <a:r>
              <a:rPr lang="en-IN" sz="1400" dirty="0"/>
              <a:t> </a:t>
            </a:r>
            <a:r>
              <a:rPr lang="en-US" sz="1400" dirty="0"/>
              <a:t>other variables, implicitly typed or not.</a:t>
            </a:r>
            <a:endParaRPr lang="en-IN" sz="1400" dirty="0"/>
          </a:p>
          <a:p>
            <a:pPr marL="457200" lvl="1" indent="0">
              <a:buNone/>
            </a:pPr>
            <a:r>
              <a:rPr lang="en-US" sz="1400" dirty="0"/>
              <a:t>// Also OK!</a:t>
            </a:r>
            <a:endParaRPr lang="en-IN" sz="1400" dirty="0"/>
          </a:p>
          <a:p>
            <a:pPr marL="457200" lvl="1" indent="0">
              <a:buNone/>
            </a:pPr>
            <a:r>
              <a:rPr lang="en-US" sz="1400" dirty="0"/>
              <a:t>var </a:t>
            </a:r>
            <a:r>
              <a:rPr lang="en-US" sz="1400" dirty="0" err="1"/>
              <a:t>myInt</a:t>
            </a:r>
            <a:r>
              <a:rPr lang="en-US" sz="1400" dirty="0"/>
              <a:t> = 0;</a:t>
            </a:r>
            <a:endParaRPr lang="en-IN" sz="1400" dirty="0"/>
          </a:p>
          <a:p>
            <a:pPr marL="457200" lvl="1" indent="0">
              <a:buNone/>
            </a:pPr>
            <a:r>
              <a:rPr lang="en-US" sz="1400" dirty="0"/>
              <a:t>var </a:t>
            </a:r>
            <a:r>
              <a:rPr lang="en-US" sz="1400" dirty="0" err="1"/>
              <a:t>anotherInt</a:t>
            </a:r>
            <a:r>
              <a:rPr lang="en-US" sz="1400" dirty="0"/>
              <a:t> = </a:t>
            </a:r>
            <a:r>
              <a:rPr lang="en-US" sz="1400" dirty="0" err="1"/>
              <a:t>myInt</a:t>
            </a:r>
            <a:r>
              <a:rPr lang="en-US" sz="1400" dirty="0"/>
              <a:t>;</a:t>
            </a:r>
            <a:endParaRPr lang="en-IN" sz="1400" dirty="0"/>
          </a:p>
          <a:p>
            <a:pPr marL="457200" lvl="1" indent="0">
              <a:buNone/>
            </a:pPr>
            <a:r>
              <a:rPr lang="en-US" sz="1400" dirty="0"/>
              <a:t>string </a:t>
            </a:r>
            <a:r>
              <a:rPr lang="en-US" sz="1400" dirty="0" err="1"/>
              <a:t>myString</a:t>
            </a:r>
            <a:r>
              <a:rPr lang="en-US" sz="1400" dirty="0"/>
              <a:t> = "Wake up!";</a:t>
            </a:r>
            <a:endParaRPr lang="en-IN" sz="1400" dirty="0"/>
          </a:p>
          <a:p>
            <a:pPr marL="457200" lvl="1" indent="0">
              <a:buNone/>
            </a:pPr>
            <a:r>
              <a:rPr lang="en-US" sz="1400" dirty="0"/>
              <a:t>var </a:t>
            </a:r>
            <a:r>
              <a:rPr lang="en-US" sz="1400" dirty="0" err="1"/>
              <a:t>myData</a:t>
            </a:r>
            <a:r>
              <a:rPr lang="en-US" sz="1400" dirty="0"/>
              <a:t> = </a:t>
            </a:r>
            <a:r>
              <a:rPr lang="en-US" sz="1400" dirty="0" err="1"/>
              <a:t>myString</a:t>
            </a:r>
            <a:r>
              <a:rPr lang="en-US" sz="1400" dirty="0"/>
              <a:t>;</a:t>
            </a:r>
            <a:endParaRPr lang="en-IN" sz="1400" dirty="0"/>
          </a:p>
          <a:p>
            <a:pPr marL="457200" lvl="1" indent="0">
              <a:buNone/>
            </a:pPr>
            <a:r>
              <a:rPr lang="en-US" sz="1000" dirty="0"/>
              <a:t> </a:t>
            </a:r>
            <a:endParaRPr lang="en-IN" sz="1000" dirty="0"/>
          </a:p>
          <a:p>
            <a:r>
              <a:rPr lang="en-US" sz="1400" dirty="0"/>
              <a:t>Also, it is permissible to return an implicitly typed local variable to the caller, provided the method return type is the same underlying type as the var-defined data point.</a:t>
            </a:r>
            <a:endParaRPr lang="en-IN" sz="1400" dirty="0"/>
          </a:p>
          <a:p>
            <a:pPr marL="457200" lvl="1" indent="0">
              <a:buNone/>
            </a:pPr>
            <a:r>
              <a:rPr lang="en-US" sz="1400" dirty="0"/>
              <a:t>static </a:t>
            </a:r>
            <a:r>
              <a:rPr lang="en-US" sz="1400" b="1" dirty="0"/>
              <a:t>int</a:t>
            </a:r>
            <a:r>
              <a:rPr lang="en-US" sz="1400" dirty="0"/>
              <a:t> </a:t>
            </a:r>
            <a:r>
              <a:rPr lang="en-US" sz="1400" dirty="0" err="1"/>
              <a:t>GetAnInt</a:t>
            </a:r>
            <a:r>
              <a:rPr lang="en-US" sz="1400" dirty="0"/>
              <a:t>()</a:t>
            </a:r>
            <a:endParaRPr lang="en-IN" sz="1400" dirty="0"/>
          </a:p>
          <a:p>
            <a:pPr marL="457200" lvl="1" indent="0">
              <a:buNone/>
            </a:pPr>
            <a:r>
              <a:rPr lang="en-US" sz="1400" dirty="0"/>
              <a:t>{</a:t>
            </a:r>
            <a:endParaRPr lang="en-IN" sz="1400" dirty="0"/>
          </a:p>
          <a:p>
            <a:pPr marL="457200" lvl="1" indent="0">
              <a:buNone/>
            </a:pPr>
            <a:r>
              <a:rPr lang="en-US" sz="1400" dirty="0"/>
              <a:t>var </a:t>
            </a:r>
            <a:r>
              <a:rPr lang="en-US" sz="1400" dirty="0" err="1"/>
              <a:t>retVal</a:t>
            </a:r>
            <a:r>
              <a:rPr lang="en-US" sz="1400" dirty="0"/>
              <a:t> = 9;</a:t>
            </a:r>
            <a:endParaRPr lang="en-IN" sz="1400" dirty="0"/>
          </a:p>
          <a:p>
            <a:pPr marL="457200" lvl="1" indent="0">
              <a:buNone/>
            </a:pPr>
            <a:r>
              <a:rPr lang="en-US" sz="1400" dirty="0"/>
              <a:t>return </a:t>
            </a:r>
            <a:r>
              <a:rPr lang="en-US" sz="1400" b="1" dirty="0"/>
              <a:t> </a:t>
            </a:r>
            <a:r>
              <a:rPr lang="en-US" sz="1400" b="1" dirty="0" err="1"/>
              <a:t>retVal</a:t>
            </a:r>
            <a:r>
              <a:rPr lang="en-US" sz="1400" b="1" dirty="0"/>
              <a:t>;</a:t>
            </a:r>
            <a:endParaRPr lang="en-IN" sz="1400" dirty="0"/>
          </a:p>
          <a:p>
            <a:pPr marL="457200" lvl="1" indent="0">
              <a:buNone/>
            </a:pPr>
            <a:r>
              <a:rPr lang="en-US" sz="1400" dirty="0"/>
              <a:t>}</a:t>
            </a:r>
            <a:endParaRPr lang="en-IN" sz="1400" dirty="0"/>
          </a:p>
          <a:p>
            <a:r>
              <a:rPr lang="en-US" sz="1800" dirty="0"/>
              <a:t>Implicit Typed Data Is Strongly Typed Data Be very aware that implicit typing of local variables results in strongly typed data. Therefore, use of the var keyword is not the same technique used with scripting languages (such as JavaScript or Perl) or the COM Variant data type, where a variable can hold values of different types over its lifetime in a program (often termed dynamic typing).</a:t>
            </a:r>
            <a:endParaRPr lang="en-IN" sz="1800" dirty="0"/>
          </a:p>
          <a:p>
            <a:endParaRPr lang="en-IN" sz="1400" dirty="0"/>
          </a:p>
        </p:txBody>
      </p:sp>
    </p:spTree>
    <p:extLst>
      <p:ext uri="{BB962C8B-B14F-4D97-AF65-F5344CB8AC3E}">
        <p14:creationId xmlns:p14="http://schemas.microsoft.com/office/powerpoint/2010/main" val="1546460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1757</Words>
  <Application>Microsoft Office PowerPoint</Application>
  <PresentationFormat>Widescreen</PresentationFormat>
  <Paragraphs>200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Garamond</vt:lpstr>
      <vt:lpstr>Wingdings</vt:lpstr>
      <vt:lpstr>Office Theme</vt:lpstr>
      <vt:lpstr>PowerPoint Presentation</vt:lpstr>
      <vt:lpstr>Data Type</vt:lpstr>
      <vt:lpstr>Primitive data type</vt:lpstr>
      <vt:lpstr>Can we use new key word for value type?</vt:lpstr>
      <vt:lpstr>Lets prove: Every things are derived from Object class</vt:lpstr>
      <vt:lpstr>PowerPoint Presentation</vt:lpstr>
      <vt:lpstr>var key word</vt:lpstr>
      <vt:lpstr>Rules for var key words</vt:lpstr>
      <vt:lpstr>Rules for var key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30</cp:revision>
  <dcterms:created xsi:type="dcterms:W3CDTF">2020-07-21T06:09:41Z</dcterms:created>
  <dcterms:modified xsi:type="dcterms:W3CDTF">2020-10-22T03:18:33Z</dcterms:modified>
</cp:coreProperties>
</file>