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BD40-D902-4109-BFD5-2DABB89A8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11D255F-974D-449F-A845-C1FCB9D162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A1909D-54BC-431D-91A5-878FBAA546E1}"/>
              </a:ext>
            </a:extLst>
          </p:cNvPr>
          <p:cNvSpPr>
            <a:spLocks noGrp="1"/>
          </p:cNvSpPr>
          <p:nvPr>
            <p:ph type="dt" sz="half" idx="10"/>
          </p:nvPr>
        </p:nvSpPr>
        <p:spPr/>
        <p:txBody>
          <a:bodyPr/>
          <a:lstStyle/>
          <a:p>
            <a:fld id="{599E7419-D8EA-4586-87C5-2975CA98C35B}" type="datetimeFigureOut">
              <a:rPr lang="en-IN" smtClean="0"/>
              <a:t>23-10-2020</a:t>
            </a:fld>
            <a:endParaRPr lang="en-IN"/>
          </a:p>
        </p:txBody>
      </p:sp>
      <p:sp>
        <p:nvSpPr>
          <p:cNvPr id="5" name="Footer Placeholder 4">
            <a:extLst>
              <a:ext uri="{FF2B5EF4-FFF2-40B4-BE49-F238E27FC236}">
                <a16:creationId xmlns:a16="http://schemas.microsoft.com/office/drawing/2014/main" id="{2DD66918-34AD-4268-B26D-93DC7D9FF1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DBB183-B2D8-4544-BE9D-A993CEA8D0D8}"/>
              </a:ext>
            </a:extLst>
          </p:cNvPr>
          <p:cNvSpPr>
            <a:spLocks noGrp="1"/>
          </p:cNvSpPr>
          <p:nvPr>
            <p:ph type="sldNum" sz="quarter" idx="12"/>
          </p:nvPr>
        </p:nvSpPr>
        <p:spPr/>
        <p:txBody>
          <a:bodyPr/>
          <a:lstStyle/>
          <a:p>
            <a:fld id="{0B477E56-9E80-4DBA-AD3B-88CB8B6CA683}" type="slidenum">
              <a:rPr lang="en-IN" smtClean="0"/>
              <a:t>‹#›</a:t>
            </a:fld>
            <a:endParaRPr lang="en-IN"/>
          </a:p>
        </p:txBody>
      </p:sp>
    </p:spTree>
    <p:extLst>
      <p:ext uri="{BB962C8B-B14F-4D97-AF65-F5344CB8AC3E}">
        <p14:creationId xmlns:p14="http://schemas.microsoft.com/office/powerpoint/2010/main" val="250671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B9993-59E1-46A0-A1EF-AAB9BA36F6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A66909-DB43-4374-A1A5-20853FCAB1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145CE0-769B-4AF8-9199-61BC1027883E}"/>
              </a:ext>
            </a:extLst>
          </p:cNvPr>
          <p:cNvSpPr>
            <a:spLocks noGrp="1"/>
          </p:cNvSpPr>
          <p:nvPr>
            <p:ph type="dt" sz="half" idx="10"/>
          </p:nvPr>
        </p:nvSpPr>
        <p:spPr/>
        <p:txBody>
          <a:bodyPr/>
          <a:lstStyle/>
          <a:p>
            <a:fld id="{599E7419-D8EA-4586-87C5-2975CA98C35B}" type="datetimeFigureOut">
              <a:rPr lang="en-IN" smtClean="0"/>
              <a:t>23-10-2020</a:t>
            </a:fld>
            <a:endParaRPr lang="en-IN"/>
          </a:p>
        </p:txBody>
      </p:sp>
      <p:sp>
        <p:nvSpPr>
          <p:cNvPr id="5" name="Footer Placeholder 4">
            <a:extLst>
              <a:ext uri="{FF2B5EF4-FFF2-40B4-BE49-F238E27FC236}">
                <a16:creationId xmlns:a16="http://schemas.microsoft.com/office/drawing/2014/main" id="{8F253D59-0621-4A24-BDBC-4F9F0156AD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9D1E35-0CFB-4F64-BD25-97EB98B58C48}"/>
              </a:ext>
            </a:extLst>
          </p:cNvPr>
          <p:cNvSpPr>
            <a:spLocks noGrp="1"/>
          </p:cNvSpPr>
          <p:nvPr>
            <p:ph type="sldNum" sz="quarter" idx="12"/>
          </p:nvPr>
        </p:nvSpPr>
        <p:spPr/>
        <p:txBody>
          <a:bodyPr/>
          <a:lstStyle/>
          <a:p>
            <a:fld id="{0B477E56-9E80-4DBA-AD3B-88CB8B6CA683}" type="slidenum">
              <a:rPr lang="en-IN" smtClean="0"/>
              <a:t>‹#›</a:t>
            </a:fld>
            <a:endParaRPr lang="en-IN"/>
          </a:p>
        </p:txBody>
      </p:sp>
    </p:spTree>
    <p:extLst>
      <p:ext uri="{BB962C8B-B14F-4D97-AF65-F5344CB8AC3E}">
        <p14:creationId xmlns:p14="http://schemas.microsoft.com/office/powerpoint/2010/main" val="1282569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6BCBB-D9C4-4401-B065-9F3A38F10E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2B04DC-AEA9-458A-82FA-4EA261B368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517652-5BEF-46E3-B9BB-B286934699C9}"/>
              </a:ext>
            </a:extLst>
          </p:cNvPr>
          <p:cNvSpPr>
            <a:spLocks noGrp="1"/>
          </p:cNvSpPr>
          <p:nvPr>
            <p:ph type="dt" sz="half" idx="10"/>
          </p:nvPr>
        </p:nvSpPr>
        <p:spPr/>
        <p:txBody>
          <a:bodyPr/>
          <a:lstStyle/>
          <a:p>
            <a:fld id="{599E7419-D8EA-4586-87C5-2975CA98C35B}" type="datetimeFigureOut">
              <a:rPr lang="en-IN" smtClean="0"/>
              <a:t>23-10-2020</a:t>
            </a:fld>
            <a:endParaRPr lang="en-IN"/>
          </a:p>
        </p:txBody>
      </p:sp>
      <p:sp>
        <p:nvSpPr>
          <p:cNvPr id="5" name="Footer Placeholder 4">
            <a:extLst>
              <a:ext uri="{FF2B5EF4-FFF2-40B4-BE49-F238E27FC236}">
                <a16:creationId xmlns:a16="http://schemas.microsoft.com/office/drawing/2014/main" id="{BBAA5E45-0BF3-4929-B745-D9C5CC3835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8ADA33-D9D6-438E-B71E-C93C77AE5D70}"/>
              </a:ext>
            </a:extLst>
          </p:cNvPr>
          <p:cNvSpPr>
            <a:spLocks noGrp="1"/>
          </p:cNvSpPr>
          <p:nvPr>
            <p:ph type="sldNum" sz="quarter" idx="12"/>
          </p:nvPr>
        </p:nvSpPr>
        <p:spPr/>
        <p:txBody>
          <a:bodyPr/>
          <a:lstStyle/>
          <a:p>
            <a:fld id="{0B477E56-9E80-4DBA-AD3B-88CB8B6CA683}" type="slidenum">
              <a:rPr lang="en-IN" smtClean="0"/>
              <a:t>‹#›</a:t>
            </a:fld>
            <a:endParaRPr lang="en-IN"/>
          </a:p>
        </p:txBody>
      </p:sp>
    </p:spTree>
    <p:extLst>
      <p:ext uri="{BB962C8B-B14F-4D97-AF65-F5344CB8AC3E}">
        <p14:creationId xmlns:p14="http://schemas.microsoft.com/office/powerpoint/2010/main" val="2079925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89D7-C649-4AB0-880C-5523D7F611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314561-18F9-4392-9651-0DAD86483D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44E443-E3CB-4868-8ED5-EB606BA4A98D}"/>
              </a:ext>
            </a:extLst>
          </p:cNvPr>
          <p:cNvSpPr>
            <a:spLocks noGrp="1"/>
          </p:cNvSpPr>
          <p:nvPr>
            <p:ph type="dt" sz="half" idx="10"/>
          </p:nvPr>
        </p:nvSpPr>
        <p:spPr/>
        <p:txBody>
          <a:bodyPr/>
          <a:lstStyle/>
          <a:p>
            <a:fld id="{599E7419-D8EA-4586-87C5-2975CA98C35B}" type="datetimeFigureOut">
              <a:rPr lang="en-IN" smtClean="0"/>
              <a:t>23-10-2020</a:t>
            </a:fld>
            <a:endParaRPr lang="en-IN"/>
          </a:p>
        </p:txBody>
      </p:sp>
      <p:sp>
        <p:nvSpPr>
          <p:cNvPr id="5" name="Footer Placeholder 4">
            <a:extLst>
              <a:ext uri="{FF2B5EF4-FFF2-40B4-BE49-F238E27FC236}">
                <a16:creationId xmlns:a16="http://schemas.microsoft.com/office/drawing/2014/main" id="{39DEE550-DF59-40E6-AEAB-8BFAB0D788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58EF43-28CF-4DFF-B9CE-24B727990D47}"/>
              </a:ext>
            </a:extLst>
          </p:cNvPr>
          <p:cNvSpPr>
            <a:spLocks noGrp="1"/>
          </p:cNvSpPr>
          <p:nvPr>
            <p:ph type="sldNum" sz="quarter" idx="12"/>
          </p:nvPr>
        </p:nvSpPr>
        <p:spPr/>
        <p:txBody>
          <a:bodyPr/>
          <a:lstStyle/>
          <a:p>
            <a:fld id="{0B477E56-9E80-4DBA-AD3B-88CB8B6CA683}" type="slidenum">
              <a:rPr lang="en-IN" smtClean="0"/>
              <a:t>‹#›</a:t>
            </a:fld>
            <a:endParaRPr lang="en-IN"/>
          </a:p>
        </p:txBody>
      </p:sp>
    </p:spTree>
    <p:extLst>
      <p:ext uri="{BB962C8B-B14F-4D97-AF65-F5344CB8AC3E}">
        <p14:creationId xmlns:p14="http://schemas.microsoft.com/office/powerpoint/2010/main" val="3393700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9AD3-3B97-4013-AA58-7A197EF1AA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61DE08-8CBA-4CED-B9BD-2382C0A4B2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53CC25-99D5-4909-B187-A3287BA80030}"/>
              </a:ext>
            </a:extLst>
          </p:cNvPr>
          <p:cNvSpPr>
            <a:spLocks noGrp="1"/>
          </p:cNvSpPr>
          <p:nvPr>
            <p:ph type="dt" sz="half" idx="10"/>
          </p:nvPr>
        </p:nvSpPr>
        <p:spPr/>
        <p:txBody>
          <a:bodyPr/>
          <a:lstStyle/>
          <a:p>
            <a:fld id="{599E7419-D8EA-4586-87C5-2975CA98C35B}" type="datetimeFigureOut">
              <a:rPr lang="en-IN" smtClean="0"/>
              <a:t>23-10-2020</a:t>
            </a:fld>
            <a:endParaRPr lang="en-IN"/>
          </a:p>
        </p:txBody>
      </p:sp>
      <p:sp>
        <p:nvSpPr>
          <p:cNvPr id="5" name="Footer Placeholder 4">
            <a:extLst>
              <a:ext uri="{FF2B5EF4-FFF2-40B4-BE49-F238E27FC236}">
                <a16:creationId xmlns:a16="http://schemas.microsoft.com/office/drawing/2014/main" id="{D3C018F1-FFFD-4C1B-85F7-177F2E9855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8A1225-DECF-4F5D-8DAE-81A536AD9873}"/>
              </a:ext>
            </a:extLst>
          </p:cNvPr>
          <p:cNvSpPr>
            <a:spLocks noGrp="1"/>
          </p:cNvSpPr>
          <p:nvPr>
            <p:ph type="sldNum" sz="quarter" idx="12"/>
          </p:nvPr>
        </p:nvSpPr>
        <p:spPr/>
        <p:txBody>
          <a:bodyPr/>
          <a:lstStyle/>
          <a:p>
            <a:fld id="{0B477E56-9E80-4DBA-AD3B-88CB8B6CA683}" type="slidenum">
              <a:rPr lang="en-IN" smtClean="0"/>
              <a:t>‹#›</a:t>
            </a:fld>
            <a:endParaRPr lang="en-IN"/>
          </a:p>
        </p:txBody>
      </p:sp>
    </p:spTree>
    <p:extLst>
      <p:ext uri="{BB962C8B-B14F-4D97-AF65-F5344CB8AC3E}">
        <p14:creationId xmlns:p14="http://schemas.microsoft.com/office/powerpoint/2010/main" val="4144479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23F0-7CA6-483A-9D65-9FA6BD0A74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314B91-07E5-4BDF-9BD3-2261F6C00E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BF10AB-1BD9-4379-9A8F-0619B310FA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CD6D34-4547-43E2-8743-7D220221FD42}"/>
              </a:ext>
            </a:extLst>
          </p:cNvPr>
          <p:cNvSpPr>
            <a:spLocks noGrp="1"/>
          </p:cNvSpPr>
          <p:nvPr>
            <p:ph type="dt" sz="half" idx="10"/>
          </p:nvPr>
        </p:nvSpPr>
        <p:spPr/>
        <p:txBody>
          <a:bodyPr/>
          <a:lstStyle/>
          <a:p>
            <a:fld id="{599E7419-D8EA-4586-87C5-2975CA98C35B}" type="datetimeFigureOut">
              <a:rPr lang="en-IN" smtClean="0"/>
              <a:t>23-10-2020</a:t>
            </a:fld>
            <a:endParaRPr lang="en-IN"/>
          </a:p>
        </p:txBody>
      </p:sp>
      <p:sp>
        <p:nvSpPr>
          <p:cNvPr id="6" name="Footer Placeholder 5">
            <a:extLst>
              <a:ext uri="{FF2B5EF4-FFF2-40B4-BE49-F238E27FC236}">
                <a16:creationId xmlns:a16="http://schemas.microsoft.com/office/drawing/2014/main" id="{6CCA3186-6134-45DF-9754-161192343B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F25C0D-4616-46A9-BB06-D79F5151830F}"/>
              </a:ext>
            </a:extLst>
          </p:cNvPr>
          <p:cNvSpPr>
            <a:spLocks noGrp="1"/>
          </p:cNvSpPr>
          <p:nvPr>
            <p:ph type="sldNum" sz="quarter" idx="12"/>
          </p:nvPr>
        </p:nvSpPr>
        <p:spPr/>
        <p:txBody>
          <a:bodyPr/>
          <a:lstStyle/>
          <a:p>
            <a:fld id="{0B477E56-9E80-4DBA-AD3B-88CB8B6CA683}" type="slidenum">
              <a:rPr lang="en-IN" smtClean="0"/>
              <a:t>‹#›</a:t>
            </a:fld>
            <a:endParaRPr lang="en-IN"/>
          </a:p>
        </p:txBody>
      </p:sp>
    </p:spTree>
    <p:extLst>
      <p:ext uri="{BB962C8B-B14F-4D97-AF65-F5344CB8AC3E}">
        <p14:creationId xmlns:p14="http://schemas.microsoft.com/office/powerpoint/2010/main" val="555133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BC3F-AA6C-4272-A36E-DCC27CBC8C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7CCF50-3572-40DA-9354-59CC9A3348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026E50-2BC8-4064-B5E3-242B04EE5F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F5EB15-98BE-42DC-B6E5-5B9804F9B8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AFC145-EAA6-432F-A99F-BF5C60CE37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FB73F9-69BF-459F-BBE1-F299DC346978}"/>
              </a:ext>
            </a:extLst>
          </p:cNvPr>
          <p:cNvSpPr>
            <a:spLocks noGrp="1"/>
          </p:cNvSpPr>
          <p:nvPr>
            <p:ph type="dt" sz="half" idx="10"/>
          </p:nvPr>
        </p:nvSpPr>
        <p:spPr/>
        <p:txBody>
          <a:bodyPr/>
          <a:lstStyle/>
          <a:p>
            <a:fld id="{599E7419-D8EA-4586-87C5-2975CA98C35B}" type="datetimeFigureOut">
              <a:rPr lang="en-IN" smtClean="0"/>
              <a:t>23-10-2020</a:t>
            </a:fld>
            <a:endParaRPr lang="en-IN"/>
          </a:p>
        </p:txBody>
      </p:sp>
      <p:sp>
        <p:nvSpPr>
          <p:cNvPr id="8" name="Footer Placeholder 7">
            <a:extLst>
              <a:ext uri="{FF2B5EF4-FFF2-40B4-BE49-F238E27FC236}">
                <a16:creationId xmlns:a16="http://schemas.microsoft.com/office/drawing/2014/main" id="{E19C6454-B4AD-4153-A65E-37C1B5458C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8FA882-1CD3-478D-8C4E-3FD9212BE81E}"/>
              </a:ext>
            </a:extLst>
          </p:cNvPr>
          <p:cNvSpPr>
            <a:spLocks noGrp="1"/>
          </p:cNvSpPr>
          <p:nvPr>
            <p:ph type="sldNum" sz="quarter" idx="12"/>
          </p:nvPr>
        </p:nvSpPr>
        <p:spPr/>
        <p:txBody>
          <a:bodyPr/>
          <a:lstStyle/>
          <a:p>
            <a:fld id="{0B477E56-9E80-4DBA-AD3B-88CB8B6CA683}" type="slidenum">
              <a:rPr lang="en-IN" smtClean="0"/>
              <a:t>‹#›</a:t>
            </a:fld>
            <a:endParaRPr lang="en-IN"/>
          </a:p>
        </p:txBody>
      </p:sp>
    </p:spTree>
    <p:extLst>
      <p:ext uri="{BB962C8B-B14F-4D97-AF65-F5344CB8AC3E}">
        <p14:creationId xmlns:p14="http://schemas.microsoft.com/office/powerpoint/2010/main" val="1955682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E32E6-726A-4017-8476-6CDDFF4739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639E6C-AB5E-46C6-A0F5-DEA5CD9F8198}"/>
              </a:ext>
            </a:extLst>
          </p:cNvPr>
          <p:cNvSpPr>
            <a:spLocks noGrp="1"/>
          </p:cNvSpPr>
          <p:nvPr>
            <p:ph type="dt" sz="half" idx="10"/>
          </p:nvPr>
        </p:nvSpPr>
        <p:spPr/>
        <p:txBody>
          <a:bodyPr/>
          <a:lstStyle/>
          <a:p>
            <a:fld id="{599E7419-D8EA-4586-87C5-2975CA98C35B}" type="datetimeFigureOut">
              <a:rPr lang="en-IN" smtClean="0"/>
              <a:t>23-10-2020</a:t>
            </a:fld>
            <a:endParaRPr lang="en-IN"/>
          </a:p>
        </p:txBody>
      </p:sp>
      <p:sp>
        <p:nvSpPr>
          <p:cNvPr id="4" name="Footer Placeholder 3">
            <a:extLst>
              <a:ext uri="{FF2B5EF4-FFF2-40B4-BE49-F238E27FC236}">
                <a16:creationId xmlns:a16="http://schemas.microsoft.com/office/drawing/2014/main" id="{2C17BF1A-DD2D-4309-B3AB-B87FFC6B4E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E3E3C2-F6E4-452E-AC56-8B6663C5438B}"/>
              </a:ext>
            </a:extLst>
          </p:cNvPr>
          <p:cNvSpPr>
            <a:spLocks noGrp="1"/>
          </p:cNvSpPr>
          <p:nvPr>
            <p:ph type="sldNum" sz="quarter" idx="12"/>
          </p:nvPr>
        </p:nvSpPr>
        <p:spPr/>
        <p:txBody>
          <a:bodyPr/>
          <a:lstStyle/>
          <a:p>
            <a:fld id="{0B477E56-9E80-4DBA-AD3B-88CB8B6CA683}" type="slidenum">
              <a:rPr lang="en-IN" smtClean="0"/>
              <a:t>‹#›</a:t>
            </a:fld>
            <a:endParaRPr lang="en-IN"/>
          </a:p>
        </p:txBody>
      </p:sp>
    </p:spTree>
    <p:extLst>
      <p:ext uri="{BB962C8B-B14F-4D97-AF65-F5344CB8AC3E}">
        <p14:creationId xmlns:p14="http://schemas.microsoft.com/office/powerpoint/2010/main" val="2423108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65A19B-F969-4F21-AD8E-039BC6CB1EBA}"/>
              </a:ext>
            </a:extLst>
          </p:cNvPr>
          <p:cNvSpPr>
            <a:spLocks noGrp="1"/>
          </p:cNvSpPr>
          <p:nvPr>
            <p:ph type="dt" sz="half" idx="10"/>
          </p:nvPr>
        </p:nvSpPr>
        <p:spPr/>
        <p:txBody>
          <a:bodyPr/>
          <a:lstStyle/>
          <a:p>
            <a:fld id="{599E7419-D8EA-4586-87C5-2975CA98C35B}" type="datetimeFigureOut">
              <a:rPr lang="en-IN" smtClean="0"/>
              <a:t>23-10-2020</a:t>
            </a:fld>
            <a:endParaRPr lang="en-IN"/>
          </a:p>
        </p:txBody>
      </p:sp>
      <p:sp>
        <p:nvSpPr>
          <p:cNvPr id="3" name="Footer Placeholder 2">
            <a:extLst>
              <a:ext uri="{FF2B5EF4-FFF2-40B4-BE49-F238E27FC236}">
                <a16:creationId xmlns:a16="http://schemas.microsoft.com/office/drawing/2014/main" id="{35F03EB0-6307-40D7-8240-5170B080EF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663618-19E7-4E79-8217-98F4B2230191}"/>
              </a:ext>
            </a:extLst>
          </p:cNvPr>
          <p:cNvSpPr>
            <a:spLocks noGrp="1"/>
          </p:cNvSpPr>
          <p:nvPr>
            <p:ph type="sldNum" sz="quarter" idx="12"/>
          </p:nvPr>
        </p:nvSpPr>
        <p:spPr/>
        <p:txBody>
          <a:bodyPr/>
          <a:lstStyle/>
          <a:p>
            <a:fld id="{0B477E56-9E80-4DBA-AD3B-88CB8B6CA683}" type="slidenum">
              <a:rPr lang="en-IN" smtClean="0"/>
              <a:t>‹#›</a:t>
            </a:fld>
            <a:endParaRPr lang="en-IN"/>
          </a:p>
        </p:txBody>
      </p:sp>
    </p:spTree>
    <p:extLst>
      <p:ext uri="{BB962C8B-B14F-4D97-AF65-F5344CB8AC3E}">
        <p14:creationId xmlns:p14="http://schemas.microsoft.com/office/powerpoint/2010/main" val="1030012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AED3B-D06D-4B8E-99DE-78F936562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300DBA-826D-4C4D-9A58-E23C7C2985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46EB08-93C4-4FE0-AFD7-88528EAB6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583265-B79E-447D-BCBC-ACAD2A99A842}"/>
              </a:ext>
            </a:extLst>
          </p:cNvPr>
          <p:cNvSpPr>
            <a:spLocks noGrp="1"/>
          </p:cNvSpPr>
          <p:nvPr>
            <p:ph type="dt" sz="half" idx="10"/>
          </p:nvPr>
        </p:nvSpPr>
        <p:spPr/>
        <p:txBody>
          <a:bodyPr/>
          <a:lstStyle/>
          <a:p>
            <a:fld id="{599E7419-D8EA-4586-87C5-2975CA98C35B}" type="datetimeFigureOut">
              <a:rPr lang="en-IN" smtClean="0"/>
              <a:t>23-10-2020</a:t>
            </a:fld>
            <a:endParaRPr lang="en-IN"/>
          </a:p>
        </p:txBody>
      </p:sp>
      <p:sp>
        <p:nvSpPr>
          <p:cNvPr id="6" name="Footer Placeholder 5">
            <a:extLst>
              <a:ext uri="{FF2B5EF4-FFF2-40B4-BE49-F238E27FC236}">
                <a16:creationId xmlns:a16="http://schemas.microsoft.com/office/drawing/2014/main" id="{00AB1B9A-0D54-473B-8B70-CBECD29030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72DB61-3388-4FAD-8F07-6E626F01862C}"/>
              </a:ext>
            </a:extLst>
          </p:cNvPr>
          <p:cNvSpPr>
            <a:spLocks noGrp="1"/>
          </p:cNvSpPr>
          <p:nvPr>
            <p:ph type="sldNum" sz="quarter" idx="12"/>
          </p:nvPr>
        </p:nvSpPr>
        <p:spPr/>
        <p:txBody>
          <a:bodyPr/>
          <a:lstStyle/>
          <a:p>
            <a:fld id="{0B477E56-9E80-4DBA-AD3B-88CB8B6CA683}" type="slidenum">
              <a:rPr lang="en-IN" smtClean="0"/>
              <a:t>‹#›</a:t>
            </a:fld>
            <a:endParaRPr lang="en-IN"/>
          </a:p>
        </p:txBody>
      </p:sp>
    </p:spTree>
    <p:extLst>
      <p:ext uri="{BB962C8B-B14F-4D97-AF65-F5344CB8AC3E}">
        <p14:creationId xmlns:p14="http://schemas.microsoft.com/office/powerpoint/2010/main" val="326082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94CF-BEDB-4F00-86E7-479C704B4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3C7F6D-CBB1-43A7-A2F1-89E3679EF1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D1DC6D-2DB4-45F3-B933-B522A0661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C6AB01-A443-4068-93F0-C27B35FB4532}"/>
              </a:ext>
            </a:extLst>
          </p:cNvPr>
          <p:cNvSpPr>
            <a:spLocks noGrp="1"/>
          </p:cNvSpPr>
          <p:nvPr>
            <p:ph type="dt" sz="half" idx="10"/>
          </p:nvPr>
        </p:nvSpPr>
        <p:spPr/>
        <p:txBody>
          <a:bodyPr/>
          <a:lstStyle/>
          <a:p>
            <a:fld id="{599E7419-D8EA-4586-87C5-2975CA98C35B}" type="datetimeFigureOut">
              <a:rPr lang="en-IN" smtClean="0"/>
              <a:t>23-10-2020</a:t>
            </a:fld>
            <a:endParaRPr lang="en-IN"/>
          </a:p>
        </p:txBody>
      </p:sp>
      <p:sp>
        <p:nvSpPr>
          <p:cNvPr id="6" name="Footer Placeholder 5">
            <a:extLst>
              <a:ext uri="{FF2B5EF4-FFF2-40B4-BE49-F238E27FC236}">
                <a16:creationId xmlns:a16="http://schemas.microsoft.com/office/drawing/2014/main" id="{F26198E8-FD6E-42F8-B7AA-3C633D3D2B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F6F56B-C497-4510-8A9D-412C1417A8EB}"/>
              </a:ext>
            </a:extLst>
          </p:cNvPr>
          <p:cNvSpPr>
            <a:spLocks noGrp="1"/>
          </p:cNvSpPr>
          <p:nvPr>
            <p:ph type="sldNum" sz="quarter" idx="12"/>
          </p:nvPr>
        </p:nvSpPr>
        <p:spPr/>
        <p:txBody>
          <a:bodyPr/>
          <a:lstStyle/>
          <a:p>
            <a:fld id="{0B477E56-9E80-4DBA-AD3B-88CB8B6CA683}" type="slidenum">
              <a:rPr lang="en-IN" smtClean="0"/>
              <a:t>‹#›</a:t>
            </a:fld>
            <a:endParaRPr lang="en-IN"/>
          </a:p>
        </p:txBody>
      </p:sp>
    </p:spTree>
    <p:extLst>
      <p:ext uri="{BB962C8B-B14F-4D97-AF65-F5344CB8AC3E}">
        <p14:creationId xmlns:p14="http://schemas.microsoft.com/office/powerpoint/2010/main" val="2337686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CC394A-6A3D-4B2B-B67F-0DDD73F054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0354A2-9E9D-4ED6-B7CF-4A923C526F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DC1213-49F3-4FAB-BFF5-37B41440C5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9E7419-D8EA-4586-87C5-2975CA98C35B}" type="datetimeFigureOut">
              <a:rPr lang="en-IN" smtClean="0"/>
              <a:t>23-10-2020</a:t>
            </a:fld>
            <a:endParaRPr lang="en-IN"/>
          </a:p>
        </p:txBody>
      </p:sp>
      <p:sp>
        <p:nvSpPr>
          <p:cNvPr id="5" name="Footer Placeholder 4">
            <a:extLst>
              <a:ext uri="{FF2B5EF4-FFF2-40B4-BE49-F238E27FC236}">
                <a16:creationId xmlns:a16="http://schemas.microsoft.com/office/drawing/2014/main" id="{273BE714-4C26-4F66-B904-375D223D59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19FB30-A789-4FE2-A51D-02A5A0DAA1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477E56-9E80-4DBA-AD3B-88CB8B6CA683}" type="slidenum">
              <a:rPr lang="en-IN" smtClean="0"/>
              <a:t>‹#›</a:t>
            </a:fld>
            <a:endParaRPr lang="en-IN"/>
          </a:p>
        </p:txBody>
      </p:sp>
      <p:pic>
        <p:nvPicPr>
          <p:cNvPr id="8" name="Picture 7">
            <a:extLst>
              <a:ext uri="{FF2B5EF4-FFF2-40B4-BE49-F238E27FC236}">
                <a16:creationId xmlns:a16="http://schemas.microsoft.com/office/drawing/2014/main" id="{AC6DE58F-198D-4802-B992-2387BC301B2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1749" y="-119177"/>
            <a:ext cx="1282699" cy="857534"/>
          </a:xfrm>
          <a:prstGeom prst="rect">
            <a:avLst/>
          </a:prstGeom>
        </p:spPr>
      </p:pic>
      <p:sp>
        <p:nvSpPr>
          <p:cNvPr id="10" name="Rectangle 9">
            <a:extLst>
              <a:ext uri="{FF2B5EF4-FFF2-40B4-BE49-F238E27FC236}">
                <a16:creationId xmlns:a16="http://schemas.microsoft.com/office/drawing/2014/main" id="{B6973101-5BA7-4A15-B0E1-0763048EC31C}"/>
              </a:ext>
            </a:extLst>
          </p:cNvPr>
          <p:cNvSpPr/>
          <p:nvPr userDrawn="1"/>
        </p:nvSpPr>
        <p:spPr>
          <a:xfrm>
            <a:off x="1145888" y="6584835"/>
            <a:ext cx="851535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827408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D01ABA9-B727-438F-A96C-73D935C8F9DE}"/>
              </a:ext>
            </a:extLst>
          </p:cNvPr>
          <p:cNvSpPr txBox="1">
            <a:spLocks/>
          </p:cNvSpPr>
          <p:nvPr/>
        </p:nvSpPr>
        <p:spPr>
          <a:xfrm>
            <a:off x="228600" y="152400"/>
            <a:ext cx="8458200" cy="6705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a:hlinkClick r:id="rId2"/>
              </a:rPr>
              <a:t>http://www.vidyanidhi.com/</a:t>
            </a:r>
            <a:endParaRPr lang="en-IN"/>
          </a:p>
          <a:p>
            <a:pPr marL="0" indent="0" algn="ctr">
              <a:buFont typeface="Arial" panose="020B0604020202020204" pitchFamily="34" charset="0"/>
              <a:buNone/>
            </a:pPr>
            <a:r>
              <a:rPr lang="en-IN"/>
              <a:t>Ketkiacharya.net@gmail.com</a:t>
            </a:r>
            <a:endParaRPr lang="en-IN" dirty="0"/>
          </a:p>
        </p:txBody>
      </p:sp>
      <p:sp>
        <p:nvSpPr>
          <p:cNvPr id="3" name="TextBox 2">
            <a:extLst>
              <a:ext uri="{FF2B5EF4-FFF2-40B4-BE49-F238E27FC236}">
                <a16:creationId xmlns:a16="http://schemas.microsoft.com/office/drawing/2014/main" id="{B223BE20-7538-427E-919C-712A05A3C1F6}"/>
              </a:ext>
            </a:extLst>
          </p:cNvPr>
          <p:cNvSpPr txBox="1"/>
          <p:nvPr/>
        </p:nvSpPr>
        <p:spPr>
          <a:xfrm>
            <a:off x="533400" y="4038600"/>
            <a:ext cx="3276600" cy="1200329"/>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9769201036</a:t>
            </a:r>
          </a:p>
          <a:p>
            <a:r>
              <a:rPr lang="en-IN" dirty="0"/>
              <a:t>Ketkiacharya.net@gmail.com</a:t>
            </a:r>
          </a:p>
        </p:txBody>
      </p:sp>
    </p:spTree>
    <p:extLst>
      <p:ext uri="{BB962C8B-B14F-4D97-AF65-F5344CB8AC3E}">
        <p14:creationId xmlns:p14="http://schemas.microsoft.com/office/powerpoint/2010/main" val="266833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0EB6E0-C927-4E6A-BB54-E3B61BD25155}"/>
              </a:ext>
            </a:extLst>
          </p:cNvPr>
          <p:cNvSpPr>
            <a:spLocks noGrp="1"/>
          </p:cNvSpPr>
          <p:nvPr>
            <p:ph type="title"/>
          </p:nvPr>
        </p:nvSpPr>
        <p:spPr>
          <a:xfrm>
            <a:off x="1170039" y="99654"/>
            <a:ext cx="9996948" cy="706591"/>
          </a:xfrm>
        </p:spPr>
        <p:txBody>
          <a:bodyPr/>
          <a:lstStyle/>
          <a:p>
            <a:r>
              <a:rPr lang="en-IN" dirty="0"/>
              <a:t>Static variable</a:t>
            </a:r>
          </a:p>
        </p:txBody>
      </p:sp>
      <p:sp>
        <p:nvSpPr>
          <p:cNvPr id="6" name="Content Placeholder 5">
            <a:extLst>
              <a:ext uri="{FF2B5EF4-FFF2-40B4-BE49-F238E27FC236}">
                <a16:creationId xmlns:a16="http://schemas.microsoft.com/office/drawing/2014/main" id="{DC61E5DF-A236-4056-A70A-E8392AC27322}"/>
              </a:ext>
            </a:extLst>
          </p:cNvPr>
          <p:cNvSpPr>
            <a:spLocks noGrp="1"/>
          </p:cNvSpPr>
          <p:nvPr>
            <p:ph idx="1"/>
          </p:nvPr>
        </p:nvSpPr>
        <p:spPr>
          <a:xfrm>
            <a:off x="317090" y="940722"/>
            <a:ext cx="11629104" cy="5627226"/>
          </a:xfrm>
        </p:spPr>
        <p:txBody>
          <a:bodyPr>
            <a:normAutofit fontScale="92500" lnSpcReduction="10000"/>
          </a:bodyPr>
          <a:lstStyle/>
          <a:p>
            <a:r>
              <a:rPr lang="en-IN" dirty="0"/>
              <a:t>Static variable is also called class level variable because you use it with class name  and  It is common information for all instance. </a:t>
            </a:r>
          </a:p>
          <a:p>
            <a:r>
              <a:rPr lang="en-IN" dirty="0"/>
              <a:t>For example </a:t>
            </a:r>
          </a:p>
          <a:p>
            <a:pPr lvl="1"/>
            <a:r>
              <a:rPr lang="en-IN" dirty="0"/>
              <a:t>TDS 10% is applicable to all instance of Employee class so we can declare </a:t>
            </a:r>
          </a:p>
          <a:p>
            <a:pPr lvl="2"/>
            <a:r>
              <a:rPr lang="en-IN" dirty="0"/>
              <a:t>static double TDS=0.1 in Employee class</a:t>
            </a:r>
          </a:p>
          <a:p>
            <a:pPr lvl="1"/>
            <a:r>
              <a:rPr lang="en-IN" dirty="0"/>
              <a:t>7% interest rate applicable to all saving account holder so we can declare</a:t>
            </a:r>
          </a:p>
          <a:p>
            <a:pPr lvl="2"/>
            <a:r>
              <a:rPr lang="en-IN" dirty="0"/>
              <a:t> static double </a:t>
            </a:r>
            <a:r>
              <a:rPr lang="en-IN" dirty="0" err="1"/>
              <a:t>rateofint</a:t>
            </a:r>
            <a:r>
              <a:rPr lang="en-IN" dirty="0"/>
              <a:t>=0.07 in Account class</a:t>
            </a:r>
          </a:p>
          <a:p>
            <a:r>
              <a:rPr lang="en-IN" dirty="0"/>
              <a:t>Static variable can also be used to generate Id for Employee, </a:t>
            </a:r>
            <a:r>
              <a:rPr lang="en-IN" dirty="0" err="1"/>
              <a:t>rollnumber</a:t>
            </a:r>
            <a:r>
              <a:rPr lang="en-IN" dirty="0"/>
              <a:t> for student etc.</a:t>
            </a:r>
          </a:p>
          <a:p>
            <a:r>
              <a:rPr lang="en-IN" dirty="0"/>
              <a:t>Its default value is 0, it persist value and initialized only once</a:t>
            </a:r>
          </a:p>
          <a:p>
            <a:r>
              <a:rPr lang="en-IN" dirty="0"/>
              <a:t>You can not declare static variable inside instance method.</a:t>
            </a:r>
          </a:p>
          <a:p>
            <a:r>
              <a:rPr lang="en-IN" dirty="0"/>
              <a:t>Static method can directly work with static variable(</a:t>
            </a:r>
            <a:r>
              <a:rPr lang="en-IN" dirty="0" err="1"/>
              <a:t>ie</a:t>
            </a:r>
            <a:r>
              <a:rPr lang="en-IN" dirty="0"/>
              <a:t> with </a:t>
            </a:r>
            <a:r>
              <a:rPr lang="en-IN" dirty="0" err="1"/>
              <a:t>classname.variable</a:t>
            </a:r>
            <a:r>
              <a:rPr lang="en-IN" dirty="0"/>
              <a:t>)</a:t>
            </a:r>
          </a:p>
          <a:p>
            <a:r>
              <a:rPr lang="en-IN" dirty="0"/>
              <a:t>It reside in external memory block.</a:t>
            </a:r>
          </a:p>
          <a:p>
            <a:r>
              <a:rPr lang="en-IN" dirty="0"/>
              <a:t>Static variable can be used in static constructor and static class.</a:t>
            </a:r>
          </a:p>
          <a:p>
            <a:endParaRPr lang="en-IN" dirty="0"/>
          </a:p>
        </p:txBody>
      </p:sp>
    </p:spTree>
    <p:extLst>
      <p:ext uri="{BB962C8B-B14F-4D97-AF65-F5344CB8AC3E}">
        <p14:creationId xmlns:p14="http://schemas.microsoft.com/office/powerpoint/2010/main" val="825246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D63C-7322-4995-9B41-B8DD04AD23F6}"/>
              </a:ext>
            </a:extLst>
          </p:cNvPr>
          <p:cNvSpPr>
            <a:spLocks noGrp="1"/>
          </p:cNvSpPr>
          <p:nvPr>
            <p:ph type="title"/>
          </p:nvPr>
        </p:nvSpPr>
        <p:spPr>
          <a:xfrm>
            <a:off x="1160206" y="247138"/>
            <a:ext cx="10193594" cy="618101"/>
          </a:xfrm>
        </p:spPr>
        <p:txBody>
          <a:bodyPr>
            <a:noAutofit/>
          </a:bodyPr>
          <a:lstStyle/>
          <a:p>
            <a:r>
              <a:rPr lang="en-IN" sz="3600" dirty="0"/>
              <a:t>Lets try Account application covering all topic till now</a:t>
            </a:r>
          </a:p>
        </p:txBody>
      </p:sp>
      <p:sp>
        <p:nvSpPr>
          <p:cNvPr id="3" name="Content Placeholder 2">
            <a:extLst>
              <a:ext uri="{FF2B5EF4-FFF2-40B4-BE49-F238E27FC236}">
                <a16:creationId xmlns:a16="http://schemas.microsoft.com/office/drawing/2014/main" id="{4189C0A2-974A-4C53-B90F-64C4B1103A16}"/>
              </a:ext>
            </a:extLst>
          </p:cNvPr>
          <p:cNvSpPr>
            <a:spLocks noGrp="1"/>
          </p:cNvSpPr>
          <p:nvPr>
            <p:ph idx="1"/>
          </p:nvPr>
        </p:nvSpPr>
        <p:spPr>
          <a:xfrm>
            <a:off x="265471" y="953729"/>
            <a:ext cx="11088329" cy="5223235"/>
          </a:xfrm>
        </p:spPr>
        <p:txBody>
          <a:bodyPr/>
          <a:lstStyle/>
          <a:p>
            <a:pPr marL="0" indent="0">
              <a:buNone/>
            </a:pPr>
            <a:r>
              <a:rPr lang="en-IN" dirty="0"/>
              <a:t>Create a Account class having instance member id, name, bal. Id should be generated by your application. Interest rate for  account is 7%. It has instance method public void deposit(double amt) who’s job is to increase the instance balance. It has static method </a:t>
            </a:r>
            <a:r>
              <a:rPr lang="en-IN" dirty="0" err="1"/>
              <a:t>payint</a:t>
            </a:r>
            <a:r>
              <a:rPr lang="en-IN" dirty="0"/>
              <a:t>(public static void </a:t>
            </a:r>
            <a:r>
              <a:rPr lang="en-IN" dirty="0" err="1"/>
              <a:t>payint</a:t>
            </a:r>
            <a:r>
              <a:rPr lang="en-IN" dirty="0"/>
              <a:t>(</a:t>
            </a:r>
            <a:r>
              <a:rPr lang="en-IN" dirty="0" err="1"/>
              <a:t>SavingAccount</a:t>
            </a:r>
            <a:r>
              <a:rPr lang="en-IN" dirty="0"/>
              <a:t> </a:t>
            </a:r>
            <a:r>
              <a:rPr lang="en-IN" dirty="0" err="1"/>
              <a:t>obj</a:t>
            </a:r>
            <a:r>
              <a:rPr lang="en-IN" dirty="0"/>
              <a:t>)) who’s job is to calculate interest of each saving account holder. Create instance method display who’s job is to display Name and bal. Create 3 object of account class. As soon as application load it should display name of bank.</a:t>
            </a:r>
          </a:p>
        </p:txBody>
      </p:sp>
    </p:spTree>
    <p:extLst>
      <p:ext uri="{BB962C8B-B14F-4D97-AF65-F5344CB8AC3E}">
        <p14:creationId xmlns:p14="http://schemas.microsoft.com/office/powerpoint/2010/main" val="3826910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C9C298-5183-41A4-B638-86EEF1D623A0}"/>
              </a:ext>
            </a:extLst>
          </p:cNvPr>
          <p:cNvSpPr>
            <a:spLocks noGrp="1"/>
          </p:cNvSpPr>
          <p:nvPr>
            <p:ph idx="1"/>
          </p:nvPr>
        </p:nvSpPr>
        <p:spPr>
          <a:xfrm>
            <a:off x="243840" y="207132"/>
            <a:ext cx="4377322" cy="6448025"/>
          </a:xfrm>
        </p:spPr>
        <p:txBody>
          <a:bodyPr>
            <a:noAutofit/>
          </a:bodyPr>
          <a:lstStyle/>
          <a:p>
            <a:pPr marL="0" indent="0">
              <a:lnSpc>
                <a:spcPct val="120000"/>
              </a:lnSpc>
              <a:spcBef>
                <a:spcPts val="0"/>
              </a:spcBef>
              <a:buNone/>
            </a:pPr>
            <a:r>
              <a:rPr lang="en-IN" sz="1400" dirty="0"/>
              <a:t>	using System;</a:t>
            </a:r>
          </a:p>
          <a:p>
            <a:pPr marL="0" indent="0">
              <a:lnSpc>
                <a:spcPct val="120000"/>
              </a:lnSpc>
              <a:spcBef>
                <a:spcPts val="0"/>
              </a:spcBef>
              <a:buNone/>
            </a:pPr>
            <a:r>
              <a:rPr lang="en-IN" sz="1400" dirty="0"/>
              <a:t>namespace basic1</a:t>
            </a:r>
          </a:p>
          <a:p>
            <a:pPr marL="0" indent="0">
              <a:lnSpc>
                <a:spcPct val="120000"/>
              </a:lnSpc>
              <a:spcBef>
                <a:spcPts val="0"/>
              </a:spcBef>
              <a:buNone/>
            </a:pPr>
            <a:r>
              <a:rPr lang="en-IN" sz="1400" dirty="0"/>
              <a:t>{</a:t>
            </a:r>
          </a:p>
          <a:p>
            <a:pPr marL="0" indent="0">
              <a:lnSpc>
                <a:spcPct val="120000"/>
              </a:lnSpc>
              <a:spcBef>
                <a:spcPts val="0"/>
              </a:spcBef>
              <a:buNone/>
            </a:pPr>
            <a:r>
              <a:rPr lang="en-IN" sz="1400" dirty="0"/>
              <a:t>    class Account{</a:t>
            </a:r>
          </a:p>
          <a:p>
            <a:pPr marL="0" indent="0">
              <a:lnSpc>
                <a:spcPct val="120000"/>
              </a:lnSpc>
              <a:spcBef>
                <a:spcPts val="0"/>
              </a:spcBef>
              <a:buNone/>
            </a:pPr>
            <a:r>
              <a:rPr lang="en-IN" sz="1400" dirty="0"/>
              <a:t>         static int </a:t>
            </a:r>
            <a:r>
              <a:rPr lang="en-IN" sz="1400" dirty="0" err="1"/>
              <a:t>getid</a:t>
            </a:r>
            <a:r>
              <a:rPr lang="en-IN" sz="1400" dirty="0"/>
              <a:t>;</a:t>
            </a:r>
          </a:p>
          <a:p>
            <a:pPr marL="0" indent="0">
              <a:lnSpc>
                <a:spcPct val="120000"/>
              </a:lnSpc>
              <a:spcBef>
                <a:spcPts val="0"/>
              </a:spcBef>
              <a:buNone/>
            </a:pPr>
            <a:r>
              <a:rPr lang="en-IN" sz="1400" dirty="0"/>
              <a:t>         int id;</a:t>
            </a:r>
          </a:p>
          <a:p>
            <a:pPr marL="0" indent="0">
              <a:lnSpc>
                <a:spcPct val="120000"/>
              </a:lnSpc>
              <a:spcBef>
                <a:spcPts val="0"/>
              </a:spcBef>
              <a:buNone/>
            </a:pPr>
            <a:r>
              <a:rPr lang="en-IN" sz="1400" dirty="0"/>
              <a:t>         string name;</a:t>
            </a:r>
          </a:p>
          <a:p>
            <a:pPr marL="0" indent="0">
              <a:lnSpc>
                <a:spcPct val="120000"/>
              </a:lnSpc>
              <a:spcBef>
                <a:spcPts val="0"/>
              </a:spcBef>
              <a:buNone/>
            </a:pPr>
            <a:r>
              <a:rPr lang="en-IN" sz="1400" dirty="0"/>
              <a:t>          double  balance;</a:t>
            </a:r>
          </a:p>
          <a:p>
            <a:pPr marL="0" indent="0">
              <a:lnSpc>
                <a:spcPct val="120000"/>
              </a:lnSpc>
              <a:spcBef>
                <a:spcPts val="0"/>
              </a:spcBef>
              <a:buNone/>
            </a:pPr>
            <a:r>
              <a:rPr lang="en-IN" sz="1400" dirty="0"/>
              <a:t>    static double </a:t>
            </a:r>
            <a:r>
              <a:rPr lang="en-IN" sz="1400" dirty="0" err="1"/>
              <a:t>interest_rate</a:t>
            </a:r>
            <a:r>
              <a:rPr lang="en-IN" sz="1400" dirty="0"/>
              <a:t> = 0.07;</a:t>
            </a:r>
          </a:p>
          <a:p>
            <a:pPr marL="0" indent="0">
              <a:lnSpc>
                <a:spcPct val="120000"/>
              </a:lnSpc>
              <a:spcBef>
                <a:spcPts val="0"/>
              </a:spcBef>
              <a:buNone/>
            </a:pPr>
            <a:r>
              <a:rPr lang="en-IN" sz="1400" dirty="0"/>
              <a:t>          static Account()</a:t>
            </a:r>
          </a:p>
          <a:p>
            <a:pPr marL="0" indent="0">
              <a:lnSpc>
                <a:spcPct val="120000"/>
              </a:lnSpc>
              <a:spcBef>
                <a:spcPts val="0"/>
              </a:spcBef>
              <a:buNone/>
            </a:pPr>
            <a:r>
              <a:rPr lang="en-IN" sz="1400" dirty="0"/>
              <a:t>          { </a:t>
            </a:r>
          </a:p>
          <a:p>
            <a:pPr marL="0" indent="0">
              <a:lnSpc>
                <a:spcPct val="120000"/>
              </a:lnSpc>
              <a:spcBef>
                <a:spcPts val="0"/>
              </a:spcBef>
              <a:buNone/>
            </a:pPr>
            <a:r>
              <a:rPr lang="en-IN" sz="1400" dirty="0"/>
              <a:t>          </a:t>
            </a:r>
            <a:r>
              <a:rPr lang="en-IN" sz="1400" dirty="0" err="1"/>
              <a:t>Console.WriteLine</a:t>
            </a:r>
            <a:r>
              <a:rPr lang="en-IN" sz="1400" dirty="0"/>
              <a:t>("Bank of Baroda"); </a:t>
            </a:r>
          </a:p>
          <a:p>
            <a:pPr marL="0" indent="0">
              <a:lnSpc>
                <a:spcPct val="120000"/>
              </a:lnSpc>
              <a:spcBef>
                <a:spcPts val="0"/>
              </a:spcBef>
              <a:buNone/>
            </a:pPr>
            <a:r>
              <a:rPr lang="en-IN" sz="1400" dirty="0"/>
              <a:t>         }</a:t>
            </a:r>
          </a:p>
          <a:p>
            <a:pPr marL="0" indent="0">
              <a:lnSpc>
                <a:spcPct val="120000"/>
              </a:lnSpc>
              <a:spcBef>
                <a:spcPts val="0"/>
              </a:spcBef>
              <a:buNone/>
            </a:pPr>
            <a:r>
              <a:rPr lang="en-IN" sz="1400" dirty="0"/>
              <a:t>       public Account(string nm, double  </a:t>
            </a:r>
            <a:r>
              <a:rPr lang="en-IN" sz="1400" dirty="0" err="1"/>
              <a:t>bal</a:t>
            </a:r>
            <a:r>
              <a:rPr lang="en-IN" sz="1400" dirty="0"/>
              <a:t>)</a:t>
            </a:r>
          </a:p>
          <a:p>
            <a:pPr marL="0" indent="0">
              <a:lnSpc>
                <a:spcPct val="120000"/>
              </a:lnSpc>
              <a:spcBef>
                <a:spcPts val="0"/>
              </a:spcBef>
              <a:buNone/>
            </a:pPr>
            <a:r>
              <a:rPr lang="en-IN" sz="1400" dirty="0"/>
              <a:t>       {</a:t>
            </a:r>
          </a:p>
          <a:p>
            <a:pPr marL="0" indent="0">
              <a:lnSpc>
                <a:spcPct val="120000"/>
              </a:lnSpc>
              <a:spcBef>
                <a:spcPts val="0"/>
              </a:spcBef>
              <a:buNone/>
            </a:pPr>
            <a:r>
              <a:rPr lang="en-IN" sz="1400" dirty="0"/>
              <a:t>            id=++</a:t>
            </a:r>
            <a:r>
              <a:rPr lang="en-IN" sz="1400" dirty="0" err="1"/>
              <a:t>getid</a:t>
            </a:r>
            <a:r>
              <a:rPr lang="en-IN" sz="1400" dirty="0"/>
              <a:t>;</a:t>
            </a:r>
          </a:p>
          <a:p>
            <a:pPr marL="0" indent="0">
              <a:lnSpc>
                <a:spcPct val="120000"/>
              </a:lnSpc>
              <a:spcBef>
                <a:spcPts val="0"/>
              </a:spcBef>
              <a:buNone/>
            </a:pPr>
            <a:r>
              <a:rPr lang="en-IN" sz="1400" dirty="0"/>
              <a:t>           name = nm;</a:t>
            </a:r>
          </a:p>
          <a:p>
            <a:pPr marL="0" indent="0">
              <a:lnSpc>
                <a:spcPct val="120000"/>
              </a:lnSpc>
              <a:spcBef>
                <a:spcPts val="0"/>
              </a:spcBef>
              <a:buNone/>
            </a:pPr>
            <a:r>
              <a:rPr lang="en-IN" sz="1400" dirty="0"/>
              <a:t>           balance = </a:t>
            </a:r>
            <a:r>
              <a:rPr lang="en-IN" sz="1400" dirty="0" err="1"/>
              <a:t>bal</a:t>
            </a:r>
            <a:r>
              <a:rPr lang="en-IN" sz="1400" dirty="0"/>
              <a:t>;</a:t>
            </a:r>
          </a:p>
          <a:p>
            <a:pPr marL="0" indent="0">
              <a:lnSpc>
                <a:spcPct val="120000"/>
              </a:lnSpc>
              <a:spcBef>
                <a:spcPts val="0"/>
              </a:spcBef>
              <a:buNone/>
            </a:pPr>
            <a:r>
              <a:rPr lang="en-IN" sz="1400" dirty="0"/>
              <a:t>       }</a:t>
            </a:r>
          </a:p>
          <a:p>
            <a:pPr marL="0" indent="0">
              <a:lnSpc>
                <a:spcPct val="120000"/>
              </a:lnSpc>
              <a:spcBef>
                <a:spcPts val="0"/>
              </a:spcBef>
              <a:buNone/>
            </a:pPr>
            <a:r>
              <a:rPr lang="en-IN" sz="1400" dirty="0"/>
              <a:t>        public void deposit(double amt)      {</a:t>
            </a:r>
          </a:p>
          <a:p>
            <a:pPr marL="0" indent="0">
              <a:lnSpc>
                <a:spcPct val="120000"/>
              </a:lnSpc>
              <a:spcBef>
                <a:spcPts val="0"/>
              </a:spcBef>
              <a:buNone/>
            </a:pPr>
            <a:r>
              <a:rPr lang="en-IN" sz="1400" dirty="0"/>
              <a:t>            balance += amt;</a:t>
            </a:r>
          </a:p>
          <a:p>
            <a:pPr marL="0" indent="0">
              <a:lnSpc>
                <a:spcPct val="120000"/>
              </a:lnSpc>
              <a:spcBef>
                <a:spcPts val="0"/>
              </a:spcBef>
              <a:buNone/>
            </a:pPr>
            <a:r>
              <a:rPr lang="en-IN" sz="1400" dirty="0"/>
              <a:t>        }</a:t>
            </a:r>
          </a:p>
          <a:p>
            <a:pPr marL="0" indent="0">
              <a:lnSpc>
                <a:spcPct val="120000"/>
              </a:lnSpc>
              <a:spcBef>
                <a:spcPts val="0"/>
              </a:spcBef>
              <a:buNone/>
            </a:pPr>
            <a:r>
              <a:rPr lang="en-IN" sz="1400" dirty="0"/>
              <a:t>        public  string display()        {         </a:t>
            </a:r>
          </a:p>
          <a:p>
            <a:pPr marL="0" indent="0">
              <a:lnSpc>
                <a:spcPct val="120000"/>
              </a:lnSpc>
              <a:spcBef>
                <a:spcPts val="0"/>
              </a:spcBef>
              <a:buNone/>
            </a:pPr>
            <a:r>
              <a:rPr lang="en-IN" sz="1400" dirty="0"/>
              <a:t>          return </a:t>
            </a:r>
            <a:r>
              <a:rPr lang="en-IN" sz="1400" dirty="0" err="1"/>
              <a:t>string.Format</a:t>
            </a:r>
            <a:r>
              <a:rPr lang="en-IN" sz="1400" dirty="0"/>
              <a:t>("{0}{1}{2}",id,  name, balance);</a:t>
            </a:r>
          </a:p>
          <a:p>
            <a:pPr marL="0" indent="0">
              <a:lnSpc>
                <a:spcPct val="120000"/>
              </a:lnSpc>
              <a:spcBef>
                <a:spcPts val="0"/>
              </a:spcBef>
              <a:buNone/>
            </a:pPr>
            <a:r>
              <a:rPr lang="en-IN" sz="1400" dirty="0"/>
              <a:t>        }</a:t>
            </a:r>
          </a:p>
          <a:p>
            <a:pPr marL="0" indent="0">
              <a:lnSpc>
                <a:spcPct val="120000"/>
              </a:lnSpc>
              <a:spcBef>
                <a:spcPts val="0"/>
              </a:spcBef>
              <a:buNone/>
            </a:pPr>
            <a:endParaRPr lang="en-IN" sz="1400" dirty="0"/>
          </a:p>
        </p:txBody>
      </p:sp>
      <p:sp>
        <p:nvSpPr>
          <p:cNvPr id="4" name="Rectangle 3">
            <a:extLst>
              <a:ext uri="{FF2B5EF4-FFF2-40B4-BE49-F238E27FC236}">
                <a16:creationId xmlns:a16="http://schemas.microsoft.com/office/drawing/2014/main" id="{A51F3151-359E-4F8F-B2DC-55E77429E08C}"/>
              </a:ext>
            </a:extLst>
          </p:cNvPr>
          <p:cNvSpPr/>
          <p:nvPr/>
        </p:nvSpPr>
        <p:spPr>
          <a:xfrm>
            <a:off x="4866640" y="314960"/>
            <a:ext cx="6765917" cy="6340197"/>
          </a:xfrm>
          <a:prstGeom prst="rect">
            <a:avLst/>
          </a:prstGeom>
        </p:spPr>
        <p:txBody>
          <a:bodyPr wrap="square">
            <a:spAutoFit/>
          </a:bodyPr>
          <a:lstStyle/>
          <a:p>
            <a:r>
              <a:rPr lang="en-IN" sz="1400" dirty="0"/>
              <a:t> public static double </a:t>
            </a:r>
            <a:r>
              <a:rPr lang="en-IN" sz="1400" dirty="0" err="1"/>
              <a:t>payint</a:t>
            </a:r>
            <a:r>
              <a:rPr lang="en-IN" sz="1400" dirty="0"/>
              <a:t>(Account </a:t>
            </a:r>
            <a:r>
              <a:rPr lang="en-IN" sz="1400" dirty="0" err="1"/>
              <a:t>obj</a:t>
            </a:r>
            <a:r>
              <a:rPr lang="en-IN" sz="1400" dirty="0"/>
              <a:t>) {</a:t>
            </a:r>
          </a:p>
          <a:p>
            <a:r>
              <a:rPr lang="en-IN" sz="1400" dirty="0"/>
              <a:t>           double income  = </a:t>
            </a:r>
            <a:r>
              <a:rPr lang="en-IN" sz="1400" dirty="0" err="1"/>
              <a:t>obj.balance</a:t>
            </a:r>
            <a:r>
              <a:rPr lang="en-IN" sz="1400" dirty="0"/>
              <a:t> * </a:t>
            </a:r>
            <a:r>
              <a:rPr lang="en-IN" sz="1400" dirty="0" err="1"/>
              <a:t>interest_rate</a:t>
            </a:r>
            <a:r>
              <a:rPr lang="en-IN" sz="1400" dirty="0"/>
              <a:t>;</a:t>
            </a:r>
          </a:p>
          <a:p>
            <a:r>
              <a:rPr lang="en-IN" sz="1400" dirty="0"/>
              <a:t>           </a:t>
            </a:r>
            <a:r>
              <a:rPr lang="en-IN" sz="1400" dirty="0" err="1"/>
              <a:t>obj.balance</a:t>
            </a:r>
            <a:r>
              <a:rPr lang="en-IN" sz="1400" dirty="0"/>
              <a:t> = </a:t>
            </a:r>
            <a:r>
              <a:rPr lang="en-IN" sz="1400" dirty="0" err="1"/>
              <a:t>obj.balance</a:t>
            </a:r>
            <a:r>
              <a:rPr lang="en-IN" sz="1400" dirty="0"/>
              <a:t> + income;</a:t>
            </a:r>
          </a:p>
          <a:p>
            <a:r>
              <a:rPr lang="en-IN" sz="1400" dirty="0"/>
              <a:t>           return income;</a:t>
            </a:r>
          </a:p>
          <a:p>
            <a:r>
              <a:rPr lang="en-IN" sz="1400" dirty="0"/>
              <a:t>        }</a:t>
            </a:r>
          </a:p>
          <a:p>
            <a:r>
              <a:rPr lang="en-IN" sz="1400" dirty="0"/>
              <a:t>      </a:t>
            </a:r>
          </a:p>
          <a:p>
            <a:r>
              <a:rPr lang="en-IN" sz="1400" dirty="0"/>
              <a:t>    }</a:t>
            </a:r>
          </a:p>
          <a:p>
            <a:r>
              <a:rPr lang="en-IN" sz="1400" dirty="0"/>
              <a:t>    class </a:t>
            </a:r>
            <a:r>
              <a:rPr lang="en-IN" sz="1400" dirty="0" err="1"/>
              <a:t>AccountDemo</a:t>
            </a:r>
            <a:endParaRPr lang="en-IN" sz="1400" dirty="0"/>
          </a:p>
          <a:p>
            <a:r>
              <a:rPr lang="en-IN" sz="1400" dirty="0"/>
              <a:t>    {</a:t>
            </a:r>
          </a:p>
          <a:p>
            <a:r>
              <a:rPr lang="en-IN" sz="1400" dirty="0"/>
              <a:t>        static void Main()</a:t>
            </a:r>
          </a:p>
          <a:p>
            <a:r>
              <a:rPr lang="en-IN" sz="1400" dirty="0"/>
              <a:t>        {</a:t>
            </a:r>
          </a:p>
          <a:p>
            <a:r>
              <a:rPr lang="en-IN" sz="1400" dirty="0"/>
              <a:t>   Account a1 = new Account("Raj", 1000); // create a  object </a:t>
            </a:r>
          </a:p>
          <a:p>
            <a:r>
              <a:rPr lang="en-IN" sz="1400" dirty="0"/>
              <a:t>   Account a2 = new Account("Geeta", 40000); // create a object </a:t>
            </a:r>
          </a:p>
          <a:p>
            <a:endParaRPr lang="en-IN" sz="1400" dirty="0"/>
          </a:p>
          <a:p>
            <a:r>
              <a:rPr lang="en-IN" sz="1400" dirty="0"/>
              <a:t>           </a:t>
            </a:r>
            <a:r>
              <a:rPr lang="en-IN" sz="1400" dirty="0" err="1"/>
              <a:t>Console.WriteLine</a:t>
            </a:r>
            <a:r>
              <a:rPr lang="en-IN" sz="1400" dirty="0"/>
              <a:t>(</a:t>
            </a:r>
            <a:r>
              <a:rPr lang="en-IN" sz="1400" dirty="0" err="1"/>
              <a:t>Account.payint</a:t>
            </a:r>
            <a:r>
              <a:rPr lang="en-IN" sz="1400" dirty="0"/>
              <a:t> (a1));</a:t>
            </a:r>
          </a:p>
          <a:p>
            <a:r>
              <a:rPr lang="en-IN" sz="1400" dirty="0"/>
              <a:t>           a1.deposit(3000);</a:t>
            </a:r>
          </a:p>
          <a:p>
            <a:r>
              <a:rPr lang="en-IN" sz="1400" dirty="0"/>
              <a:t>           a2.deposit(1000);</a:t>
            </a:r>
          </a:p>
          <a:p>
            <a:endParaRPr lang="en-IN" sz="1400" dirty="0"/>
          </a:p>
          <a:p>
            <a:r>
              <a:rPr lang="en-IN" sz="1400" dirty="0"/>
              <a:t>           </a:t>
            </a:r>
            <a:r>
              <a:rPr lang="en-IN" sz="1400" dirty="0" err="1"/>
              <a:t>Console.WriteLine</a:t>
            </a:r>
            <a:r>
              <a:rPr lang="en-IN" sz="1400" dirty="0"/>
              <a:t>(a1.display());</a:t>
            </a:r>
          </a:p>
          <a:p>
            <a:r>
              <a:rPr lang="en-IN" sz="1400" dirty="0"/>
              <a:t>           </a:t>
            </a:r>
            <a:r>
              <a:rPr lang="en-IN" sz="1400" dirty="0" err="1"/>
              <a:t>Console.WriteLine</a:t>
            </a:r>
            <a:r>
              <a:rPr lang="en-IN" sz="1400"/>
              <a:t>(a2.display());</a:t>
            </a:r>
            <a:endParaRPr lang="en-IN" sz="1400" dirty="0"/>
          </a:p>
          <a:p>
            <a:r>
              <a:rPr lang="en-IN" sz="1400" dirty="0"/>
              <a:t>            </a:t>
            </a:r>
          </a:p>
          <a:p>
            <a:r>
              <a:rPr lang="en-IN" sz="1400" dirty="0"/>
              <a:t>        }</a:t>
            </a:r>
          </a:p>
          <a:p>
            <a:r>
              <a:rPr lang="en-IN" sz="1400" dirty="0"/>
              <a:t>    }</a:t>
            </a:r>
          </a:p>
          <a:p>
            <a:r>
              <a:rPr lang="en-IN" sz="1400" dirty="0"/>
              <a:t>}</a:t>
            </a:r>
          </a:p>
          <a:p>
            <a:r>
              <a:rPr lang="en-IN" sz="1400" dirty="0"/>
              <a:t>O/p     	Bank of Baroda</a:t>
            </a:r>
          </a:p>
          <a:p>
            <a:r>
              <a:rPr lang="en-IN" sz="1400" dirty="0"/>
              <a:t>	1 Raj 1000</a:t>
            </a:r>
          </a:p>
          <a:p>
            <a:r>
              <a:rPr lang="en-IN" sz="1400" dirty="0"/>
              <a:t>	1 Raj 4000</a:t>
            </a:r>
          </a:p>
          <a:p>
            <a:r>
              <a:rPr lang="en-IN" sz="1400" dirty="0"/>
              <a:t>	2 Geeta 41000</a:t>
            </a:r>
          </a:p>
          <a:p>
            <a:endParaRPr lang="en-IN" sz="1400" dirty="0"/>
          </a:p>
        </p:txBody>
      </p:sp>
    </p:spTree>
    <p:extLst>
      <p:ext uri="{BB962C8B-B14F-4D97-AF65-F5344CB8AC3E}">
        <p14:creationId xmlns:p14="http://schemas.microsoft.com/office/powerpoint/2010/main" val="3014510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29F98-E542-4A27-ACC6-1A2054708DF2}"/>
              </a:ext>
            </a:extLst>
          </p:cNvPr>
          <p:cNvSpPr>
            <a:spLocks noGrp="1"/>
          </p:cNvSpPr>
          <p:nvPr>
            <p:ph idx="1"/>
          </p:nvPr>
        </p:nvSpPr>
        <p:spPr>
          <a:xfrm>
            <a:off x="528320" y="362584"/>
            <a:ext cx="11775440" cy="6332856"/>
          </a:xfrm>
        </p:spPr>
        <p:txBody>
          <a:bodyPr>
            <a:normAutofit fontScale="92500" lnSpcReduction="20000"/>
          </a:bodyPr>
          <a:lstStyle/>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r>
              <a:rPr lang="en-IN" sz="1600" b="1" dirty="0"/>
              <a:t>As soon as you create object Of class Account it get loaded</a:t>
            </a:r>
          </a:p>
          <a:p>
            <a:pPr marL="0" indent="0">
              <a:buNone/>
            </a:pPr>
            <a:r>
              <a:rPr lang="en-IN" sz="1600" b="1" dirty="0"/>
              <a:t> in memory. 1</a:t>
            </a:r>
            <a:r>
              <a:rPr lang="en-IN" sz="1600" b="1" baseline="30000" dirty="0"/>
              <a:t>st</a:t>
            </a:r>
            <a:r>
              <a:rPr lang="en-IN" sz="1600" b="1" dirty="0"/>
              <a:t> static data get initialised to 0.</a:t>
            </a:r>
          </a:p>
          <a:p>
            <a:pPr marL="0" indent="0">
              <a:buNone/>
            </a:pPr>
            <a:r>
              <a:rPr lang="en-IN" sz="1600" b="1" dirty="0"/>
              <a:t>Then static constructor get executed by CLR.</a:t>
            </a:r>
          </a:p>
          <a:p>
            <a:pPr marL="0" indent="0">
              <a:buNone/>
            </a:pPr>
            <a:r>
              <a:rPr lang="en-IN" sz="1600" b="1" dirty="0"/>
              <a:t>Then instance constructor get called and data get</a:t>
            </a:r>
          </a:p>
          <a:p>
            <a:pPr marL="0" indent="0">
              <a:buNone/>
            </a:pPr>
            <a:r>
              <a:rPr lang="en-IN" sz="1600" b="1" dirty="0"/>
              <a:t>initialize</a:t>
            </a:r>
          </a:p>
          <a:p>
            <a:pPr marL="0" indent="0">
              <a:buNone/>
            </a:pPr>
            <a:endParaRPr lang="en-IN" b="1" dirty="0"/>
          </a:p>
          <a:p>
            <a:pPr marL="0" indent="0">
              <a:buNone/>
            </a:pPr>
            <a:endParaRPr lang="en-IN" b="1" dirty="0"/>
          </a:p>
          <a:p>
            <a:pPr marL="0" indent="0">
              <a:buNone/>
            </a:pPr>
            <a:endParaRPr lang="en-IN" b="1" dirty="0"/>
          </a:p>
          <a:p>
            <a:pPr marL="0" indent="0">
              <a:buNone/>
            </a:pPr>
            <a:endParaRPr lang="en-IN" sz="1800" dirty="0"/>
          </a:p>
          <a:p>
            <a:pPr marL="0" indent="0">
              <a:buNone/>
            </a:pPr>
            <a:r>
              <a:rPr lang="en-IN" sz="1800" dirty="0"/>
              <a:t>a1.deposit(3000)</a:t>
            </a:r>
          </a:p>
          <a:p>
            <a:pPr marL="0" indent="0">
              <a:buNone/>
            </a:pPr>
            <a:r>
              <a:rPr lang="en-IN" sz="1800" dirty="0"/>
              <a:t>a2.deposit(1000)</a:t>
            </a:r>
            <a:endParaRPr lang="en-IN" dirty="0"/>
          </a:p>
        </p:txBody>
      </p:sp>
      <p:sp>
        <p:nvSpPr>
          <p:cNvPr id="4" name="Rectangle 3">
            <a:extLst>
              <a:ext uri="{FF2B5EF4-FFF2-40B4-BE49-F238E27FC236}">
                <a16:creationId xmlns:a16="http://schemas.microsoft.com/office/drawing/2014/main" id="{5BD94F0D-629B-4496-AB62-233D9AB1CC53}"/>
              </a:ext>
            </a:extLst>
          </p:cNvPr>
          <p:cNvSpPr/>
          <p:nvPr/>
        </p:nvSpPr>
        <p:spPr>
          <a:xfrm>
            <a:off x="5404998" y="3198812"/>
            <a:ext cx="74168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9000</a:t>
            </a:r>
          </a:p>
        </p:txBody>
      </p:sp>
      <p:sp>
        <p:nvSpPr>
          <p:cNvPr id="6" name="Rectangle 5">
            <a:extLst>
              <a:ext uri="{FF2B5EF4-FFF2-40B4-BE49-F238E27FC236}">
                <a16:creationId xmlns:a16="http://schemas.microsoft.com/office/drawing/2014/main" id="{FE07D8C8-F95A-4DA1-907B-CF0E6B35D24F}"/>
              </a:ext>
            </a:extLst>
          </p:cNvPr>
          <p:cNvSpPr/>
          <p:nvPr/>
        </p:nvSpPr>
        <p:spPr>
          <a:xfrm>
            <a:off x="5515487" y="4286726"/>
            <a:ext cx="74168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10000</a:t>
            </a:r>
          </a:p>
        </p:txBody>
      </p:sp>
      <p:cxnSp>
        <p:nvCxnSpPr>
          <p:cNvPr id="8" name="Straight Arrow Connector 7">
            <a:extLst>
              <a:ext uri="{FF2B5EF4-FFF2-40B4-BE49-F238E27FC236}">
                <a16:creationId xmlns:a16="http://schemas.microsoft.com/office/drawing/2014/main" id="{D0A35D8C-F644-4D3E-BBF8-677567362498}"/>
              </a:ext>
            </a:extLst>
          </p:cNvPr>
          <p:cNvCxnSpPr/>
          <p:nvPr/>
        </p:nvCxnSpPr>
        <p:spPr>
          <a:xfrm>
            <a:off x="6637020" y="3529012"/>
            <a:ext cx="393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70DDAF2-0814-49C5-83A8-960C2AAA03DB}"/>
              </a:ext>
            </a:extLst>
          </p:cNvPr>
          <p:cNvCxnSpPr/>
          <p:nvPr/>
        </p:nvCxnSpPr>
        <p:spPr>
          <a:xfrm>
            <a:off x="6647180" y="4463732"/>
            <a:ext cx="393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3E5AE51-7197-4021-A091-95E3F68543BD}"/>
              </a:ext>
            </a:extLst>
          </p:cNvPr>
          <p:cNvSpPr txBox="1"/>
          <p:nvPr/>
        </p:nvSpPr>
        <p:spPr>
          <a:xfrm>
            <a:off x="4711700" y="3429000"/>
            <a:ext cx="406400" cy="369332"/>
          </a:xfrm>
          <a:prstGeom prst="rect">
            <a:avLst/>
          </a:prstGeom>
          <a:noFill/>
        </p:spPr>
        <p:txBody>
          <a:bodyPr wrap="square" rtlCol="0">
            <a:spAutoFit/>
          </a:bodyPr>
          <a:lstStyle/>
          <a:p>
            <a:r>
              <a:rPr lang="en-IN" dirty="0"/>
              <a:t>a1</a:t>
            </a:r>
          </a:p>
        </p:txBody>
      </p:sp>
      <p:sp>
        <p:nvSpPr>
          <p:cNvPr id="12" name="TextBox 11">
            <a:extLst>
              <a:ext uri="{FF2B5EF4-FFF2-40B4-BE49-F238E27FC236}">
                <a16:creationId xmlns:a16="http://schemas.microsoft.com/office/drawing/2014/main" id="{69BD6DAA-4849-46FA-ABE0-CFFE43C4B490}"/>
              </a:ext>
            </a:extLst>
          </p:cNvPr>
          <p:cNvSpPr txBox="1"/>
          <p:nvPr/>
        </p:nvSpPr>
        <p:spPr>
          <a:xfrm>
            <a:off x="4820920" y="4279066"/>
            <a:ext cx="406400" cy="369332"/>
          </a:xfrm>
          <a:prstGeom prst="rect">
            <a:avLst/>
          </a:prstGeom>
          <a:noFill/>
        </p:spPr>
        <p:txBody>
          <a:bodyPr wrap="square" rtlCol="0">
            <a:spAutoFit/>
          </a:bodyPr>
          <a:lstStyle/>
          <a:p>
            <a:r>
              <a:rPr lang="en-IN" dirty="0"/>
              <a:t>a2</a:t>
            </a:r>
          </a:p>
        </p:txBody>
      </p:sp>
      <p:sp>
        <p:nvSpPr>
          <p:cNvPr id="14" name="Rectangle 13">
            <a:extLst>
              <a:ext uri="{FF2B5EF4-FFF2-40B4-BE49-F238E27FC236}">
                <a16:creationId xmlns:a16="http://schemas.microsoft.com/office/drawing/2014/main" id="{9C576C29-6A71-46AD-912F-D74C61B9351A}"/>
              </a:ext>
            </a:extLst>
          </p:cNvPr>
          <p:cNvSpPr/>
          <p:nvPr/>
        </p:nvSpPr>
        <p:spPr>
          <a:xfrm>
            <a:off x="6680200" y="2713710"/>
            <a:ext cx="2151168" cy="130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Id=1</a:t>
            </a:r>
          </a:p>
          <a:p>
            <a:pPr algn="ctr"/>
            <a:r>
              <a:rPr lang="en-IN" dirty="0"/>
              <a:t>Name=“Raj”</a:t>
            </a:r>
          </a:p>
          <a:p>
            <a:pPr algn="ctr"/>
            <a:r>
              <a:rPr lang="en-IN" dirty="0"/>
              <a:t>Balance=1000    4000</a:t>
            </a:r>
          </a:p>
          <a:p>
            <a:pPr algn="ctr"/>
            <a:r>
              <a:rPr lang="en-IN" dirty="0"/>
              <a:t>4000</a:t>
            </a:r>
          </a:p>
          <a:p>
            <a:pPr algn="ctr"/>
            <a:r>
              <a:rPr lang="en-IN" dirty="0"/>
              <a:t>5000</a:t>
            </a:r>
          </a:p>
        </p:txBody>
      </p:sp>
      <p:sp>
        <p:nvSpPr>
          <p:cNvPr id="16" name="Rectangle 15">
            <a:extLst>
              <a:ext uri="{FF2B5EF4-FFF2-40B4-BE49-F238E27FC236}">
                <a16:creationId xmlns:a16="http://schemas.microsoft.com/office/drawing/2014/main" id="{0CF1F3D3-CD49-4A76-8E1B-9C62DE47202F}"/>
              </a:ext>
            </a:extLst>
          </p:cNvPr>
          <p:cNvSpPr/>
          <p:nvPr/>
        </p:nvSpPr>
        <p:spPr>
          <a:xfrm>
            <a:off x="6331974" y="4279066"/>
            <a:ext cx="2592438" cy="1488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Id=2;</a:t>
            </a:r>
          </a:p>
          <a:p>
            <a:pPr algn="ctr"/>
            <a:r>
              <a:rPr lang="en-IN" dirty="0"/>
              <a:t>Name=“Geeta”</a:t>
            </a:r>
          </a:p>
          <a:p>
            <a:pPr algn="ctr"/>
            <a:r>
              <a:rPr lang="en-IN" dirty="0"/>
              <a:t>Balance=40000 41000 4000</a:t>
            </a:r>
          </a:p>
          <a:p>
            <a:pPr algn="ctr"/>
            <a:r>
              <a:rPr lang="en-IN" dirty="0"/>
              <a:t>5000 </a:t>
            </a:r>
          </a:p>
        </p:txBody>
      </p:sp>
      <p:sp>
        <p:nvSpPr>
          <p:cNvPr id="17" name="Rectangle 16">
            <a:extLst>
              <a:ext uri="{FF2B5EF4-FFF2-40B4-BE49-F238E27FC236}">
                <a16:creationId xmlns:a16="http://schemas.microsoft.com/office/drawing/2014/main" id="{DE6E84B9-C91B-4E58-8B55-0D9372FCCBF1}"/>
              </a:ext>
            </a:extLst>
          </p:cNvPr>
          <p:cNvSpPr/>
          <p:nvPr/>
        </p:nvSpPr>
        <p:spPr>
          <a:xfrm>
            <a:off x="1130299" y="301704"/>
            <a:ext cx="5292460" cy="1930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dirty="0">
                <a:solidFill>
                  <a:schemeClr val="tx1"/>
                </a:solidFill>
              </a:rPr>
              <a:t>External Memory</a:t>
            </a:r>
          </a:p>
        </p:txBody>
      </p:sp>
      <p:sp>
        <p:nvSpPr>
          <p:cNvPr id="19" name="Rectangle 18">
            <a:extLst>
              <a:ext uri="{FF2B5EF4-FFF2-40B4-BE49-F238E27FC236}">
                <a16:creationId xmlns:a16="http://schemas.microsoft.com/office/drawing/2014/main" id="{7FF65398-054D-4DDE-A68E-DE04087C24D5}"/>
              </a:ext>
            </a:extLst>
          </p:cNvPr>
          <p:cNvSpPr/>
          <p:nvPr/>
        </p:nvSpPr>
        <p:spPr>
          <a:xfrm>
            <a:off x="4399280" y="1374894"/>
            <a:ext cx="1239520" cy="36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a:extLst>
              <a:ext uri="{FF2B5EF4-FFF2-40B4-BE49-F238E27FC236}">
                <a16:creationId xmlns:a16="http://schemas.microsoft.com/office/drawing/2014/main" id="{7780AB5F-9272-4505-9429-5B47B293A16F}"/>
              </a:ext>
            </a:extLst>
          </p:cNvPr>
          <p:cNvSpPr txBox="1"/>
          <p:nvPr/>
        </p:nvSpPr>
        <p:spPr>
          <a:xfrm>
            <a:off x="3378200" y="963800"/>
            <a:ext cx="3865880" cy="369332"/>
          </a:xfrm>
          <a:prstGeom prst="rect">
            <a:avLst/>
          </a:prstGeom>
          <a:noFill/>
        </p:spPr>
        <p:txBody>
          <a:bodyPr wrap="square" rtlCol="0">
            <a:spAutoFit/>
          </a:bodyPr>
          <a:lstStyle/>
          <a:p>
            <a:r>
              <a:rPr lang="en-IN" dirty="0"/>
              <a:t> </a:t>
            </a:r>
            <a:r>
              <a:rPr lang="en-IN" sz="1400" dirty="0"/>
              <a:t>public static double </a:t>
            </a:r>
            <a:r>
              <a:rPr lang="en-IN" sz="1400" dirty="0" err="1"/>
              <a:t>payint</a:t>
            </a:r>
            <a:r>
              <a:rPr lang="en-IN" sz="1400" dirty="0"/>
              <a:t>(Account </a:t>
            </a:r>
            <a:r>
              <a:rPr lang="en-IN" sz="1400" dirty="0" err="1"/>
              <a:t>obj</a:t>
            </a:r>
            <a:r>
              <a:rPr lang="en-IN" sz="1400" dirty="0"/>
              <a:t>) </a:t>
            </a:r>
          </a:p>
        </p:txBody>
      </p:sp>
      <p:sp>
        <p:nvSpPr>
          <p:cNvPr id="21" name="Rectangle 20">
            <a:extLst>
              <a:ext uri="{FF2B5EF4-FFF2-40B4-BE49-F238E27FC236}">
                <a16:creationId xmlns:a16="http://schemas.microsoft.com/office/drawing/2014/main" id="{73CBF653-7F28-4270-AE45-11F6D7B253F9}"/>
              </a:ext>
            </a:extLst>
          </p:cNvPr>
          <p:cNvSpPr/>
          <p:nvPr/>
        </p:nvSpPr>
        <p:spPr>
          <a:xfrm>
            <a:off x="1316012" y="1318899"/>
            <a:ext cx="1066720" cy="1295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  </a:t>
            </a:r>
          </a:p>
          <a:p>
            <a:pPr algn="ctr"/>
            <a:r>
              <a:rPr lang="en-IN" dirty="0"/>
              <a:t>1</a:t>
            </a:r>
          </a:p>
          <a:p>
            <a:pPr algn="ctr"/>
            <a:r>
              <a:rPr lang="en-IN" dirty="0"/>
              <a:t>2</a:t>
            </a:r>
          </a:p>
        </p:txBody>
      </p:sp>
      <p:sp>
        <p:nvSpPr>
          <p:cNvPr id="23" name="TextBox 22">
            <a:extLst>
              <a:ext uri="{FF2B5EF4-FFF2-40B4-BE49-F238E27FC236}">
                <a16:creationId xmlns:a16="http://schemas.microsoft.com/office/drawing/2014/main" id="{F9CD245F-3757-4DD2-ABCF-9BFD8E6AD71C}"/>
              </a:ext>
            </a:extLst>
          </p:cNvPr>
          <p:cNvSpPr txBox="1"/>
          <p:nvPr/>
        </p:nvSpPr>
        <p:spPr>
          <a:xfrm>
            <a:off x="1257304" y="999672"/>
            <a:ext cx="672608" cy="369332"/>
          </a:xfrm>
          <a:prstGeom prst="rect">
            <a:avLst/>
          </a:prstGeom>
          <a:noFill/>
        </p:spPr>
        <p:txBody>
          <a:bodyPr wrap="square" rtlCol="0">
            <a:spAutoFit/>
          </a:bodyPr>
          <a:lstStyle/>
          <a:p>
            <a:r>
              <a:rPr lang="en-IN" dirty="0" err="1"/>
              <a:t>getid</a:t>
            </a:r>
            <a:endParaRPr lang="en-IN" dirty="0"/>
          </a:p>
        </p:txBody>
      </p:sp>
      <p:sp>
        <p:nvSpPr>
          <p:cNvPr id="25" name="Rectangle 24">
            <a:extLst>
              <a:ext uri="{FF2B5EF4-FFF2-40B4-BE49-F238E27FC236}">
                <a16:creationId xmlns:a16="http://schemas.microsoft.com/office/drawing/2014/main" id="{6C288329-4BC1-488C-B51E-A6767B2043A4}"/>
              </a:ext>
            </a:extLst>
          </p:cNvPr>
          <p:cNvSpPr/>
          <p:nvPr/>
        </p:nvSpPr>
        <p:spPr>
          <a:xfrm>
            <a:off x="2491743" y="1286840"/>
            <a:ext cx="1130710" cy="461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0.07</a:t>
            </a:r>
          </a:p>
        </p:txBody>
      </p:sp>
      <p:sp>
        <p:nvSpPr>
          <p:cNvPr id="27" name="TextBox 26">
            <a:extLst>
              <a:ext uri="{FF2B5EF4-FFF2-40B4-BE49-F238E27FC236}">
                <a16:creationId xmlns:a16="http://schemas.microsoft.com/office/drawing/2014/main" id="{EDE653EF-70FE-4084-A3DF-556D6ADC092A}"/>
              </a:ext>
            </a:extLst>
          </p:cNvPr>
          <p:cNvSpPr txBox="1"/>
          <p:nvPr/>
        </p:nvSpPr>
        <p:spPr>
          <a:xfrm>
            <a:off x="2191862" y="930816"/>
            <a:ext cx="1478112" cy="369332"/>
          </a:xfrm>
          <a:prstGeom prst="rect">
            <a:avLst/>
          </a:prstGeom>
          <a:noFill/>
        </p:spPr>
        <p:txBody>
          <a:bodyPr wrap="square" rtlCol="0">
            <a:spAutoFit/>
          </a:bodyPr>
          <a:lstStyle/>
          <a:p>
            <a:r>
              <a:rPr lang="en-IN" dirty="0" err="1"/>
              <a:t>interest_rate</a:t>
            </a:r>
            <a:endParaRPr lang="en-IN" dirty="0"/>
          </a:p>
        </p:txBody>
      </p:sp>
      <p:sp>
        <p:nvSpPr>
          <p:cNvPr id="28" name="Rectangle 27">
            <a:extLst>
              <a:ext uri="{FF2B5EF4-FFF2-40B4-BE49-F238E27FC236}">
                <a16:creationId xmlns:a16="http://schemas.microsoft.com/office/drawing/2014/main" id="{FA1B7831-8F59-4D78-AC39-9170FCEB0909}"/>
              </a:ext>
            </a:extLst>
          </p:cNvPr>
          <p:cNvSpPr/>
          <p:nvPr/>
        </p:nvSpPr>
        <p:spPr>
          <a:xfrm>
            <a:off x="8924412" y="3284974"/>
            <a:ext cx="1662635" cy="65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DFC86372-C1EB-4324-A918-61D397CA3CAA}"/>
              </a:ext>
            </a:extLst>
          </p:cNvPr>
          <p:cNvSpPr txBox="1"/>
          <p:nvPr/>
        </p:nvSpPr>
        <p:spPr>
          <a:xfrm>
            <a:off x="8886066" y="2998839"/>
            <a:ext cx="3116827" cy="369332"/>
          </a:xfrm>
          <a:prstGeom prst="rect">
            <a:avLst/>
          </a:prstGeom>
          <a:noFill/>
        </p:spPr>
        <p:txBody>
          <a:bodyPr wrap="square" rtlCol="0">
            <a:spAutoFit/>
          </a:bodyPr>
          <a:lstStyle/>
          <a:p>
            <a:r>
              <a:rPr lang="en-IN" dirty="0"/>
              <a:t>Public void deposit(double amt)</a:t>
            </a:r>
          </a:p>
        </p:txBody>
      </p:sp>
      <p:sp>
        <p:nvSpPr>
          <p:cNvPr id="31" name="Rectangle 30">
            <a:extLst>
              <a:ext uri="{FF2B5EF4-FFF2-40B4-BE49-F238E27FC236}">
                <a16:creationId xmlns:a16="http://schemas.microsoft.com/office/drawing/2014/main" id="{1B90DF2F-F1A6-43C7-A163-9411A8E4B11E}"/>
              </a:ext>
            </a:extLst>
          </p:cNvPr>
          <p:cNvSpPr/>
          <p:nvPr/>
        </p:nvSpPr>
        <p:spPr>
          <a:xfrm>
            <a:off x="9135805" y="4695904"/>
            <a:ext cx="1662635" cy="65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TextBox 32">
            <a:extLst>
              <a:ext uri="{FF2B5EF4-FFF2-40B4-BE49-F238E27FC236}">
                <a16:creationId xmlns:a16="http://schemas.microsoft.com/office/drawing/2014/main" id="{8E9AF090-9096-465A-9A75-0604734C31BE}"/>
              </a:ext>
            </a:extLst>
          </p:cNvPr>
          <p:cNvSpPr txBox="1"/>
          <p:nvPr/>
        </p:nvSpPr>
        <p:spPr>
          <a:xfrm>
            <a:off x="9097459" y="4409769"/>
            <a:ext cx="3116827" cy="369332"/>
          </a:xfrm>
          <a:prstGeom prst="rect">
            <a:avLst/>
          </a:prstGeom>
          <a:noFill/>
        </p:spPr>
        <p:txBody>
          <a:bodyPr wrap="square" rtlCol="0">
            <a:spAutoFit/>
          </a:bodyPr>
          <a:lstStyle/>
          <a:p>
            <a:r>
              <a:rPr lang="en-IN" dirty="0"/>
              <a:t>Public string display(double amt)</a:t>
            </a:r>
          </a:p>
        </p:txBody>
      </p:sp>
      <p:sp>
        <p:nvSpPr>
          <p:cNvPr id="34" name="Rectangle 33">
            <a:extLst>
              <a:ext uri="{FF2B5EF4-FFF2-40B4-BE49-F238E27FC236}">
                <a16:creationId xmlns:a16="http://schemas.microsoft.com/office/drawing/2014/main" id="{2AC78673-042F-49E6-AD08-C4AEF17D14F5}"/>
              </a:ext>
            </a:extLst>
          </p:cNvPr>
          <p:cNvSpPr/>
          <p:nvPr/>
        </p:nvSpPr>
        <p:spPr>
          <a:xfrm>
            <a:off x="6920066" y="979473"/>
            <a:ext cx="1738014" cy="1139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FB9FD84C-1E28-4D16-AD94-2D61A30A46E8}"/>
              </a:ext>
            </a:extLst>
          </p:cNvPr>
          <p:cNvSpPr txBox="1"/>
          <p:nvPr/>
        </p:nvSpPr>
        <p:spPr>
          <a:xfrm>
            <a:off x="7082099" y="530027"/>
            <a:ext cx="1144888" cy="369332"/>
          </a:xfrm>
          <a:prstGeom prst="rect">
            <a:avLst/>
          </a:prstGeom>
          <a:noFill/>
        </p:spPr>
        <p:txBody>
          <a:bodyPr wrap="square" rtlCol="0">
            <a:spAutoFit/>
          </a:bodyPr>
          <a:lstStyle/>
          <a:p>
            <a:r>
              <a:rPr lang="en-IN" dirty="0"/>
              <a:t>Object</a:t>
            </a:r>
          </a:p>
        </p:txBody>
      </p:sp>
      <p:cxnSp>
        <p:nvCxnSpPr>
          <p:cNvPr id="37" name="Straight Arrow Connector 36">
            <a:extLst>
              <a:ext uri="{FF2B5EF4-FFF2-40B4-BE49-F238E27FC236}">
                <a16:creationId xmlns:a16="http://schemas.microsoft.com/office/drawing/2014/main" id="{8731BFF6-0969-477E-9FE1-8C02DE852D27}"/>
              </a:ext>
            </a:extLst>
          </p:cNvPr>
          <p:cNvCxnSpPr>
            <a:cxnSpLocks/>
          </p:cNvCxnSpPr>
          <p:nvPr/>
        </p:nvCxnSpPr>
        <p:spPr>
          <a:xfrm>
            <a:off x="7482348" y="2119335"/>
            <a:ext cx="0" cy="594375"/>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Rectangle 40">
            <a:extLst>
              <a:ext uri="{FF2B5EF4-FFF2-40B4-BE49-F238E27FC236}">
                <a16:creationId xmlns:a16="http://schemas.microsoft.com/office/drawing/2014/main" id="{E8493A57-7C46-43F1-87A0-0FD34DF6F67D}"/>
              </a:ext>
            </a:extLst>
          </p:cNvPr>
          <p:cNvSpPr/>
          <p:nvPr/>
        </p:nvSpPr>
        <p:spPr>
          <a:xfrm>
            <a:off x="7979656" y="2184138"/>
            <a:ext cx="1356848" cy="3857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Inheritance</a:t>
            </a:r>
            <a:endParaRPr lang="en-IN" dirty="0">
              <a:solidFill>
                <a:schemeClr val="tx1"/>
              </a:solidFill>
            </a:endParaRPr>
          </a:p>
        </p:txBody>
      </p:sp>
      <p:cxnSp>
        <p:nvCxnSpPr>
          <p:cNvPr id="43" name="Straight Connector 42">
            <a:extLst>
              <a:ext uri="{FF2B5EF4-FFF2-40B4-BE49-F238E27FC236}">
                <a16:creationId xmlns:a16="http://schemas.microsoft.com/office/drawing/2014/main" id="{CDA7AEA7-F095-48A6-85F2-A056D49E8858}"/>
              </a:ext>
            </a:extLst>
          </p:cNvPr>
          <p:cNvCxnSpPr/>
          <p:nvPr/>
        </p:nvCxnSpPr>
        <p:spPr>
          <a:xfrm flipV="1">
            <a:off x="1593608" y="1544847"/>
            <a:ext cx="422005" cy="237614"/>
          </a:xfrm>
          <a:prstGeom prst="line">
            <a:avLst/>
          </a:prstGeom>
        </p:spPr>
        <p:style>
          <a:lnRef idx="1">
            <a:schemeClr val="accent4"/>
          </a:lnRef>
          <a:fillRef idx="0">
            <a:schemeClr val="accent4"/>
          </a:fillRef>
          <a:effectRef idx="0">
            <a:schemeClr val="accent4"/>
          </a:effectRef>
          <a:fontRef idx="minor">
            <a:schemeClr val="tx1"/>
          </a:fontRef>
        </p:style>
      </p:cxnSp>
      <p:cxnSp>
        <p:nvCxnSpPr>
          <p:cNvPr id="44" name="Straight Connector 43">
            <a:extLst>
              <a:ext uri="{FF2B5EF4-FFF2-40B4-BE49-F238E27FC236}">
                <a16:creationId xmlns:a16="http://schemas.microsoft.com/office/drawing/2014/main" id="{20705567-48C1-489C-AA53-2583DA5D2DD9}"/>
              </a:ext>
            </a:extLst>
          </p:cNvPr>
          <p:cNvCxnSpPr/>
          <p:nvPr/>
        </p:nvCxnSpPr>
        <p:spPr>
          <a:xfrm flipV="1">
            <a:off x="1638369" y="1813662"/>
            <a:ext cx="422005" cy="237614"/>
          </a:xfrm>
          <a:prstGeom prst="line">
            <a:avLst/>
          </a:prstGeom>
        </p:spPr>
        <p:style>
          <a:lnRef idx="1">
            <a:schemeClr val="accent4"/>
          </a:lnRef>
          <a:fillRef idx="0">
            <a:schemeClr val="accent4"/>
          </a:fillRef>
          <a:effectRef idx="0">
            <a:schemeClr val="accent4"/>
          </a:effectRef>
          <a:fontRef idx="minor">
            <a:schemeClr val="tx1"/>
          </a:fontRef>
        </p:style>
      </p:cxnSp>
      <p:sp>
        <p:nvSpPr>
          <p:cNvPr id="45" name="Rectangle 44">
            <a:extLst>
              <a:ext uri="{FF2B5EF4-FFF2-40B4-BE49-F238E27FC236}">
                <a16:creationId xmlns:a16="http://schemas.microsoft.com/office/drawing/2014/main" id="{EBFC7CF1-F591-42B7-9861-D375736728AA}"/>
              </a:ext>
            </a:extLst>
          </p:cNvPr>
          <p:cNvSpPr/>
          <p:nvPr/>
        </p:nvSpPr>
        <p:spPr>
          <a:xfrm>
            <a:off x="5744335" y="1747850"/>
            <a:ext cx="512827" cy="436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a:extLst>
              <a:ext uri="{FF2B5EF4-FFF2-40B4-BE49-F238E27FC236}">
                <a16:creationId xmlns:a16="http://schemas.microsoft.com/office/drawing/2014/main" id="{DEDD5CAE-BB44-498E-85DD-74CFADB9A9B6}"/>
              </a:ext>
            </a:extLst>
          </p:cNvPr>
          <p:cNvSpPr txBox="1"/>
          <p:nvPr/>
        </p:nvSpPr>
        <p:spPr>
          <a:xfrm>
            <a:off x="5820697" y="1397367"/>
            <a:ext cx="511277" cy="369332"/>
          </a:xfrm>
          <a:prstGeom prst="rect">
            <a:avLst/>
          </a:prstGeom>
          <a:noFill/>
        </p:spPr>
        <p:txBody>
          <a:bodyPr wrap="square" rtlCol="0">
            <a:spAutoFit/>
          </a:bodyPr>
          <a:lstStyle/>
          <a:p>
            <a:r>
              <a:rPr lang="en-IN" dirty="0" err="1"/>
              <a:t>obj</a:t>
            </a:r>
            <a:endParaRPr lang="en-IN" dirty="0"/>
          </a:p>
        </p:txBody>
      </p:sp>
      <p:cxnSp>
        <p:nvCxnSpPr>
          <p:cNvPr id="48" name="Straight Arrow Connector 47">
            <a:extLst>
              <a:ext uri="{FF2B5EF4-FFF2-40B4-BE49-F238E27FC236}">
                <a16:creationId xmlns:a16="http://schemas.microsoft.com/office/drawing/2014/main" id="{906BD614-69B6-4B6D-8C6F-11B53FD93CF3}"/>
              </a:ext>
            </a:extLst>
          </p:cNvPr>
          <p:cNvCxnSpPr/>
          <p:nvPr/>
        </p:nvCxnSpPr>
        <p:spPr>
          <a:xfrm>
            <a:off x="6096000" y="2051276"/>
            <a:ext cx="733302" cy="781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A9B2993-3E8A-4FBF-8FE4-CCBB4E389B18}"/>
              </a:ext>
            </a:extLst>
          </p:cNvPr>
          <p:cNvCxnSpPr>
            <a:stCxn id="4" idx="3"/>
          </p:cNvCxnSpPr>
          <p:nvPr/>
        </p:nvCxnSpPr>
        <p:spPr>
          <a:xfrm flipV="1">
            <a:off x="6146678" y="3495673"/>
            <a:ext cx="627725" cy="33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C78AD2F-B1FD-4734-A3D3-9218B74AAF04}"/>
              </a:ext>
            </a:extLst>
          </p:cNvPr>
          <p:cNvCxnSpPr>
            <a:cxnSpLocks/>
          </p:cNvCxnSpPr>
          <p:nvPr/>
        </p:nvCxnSpPr>
        <p:spPr>
          <a:xfrm flipV="1">
            <a:off x="6167688" y="4441800"/>
            <a:ext cx="606715" cy="43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F19C7FE3-15EA-474B-AE21-C3899A00B586}"/>
              </a:ext>
            </a:extLst>
          </p:cNvPr>
          <p:cNvSpPr/>
          <p:nvPr/>
        </p:nvSpPr>
        <p:spPr>
          <a:xfrm>
            <a:off x="7244080" y="4090219"/>
            <a:ext cx="735576" cy="1888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9000</a:t>
            </a:r>
          </a:p>
        </p:txBody>
      </p:sp>
      <p:sp>
        <p:nvSpPr>
          <p:cNvPr id="59" name="Rectangle 58">
            <a:extLst>
              <a:ext uri="{FF2B5EF4-FFF2-40B4-BE49-F238E27FC236}">
                <a16:creationId xmlns:a16="http://schemas.microsoft.com/office/drawing/2014/main" id="{4E0986B8-8693-4142-BD2D-E7394D182C2C}"/>
              </a:ext>
            </a:extLst>
          </p:cNvPr>
          <p:cNvSpPr/>
          <p:nvPr/>
        </p:nvSpPr>
        <p:spPr>
          <a:xfrm>
            <a:off x="7030720" y="5951945"/>
            <a:ext cx="948937" cy="2522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10000</a:t>
            </a:r>
          </a:p>
        </p:txBody>
      </p:sp>
      <p:sp>
        <p:nvSpPr>
          <p:cNvPr id="60" name="Rectangle 59">
            <a:extLst>
              <a:ext uri="{FF2B5EF4-FFF2-40B4-BE49-F238E27FC236}">
                <a16:creationId xmlns:a16="http://schemas.microsoft.com/office/drawing/2014/main" id="{C44052B4-978B-4507-8051-1BEFD660E8F9}"/>
              </a:ext>
            </a:extLst>
          </p:cNvPr>
          <p:cNvSpPr/>
          <p:nvPr/>
        </p:nvSpPr>
        <p:spPr>
          <a:xfrm>
            <a:off x="9198853" y="4021393"/>
            <a:ext cx="1250543" cy="2212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4000</a:t>
            </a:r>
          </a:p>
        </p:txBody>
      </p:sp>
      <p:sp>
        <p:nvSpPr>
          <p:cNvPr id="62" name="Rectangle 61">
            <a:extLst>
              <a:ext uri="{FF2B5EF4-FFF2-40B4-BE49-F238E27FC236}">
                <a16:creationId xmlns:a16="http://schemas.microsoft.com/office/drawing/2014/main" id="{829B825E-2B3D-409C-8850-F50B78F354B6}"/>
              </a:ext>
            </a:extLst>
          </p:cNvPr>
          <p:cNvSpPr/>
          <p:nvPr/>
        </p:nvSpPr>
        <p:spPr>
          <a:xfrm>
            <a:off x="9336504" y="5525729"/>
            <a:ext cx="1461936" cy="241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5000</a:t>
            </a:r>
          </a:p>
        </p:txBody>
      </p:sp>
      <p:cxnSp>
        <p:nvCxnSpPr>
          <p:cNvPr id="64" name="Straight Connector 63">
            <a:extLst>
              <a:ext uri="{FF2B5EF4-FFF2-40B4-BE49-F238E27FC236}">
                <a16:creationId xmlns:a16="http://schemas.microsoft.com/office/drawing/2014/main" id="{8F0D9311-78FA-4DF2-8799-EF64FFFDE36E}"/>
              </a:ext>
            </a:extLst>
          </p:cNvPr>
          <p:cNvCxnSpPr/>
          <p:nvPr/>
        </p:nvCxnSpPr>
        <p:spPr>
          <a:xfrm flipV="1">
            <a:off x="7757654" y="3198812"/>
            <a:ext cx="371013" cy="296861"/>
          </a:xfrm>
          <a:prstGeom prst="line">
            <a:avLst/>
          </a:prstGeom>
        </p:spPr>
        <p:style>
          <a:lnRef idx="1">
            <a:schemeClr val="accent4"/>
          </a:lnRef>
          <a:fillRef idx="0">
            <a:schemeClr val="accent4"/>
          </a:fillRef>
          <a:effectRef idx="0">
            <a:schemeClr val="accent4"/>
          </a:effectRef>
          <a:fontRef idx="minor">
            <a:schemeClr val="tx1"/>
          </a:fontRef>
        </p:style>
      </p:cxnSp>
      <p:cxnSp>
        <p:nvCxnSpPr>
          <p:cNvPr id="67" name="Straight Connector 66">
            <a:extLst>
              <a:ext uri="{FF2B5EF4-FFF2-40B4-BE49-F238E27FC236}">
                <a16:creationId xmlns:a16="http://schemas.microsoft.com/office/drawing/2014/main" id="{90C86ABD-82AE-45A7-A1EB-16D15FA81E01}"/>
              </a:ext>
            </a:extLst>
          </p:cNvPr>
          <p:cNvCxnSpPr/>
          <p:nvPr/>
        </p:nvCxnSpPr>
        <p:spPr>
          <a:xfrm flipV="1">
            <a:off x="7693742" y="4865382"/>
            <a:ext cx="371013" cy="296861"/>
          </a:xfrm>
          <a:prstGeom prst="line">
            <a:avLst/>
          </a:prstGeom>
        </p:spPr>
        <p:style>
          <a:lnRef idx="1">
            <a:schemeClr val="accent4"/>
          </a:lnRef>
          <a:fillRef idx="0">
            <a:schemeClr val="accent4"/>
          </a:fillRef>
          <a:effectRef idx="0">
            <a:schemeClr val="accent4"/>
          </a:effectRef>
          <a:fontRef idx="minor">
            <a:schemeClr val="tx1"/>
          </a:fontRef>
        </p:style>
      </p:cxnSp>
      <p:sp>
        <p:nvSpPr>
          <p:cNvPr id="68" name="Rectangle 67">
            <a:extLst>
              <a:ext uri="{FF2B5EF4-FFF2-40B4-BE49-F238E27FC236}">
                <a16:creationId xmlns:a16="http://schemas.microsoft.com/office/drawing/2014/main" id="{01E4767D-A896-4813-845F-F48E5D6CCD16}"/>
              </a:ext>
            </a:extLst>
          </p:cNvPr>
          <p:cNvSpPr/>
          <p:nvPr/>
        </p:nvSpPr>
        <p:spPr>
          <a:xfrm>
            <a:off x="3789680" y="802640"/>
            <a:ext cx="2356998" cy="206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a:extLst>
              <a:ext uri="{FF2B5EF4-FFF2-40B4-BE49-F238E27FC236}">
                <a16:creationId xmlns:a16="http://schemas.microsoft.com/office/drawing/2014/main" id="{A4373881-BF4D-4222-9809-0ACEC4CDD2CF}"/>
              </a:ext>
            </a:extLst>
          </p:cNvPr>
          <p:cNvSpPr txBox="1"/>
          <p:nvPr/>
        </p:nvSpPr>
        <p:spPr>
          <a:xfrm>
            <a:off x="3870959" y="387787"/>
            <a:ext cx="203101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Static Account()</a:t>
            </a:r>
          </a:p>
        </p:txBody>
      </p:sp>
    </p:spTree>
    <p:extLst>
      <p:ext uri="{BB962C8B-B14F-4D97-AF65-F5344CB8AC3E}">
        <p14:creationId xmlns:p14="http://schemas.microsoft.com/office/powerpoint/2010/main" val="1797489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D95D38-EFC5-4363-B4E1-475685C71969}"/>
              </a:ext>
            </a:extLst>
          </p:cNvPr>
          <p:cNvSpPr>
            <a:spLocks noGrp="1"/>
          </p:cNvSpPr>
          <p:nvPr>
            <p:ph idx="1"/>
          </p:nvPr>
        </p:nvSpPr>
        <p:spPr>
          <a:xfrm>
            <a:off x="172720" y="589280"/>
            <a:ext cx="11181080" cy="5587683"/>
          </a:xfrm>
        </p:spPr>
        <p:txBody>
          <a:bodyPr>
            <a:normAutofit fontScale="70000" lnSpcReduction="20000"/>
          </a:bodyPr>
          <a:lstStyle/>
          <a:p>
            <a:r>
              <a:rPr lang="en-IN" dirty="0"/>
              <a:t>In this example we have achieved data hiding, encapsulation, abstraction.</a:t>
            </a:r>
          </a:p>
          <a:p>
            <a:pPr lvl="1"/>
            <a:r>
              <a:rPr lang="en-IN" dirty="0"/>
              <a:t>Data hiding – as instance member are private</a:t>
            </a:r>
          </a:p>
          <a:p>
            <a:pPr lvl="1"/>
            <a:r>
              <a:rPr lang="en-IN" dirty="0"/>
              <a:t>Encapsulation-all instance member , methods are wrap in a class</a:t>
            </a:r>
          </a:p>
          <a:p>
            <a:pPr lvl="1"/>
            <a:r>
              <a:rPr lang="en-IN" dirty="0"/>
              <a:t>Abstraction- we only know method deposit who’s job is to increase balance but internally how it works we don’t know.</a:t>
            </a:r>
          </a:p>
          <a:p>
            <a:r>
              <a:rPr lang="en-IN" dirty="0"/>
              <a:t>We have also used static constructor and observed that, that line execute as soon as class get loaded. Static constructor is called by CLR</a:t>
            </a:r>
          </a:p>
          <a:p>
            <a:r>
              <a:rPr lang="en-IN" dirty="0"/>
              <a:t>We have used static </a:t>
            </a:r>
            <a:r>
              <a:rPr lang="en-IN" dirty="0" err="1"/>
              <a:t>getid</a:t>
            </a:r>
            <a:r>
              <a:rPr lang="en-IN" dirty="0"/>
              <a:t> who’s job is to increment a value and assign it to instance id variable.</a:t>
            </a:r>
          </a:p>
          <a:p>
            <a:r>
              <a:rPr lang="en-IN" dirty="0"/>
              <a:t>We have used static method public static double </a:t>
            </a:r>
            <a:r>
              <a:rPr lang="en-IN" dirty="0" err="1"/>
              <a:t>payint</a:t>
            </a:r>
            <a:r>
              <a:rPr lang="en-IN" dirty="0"/>
              <a:t>(Account </a:t>
            </a:r>
            <a:r>
              <a:rPr lang="en-IN" dirty="0" err="1"/>
              <a:t>obj</a:t>
            </a:r>
            <a:r>
              <a:rPr lang="en-IN" dirty="0"/>
              <a:t>), why we declare static because we have to use this method again and again to pay interest to account holder. So we can call this method directly without creating object of Account class</a:t>
            </a:r>
          </a:p>
          <a:p>
            <a:r>
              <a:rPr lang="en-IN" dirty="0"/>
              <a:t>Observe static method can deal with static data(static double </a:t>
            </a:r>
            <a:r>
              <a:rPr lang="en-IN" dirty="0" err="1"/>
              <a:t>interest_rate</a:t>
            </a:r>
            <a:r>
              <a:rPr lang="en-IN" dirty="0"/>
              <a:t> ) directly </a:t>
            </a:r>
            <a:r>
              <a:rPr lang="en-IN" dirty="0" err="1"/>
              <a:t>ie</a:t>
            </a:r>
            <a:r>
              <a:rPr lang="en-IN" dirty="0"/>
              <a:t>. Without reference. Since this method and variable is in same class we have not written Account. </a:t>
            </a:r>
            <a:r>
              <a:rPr lang="en-IN" dirty="0" err="1"/>
              <a:t>interest_rate</a:t>
            </a:r>
            <a:r>
              <a:rPr lang="en-IN" dirty="0"/>
              <a:t>. We have deal with instance variable balance through reference of class Account(</a:t>
            </a:r>
            <a:r>
              <a:rPr lang="en-IN" dirty="0" err="1"/>
              <a:t>obj.balance</a:t>
            </a:r>
            <a:r>
              <a:rPr lang="en-IN" dirty="0"/>
              <a:t>)</a:t>
            </a:r>
          </a:p>
          <a:p>
            <a:r>
              <a:rPr lang="en-IN" dirty="0"/>
              <a:t>We have used instance method deposit and display through reference (object ) of Account class.</a:t>
            </a:r>
          </a:p>
          <a:p>
            <a:r>
              <a:rPr lang="en-IN" dirty="0"/>
              <a:t>If you see diagram we can understand that every object has its own copy of instance variable and it holds address of  instance method, </a:t>
            </a:r>
            <a:r>
              <a:rPr lang="en-IN" dirty="0" err="1"/>
              <a:t>ie</a:t>
            </a:r>
            <a:r>
              <a:rPr lang="en-IN" dirty="0"/>
              <a:t>. Copy of instance method does not get created with every object.</a:t>
            </a:r>
          </a:p>
          <a:p>
            <a:pPr marL="457200" lvl="1" indent="0">
              <a:buNone/>
            </a:pPr>
            <a:r>
              <a:rPr lang="en-IN" dirty="0"/>
              <a:t>	 </a:t>
            </a:r>
          </a:p>
          <a:p>
            <a:endParaRPr lang="en-IN" dirty="0"/>
          </a:p>
        </p:txBody>
      </p:sp>
    </p:spTree>
    <p:extLst>
      <p:ext uri="{BB962C8B-B14F-4D97-AF65-F5344CB8AC3E}">
        <p14:creationId xmlns:p14="http://schemas.microsoft.com/office/powerpoint/2010/main" val="3754680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959</Words>
  <Application>Microsoft Office PowerPoint</Application>
  <PresentationFormat>Widescreen</PresentationFormat>
  <Paragraphs>133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Cambria</vt:lpstr>
      <vt:lpstr>Garamond</vt:lpstr>
      <vt:lpstr>Office Theme</vt:lpstr>
      <vt:lpstr>PowerPoint Presentation</vt:lpstr>
      <vt:lpstr>Static variable</vt:lpstr>
      <vt:lpstr>Lets try Account application covering all topic till now</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26</cp:revision>
  <dcterms:created xsi:type="dcterms:W3CDTF">2020-07-22T20:34:32Z</dcterms:created>
  <dcterms:modified xsi:type="dcterms:W3CDTF">2020-10-23T04:09:03Z</dcterms:modified>
</cp:coreProperties>
</file>