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64" r:id="rId2"/>
    <p:sldId id="265" r:id="rId3"/>
    <p:sldId id="266" r:id="rId4"/>
    <p:sldId id="267" r:id="rId5"/>
    <p:sldId id="268" r:id="rId6"/>
    <p:sldId id="259" r:id="rId7"/>
    <p:sldId id="269" r:id="rId8"/>
    <p:sldId id="272" r:id="rId9"/>
    <p:sldId id="271" r:id="rId10"/>
    <p:sldId id="270"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77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B38C14D-432C-4931-B032-9E999BFD5E40}" type="datetimeFigureOut">
              <a:rPr lang="en-IN" smtClean="0"/>
              <a:t>23-10-2020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EABC980-F203-452C-B1C9-495E4D6520F1}" type="slidenum">
              <a:rPr lang="en-IN" smtClean="0"/>
              <a:t>‹#›</a:t>
            </a:fld>
            <a:endParaRPr lang="en-IN"/>
          </a:p>
        </p:txBody>
      </p:sp>
    </p:spTree>
    <p:extLst>
      <p:ext uri="{BB962C8B-B14F-4D97-AF65-F5344CB8AC3E}">
        <p14:creationId xmlns:p14="http://schemas.microsoft.com/office/powerpoint/2010/main" val="9127678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EABC980-F203-452C-B1C9-495E4D6520F1}" type="slidenum">
              <a:rPr lang="en-IN" smtClean="0"/>
              <a:t>2</a:t>
            </a:fld>
            <a:endParaRPr lang="en-IN"/>
          </a:p>
        </p:txBody>
      </p:sp>
    </p:spTree>
    <p:extLst>
      <p:ext uri="{BB962C8B-B14F-4D97-AF65-F5344CB8AC3E}">
        <p14:creationId xmlns:p14="http://schemas.microsoft.com/office/powerpoint/2010/main" val="31268206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13462D-C16C-49B1-9F1C-EE52C4EA758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A876450-3275-46F1-B7B8-921B9A85400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5901ACE-8CE9-48F6-B87C-FFC0FD128EC0}"/>
              </a:ext>
            </a:extLst>
          </p:cNvPr>
          <p:cNvSpPr>
            <a:spLocks noGrp="1"/>
          </p:cNvSpPr>
          <p:nvPr>
            <p:ph type="dt" sz="half" idx="10"/>
          </p:nvPr>
        </p:nvSpPr>
        <p:spPr/>
        <p:txBody>
          <a:bodyPr/>
          <a:lstStyle/>
          <a:p>
            <a:fld id="{15DA797C-7D7A-4A3F-B982-20E3350769D5}" type="datetimeFigureOut">
              <a:rPr lang="en-IN" smtClean="0"/>
              <a:t>23-10-2020</a:t>
            </a:fld>
            <a:endParaRPr lang="en-IN"/>
          </a:p>
        </p:txBody>
      </p:sp>
      <p:sp>
        <p:nvSpPr>
          <p:cNvPr id="5" name="Footer Placeholder 4">
            <a:extLst>
              <a:ext uri="{FF2B5EF4-FFF2-40B4-BE49-F238E27FC236}">
                <a16:creationId xmlns:a16="http://schemas.microsoft.com/office/drawing/2014/main" id="{4AC394D8-A7B1-42B0-91DF-5D99B629019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6CC48EA-AB4B-4403-B1BF-C73E901F0281}"/>
              </a:ext>
            </a:extLst>
          </p:cNvPr>
          <p:cNvSpPr>
            <a:spLocks noGrp="1"/>
          </p:cNvSpPr>
          <p:nvPr>
            <p:ph type="sldNum" sz="quarter" idx="12"/>
          </p:nvPr>
        </p:nvSpPr>
        <p:spPr/>
        <p:txBody>
          <a:bodyPr/>
          <a:lstStyle/>
          <a:p>
            <a:fld id="{E250A5C8-771E-49BD-A7A3-0E3BC861A829}" type="slidenum">
              <a:rPr lang="en-IN" smtClean="0"/>
              <a:t>‹#›</a:t>
            </a:fld>
            <a:endParaRPr lang="en-IN"/>
          </a:p>
        </p:txBody>
      </p:sp>
    </p:spTree>
    <p:extLst>
      <p:ext uri="{BB962C8B-B14F-4D97-AF65-F5344CB8AC3E}">
        <p14:creationId xmlns:p14="http://schemas.microsoft.com/office/powerpoint/2010/main" val="41813640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9C747-AE60-4BAF-8421-89E05708614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0DFCE50-2F5F-4227-827A-FDD4B552B7F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3CFE693-2723-444A-ADE2-99620E2111CC}"/>
              </a:ext>
            </a:extLst>
          </p:cNvPr>
          <p:cNvSpPr>
            <a:spLocks noGrp="1"/>
          </p:cNvSpPr>
          <p:nvPr>
            <p:ph type="dt" sz="half" idx="10"/>
          </p:nvPr>
        </p:nvSpPr>
        <p:spPr/>
        <p:txBody>
          <a:bodyPr/>
          <a:lstStyle/>
          <a:p>
            <a:fld id="{15DA797C-7D7A-4A3F-B982-20E3350769D5}" type="datetimeFigureOut">
              <a:rPr lang="en-IN" smtClean="0"/>
              <a:t>23-10-2020</a:t>
            </a:fld>
            <a:endParaRPr lang="en-IN"/>
          </a:p>
        </p:txBody>
      </p:sp>
      <p:sp>
        <p:nvSpPr>
          <p:cNvPr id="5" name="Footer Placeholder 4">
            <a:extLst>
              <a:ext uri="{FF2B5EF4-FFF2-40B4-BE49-F238E27FC236}">
                <a16:creationId xmlns:a16="http://schemas.microsoft.com/office/drawing/2014/main" id="{85E07DC7-AE91-4624-8D14-C501117D30F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0B11D79-C06D-4394-9A5C-7BF5789B71CE}"/>
              </a:ext>
            </a:extLst>
          </p:cNvPr>
          <p:cNvSpPr>
            <a:spLocks noGrp="1"/>
          </p:cNvSpPr>
          <p:nvPr>
            <p:ph type="sldNum" sz="quarter" idx="12"/>
          </p:nvPr>
        </p:nvSpPr>
        <p:spPr/>
        <p:txBody>
          <a:bodyPr/>
          <a:lstStyle/>
          <a:p>
            <a:fld id="{E250A5C8-771E-49BD-A7A3-0E3BC861A829}" type="slidenum">
              <a:rPr lang="en-IN" smtClean="0"/>
              <a:t>‹#›</a:t>
            </a:fld>
            <a:endParaRPr lang="en-IN"/>
          </a:p>
        </p:txBody>
      </p:sp>
    </p:spTree>
    <p:extLst>
      <p:ext uri="{BB962C8B-B14F-4D97-AF65-F5344CB8AC3E}">
        <p14:creationId xmlns:p14="http://schemas.microsoft.com/office/powerpoint/2010/main" val="40080661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2BC5104-164E-4FCD-9BE6-0A0FB448764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8BE7616-0A19-4FFE-B8FB-B2408A124F2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6828B8E-7811-4325-B2E6-5BC1E7619FC9}"/>
              </a:ext>
            </a:extLst>
          </p:cNvPr>
          <p:cNvSpPr>
            <a:spLocks noGrp="1"/>
          </p:cNvSpPr>
          <p:nvPr>
            <p:ph type="dt" sz="half" idx="10"/>
          </p:nvPr>
        </p:nvSpPr>
        <p:spPr/>
        <p:txBody>
          <a:bodyPr/>
          <a:lstStyle/>
          <a:p>
            <a:fld id="{15DA797C-7D7A-4A3F-B982-20E3350769D5}" type="datetimeFigureOut">
              <a:rPr lang="en-IN" smtClean="0"/>
              <a:t>23-10-2020</a:t>
            </a:fld>
            <a:endParaRPr lang="en-IN"/>
          </a:p>
        </p:txBody>
      </p:sp>
      <p:sp>
        <p:nvSpPr>
          <p:cNvPr id="5" name="Footer Placeholder 4">
            <a:extLst>
              <a:ext uri="{FF2B5EF4-FFF2-40B4-BE49-F238E27FC236}">
                <a16:creationId xmlns:a16="http://schemas.microsoft.com/office/drawing/2014/main" id="{BB583E86-E4E1-45E9-8233-EC2FE5F2541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C5EB2DD-94C9-45A1-BD9E-45FDC7E433FB}"/>
              </a:ext>
            </a:extLst>
          </p:cNvPr>
          <p:cNvSpPr>
            <a:spLocks noGrp="1"/>
          </p:cNvSpPr>
          <p:nvPr>
            <p:ph type="sldNum" sz="quarter" idx="12"/>
          </p:nvPr>
        </p:nvSpPr>
        <p:spPr/>
        <p:txBody>
          <a:bodyPr/>
          <a:lstStyle/>
          <a:p>
            <a:fld id="{E250A5C8-771E-49BD-A7A3-0E3BC861A829}" type="slidenum">
              <a:rPr lang="en-IN" smtClean="0"/>
              <a:t>‹#›</a:t>
            </a:fld>
            <a:endParaRPr lang="en-IN"/>
          </a:p>
        </p:txBody>
      </p:sp>
    </p:spTree>
    <p:extLst>
      <p:ext uri="{BB962C8B-B14F-4D97-AF65-F5344CB8AC3E}">
        <p14:creationId xmlns:p14="http://schemas.microsoft.com/office/powerpoint/2010/main" val="12725082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F5078D-F8AF-4425-8CD5-09075B56AB9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2F42A3B-CE5F-431C-A91A-AECDE28084D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AC82398-F63B-48FB-9E23-11D7C548A3BD}"/>
              </a:ext>
            </a:extLst>
          </p:cNvPr>
          <p:cNvSpPr>
            <a:spLocks noGrp="1"/>
          </p:cNvSpPr>
          <p:nvPr>
            <p:ph type="dt" sz="half" idx="10"/>
          </p:nvPr>
        </p:nvSpPr>
        <p:spPr/>
        <p:txBody>
          <a:bodyPr/>
          <a:lstStyle/>
          <a:p>
            <a:fld id="{15DA797C-7D7A-4A3F-B982-20E3350769D5}" type="datetimeFigureOut">
              <a:rPr lang="en-IN" smtClean="0"/>
              <a:t>23-10-2020</a:t>
            </a:fld>
            <a:endParaRPr lang="en-IN"/>
          </a:p>
        </p:txBody>
      </p:sp>
      <p:sp>
        <p:nvSpPr>
          <p:cNvPr id="5" name="Footer Placeholder 4">
            <a:extLst>
              <a:ext uri="{FF2B5EF4-FFF2-40B4-BE49-F238E27FC236}">
                <a16:creationId xmlns:a16="http://schemas.microsoft.com/office/drawing/2014/main" id="{75BAFF19-5CE1-4CAE-B36E-FDBBFB6BC99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385726C-E502-4DB3-8368-3F9425A14153}"/>
              </a:ext>
            </a:extLst>
          </p:cNvPr>
          <p:cNvSpPr>
            <a:spLocks noGrp="1"/>
          </p:cNvSpPr>
          <p:nvPr>
            <p:ph type="sldNum" sz="quarter" idx="12"/>
          </p:nvPr>
        </p:nvSpPr>
        <p:spPr/>
        <p:txBody>
          <a:bodyPr/>
          <a:lstStyle/>
          <a:p>
            <a:fld id="{E250A5C8-771E-49BD-A7A3-0E3BC861A829}" type="slidenum">
              <a:rPr lang="en-IN" smtClean="0"/>
              <a:t>‹#›</a:t>
            </a:fld>
            <a:endParaRPr lang="en-IN"/>
          </a:p>
        </p:txBody>
      </p:sp>
    </p:spTree>
    <p:extLst>
      <p:ext uri="{BB962C8B-B14F-4D97-AF65-F5344CB8AC3E}">
        <p14:creationId xmlns:p14="http://schemas.microsoft.com/office/powerpoint/2010/main" val="2260826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C09A5D-DFDF-48A7-ACA6-32B5EAD22BB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0F8380C-3573-41B5-B4D8-521B41114F9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E9E5AD4-27F6-4A1D-8C9C-456163055388}"/>
              </a:ext>
            </a:extLst>
          </p:cNvPr>
          <p:cNvSpPr>
            <a:spLocks noGrp="1"/>
          </p:cNvSpPr>
          <p:nvPr>
            <p:ph type="dt" sz="half" idx="10"/>
          </p:nvPr>
        </p:nvSpPr>
        <p:spPr/>
        <p:txBody>
          <a:bodyPr/>
          <a:lstStyle/>
          <a:p>
            <a:fld id="{15DA797C-7D7A-4A3F-B982-20E3350769D5}" type="datetimeFigureOut">
              <a:rPr lang="en-IN" smtClean="0"/>
              <a:t>23-10-2020</a:t>
            </a:fld>
            <a:endParaRPr lang="en-IN"/>
          </a:p>
        </p:txBody>
      </p:sp>
      <p:sp>
        <p:nvSpPr>
          <p:cNvPr id="5" name="Footer Placeholder 4">
            <a:extLst>
              <a:ext uri="{FF2B5EF4-FFF2-40B4-BE49-F238E27FC236}">
                <a16:creationId xmlns:a16="http://schemas.microsoft.com/office/drawing/2014/main" id="{3981E86D-DFA5-4780-B691-3D3AC9885DB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476D715-60BF-4ABA-832A-4724DEA66CD8}"/>
              </a:ext>
            </a:extLst>
          </p:cNvPr>
          <p:cNvSpPr>
            <a:spLocks noGrp="1"/>
          </p:cNvSpPr>
          <p:nvPr>
            <p:ph type="sldNum" sz="quarter" idx="12"/>
          </p:nvPr>
        </p:nvSpPr>
        <p:spPr/>
        <p:txBody>
          <a:bodyPr/>
          <a:lstStyle/>
          <a:p>
            <a:fld id="{E250A5C8-771E-49BD-A7A3-0E3BC861A829}" type="slidenum">
              <a:rPr lang="en-IN" smtClean="0"/>
              <a:t>‹#›</a:t>
            </a:fld>
            <a:endParaRPr lang="en-IN"/>
          </a:p>
        </p:txBody>
      </p:sp>
    </p:spTree>
    <p:extLst>
      <p:ext uri="{BB962C8B-B14F-4D97-AF65-F5344CB8AC3E}">
        <p14:creationId xmlns:p14="http://schemas.microsoft.com/office/powerpoint/2010/main" val="25553931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7A98F7-C1F6-4DE3-9492-26F35ABA493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C3D704D-B8B4-4533-A88D-A60CA3DD220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8888263-9079-4487-A1C7-9C159A69BB6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D2746A7-7500-48F1-946D-A0007BBDE645}"/>
              </a:ext>
            </a:extLst>
          </p:cNvPr>
          <p:cNvSpPr>
            <a:spLocks noGrp="1"/>
          </p:cNvSpPr>
          <p:nvPr>
            <p:ph type="dt" sz="half" idx="10"/>
          </p:nvPr>
        </p:nvSpPr>
        <p:spPr/>
        <p:txBody>
          <a:bodyPr/>
          <a:lstStyle/>
          <a:p>
            <a:fld id="{15DA797C-7D7A-4A3F-B982-20E3350769D5}" type="datetimeFigureOut">
              <a:rPr lang="en-IN" smtClean="0"/>
              <a:t>23-10-2020</a:t>
            </a:fld>
            <a:endParaRPr lang="en-IN"/>
          </a:p>
        </p:txBody>
      </p:sp>
      <p:sp>
        <p:nvSpPr>
          <p:cNvPr id="6" name="Footer Placeholder 5">
            <a:extLst>
              <a:ext uri="{FF2B5EF4-FFF2-40B4-BE49-F238E27FC236}">
                <a16:creationId xmlns:a16="http://schemas.microsoft.com/office/drawing/2014/main" id="{38DCBAD6-9559-4CF7-ACFD-D900666BC33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BEC8BEC-B2DB-43CB-A755-32A88942970E}"/>
              </a:ext>
            </a:extLst>
          </p:cNvPr>
          <p:cNvSpPr>
            <a:spLocks noGrp="1"/>
          </p:cNvSpPr>
          <p:nvPr>
            <p:ph type="sldNum" sz="quarter" idx="12"/>
          </p:nvPr>
        </p:nvSpPr>
        <p:spPr/>
        <p:txBody>
          <a:bodyPr/>
          <a:lstStyle/>
          <a:p>
            <a:fld id="{E250A5C8-771E-49BD-A7A3-0E3BC861A829}" type="slidenum">
              <a:rPr lang="en-IN" smtClean="0"/>
              <a:t>‹#›</a:t>
            </a:fld>
            <a:endParaRPr lang="en-IN"/>
          </a:p>
        </p:txBody>
      </p:sp>
    </p:spTree>
    <p:extLst>
      <p:ext uri="{BB962C8B-B14F-4D97-AF65-F5344CB8AC3E}">
        <p14:creationId xmlns:p14="http://schemas.microsoft.com/office/powerpoint/2010/main" val="42341545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3642E-33A2-4D5D-8876-BD669C5261E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E18DCFE-AF16-48C0-90F1-B8934322AAA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604D752-CDC4-4A81-90B7-BDCA94E7CB5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14318B4-8489-481C-B271-7C552562618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822EFC5-C9D6-41DE-9E87-14D6725C007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DDA4556-FA2B-4691-8E6C-6DC2ACA8E06B}"/>
              </a:ext>
            </a:extLst>
          </p:cNvPr>
          <p:cNvSpPr>
            <a:spLocks noGrp="1"/>
          </p:cNvSpPr>
          <p:nvPr>
            <p:ph type="dt" sz="half" idx="10"/>
          </p:nvPr>
        </p:nvSpPr>
        <p:spPr/>
        <p:txBody>
          <a:bodyPr/>
          <a:lstStyle/>
          <a:p>
            <a:fld id="{15DA797C-7D7A-4A3F-B982-20E3350769D5}" type="datetimeFigureOut">
              <a:rPr lang="en-IN" smtClean="0"/>
              <a:t>23-10-2020</a:t>
            </a:fld>
            <a:endParaRPr lang="en-IN"/>
          </a:p>
        </p:txBody>
      </p:sp>
      <p:sp>
        <p:nvSpPr>
          <p:cNvPr id="8" name="Footer Placeholder 7">
            <a:extLst>
              <a:ext uri="{FF2B5EF4-FFF2-40B4-BE49-F238E27FC236}">
                <a16:creationId xmlns:a16="http://schemas.microsoft.com/office/drawing/2014/main" id="{B736FA5D-BE60-4FF0-B1BF-3A7D9BA6785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89926A8-B2D3-4290-875C-7DF95030F3A3}"/>
              </a:ext>
            </a:extLst>
          </p:cNvPr>
          <p:cNvSpPr>
            <a:spLocks noGrp="1"/>
          </p:cNvSpPr>
          <p:nvPr>
            <p:ph type="sldNum" sz="quarter" idx="12"/>
          </p:nvPr>
        </p:nvSpPr>
        <p:spPr/>
        <p:txBody>
          <a:bodyPr/>
          <a:lstStyle/>
          <a:p>
            <a:fld id="{E250A5C8-771E-49BD-A7A3-0E3BC861A829}" type="slidenum">
              <a:rPr lang="en-IN" smtClean="0"/>
              <a:t>‹#›</a:t>
            </a:fld>
            <a:endParaRPr lang="en-IN"/>
          </a:p>
        </p:txBody>
      </p:sp>
    </p:spTree>
    <p:extLst>
      <p:ext uri="{BB962C8B-B14F-4D97-AF65-F5344CB8AC3E}">
        <p14:creationId xmlns:p14="http://schemas.microsoft.com/office/powerpoint/2010/main" val="40588988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83147-9D37-45AC-8FE4-2D1F1588355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696E42C-770E-4AED-B7C3-44CEC8AEDBC1}"/>
              </a:ext>
            </a:extLst>
          </p:cNvPr>
          <p:cNvSpPr>
            <a:spLocks noGrp="1"/>
          </p:cNvSpPr>
          <p:nvPr>
            <p:ph type="dt" sz="half" idx="10"/>
          </p:nvPr>
        </p:nvSpPr>
        <p:spPr/>
        <p:txBody>
          <a:bodyPr/>
          <a:lstStyle/>
          <a:p>
            <a:fld id="{15DA797C-7D7A-4A3F-B982-20E3350769D5}" type="datetimeFigureOut">
              <a:rPr lang="en-IN" smtClean="0"/>
              <a:t>23-10-2020</a:t>
            </a:fld>
            <a:endParaRPr lang="en-IN"/>
          </a:p>
        </p:txBody>
      </p:sp>
      <p:sp>
        <p:nvSpPr>
          <p:cNvPr id="4" name="Footer Placeholder 3">
            <a:extLst>
              <a:ext uri="{FF2B5EF4-FFF2-40B4-BE49-F238E27FC236}">
                <a16:creationId xmlns:a16="http://schemas.microsoft.com/office/drawing/2014/main" id="{3B04477B-7180-4ACE-8C7A-43CF663D6B5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4776586-60CB-4358-B5AC-0784E1F2B80E}"/>
              </a:ext>
            </a:extLst>
          </p:cNvPr>
          <p:cNvSpPr>
            <a:spLocks noGrp="1"/>
          </p:cNvSpPr>
          <p:nvPr>
            <p:ph type="sldNum" sz="quarter" idx="12"/>
          </p:nvPr>
        </p:nvSpPr>
        <p:spPr/>
        <p:txBody>
          <a:bodyPr/>
          <a:lstStyle/>
          <a:p>
            <a:fld id="{E250A5C8-771E-49BD-A7A3-0E3BC861A829}" type="slidenum">
              <a:rPr lang="en-IN" smtClean="0"/>
              <a:t>‹#›</a:t>
            </a:fld>
            <a:endParaRPr lang="en-IN"/>
          </a:p>
        </p:txBody>
      </p:sp>
    </p:spTree>
    <p:extLst>
      <p:ext uri="{BB962C8B-B14F-4D97-AF65-F5344CB8AC3E}">
        <p14:creationId xmlns:p14="http://schemas.microsoft.com/office/powerpoint/2010/main" val="477937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B60950C-F3A9-4962-ADBA-7058A03A6E15}"/>
              </a:ext>
            </a:extLst>
          </p:cNvPr>
          <p:cNvSpPr>
            <a:spLocks noGrp="1"/>
          </p:cNvSpPr>
          <p:nvPr>
            <p:ph type="dt" sz="half" idx="10"/>
          </p:nvPr>
        </p:nvSpPr>
        <p:spPr/>
        <p:txBody>
          <a:bodyPr/>
          <a:lstStyle/>
          <a:p>
            <a:fld id="{15DA797C-7D7A-4A3F-B982-20E3350769D5}" type="datetimeFigureOut">
              <a:rPr lang="en-IN" smtClean="0"/>
              <a:t>23-10-2020</a:t>
            </a:fld>
            <a:endParaRPr lang="en-IN"/>
          </a:p>
        </p:txBody>
      </p:sp>
      <p:sp>
        <p:nvSpPr>
          <p:cNvPr id="3" name="Footer Placeholder 2">
            <a:extLst>
              <a:ext uri="{FF2B5EF4-FFF2-40B4-BE49-F238E27FC236}">
                <a16:creationId xmlns:a16="http://schemas.microsoft.com/office/drawing/2014/main" id="{5FA6A649-9FBC-4840-9B25-F0680298C9A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353664B-1A97-43DE-9AB3-9472FAE23800}"/>
              </a:ext>
            </a:extLst>
          </p:cNvPr>
          <p:cNvSpPr>
            <a:spLocks noGrp="1"/>
          </p:cNvSpPr>
          <p:nvPr>
            <p:ph type="sldNum" sz="quarter" idx="12"/>
          </p:nvPr>
        </p:nvSpPr>
        <p:spPr/>
        <p:txBody>
          <a:bodyPr/>
          <a:lstStyle/>
          <a:p>
            <a:fld id="{E250A5C8-771E-49BD-A7A3-0E3BC861A829}" type="slidenum">
              <a:rPr lang="en-IN" smtClean="0"/>
              <a:t>‹#›</a:t>
            </a:fld>
            <a:endParaRPr lang="en-IN"/>
          </a:p>
        </p:txBody>
      </p:sp>
    </p:spTree>
    <p:extLst>
      <p:ext uri="{BB962C8B-B14F-4D97-AF65-F5344CB8AC3E}">
        <p14:creationId xmlns:p14="http://schemas.microsoft.com/office/powerpoint/2010/main" val="41045595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7EA83-27FF-4852-A654-C852808654A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B3BC4C5-D730-49A9-A113-1510C0C66EC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BD3F176-FCD9-47AB-B045-D8653F832F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007A3B1-B802-4D27-861A-BB0FF76C7A0E}"/>
              </a:ext>
            </a:extLst>
          </p:cNvPr>
          <p:cNvSpPr>
            <a:spLocks noGrp="1"/>
          </p:cNvSpPr>
          <p:nvPr>
            <p:ph type="dt" sz="half" idx="10"/>
          </p:nvPr>
        </p:nvSpPr>
        <p:spPr/>
        <p:txBody>
          <a:bodyPr/>
          <a:lstStyle/>
          <a:p>
            <a:fld id="{15DA797C-7D7A-4A3F-B982-20E3350769D5}" type="datetimeFigureOut">
              <a:rPr lang="en-IN" smtClean="0"/>
              <a:t>23-10-2020</a:t>
            </a:fld>
            <a:endParaRPr lang="en-IN"/>
          </a:p>
        </p:txBody>
      </p:sp>
      <p:sp>
        <p:nvSpPr>
          <p:cNvPr id="6" name="Footer Placeholder 5">
            <a:extLst>
              <a:ext uri="{FF2B5EF4-FFF2-40B4-BE49-F238E27FC236}">
                <a16:creationId xmlns:a16="http://schemas.microsoft.com/office/drawing/2014/main" id="{334D0A62-B3BE-4D18-8887-A04592DE307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C625807-73F7-4F79-9D23-5190AE3E66E4}"/>
              </a:ext>
            </a:extLst>
          </p:cNvPr>
          <p:cNvSpPr>
            <a:spLocks noGrp="1"/>
          </p:cNvSpPr>
          <p:nvPr>
            <p:ph type="sldNum" sz="quarter" idx="12"/>
          </p:nvPr>
        </p:nvSpPr>
        <p:spPr/>
        <p:txBody>
          <a:bodyPr/>
          <a:lstStyle/>
          <a:p>
            <a:fld id="{E250A5C8-771E-49BD-A7A3-0E3BC861A829}" type="slidenum">
              <a:rPr lang="en-IN" smtClean="0"/>
              <a:t>‹#›</a:t>
            </a:fld>
            <a:endParaRPr lang="en-IN"/>
          </a:p>
        </p:txBody>
      </p:sp>
    </p:spTree>
    <p:extLst>
      <p:ext uri="{BB962C8B-B14F-4D97-AF65-F5344CB8AC3E}">
        <p14:creationId xmlns:p14="http://schemas.microsoft.com/office/powerpoint/2010/main" val="66690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F5E313-F212-41C9-984A-315BE58090C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227F0ED-CF7F-43E2-85FB-948462979D2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B5BE246-0B74-41D2-BC8E-B90E1B67C40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768AD5F-7420-4DD1-BE78-6A3EFE553C09}"/>
              </a:ext>
            </a:extLst>
          </p:cNvPr>
          <p:cNvSpPr>
            <a:spLocks noGrp="1"/>
          </p:cNvSpPr>
          <p:nvPr>
            <p:ph type="dt" sz="half" idx="10"/>
          </p:nvPr>
        </p:nvSpPr>
        <p:spPr/>
        <p:txBody>
          <a:bodyPr/>
          <a:lstStyle/>
          <a:p>
            <a:fld id="{15DA797C-7D7A-4A3F-B982-20E3350769D5}" type="datetimeFigureOut">
              <a:rPr lang="en-IN" smtClean="0"/>
              <a:t>23-10-2020</a:t>
            </a:fld>
            <a:endParaRPr lang="en-IN"/>
          </a:p>
        </p:txBody>
      </p:sp>
      <p:sp>
        <p:nvSpPr>
          <p:cNvPr id="6" name="Footer Placeholder 5">
            <a:extLst>
              <a:ext uri="{FF2B5EF4-FFF2-40B4-BE49-F238E27FC236}">
                <a16:creationId xmlns:a16="http://schemas.microsoft.com/office/drawing/2014/main" id="{A8A18CF4-05D8-4471-B9F3-32DA6FD905B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F1CBEB8-10A0-4B64-997C-7048042EB8BB}"/>
              </a:ext>
            </a:extLst>
          </p:cNvPr>
          <p:cNvSpPr>
            <a:spLocks noGrp="1"/>
          </p:cNvSpPr>
          <p:nvPr>
            <p:ph type="sldNum" sz="quarter" idx="12"/>
          </p:nvPr>
        </p:nvSpPr>
        <p:spPr/>
        <p:txBody>
          <a:bodyPr/>
          <a:lstStyle/>
          <a:p>
            <a:fld id="{E250A5C8-771E-49BD-A7A3-0E3BC861A829}" type="slidenum">
              <a:rPr lang="en-IN" smtClean="0"/>
              <a:t>‹#›</a:t>
            </a:fld>
            <a:endParaRPr lang="en-IN"/>
          </a:p>
        </p:txBody>
      </p:sp>
    </p:spTree>
    <p:extLst>
      <p:ext uri="{BB962C8B-B14F-4D97-AF65-F5344CB8AC3E}">
        <p14:creationId xmlns:p14="http://schemas.microsoft.com/office/powerpoint/2010/main" val="5323363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576F928-9192-4D9C-B4E0-AF590E01C788}"/>
              </a:ext>
            </a:extLst>
          </p:cNvPr>
          <p:cNvSpPr>
            <a:spLocks noGrp="1"/>
          </p:cNvSpPr>
          <p:nvPr>
            <p:ph type="title"/>
          </p:nvPr>
        </p:nvSpPr>
        <p:spPr>
          <a:xfrm>
            <a:off x="838200" y="309707"/>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560F46B-E24D-4241-A539-D0589C5BEB1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627F42D-4829-4760-94E0-03A1F082A4D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DA797C-7D7A-4A3F-B982-20E3350769D5}" type="datetimeFigureOut">
              <a:rPr lang="en-IN" smtClean="0"/>
              <a:t>23-10-2020</a:t>
            </a:fld>
            <a:endParaRPr lang="en-IN"/>
          </a:p>
        </p:txBody>
      </p:sp>
      <p:sp>
        <p:nvSpPr>
          <p:cNvPr id="5" name="Footer Placeholder 4">
            <a:extLst>
              <a:ext uri="{FF2B5EF4-FFF2-40B4-BE49-F238E27FC236}">
                <a16:creationId xmlns:a16="http://schemas.microsoft.com/office/drawing/2014/main" id="{C8A5D03A-E084-4B60-B849-8E81B27C689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0F25157-45E5-4C28-AC15-6420354CB6C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250A5C8-771E-49BD-A7A3-0E3BC861A829}" type="slidenum">
              <a:rPr lang="en-IN" smtClean="0"/>
              <a:t>‹#›</a:t>
            </a:fld>
            <a:endParaRPr lang="en-IN"/>
          </a:p>
        </p:txBody>
      </p:sp>
      <p:pic>
        <p:nvPicPr>
          <p:cNvPr id="8" name="Picture 7">
            <a:extLst>
              <a:ext uri="{FF2B5EF4-FFF2-40B4-BE49-F238E27FC236}">
                <a16:creationId xmlns:a16="http://schemas.microsoft.com/office/drawing/2014/main" id="{7DFAF1A0-58AF-4F7F-AC90-3CAB9B182C62}"/>
              </a:ext>
            </a:extLst>
          </p:cNvPr>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0" y="-136426"/>
            <a:ext cx="1282699" cy="857534"/>
          </a:xfrm>
          <a:prstGeom prst="rect">
            <a:avLst/>
          </a:prstGeom>
        </p:spPr>
      </p:pic>
      <p:sp>
        <p:nvSpPr>
          <p:cNvPr id="10" name="Rectangle 9">
            <a:extLst>
              <a:ext uri="{FF2B5EF4-FFF2-40B4-BE49-F238E27FC236}">
                <a16:creationId xmlns:a16="http://schemas.microsoft.com/office/drawing/2014/main" id="{8D8CC962-DFAE-474F-857C-87347A244A36}"/>
              </a:ext>
            </a:extLst>
          </p:cNvPr>
          <p:cNvSpPr/>
          <p:nvPr userDrawn="1"/>
        </p:nvSpPr>
        <p:spPr>
          <a:xfrm>
            <a:off x="1207637" y="6567586"/>
            <a:ext cx="8515350" cy="307777"/>
          </a:xfrm>
          <a:prstGeom prst="rect">
            <a:avLst/>
          </a:prstGeom>
        </p:spPr>
        <p:txBody>
          <a:bodyPr wrap="square">
            <a:spAutoFit/>
          </a:bodyPr>
          <a:lstStyle/>
          <a:p>
            <a:pPr algn="ctr"/>
            <a:r>
              <a:rPr lang="en-US" sz="1400" b="1" dirty="0">
                <a:solidFill>
                  <a:prstClr val="black"/>
                </a:solidFill>
                <a:latin typeface="Cambria" panose="02040503050406030204" pitchFamily="18" charset="0"/>
              </a:rPr>
              <a:t>USM’s </a:t>
            </a:r>
            <a:r>
              <a:rPr lang="en-US" sz="1400" b="1" dirty="0" err="1">
                <a:solidFill>
                  <a:prstClr val="black"/>
                </a:solidFill>
                <a:latin typeface="Cambria" panose="02040503050406030204" pitchFamily="18" charset="0"/>
              </a:rPr>
              <a:t>Shriram</a:t>
            </a:r>
            <a:r>
              <a:rPr lang="en-US" sz="1400" b="1" dirty="0">
                <a:solidFill>
                  <a:prstClr val="black"/>
                </a:solidFill>
                <a:latin typeface="Cambria" panose="02040503050406030204" pitchFamily="18" charset="0"/>
              </a:rPr>
              <a:t> </a:t>
            </a:r>
            <a:r>
              <a:rPr lang="en-US" sz="1400" b="1" dirty="0" err="1">
                <a:solidFill>
                  <a:prstClr val="black"/>
                </a:solidFill>
                <a:latin typeface="Cambria" panose="02040503050406030204" pitchFamily="18" charset="0"/>
              </a:rPr>
              <a:t>Mantri</a:t>
            </a:r>
            <a:r>
              <a:rPr lang="en-US" sz="1400" b="1" dirty="0">
                <a:solidFill>
                  <a:prstClr val="black"/>
                </a:solidFill>
                <a:latin typeface="Cambria" panose="02040503050406030204" pitchFamily="18" charset="0"/>
              </a:rPr>
              <a:t> </a:t>
            </a:r>
            <a:r>
              <a:rPr lang="en-US" sz="1400" b="1" dirty="0" err="1">
                <a:solidFill>
                  <a:prstClr val="black"/>
                </a:solidFill>
                <a:latin typeface="Cambria" panose="02040503050406030204" pitchFamily="18" charset="0"/>
              </a:rPr>
              <a:t>Vidyanidhi</a:t>
            </a:r>
            <a:r>
              <a:rPr lang="en-US" sz="1400" b="1" dirty="0">
                <a:solidFill>
                  <a:prstClr val="black"/>
                </a:solidFill>
                <a:latin typeface="Cambria" panose="02040503050406030204" pitchFamily="18" charset="0"/>
              </a:rPr>
              <a:t> Info Tech Academy </a:t>
            </a:r>
            <a:endParaRPr lang="en-IN" sz="1400" dirty="0">
              <a:solidFill>
                <a:prstClr val="black"/>
              </a:solidFill>
              <a:latin typeface="Cambria" panose="02040503050406030204" pitchFamily="18" charset="0"/>
            </a:endParaRPr>
          </a:p>
        </p:txBody>
      </p:sp>
    </p:spTree>
    <p:extLst>
      <p:ext uri="{BB962C8B-B14F-4D97-AF65-F5344CB8AC3E}">
        <p14:creationId xmlns:p14="http://schemas.microsoft.com/office/powerpoint/2010/main" val="40296495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www.vidyanidhi.com/" TargetMode="Externa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CD01ABA9-B727-438F-A96C-73D935C8F9DE}"/>
              </a:ext>
            </a:extLst>
          </p:cNvPr>
          <p:cNvSpPr txBox="1">
            <a:spLocks/>
          </p:cNvSpPr>
          <p:nvPr/>
        </p:nvSpPr>
        <p:spPr>
          <a:xfrm>
            <a:off x="228600" y="152400"/>
            <a:ext cx="8458200" cy="67056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IN" dirty="0">
                <a:hlinkClick r:id="rId2"/>
              </a:rPr>
              <a:t>http://www.vidyanidhi.com/</a:t>
            </a:r>
            <a:endParaRPr lang="en-IN" dirty="0"/>
          </a:p>
          <a:p>
            <a:pPr marL="0" indent="0" algn="ctr">
              <a:buFont typeface="Arial" panose="020B0604020202020204" pitchFamily="34" charset="0"/>
              <a:buNone/>
            </a:pPr>
            <a:r>
              <a:rPr lang="en-IN" dirty="0"/>
              <a:t>ketkiacharya.net@gmail.com</a:t>
            </a:r>
          </a:p>
        </p:txBody>
      </p:sp>
      <p:sp>
        <p:nvSpPr>
          <p:cNvPr id="3" name="TextBox 2">
            <a:extLst>
              <a:ext uri="{FF2B5EF4-FFF2-40B4-BE49-F238E27FC236}">
                <a16:creationId xmlns:a16="http://schemas.microsoft.com/office/drawing/2014/main" id="{B223BE20-7538-427E-919C-712A05A3C1F6}"/>
              </a:ext>
            </a:extLst>
          </p:cNvPr>
          <p:cNvSpPr txBox="1"/>
          <p:nvPr/>
        </p:nvSpPr>
        <p:spPr>
          <a:xfrm>
            <a:off x="533400" y="4038600"/>
            <a:ext cx="3276600" cy="1200329"/>
          </a:xfrm>
          <a:prstGeom prst="rect">
            <a:avLst/>
          </a:prstGeom>
          <a:noFill/>
        </p:spPr>
        <p:txBody>
          <a:bodyPr wrap="square" rtlCol="0">
            <a:spAutoFit/>
          </a:bodyPr>
          <a:lstStyle/>
          <a:p>
            <a:r>
              <a:rPr lang="en-IN" dirty="0" err="1"/>
              <a:t>Ketki</a:t>
            </a:r>
            <a:r>
              <a:rPr lang="en-IN" dirty="0"/>
              <a:t> Acharya</a:t>
            </a:r>
          </a:p>
          <a:p>
            <a:r>
              <a:rPr lang="en-IN" dirty="0"/>
              <a:t>From: SM VITA ATC of CDAC</a:t>
            </a:r>
          </a:p>
          <a:p>
            <a:r>
              <a:rPr lang="en-IN" dirty="0"/>
              <a:t>9769201036</a:t>
            </a:r>
          </a:p>
          <a:p>
            <a:r>
              <a:rPr lang="en-IN" dirty="0"/>
              <a:t>ketkiacharya.net@gmail.com</a:t>
            </a:r>
          </a:p>
        </p:txBody>
      </p:sp>
    </p:spTree>
    <p:extLst>
      <p:ext uri="{BB962C8B-B14F-4D97-AF65-F5344CB8AC3E}">
        <p14:creationId xmlns:p14="http://schemas.microsoft.com/office/powerpoint/2010/main" val="26683332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4C9C298-5183-41A4-B638-86EEF1D623A0}"/>
              </a:ext>
            </a:extLst>
          </p:cNvPr>
          <p:cNvSpPr>
            <a:spLocks noGrp="1"/>
          </p:cNvSpPr>
          <p:nvPr>
            <p:ph idx="1"/>
          </p:nvPr>
        </p:nvSpPr>
        <p:spPr>
          <a:xfrm>
            <a:off x="243840" y="148140"/>
            <a:ext cx="4377322" cy="6448025"/>
          </a:xfrm>
        </p:spPr>
        <p:txBody>
          <a:bodyPr>
            <a:noAutofit/>
          </a:bodyPr>
          <a:lstStyle/>
          <a:p>
            <a:pPr marL="0" indent="0">
              <a:lnSpc>
                <a:spcPct val="120000"/>
              </a:lnSpc>
              <a:spcBef>
                <a:spcPts val="0"/>
              </a:spcBef>
              <a:buNone/>
            </a:pPr>
            <a:r>
              <a:rPr lang="en-IN" sz="1400" dirty="0"/>
              <a:t>	using System;</a:t>
            </a:r>
          </a:p>
          <a:p>
            <a:pPr marL="0" indent="0">
              <a:lnSpc>
                <a:spcPct val="120000"/>
              </a:lnSpc>
              <a:spcBef>
                <a:spcPts val="0"/>
              </a:spcBef>
              <a:buNone/>
            </a:pPr>
            <a:r>
              <a:rPr lang="en-IN" sz="1400" dirty="0"/>
              <a:t>	namespace basic1     {</a:t>
            </a:r>
          </a:p>
          <a:p>
            <a:pPr marL="0" indent="0">
              <a:lnSpc>
                <a:spcPct val="120000"/>
              </a:lnSpc>
              <a:spcBef>
                <a:spcPts val="0"/>
              </a:spcBef>
              <a:buNone/>
            </a:pPr>
            <a:r>
              <a:rPr lang="en-IN" sz="1400" dirty="0"/>
              <a:t>    class Account{</a:t>
            </a:r>
          </a:p>
          <a:p>
            <a:pPr marL="0" indent="0">
              <a:lnSpc>
                <a:spcPct val="120000"/>
              </a:lnSpc>
              <a:spcBef>
                <a:spcPts val="0"/>
              </a:spcBef>
              <a:buNone/>
            </a:pPr>
            <a:r>
              <a:rPr lang="en-IN" sz="1400" dirty="0"/>
              <a:t>         static int </a:t>
            </a:r>
            <a:r>
              <a:rPr lang="en-IN" sz="1400" dirty="0" err="1"/>
              <a:t>getid</a:t>
            </a:r>
            <a:r>
              <a:rPr lang="en-IN" sz="1400" dirty="0"/>
              <a:t>;</a:t>
            </a:r>
          </a:p>
          <a:p>
            <a:pPr marL="0" indent="0">
              <a:lnSpc>
                <a:spcPct val="120000"/>
              </a:lnSpc>
              <a:spcBef>
                <a:spcPts val="0"/>
              </a:spcBef>
              <a:buNone/>
            </a:pPr>
            <a:r>
              <a:rPr lang="en-IN" sz="1400" dirty="0"/>
              <a:t>         int id;</a:t>
            </a:r>
          </a:p>
          <a:p>
            <a:pPr marL="0" indent="0">
              <a:lnSpc>
                <a:spcPct val="120000"/>
              </a:lnSpc>
              <a:spcBef>
                <a:spcPts val="0"/>
              </a:spcBef>
              <a:buNone/>
            </a:pPr>
            <a:r>
              <a:rPr lang="en-IN" sz="1400" dirty="0"/>
              <a:t>         string name;</a:t>
            </a:r>
          </a:p>
          <a:p>
            <a:pPr marL="0" indent="0">
              <a:lnSpc>
                <a:spcPct val="120000"/>
              </a:lnSpc>
              <a:spcBef>
                <a:spcPts val="0"/>
              </a:spcBef>
              <a:buNone/>
            </a:pPr>
            <a:r>
              <a:rPr lang="en-IN" sz="1400" dirty="0"/>
              <a:t>          double  balance;</a:t>
            </a:r>
          </a:p>
          <a:p>
            <a:pPr marL="0" indent="0">
              <a:lnSpc>
                <a:spcPct val="120000"/>
              </a:lnSpc>
              <a:spcBef>
                <a:spcPts val="0"/>
              </a:spcBef>
              <a:buNone/>
            </a:pPr>
            <a:r>
              <a:rPr lang="en-IN" sz="1400" dirty="0"/>
              <a:t> </a:t>
            </a:r>
            <a:r>
              <a:rPr lang="en-IN" sz="1400" dirty="0" err="1">
                <a:solidFill>
                  <a:srgbClr val="FF0000"/>
                </a:solidFill>
              </a:rPr>
              <a:t>const</a:t>
            </a:r>
            <a:r>
              <a:rPr lang="en-IN" sz="1400" dirty="0"/>
              <a:t> int </a:t>
            </a:r>
            <a:r>
              <a:rPr lang="en-IN" sz="1400" dirty="0" err="1"/>
              <a:t>maxcapacity</a:t>
            </a:r>
            <a:r>
              <a:rPr lang="en-IN" sz="1400" dirty="0"/>
              <a:t>=2;</a:t>
            </a:r>
          </a:p>
          <a:p>
            <a:pPr marL="0" indent="0">
              <a:lnSpc>
                <a:spcPct val="120000"/>
              </a:lnSpc>
              <a:spcBef>
                <a:spcPts val="0"/>
              </a:spcBef>
              <a:buNone/>
            </a:pPr>
            <a:r>
              <a:rPr lang="en-IN" sz="1400" dirty="0"/>
              <a:t>    </a:t>
            </a:r>
            <a:r>
              <a:rPr lang="en-IN" sz="1400" dirty="0">
                <a:solidFill>
                  <a:srgbClr val="00B050"/>
                </a:solidFill>
              </a:rPr>
              <a:t>static </a:t>
            </a:r>
            <a:r>
              <a:rPr lang="en-IN" sz="1400" dirty="0"/>
              <a:t> </a:t>
            </a:r>
            <a:r>
              <a:rPr lang="en-IN" sz="1400" dirty="0" err="1">
                <a:solidFill>
                  <a:srgbClr val="FF0000"/>
                </a:solidFill>
              </a:rPr>
              <a:t>readonl</a:t>
            </a:r>
            <a:r>
              <a:rPr lang="en-IN" sz="1400" dirty="0" err="1"/>
              <a:t>y</a:t>
            </a:r>
            <a:r>
              <a:rPr lang="en-IN" sz="1400" dirty="0"/>
              <a:t> double </a:t>
            </a:r>
            <a:r>
              <a:rPr lang="en-IN" sz="1400" dirty="0" err="1">
                <a:solidFill>
                  <a:srgbClr val="00B050"/>
                </a:solidFill>
              </a:rPr>
              <a:t>interest_rate</a:t>
            </a:r>
            <a:r>
              <a:rPr lang="en-IN" sz="1400" dirty="0"/>
              <a:t>;</a:t>
            </a:r>
          </a:p>
          <a:p>
            <a:pPr marL="0" indent="0">
              <a:lnSpc>
                <a:spcPct val="120000"/>
              </a:lnSpc>
              <a:spcBef>
                <a:spcPts val="0"/>
              </a:spcBef>
              <a:buNone/>
            </a:pPr>
            <a:r>
              <a:rPr lang="en-IN" sz="1400" dirty="0"/>
              <a:t>          static Account()          { </a:t>
            </a:r>
          </a:p>
          <a:p>
            <a:pPr marL="0" indent="0">
              <a:lnSpc>
                <a:spcPct val="120000"/>
              </a:lnSpc>
              <a:spcBef>
                <a:spcPts val="0"/>
              </a:spcBef>
              <a:buNone/>
            </a:pPr>
            <a:r>
              <a:rPr lang="en-IN" sz="1400" dirty="0">
                <a:solidFill>
                  <a:srgbClr val="00B050"/>
                </a:solidFill>
              </a:rPr>
              <a:t>            </a:t>
            </a:r>
            <a:r>
              <a:rPr lang="en-IN" sz="1400" dirty="0" err="1">
                <a:solidFill>
                  <a:srgbClr val="00B050"/>
                </a:solidFill>
              </a:rPr>
              <a:t>interest_rate</a:t>
            </a:r>
            <a:r>
              <a:rPr lang="en-IN" sz="1400" dirty="0"/>
              <a:t>=0.07;</a:t>
            </a:r>
          </a:p>
          <a:p>
            <a:pPr marL="0" indent="0">
              <a:lnSpc>
                <a:spcPct val="120000"/>
              </a:lnSpc>
              <a:spcBef>
                <a:spcPts val="0"/>
              </a:spcBef>
              <a:buNone/>
            </a:pPr>
            <a:r>
              <a:rPr lang="en-IN" sz="1400" dirty="0"/>
              <a:t>          </a:t>
            </a:r>
            <a:r>
              <a:rPr lang="en-IN" sz="1400" dirty="0" err="1"/>
              <a:t>Console.WriteLine</a:t>
            </a:r>
            <a:r>
              <a:rPr lang="en-IN" sz="1400" dirty="0"/>
              <a:t>("Bank of Baroda"); </a:t>
            </a:r>
          </a:p>
          <a:p>
            <a:pPr marL="0" indent="0">
              <a:lnSpc>
                <a:spcPct val="120000"/>
              </a:lnSpc>
              <a:spcBef>
                <a:spcPts val="0"/>
              </a:spcBef>
              <a:buNone/>
            </a:pPr>
            <a:r>
              <a:rPr lang="en-IN" sz="1400" dirty="0"/>
              <a:t>         }</a:t>
            </a:r>
          </a:p>
          <a:p>
            <a:pPr marL="0" indent="0">
              <a:lnSpc>
                <a:spcPct val="120000"/>
              </a:lnSpc>
              <a:spcBef>
                <a:spcPts val="0"/>
              </a:spcBef>
              <a:buNone/>
            </a:pPr>
            <a:r>
              <a:rPr lang="en-IN" sz="1400" dirty="0"/>
              <a:t>       public Account(string nm, double  </a:t>
            </a:r>
            <a:r>
              <a:rPr lang="en-IN" sz="1400" dirty="0" err="1"/>
              <a:t>bal</a:t>
            </a:r>
            <a:r>
              <a:rPr lang="en-IN" sz="1400" dirty="0"/>
              <a:t>)       {</a:t>
            </a:r>
          </a:p>
          <a:p>
            <a:pPr marL="0" indent="0">
              <a:lnSpc>
                <a:spcPct val="120000"/>
              </a:lnSpc>
              <a:spcBef>
                <a:spcPts val="0"/>
              </a:spcBef>
              <a:buNone/>
            </a:pPr>
            <a:r>
              <a:rPr lang="en-IN" sz="1400" dirty="0"/>
              <a:t>if(</a:t>
            </a:r>
            <a:r>
              <a:rPr lang="en-IN" sz="1400" dirty="0" err="1"/>
              <a:t>getid</a:t>
            </a:r>
            <a:r>
              <a:rPr lang="en-IN" sz="1400" dirty="0"/>
              <a:t>&lt;</a:t>
            </a:r>
            <a:r>
              <a:rPr lang="en-IN" sz="1400" dirty="0" err="1"/>
              <a:t>maxcapacity</a:t>
            </a:r>
            <a:r>
              <a:rPr lang="en-IN" sz="1400" dirty="0"/>
              <a:t>){</a:t>
            </a:r>
          </a:p>
          <a:p>
            <a:pPr marL="0" indent="0">
              <a:lnSpc>
                <a:spcPct val="120000"/>
              </a:lnSpc>
              <a:spcBef>
                <a:spcPts val="0"/>
              </a:spcBef>
              <a:buNone/>
            </a:pPr>
            <a:r>
              <a:rPr lang="en-IN" sz="1400" dirty="0"/>
              <a:t>            id=++</a:t>
            </a:r>
            <a:r>
              <a:rPr lang="en-IN" sz="1400" dirty="0" err="1"/>
              <a:t>getid</a:t>
            </a:r>
            <a:r>
              <a:rPr lang="en-IN" sz="1400" dirty="0"/>
              <a:t>;</a:t>
            </a:r>
          </a:p>
          <a:p>
            <a:pPr marL="0" indent="0">
              <a:lnSpc>
                <a:spcPct val="120000"/>
              </a:lnSpc>
              <a:spcBef>
                <a:spcPts val="0"/>
              </a:spcBef>
              <a:buNone/>
            </a:pPr>
            <a:r>
              <a:rPr lang="en-IN" sz="1400" dirty="0"/>
              <a:t>           name = nm;</a:t>
            </a:r>
          </a:p>
          <a:p>
            <a:pPr marL="0" indent="0">
              <a:lnSpc>
                <a:spcPct val="120000"/>
              </a:lnSpc>
              <a:spcBef>
                <a:spcPts val="0"/>
              </a:spcBef>
              <a:buNone/>
            </a:pPr>
            <a:r>
              <a:rPr lang="en-IN" sz="1400" dirty="0"/>
              <a:t>           balance = </a:t>
            </a:r>
            <a:r>
              <a:rPr lang="en-IN" sz="1400" dirty="0" err="1"/>
              <a:t>bal</a:t>
            </a:r>
            <a:r>
              <a:rPr lang="en-IN" sz="1400" dirty="0"/>
              <a:t>;</a:t>
            </a:r>
          </a:p>
          <a:p>
            <a:pPr marL="0" indent="0">
              <a:lnSpc>
                <a:spcPct val="120000"/>
              </a:lnSpc>
              <a:spcBef>
                <a:spcPts val="0"/>
              </a:spcBef>
              <a:buNone/>
            </a:pPr>
            <a:r>
              <a:rPr lang="en-IN" sz="1400" dirty="0"/>
              <a:t>} else </a:t>
            </a:r>
          </a:p>
          <a:p>
            <a:pPr marL="0" indent="0">
              <a:lnSpc>
                <a:spcPct val="120000"/>
              </a:lnSpc>
              <a:spcBef>
                <a:spcPts val="0"/>
              </a:spcBef>
              <a:buNone/>
            </a:pPr>
            <a:r>
              <a:rPr lang="en-IN" sz="1400" dirty="0" err="1"/>
              <a:t>Console.WriteLine</a:t>
            </a:r>
            <a:r>
              <a:rPr lang="en-IN" sz="1400" dirty="0"/>
              <a:t>(“capacity full can not open account”);</a:t>
            </a:r>
          </a:p>
          <a:p>
            <a:pPr marL="0" indent="0">
              <a:lnSpc>
                <a:spcPct val="120000"/>
              </a:lnSpc>
              <a:spcBef>
                <a:spcPts val="0"/>
              </a:spcBef>
              <a:buNone/>
            </a:pPr>
            <a:r>
              <a:rPr lang="en-IN" sz="1400" dirty="0"/>
              <a:t>       }</a:t>
            </a:r>
          </a:p>
          <a:p>
            <a:pPr marL="0" indent="0">
              <a:lnSpc>
                <a:spcPct val="120000"/>
              </a:lnSpc>
              <a:spcBef>
                <a:spcPts val="0"/>
              </a:spcBef>
              <a:buNone/>
            </a:pPr>
            <a:r>
              <a:rPr lang="en-IN" sz="1400" dirty="0"/>
              <a:t>        public void deposit(double amt)      {</a:t>
            </a:r>
          </a:p>
          <a:p>
            <a:pPr marL="0" indent="0">
              <a:lnSpc>
                <a:spcPct val="120000"/>
              </a:lnSpc>
              <a:spcBef>
                <a:spcPts val="0"/>
              </a:spcBef>
              <a:buNone/>
            </a:pPr>
            <a:r>
              <a:rPr lang="en-IN" sz="1400" dirty="0"/>
              <a:t>            balance += amt;</a:t>
            </a:r>
          </a:p>
          <a:p>
            <a:pPr marL="0" indent="0">
              <a:lnSpc>
                <a:spcPct val="120000"/>
              </a:lnSpc>
              <a:spcBef>
                <a:spcPts val="0"/>
              </a:spcBef>
              <a:buNone/>
            </a:pPr>
            <a:r>
              <a:rPr lang="en-IN" sz="1400" dirty="0"/>
              <a:t>        }</a:t>
            </a:r>
          </a:p>
          <a:p>
            <a:pPr marL="0" indent="0">
              <a:lnSpc>
                <a:spcPct val="120000"/>
              </a:lnSpc>
              <a:spcBef>
                <a:spcPts val="0"/>
              </a:spcBef>
              <a:buNone/>
            </a:pPr>
            <a:r>
              <a:rPr lang="en-IN" sz="1400" dirty="0"/>
              <a:t>        public  string display()        {         </a:t>
            </a:r>
          </a:p>
          <a:p>
            <a:pPr marL="0" indent="0">
              <a:lnSpc>
                <a:spcPct val="120000"/>
              </a:lnSpc>
              <a:spcBef>
                <a:spcPts val="0"/>
              </a:spcBef>
              <a:buNone/>
            </a:pPr>
            <a:r>
              <a:rPr lang="en-IN" sz="1400" dirty="0"/>
              <a:t>          return </a:t>
            </a:r>
            <a:r>
              <a:rPr lang="en-IN" sz="1400" dirty="0" err="1"/>
              <a:t>string.Format</a:t>
            </a:r>
            <a:r>
              <a:rPr lang="en-IN" sz="1400" dirty="0"/>
              <a:t>("{0}{1}{2}",id,  name, balance);</a:t>
            </a:r>
          </a:p>
          <a:p>
            <a:pPr marL="0" indent="0">
              <a:lnSpc>
                <a:spcPct val="120000"/>
              </a:lnSpc>
              <a:spcBef>
                <a:spcPts val="0"/>
              </a:spcBef>
              <a:buNone/>
            </a:pPr>
            <a:r>
              <a:rPr lang="en-IN" sz="1400" dirty="0"/>
              <a:t>        }</a:t>
            </a:r>
          </a:p>
          <a:p>
            <a:pPr marL="0" indent="0">
              <a:lnSpc>
                <a:spcPct val="120000"/>
              </a:lnSpc>
              <a:spcBef>
                <a:spcPts val="0"/>
              </a:spcBef>
              <a:buNone/>
            </a:pPr>
            <a:endParaRPr lang="en-IN" sz="1400" dirty="0"/>
          </a:p>
        </p:txBody>
      </p:sp>
      <p:sp>
        <p:nvSpPr>
          <p:cNvPr id="4" name="Rectangle 3">
            <a:extLst>
              <a:ext uri="{FF2B5EF4-FFF2-40B4-BE49-F238E27FC236}">
                <a16:creationId xmlns:a16="http://schemas.microsoft.com/office/drawing/2014/main" id="{A51F3151-359E-4F8F-B2DC-55E77429E08C}"/>
              </a:ext>
            </a:extLst>
          </p:cNvPr>
          <p:cNvSpPr/>
          <p:nvPr/>
        </p:nvSpPr>
        <p:spPr>
          <a:xfrm>
            <a:off x="4866640" y="314960"/>
            <a:ext cx="6765917" cy="8537722"/>
          </a:xfrm>
          <a:prstGeom prst="rect">
            <a:avLst/>
          </a:prstGeom>
        </p:spPr>
        <p:txBody>
          <a:bodyPr wrap="square">
            <a:spAutoFit/>
          </a:bodyPr>
          <a:lstStyle/>
          <a:p>
            <a:r>
              <a:rPr lang="en-IN" sz="1400" dirty="0"/>
              <a:t> public static double </a:t>
            </a:r>
            <a:r>
              <a:rPr lang="en-IN" sz="1400" dirty="0" err="1"/>
              <a:t>payint</a:t>
            </a:r>
            <a:r>
              <a:rPr lang="en-IN" sz="1400" dirty="0"/>
              <a:t>(Account </a:t>
            </a:r>
            <a:r>
              <a:rPr lang="en-IN" sz="1400" dirty="0" err="1"/>
              <a:t>obj</a:t>
            </a:r>
            <a:r>
              <a:rPr lang="en-IN" sz="1400" dirty="0"/>
              <a:t>) {</a:t>
            </a:r>
          </a:p>
          <a:p>
            <a:r>
              <a:rPr lang="en-IN" sz="1400" dirty="0"/>
              <a:t>           double income  = </a:t>
            </a:r>
            <a:r>
              <a:rPr lang="en-IN" sz="1400" dirty="0" err="1"/>
              <a:t>obj.balance</a:t>
            </a:r>
            <a:r>
              <a:rPr lang="en-IN" sz="1400" dirty="0"/>
              <a:t> * </a:t>
            </a:r>
            <a:r>
              <a:rPr lang="en-IN" sz="1400" dirty="0" err="1"/>
              <a:t>interest_rate</a:t>
            </a:r>
            <a:r>
              <a:rPr lang="en-IN" sz="1400" dirty="0"/>
              <a:t>;</a:t>
            </a:r>
          </a:p>
          <a:p>
            <a:r>
              <a:rPr lang="en-IN" sz="1400" dirty="0"/>
              <a:t>           </a:t>
            </a:r>
            <a:r>
              <a:rPr lang="en-IN" sz="1400" dirty="0" err="1"/>
              <a:t>obj.balance</a:t>
            </a:r>
            <a:r>
              <a:rPr lang="en-IN" sz="1400" dirty="0"/>
              <a:t> = </a:t>
            </a:r>
            <a:r>
              <a:rPr lang="en-IN" sz="1400" dirty="0" err="1"/>
              <a:t>obj.balance</a:t>
            </a:r>
            <a:r>
              <a:rPr lang="en-IN" sz="1400" dirty="0"/>
              <a:t> + income;</a:t>
            </a:r>
          </a:p>
          <a:p>
            <a:r>
              <a:rPr lang="en-IN" sz="1400" dirty="0"/>
              <a:t>           return income;</a:t>
            </a:r>
          </a:p>
          <a:p>
            <a:r>
              <a:rPr lang="en-IN" sz="1400" dirty="0"/>
              <a:t>        }</a:t>
            </a:r>
          </a:p>
          <a:p>
            <a:pPr>
              <a:lnSpc>
                <a:spcPct val="120000"/>
              </a:lnSpc>
            </a:pPr>
            <a:r>
              <a:rPr lang="en-IN" sz="1400" dirty="0"/>
              <a:t> public void withdraw(double amt)      { </a:t>
            </a:r>
            <a:r>
              <a:rPr lang="en-IN" sz="1400" b="1" dirty="0" err="1">
                <a:solidFill>
                  <a:srgbClr val="FF0000"/>
                </a:solidFill>
              </a:rPr>
              <a:t>const</a:t>
            </a:r>
            <a:r>
              <a:rPr lang="en-IN" sz="1400" dirty="0"/>
              <a:t> int </a:t>
            </a:r>
            <a:r>
              <a:rPr lang="en-IN" sz="1400" dirty="0" err="1"/>
              <a:t>minbal</a:t>
            </a:r>
            <a:r>
              <a:rPr lang="en-IN" sz="1400" dirty="0"/>
              <a:t>=5000;</a:t>
            </a:r>
          </a:p>
          <a:p>
            <a:pPr>
              <a:lnSpc>
                <a:spcPct val="120000"/>
              </a:lnSpc>
            </a:pPr>
            <a:r>
              <a:rPr lang="en-IN" sz="1400" dirty="0"/>
              <a:t>          if(balance-amt&lt;</a:t>
            </a:r>
            <a:r>
              <a:rPr lang="en-IN" sz="1400" dirty="0" err="1"/>
              <a:t>minbal</a:t>
            </a:r>
            <a:r>
              <a:rPr lang="en-IN" sz="1400" dirty="0"/>
              <a:t>)   {</a:t>
            </a:r>
          </a:p>
          <a:p>
            <a:pPr>
              <a:lnSpc>
                <a:spcPct val="120000"/>
              </a:lnSpc>
            </a:pPr>
            <a:r>
              <a:rPr lang="en-IN" sz="1400" dirty="0"/>
              <a:t>               </a:t>
            </a:r>
            <a:r>
              <a:rPr lang="en-IN" sz="1400" dirty="0" err="1"/>
              <a:t>Console.writeLine</a:t>
            </a:r>
            <a:r>
              <a:rPr lang="en-IN" sz="1400" dirty="0"/>
              <a:t>(“insufficient balance ”); </a:t>
            </a:r>
          </a:p>
          <a:p>
            <a:pPr>
              <a:lnSpc>
                <a:spcPct val="120000"/>
              </a:lnSpc>
            </a:pPr>
            <a:r>
              <a:rPr lang="en-IN" sz="1400" dirty="0"/>
              <a:t>        } else </a:t>
            </a:r>
          </a:p>
          <a:p>
            <a:pPr>
              <a:lnSpc>
                <a:spcPct val="120000"/>
              </a:lnSpc>
            </a:pPr>
            <a:r>
              <a:rPr lang="en-IN" sz="1400" dirty="0"/>
              <a:t>            balance -= amt;</a:t>
            </a:r>
          </a:p>
          <a:p>
            <a:pPr>
              <a:lnSpc>
                <a:spcPct val="120000"/>
              </a:lnSpc>
            </a:pPr>
            <a:r>
              <a:rPr lang="en-IN" sz="1400" dirty="0"/>
              <a:t>        }</a:t>
            </a:r>
          </a:p>
          <a:p>
            <a:r>
              <a:rPr lang="en-IN" sz="1400" dirty="0"/>
              <a:t>      </a:t>
            </a:r>
          </a:p>
          <a:p>
            <a:r>
              <a:rPr lang="en-IN" sz="1400" dirty="0"/>
              <a:t>    }</a:t>
            </a:r>
          </a:p>
          <a:p>
            <a:r>
              <a:rPr lang="en-IN" sz="1400" dirty="0"/>
              <a:t>    class </a:t>
            </a:r>
            <a:r>
              <a:rPr lang="en-IN" sz="1400" dirty="0" err="1"/>
              <a:t>AccountDemo</a:t>
            </a:r>
            <a:endParaRPr lang="en-IN" sz="1400" dirty="0"/>
          </a:p>
          <a:p>
            <a:r>
              <a:rPr lang="en-IN" sz="1400" dirty="0"/>
              <a:t>    {</a:t>
            </a:r>
          </a:p>
          <a:p>
            <a:r>
              <a:rPr lang="en-IN" sz="1400" dirty="0"/>
              <a:t>        static void Main()</a:t>
            </a:r>
          </a:p>
          <a:p>
            <a:r>
              <a:rPr lang="en-IN" sz="1400" dirty="0"/>
              <a:t>        {</a:t>
            </a:r>
          </a:p>
          <a:p>
            <a:r>
              <a:rPr lang="en-IN" sz="1400" dirty="0"/>
              <a:t>   Account a1 = new Account("Raj", 1000); // create a  object </a:t>
            </a:r>
          </a:p>
          <a:p>
            <a:r>
              <a:rPr lang="en-IN" sz="1400" dirty="0"/>
              <a:t>   Account a2 = new Account("Geeta", 40000); // create a object </a:t>
            </a:r>
          </a:p>
          <a:p>
            <a:r>
              <a:rPr lang="en-IN" sz="1400" dirty="0"/>
              <a:t>  Account a3 = new Account(“Ankit", 5000); // this object will not get created </a:t>
            </a:r>
          </a:p>
          <a:p>
            <a:endParaRPr lang="en-IN" sz="1400" dirty="0"/>
          </a:p>
          <a:p>
            <a:r>
              <a:rPr lang="en-IN" sz="1400" dirty="0"/>
              <a:t>          </a:t>
            </a:r>
            <a:r>
              <a:rPr lang="en-IN" sz="1400" dirty="0" err="1"/>
              <a:t>Console.WriteLine</a:t>
            </a:r>
            <a:r>
              <a:rPr lang="en-IN" sz="1400" dirty="0"/>
              <a:t>(</a:t>
            </a:r>
            <a:r>
              <a:rPr lang="en-IN" sz="1400" dirty="0" err="1"/>
              <a:t>Account.payint</a:t>
            </a:r>
            <a:r>
              <a:rPr lang="en-IN" sz="1400" dirty="0"/>
              <a:t> (a1));</a:t>
            </a:r>
          </a:p>
          <a:p>
            <a:r>
              <a:rPr lang="en-IN" sz="1400" dirty="0"/>
              <a:t>           a1.deposit(3000);</a:t>
            </a:r>
          </a:p>
          <a:p>
            <a:r>
              <a:rPr lang="en-IN" sz="1400" dirty="0"/>
              <a:t>           a2.deposit(1000);</a:t>
            </a:r>
          </a:p>
          <a:p>
            <a:endParaRPr lang="en-IN" sz="1400" dirty="0"/>
          </a:p>
          <a:p>
            <a:endParaRPr lang="en-IN" sz="1400" dirty="0"/>
          </a:p>
          <a:p>
            <a:r>
              <a:rPr lang="en-IN" sz="1400" dirty="0"/>
              <a:t>           </a:t>
            </a:r>
            <a:r>
              <a:rPr lang="en-IN" sz="1400" dirty="0" err="1"/>
              <a:t>Console.WriteLine</a:t>
            </a:r>
            <a:r>
              <a:rPr lang="en-IN" sz="1400" dirty="0"/>
              <a:t>(a1);</a:t>
            </a:r>
          </a:p>
          <a:p>
            <a:r>
              <a:rPr lang="en-IN" sz="1400" dirty="0"/>
              <a:t>           </a:t>
            </a:r>
            <a:r>
              <a:rPr lang="en-IN" sz="1400" dirty="0" err="1"/>
              <a:t>Console.WriteLine</a:t>
            </a:r>
            <a:r>
              <a:rPr lang="en-IN" sz="1400" dirty="0"/>
              <a:t>(a2);</a:t>
            </a:r>
          </a:p>
          <a:p>
            <a:r>
              <a:rPr lang="en-IN" sz="1400" dirty="0"/>
              <a:t>            </a:t>
            </a:r>
          </a:p>
          <a:p>
            <a:r>
              <a:rPr lang="en-IN" sz="1400" dirty="0"/>
              <a:t>        }</a:t>
            </a:r>
          </a:p>
          <a:p>
            <a:r>
              <a:rPr lang="en-IN" sz="1400" dirty="0"/>
              <a:t>    }</a:t>
            </a:r>
          </a:p>
          <a:p>
            <a:r>
              <a:rPr lang="en-IN" sz="1400" dirty="0"/>
              <a:t>}</a:t>
            </a:r>
          </a:p>
          <a:p>
            <a:r>
              <a:rPr lang="en-IN" sz="1400" dirty="0"/>
              <a:t>O/p     	Bank of Baroda</a:t>
            </a:r>
          </a:p>
          <a:p>
            <a:r>
              <a:rPr lang="en-IN" sz="1400" dirty="0"/>
              <a:t>	1 Raj 1000</a:t>
            </a:r>
          </a:p>
          <a:p>
            <a:r>
              <a:rPr lang="en-IN" sz="1400" dirty="0"/>
              <a:t>	1 Raj 4000</a:t>
            </a:r>
          </a:p>
          <a:p>
            <a:r>
              <a:rPr lang="en-IN" sz="1400" dirty="0"/>
              <a:t>	2 Geeta 41000</a:t>
            </a:r>
          </a:p>
          <a:p>
            <a:endParaRPr lang="en-IN" sz="1400" dirty="0"/>
          </a:p>
        </p:txBody>
      </p:sp>
    </p:spTree>
    <p:extLst>
      <p:ext uri="{BB962C8B-B14F-4D97-AF65-F5344CB8AC3E}">
        <p14:creationId xmlns:p14="http://schemas.microsoft.com/office/powerpoint/2010/main" val="36081627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C6B2CB-0BF1-42A3-8B03-E76BA5407393}"/>
              </a:ext>
            </a:extLst>
          </p:cNvPr>
          <p:cNvSpPr>
            <a:spLocks noGrp="1"/>
          </p:cNvSpPr>
          <p:nvPr>
            <p:ph type="title"/>
          </p:nvPr>
        </p:nvSpPr>
        <p:spPr>
          <a:xfrm>
            <a:off x="1120877" y="-201566"/>
            <a:ext cx="10114935" cy="840667"/>
          </a:xfrm>
        </p:spPr>
        <p:txBody>
          <a:bodyPr/>
          <a:lstStyle/>
          <a:p>
            <a:r>
              <a:rPr lang="en-IN" dirty="0" err="1"/>
              <a:t>Const</a:t>
            </a:r>
            <a:r>
              <a:rPr lang="en-IN" dirty="0"/>
              <a:t> key word</a:t>
            </a:r>
          </a:p>
        </p:txBody>
      </p:sp>
      <p:sp>
        <p:nvSpPr>
          <p:cNvPr id="3" name="Content Placeholder 2">
            <a:extLst>
              <a:ext uri="{FF2B5EF4-FFF2-40B4-BE49-F238E27FC236}">
                <a16:creationId xmlns:a16="http://schemas.microsoft.com/office/drawing/2014/main" id="{A3A46893-ECF8-43E9-981D-10AE74D25832}"/>
              </a:ext>
            </a:extLst>
          </p:cNvPr>
          <p:cNvSpPr>
            <a:spLocks noGrp="1"/>
          </p:cNvSpPr>
          <p:nvPr>
            <p:ph idx="1"/>
          </p:nvPr>
        </p:nvSpPr>
        <p:spPr>
          <a:xfrm>
            <a:off x="176981" y="570271"/>
            <a:ext cx="11176819" cy="6194331"/>
          </a:xfrm>
        </p:spPr>
        <p:txBody>
          <a:bodyPr/>
          <a:lstStyle/>
          <a:p>
            <a:r>
              <a:rPr lang="en-IN" dirty="0" err="1"/>
              <a:t>Const</a:t>
            </a:r>
            <a:r>
              <a:rPr lang="en-IN" dirty="0"/>
              <a:t> key word is same as it was in C and C++ and similar to final in case of java .</a:t>
            </a:r>
          </a:p>
          <a:p>
            <a:r>
              <a:rPr lang="en-IN" dirty="0"/>
              <a:t>Generally we declare variable as constant when we Know the value at compile time and it is not going to modify through out the </a:t>
            </a:r>
            <a:r>
              <a:rPr lang="en-IN" dirty="0" err="1"/>
              <a:t>lifespane</a:t>
            </a:r>
            <a:r>
              <a:rPr lang="en-IN" dirty="0"/>
              <a:t> of application.</a:t>
            </a:r>
          </a:p>
          <a:p>
            <a:r>
              <a:rPr lang="en-IN" dirty="0"/>
              <a:t>For ex. In Dot net Frame work  </a:t>
            </a:r>
          </a:p>
          <a:p>
            <a:pPr lvl="1"/>
            <a:r>
              <a:rPr lang="en-IN" dirty="0"/>
              <a:t>public </a:t>
            </a:r>
            <a:r>
              <a:rPr lang="en-IN" dirty="0" err="1"/>
              <a:t>const</a:t>
            </a:r>
            <a:r>
              <a:rPr lang="en-IN" dirty="0"/>
              <a:t> int </a:t>
            </a:r>
            <a:r>
              <a:rPr lang="en-IN" dirty="0" err="1"/>
              <a:t>MaxValue</a:t>
            </a:r>
            <a:r>
              <a:rPr lang="en-IN" dirty="0"/>
              <a:t> = 2147483647;</a:t>
            </a:r>
          </a:p>
          <a:p>
            <a:pPr lvl="1"/>
            <a:r>
              <a:rPr lang="en-IN" dirty="0"/>
              <a:t>public </a:t>
            </a:r>
            <a:r>
              <a:rPr lang="en-IN" dirty="0" err="1"/>
              <a:t>const</a:t>
            </a:r>
            <a:r>
              <a:rPr lang="en-IN" dirty="0"/>
              <a:t> int </a:t>
            </a:r>
            <a:r>
              <a:rPr lang="en-IN" dirty="0" err="1"/>
              <a:t>MinValue</a:t>
            </a:r>
            <a:r>
              <a:rPr lang="en-IN" dirty="0"/>
              <a:t> = -2147483648;</a:t>
            </a:r>
          </a:p>
          <a:p>
            <a:pPr lvl="1"/>
            <a:r>
              <a:rPr lang="en-IN" dirty="0"/>
              <a:t>This is range of data supported for int ,it is same through the span of  Dot net frame work and its value is known when dot net frame work was developed so it is marked </a:t>
            </a:r>
            <a:r>
              <a:rPr lang="en-IN" dirty="0" err="1"/>
              <a:t>const</a:t>
            </a:r>
            <a:r>
              <a:rPr lang="en-IN" dirty="0"/>
              <a:t> </a:t>
            </a:r>
          </a:p>
          <a:p>
            <a:r>
              <a:rPr lang="en-IN" dirty="0"/>
              <a:t>In real life application which data to be marked </a:t>
            </a:r>
            <a:r>
              <a:rPr lang="en-IN" dirty="0" err="1"/>
              <a:t>const</a:t>
            </a:r>
            <a:r>
              <a:rPr lang="en-IN" dirty="0"/>
              <a:t>? lets see examples</a:t>
            </a:r>
          </a:p>
          <a:p>
            <a:pPr lvl="1"/>
            <a:r>
              <a:rPr lang="en-IN" dirty="0"/>
              <a:t>Total number of seat for DAC course.</a:t>
            </a:r>
          </a:p>
          <a:p>
            <a:pPr lvl="1"/>
            <a:r>
              <a:rPr lang="en-IN" dirty="0"/>
              <a:t>Number of employee allowed in each department</a:t>
            </a:r>
          </a:p>
          <a:p>
            <a:pPr lvl="1"/>
            <a:r>
              <a:rPr lang="en-IN" dirty="0"/>
              <a:t>Number of player </a:t>
            </a:r>
            <a:r>
              <a:rPr lang="en-IN" dirty="0" err="1"/>
              <a:t>allowd</a:t>
            </a:r>
            <a:r>
              <a:rPr lang="en-IN" dirty="0"/>
              <a:t> in cricket team</a:t>
            </a:r>
          </a:p>
          <a:p>
            <a:pPr lvl="1"/>
            <a:r>
              <a:rPr lang="en-IN" dirty="0"/>
              <a:t>Minimum balance allowed in saving account if you issue passbook.</a:t>
            </a:r>
          </a:p>
          <a:p>
            <a:pPr lvl="1"/>
            <a:endParaRPr lang="en-IN" dirty="0"/>
          </a:p>
          <a:p>
            <a:pPr lvl="1"/>
            <a:endParaRPr lang="en-IN" dirty="0"/>
          </a:p>
          <a:p>
            <a:pPr lvl="1"/>
            <a:endParaRPr lang="en-IN" dirty="0"/>
          </a:p>
          <a:p>
            <a:pPr lvl="1"/>
            <a:endParaRPr lang="en-IN" dirty="0"/>
          </a:p>
          <a:p>
            <a:endParaRPr lang="en-IN" dirty="0"/>
          </a:p>
          <a:p>
            <a:endParaRPr lang="en-IN" dirty="0"/>
          </a:p>
          <a:p>
            <a:pPr marL="0" indent="0">
              <a:buNone/>
            </a:pPr>
            <a:endParaRPr lang="en-IN" dirty="0"/>
          </a:p>
        </p:txBody>
      </p:sp>
    </p:spTree>
    <p:extLst>
      <p:ext uri="{BB962C8B-B14F-4D97-AF65-F5344CB8AC3E}">
        <p14:creationId xmlns:p14="http://schemas.microsoft.com/office/powerpoint/2010/main" val="4112817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E0248-0168-41E2-908E-BFC8C2D576A5}"/>
              </a:ext>
            </a:extLst>
          </p:cNvPr>
          <p:cNvSpPr>
            <a:spLocks noGrp="1"/>
          </p:cNvSpPr>
          <p:nvPr>
            <p:ph type="title"/>
          </p:nvPr>
        </p:nvSpPr>
        <p:spPr>
          <a:xfrm>
            <a:off x="1058197" y="0"/>
            <a:ext cx="10075606" cy="447377"/>
          </a:xfrm>
        </p:spPr>
        <p:txBody>
          <a:bodyPr>
            <a:normAutofit fontScale="90000"/>
          </a:bodyPr>
          <a:lstStyle/>
          <a:p>
            <a:r>
              <a:rPr lang="en-IN" dirty="0"/>
              <a:t>Rules for </a:t>
            </a:r>
            <a:r>
              <a:rPr lang="en-IN" dirty="0" err="1"/>
              <a:t>const</a:t>
            </a:r>
            <a:r>
              <a:rPr lang="en-IN" dirty="0"/>
              <a:t> variable</a:t>
            </a:r>
          </a:p>
        </p:txBody>
      </p:sp>
      <p:sp>
        <p:nvSpPr>
          <p:cNvPr id="3" name="Content Placeholder 2">
            <a:extLst>
              <a:ext uri="{FF2B5EF4-FFF2-40B4-BE49-F238E27FC236}">
                <a16:creationId xmlns:a16="http://schemas.microsoft.com/office/drawing/2014/main" id="{C59C028B-3931-4B51-A04E-C16B5223C9DD}"/>
              </a:ext>
            </a:extLst>
          </p:cNvPr>
          <p:cNvSpPr>
            <a:spLocks noGrp="1"/>
          </p:cNvSpPr>
          <p:nvPr>
            <p:ph idx="1"/>
          </p:nvPr>
        </p:nvSpPr>
        <p:spPr>
          <a:xfrm>
            <a:off x="0" y="560439"/>
            <a:ext cx="11353801" cy="6297561"/>
          </a:xfrm>
        </p:spPr>
        <p:txBody>
          <a:bodyPr>
            <a:normAutofit lnSpcReduction="10000"/>
          </a:bodyPr>
          <a:lstStyle/>
          <a:p>
            <a:r>
              <a:rPr lang="en-IN" dirty="0"/>
              <a:t>Variable must be declared and initialized in same line</a:t>
            </a:r>
          </a:p>
          <a:p>
            <a:pPr lvl="1"/>
            <a:r>
              <a:rPr lang="en-IN" dirty="0" err="1"/>
              <a:t>const</a:t>
            </a:r>
            <a:r>
              <a:rPr lang="en-IN" dirty="0"/>
              <a:t> int </a:t>
            </a:r>
            <a:r>
              <a:rPr lang="en-IN" dirty="0" err="1"/>
              <a:t>maxemp</a:t>
            </a:r>
            <a:r>
              <a:rPr lang="en-IN" dirty="0"/>
              <a:t>=120;</a:t>
            </a:r>
          </a:p>
          <a:p>
            <a:pPr lvl="1"/>
            <a:r>
              <a:rPr lang="en-IN" dirty="0"/>
              <a:t>Error-following lines will give error as it is declared in one line and initialized in next line that is not allowed</a:t>
            </a:r>
          </a:p>
          <a:p>
            <a:pPr lvl="2"/>
            <a:r>
              <a:rPr lang="en-IN" dirty="0" err="1"/>
              <a:t>const</a:t>
            </a:r>
            <a:r>
              <a:rPr lang="en-IN" dirty="0"/>
              <a:t> int </a:t>
            </a:r>
            <a:r>
              <a:rPr lang="en-IN" dirty="0" err="1"/>
              <a:t>cplayer</a:t>
            </a:r>
            <a:r>
              <a:rPr lang="en-IN" dirty="0"/>
              <a:t>;</a:t>
            </a:r>
          </a:p>
          <a:p>
            <a:pPr lvl="2"/>
            <a:r>
              <a:rPr lang="en-IN" dirty="0"/>
              <a:t>   </a:t>
            </a:r>
            <a:r>
              <a:rPr lang="en-IN" dirty="0" err="1"/>
              <a:t>cplayer</a:t>
            </a:r>
            <a:r>
              <a:rPr lang="en-IN" dirty="0"/>
              <a:t>=11;</a:t>
            </a:r>
          </a:p>
          <a:p>
            <a:r>
              <a:rPr lang="en-IN" dirty="0"/>
              <a:t>Value can not be modified value afterword’s.</a:t>
            </a:r>
          </a:p>
          <a:p>
            <a:pPr lvl="2"/>
            <a:r>
              <a:rPr lang="en-IN" dirty="0"/>
              <a:t>If we write 	</a:t>
            </a:r>
          </a:p>
          <a:p>
            <a:pPr lvl="3"/>
            <a:r>
              <a:rPr lang="en-IN" dirty="0"/>
              <a:t> </a:t>
            </a:r>
            <a:r>
              <a:rPr lang="en-IN" dirty="0" err="1"/>
              <a:t>const</a:t>
            </a:r>
            <a:r>
              <a:rPr lang="en-IN" dirty="0"/>
              <a:t> int </a:t>
            </a:r>
            <a:r>
              <a:rPr lang="en-IN" dirty="0" err="1"/>
              <a:t>maxemp</a:t>
            </a:r>
            <a:r>
              <a:rPr lang="en-IN" dirty="0"/>
              <a:t>=120;</a:t>
            </a:r>
          </a:p>
          <a:p>
            <a:pPr lvl="3"/>
            <a:r>
              <a:rPr lang="en-IN" dirty="0" err="1"/>
              <a:t>maxemp</a:t>
            </a:r>
            <a:r>
              <a:rPr lang="en-IN" dirty="0"/>
              <a:t>=10;    //error as we initialized it to 120 so now we can not change it to 10</a:t>
            </a:r>
          </a:p>
          <a:p>
            <a:r>
              <a:rPr lang="en-IN" dirty="0"/>
              <a:t>It resolves at compile time.</a:t>
            </a:r>
          </a:p>
          <a:p>
            <a:pPr lvl="1"/>
            <a:r>
              <a:rPr lang="en-IN" dirty="0"/>
              <a:t>If we forget to initialised data we get error at compile time</a:t>
            </a:r>
          </a:p>
          <a:p>
            <a:r>
              <a:rPr lang="en-IN" dirty="0"/>
              <a:t>By default </a:t>
            </a:r>
            <a:r>
              <a:rPr lang="en-IN" dirty="0" err="1"/>
              <a:t>const</a:t>
            </a:r>
            <a:r>
              <a:rPr lang="en-IN" dirty="0"/>
              <a:t> is static so we </a:t>
            </a:r>
            <a:r>
              <a:rPr lang="en-IN"/>
              <a:t>can use </a:t>
            </a:r>
            <a:r>
              <a:rPr lang="en-IN" dirty="0"/>
              <a:t>as </a:t>
            </a:r>
            <a:r>
              <a:rPr lang="en-IN" dirty="0" err="1"/>
              <a:t>classname.variable</a:t>
            </a:r>
            <a:r>
              <a:rPr lang="en-IN" dirty="0"/>
              <a:t> and we can not write </a:t>
            </a:r>
          </a:p>
          <a:p>
            <a:pPr lvl="1"/>
            <a:r>
              <a:rPr lang="en-IN" dirty="0"/>
              <a:t>Public static </a:t>
            </a:r>
            <a:r>
              <a:rPr lang="en-IN" dirty="0" err="1"/>
              <a:t>const</a:t>
            </a:r>
            <a:r>
              <a:rPr lang="en-IN" dirty="0"/>
              <a:t> int no=50; //error</a:t>
            </a:r>
          </a:p>
          <a:p>
            <a:r>
              <a:rPr lang="en-IN" dirty="0"/>
              <a:t>We can use </a:t>
            </a:r>
            <a:r>
              <a:rPr lang="en-IN" dirty="0" err="1"/>
              <a:t>const</a:t>
            </a:r>
            <a:r>
              <a:rPr lang="en-IN" dirty="0"/>
              <a:t> variable inside instance method because it resolves at compile time.</a:t>
            </a:r>
          </a:p>
          <a:p>
            <a:pPr lvl="1"/>
            <a:endParaRPr lang="en-IN" dirty="0"/>
          </a:p>
          <a:p>
            <a:endParaRPr lang="en-IN" dirty="0"/>
          </a:p>
        </p:txBody>
      </p:sp>
    </p:spTree>
    <p:extLst>
      <p:ext uri="{BB962C8B-B14F-4D97-AF65-F5344CB8AC3E}">
        <p14:creationId xmlns:p14="http://schemas.microsoft.com/office/powerpoint/2010/main" val="28298109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240FDE6-ACFC-4537-B6B8-D0CBC4206AC0}"/>
              </a:ext>
            </a:extLst>
          </p:cNvPr>
          <p:cNvSpPr>
            <a:spLocks noGrp="1"/>
          </p:cNvSpPr>
          <p:nvPr>
            <p:ph idx="1"/>
          </p:nvPr>
        </p:nvSpPr>
        <p:spPr>
          <a:xfrm>
            <a:off x="304801" y="599768"/>
            <a:ext cx="4542502" cy="5537867"/>
          </a:xfrm>
        </p:spPr>
        <p:txBody>
          <a:bodyPr/>
          <a:lstStyle/>
          <a:p>
            <a:pPr marL="0" indent="0">
              <a:buNone/>
            </a:pPr>
            <a:r>
              <a:rPr lang="en-IN" dirty="0"/>
              <a:t>           static</a:t>
            </a:r>
          </a:p>
          <a:p>
            <a:r>
              <a:rPr lang="en-IN" dirty="0"/>
              <a:t>Initialised and resolves at runtime as soon as class get loaded</a:t>
            </a:r>
          </a:p>
          <a:p>
            <a:r>
              <a:rPr lang="en-IN" dirty="0"/>
              <a:t>Its value can be modified</a:t>
            </a:r>
          </a:p>
          <a:p>
            <a:r>
              <a:rPr lang="en-IN" dirty="0"/>
              <a:t>It persist modified value </a:t>
            </a:r>
          </a:p>
          <a:p>
            <a:r>
              <a:rPr lang="en-IN" dirty="0"/>
              <a:t>It initialised only once when it get loaded in memory </a:t>
            </a:r>
          </a:p>
          <a:p>
            <a:r>
              <a:rPr lang="en-IN" dirty="0"/>
              <a:t>Default value is 0</a:t>
            </a:r>
          </a:p>
          <a:p>
            <a:r>
              <a:rPr lang="en-IN" dirty="0"/>
              <a:t>Can not be used in instance method</a:t>
            </a:r>
          </a:p>
          <a:p>
            <a:pPr marL="0" indent="0">
              <a:buNone/>
            </a:pPr>
            <a:endParaRPr lang="en-IN" dirty="0"/>
          </a:p>
        </p:txBody>
      </p:sp>
      <p:sp>
        <p:nvSpPr>
          <p:cNvPr id="4" name="Content Placeholder 2">
            <a:extLst>
              <a:ext uri="{FF2B5EF4-FFF2-40B4-BE49-F238E27FC236}">
                <a16:creationId xmlns:a16="http://schemas.microsoft.com/office/drawing/2014/main" id="{D058D4D7-4992-480E-AACA-5EEB6FF990B7}"/>
              </a:ext>
            </a:extLst>
          </p:cNvPr>
          <p:cNvSpPr txBox="1">
            <a:spLocks/>
          </p:cNvSpPr>
          <p:nvPr/>
        </p:nvSpPr>
        <p:spPr>
          <a:xfrm>
            <a:off x="6617110" y="481781"/>
            <a:ext cx="5176684" cy="589935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dirty="0"/>
              <a:t>      </a:t>
            </a:r>
            <a:r>
              <a:rPr lang="en-IN" dirty="0" err="1"/>
              <a:t>const</a:t>
            </a:r>
            <a:endParaRPr lang="en-IN" dirty="0"/>
          </a:p>
          <a:p>
            <a:r>
              <a:rPr lang="en-IN" dirty="0"/>
              <a:t>Initialised and resolves at compile  time</a:t>
            </a:r>
          </a:p>
          <a:p>
            <a:r>
              <a:rPr lang="en-IN" dirty="0"/>
              <a:t>It’s value can not be modified</a:t>
            </a:r>
          </a:p>
          <a:p>
            <a:r>
              <a:rPr lang="en-IN" dirty="0"/>
              <a:t>Value once assigned can not be changed</a:t>
            </a:r>
          </a:p>
          <a:p>
            <a:r>
              <a:rPr lang="en-IN" dirty="0"/>
              <a:t>It initialised only once at compile time</a:t>
            </a:r>
          </a:p>
          <a:p>
            <a:r>
              <a:rPr lang="en-IN" dirty="0"/>
              <a:t>Does not have default value you must assign value at time of declaration</a:t>
            </a:r>
          </a:p>
          <a:p>
            <a:r>
              <a:rPr lang="en-IN" dirty="0"/>
              <a:t>Can be used in instance method</a:t>
            </a:r>
          </a:p>
          <a:p>
            <a:endParaRPr lang="en-IN" dirty="0"/>
          </a:p>
          <a:p>
            <a:endParaRPr lang="en-IN" dirty="0"/>
          </a:p>
          <a:p>
            <a:endParaRPr lang="en-IN" dirty="0"/>
          </a:p>
          <a:p>
            <a:pPr marL="0" indent="0">
              <a:buNone/>
            </a:pPr>
            <a:endParaRPr lang="en-IN" dirty="0"/>
          </a:p>
        </p:txBody>
      </p:sp>
    </p:spTree>
    <p:extLst>
      <p:ext uri="{BB962C8B-B14F-4D97-AF65-F5344CB8AC3E}">
        <p14:creationId xmlns:p14="http://schemas.microsoft.com/office/powerpoint/2010/main" val="5524575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38CE1-34B3-4C60-BB3F-7C3A149BDF97}"/>
              </a:ext>
            </a:extLst>
          </p:cNvPr>
          <p:cNvSpPr>
            <a:spLocks noGrp="1"/>
          </p:cNvSpPr>
          <p:nvPr>
            <p:ph type="title"/>
          </p:nvPr>
        </p:nvSpPr>
        <p:spPr>
          <a:xfrm>
            <a:off x="1052052" y="83566"/>
            <a:ext cx="10586884" cy="624358"/>
          </a:xfrm>
        </p:spPr>
        <p:txBody>
          <a:bodyPr>
            <a:noAutofit/>
          </a:bodyPr>
          <a:lstStyle/>
          <a:p>
            <a:r>
              <a:rPr lang="en-IN" sz="3200" dirty="0"/>
              <a:t>Lets See how to declare and use </a:t>
            </a:r>
            <a:r>
              <a:rPr lang="en-IN" sz="3200" dirty="0" err="1"/>
              <a:t>const</a:t>
            </a:r>
            <a:r>
              <a:rPr lang="en-IN" sz="3200" dirty="0"/>
              <a:t> </a:t>
            </a:r>
          </a:p>
        </p:txBody>
      </p:sp>
      <p:sp>
        <p:nvSpPr>
          <p:cNvPr id="4" name="TextBox 3">
            <a:extLst>
              <a:ext uri="{FF2B5EF4-FFF2-40B4-BE49-F238E27FC236}">
                <a16:creationId xmlns:a16="http://schemas.microsoft.com/office/drawing/2014/main" id="{4DAE4ED7-43C6-439B-A88C-718057E204EA}"/>
              </a:ext>
            </a:extLst>
          </p:cNvPr>
          <p:cNvSpPr txBox="1"/>
          <p:nvPr/>
        </p:nvSpPr>
        <p:spPr>
          <a:xfrm>
            <a:off x="5869858" y="1007806"/>
            <a:ext cx="5378245" cy="2862322"/>
          </a:xfrm>
          <a:prstGeom prst="rect">
            <a:avLst/>
          </a:prstGeom>
          <a:noFill/>
        </p:spPr>
        <p:txBody>
          <a:bodyPr wrap="square" rtlCol="0">
            <a:spAutoFit/>
          </a:bodyPr>
          <a:lstStyle/>
          <a:p>
            <a:r>
              <a:rPr lang="en-IN" dirty="0"/>
              <a:t>In next slide we will use </a:t>
            </a:r>
            <a:r>
              <a:rPr lang="en-IN" dirty="0" err="1"/>
              <a:t>const</a:t>
            </a:r>
            <a:r>
              <a:rPr lang="en-IN" dirty="0"/>
              <a:t> in our account application</a:t>
            </a:r>
          </a:p>
          <a:p>
            <a:pPr marL="342900" indent="-342900">
              <a:buAutoNum type="arabicPeriod"/>
            </a:pPr>
            <a:r>
              <a:rPr lang="en-IN" dirty="0"/>
              <a:t>Maximum account holder allowed in my bank is 2(just to make it simple ) so if you try to create 3rd object it should throw exception.</a:t>
            </a:r>
          </a:p>
          <a:p>
            <a:pPr marL="342900" indent="-342900">
              <a:buAutoNum type="arabicPeriod"/>
            </a:pPr>
            <a:r>
              <a:rPr lang="en-IN" dirty="0"/>
              <a:t>Minimum balance has to be 5000 so we will declare this variable in instance withdraw method . So we are adding withdraw instance method who’s job is to reduce balance and if balance is insufficient it will throw exception</a:t>
            </a:r>
          </a:p>
          <a:p>
            <a:pPr marL="342900" indent="-342900">
              <a:buAutoNum type="arabicPeriod"/>
            </a:pPr>
            <a:endParaRPr lang="en-IN" dirty="0"/>
          </a:p>
        </p:txBody>
      </p:sp>
      <p:sp>
        <p:nvSpPr>
          <p:cNvPr id="5" name="Content Placeholder 2">
            <a:extLst>
              <a:ext uri="{FF2B5EF4-FFF2-40B4-BE49-F238E27FC236}">
                <a16:creationId xmlns:a16="http://schemas.microsoft.com/office/drawing/2014/main" id="{8644D67E-4B83-47DC-BD38-B69CE72C1E85}"/>
              </a:ext>
            </a:extLst>
          </p:cNvPr>
          <p:cNvSpPr txBox="1">
            <a:spLocks/>
          </p:cNvSpPr>
          <p:nvPr/>
        </p:nvSpPr>
        <p:spPr>
          <a:xfrm>
            <a:off x="408039" y="703007"/>
            <a:ext cx="4763730" cy="426228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spcBef>
                <a:spcPts val="0"/>
              </a:spcBef>
              <a:buFont typeface="Arial" panose="020B0604020202020204" pitchFamily="34" charset="0"/>
              <a:buNone/>
            </a:pPr>
            <a:r>
              <a:rPr lang="en-IN" sz="1400" dirty="0"/>
              <a:t>using System;</a:t>
            </a:r>
          </a:p>
          <a:p>
            <a:pPr marL="0" indent="0">
              <a:lnSpc>
                <a:spcPct val="120000"/>
              </a:lnSpc>
              <a:spcBef>
                <a:spcPts val="0"/>
              </a:spcBef>
              <a:buFont typeface="Arial" panose="020B0604020202020204" pitchFamily="34" charset="0"/>
              <a:buNone/>
            </a:pPr>
            <a:r>
              <a:rPr lang="en-IN" sz="1400" dirty="0"/>
              <a:t>class </a:t>
            </a:r>
            <a:r>
              <a:rPr lang="en-IN" sz="1400" dirty="0" err="1"/>
              <a:t>Dac_course</a:t>
            </a:r>
            <a:endParaRPr lang="en-IN" sz="1400" dirty="0"/>
          </a:p>
          <a:p>
            <a:pPr marL="0" indent="0">
              <a:lnSpc>
                <a:spcPct val="120000"/>
              </a:lnSpc>
              <a:spcBef>
                <a:spcPts val="0"/>
              </a:spcBef>
              <a:buFont typeface="Arial" panose="020B0604020202020204" pitchFamily="34" charset="0"/>
              <a:buNone/>
            </a:pPr>
            <a:r>
              <a:rPr lang="en-IN" sz="1400" dirty="0"/>
              <a:t>{</a:t>
            </a:r>
          </a:p>
          <a:p>
            <a:pPr marL="0" indent="0">
              <a:lnSpc>
                <a:spcPct val="120000"/>
              </a:lnSpc>
              <a:spcBef>
                <a:spcPts val="0"/>
              </a:spcBef>
              <a:buFont typeface="Arial" panose="020B0604020202020204" pitchFamily="34" charset="0"/>
              <a:buNone/>
            </a:pPr>
            <a:r>
              <a:rPr lang="en-IN" sz="1400" dirty="0"/>
              <a:t>public </a:t>
            </a:r>
            <a:r>
              <a:rPr lang="en-IN" sz="1400" dirty="0" err="1"/>
              <a:t>const</a:t>
            </a:r>
            <a:r>
              <a:rPr lang="en-IN" sz="1400" dirty="0"/>
              <a:t> int capacity = 120;</a:t>
            </a:r>
          </a:p>
          <a:p>
            <a:pPr marL="0" indent="0">
              <a:lnSpc>
                <a:spcPct val="120000"/>
              </a:lnSpc>
              <a:spcBef>
                <a:spcPts val="0"/>
              </a:spcBef>
              <a:buFont typeface="Arial" panose="020B0604020202020204" pitchFamily="34" charset="0"/>
              <a:buNone/>
            </a:pPr>
            <a:endParaRPr lang="en-IN" sz="1400" dirty="0"/>
          </a:p>
          <a:p>
            <a:pPr marL="0" indent="0">
              <a:lnSpc>
                <a:spcPct val="120000"/>
              </a:lnSpc>
              <a:spcBef>
                <a:spcPts val="0"/>
              </a:spcBef>
              <a:buFont typeface="Arial" panose="020B0604020202020204" pitchFamily="34" charset="0"/>
              <a:buNone/>
            </a:pPr>
            <a:r>
              <a:rPr lang="en-IN" sz="1400" dirty="0"/>
              <a:t>}</a:t>
            </a:r>
          </a:p>
          <a:p>
            <a:pPr marL="0" indent="0">
              <a:lnSpc>
                <a:spcPct val="120000"/>
              </a:lnSpc>
              <a:spcBef>
                <a:spcPts val="0"/>
              </a:spcBef>
              <a:buFont typeface="Arial" panose="020B0604020202020204" pitchFamily="34" charset="0"/>
              <a:buNone/>
            </a:pPr>
            <a:r>
              <a:rPr lang="en-IN" sz="1400" dirty="0"/>
              <a:t>class </a:t>
            </a:r>
            <a:r>
              <a:rPr lang="en-IN" sz="1400" dirty="0" err="1"/>
              <a:t>SDemo</a:t>
            </a:r>
            <a:endParaRPr lang="en-IN" sz="1400" dirty="0"/>
          </a:p>
          <a:p>
            <a:pPr marL="0" indent="0">
              <a:lnSpc>
                <a:spcPct val="120000"/>
              </a:lnSpc>
              <a:spcBef>
                <a:spcPts val="0"/>
              </a:spcBef>
              <a:buFont typeface="Arial" panose="020B0604020202020204" pitchFamily="34" charset="0"/>
              <a:buNone/>
            </a:pPr>
            <a:r>
              <a:rPr lang="en-IN" sz="1400" dirty="0"/>
              <a:t>{</a:t>
            </a:r>
          </a:p>
          <a:p>
            <a:pPr marL="0" indent="0">
              <a:lnSpc>
                <a:spcPct val="120000"/>
              </a:lnSpc>
              <a:spcBef>
                <a:spcPts val="0"/>
              </a:spcBef>
              <a:buFont typeface="Arial" panose="020B0604020202020204" pitchFamily="34" charset="0"/>
              <a:buNone/>
            </a:pPr>
            <a:r>
              <a:rPr lang="en-IN" sz="1400" dirty="0"/>
              <a:t>    public static void Main()</a:t>
            </a:r>
          </a:p>
          <a:p>
            <a:pPr marL="0" indent="0">
              <a:lnSpc>
                <a:spcPct val="120000"/>
              </a:lnSpc>
              <a:spcBef>
                <a:spcPts val="0"/>
              </a:spcBef>
              <a:buFont typeface="Arial" panose="020B0604020202020204" pitchFamily="34" charset="0"/>
              <a:buNone/>
            </a:pPr>
            <a:r>
              <a:rPr lang="en-IN" sz="1400" dirty="0"/>
              <a:t>    {      </a:t>
            </a:r>
          </a:p>
          <a:p>
            <a:pPr marL="0" indent="0">
              <a:lnSpc>
                <a:spcPct val="120000"/>
              </a:lnSpc>
              <a:spcBef>
                <a:spcPts val="0"/>
              </a:spcBef>
              <a:buFont typeface="Arial" panose="020B0604020202020204" pitchFamily="34" charset="0"/>
              <a:buNone/>
            </a:pPr>
            <a:r>
              <a:rPr lang="en-IN" sz="1400" dirty="0"/>
              <a:t>//observe </a:t>
            </a:r>
            <a:r>
              <a:rPr lang="en-IN" sz="1400" dirty="0" err="1"/>
              <a:t>classname.varible</a:t>
            </a:r>
            <a:endParaRPr lang="en-IN" sz="1400" dirty="0"/>
          </a:p>
          <a:p>
            <a:pPr marL="0" indent="0">
              <a:lnSpc>
                <a:spcPct val="120000"/>
              </a:lnSpc>
              <a:spcBef>
                <a:spcPts val="0"/>
              </a:spcBef>
              <a:buFont typeface="Arial" panose="020B0604020202020204" pitchFamily="34" charset="0"/>
              <a:buNone/>
            </a:pPr>
            <a:r>
              <a:rPr lang="en-IN" sz="1400" dirty="0"/>
              <a:t>  </a:t>
            </a:r>
            <a:r>
              <a:rPr lang="en-IN" sz="1400" dirty="0" err="1"/>
              <a:t>Console.WriteLine</a:t>
            </a:r>
            <a:r>
              <a:rPr lang="en-IN" sz="1400" dirty="0"/>
              <a:t>(</a:t>
            </a:r>
            <a:r>
              <a:rPr lang="en-IN" sz="1400" dirty="0" err="1"/>
              <a:t>Dac_course.capacity</a:t>
            </a:r>
            <a:r>
              <a:rPr lang="en-IN" sz="1400" dirty="0"/>
              <a:t>);</a:t>
            </a:r>
          </a:p>
          <a:p>
            <a:pPr marL="0" indent="0">
              <a:lnSpc>
                <a:spcPct val="120000"/>
              </a:lnSpc>
              <a:spcBef>
                <a:spcPts val="0"/>
              </a:spcBef>
              <a:buFont typeface="Arial" panose="020B0604020202020204" pitchFamily="34" charset="0"/>
              <a:buNone/>
            </a:pPr>
            <a:endParaRPr lang="en-IN" sz="1400" dirty="0"/>
          </a:p>
          <a:p>
            <a:pPr marL="0" indent="0">
              <a:lnSpc>
                <a:spcPct val="120000"/>
              </a:lnSpc>
              <a:spcBef>
                <a:spcPts val="0"/>
              </a:spcBef>
              <a:buFont typeface="Arial" panose="020B0604020202020204" pitchFamily="34" charset="0"/>
              <a:buNone/>
            </a:pPr>
            <a:r>
              <a:rPr lang="en-IN" sz="1400" dirty="0"/>
              <a:t>        }</a:t>
            </a:r>
          </a:p>
          <a:p>
            <a:pPr marL="0" indent="0">
              <a:lnSpc>
                <a:spcPct val="120000"/>
              </a:lnSpc>
              <a:spcBef>
                <a:spcPts val="0"/>
              </a:spcBef>
              <a:buFont typeface="Arial" panose="020B0604020202020204" pitchFamily="34" charset="0"/>
              <a:buNone/>
            </a:pPr>
            <a:r>
              <a:rPr lang="en-IN" sz="1400" dirty="0"/>
              <a:t>}</a:t>
            </a:r>
          </a:p>
          <a:p>
            <a:pPr marL="0" indent="0">
              <a:lnSpc>
                <a:spcPct val="120000"/>
              </a:lnSpc>
              <a:spcBef>
                <a:spcPts val="0"/>
              </a:spcBef>
              <a:buFont typeface="Arial" panose="020B0604020202020204" pitchFamily="34" charset="0"/>
              <a:buNone/>
            </a:pPr>
            <a:r>
              <a:rPr lang="en-IN" sz="1400" dirty="0"/>
              <a:t>O/p 100</a:t>
            </a:r>
          </a:p>
          <a:p>
            <a:pPr marL="0" indent="0">
              <a:lnSpc>
                <a:spcPct val="120000"/>
              </a:lnSpc>
              <a:spcBef>
                <a:spcPts val="0"/>
              </a:spcBef>
              <a:buFont typeface="Arial" panose="020B0604020202020204" pitchFamily="34" charset="0"/>
              <a:buNone/>
            </a:pPr>
            <a:endParaRPr lang="en-IN" sz="1400" dirty="0"/>
          </a:p>
        </p:txBody>
      </p:sp>
      <p:sp>
        <p:nvSpPr>
          <p:cNvPr id="8" name="TextBox 7">
            <a:extLst>
              <a:ext uri="{FF2B5EF4-FFF2-40B4-BE49-F238E27FC236}">
                <a16:creationId xmlns:a16="http://schemas.microsoft.com/office/drawing/2014/main" id="{0AFC6036-73B6-43DA-8182-48B1CB6DD988}"/>
              </a:ext>
            </a:extLst>
          </p:cNvPr>
          <p:cNvSpPr txBox="1"/>
          <p:nvPr/>
        </p:nvSpPr>
        <p:spPr>
          <a:xfrm>
            <a:off x="2891912" y="3896963"/>
            <a:ext cx="9167352" cy="3139321"/>
          </a:xfrm>
          <a:prstGeom prst="rect">
            <a:avLst/>
          </a:prstGeom>
          <a:noFill/>
        </p:spPr>
        <p:txBody>
          <a:bodyPr wrap="square" rtlCol="0">
            <a:spAutoFit/>
          </a:bodyPr>
          <a:lstStyle/>
          <a:p>
            <a:r>
              <a:rPr lang="en-IN" dirty="0"/>
              <a:t>Note: some time we get confused  how declare static  and </a:t>
            </a:r>
            <a:r>
              <a:rPr lang="en-IN" dirty="0" err="1"/>
              <a:t>const</a:t>
            </a:r>
            <a:r>
              <a:rPr lang="en-IN" dirty="0"/>
              <a:t>  </a:t>
            </a:r>
            <a:r>
              <a:rPr lang="en-IN" dirty="0" err="1"/>
              <a:t>ie</a:t>
            </a:r>
            <a:r>
              <a:rPr lang="en-IN" dirty="0"/>
              <a:t>, int static TDS or static int TDS same applies to </a:t>
            </a:r>
            <a:r>
              <a:rPr lang="en-IN" dirty="0" err="1"/>
              <a:t>const</a:t>
            </a:r>
            <a:r>
              <a:rPr lang="en-IN" dirty="0"/>
              <a:t> so keep one rule in mind</a:t>
            </a:r>
          </a:p>
          <a:p>
            <a:pPr marL="285750" indent="-285750">
              <a:buFont typeface="Arial" panose="020B0604020202020204" pitchFamily="34" charset="0"/>
              <a:buChar char="•"/>
            </a:pPr>
            <a:r>
              <a:rPr lang="en-IN" dirty="0">
                <a:solidFill>
                  <a:schemeClr val="accent5"/>
                </a:solidFill>
              </a:rPr>
              <a:t>Just before data type there has to be type declaration</a:t>
            </a:r>
          </a:p>
          <a:p>
            <a:pPr marL="285750" indent="-285750">
              <a:buFont typeface="Arial" panose="020B0604020202020204" pitchFamily="34" charset="0"/>
              <a:buChar char="•"/>
            </a:pPr>
            <a:r>
              <a:rPr lang="en-IN" dirty="0">
                <a:solidFill>
                  <a:srgbClr val="FF0000"/>
                </a:solidFill>
              </a:rPr>
              <a:t>Just before  type there has to be  key words like static, </a:t>
            </a:r>
            <a:r>
              <a:rPr lang="en-IN" dirty="0" err="1">
                <a:solidFill>
                  <a:srgbClr val="FF0000"/>
                </a:solidFill>
              </a:rPr>
              <a:t>const</a:t>
            </a:r>
            <a:r>
              <a:rPr lang="en-IN" dirty="0">
                <a:solidFill>
                  <a:srgbClr val="FF0000"/>
                </a:solidFill>
              </a:rPr>
              <a:t> </a:t>
            </a:r>
          </a:p>
          <a:p>
            <a:pPr marL="285750" indent="-285750">
              <a:buFont typeface="Arial" panose="020B0604020202020204" pitchFamily="34" charset="0"/>
              <a:buChar char="•"/>
            </a:pPr>
            <a:r>
              <a:rPr lang="en-IN" dirty="0">
                <a:solidFill>
                  <a:srgbClr val="00B050"/>
                </a:solidFill>
              </a:rPr>
              <a:t>Very 1</a:t>
            </a:r>
            <a:r>
              <a:rPr lang="en-IN" baseline="30000" dirty="0">
                <a:solidFill>
                  <a:srgbClr val="00B050"/>
                </a:solidFill>
              </a:rPr>
              <a:t>st</a:t>
            </a:r>
            <a:r>
              <a:rPr lang="en-IN" dirty="0">
                <a:solidFill>
                  <a:srgbClr val="00B050"/>
                </a:solidFill>
              </a:rPr>
              <a:t> has to be access modifier like public, internal, private</a:t>
            </a:r>
          </a:p>
          <a:p>
            <a:pPr marL="742950" lvl="1" indent="-285750">
              <a:buFont typeface="Arial" panose="020B0604020202020204" pitchFamily="34" charset="0"/>
              <a:buChar char="•"/>
            </a:pPr>
            <a:r>
              <a:rPr lang="en-IN" dirty="0">
                <a:solidFill>
                  <a:srgbClr val="00B050"/>
                </a:solidFill>
              </a:rPr>
              <a:t>public</a:t>
            </a:r>
            <a:r>
              <a:rPr lang="en-IN" dirty="0"/>
              <a:t> </a:t>
            </a:r>
            <a:r>
              <a:rPr lang="en-IN" dirty="0" err="1">
                <a:solidFill>
                  <a:srgbClr val="FF0000"/>
                </a:solidFill>
              </a:rPr>
              <a:t>const</a:t>
            </a:r>
            <a:r>
              <a:rPr lang="en-IN" dirty="0"/>
              <a:t> </a:t>
            </a:r>
            <a:r>
              <a:rPr lang="en-IN" dirty="0">
                <a:solidFill>
                  <a:schemeClr val="accent5"/>
                </a:solidFill>
              </a:rPr>
              <a:t>int</a:t>
            </a:r>
            <a:r>
              <a:rPr lang="en-IN" dirty="0"/>
              <a:t> capacity=120</a:t>
            </a:r>
          </a:p>
          <a:p>
            <a:pPr marL="742950" lvl="1" indent="-285750">
              <a:buFont typeface="Arial" panose="020B0604020202020204" pitchFamily="34" charset="0"/>
              <a:buChar char="•"/>
            </a:pPr>
            <a:r>
              <a:rPr lang="en-IN" dirty="0">
                <a:solidFill>
                  <a:srgbClr val="00B050"/>
                </a:solidFill>
              </a:rPr>
              <a:t>public</a:t>
            </a:r>
            <a:r>
              <a:rPr lang="en-IN" dirty="0"/>
              <a:t> </a:t>
            </a:r>
            <a:r>
              <a:rPr lang="en-IN" dirty="0">
                <a:solidFill>
                  <a:srgbClr val="FF0000"/>
                </a:solidFill>
              </a:rPr>
              <a:t>static</a:t>
            </a:r>
            <a:r>
              <a:rPr lang="en-IN" dirty="0"/>
              <a:t> </a:t>
            </a:r>
            <a:r>
              <a:rPr lang="en-IN" dirty="0">
                <a:solidFill>
                  <a:schemeClr val="accent5"/>
                </a:solidFill>
              </a:rPr>
              <a:t>double</a:t>
            </a:r>
            <a:r>
              <a:rPr lang="en-IN" dirty="0"/>
              <a:t> TDS=0.01</a:t>
            </a:r>
          </a:p>
          <a:p>
            <a:pPr marL="742950" lvl="1" indent="-285750">
              <a:buFont typeface="Arial" panose="020B0604020202020204" pitchFamily="34" charset="0"/>
              <a:buChar char="•"/>
            </a:pPr>
            <a:endParaRPr lang="en-IN" dirty="0"/>
          </a:p>
          <a:p>
            <a:pPr marL="742950" lvl="1" indent="-285750">
              <a:buFont typeface="Arial" panose="020B0604020202020204" pitchFamily="34" charset="0"/>
              <a:buChar char="•"/>
            </a:pPr>
            <a:endParaRPr lang="en-IN" dirty="0"/>
          </a:p>
          <a:p>
            <a:pPr marL="742950" lvl="1" indent="-285750">
              <a:buFont typeface="Arial" panose="020B0604020202020204" pitchFamily="34" charset="0"/>
              <a:buChar char="•"/>
            </a:pPr>
            <a:endParaRPr lang="en-IN" dirty="0"/>
          </a:p>
          <a:p>
            <a:endParaRPr lang="en-IN" dirty="0"/>
          </a:p>
        </p:txBody>
      </p:sp>
    </p:spTree>
    <p:extLst>
      <p:ext uri="{BB962C8B-B14F-4D97-AF65-F5344CB8AC3E}">
        <p14:creationId xmlns:p14="http://schemas.microsoft.com/office/powerpoint/2010/main" val="38610293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4C9C298-5183-41A4-B638-86EEF1D623A0}"/>
              </a:ext>
            </a:extLst>
          </p:cNvPr>
          <p:cNvSpPr>
            <a:spLocks noGrp="1"/>
          </p:cNvSpPr>
          <p:nvPr>
            <p:ph idx="1"/>
          </p:nvPr>
        </p:nvSpPr>
        <p:spPr>
          <a:xfrm>
            <a:off x="243840" y="148140"/>
            <a:ext cx="4377322" cy="6448025"/>
          </a:xfrm>
        </p:spPr>
        <p:txBody>
          <a:bodyPr>
            <a:noAutofit/>
          </a:bodyPr>
          <a:lstStyle/>
          <a:p>
            <a:pPr marL="0" indent="0">
              <a:lnSpc>
                <a:spcPct val="120000"/>
              </a:lnSpc>
              <a:spcBef>
                <a:spcPts val="0"/>
              </a:spcBef>
              <a:buNone/>
            </a:pPr>
            <a:r>
              <a:rPr lang="en-IN" sz="1400" dirty="0"/>
              <a:t>	using System;</a:t>
            </a:r>
          </a:p>
          <a:p>
            <a:pPr marL="0" indent="0">
              <a:lnSpc>
                <a:spcPct val="120000"/>
              </a:lnSpc>
              <a:spcBef>
                <a:spcPts val="0"/>
              </a:spcBef>
              <a:buNone/>
            </a:pPr>
            <a:r>
              <a:rPr lang="en-IN" sz="1400" dirty="0"/>
              <a:t>	namespace basic1     {</a:t>
            </a:r>
          </a:p>
          <a:p>
            <a:pPr marL="0" indent="0">
              <a:lnSpc>
                <a:spcPct val="120000"/>
              </a:lnSpc>
              <a:spcBef>
                <a:spcPts val="0"/>
              </a:spcBef>
              <a:buNone/>
            </a:pPr>
            <a:r>
              <a:rPr lang="en-IN" sz="1400" dirty="0"/>
              <a:t>    class Account{</a:t>
            </a:r>
          </a:p>
          <a:p>
            <a:pPr marL="0" indent="0">
              <a:lnSpc>
                <a:spcPct val="120000"/>
              </a:lnSpc>
              <a:spcBef>
                <a:spcPts val="0"/>
              </a:spcBef>
              <a:buNone/>
            </a:pPr>
            <a:r>
              <a:rPr lang="en-IN" sz="1400" dirty="0"/>
              <a:t>         static int </a:t>
            </a:r>
            <a:r>
              <a:rPr lang="en-IN" sz="1400" dirty="0" err="1"/>
              <a:t>getid</a:t>
            </a:r>
            <a:r>
              <a:rPr lang="en-IN" sz="1400" dirty="0"/>
              <a:t>;</a:t>
            </a:r>
          </a:p>
          <a:p>
            <a:pPr marL="0" indent="0">
              <a:lnSpc>
                <a:spcPct val="120000"/>
              </a:lnSpc>
              <a:spcBef>
                <a:spcPts val="0"/>
              </a:spcBef>
              <a:buNone/>
            </a:pPr>
            <a:r>
              <a:rPr lang="en-IN" sz="1400" dirty="0"/>
              <a:t>         int id;</a:t>
            </a:r>
          </a:p>
          <a:p>
            <a:pPr marL="0" indent="0">
              <a:lnSpc>
                <a:spcPct val="120000"/>
              </a:lnSpc>
              <a:spcBef>
                <a:spcPts val="0"/>
              </a:spcBef>
              <a:buNone/>
            </a:pPr>
            <a:r>
              <a:rPr lang="en-IN" sz="1400" dirty="0"/>
              <a:t>         string name;</a:t>
            </a:r>
          </a:p>
          <a:p>
            <a:pPr marL="0" indent="0">
              <a:lnSpc>
                <a:spcPct val="120000"/>
              </a:lnSpc>
              <a:spcBef>
                <a:spcPts val="0"/>
              </a:spcBef>
              <a:buNone/>
            </a:pPr>
            <a:r>
              <a:rPr lang="en-IN" sz="1400" dirty="0"/>
              <a:t>          double  balance;</a:t>
            </a:r>
          </a:p>
          <a:p>
            <a:pPr marL="0" indent="0">
              <a:lnSpc>
                <a:spcPct val="120000"/>
              </a:lnSpc>
              <a:spcBef>
                <a:spcPts val="0"/>
              </a:spcBef>
              <a:buNone/>
            </a:pPr>
            <a:r>
              <a:rPr lang="en-IN" sz="1400" dirty="0"/>
              <a:t> </a:t>
            </a:r>
            <a:r>
              <a:rPr lang="en-IN" sz="1400" dirty="0" err="1">
                <a:solidFill>
                  <a:srgbClr val="FF0000"/>
                </a:solidFill>
              </a:rPr>
              <a:t>const</a:t>
            </a:r>
            <a:r>
              <a:rPr lang="en-IN" sz="1400" dirty="0"/>
              <a:t> int </a:t>
            </a:r>
            <a:r>
              <a:rPr lang="en-IN" sz="1400" dirty="0" err="1"/>
              <a:t>maxcapacity</a:t>
            </a:r>
            <a:r>
              <a:rPr lang="en-IN" sz="1400" dirty="0"/>
              <a:t>=2;</a:t>
            </a:r>
          </a:p>
          <a:p>
            <a:pPr marL="0" indent="0">
              <a:lnSpc>
                <a:spcPct val="120000"/>
              </a:lnSpc>
              <a:spcBef>
                <a:spcPts val="0"/>
              </a:spcBef>
              <a:buNone/>
            </a:pPr>
            <a:r>
              <a:rPr lang="en-IN" sz="1400" dirty="0"/>
              <a:t>    static double </a:t>
            </a:r>
            <a:r>
              <a:rPr lang="en-IN" sz="1400" dirty="0" err="1"/>
              <a:t>interest_rate</a:t>
            </a:r>
            <a:r>
              <a:rPr lang="en-IN" sz="1400" dirty="0"/>
              <a:t> = 0.07;</a:t>
            </a:r>
          </a:p>
          <a:p>
            <a:pPr marL="0" indent="0">
              <a:lnSpc>
                <a:spcPct val="120000"/>
              </a:lnSpc>
              <a:spcBef>
                <a:spcPts val="0"/>
              </a:spcBef>
              <a:buNone/>
            </a:pPr>
            <a:r>
              <a:rPr lang="en-IN" sz="1400" dirty="0"/>
              <a:t>          static Account()          { </a:t>
            </a:r>
          </a:p>
          <a:p>
            <a:pPr marL="0" indent="0">
              <a:lnSpc>
                <a:spcPct val="120000"/>
              </a:lnSpc>
              <a:spcBef>
                <a:spcPts val="0"/>
              </a:spcBef>
              <a:buNone/>
            </a:pPr>
            <a:r>
              <a:rPr lang="en-IN" sz="1400" dirty="0"/>
              <a:t>          </a:t>
            </a:r>
            <a:r>
              <a:rPr lang="en-IN" sz="1400" dirty="0" err="1"/>
              <a:t>Console.WriteLine</a:t>
            </a:r>
            <a:r>
              <a:rPr lang="en-IN" sz="1400" dirty="0"/>
              <a:t>("Bank of Baroda"); </a:t>
            </a:r>
          </a:p>
          <a:p>
            <a:pPr marL="0" indent="0">
              <a:lnSpc>
                <a:spcPct val="120000"/>
              </a:lnSpc>
              <a:spcBef>
                <a:spcPts val="0"/>
              </a:spcBef>
              <a:buNone/>
            </a:pPr>
            <a:r>
              <a:rPr lang="en-IN" sz="1400" dirty="0"/>
              <a:t>         }</a:t>
            </a:r>
          </a:p>
          <a:p>
            <a:pPr marL="0" indent="0">
              <a:lnSpc>
                <a:spcPct val="120000"/>
              </a:lnSpc>
              <a:spcBef>
                <a:spcPts val="0"/>
              </a:spcBef>
              <a:buNone/>
            </a:pPr>
            <a:r>
              <a:rPr lang="en-IN" sz="1400" dirty="0"/>
              <a:t>       public Account(string nm, double  </a:t>
            </a:r>
            <a:r>
              <a:rPr lang="en-IN" sz="1400" dirty="0" err="1"/>
              <a:t>bal</a:t>
            </a:r>
            <a:r>
              <a:rPr lang="en-IN" sz="1400" dirty="0"/>
              <a:t>)       {</a:t>
            </a:r>
          </a:p>
          <a:p>
            <a:pPr marL="0" indent="0">
              <a:lnSpc>
                <a:spcPct val="120000"/>
              </a:lnSpc>
              <a:spcBef>
                <a:spcPts val="0"/>
              </a:spcBef>
              <a:buNone/>
            </a:pPr>
            <a:r>
              <a:rPr lang="en-IN" sz="1400" dirty="0"/>
              <a:t>           if(</a:t>
            </a:r>
            <a:r>
              <a:rPr lang="en-IN" sz="1400" dirty="0" err="1"/>
              <a:t>getid</a:t>
            </a:r>
            <a:r>
              <a:rPr lang="en-IN" sz="1400" dirty="0"/>
              <a:t>&lt;</a:t>
            </a:r>
            <a:r>
              <a:rPr lang="en-IN" sz="1400" dirty="0" err="1"/>
              <a:t>maxcapacity</a:t>
            </a:r>
            <a:r>
              <a:rPr lang="en-IN" sz="1400" dirty="0"/>
              <a:t>){</a:t>
            </a:r>
          </a:p>
          <a:p>
            <a:pPr marL="0" indent="0">
              <a:lnSpc>
                <a:spcPct val="120000"/>
              </a:lnSpc>
              <a:spcBef>
                <a:spcPts val="0"/>
              </a:spcBef>
              <a:buNone/>
            </a:pPr>
            <a:r>
              <a:rPr lang="en-IN" sz="1400" dirty="0"/>
              <a:t>            id=++</a:t>
            </a:r>
            <a:r>
              <a:rPr lang="en-IN" sz="1400" dirty="0" err="1"/>
              <a:t>getid</a:t>
            </a:r>
            <a:r>
              <a:rPr lang="en-IN" sz="1400" dirty="0"/>
              <a:t>;</a:t>
            </a:r>
          </a:p>
          <a:p>
            <a:pPr marL="0" indent="0">
              <a:lnSpc>
                <a:spcPct val="120000"/>
              </a:lnSpc>
              <a:spcBef>
                <a:spcPts val="0"/>
              </a:spcBef>
              <a:buNone/>
            </a:pPr>
            <a:r>
              <a:rPr lang="en-IN" sz="1400" dirty="0"/>
              <a:t>           name = nm;</a:t>
            </a:r>
          </a:p>
          <a:p>
            <a:pPr marL="0" indent="0">
              <a:lnSpc>
                <a:spcPct val="120000"/>
              </a:lnSpc>
              <a:spcBef>
                <a:spcPts val="0"/>
              </a:spcBef>
              <a:buNone/>
            </a:pPr>
            <a:r>
              <a:rPr lang="en-IN" sz="1400" dirty="0"/>
              <a:t>           balance = </a:t>
            </a:r>
            <a:r>
              <a:rPr lang="en-IN" sz="1400" dirty="0" err="1"/>
              <a:t>bal</a:t>
            </a:r>
            <a:r>
              <a:rPr lang="en-IN" sz="1400" dirty="0"/>
              <a:t>;</a:t>
            </a:r>
          </a:p>
          <a:p>
            <a:pPr marL="0" indent="0">
              <a:lnSpc>
                <a:spcPct val="120000"/>
              </a:lnSpc>
              <a:spcBef>
                <a:spcPts val="0"/>
              </a:spcBef>
              <a:buNone/>
            </a:pPr>
            <a:r>
              <a:rPr lang="en-IN" sz="1400" dirty="0"/>
              <a:t>} else </a:t>
            </a:r>
          </a:p>
          <a:p>
            <a:pPr marL="0" indent="0">
              <a:lnSpc>
                <a:spcPct val="120000"/>
              </a:lnSpc>
              <a:spcBef>
                <a:spcPts val="0"/>
              </a:spcBef>
              <a:buNone/>
            </a:pPr>
            <a:r>
              <a:rPr lang="en-IN" sz="1400" dirty="0" err="1"/>
              <a:t>Console.WriteLine</a:t>
            </a:r>
            <a:r>
              <a:rPr lang="en-IN" sz="1400" dirty="0"/>
              <a:t>(“capacity full can not open account”);</a:t>
            </a:r>
          </a:p>
          <a:p>
            <a:pPr marL="0" indent="0">
              <a:lnSpc>
                <a:spcPct val="120000"/>
              </a:lnSpc>
              <a:spcBef>
                <a:spcPts val="0"/>
              </a:spcBef>
              <a:buNone/>
            </a:pPr>
            <a:r>
              <a:rPr lang="en-IN" sz="1400" dirty="0"/>
              <a:t>       }</a:t>
            </a:r>
          </a:p>
          <a:p>
            <a:pPr marL="0" indent="0">
              <a:lnSpc>
                <a:spcPct val="120000"/>
              </a:lnSpc>
              <a:spcBef>
                <a:spcPts val="0"/>
              </a:spcBef>
              <a:buNone/>
            </a:pPr>
            <a:r>
              <a:rPr lang="en-IN" sz="1400" dirty="0"/>
              <a:t>        public void deposit(double amt)      {</a:t>
            </a:r>
          </a:p>
          <a:p>
            <a:pPr marL="0" indent="0">
              <a:lnSpc>
                <a:spcPct val="120000"/>
              </a:lnSpc>
              <a:spcBef>
                <a:spcPts val="0"/>
              </a:spcBef>
              <a:buNone/>
            </a:pPr>
            <a:r>
              <a:rPr lang="en-IN" sz="1400" dirty="0"/>
              <a:t>            balance += amt;</a:t>
            </a:r>
          </a:p>
          <a:p>
            <a:pPr marL="0" indent="0">
              <a:lnSpc>
                <a:spcPct val="120000"/>
              </a:lnSpc>
              <a:spcBef>
                <a:spcPts val="0"/>
              </a:spcBef>
              <a:buNone/>
            </a:pPr>
            <a:r>
              <a:rPr lang="en-IN" sz="1400" dirty="0"/>
              <a:t>        }</a:t>
            </a:r>
          </a:p>
          <a:p>
            <a:pPr marL="0" indent="0">
              <a:lnSpc>
                <a:spcPct val="120000"/>
              </a:lnSpc>
              <a:spcBef>
                <a:spcPts val="0"/>
              </a:spcBef>
              <a:buNone/>
            </a:pPr>
            <a:r>
              <a:rPr lang="en-IN" sz="1400" dirty="0"/>
              <a:t>        public  string display()        {         </a:t>
            </a:r>
          </a:p>
          <a:p>
            <a:pPr marL="0" indent="0">
              <a:lnSpc>
                <a:spcPct val="120000"/>
              </a:lnSpc>
              <a:spcBef>
                <a:spcPts val="0"/>
              </a:spcBef>
              <a:buNone/>
            </a:pPr>
            <a:r>
              <a:rPr lang="en-IN" sz="1400" dirty="0"/>
              <a:t>          return </a:t>
            </a:r>
            <a:r>
              <a:rPr lang="en-IN" sz="1400" dirty="0" err="1"/>
              <a:t>string.Format</a:t>
            </a:r>
            <a:r>
              <a:rPr lang="en-IN" sz="1400" dirty="0"/>
              <a:t>("{0}{1}{2}",id,  name, balance);</a:t>
            </a:r>
          </a:p>
          <a:p>
            <a:pPr marL="0" indent="0">
              <a:lnSpc>
                <a:spcPct val="120000"/>
              </a:lnSpc>
              <a:spcBef>
                <a:spcPts val="0"/>
              </a:spcBef>
              <a:buNone/>
            </a:pPr>
            <a:r>
              <a:rPr lang="en-IN" sz="1400" dirty="0"/>
              <a:t>        }</a:t>
            </a:r>
          </a:p>
          <a:p>
            <a:pPr marL="0" indent="0">
              <a:lnSpc>
                <a:spcPct val="120000"/>
              </a:lnSpc>
              <a:spcBef>
                <a:spcPts val="0"/>
              </a:spcBef>
              <a:buNone/>
            </a:pPr>
            <a:endParaRPr lang="en-IN" sz="1400" dirty="0"/>
          </a:p>
        </p:txBody>
      </p:sp>
      <p:sp>
        <p:nvSpPr>
          <p:cNvPr id="4" name="Rectangle 3">
            <a:extLst>
              <a:ext uri="{FF2B5EF4-FFF2-40B4-BE49-F238E27FC236}">
                <a16:creationId xmlns:a16="http://schemas.microsoft.com/office/drawing/2014/main" id="{A51F3151-359E-4F8F-B2DC-55E77429E08C}"/>
              </a:ext>
            </a:extLst>
          </p:cNvPr>
          <p:cNvSpPr/>
          <p:nvPr/>
        </p:nvSpPr>
        <p:spPr>
          <a:xfrm>
            <a:off x="4866640" y="314960"/>
            <a:ext cx="6765917" cy="8537722"/>
          </a:xfrm>
          <a:prstGeom prst="rect">
            <a:avLst/>
          </a:prstGeom>
        </p:spPr>
        <p:txBody>
          <a:bodyPr wrap="square">
            <a:spAutoFit/>
          </a:bodyPr>
          <a:lstStyle/>
          <a:p>
            <a:r>
              <a:rPr lang="en-IN" sz="1400" dirty="0"/>
              <a:t> public static double </a:t>
            </a:r>
            <a:r>
              <a:rPr lang="en-IN" sz="1400" dirty="0" err="1"/>
              <a:t>payint</a:t>
            </a:r>
            <a:r>
              <a:rPr lang="en-IN" sz="1400" dirty="0"/>
              <a:t>(Account </a:t>
            </a:r>
            <a:r>
              <a:rPr lang="en-IN" sz="1400" dirty="0" err="1"/>
              <a:t>obj</a:t>
            </a:r>
            <a:r>
              <a:rPr lang="en-IN" sz="1400" dirty="0"/>
              <a:t>) {</a:t>
            </a:r>
          </a:p>
          <a:p>
            <a:r>
              <a:rPr lang="en-IN" sz="1400" dirty="0"/>
              <a:t>           double income  = </a:t>
            </a:r>
            <a:r>
              <a:rPr lang="en-IN" sz="1400" dirty="0" err="1"/>
              <a:t>obj.balance</a:t>
            </a:r>
            <a:r>
              <a:rPr lang="en-IN" sz="1400" dirty="0"/>
              <a:t> * </a:t>
            </a:r>
            <a:r>
              <a:rPr lang="en-IN" sz="1400" dirty="0" err="1"/>
              <a:t>interest_rate</a:t>
            </a:r>
            <a:r>
              <a:rPr lang="en-IN" sz="1400" dirty="0"/>
              <a:t>;</a:t>
            </a:r>
          </a:p>
          <a:p>
            <a:r>
              <a:rPr lang="en-IN" sz="1400" dirty="0"/>
              <a:t>           </a:t>
            </a:r>
            <a:r>
              <a:rPr lang="en-IN" sz="1400" dirty="0" err="1"/>
              <a:t>obj.balance</a:t>
            </a:r>
            <a:r>
              <a:rPr lang="en-IN" sz="1400" dirty="0"/>
              <a:t> = </a:t>
            </a:r>
            <a:r>
              <a:rPr lang="en-IN" sz="1400" dirty="0" err="1"/>
              <a:t>obj.balance</a:t>
            </a:r>
            <a:r>
              <a:rPr lang="en-IN" sz="1400" dirty="0"/>
              <a:t> + income;</a:t>
            </a:r>
          </a:p>
          <a:p>
            <a:r>
              <a:rPr lang="en-IN" sz="1400" dirty="0"/>
              <a:t>           return income;</a:t>
            </a:r>
          </a:p>
          <a:p>
            <a:r>
              <a:rPr lang="en-IN" sz="1400" dirty="0"/>
              <a:t>        }</a:t>
            </a:r>
          </a:p>
          <a:p>
            <a:pPr>
              <a:lnSpc>
                <a:spcPct val="120000"/>
              </a:lnSpc>
            </a:pPr>
            <a:r>
              <a:rPr lang="en-IN" sz="1400" dirty="0"/>
              <a:t> public void withdraw(double amt)      { </a:t>
            </a:r>
            <a:r>
              <a:rPr lang="en-IN" sz="1400" b="1" dirty="0" err="1">
                <a:solidFill>
                  <a:srgbClr val="FF0000"/>
                </a:solidFill>
              </a:rPr>
              <a:t>const</a:t>
            </a:r>
            <a:r>
              <a:rPr lang="en-IN" sz="1400" dirty="0"/>
              <a:t> int </a:t>
            </a:r>
            <a:r>
              <a:rPr lang="en-IN" sz="1400" dirty="0" err="1"/>
              <a:t>minbal</a:t>
            </a:r>
            <a:r>
              <a:rPr lang="en-IN" sz="1400" dirty="0"/>
              <a:t>=5000;</a:t>
            </a:r>
          </a:p>
          <a:p>
            <a:pPr>
              <a:lnSpc>
                <a:spcPct val="120000"/>
              </a:lnSpc>
            </a:pPr>
            <a:r>
              <a:rPr lang="en-IN" sz="1400" dirty="0"/>
              <a:t>          if(balance-amt&lt;</a:t>
            </a:r>
            <a:r>
              <a:rPr lang="en-IN" sz="1400" dirty="0" err="1"/>
              <a:t>minbal</a:t>
            </a:r>
            <a:r>
              <a:rPr lang="en-IN" sz="1400" dirty="0"/>
              <a:t>)   {</a:t>
            </a:r>
          </a:p>
          <a:p>
            <a:pPr>
              <a:lnSpc>
                <a:spcPct val="120000"/>
              </a:lnSpc>
            </a:pPr>
            <a:r>
              <a:rPr lang="en-IN" sz="1400" dirty="0"/>
              <a:t>               </a:t>
            </a:r>
            <a:r>
              <a:rPr lang="en-IN" sz="1400" dirty="0" err="1"/>
              <a:t>Console.writeLine</a:t>
            </a:r>
            <a:r>
              <a:rPr lang="en-IN" sz="1400" dirty="0"/>
              <a:t>(“insufficient balance ”); </a:t>
            </a:r>
          </a:p>
          <a:p>
            <a:pPr>
              <a:lnSpc>
                <a:spcPct val="120000"/>
              </a:lnSpc>
            </a:pPr>
            <a:r>
              <a:rPr lang="en-IN" sz="1400" dirty="0"/>
              <a:t>        } else </a:t>
            </a:r>
          </a:p>
          <a:p>
            <a:pPr>
              <a:lnSpc>
                <a:spcPct val="120000"/>
              </a:lnSpc>
            </a:pPr>
            <a:r>
              <a:rPr lang="en-IN" sz="1400" dirty="0"/>
              <a:t>            balance -= amt;</a:t>
            </a:r>
          </a:p>
          <a:p>
            <a:pPr>
              <a:lnSpc>
                <a:spcPct val="120000"/>
              </a:lnSpc>
            </a:pPr>
            <a:r>
              <a:rPr lang="en-IN" sz="1400" dirty="0"/>
              <a:t>        }</a:t>
            </a:r>
          </a:p>
          <a:p>
            <a:r>
              <a:rPr lang="en-IN" sz="1400" dirty="0"/>
              <a:t>      </a:t>
            </a:r>
          </a:p>
          <a:p>
            <a:r>
              <a:rPr lang="en-IN" sz="1400" dirty="0"/>
              <a:t>    }</a:t>
            </a:r>
          </a:p>
          <a:p>
            <a:r>
              <a:rPr lang="en-IN" sz="1400" dirty="0"/>
              <a:t>    class </a:t>
            </a:r>
            <a:r>
              <a:rPr lang="en-IN" sz="1400" dirty="0" err="1"/>
              <a:t>AccountDemo</a:t>
            </a:r>
            <a:endParaRPr lang="en-IN" sz="1400" dirty="0"/>
          </a:p>
          <a:p>
            <a:r>
              <a:rPr lang="en-IN" sz="1400" dirty="0"/>
              <a:t>    {</a:t>
            </a:r>
          </a:p>
          <a:p>
            <a:r>
              <a:rPr lang="en-IN" sz="1400" dirty="0"/>
              <a:t>        static void Main()</a:t>
            </a:r>
          </a:p>
          <a:p>
            <a:r>
              <a:rPr lang="en-IN" sz="1400" dirty="0"/>
              <a:t>        {</a:t>
            </a:r>
          </a:p>
          <a:p>
            <a:r>
              <a:rPr lang="en-IN" sz="1400" dirty="0"/>
              <a:t>   Account a1 = new Account("Raj", 1000); // create a  object </a:t>
            </a:r>
          </a:p>
          <a:p>
            <a:r>
              <a:rPr lang="en-IN" sz="1400" dirty="0"/>
              <a:t>   Account a2 = new Account("Geeta", 40000); // create a object </a:t>
            </a:r>
          </a:p>
          <a:p>
            <a:r>
              <a:rPr lang="en-IN" sz="1400" dirty="0"/>
              <a:t>  Account a3 = new Account(“Ankit", 5000); // this object will not get created </a:t>
            </a:r>
          </a:p>
          <a:p>
            <a:endParaRPr lang="en-IN" sz="1400" dirty="0"/>
          </a:p>
          <a:p>
            <a:r>
              <a:rPr lang="en-IN" sz="1400" dirty="0"/>
              <a:t>          </a:t>
            </a:r>
            <a:r>
              <a:rPr lang="en-IN" sz="1400" dirty="0" err="1"/>
              <a:t>Console.WriteLine</a:t>
            </a:r>
            <a:r>
              <a:rPr lang="en-IN" sz="1400" dirty="0"/>
              <a:t>(</a:t>
            </a:r>
            <a:r>
              <a:rPr lang="en-IN" sz="1400" dirty="0" err="1"/>
              <a:t>Account.payint</a:t>
            </a:r>
            <a:r>
              <a:rPr lang="en-IN" sz="1400" dirty="0"/>
              <a:t> (a1));</a:t>
            </a:r>
          </a:p>
          <a:p>
            <a:r>
              <a:rPr lang="en-IN" sz="1400" dirty="0"/>
              <a:t>           a1.deposit(3000);</a:t>
            </a:r>
          </a:p>
          <a:p>
            <a:r>
              <a:rPr lang="en-IN" sz="1400" dirty="0"/>
              <a:t>           a2.deposit(1000);</a:t>
            </a:r>
          </a:p>
          <a:p>
            <a:endParaRPr lang="en-IN" sz="1400" dirty="0"/>
          </a:p>
          <a:p>
            <a:endParaRPr lang="en-IN" sz="1400" dirty="0"/>
          </a:p>
          <a:p>
            <a:r>
              <a:rPr lang="en-IN" sz="1400" dirty="0"/>
              <a:t>           </a:t>
            </a:r>
            <a:r>
              <a:rPr lang="en-IN" sz="1400" dirty="0" err="1"/>
              <a:t>Console.WriteLine</a:t>
            </a:r>
            <a:r>
              <a:rPr lang="en-IN" sz="1400" dirty="0"/>
              <a:t>(a1);</a:t>
            </a:r>
          </a:p>
          <a:p>
            <a:r>
              <a:rPr lang="en-IN" sz="1400" dirty="0"/>
              <a:t>           </a:t>
            </a:r>
            <a:r>
              <a:rPr lang="en-IN" sz="1400" dirty="0" err="1"/>
              <a:t>Console.WriteLine</a:t>
            </a:r>
            <a:r>
              <a:rPr lang="en-IN" sz="1400" dirty="0"/>
              <a:t>(a2);</a:t>
            </a:r>
          </a:p>
          <a:p>
            <a:r>
              <a:rPr lang="en-IN" sz="1400" dirty="0"/>
              <a:t>            </a:t>
            </a:r>
          </a:p>
          <a:p>
            <a:r>
              <a:rPr lang="en-IN" sz="1400" dirty="0"/>
              <a:t>        }</a:t>
            </a:r>
          </a:p>
          <a:p>
            <a:r>
              <a:rPr lang="en-IN" sz="1400" dirty="0"/>
              <a:t>    }</a:t>
            </a:r>
          </a:p>
          <a:p>
            <a:r>
              <a:rPr lang="en-IN" sz="1400" dirty="0"/>
              <a:t>}</a:t>
            </a:r>
          </a:p>
          <a:p>
            <a:r>
              <a:rPr lang="en-IN" sz="1400" dirty="0"/>
              <a:t>O/p     	Bank of Baroda</a:t>
            </a:r>
          </a:p>
          <a:p>
            <a:r>
              <a:rPr lang="en-IN" sz="1400" dirty="0"/>
              <a:t>	1 Raj 1000</a:t>
            </a:r>
          </a:p>
          <a:p>
            <a:r>
              <a:rPr lang="en-IN" sz="1400" dirty="0"/>
              <a:t>	1 Raj 4000</a:t>
            </a:r>
          </a:p>
          <a:p>
            <a:r>
              <a:rPr lang="en-IN" sz="1400" dirty="0"/>
              <a:t>	2 Geeta 41000</a:t>
            </a:r>
          </a:p>
          <a:p>
            <a:endParaRPr lang="en-IN" sz="1400" dirty="0"/>
          </a:p>
        </p:txBody>
      </p:sp>
    </p:spTree>
    <p:extLst>
      <p:ext uri="{BB962C8B-B14F-4D97-AF65-F5344CB8AC3E}">
        <p14:creationId xmlns:p14="http://schemas.microsoft.com/office/powerpoint/2010/main" val="30145104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1573D-8414-40CA-BCCA-65B657D653C5}"/>
              </a:ext>
            </a:extLst>
          </p:cNvPr>
          <p:cNvSpPr>
            <a:spLocks noGrp="1"/>
          </p:cNvSpPr>
          <p:nvPr>
            <p:ph type="title"/>
          </p:nvPr>
        </p:nvSpPr>
        <p:spPr>
          <a:xfrm>
            <a:off x="1101213" y="83566"/>
            <a:ext cx="10032590" cy="516202"/>
          </a:xfrm>
        </p:spPr>
        <p:txBody>
          <a:bodyPr>
            <a:normAutofit fontScale="90000"/>
          </a:bodyPr>
          <a:lstStyle/>
          <a:p>
            <a:r>
              <a:rPr lang="en-IN" dirty="0" err="1"/>
              <a:t>Readonly</a:t>
            </a:r>
            <a:r>
              <a:rPr lang="en-IN" dirty="0"/>
              <a:t> key word</a:t>
            </a:r>
          </a:p>
        </p:txBody>
      </p:sp>
      <p:sp>
        <p:nvSpPr>
          <p:cNvPr id="3" name="Content Placeholder 2">
            <a:extLst>
              <a:ext uri="{FF2B5EF4-FFF2-40B4-BE49-F238E27FC236}">
                <a16:creationId xmlns:a16="http://schemas.microsoft.com/office/drawing/2014/main" id="{B0ED432C-8DC9-4345-8537-1769130CFF52}"/>
              </a:ext>
            </a:extLst>
          </p:cNvPr>
          <p:cNvSpPr>
            <a:spLocks noGrp="1"/>
          </p:cNvSpPr>
          <p:nvPr>
            <p:ph idx="1"/>
          </p:nvPr>
        </p:nvSpPr>
        <p:spPr>
          <a:xfrm>
            <a:off x="186813" y="698090"/>
            <a:ext cx="11157155" cy="5911492"/>
          </a:xfrm>
        </p:spPr>
        <p:txBody>
          <a:bodyPr>
            <a:normAutofit fontScale="77500" lnSpcReduction="20000"/>
          </a:bodyPr>
          <a:lstStyle/>
          <a:p>
            <a:pPr marL="0" indent="0" algn="ctr">
              <a:buNone/>
            </a:pPr>
            <a:r>
              <a:rPr lang="en-IN" sz="3100" b="1" dirty="0"/>
              <a:t>Why we need </a:t>
            </a:r>
            <a:r>
              <a:rPr lang="en-IN" sz="3100" b="1" dirty="0" err="1"/>
              <a:t>readonly</a:t>
            </a:r>
            <a:r>
              <a:rPr lang="en-IN" sz="3100" b="1" dirty="0"/>
              <a:t> key word? It is not there in java</a:t>
            </a:r>
          </a:p>
          <a:p>
            <a:pPr marL="0" indent="0">
              <a:buNone/>
            </a:pPr>
            <a:r>
              <a:rPr lang="en-IN" dirty="0"/>
              <a:t>Think of scenario where value for a variable is not known at compile time. </a:t>
            </a:r>
            <a:r>
              <a:rPr lang="en-IN" dirty="0" err="1"/>
              <a:t>Ie</a:t>
            </a:r>
            <a:r>
              <a:rPr lang="en-IN" dirty="0"/>
              <a:t> you will get that value at runtime and once you get that value it should not be modifiable.</a:t>
            </a:r>
          </a:p>
          <a:p>
            <a:pPr marL="0" indent="0">
              <a:buNone/>
            </a:pPr>
            <a:endParaRPr lang="en-IN" dirty="0"/>
          </a:p>
          <a:p>
            <a:pPr marL="0" indent="0">
              <a:buNone/>
            </a:pPr>
            <a:r>
              <a:rPr lang="en-IN" dirty="0"/>
              <a:t>Now for </a:t>
            </a:r>
            <a:r>
              <a:rPr lang="en-IN" dirty="0" err="1"/>
              <a:t>const</a:t>
            </a:r>
            <a:r>
              <a:rPr lang="en-IN" dirty="0"/>
              <a:t> you must know the value at compile time so </a:t>
            </a:r>
            <a:r>
              <a:rPr lang="en-IN" dirty="0" err="1"/>
              <a:t>.net</a:t>
            </a:r>
            <a:r>
              <a:rPr lang="en-IN" dirty="0"/>
              <a:t> frame work has come up with </a:t>
            </a:r>
            <a:r>
              <a:rPr lang="en-IN" dirty="0" err="1"/>
              <a:t>readonly</a:t>
            </a:r>
            <a:r>
              <a:rPr lang="en-IN" dirty="0"/>
              <a:t> keyword.</a:t>
            </a:r>
          </a:p>
          <a:p>
            <a:pPr marL="514350" indent="-514350">
              <a:buAutoNum type="arabicPeriod"/>
            </a:pPr>
            <a:r>
              <a:rPr lang="en-IN" dirty="0"/>
              <a:t>You can initialize </a:t>
            </a:r>
            <a:r>
              <a:rPr lang="en-IN" dirty="0" err="1"/>
              <a:t>readonly</a:t>
            </a:r>
            <a:r>
              <a:rPr lang="en-IN" dirty="0"/>
              <a:t> variable at the time of declaration in a class or</a:t>
            </a:r>
          </a:p>
          <a:p>
            <a:pPr marL="514350" indent="-514350">
              <a:buAutoNum type="arabicPeriod"/>
            </a:pPr>
            <a:r>
              <a:rPr lang="en-IN" dirty="0"/>
              <a:t>You can initialize </a:t>
            </a:r>
            <a:r>
              <a:rPr lang="en-IN" dirty="0" err="1"/>
              <a:t>readonly</a:t>
            </a:r>
            <a:r>
              <a:rPr lang="en-IN" dirty="0"/>
              <a:t> variable in constructor </a:t>
            </a:r>
            <a:r>
              <a:rPr lang="en-IN" b="1" dirty="0"/>
              <a:t>only</a:t>
            </a:r>
          </a:p>
          <a:p>
            <a:pPr marL="514350" indent="-514350">
              <a:buAutoNum type="arabicPeriod"/>
            </a:pPr>
            <a:r>
              <a:rPr lang="en-IN" dirty="0"/>
              <a:t>Its is instance variable but if you want you can marked it as </a:t>
            </a:r>
            <a:r>
              <a:rPr lang="en-IN" b="1" dirty="0"/>
              <a:t>static</a:t>
            </a:r>
            <a:r>
              <a:rPr lang="en-IN" dirty="0"/>
              <a:t>. Be careful if you mark it static </a:t>
            </a:r>
            <a:r>
              <a:rPr lang="en-IN" dirty="0" err="1"/>
              <a:t>readonly</a:t>
            </a:r>
            <a:r>
              <a:rPr lang="en-IN" dirty="0"/>
              <a:t> then you can initialise it in </a:t>
            </a:r>
            <a:r>
              <a:rPr lang="en-IN" b="1" dirty="0"/>
              <a:t>static </a:t>
            </a:r>
            <a:r>
              <a:rPr lang="en-IN" dirty="0"/>
              <a:t>constructor and not in instance constructor</a:t>
            </a:r>
          </a:p>
          <a:p>
            <a:pPr marL="514350" indent="-514350">
              <a:buAutoNum type="arabicPeriod"/>
            </a:pPr>
            <a:r>
              <a:rPr lang="en-IN" dirty="0"/>
              <a:t>You can not use </a:t>
            </a:r>
            <a:r>
              <a:rPr lang="en-IN" dirty="0" err="1"/>
              <a:t>readonly</a:t>
            </a:r>
            <a:r>
              <a:rPr lang="en-IN" dirty="0"/>
              <a:t> key word for local variable.</a:t>
            </a:r>
          </a:p>
          <a:p>
            <a:pPr marL="514350" indent="-514350">
              <a:buAutoNum type="arabicPeriod"/>
            </a:pPr>
            <a:endParaRPr lang="en-IN" dirty="0"/>
          </a:p>
          <a:p>
            <a:pPr marL="0" indent="0">
              <a:buNone/>
            </a:pPr>
            <a:r>
              <a:rPr lang="en-IN" dirty="0"/>
              <a:t>Note: constructor get called at runtime. If you try to modify </a:t>
            </a:r>
            <a:r>
              <a:rPr lang="en-IN" dirty="0" err="1"/>
              <a:t>readonly</a:t>
            </a:r>
            <a:r>
              <a:rPr lang="en-IN" dirty="0"/>
              <a:t> variable outside constructor you will get error. so we got solution.</a:t>
            </a:r>
          </a:p>
          <a:p>
            <a:pPr marL="0" indent="0">
              <a:buNone/>
            </a:pPr>
            <a:r>
              <a:rPr lang="en-IN" dirty="0"/>
              <a:t>Lets discuss scenario. In banking application rate of interest for saving account to be access at runtime from RBI server and then it should not be modifiable. So in constructor we will connect to RBI serve and will set value for </a:t>
            </a:r>
            <a:r>
              <a:rPr lang="en-IN" dirty="0" err="1"/>
              <a:t>readonly</a:t>
            </a:r>
            <a:r>
              <a:rPr lang="en-IN" dirty="0"/>
              <a:t> variable and as per rule </a:t>
            </a:r>
            <a:r>
              <a:rPr lang="en-IN" dirty="0" err="1"/>
              <a:t>readonly</a:t>
            </a:r>
            <a:r>
              <a:rPr lang="en-IN" dirty="0"/>
              <a:t> variable can not be initialized out side constructor.</a:t>
            </a:r>
          </a:p>
        </p:txBody>
      </p:sp>
    </p:spTree>
    <p:extLst>
      <p:ext uri="{BB962C8B-B14F-4D97-AF65-F5344CB8AC3E}">
        <p14:creationId xmlns:p14="http://schemas.microsoft.com/office/powerpoint/2010/main" val="3585966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74721-A7BB-4F4B-BDF0-76C16035E6CB}"/>
              </a:ext>
            </a:extLst>
          </p:cNvPr>
          <p:cNvSpPr>
            <a:spLocks noGrp="1"/>
          </p:cNvSpPr>
          <p:nvPr>
            <p:ph type="title"/>
          </p:nvPr>
        </p:nvSpPr>
        <p:spPr>
          <a:xfrm>
            <a:off x="1160206" y="0"/>
            <a:ext cx="10439400" cy="875071"/>
          </a:xfrm>
        </p:spPr>
        <p:txBody>
          <a:bodyPr/>
          <a:lstStyle/>
          <a:p>
            <a:r>
              <a:rPr lang="en-IN" dirty="0"/>
              <a:t>Think of scenario where we need </a:t>
            </a:r>
            <a:r>
              <a:rPr lang="en-IN" dirty="0" err="1"/>
              <a:t>readonly</a:t>
            </a:r>
            <a:endParaRPr lang="en-IN" dirty="0"/>
          </a:p>
        </p:txBody>
      </p:sp>
      <p:sp>
        <p:nvSpPr>
          <p:cNvPr id="3" name="Content Placeholder 2">
            <a:extLst>
              <a:ext uri="{FF2B5EF4-FFF2-40B4-BE49-F238E27FC236}">
                <a16:creationId xmlns:a16="http://schemas.microsoft.com/office/drawing/2014/main" id="{9177ABFD-5D31-406B-91F3-6EDFEFF71935}"/>
              </a:ext>
            </a:extLst>
          </p:cNvPr>
          <p:cNvSpPr>
            <a:spLocks noGrp="1"/>
          </p:cNvSpPr>
          <p:nvPr>
            <p:ph idx="1"/>
          </p:nvPr>
        </p:nvSpPr>
        <p:spPr>
          <a:xfrm>
            <a:off x="157316" y="796413"/>
            <a:ext cx="11196484" cy="5380550"/>
          </a:xfrm>
        </p:spPr>
        <p:txBody>
          <a:bodyPr/>
          <a:lstStyle/>
          <a:p>
            <a:r>
              <a:rPr lang="en-IN" dirty="0"/>
              <a:t>Lets say you  are starting a bank and need to have banking application. You have to set rate of interest on Fixed deposit to a variable at run time because that data you have to read from RBI banking application. Once this rate is set your application should not be able to modify.</a:t>
            </a:r>
          </a:p>
          <a:p>
            <a:r>
              <a:rPr lang="en-IN" dirty="0"/>
              <a:t>In </a:t>
            </a:r>
            <a:r>
              <a:rPr lang="en-IN"/>
              <a:t>such scenario </a:t>
            </a:r>
            <a:r>
              <a:rPr lang="en-IN" dirty="0"/>
              <a:t>you can declare variable as </a:t>
            </a:r>
            <a:r>
              <a:rPr lang="en-IN" dirty="0" err="1"/>
              <a:t>readonly</a:t>
            </a:r>
            <a:r>
              <a:rPr lang="en-IN" dirty="0"/>
              <a:t>. </a:t>
            </a:r>
          </a:p>
        </p:txBody>
      </p:sp>
    </p:spTree>
    <p:extLst>
      <p:ext uri="{BB962C8B-B14F-4D97-AF65-F5344CB8AC3E}">
        <p14:creationId xmlns:p14="http://schemas.microsoft.com/office/powerpoint/2010/main" val="33833887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B1D4F-5D86-4194-94DD-DB5687B47EF9}"/>
              </a:ext>
            </a:extLst>
          </p:cNvPr>
          <p:cNvSpPr>
            <a:spLocks noGrp="1"/>
          </p:cNvSpPr>
          <p:nvPr>
            <p:ph type="title"/>
          </p:nvPr>
        </p:nvSpPr>
        <p:spPr>
          <a:xfrm>
            <a:off x="1120140" y="86504"/>
            <a:ext cx="9951720" cy="594533"/>
          </a:xfrm>
        </p:spPr>
        <p:txBody>
          <a:bodyPr>
            <a:normAutofit fontScale="90000"/>
          </a:bodyPr>
          <a:lstStyle/>
          <a:p>
            <a:r>
              <a:rPr lang="en-IN" dirty="0"/>
              <a:t>How to declare and use</a:t>
            </a:r>
          </a:p>
        </p:txBody>
      </p:sp>
      <p:sp>
        <p:nvSpPr>
          <p:cNvPr id="3" name="Content Placeholder 2">
            <a:extLst>
              <a:ext uri="{FF2B5EF4-FFF2-40B4-BE49-F238E27FC236}">
                <a16:creationId xmlns:a16="http://schemas.microsoft.com/office/drawing/2014/main" id="{52146914-85DA-461B-A029-8699E883BD52}"/>
              </a:ext>
            </a:extLst>
          </p:cNvPr>
          <p:cNvSpPr>
            <a:spLocks noGrp="1"/>
          </p:cNvSpPr>
          <p:nvPr>
            <p:ph idx="1"/>
          </p:nvPr>
        </p:nvSpPr>
        <p:spPr>
          <a:xfrm>
            <a:off x="152400" y="681038"/>
            <a:ext cx="5619135" cy="6268402"/>
          </a:xfrm>
        </p:spPr>
        <p:txBody>
          <a:bodyPr>
            <a:noAutofit/>
          </a:bodyPr>
          <a:lstStyle/>
          <a:p>
            <a:pPr marL="0" indent="0">
              <a:lnSpc>
                <a:spcPct val="120000"/>
              </a:lnSpc>
              <a:spcBef>
                <a:spcPts val="0"/>
              </a:spcBef>
              <a:buNone/>
            </a:pPr>
            <a:r>
              <a:rPr lang="en-IN" sz="1400" dirty="0"/>
              <a:t>using System;</a:t>
            </a:r>
          </a:p>
          <a:p>
            <a:pPr marL="0" indent="0">
              <a:lnSpc>
                <a:spcPct val="120000"/>
              </a:lnSpc>
              <a:spcBef>
                <a:spcPts val="0"/>
              </a:spcBef>
              <a:buNone/>
            </a:pPr>
            <a:r>
              <a:rPr lang="en-IN" sz="1400" dirty="0"/>
              <a:t>namespace basic1{ </a:t>
            </a:r>
          </a:p>
          <a:p>
            <a:pPr marL="0" indent="0">
              <a:lnSpc>
                <a:spcPct val="120000"/>
              </a:lnSpc>
              <a:spcBef>
                <a:spcPts val="0"/>
              </a:spcBef>
              <a:buNone/>
            </a:pPr>
            <a:r>
              <a:rPr lang="en-IN" sz="1400" dirty="0"/>
              <a:t>    class </a:t>
            </a:r>
            <a:r>
              <a:rPr lang="en-IN" sz="1400" dirty="0" err="1"/>
              <a:t>demoreadonly</a:t>
            </a:r>
            <a:r>
              <a:rPr lang="en-IN" sz="1400" dirty="0"/>
              <a:t>    {</a:t>
            </a:r>
          </a:p>
          <a:p>
            <a:pPr marL="0" indent="0">
              <a:lnSpc>
                <a:spcPct val="120000"/>
              </a:lnSpc>
              <a:spcBef>
                <a:spcPts val="0"/>
              </a:spcBef>
              <a:buNone/>
            </a:pPr>
            <a:r>
              <a:rPr lang="en-IN" sz="1400" dirty="0"/>
              <a:t>       public  </a:t>
            </a:r>
            <a:r>
              <a:rPr lang="en-IN" sz="1400" dirty="0">
                <a:solidFill>
                  <a:srgbClr val="00B050"/>
                </a:solidFill>
              </a:rPr>
              <a:t>static</a:t>
            </a:r>
            <a:r>
              <a:rPr lang="en-IN" sz="1400" dirty="0">
                <a:solidFill>
                  <a:srgbClr val="FF0000"/>
                </a:solidFill>
              </a:rPr>
              <a:t> </a:t>
            </a:r>
            <a:r>
              <a:rPr lang="en-IN" sz="1400" dirty="0" err="1">
                <a:solidFill>
                  <a:srgbClr val="FF0000"/>
                </a:solidFill>
              </a:rPr>
              <a:t>readonly</a:t>
            </a:r>
            <a:r>
              <a:rPr lang="en-IN" sz="1400" dirty="0">
                <a:solidFill>
                  <a:srgbClr val="FF0000"/>
                </a:solidFill>
              </a:rPr>
              <a:t> </a:t>
            </a:r>
            <a:r>
              <a:rPr lang="en-IN" sz="1400" dirty="0"/>
              <a:t>double </a:t>
            </a:r>
            <a:r>
              <a:rPr lang="en-IN" sz="1400" dirty="0" err="1">
                <a:solidFill>
                  <a:srgbClr val="00B050"/>
                </a:solidFill>
              </a:rPr>
              <a:t>intrate</a:t>
            </a:r>
            <a:r>
              <a:rPr lang="en-IN" sz="1400" dirty="0"/>
              <a:t>;</a:t>
            </a:r>
          </a:p>
          <a:p>
            <a:pPr marL="0" indent="0">
              <a:lnSpc>
                <a:spcPct val="120000"/>
              </a:lnSpc>
              <a:spcBef>
                <a:spcPts val="0"/>
              </a:spcBef>
              <a:buNone/>
            </a:pPr>
            <a:r>
              <a:rPr lang="en-IN" sz="1400" dirty="0"/>
              <a:t>        //can be initialized only where you declare or in constructor</a:t>
            </a:r>
          </a:p>
          <a:p>
            <a:pPr marL="0" indent="0">
              <a:lnSpc>
                <a:spcPct val="120000"/>
              </a:lnSpc>
              <a:spcBef>
                <a:spcPts val="0"/>
              </a:spcBef>
              <a:buNone/>
            </a:pPr>
            <a:r>
              <a:rPr lang="en-IN" sz="1400" dirty="0"/>
              <a:t>      public  </a:t>
            </a:r>
            <a:r>
              <a:rPr lang="en-IN" sz="1400" dirty="0" err="1">
                <a:solidFill>
                  <a:srgbClr val="FF0000"/>
                </a:solidFill>
              </a:rPr>
              <a:t>readonly</a:t>
            </a:r>
            <a:r>
              <a:rPr lang="en-IN" sz="1400" dirty="0"/>
              <a:t>  double </a:t>
            </a:r>
            <a:r>
              <a:rPr lang="en-IN" sz="1400" dirty="0">
                <a:solidFill>
                  <a:srgbClr val="00B0F0"/>
                </a:solidFill>
              </a:rPr>
              <a:t>TDS;</a:t>
            </a:r>
          </a:p>
          <a:p>
            <a:pPr marL="0" indent="0">
              <a:lnSpc>
                <a:spcPct val="120000"/>
              </a:lnSpc>
              <a:spcBef>
                <a:spcPts val="0"/>
              </a:spcBef>
              <a:buNone/>
            </a:pPr>
            <a:r>
              <a:rPr lang="en-IN" sz="1400" dirty="0"/>
              <a:t>        </a:t>
            </a:r>
            <a:r>
              <a:rPr lang="en-IN" sz="1400" dirty="0">
                <a:solidFill>
                  <a:srgbClr val="00B050"/>
                </a:solidFill>
              </a:rPr>
              <a:t>static</a:t>
            </a:r>
            <a:r>
              <a:rPr lang="en-IN" sz="1400" dirty="0"/>
              <a:t> </a:t>
            </a:r>
            <a:r>
              <a:rPr lang="en-IN" sz="1400" dirty="0" err="1"/>
              <a:t>demoreadonly</a:t>
            </a:r>
            <a:r>
              <a:rPr lang="en-IN" sz="1400" dirty="0"/>
              <a:t>()        {</a:t>
            </a:r>
          </a:p>
          <a:p>
            <a:pPr marL="0" indent="0">
              <a:lnSpc>
                <a:spcPct val="120000"/>
              </a:lnSpc>
              <a:spcBef>
                <a:spcPts val="0"/>
              </a:spcBef>
              <a:buNone/>
            </a:pPr>
            <a:r>
              <a:rPr lang="en-IN" sz="1400" dirty="0"/>
              <a:t>	</a:t>
            </a:r>
            <a:r>
              <a:rPr lang="en-IN" sz="1400" dirty="0" err="1">
                <a:solidFill>
                  <a:srgbClr val="00B050"/>
                </a:solidFill>
              </a:rPr>
              <a:t>intrate</a:t>
            </a:r>
            <a:r>
              <a:rPr lang="en-IN" sz="1400" dirty="0"/>
              <a:t> = 0.07;</a:t>
            </a:r>
          </a:p>
          <a:p>
            <a:pPr marL="0" indent="0">
              <a:lnSpc>
                <a:spcPct val="120000"/>
              </a:lnSpc>
              <a:spcBef>
                <a:spcPts val="0"/>
              </a:spcBef>
              <a:buNone/>
            </a:pPr>
            <a:r>
              <a:rPr lang="en-IN" sz="1400" dirty="0"/>
              <a:t>                </a:t>
            </a:r>
            <a:r>
              <a:rPr lang="en-IN" sz="1400" dirty="0" err="1"/>
              <a:t>Console.WriteLine</a:t>
            </a:r>
            <a:r>
              <a:rPr lang="en-IN" sz="1400" dirty="0"/>
              <a:t>(</a:t>
            </a:r>
            <a:r>
              <a:rPr lang="en-IN" sz="1400" dirty="0" err="1"/>
              <a:t>intrate</a:t>
            </a:r>
            <a:r>
              <a:rPr lang="en-IN" sz="1400" dirty="0"/>
              <a:t>);</a:t>
            </a:r>
          </a:p>
          <a:p>
            <a:pPr marL="0" indent="0">
              <a:lnSpc>
                <a:spcPct val="120000"/>
              </a:lnSpc>
              <a:spcBef>
                <a:spcPts val="0"/>
              </a:spcBef>
              <a:buNone/>
            </a:pPr>
            <a:r>
              <a:rPr lang="en-IN" sz="1400" dirty="0"/>
              <a:t>           }</a:t>
            </a:r>
          </a:p>
          <a:p>
            <a:pPr marL="0" indent="0">
              <a:lnSpc>
                <a:spcPct val="120000"/>
              </a:lnSpc>
              <a:spcBef>
                <a:spcPts val="0"/>
              </a:spcBef>
              <a:buNone/>
            </a:pPr>
            <a:r>
              <a:rPr lang="en-IN" sz="1400" dirty="0"/>
              <a:t>      public   </a:t>
            </a:r>
            <a:r>
              <a:rPr lang="en-IN" sz="1400" dirty="0" err="1"/>
              <a:t>demoreadonly</a:t>
            </a:r>
            <a:r>
              <a:rPr lang="en-IN" sz="1400" dirty="0"/>
              <a:t>()        {</a:t>
            </a:r>
          </a:p>
          <a:p>
            <a:pPr marL="0" indent="0">
              <a:lnSpc>
                <a:spcPct val="120000"/>
              </a:lnSpc>
              <a:spcBef>
                <a:spcPts val="0"/>
              </a:spcBef>
              <a:buNone/>
            </a:pPr>
            <a:r>
              <a:rPr lang="en-IN" sz="1400" dirty="0"/>
              <a:t>            </a:t>
            </a:r>
            <a:r>
              <a:rPr lang="en-IN" sz="1400" dirty="0">
                <a:solidFill>
                  <a:srgbClr val="00B0F0"/>
                </a:solidFill>
              </a:rPr>
              <a:t>TDS</a:t>
            </a:r>
            <a:r>
              <a:rPr lang="en-IN" sz="1400" dirty="0"/>
              <a:t> = 0.1;</a:t>
            </a:r>
          </a:p>
          <a:p>
            <a:pPr marL="0" indent="0">
              <a:lnSpc>
                <a:spcPct val="120000"/>
              </a:lnSpc>
              <a:spcBef>
                <a:spcPts val="0"/>
              </a:spcBef>
              <a:buNone/>
            </a:pPr>
            <a:r>
              <a:rPr lang="en-IN" sz="1400" dirty="0"/>
              <a:t> </a:t>
            </a:r>
            <a:r>
              <a:rPr lang="en-IN" sz="1400" dirty="0" err="1"/>
              <a:t>Console.WriteLine</a:t>
            </a:r>
            <a:r>
              <a:rPr lang="en-IN" sz="1400" dirty="0"/>
              <a:t>(TDS);</a:t>
            </a:r>
          </a:p>
          <a:p>
            <a:pPr marL="0" indent="0">
              <a:lnSpc>
                <a:spcPct val="120000"/>
              </a:lnSpc>
              <a:spcBef>
                <a:spcPts val="0"/>
              </a:spcBef>
              <a:buNone/>
            </a:pPr>
            <a:r>
              <a:rPr lang="en-IN" sz="1400" dirty="0"/>
              <a:t>                }</a:t>
            </a:r>
          </a:p>
          <a:p>
            <a:pPr marL="0" indent="0">
              <a:lnSpc>
                <a:spcPct val="120000"/>
              </a:lnSpc>
              <a:spcBef>
                <a:spcPts val="0"/>
              </a:spcBef>
              <a:buNone/>
            </a:pPr>
            <a:r>
              <a:rPr lang="en-IN" sz="1400" dirty="0"/>
              <a:t>    }</a:t>
            </a:r>
          </a:p>
          <a:p>
            <a:pPr marL="0" indent="0">
              <a:lnSpc>
                <a:spcPct val="120000"/>
              </a:lnSpc>
              <a:spcBef>
                <a:spcPts val="0"/>
              </a:spcBef>
              <a:buNone/>
            </a:pPr>
            <a:r>
              <a:rPr lang="en-IN" sz="1400" dirty="0"/>
              <a:t>    class </a:t>
            </a:r>
            <a:r>
              <a:rPr lang="en-IN" sz="1400" dirty="0" err="1"/>
              <a:t>EmployeeDemo</a:t>
            </a:r>
            <a:endParaRPr lang="en-IN" sz="1400" dirty="0"/>
          </a:p>
          <a:p>
            <a:pPr marL="0" indent="0">
              <a:lnSpc>
                <a:spcPct val="120000"/>
              </a:lnSpc>
              <a:spcBef>
                <a:spcPts val="0"/>
              </a:spcBef>
              <a:buNone/>
            </a:pPr>
            <a:r>
              <a:rPr lang="en-IN" sz="1400" dirty="0"/>
              <a:t>    {         static void Main()</a:t>
            </a:r>
          </a:p>
          <a:p>
            <a:pPr marL="0" indent="0">
              <a:lnSpc>
                <a:spcPct val="120000"/>
              </a:lnSpc>
              <a:spcBef>
                <a:spcPts val="0"/>
              </a:spcBef>
              <a:buNone/>
            </a:pPr>
            <a:r>
              <a:rPr lang="en-IN" sz="1400" dirty="0"/>
              <a:t>        {    </a:t>
            </a:r>
            <a:r>
              <a:rPr lang="en-IN" sz="1400" dirty="0" err="1"/>
              <a:t>demoreadonly</a:t>
            </a:r>
            <a:r>
              <a:rPr lang="en-IN" sz="1400" dirty="0"/>
              <a:t> </a:t>
            </a:r>
            <a:r>
              <a:rPr lang="en-IN" sz="1400" dirty="0" err="1"/>
              <a:t>obj</a:t>
            </a:r>
            <a:r>
              <a:rPr lang="en-IN" sz="1400" dirty="0"/>
              <a:t> = new </a:t>
            </a:r>
            <a:r>
              <a:rPr lang="en-IN" sz="1400" dirty="0" err="1"/>
              <a:t>demoreadonly</a:t>
            </a:r>
            <a:r>
              <a:rPr lang="en-IN" sz="1400" dirty="0"/>
              <a:t>();</a:t>
            </a:r>
          </a:p>
          <a:p>
            <a:pPr marL="0" indent="0">
              <a:lnSpc>
                <a:spcPct val="120000"/>
              </a:lnSpc>
              <a:spcBef>
                <a:spcPts val="0"/>
              </a:spcBef>
              <a:buNone/>
            </a:pPr>
            <a:r>
              <a:rPr lang="en-IN" sz="1400" dirty="0"/>
              <a:t>           </a:t>
            </a:r>
            <a:r>
              <a:rPr lang="en-IN" sz="1400" dirty="0">
                <a:solidFill>
                  <a:srgbClr val="FF0000"/>
                </a:solidFill>
              </a:rPr>
              <a:t>// </a:t>
            </a:r>
            <a:r>
              <a:rPr lang="en-IN" sz="1400" dirty="0" err="1"/>
              <a:t>obj.TDS</a:t>
            </a:r>
            <a:r>
              <a:rPr lang="en-IN" sz="1400" dirty="0"/>
              <a:t> = 44; error</a:t>
            </a:r>
          </a:p>
          <a:p>
            <a:pPr marL="0" indent="0">
              <a:lnSpc>
                <a:spcPct val="120000"/>
              </a:lnSpc>
              <a:spcBef>
                <a:spcPts val="0"/>
              </a:spcBef>
              <a:buNone/>
            </a:pPr>
            <a:endParaRPr lang="en-IN" sz="1400" dirty="0"/>
          </a:p>
          <a:p>
            <a:pPr marL="0" indent="0">
              <a:lnSpc>
                <a:spcPct val="120000"/>
              </a:lnSpc>
              <a:spcBef>
                <a:spcPts val="0"/>
              </a:spcBef>
              <a:buNone/>
            </a:pPr>
            <a:r>
              <a:rPr lang="en-IN" sz="1400" dirty="0">
                <a:solidFill>
                  <a:srgbClr val="FF0000"/>
                </a:solidFill>
              </a:rPr>
              <a:t>           // </a:t>
            </a:r>
            <a:r>
              <a:rPr lang="en-IN" sz="1400" dirty="0" err="1"/>
              <a:t>demoreadonly.intrate</a:t>
            </a:r>
            <a:r>
              <a:rPr lang="en-IN" sz="1400" dirty="0"/>
              <a:t> = 8; error</a:t>
            </a:r>
          </a:p>
          <a:p>
            <a:pPr marL="0" indent="0">
              <a:lnSpc>
                <a:spcPct val="120000"/>
              </a:lnSpc>
              <a:spcBef>
                <a:spcPts val="0"/>
              </a:spcBef>
              <a:buNone/>
            </a:pPr>
            <a:r>
              <a:rPr lang="en-IN" sz="1400" dirty="0"/>
              <a:t>        }</a:t>
            </a:r>
          </a:p>
          <a:p>
            <a:pPr marL="0" indent="0">
              <a:lnSpc>
                <a:spcPct val="120000"/>
              </a:lnSpc>
              <a:spcBef>
                <a:spcPts val="0"/>
              </a:spcBef>
              <a:buNone/>
            </a:pPr>
            <a:r>
              <a:rPr lang="en-IN" sz="1400" dirty="0"/>
              <a:t>    }</a:t>
            </a:r>
          </a:p>
          <a:p>
            <a:pPr marL="0" indent="0">
              <a:lnSpc>
                <a:spcPct val="120000"/>
              </a:lnSpc>
              <a:spcBef>
                <a:spcPts val="0"/>
              </a:spcBef>
              <a:buNone/>
            </a:pPr>
            <a:r>
              <a:rPr lang="en-IN" sz="1400" dirty="0"/>
              <a:t>}</a:t>
            </a:r>
          </a:p>
          <a:p>
            <a:pPr marL="0" indent="0">
              <a:lnSpc>
                <a:spcPct val="120000"/>
              </a:lnSpc>
              <a:spcBef>
                <a:spcPts val="0"/>
              </a:spcBef>
              <a:buNone/>
            </a:pPr>
            <a:endParaRPr lang="en-IN" sz="1400" dirty="0"/>
          </a:p>
        </p:txBody>
      </p:sp>
      <p:sp>
        <p:nvSpPr>
          <p:cNvPr id="4" name="TextBox 3">
            <a:extLst>
              <a:ext uri="{FF2B5EF4-FFF2-40B4-BE49-F238E27FC236}">
                <a16:creationId xmlns:a16="http://schemas.microsoft.com/office/drawing/2014/main" id="{6886A204-BF45-4BB7-910A-9AE60A265561}"/>
              </a:ext>
            </a:extLst>
          </p:cNvPr>
          <p:cNvSpPr txBox="1"/>
          <p:nvPr/>
        </p:nvSpPr>
        <p:spPr>
          <a:xfrm>
            <a:off x="6420467" y="681037"/>
            <a:ext cx="5604387" cy="4912114"/>
          </a:xfrm>
          <a:prstGeom prst="rect">
            <a:avLst/>
          </a:prstGeom>
          <a:noFill/>
        </p:spPr>
        <p:txBody>
          <a:bodyPr wrap="square" rtlCol="0">
            <a:spAutoFit/>
          </a:bodyPr>
          <a:lstStyle/>
          <a:p>
            <a:r>
              <a:rPr lang="en-IN" dirty="0"/>
              <a:t>Observe in this example we have declare two </a:t>
            </a:r>
            <a:r>
              <a:rPr lang="en-IN" dirty="0" err="1">
                <a:solidFill>
                  <a:srgbClr val="FF0000"/>
                </a:solidFill>
              </a:rPr>
              <a:t>readonly</a:t>
            </a:r>
            <a:r>
              <a:rPr lang="en-IN" dirty="0">
                <a:solidFill>
                  <a:srgbClr val="FF0000"/>
                </a:solidFill>
              </a:rPr>
              <a:t> </a:t>
            </a:r>
            <a:r>
              <a:rPr lang="en-IN" dirty="0"/>
              <a:t>variable.</a:t>
            </a:r>
          </a:p>
          <a:p>
            <a:r>
              <a:rPr lang="en-IN" dirty="0"/>
              <a:t>1. </a:t>
            </a:r>
            <a:r>
              <a:rPr lang="en-IN" dirty="0">
                <a:solidFill>
                  <a:srgbClr val="00B050"/>
                </a:solidFill>
              </a:rPr>
              <a:t>static </a:t>
            </a:r>
            <a:r>
              <a:rPr lang="en-IN" dirty="0" err="1">
                <a:solidFill>
                  <a:srgbClr val="FF0000"/>
                </a:solidFill>
              </a:rPr>
              <a:t>readonly</a:t>
            </a:r>
            <a:r>
              <a:rPr lang="en-IN" dirty="0">
                <a:solidFill>
                  <a:srgbClr val="FF0000"/>
                </a:solidFill>
              </a:rPr>
              <a:t> </a:t>
            </a:r>
            <a:r>
              <a:rPr lang="en-IN" dirty="0"/>
              <a:t>double </a:t>
            </a:r>
            <a:r>
              <a:rPr lang="en-IN" dirty="0" err="1">
                <a:solidFill>
                  <a:srgbClr val="00B050"/>
                </a:solidFill>
              </a:rPr>
              <a:t>intrate</a:t>
            </a:r>
            <a:endParaRPr lang="en-IN" dirty="0">
              <a:solidFill>
                <a:srgbClr val="00B050"/>
              </a:solidFill>
            </a:endParaRPr>
          </a:p>
          <a:p>
            <a:r>
              <a:rPr lang="en-IN" dirty="0"/>
              <a:t>2</a:t>
            </a:r>
            <a:r>
              <a:rPr lang="en-IN" dirty="0">
                <a:solidFill>
                  <a:srgbClr val="00B050"/>
                </a:solidFill>
              </a:rPr>
              <a:t>. </a:t>
            </a:r>
            <a:r>
              <a:rPr lang="en-IN" dirty="0" err="1">
                <a:solidFill>
                  <a:srgbClr val="FF0000"/>
                </a:solidFill>
              </a:rPr>
              <a:t>readonly</a:t>
            </a:r>
            <a:r>
              <a:rPr lang="en-IN" dirty="0"/>
              <a:t>  double </a:t>
            </a:r>
            <a:r>
              <a:rPr lang="en-IN" dirty="0">
                <a:solidFill>
                  <a:srgbClr val="00B0F0"/>
                </a:solidFill>
              </a:rPr>
              <a:t>TDS</a:t>
            </a:r>
          </a:p>
          <a:p>
            <a:endParaRPr lang="en-IN" dirty="0">
              <a:solidFill>
                <a:srgbClr val="00B0F0"/>
              </a:solidFill>
            </a:endParaRPr>
          </a:p>
          <a:p>
            <a:r>
              <a:rPr lang="en-IN" dirty="0" err="1">
                <a:solidFill>
                  <a:srgbClr val="00B050"/>
                </a:solidFill>
              </a:rPr>
              <a:t>intrare</a:t>
            </a:r>
            <a:r>
              <a:rPr lang="en-IN" dirty="0">
                <a:solidFill>
                  <a:srgbClr val="00B0F0"/>
                </a:solidFill>
              </a:rPr>
              <a:t> </a:t>
            </a:r>
            <a:r>
              <a:rPr lang="en-IN" dirty="0"/>
              <a:t>is </a:t>
            </a:r>
            <a:r>
              <a:rPr lang="en-IN" dirty="0" err="1"/>
              <a:t>intialise</a:t>
            </a:r>
            <a:r>
              <a:rPr lang="en-IN" dirty="0"/>
              <a:t> in </a:t>
            </a:r>
            <a:r>
              <a:rPr lang="en-IN" dirty="0">
                <a:solidFill>
                  <a:srgbClr val="00B050"/>
                </a:solidFill>
              </a:rPr>
              <a:t>static</a:t>
            </a:r>
            <a:r>
              <a:rPr lang="en-IN" dirty="0">
                <a:solidFill>
                  <a:srgbClr val="00B0F0"/>
                </a:solidFill>
              </a:rPr>
              <a:t> </a:t>
            </a:r>
            <a:r>
              <a:rPr lang="en-IN" dirty="0"/>
              <a:t>constructor and </a:t>
            </a:r>
            <a:r>
              <a:rPr lang="en-IN" dirty="0">
                <a:solidFill>
                  <a:srgbClr val="00B0F0"/>
                </a:solidFill>
              </a:rPr>
              <a:t>TDS </a:t>
            </a:r>
            <a:r>
              <a:rPr lang="en-IN" dirty="0"/>
              <a:t>is </a:t>
            </a:r>
            <a:r>
              <a:rPr lang="en-IN" dirty="0" err="1"/>
              <a:t>intialise</a:t>
            </a:r>
            <a:r>
              <a:rPr lang="en-IN" dirty="0"/>
              <a:t> in instance constructor.</a:t>
            </a:r>
          </a:p>
          <a:p>
            <a:endParaRPr lang="en-IN" dirty="0"/>
          </a:p>
          <a:p>
            <a:r>
              <a:rPr lang="en-IN" dirty="0"/>
              <a:t>Following lines are commented because you will get error as these variable can  be initialise in constructor or in a class where you declare it.</a:t>
            </a:r>
          </a:p>
          <a:p>
            <a:endParaRPr lang="en-IN" dirty="0"/>
          </a:p>
          <a:p>
            <a:pPr>
              <a:lnSpc>
                <a:spcPct val="120000"/>
              </a:lnSpc>
            </a:pPr>
            <a:r>
              <a:rPr lang="en-IN" dirty="0">
                <a:solidFill>
                  <a:srgbClr val="FF0000"/>
                </a:solidFill>
              </a:rPr>
              <a:t>        // </a:t>
            </a:r>
            <a:r>
              <a:rPr lang="en-IN" dirty="0" err="1"/>
              <a:t>obj.TDS</a:t>
            </a:r>
            <a:r>
              <a:rPr lang="en-IN" dirty="0"/>
              <a:t> = 44; error</a:t>
            </a:r>
          </a:p>
          <a:p>
            <a:pPr>
              <a:lnSpc>
                <a:spcPct val="120000"/>
              </a:lnSpc>
            </a:pPr>
            <a:r>
              <a:rPr lang="en-IN" dirty="0">
                <a:solidFill>
                  <a:srgbClr val="FF0000"/>
                </a:solidFill>
              </a:rPr>
              <a:t>       // </a:t>
            </a:r>
            <a:r>
              <a:rPr lang="en-IN" dirty="0" err="1"/>
              <a:t>demoreadonly.intrate</a:t>
            </a:r>
            <a:r>
              <a:rPr lang="en-IN" dirty="0"/>
              <a:t> = 8; error</a:t>
            </a:r>
          </a:p>
          <a:p>
            <a:endParaRPr lang="en-IN" dirty="0"/>
          </a:p>
          <a:p>
            <a:endParaRPr lang="en-IN" dirty="0"/>
          </a:p>
          <a:p>
            <a:endParaRPr lang="en-IN" dirty="0"/>
          </a:p>
        </p:txBody>
      </p:sp>
    </p:spTree>
    <p:extLst>
      <p:ext uri="{BB962C8B-B14F-4D97-AF65-F5344CB8AC3E}">
        <p14:creationId xmlns:p14="http://schemas.microsoft.com/office/powerpoint/2010/main" val="14840511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Garamond">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352</TotalTime>
  <Words>1872</Words>
  <Application>Microsoft Office PowerPoint</Application>
  <PresentationFormat>Widescreen</PresentationFormat>
  <Paragraphs>259</Paragraphs>
  <Slides>10</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Cambria</vt:lpstr>
      <vt:lpstr>Garamond</vt:lpstr>
      <vt:lpstr>Office Theme</vt:lpstr>
      <vt:lpstr>PowerPoint Presentation</vt:lpstr>
      <vt:lpstr>Const key word</vt:lpstr>
      <vt:lpstr>Rules for const variable</vt:lpstr>
      <vt:lpstr>PowerPoint Presentation</vt:lpstr>
      <vt:lpstr>Lets See how to declare and use const </vt:lpstr>
      <vt:lpstr>PowerPoint Presentation</vt:lpstr>
      <vt:lpstr>Readonly key word</vt:lpstr>
      <vt:lpstr>Think of scenario where we need readonly</vt:lpstr>
      <vt:lpstr>How to declare and use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Sriram Mantri vidyanidhi infotech academy</dc:creator>
  <cp:lastModifiedBy>Sriram Mantri vidyanidhi infotech academy</cp:lastModifiedBy>
  <cp:revision>40</cp:revision>
  <dcterms:created xsi:type="dcterms:W3CDTF">2020-07-23T05:16:55Z</dcterms:created>
  <dcterms:modified xsi:type="dcterms:W3CDTF">2020-10-23T06:15:20Z</dcterms:modified>
</cp:coreProperties>
</file>