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7" r:id="rId4"/>
    <p:sldId id="268" r:id="rId5"/>
    <p:sldId id="274" r:id="rId6"/>
    <p:sldId id="265" r:id="rId7"/>
    <p:sldId id="276" r:id="rId8"/>
    <p:sldId id="266" r:id="rId9"/>
    <p:sldId id="269" r:id="rId10"/>
    <p:sldId id="270" r:id="rId11"/>
    <p:sldId id="271" r:id="rId12"/>
    <p:sldId id="272" r:id="rId13"/>
    <p:sldId id="273" r:id="rId14"/>
    <p:sldId id="275"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E0E2-08FD-4E91-AA1D-B4976D33A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AAFCC1-0BDD-4B38-A0D2-B6C275634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ABBA0F-C066-4E3A-B663-3C5DF10AE723}"/>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5" name="Footer Placeholder 4">
            <a:extLst>
              <a:ext uri="{FF2B5EF4-FFF2-40B4-BE49-F238E27FC236}">
                <a16:creationId xmlns:a16="http://schemas.microsoft.com/office/drawing/2014/main" id="{879FB819-C134-4652-B647-1B9B99430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38F63-7D7C-4301-9637-0F6E8DED111D}"/>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52045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8978-06D0-4D51-97F7-F38D177068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D44399-C7CF-42CE-8656-3FF8ACF1A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320E9-EDB5-4CF0-9FE9-5576BFAA55CD}"/>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5" name="Footer Placeholder 4">
            <a:extLst>
              <a:ext uri="{FF2B5EF4-FFF2-40B4-BE49-F238E27FC236}">
                <a16:creationId xmlns:a16="http://schemas.microsoft.com/office/drawing/2014/main" id="{E7CF02F5-E552-4C04-99AE-608122BEF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4ADBF-1002-49CB-8586-795D70D15935}"/>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41148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01BB1-8F7C-45C0-A43A-DA6C90BCBE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D925E2-809D-471E-95BF-987EB0514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13B99-EC87-4B6C-ADA3-9B25B706AA2B}"/>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5" name="Footer Placeholder 4">
            <a:extLst>
              <a:ext uri="{FF2B5EF4-FFF2-40B4-BE49-F238E27FC236}">
                <a16:creationId xmlns:a16="http://schemas.microsoft.com/office/drawing/2014/main" id="{A9D1BF72-BF3F-421C-93F2-C4723CD1A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5F29F-7230-49D4-A09E-0EDC139F5047}"/>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22400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B916-A415-4E71-812A-1177755758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5993F-88EB-44CC-BE1F-55C185643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3BD99-50EF-466F-A71E-4642B8899610}"/>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5" name="Footer Placeholder 4">
            <a:extLst>
              <a:ext uri="{FF2B5EF4-FFF2-40B4-BE49-F238E27FC236}">
                <a16:creationId xmlns:a16="http://schemas.microsoft.com/office/drawing/2014/main" id="{3866D535-C0FA-4EBE-AF59-7714609E7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084C8-EB70-45DD-9D91-9D3017D30687}"/>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68365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2E23-ACC9-433F-8AC9-9CF2BBA04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1B3AF-E274-4F5D-B04B-AA8BCA18C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77D8F0-3F1A-4772-93A3-5CE13AEFF3BA}"/>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5" name="Footer Placeholder 4">
            <a:extLst>
              <a:ext uri="{FF2B5EF4-FFF2-40B4-BE49-F238E27FC236}">
                <a16:creationId xmlns:a16="http://schemas.microsoft.com/office/drawing/2014/main" id="{E74E6283-B065-4517-B49D-ACC569BEB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12B6E-3EBD-47F6-BD8B-8064BE12C253}"/>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3542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C1A-F96E-4E0F-AF2B-C3F6ABD6AA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1062F7-CD00-44D0-8291-AAD5E0E6E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37891-54FE-4D8C-94F8-2DCD61C03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E7A960-9F50-4636-8767-EE40FB76766E}"/>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6" name="Footer Placeholder 5">
            <a:extLst>
              <a:ext uri="{FF2B5EF4-FFF2-40B4-BE49-F238E27FC236}">
                <a16:creationId xmlns:a16="http://schemas.microsoft.com/office/drawing/2014/main" id="{8117D373-A8E2-4FFA-B1AD-C7E718825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26D1BF-36EF-484E-A213-098286CAE9F3}"/>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57430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0172-2BA7-4C69-8876-59D2352E2B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C6482C-41F5-4640-AE7B-C972D71AA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B4E8E4-F7C5-4216-B9B0-C86AE0C46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BA34EE-36BB-460A-993C-7734BEC83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AB9DA-FD73-4ED4-9CDA-B06FF40DA6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A65450-D25E-4974-BA14-051842FB0390}"/>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8" name="Footer Placeholder 7">
            <a:extLst>
              <a:ext uri="{FF2B5EF4-FFF2-40B4-BE49-F238E27FC236}">
                <a16:creationId xmlns:a16="http://schemas.microsoft.com/office/drawing/2014/main" id="{AA6A4F50-ADB3-418A-8951-3615BC81F7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3BF518-71B2-4513-959A-92C5364EDD7C}"/>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127403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5CF9-7CC7-4173-B0E4-23422308EB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2C3049-F5DC-401B-B7B9-B328DA84E19A}"/>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4" name="Footer Placeholder 3">
            <a:extLst>
              <a:ext uri="{FF2B5EF4-FFF2-40B4-BE49-F238E27FC236}">
                <a16:creationId xmlns:a16="http://schemas.microsoft.com/office/drawing/2014/main" id="{9F1A2DA0-14B5-47F0-A815-0482C7B87A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008D1C-293A-46F5-B957-3584DE13D096}"/>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324610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EFC71-6A83-4D00-A6F4-81EF5132F5A9}"/>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3" name="Footer Placeholder 2">
            <a:extLst>
              <a:ext uri="{FF2B5EF4-FFF2-40B4-BE49-F238E27FC236}">
                <a16:creationId xmlns:a16="http://schemas.microsoft.com/office/drawing/2014/main" id="{4323DFB1-BB7B-4EAB-98C4-9C957B5716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DB0B54-AFFA-47A5-BDE6-F4C4A13CE64F}"/>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155779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3B41-8802-42A9-A8F2-95D3CF4C8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FE9EF9-F42C-4AB3-B158-F10D527A0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3B5D03-2E2E-4AF8-B03B-6C53B543A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D13DB-D0AC-4330-93E5-3016F3A80656}"/>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6" name="Footer Placeholder 5">
            <a:extLst>
              <a:ext uri="{FF2B5EF4-FFF2-40B4-BE49-F238E27FC236}">
                <a16:creationId xmlns:a16="http://schemas.microsoft.com/office/drawing/2014/main" id="{2214D3F8-FF48-4C9D-B0E3-BD6BFBE0E9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03E0C-C48E-4894-8CF5-93DEAED2E27A}"/>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357055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3148-FC13-4C3C-9E69-B81B53D63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F614E2-77FE-4259-8E68-AF01D1490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508754-EE48-4A38-BB36-DED1CE2B9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6EF7F-4C8A-445D-946A-D5CE1ACCE11B}"/>
              </a:ext>
            </a:extLst>
          </p:cNvPr>
          <p:cNvSpPr>
            <a:spLocks noGrp="1"/>
          </p:cNvSpPr>
          <p:nvPr>
            <p:ph type="dt" sz="half" idx="10"/>
          </p:nvPr>
        </p:nvSpPr>
        <p:spPr/>
        <p:txBody>
          <a:bodyPr/>
          <a:lstStyle/>
          <a:p>
            <a:fld id="{70FF5D22-8A7F-4AC6-A13E-487323BC8A25}" type="datetimeFigureOut">
              <a:rPr lang="en-IN" smtClean="0"/>
              <a:t>24-10-2020</a:t>
            </a:fld>
            <a:endParaRPr lang="en-IN"/>
          </a:p>
        </p:txBody>
      </p:sp>
      <p:sp>
        <p:nvSpPr>
          <p:cNvPr id="6" name="Footer Placeholder 5">
            <a:extLst>
              <a:ext uri="{FF2B5EF4-FFF2-40B4-BE49-F238E27FC236}">
                <a16:creationId xmlns:a16="http://schemas.microsoft.com/office/drawing/2014/main" id="{DA31BF91-0EDA-44E7-A9C3-6EA4F800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962721-9FAB-4A3C-9254-8ED9D36898A9}"/>
              </a:ext>
            </a:extLst>
          </p:cNvPr>
          <p:cNvSpPr>
            <a:spLocks noGrp="1"/>
          </p:cNvSpPr>
          <p:nvPr>
            <p:ph type="sldNum" sz="quarter" idx="12"/>
          </p:nvPr>
        </p:nvSpPr>
        <p:spPr/>
        <p:txBody>
          <a:bodyPr/>
          <a:lstStyle/>
          <a:p>
            <a:fld id="{6CECF721-4AC1-4500-95C5-EA4EE3B0F728}" type="slidenum">
              <a:rPr lang="en-IN" smtClean="0"/>
              <a:t>‹#›</a:t>
            </a:fld>
            <a:endParaRPr lang="en-IN"/>
          </a:p>
        </p:txBody>
      </p:sp>
    </p:spTree>
    <p:extLst>
      <p:ext uri="{BB962C8B-B14F-4D97-AF65-F5344CB8AC3E}">
        <p14:creationId xmlns:p14="http://schemas.microsoft.com/office/powerpoint/2010/main" val="35695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CE1F4-75B4-4EF8-BC78-70595F724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AE1B2-648B-4007-BECA-741921C6D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7CD36-B109-4F66-8D59-CDB208AB2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F5D22-8A7F-4AC6-A13E-487323BC8A25}" type="datetimeFigureOut">
              <a:rPr lang="en-IN" smtClean="0"/>
              <a:t>24-10-2020</a:t>
            </a:fld>
            <a:endParaRPr lang="en-IN"/>
          </a:p>
        </p:txBody>
      </p:sp>
      <p:sp>
        <p:nvSpPr>
          <p:cNvPr id="5" name="Footer Placeholder 4">
            <a:extLst>
              <a:ext uri="{FF2B5EF4-FFF2-40B4-BE49-F238E27FC236}">
                <a16:creationId xmlns:a16="http://schemas.microsoft.com/office/drawing/2014/main" id="{258A241E-3FFD-4195-A008-52A405F0C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D53E6-BA68-4742-98F2-5F3C84F63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CF721-4AC1-4500-95C5-EA4EE3B0F728}" type="slidenum">
              <a:rPr lang="en-IN" smtClean="0"/>
              <a:t>‹#›</a:t>
            </a:fld>
            <a:endParaRPr lang="en-IN"/>
          </a:p>
        </p:txBody>
      </p:sp>
      <p:pic>
        <p:nvPicPr>
          <p:cNvPr id="8" name="Picture 7">
            <a:extLst>
              <a:ext uri="{FF2B5EF4-FFF2-40B4-BE49-F238E27FC236}">
                <a16:creationId xmlns:a16="http://schemas.microsoft.com/office/drawing/2014/main" id="{E39F1315-2801-47A8-B3C3-FEEF3F9942F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944" y="-119058"/>
            <a:ext cx="1282699" cy="857534"/>
          </a:xfrm>
          <a:prstGeom prst="rect">
            <a:avLst/>
          </a:prstGeom>
        </p:spPr>
      </p:pic>
      <p:sp>
        <p:nvSpPr>
          <p:cNvPr id="10" name="Rectangle 9">
            <a:extLst>
              <a:ext uri="{FF2B5EF4-FFF2-40B4-BE49-F238E27FC236}">
                <a16:creationId xmlns:a16="http://schemas.microsoft.com/office/drawing/2014/main" id="{9F805DF5-3ED8-4E9A-BF77-37A82FAF0CD1}"/>
              </a:ext>
            </a:extLst>
          </p:cNvPr>
          <p:cNvSpPr/>
          <p:nvPr userDrawn="1"/>
        </p:nvSpPr>
        <p:spPr>
          <a:xfrm>
            <a:off x="1170693" y="6625025"/>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51244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F2DE-8428-4DB8-A9E4-BFF0D19E2C28}"/>
              </a:ext>
            </a:extLst>
          </p:cNvPr>
          <p:cNvSpPr>
            <a:spLocks noGrp="1"/>
          </p:cNvSpPr>
          <p:nvPr>
            <p:ph type="title"/>
          </p:nvPr>
        </p:nvSpPr>
        <p:spPr>
          <a:xfrm>
            <a:off x="1117600" y="51851"/>
            <a:ext cx="10236200" cy="752475"/>
          </a:xfrm>
        </p:spPr>
        <p:txBody>
          <a:bodyPr/>
          <a:lstStyle/>
          <a:p>
            <a:r>
              <a:rPr lang="en-IN" dirty="0"/>
              <a:t>Auto implement property</a:t>
            </a:r>
          </a:p>
        </p:txBody>
      </p:sp>
      <p:sp>
        <p:nvSpPr>
          <p:cNvPr id="3" name="Content Placeholder 2">
            <a:extLst>
              <a:ext uri="{FF2B5EF4-FFF2-40B4-BE49-F238E27FC236}">
                <a16:creationId xmlns:a16="http://schemas.microsoft.com/office/drawing/2014/main" id="{D00C36AD-74DA-4A28-BCD7-2287B655001D}"/>
              </a:ext>
            </a:extLst>
          </p:cNvPr>
          <p:cNvSpPr>
            <a:spLocks noGrp="1"/>
          </p:cNvSpPr>
          <p:nvPr>
            <p:ph idx="1"/>
          </p:nvPr>
        </p:nvSpPr>
        <p:spPr>
          <a:xfrm>
            <a:off x="186267" y="824652"/>
            <a:ext cx="5508477" cy="5494867"/>
          </a:xfrm>
        </p:spPr>
        <p:txBody>
          <a:bodyPr>
            <a:normAutofit/>
          </a:bodyPr>
          <a:lstStyle/>
          <a:p>
            <a:r>
              <a:rPr lang="en-IN" sz="1800" dirty="0"/>
              <a:t>Think about it. I have 10 instance member in a class, which does not require any validation. So programmer has to write 10 private member and then 10 getter setter property. Again private member you can not use outside class. Private member initialised through setter and read through getter.</a:t>
            </a:r>
          </a:p>
          <a:p>
            <a:endParaRPr lang="en-IN" sz="1800" dirty="0"/>
          </a:p>
          <a:p>
            <a:r>
              <a:rPr lang="en-IN" sz="1800" dirty="0"/>
              <a:t>In such situation frame work has come up with auto implement property. </a:t>
            </a:r>
          </a:p>
          <a:p>
            <a:endParaRPr lang="en-IN" sz="1800" dirty="0"/>
          </a:p>
          <a:p>
            <a:r>
              <a:rPr lang="en-IN" sz="1800" dirty="0"/>
              <a:t>See the code here, where is private variable is it there? Yes open </a:t>
            </a:r>
            <a:r>
              <a:rPr lang="en-IN" sz="1800" dirty="0" err="1"/>
              <a:t>ildasm</a:t>
            </a:r>
            <a:r>
              <a:rPr lang="en-IN" sz="1800" dirty="0"/>
              <a:t> and check. It has used data hiding concept. Observe no code in get set this is auto implement property.</a:t>
            </a:r>
          </a:p>
          <a:p>
            <a:endParaRPr lang="en-IN" sz="1800" dirty="0"/>
          </a:p>
          <a:p>
            <a:r>
              <a:rPr lang="en-IN" sz="1800" dirty="0"/>
              <a:t>For simplicity we have use only one property</a:t>
            </a:r>
          </a:p>
        </p:txBody>
      </p:sp>
      <p:sp>
        <p:nvSpPr>
          <p:cNvPr id="4" name="TextBox 3">
            <a:extLst>
              <a:ext uri="{FF2B5EF4-FFF2-40B4-BE49-F238E27FC236}">
                <a16:creationId xmlns:a16="http://schemas.microsoft.com/office/drawing/2014/main" id="{C859AA16-64BD-41FC-8B47-C5A74DB4D9B5}"/>
              </a:ext>
            </a:extLst>
          </p:cNvPr>
          <p:cNvSpPr txBox="1"/>
          <p:nvPr/>
        </p:nvSpPr>
        <p:spPr>
          <a:xfrm>
            <a:off x="6943319" y="51851"/>
            <a:ext cx="5248681" cy="7294305"/>
          </a:xfrm>
          <a:prstGeom prst="rect">
            <a:avLst/>
          </a:prstGeom>
          <a:noFill/>
        </p:spPr>
        <p:txBody>
          <a:bodyPr wrap="none" rtlCol="0">
            <a:spAutoFit/>
          </a:bodyPr>
          <a:lstStyle/>
          <a:p>
            <a:r>
              <a:rPr lang="en-IN" dirty="0"/>
              <a:t>using System;</a:t>
            </a:r>
          </a:p>
          <a:p>
            <a:endParaRPr lang="en-IN" dirty="0"/>
          </a:p>
          <a:p>
            <a:r>
              <a:rPr lang="en-IN" dirty="0"/>
              <a:t>namespace </a:t>
            </a:r>
            <a:r>
              <a:rPr lang="en-IN" dirty="0" err="1"/>
              <a:t>property_autoimpli</a:t>
            </a:r>
            <a:endParaRPr lang="en-IN" dirty="0"/>
          </a:p>
          <a:p>
            <a:r>
              <a:rPr lang="en-IN" dirty="0"/>
              <a:t>{</a:t>
            </a:r>
          </a:p>
          <a:p>
            <a:r>
              <a:rPr lang="en-IN" dirty="0"/>
              <a:t>    class </a:t>
            </a:r>
            <a:r>
              <a:rPr lang="en-IN" dirty="0" err="1"/>
              <a:t>propautoimpli</a:t>
            </a:r>
            <a:endParaRPr lang="en-IN" dirty="0"/>
          </a:p>
          <a:p>
            <a:r>
              <a:rPr lang="en-IN" dirty="0"/>
              <a:t>    {  </a:t>
            </a:r>
          </a:p>
          <a:p>
            <a:r>
              <a:rPr lang="en-IN" dirty="0"/>
              <a:t>        public </a:t>
            </a:r>
            <a:r>
              <a:rPr lang="en-IN" dirty="0" err="1"/>
              <a:t>propautoimpli</a:t>
            </a:r>
            <a:r>
              <a:rPr lang="en-IN" dirty="0"/>
              <a:t>(string name)</a:t>
            </a:r>
          </a:p>
          <a:p>
            <a:r>
              <a:rPr lang="en-IN" dirty="0"/>
              <a:t>        {  Name = name;</a:t>
            </a:r>
          </a:p>
          <a:p>
            <a:r>
              <a:rPr lang="en-IN" dirty="0"/>
              <a:t>            </a:t>
            </a:r>
            <a:r>
              <a:rPr lang="en-IN" dirty="0" err="1"/>
              <a:t>Console.WriteLine</a:t>
            </a:r>
            <a:r>
              <a:rPr lang="en-IN" dirty="0"/>
              <a:t>(Name);</a:t>
            </a:r>
          </a:p>
          <a:p>
            <a:r>
              <a:rPr lang="en-IN" dirty="0"/>
              <a:t>                 }</a:t>
            </a:r>
          </a:p>
          <a:p>
            <a:r>
              <a:rPr lang="en-IN" dirty="0"/>
              <a:t>        public string Name</a:t>
            </a:r>
          </a:p>
          <a:p>
            <a:r>
              <a:rPr lang="en-IN" dirty="0"/>
              <a:t>        {   get;</a:t>
            </a:r>
          </a:p>
          <a:p>
            <a:r>
              <a:rPr lang="en-IN" dirty="0"/>
              <a:t>            set;</a:t>
            </a:r>
          </a:p>
          <a:p>
            <a:r>
              <a:rPr lang="en-IN" dirty="0"/>
              <a:t>        }</a:t>
            </a:r>
          </a:p>
          <a:p>
            <a:r>
              <a:rPr lang="en-IN" dirty="0"/>
              <a:t>    }</a:t>
            </a:r>
          </a:p>
          <a:p>
            <a:r>
              <a:rPr lang="en-IN" dirty="0"/>
              <a:t>    class Program</a:t>
            </a:r>
          </a:p>
          <a:p>
            <a:r>
              <a:rPr lang="en-IN" dirty="0"/>
              <a:t>    {</a:t>
            </a:r>
          </a:p>
          <a:p>
            <a:r>
              <a:rPr lang="en-IN" dirty="0"/>
              <a:t>        static void Main(string[] </a:t>
            </a:r>
            <a:r>
              <a:rPr lang="en-IN" dirty="0" err="1"/>
              <a:t>args</a:t>
            </a:r>
            <a:r>
              <a:rPr lang="en-IN" dirty="0"/>
              <a:t>)</a:t>
            </a:r>
          </a:p>
          <a:p>
            <a:r>
              <a:rPr lang="en-IN" dirty="0"/>
              <a:t>        {</a:t>
            </a:r>
          </a:p>
          <a:p>
            <a:r>
              <a:rPr lang="en-IN" dirty="0"/>
              <a:t>            </a:t>
            </a:r>
            <a:r>
              <a:rPr lang="en-IN" dirty="0" err="1"/>
              <a:t>propautoimpli</a:t>
            </a:r>
            <a:r>
              <a:rPr lang="en-IN" dirty="0"/>
              <a:t> </a:t>
            </a:r>
            <a:r>
              <a:rPr lang="en-IN" dirty="0" err="1"/>
              <a:t>obj</a:t>
            </a:r>
            <a:r>
              <a:rPr lang="en-IN" dirty="0"/>
              <a:t> = new </a:t>
            </a:r>
            <a:r>
              <a:rPr lang="en-IN" dirty="0" err="1"/>
              <a:t>propautoimpli</a:t>
            </a:r>
            <a:r>
              <a:rPr lang="en-IN" dirty="0"/>
              <a:t>("vita");</a:t>
            </a:r>
          </a:p>
          <a:p>
            <a:r>
              <a:rPr lang="en-IN" dirty="0"/>
              <a:t>            </a:t>
            </a:r>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174903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890970-0754-4B10-92E8-F8BC8DAE79AD}"/>
              </a:ext>
            </a:extLst>
          </p:cNvPr>
          <p:cNvPicPr>
            <a:picLocks noGrp="1" noChangeAspect="1"/>
          </p:cNvPicPr>
          <p:nvPr>
            <p:ph idx="1"/>
          </p:nvPr>
        </p:nvPicPr>
        <p:blipFill>
          <a:blip r:embed="rId2"/>
          <a:stretch>
            <a:fillRect/>
          </a:stretch>
        </p:blipFill>
        <p:spPr>
          <a:xfrm>
            <a:off x="1047123" y="189679"/>
            <a:ext cx="11144877" cy="6268993"/>
          </a:xfrm>
        </p:spPr>
      </p:pic>
      <p:sp>
        <p:nvSpPr>
          <p:cNvPr id="7" name="TextBox 6">
            <a:extLst>
              <a:ext uri="{FF2B5EF4-FFF2-40B4-BE49-F238E27FC236}">
                <a16:creationId xmlns:a16="http://schemas.microsoft.com/office/drawing/2014/main" id="{DF427996-4376-413E-99A3-E7C426AEEDF6}"/>
              </a:ext>
            </a:extLst>
          </p:cNvPr>
          <p:cNvSpPr txBox="1"/>
          <p:nvPr/>
        </p:nvSpPr>
        <p:spPr>
          <a:xfrm>
            <a:off x="6385560" y="3779520"/>
            <a:ext cx="5806440" cy="646331"/>
          </a:xfrm>
          <a:prstGeom prst="rect">
            <a:avLst/>
          </a:prstGeom>
          <a:noFill/>
        </p:spPr>
        <p:txBody>
          <a:bodyPr wrap="square" rtlCol="0">
            <a:spAutoFit/>
          </a:bodyPr>
          <a:lstStyle/>
          <a:p>
            <a:r>
              <a:rPr lang="en-IN" dirty="0"/>
              <a:t>Observe frame work has created private ‘&lt;Name&gt;</a:t>
            </a:r>
            <a:r>
              <a:rPr lang="en-IN" dirty="0" err="1"/>
              <a:t>k_backingField</a:t>
            </a:r>
            <a:endParaRPr lang="en-IN" dirty="0"/>
          </a:p>
        </p:txBody>
      </p:sp>
    </p:spTree>
    <p:extLst>
      <p:ext uri="{BB962C8B-B14F-4D97-AF65-F5344CB8AC3E}">
        <p14:creationId xmlns:p14="http://schemas.microsoft.com/office/powerpoint/2010/main" val="303275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BCFF4-CDCA-47B7-9445-EB554AC63F33}"/>
              </a:ext>
            </a:extLst>
          </p:cNvPr>
          <p:cNvSpPr>
            <a:spLocks noGrp="1"/>
          </p:cNvSpPr>
          <p:nvPr>
            <p:ph idx="1"/>
          </p:nvPr>
        </p:nvSpPr>
        <p:spPr>
          <a:xfrm>
            <a:off x="393539" y="459812"/>
            <a:ext cx="10717193" cy="6172481"/>
          </a:xfrm>
        </p:spPr>
        <p:txBody>
          <a:bodyPr/>
          <a:lstStyle/>
          <a:p>
            <a:r>
              <a:rPr lang="en-IN" dirty="0"/>
              <a:t>Rule for auto implement property</a:t>
            </a:r>
          </a:p>
          <a:p>
            <a:r>
              <a:rPr lang="en-IN" dirty="0"/>
              <a:t>You can not have auto implement for </a:t>
            </a:r>
            <a:r>
              <a:rPr lang="en-IN" dirty="0" err="1"/>
              <a:t>readonly</a:t>
            </a:r>
            <a:r>
              <a:rPr lang="en-IN" dirty="0"/>
              <a:t> property</a:t>
            </a:r>
          </a:p>
          <a:p>
            <a:r>
              <a:rPr lang="en-IN" dirty="0"/>
              <a:t>You can not have auto implement for write only property.</a:t>
            </a:r>
          </a:p>
          <a:p>
            <a:r>
              <a:rPr lang="en-IN" dirty="0"/>
              <a:t>Auto implement is used only for read write property </a:t>
            </a:r>
            <a:r>
              <a:rPr lang="en-IN" dirty="0" err="1"/>
              <a:t>ie</a:t>
            </a:r>
            <a:r>
              <a:rPr lang="en-IN" dirty="0"/>
              <a:t> get and set </a:t>
            </a:r>
            <a:r>
              <a:rPr lang="en-IN"/>
              <a:t>both required</a:t>
            </a:r>
            <a:endParaRPr lang="en-IN" dirty="0"/>
          </a:p>
        </p:txBody>
      </p:sp>
    </p:spTree>
    <p:extLst>
      <p:ext uri="{BB962C8B-B14F-4D97-AF65-F5344CB8AC3E}">
        <p14:creationId xmlns:p14="http://schemas.microsoft.com/office/powerpoint/2010/main" val="17879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94C-1CA7-4ABA-B74A-C3BA8C8E08A0}"/>
              </a:ext>
            </a:extLst>
          </p:cNvPr>
          <p:cNvSpPr>
            <a:spLocks noGrp="1"/>
          </p:cNvSpPr>
          <p:nvPr>
            <p:ph type="title"/>
          </p:nvPr>
        </p:nvSpPr>
        <p:spPr>
          <a:xfrm>
            <a:off x="1075267" y="-117476"/>
            <a:ext cx="10515600" cy="1325563"/>
          </a:xfrm>
        </p:spPr>
        <p:txBody>
          <a:bodyPr/>
          <a:lstStyle/>
          <a:p>
            <a:r>
              <a:rPr lang="en-IN" dirty="0"/>
              <a:t>Object initializer introduce in version 3.0</a:t>
            </a:r>
          </a:p>
        </p:txBody>
      </p:sp>
      <p:sp>
        <p:nvSpPr>
          <p:cNvPr id="3" name="Content Placeholder 2">
            <a:extLst>
              <a:ext uri="{FF2B5EF4-FFF2-40B4-BE49-F238E27FC236}">
                <a16:creationId xmlns:a16="http://schemas.microsoft.com/office/drawing/2014/main" id="{DD00F362-169E-4837-B70D-901F9F7B9B5B}"/>
              </a:ext>
            </a:extLst>
          </p:cNvPr>
          <p:cNvSpPr>
            <a:spLocks noGrp="1"/>
          </p:cNvSpPr>
          <p:nvPr>
            <p:ph idx="1"/>
          </p:nvPr>
        </p:nvSpPr>
        <p:spPr>
          <a:xfrm>
            <a:off x="279400" y="914400"/>
            <a:ext cx="5012268" cy="5262563"/>
          </a:xfrm>
        </p:spPr>
        <p:txBody>
          <a:bodyPr>
            <a:normAutofit fontScale="55000" lnSpcReduction="20000"/>
          </a:bodyPr>
          <a:lstStyle/>
          <a:p>
            <a:pPr marL="0" indent="0">
              <a:buNone/>
            </a:pPr>
            <a:r>
              <a:rPr lang="en-IN" dirty="0"/>
              <a:t>// A simple demonstrate that uses object initializers. </a:t>
            </a:r>
          </a:p>
          <a:p>
            <a:pPr marL="0" indent="0">
              <a:buNone/>
            </a:pPr>
            <a:r>
              <a:rPr lang="en-IN" dirty="0"/>
              <a:t>  </a:t>
            </a:r>
          </a:p>
          <a:p>
            <a:pPr marL="0" indent="0">
              <a:buNone/>
            </a:pPr>
            <a:r>
              <a:rPr lang="en-IN" dirty="0"/>
              <a:t>using System;  </a:t>
            </a:r>
          </a:p>
          <a:p>
            <a:pPr marL="0" indent="0">
              <a:buNone/>
            </a:pPr>
            <a:r>
              <a:rPr lang="en-IN" dirty="0"/>
              <a:t>  </a:t>
            </a:r>
          </a:p>
          <a:p>
            <a:pPr marL="0" indent="0">
              <a:buNone/>
            </a:pPr>
            <a:r>
              <a:rPr lang="en-IN" dirty="0"/>
              <a:t>class </a:t>
            </a:r>
            <a:r>
              <a:rPr lang="en-IN" dirty="0" err="1"/>
              <a:t>MyClass</a:t>
            </a:r>
            <a:r>
              <a:rPr lang="en-IN" dirty="0"/>
              <a:t> { </a:t>
            </a:r>
          </a:p>
          <a:p>
            <a:pPr marL="0" indent="0">
              <a:buNone/>
            </a:pPr>
            <a:r>
              <a:rPr lang="en-IN" dirty="0"/>
              <a:t>  public double Sal{get; set;} </a:t>
            </a:r>
          </a:p>
          <a:p>
            <a:pPr marL="0" indent="0">
              <a:buNone/>
            </a:pPr>
            <a:r>
              <a:rPr lang="en-IN" dirty="0"/>
              <a:t>  public string Name{</a:t>
            </a:r>
            <a:r>
              <a:rPr lang="en-IN" dirty="0" err="1"/>
              <a:t>get;set</a:t>
            </a:r>
            <a:r>
              <a:rPr lang="en-IN" dirty="0"/>
              <a:t>;}</a:t>
            </a:r>
          </a:p>
          <a:p>
            <a:pPr marL="0" indent="0">
              <a:buNone/>
            </a:pPr>
            <a:r>
              <a:rPr lang="en-IN" dirty="0"/>
              <a:t>} </a:t>
            </a:r>
          </a:p>
          <a:p>
            <a:pPr marL="0" indent="0">
              <a:buNone/>
            </a:pPr>
            <a:r>
              <a:rPr lang="en-IN" dirty="0"/>
              <a:t> </a:t>
            </a:r>
          </a:p>
          <a:p>
            <a:pPr marL="0" indent="0">
              <a:buNone/>
            </a:pPr>
            <a:r>
              <a:rPr lang="en-IN" dirty="0"/>
              <a:t>class </a:t>
            </a:r>
            <a:r>
              <a:rPr lang="en-IN" dirty="0" err="1"/>
              <a:t>ObjInitDemo</a:t>
            </a:r>
            <a:r>
              <a:rPr lang="en-IN" dirty="0"/>
              <a:t> {   </a:t>
            </a:r>
          </a:p>
          <a:p>
            <a:pPr marL="0" indent="0">
              <a:buNone/>
            </a:pPr>
            <a:r>
              <a:rPr lang="en-IN" dirty="0"/>
              <a:t>  static void Main() { </a:t>
            </a:r>
          </a:p>
          <a:p>
            <a:pPr marL="0" indent="0">
              <a:buNone/>
            </a:pPr>
            <a:r>
              <a:rPr lang="en-IN" dirty="0"/>
              <a:t>    // Construct a </a:t>
            </a:r>
            <a:r>
              <a:rPr lang="en-IN" dirty="0" err="1"/>
              <a:t>MyClass</a:t>
            </a:r>
            <a:r>
              <a:rPr lang="en-IN" dirty="0"/>
              <a:t> object by using object initializers. </a:t>
            </a:r>
          </a:p>
          <a:p>
            <a:pPr marL="0" indent="0">
              <a:buNone/>
            </a:pPr>
            <a:r>
              <a:rPr lang="en-IN" dirty="0"/>
              <a:t>    </a:t>
            </a:r>
            <a:r>
              <a:rPr lang="en-IN" dirty="0" err="1"/>
              <a:t>MyClass</a:t>
            </a:r>
            <a:r>
              <a:rPr lang="en-IN" dirty="0"/>
              <a:t> </a:t>
            </a:r>
            <a:r>
              <a:rPr lang="en-IN" dirty="0" err="1"/>
              <a:t>obj</a:t>
            </a:r>
            <a:r>
              <a:rPr lang="en-IN" dirty="0"/>
              <a:t> = new </a:t>
            </a:r>
            <a:r>
              <a:rPr lang="en-IN" dirty="0" err="1"/>
              <a:t>MyClass</a:t>
            </a:r>
            <a:r>
              <a:rPr lang="en-IN" dirty="0"/>
              <a:t> { Sal = 1000, Name = "Testing" }; </a:t>
            </a:r>
          </a:p>
          <a:p>
            <a:pPr marL="0" indent="0">
              <a:buNone/>
            </a:pPr>
            <a:r>
              <a:rPr lang="en-IN" dirty="0"/>
              <a:t> </a:t>
            </a:r>
          </a:p>
          <a:p>
            <a:pPr marL="0" indent="0">
              <a:buNone/>
            </a:pPr>
            <a:r>
              <a:rPr lang="en-IN" dirty="0"/>
              <a:t>    </a:t>
            </a:r>
            <a:r>
              <a:rPr lang="en-IN" dirty="0" err="1"/>
              <a:t>Console.WriteLine</a:t>
            </a:r>
            <a:r>
              <a:rPr lang="en-IN" dirty="0"/>
              <a:t>(</a:t>
            </a:r>
            <a:r>
              <a:rPr lang="en-IN" dirty="0" err="1"/>
              <a:t>obj.Sal</a:t>
            </a:r>
            <a:r>
              <a:rPr lang="en-IN" dirty="0"/>
              <a:t> + " " + </a:t>
            </a:r>
            <a:r>
              <a:rPr lang="en-IN" dirty="0" err="1"/>
              <a:t>obj.Name</a:t>
            </a:r>
            <a:r>
              <a:rPr lang="en-IN" dirty="0"/>
              <a:t>); </a:t>
            </a:r>
          </a:p>
          <a:p>
            <a:pPr marL="0" indent="0">
              <a:buNone/>
            </a:pPr>
            <a:r>
              <a:rPr lang="en-IN" dirty="0"/>
              <a:t>  }   </a:t>
            </a:r>
          </a:p>
          <a:p>
            <a:pPr marL="0" indent="0">
              <a:buNone/>
            </a:pPr>
            <a:r>
              <a:rPr lang="en-IN" dirty="0"/>
              <a:t>}</a:t>
            </a:r>
          </a:p>
        </p:txBody>
      </p:sp>
      <p:sp>
        <p:nvSpPr>
          <p:cNvPr id="4" name="TextBox 3">
            <a:extLst>
              <a:ext uri="{FF2B5EF4-FFF2-40B4-BE49-F238E27FC236}">
                <a16:creationId xmlns:a16="http://schemas.microsoft.com/office/drawing/2014/main" id="{4135A12D-E938-4FEF-B997-B746411101EA}"/>
              </a:ext>
            </a:extLst>
          </p:cNvPr>
          <p:cNvSpPr txBox="1"/>
          <p:nvPr/>
        </p:nvSpPr>
        <p:spPr>
          <a:xfrm>
            <a:off x="5384799" y="1134532"/>
            <a:ext cx="6759079" cy="3416320"/>
          </a:xfrm>
          <a:prstGeom prst="rect">
            <a:avLst/>
          </a:prstGeom>
          <a:noFill/>
        </p:spPr>
        <p:txBody>
          <a:bodyPr wrap="square" rtlCol="0">
            <a:spAutoFit/>
          </a:bodyPr>
          <a:lstStyle/>
          <a:p>
            <a:r>
              <a:rPr lang="en-IN" dirty="0"/>
              <a:t>If you do not have any validation we can use</a:t>
            </a:r>
          </a:p>
          <a:p>
            <a:r>
              <a:rPr lang="en-IN" dirty="0"/>
              <a:t> auto implement property and using object initializer </a:t>
            </a:r>
          </a:p>
          <a:p>
            <a:r>
              <a:rPr lang="en-IN" dirty="0"/>
              <a:t>Syntax you can reduce few line of code </a:t>
            </a:r>
          </a:p>
          <a:p>
            <a:endParaRPr lang="en-IN" dirty="0"/>
          </a:p>
          <a:p>
            <a:r>
              <a:rPr lang="en-IN" dirty="0"/>
              <a:t>See this line</a:t>
            </a:r>
          </a:p>
          <a:p>
            <a:endParaRPr lang="en-IN" dirty="0"/>
          </a:p>
          <a:p>
            <a:r>
              <a:rPr lang="en-IN" dirty="0" err="1"/>
              <a:t>MyClass</a:t>
            </a:r>
            <a:r>
              <a:rPr lang="en-IN" dirty="0"/>
              <a:t> </a:t>
            </a:r>
            <a:r>
              <a:rPr lang="en-IN" dirty="0" err="1"/>
              <a:t>obj</a:t>
            </a:r>
            <a:r>
              <a:rPr lang="en-IN" dirty="0"/>
              <a:t> = new </a:t>
            </a:r>
            <a:r>
              <a:rPr lang="en-IN" dirty="0" err="1"/>
              <a:t>MyClass</a:t>
            </a:r>
            <a:r>
              <a:rPr lang="en-IN" dirty="0"/>
              <a:t> { Sal = 1000, Name = "Testing" }; </a:t>
            </a:r>
          </a:p>
          <a:p>
            <a:r>
              <a:rPr lang="en-IN" dirty="0"/>
              <a:t> </a:t>
            </a:r>
          </a:p>
          <a:p>
            <a:r>
              <a:rPr lang="en-IN" dirty="0"/>
              <a:t>Here no </a:t>
            </a:r>
            <a:r>
              <a:rPr lang="en-IN" dirty="0" err="1"/>
              <a:t>args</a:t>
            </a:r>
            <a:r>
              <a:rPr lang="en-IN" dirty="0"/>
              <a:t> constructor get called implicitly and using </a:t>
            </a:r>
          </a:p>
          <a:p>
            <a:r>
              <a:rPr lang="en-IN" dirty="0"/>
              <a:t>{ Sal = 1000, Name = "Testing" };this line is using auto implement  setter property</a:t>
            </a:r>
          </a:p>
          <a:p>
            <a:endParaRPr lang="en-IN" dirty="0"/>
          </a:p>
        </p:txBody>
      </p:sp>
    </p:spTree>
    <p:extLst>
      <p:ext uri="{BB962C8B-B14F-4D97-AF65-F5344CB8AC3E}">
        <p14:creationId xmlns:p14="http://schemas.microsoft.com/office/powerpoint/2010/main" val="382163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F3E3-6AB1-47C0-A9F6-F7A3B7AE481A}"/>
              </a:ext>
            </a:extLst>
          </p:cNvPr>
          <p:cNvSpPr>
            <a:spLocks noGrp="1"/>
          </p:cNvSpPr>
          <p:nvPr>
            <p:ph type="title"/>
          </p:nvPr>
        </p:nvSpPr>
        <p:spPr>
          <a:xfrm>
            <a:off x="1249680" y="-81914"/>
            <a:ext cx="10236200" cy="762952"/>
          </a:xfrm>
        </p:spPr>
        <p:txBody>
          <a:bodyPr>
            <a:normAutofit/>
          </a:bodyPr>
          <a:lstStyle/>
          <a:p>
            <a:r>
              <a:rPr lang="en-IN" sz="1600" dirty="0"/>
              <a:t>Account application with getter setter and validation. </a:t>
            </a:r>
            <a:r>
              <a:rPr lang="en-IN" sz="1600" dirty="0" err="1"/>
              <a:t>Ie</a:t>
            </a:r>
            <a:r>
              <a:rPr lang="en-IN" sz="1600" dirty="0"/>
              <a:t> you can not  open account with 0 </a:t>
            </a:r>
            <a:r>
              <a:rPr lang="en-IN" sz="1600" dirty="0" err="1"/>
              <a:t>rs</a:t>
            </a:r>
            <a:r>
              <a:rPr lang="en-IN" sz="1600" dirty="0"/>
              <a:t>.</a:t>
            </a:r>
          </a:p>
        </p:txBody>
      </p:sp>
      <p:sp>
        <p:nvSpPr>
          <p:cNvPr id="3" name="Content Placeholder 2">
            <a:extLst>
              <a:ext uri="{FF2B5EF4-FFF2-40B4-BE49-F238E27FC236}">
                <a16:creationId xmlns:a16="http://schemas.microsoft.com/office/drawing/2014/main" id="{7CE28450-CD01-4CE5-9FEC-CB9B2AD13716}"/>
              </a:ext>
            </a:extLst>
          </p:cNvPr>
          <p:cNvSpPr>
            <a:spLocks noGrp="1"/>
          </p:cNvSpPr>
          <p:nvPr>
            <p:ph idx="1"/>
          </p:nvPr>
        </p:nvSpPr>
        <p:spPr>
          <a:xfrm>
            <a:off x="0" y="681038"/>
            <a:ext cx="2692400" cy="5495925"/>
          </a:xfrm>
        </p:spPr>
        <p:txBody>
          <a:bodyPr>
            <a:normAutofit/>
          </a:bodyPr>
          <a:lstStyle/>
          <a:p>
            <a:r>
              <a:rPr lang="en-IN" sz="1800" dirty="0"/>
              <a:t>Create Account class having instance member</a:t>
            </a:r>
          </a:p>
          <a:p>
            <a:r>
              <a:rPr lang="en-IN" sz="1800" dirty="0"/>
              <a:t> id,</a:t>
            </a:r>
          </a:p>
          <a:p>
            <a:r>
              <a:rPr lang="en-IN" sz="1800" dirty="0"/>
              <a:t> name ,</a:t>
            </a:r>
          </a:p>
          <a:p>
            <a:r>
              <a:rPr lang="en-IN" sz="1800" dirty="0"/>
              <a:t> balance.</a:t>
            </a:r>
          </a:p>
          <a:p>
            <a:r>
              <a:rPr lang="en-IN" sz="1800" dirty="0"/>
              <a:t>Write getter setter for name and balance. Id is </a:t>
            </a:r>
            <a:r>
              <a:rPr lang="en-IN" sz="1800" dirty="0" err="1"/>
              <a:t>readonly</a:t>
            </a:r>
            <a:r>
              <a:rPr lang="en-IN" sz="1800" dirty="0"/>
              <a:t> property.</a:t>
            </a:r>
          </a:p>
          <a:p>
            <a:r>
              <a:rPr lang="en-IN" sz="1800" dirty="0"/>
              <a:t>Id should be generated by application.</a:t>
            </a:r>
          </a:p>
          <a:p>
            <a:r>
              <a:rPr lang="en-IN" sz="1800" dirty="0"/>
              <a:t> It has deposit method who’s job is to increase balance.</a:t>
            </a:r>
          </a:p>
        </p:txBody>
      </p:sp>
      <p:sp>
        <p:nvSpPr>
          <p:cNvPr id="4" name="TextBox 3">
            <a:extLst>
              <a:ext uri="{FF2B5EF4-FFF2-40B4-BE49-F238E27FC236}">
                <a16:creationId xmlns:a16="http://schemas.microsoft.com/office/drawing/2014/main" id="{F868B025-F69B-429C-BD70-93CBF72DBACF}"/>
              </a:ext>
            </a:extLst>
          </p:cNvPr>
          <p:cNvSpPr txBox="1"/>
          <p:nvPr/>
        </p:nvSpPr>
        <p:spPr>
          <a:xfrm>
            <a:off x="2847242" y="346083"/>
            <a:ext cx="3850640" cy="6986528"/>
          </a:xfrm>
          <a:prstGeom prst="rect">
            <a:avLst/>
          </a:prstGeom>
          <a:noFill/>
        </p:spPr>
        <p:txBody>
          <a:bodyPr wrap="square" rtlCol="0">
            <a:spAutoFit/>
          </a:bodyPr>
          <a:lstStyle/>
          <a:p>
            <a:r>
              <a:rPr lang="en-IN" sz="1400" dirty="0"/>
              <a:t>using System;</a:t>
            </a:r>
          </a:p>
          <a:p>
            <a:r>
              <a:rPr lang="en-IN" sz="1400" dirty="0"/>
              <a:t>namespace basic1</a:t>
            </a:r>
          </a:p>
          <a:p>
            <a:r>
              <a:rPr lang="en-IN" sz="1400" dirty="0"/>
              <a:t>{</a:t>
            </a:r>
          </a:p>
          <a:p>
            <a:r>
              <a:rPr lang="en-IN" sz="1400" dirty="0"/>
              <a:t>    class Account</a:t>
            </a:r>
          </a:p>
          <a:p>
            <a:r>
              <a:rPr lang="en-IN" sz="1400" dirty="0"/>
              <a:t>    {</a:t>
            </a:r>
          </a:p>
          <a:p>
            <a:r>
              <a:rPr lang="en-IN" sz="1400" dirty="0"/>
              <a:t>        static int </a:t>
            </a:r>
            <a:r>
              <a:rPr lang="en-IN" sz="1400" dirty="0" err="1"/>
              <a:t>getid</a:t>
            </a:r>
            <a:r>
              <a:rPr lang="en-IN" sz="1400" dirty="0"/>
              <a:t>;</a:t>
            </a:r>
          </a:p>
          <a:p>
            <a:r>
              <a:rPr lang="en-IN" sz="1400" dirty="0"/>
              <a:t>        int id;</a:t>
            </a:r>
          </a:p>
          <a:p>
            <a:r>
              <a:rPr lang="en-IN" sz="1400" dirty="0"/>
              <a:t>        string name;</a:t>
            </a:r>
          </a:p>
          <a:p>
            <a:r>
              <a:rPr lang="en-IN" sz="1400" dirty="0"/>
              <a:t>        double balance;   </a:t>
            </a:r>
          </a:p>
          <a:p>
            <a:r>
              <a:rPr lang="en-US" sz="1400" dirty="0"/>
              <a:t>        public Account(string nm, double </a:t>
            </a:r>
            <a:r>
              <a:rPr lang="en-US" sz="1400" dirty="0" err="1"/>
              <a:t>bal</a:t>
            </a:r>
            <a:r>
              <a:rPr lang="en-US" sz="1400" dirty="0"/>
              <a:t>)</a:t>
            </a:r>
          </a:p>
          <a:p>
            <a:r>
              <a:rPr lang="en-IN" sz="1400" dirty="0"/>
              <a:t>        {</a:t>
            </a:r>
          </a:p>
          <a:p>
            <a:r>
              <a:rPr lang="en-IN" sz="1400" dirty="0"/>
              <a:t>            id = ++</a:t>
            </a:r>
            <a:r>
              <a:rPr lang="en-IN" sz="1400" dirty="0" err="1"/>
              <a:t>getid</a:t>
            </a:r>
            <a:r>
              <a:rPr lang="en-IN" sz="1400" dirty="0"/>
              <a:t>;</a:t>
            </a:r>
          </a:p>
          <a:p>
            <a:r>
              <a:rPr lang="en-IN" sz="1400" dirty="0"/>
              <a:t>            Name = nm;</a:t>
            </a:r>
          </a:p>
          <a:p>
            <a:r>
              <a:rPr lang="en-IN" sz="1400" dirty="0"/>
              <a:t>            Balance = </a:t>
            </a:r>
            <a:r>
              <a:rPr lang="en-IN" sz="1400" dirty="0" err="1"/>
              <a:t>bal</a:t>
            </a:r>
            <a:r>
              <a:rPr lang="en-IN" sz="1400" dirty="0"/>
              <a:t>;</a:t>
            </a:r>
          </a:p>
          <a:p>
            <a:r>
              <a:rPr lang="en-IN" sz="1400" dirty="0"/>
              <a:t>        }</a:t>
            </a:r>
          </a:p>
          <a:p>
            <a:r>
              <a:rPr lang="en-IN" sz="1400" dirty="0"/>
              <a:t>        public string Name</a:t>
            </a:r>
          </a:p>
          <a:p>
            <a:r>
              <a:rPr lang="en-IN" sz="1400" dirty="0"/>
              <a:t>        {</a:t>
            </a:r>
          </a:p>
          <a:p>
            <a:r>
              <a:rPr lang="en-IN" sz="1400" dirty="0"/>
              <a:t>            get { return name; }</a:t>
            </a:r>
          </a:p>
          <a:p>
            <a:r>
              <a:rPr lang="en-IN" sz="1400" dirty="0"/>
              <a:t>            set { name = value; }</a:t>
            </a:r>
          </a:p>
          <a:p>
            <a:r>
              <a:rPr lang="en-IN" sz="1400" dirty="0"/>
              <a:t>        }</a:t>
            </a:r>
          </a:p>
          <a:p>
            <a:r>
              <a:rPr lang="en-IN" sz="1400" dirty="0"/>
              <a:t> public double Balance</a:t>
            </a:r>
          </a:p>
          <a:p>
            <a:r>
              <a:rPr lang="en-IN" sz="1400" dirty="0"/>
              <a:t>        {</a:t>
            </a:r>
          </a:p>
          <a:p>
            <a:r>
              <a:rPr lang="en-IN" sz="1400" dirty="0"/>
              <a:t>            get {   return balance;    }</a:t>
            </a:r>
          </a:p>
          <a:p>
            <a:r>
              <a:rPr lang="en-IN" sz="1400" dirty="0"/>
              <a:t>            set {</a:t>
            </a:r>
          </a:p>
          <a:p>
            <a:r>
              <a:rPr lang="en-IN" sz="1400" dirty="0"/>
              <a:t>                if (value &lt; 1)</a:t>
            </a:r>
          </a:p>
          <a:p>
            <a:r>
              <a:rPr lang="en-IN" sz="1400" dirty="0"/>
              <a:t>                {      </a:t>
            </a:r>
            <a:r>
              <a:rPr lang="en-IN" sz="1400" dirty="0" err="1"/>
              <a:t>Console.WriteLine</a:t>
            </a:r>
            <a:r>
              <a:rPr lang="en-IN" sz="1400" dirty="0"/>
              <a:t>("error");</a:t>
            </a:r>
          </a:p>
          <a:p>
            <a:r>
              <a:rPr lang="en-IN" sz="1400" dirty="0"/>
              <a:t>                      }</a:t>
            </a:r>
          </a:p>
          <a:p>
            <a:r>
              <a:rPr lang="en-IN" sz="1400" dirty="0"/>
              <a:t>                balance = value;   </a:t>
            </a:r>
          </a:p>
          <a:p>
            <a:r>
              <a:rPr lang="en-IN" sz="1400" dirty="0"/>
              <a:t>            }</a:t>
            </a:r>
          </a:p>
          <a:p>
            <a:r>
              <a:rPr lang="en-IN" sz="1400" dirty="0"/>
              <a:t>        }</a:t>
            </a:r>
          </a:p>
          <a:p>
            <a:r>
              <a:rPr lang="en-IN" sz="1400" dirty="0"/>
              <a:t> </a:t>
            </a:r>
          </a:p>
        </p:txBody>
      </p:sp>
      <p:sp>
        <p:nvSpPr>
          <p:cNvPr id="5" name="TextBox 4">
            <a:extLst>
              <a:ext uri="{FF2B5EF4-FFF2-40B4-BE49-F238E27FC236}">
                <a16:creationId xmlns:a16="http://schemas.microsoft.com/office/drawing/2014/main" id="{03234076-73ED-4E8D-81C6-71F4B38473E3}"/>
              </a:ext>
            </a:extLst>
          </p:cNvPr>
          <p:cNvSpPr txBox="1"/>
          <p:nvPr/>
        </p:nvSpPr>
        <p:spPr>
          <a:xfrm>
            <a:off x="6309360" y="467360"/>
            <a:ext cx="5618480" cy="7201972"/>
          </a:xfrm>
          <a:prstGeom prst="rect">
            <a:avLst/>
          </a:prstGeom>
          <a:noFill/>
        </p:spPr>
        <p:txBody>
          <a:bodyPr wrap="square" rtlCol="0">
            <a:spAutoFit/>
          </a:bodyPr>
          <a:lstStyle/>
          <a:p>
            <a:r>
              <a:rPr lang="en-IN" sz="1400" dirty="0"/>
              <a:t>public int Id</a:t>
            </a:r>
          </a:p>
          <a:p>
            <a:r>
              <a:rPr lang="en-IN" sz="1400" dirty="0"/>
              <a:t>        {</a:t>
            </a:r>
          </a:p>
          <a:p>
            <a:r>
              <a:rPr lang="en-IN" sz="1400" dirty="0"/>
              <a:t>            get { return id; }</a:t>
            </a:r>
          </a:p>
          <a:p>
            <a:r>
              <a:rPr lang="en-IN" sz="1400" dirty="0"/>
              <a:t>        }</a:t>
            </a:r>
          </a:p>
          <a:p>
            <a:r>
              <a:rPr lang="fr-FR" sz="1400" dirty="0"/>
              <a:t>        public void deposit(double amt)</a:t>
            </a:r>
          </a:p>
          <a:p>
            <a:r>
              <a:rPr lang="en-IN" sz="1400" dirty="0"/>
              <a:t>        {</a:t>
            </a:r>
          </a:p>
          <a:p>
            <a:r>
              <a:rPr lang="en-IN" sz="1400" dirty="0"/>
              <a:t>            Balance += amt;</a:t>
            </a:r>
          </a:p>
          <a:p>
            <a:r>
              <a:rPr lang="en-IN" sz="1400" dirty="0"/>
              <a:t>        }</a:t>
            </a:r>
          </a:p>
          <a:p>
            <a:r>
              <a:rPr lang="en-IN" sz="1400" dirty="0"/>
              <a:t>        public  string Display()</a:t>
            </a:r>
          </a:p>
          <a:p>
            <a:r>
              <a:rPr lang="en-IN" sz="1400" dirty="0"/>
              <a:t>        {</a:t>
            </a:r>
          </a:p>
          <a:p>
            <a:r>
              <a:rPr lang="en-US" sz="1400" dirty="0"/>
              <a:t>            return </a:t>
            </a:r>
            <a:r>
              <a:rPr lang="en-US" sz="1400" dirty="0" err="1"/>
              <a:t>string.Format</a:t>
            </a:r>
            <a:r>
              <a:rPr lang="en-US" sz="1400" dirty="0"/>
              <a:t>("{0}{1}", name, balance);</a:t>
            </a:r>
          </a:p>
          <a:p>
            <a:r>
              <a:rPr lang="en-IN" sz="1400" dirty="0"/>
              <a:t>        }</a:t>
            </a:r>
          </a:p>
          <a:p>
            <a:r>
              <a:rPr lang="en-IN" sz="1400" dirty="0"/>
              <a:t>     }</a:t>
            </a:r>
          </a:p>
          <a:p>
            <a:r>
              <a:rPr lang="en-IN" sz="1400" dirty="0"/>
              <a:t>    class </a:t>
            </a:r>
            <a:r>
              <a:rPr lang="en-IN" sz="1400" dirty="0" err="1"/>
              <a:t>AccountDemo</a:t>
            </a:r>
            <a:endParaRPr lang="en-IN" sz="1400" dirty="0"/>
          </a:p>
          <a:p>
            <a:r>
              <a:rPr lang="en-IN" sz="1400" dirty="0"/>
              <a:t>    {</a:t>
            </a:r>
          </a:p>
          <a:p>
            <a:r>
              <a:rPr lang="en-IN" sz="1400" dirty="0"/>
              <a:t>        static void Main()</a:t>
            </a:r>
          </a:p>
          <a:p>
            <a:r>
              <a:rPr lang="en-IN" sz="1400" dirty="0"/>
              <a:t>        {</a:t>
            </a:r>
          </a:p>
          <a:p>
            <a:r>
              <a:rPr lang="en-US" sz="1400" dirty="0"/>
              <a:t>         Account a1 = new Account("Raj", 1000); // create a  object </a:t>
            </a:r>
          </a:p>
          <a:p>
            <a:endParaRPr lang="en-IN" sz="1400" dirty="0"/>
          </a:p>
          <a:p>
            <a:r>
              <a:rPr lang="en-US" sz="1400" dirty="0"/>
              <a:t>         Account a2 = new Account("Geeta", 40000); // create a object </a:t>
            </a:r>
          </a:p>
          <a:p>
            <a:endParaRPr lang="en-IN" sz="1400" dirty="0"/>
          </a:p>
          <a:p>
            <a:r>
              <a:rPr lang="en-IN" sz="1400"/>
              <a:t>a1</a:t>
            </a:r>
            <a:r>
              <a:rPr lang="en-IN" sz="1400" dirty="0"/>
              <a:t>.deposit(3000);</a:t>
            </a:r>
          </a:p>
          <a:p>
            <a:r>
              <a:rPr lang="en-IN" sz="1400" dirty="0"/>
              <a:t>            a2.deposit(1000);</a:t>
            </a:r>
          </a:p>
          <a:p>
            <a:endParaRPr lang="en-IN" sz="1400" dirty="0"/>
          </a:p>
          <a:p>
            <a:r>
              <a:rPr lang="en-IN" sz="1400" dirty="0"/>
              <a:t>            </a:t>
            </a:r>
            <a:r>
              <a:rPr lang="en-IN" sz="1400" dirty="0" err="1"/>
              <a:t>Console.WriteLine</a:t>
            </a:r>
            <a:r>
              <a:rPr lang="en-IN" sz="1400" dirty="0"/>
              <a:t>(a1.Display());</a:t>
            </a:r>
          </a:p>
          <a:p>
            <a:r>
              <a:rPr lang="en-IN" sz="1400" dirty="0"/>
              <a:t>            </a:t>
            </a:r>
            <a:r>
              <a:rPr lang="en-IN" sz="1400" dirty="0" err="1"/>
              <a:t>Console.WriteLine</a:t>
            </a:r>
            <a:r>
              <a:rPr lang="en-IN" sz="1400" dirty="0"/>
              <a:t>(a2.Display());</a:t>
            </a:r>
          </a:p>
          <a:p>
            <a:endParaRPr lang="en-IN" sz="1400" dirty="0"/>
          </a:p>
          <a:p>
            <a:r>
              <a:rPr lang="en-IN" sz="1400" dirty="0"/>
              <a:t>        }</a:t>
            </a:r>
          </a:p>
          <a:p>
            <a:r>
              <a:rPr lang="en-IN" sz="1400" dirty="0"/>
              <a:t>    }</a:t>
            </a:r>
          </a:p>
          <a:p>
            <a:r>
              <a:rPr lang="en-IN" sz="1400" dirty="0"/>
              <a:t>}</a:t>
            </a:r>
          </a:p>
          <a:p>
            <a:endParaRPr lang="en-IN" sz="1400" dirty="0"/>
          </a:p>
          <a:p>
            <a:endParaRPr lang="en-IN" sz="1400" dirty="0"/>
          </a:p>
        </p:txBody>
      </p:sp>
    </p:spTree>
    <p:extLst>
      <p:ext uri="{BB962C8B-B14F-4D97-AF65-F5344CB8AC3E}">
        <p14:creationId xmlns:p14="http://schemas.microsoft.com/office/powerpoint/2010/main" val="32716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8368E-3EEC-4132-B9F4-1B38836BDB3B}"/>
              </a:ext>
            </a:extLst>
          </p:cNvPr>
          <p:cNvSpPr>
            <a:spLocks noGrp="1"/>
          </p:cNvSpPr>
          <p:nvPr>
            <p:ph idx="1"/>
          </p:nvPr>
        </p:nvSpPr>
        <p:spPr>
          <a:xfrm>
            <a:off x="196770" y="0"/>
            <a:ext cx="11157030" cy="6858000"/>
          </a:xfrm>
        </p:spPr>
        <p:txBody>
          <a:bodyPr>
            <a:normAutofit/>
          </a:bodyPr>
          <a:lstStyle/>
          <a:p>
            <a:endParaRPr lang="en-IN" sz="1800" dirty="0"/>
          </a:p>
          <a:p>
            <a:endParaRPr lang="en-IN" sz="1800" dirty="0"/>
          </a:p>
          <a:p>
            <a:r>
              <a:rPr lang="en-IN" sz="1800" dirty="0"/>
              <a:t>Create Account class having instance member </a:t>
            </a:r>
          </a:p>
          <a:p>
            <a:pPr marL="0" indent="0">
              <a:buNone/>
            </a:pPr>
            <a:r>
              <a:rPr lang="en-IN" sz="1800" dirty="0"/>
              <a:t>1. id- id should be generated by application, it is </a:t>
            </a:r>
            <a:r>
              <a:rPr lang="en-IN" sz="1800" dirty="0" err="1"/>
              <a:t>readonly</a:t>
            </a:r>
            <a:r>
              <a:rPr lang="en-IN" sz="1800" dirty="0"/>
              <a:t> property</a:t>
            </a:r>
          </a:p>
          <a:p>
            <a:pPr marL="0" indent="0">
              <a:buNone/>
            </a:pPr>
            <a:r>
              <a:rPr lang="en-IN" sz="1800" dirty="0"/>
              <a:t>2. name – write getter setter </a:t>
            </a:r>
          </a:p>
          <a:p>
            <a:pPr marL="0" indent="0">
              <a:buNone/>
            </a:pPr>
            <a:r>
              <a:rPr lang="en-IN" sz="1800" dirty="0"/>
              <a:t>3. balance- Write getter setter </a:t>
            </a:r>
          </a:p>
          <a:p>
            <a:pPr marL="0" indent="0">
              <a:buNone/>
            </a:pPr>
            <a:r>
              <a:rPr lang="en-IN" sz="1800" dirty="0"/>
              <a:t>It has deposit method who’s job is to increase the balance.</a:t>
            </a:r>
          </a:p>
          <a:p>
            <a:pPr marL="0" indent="0">
              <a:buNone/>
            </a:pPr>
            <a:r>
              <a:rPr lang="en-IN" sz="1800" dirty="0"/>
              <a:t>Declare static float </a:t>
            </a:r>
            <a:r>
              <a:rPr lang="en-IN" sz="1800" dirty="0" err="1"/>
              <a:t>Interestrate</a:t>
            </a:r>
            <a:r>
              <a:rPr lang="en-IN" sz="1800" dirty="0"/>
              <a:t>=0.07.</a:t>
            </a:r>
          </a:p>
          <a:p>
            <a:pPr marL="0" indent="0">
              <a:buNone/>
            </a:pPr>
            <a:r>
              <a:rPr lang="en-IN" sz="1800" dirty="0"/>
              <a:t>It has withdraw method who’s job is to reduce balance.</a:t>
            </a:r>
          </a:p>
          <a:p>
            <a:pPr marL="0" indent="0">
              <a:buNone/>
            </a:pPr>
            <a:r>
              <a:rPr lang="en-IN" sz="1800" dirty="0"/>
              <a:t>Declare </a:t>
            </a:r>
            <a:r>
              <a:rPr lang="en-IN" sz="1800" dirty="0" err="1"/>
              <a:t>conts</a:t>
            </a:r>
            <a:r>
              <a:rPr lang="en-IN" sz="1800" dirty="0"/>
              <a:t> float </a:t>
            </a:r>
            <a:r>
              <a:rPr lang="en-IN" sz="1800" dirty="0" err="1"/>
              <a:t>minbal</a:t>
            </a:r>
            <a:r>
              <a:rPr lang="en-IN" sz="1800" dirty="0"/>
              <a:t>=1000. When user withdraw money your application should ensure that minimum balance is maintain. </a:t>
            </a:r>
          </a:p>
          <a:p>
            <a:pPr marL="0" indent="0">
              <a:buNone/>
            </a:pPr>
            <a:r>
              <a:rPr lang="en-IN" sz="1800" dirty="0"/>
              <a:t>Give appropriate validation like user can not deposit or withdraw 0 or negative. user can not open account with 0 amount</a:t>
            </a:r>
          </a:p>
          <a:p>
            <a:pPr marL="0" indent="0">
              <a:buNone/>
            </a:pPr>
            <a:r>
              <a:rPr lang="en-IN" sz="1800" dirty="0"/>
              <a:t>When you run your application at the beginning it should print name of bank and copy right detail.</a:t>
            </a:r>
          </a:p>
          <a:p>
            <a:pPr marL="0" indent="0">
              <a:buNone/>
            </a:pPr>
            <a:r>
              <a:rPr lang="en-IN" sz="1800" dirty="0"/>
              <a:t>It has static method which will calculate and return  interest amount for each account holder and increase the balance.</a:t>
            </a:r>
          </a:p>
          <a:p>
            <a:pPr marL="0" indent="0">
              <a:buNone/>
            </a:pPr>
            <a:r>
              <a:rPr lang="en-IN" sz="1800" dirty="0"/>
              <a:t>Write display method who’s job is to display Id name and balance and interest received.</a:t>
            </a:r>
          </a:p>
          <a:p>
            <a:pPr marL="0" indent="0">
              <a:buNone/>
            </a:pPr>
            <a:r>
              <a:rPr lang="en-IN" sz="1800" dirty="0"/>
              <a:t>If you are comfortable the exception try to use it and handle it also.</a:t>
            </a:r>
          </a:p>
          <a:p>
            <a:pPr marL="0" indent="0">
              <a:buNone/>
            </a:pPr>
            <a:r>
              <a:rPr lang="en-IN" sz="1800" dirty="0"/>
              <a:t>  </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409947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B9BD7-523B-491E-845E-D426ACD2520A}"/>
              </a:ext>
            </a:extLst>
          </p:cNvPr>
          <p:cNvSpPr>
            <a:spLocks noGrp="1"/>
          </p:cNvSpPr>
          <p:nvPr>
            <p:ph idx="1"/>
          </p:nvPr>
        </p:nvSpPr>
        <p:spPr>
          <a:xfrm>
            <a:off x="-1" y="335280"/>
            <a:ext cx="3608439" cy="6268065"/>
          </a:xfrm>
        </p:spPr>
        <p:txBody>
          <a:bodyPr>
            <a:noAutofit/>
          </a:bodyPr>
          <a:lstStyle/>
          <a:p>
            <a:pPr marL="0" indent="0">
              <a:lnSpc>
                <a:spcPct val="100000"/>
              </a:lnSpc>
              <a:spcBef>
                <a:spcPts val="0"/>
              </a:spcBef>
              <a:buNone/>
            </a:pPr>
            <a:r>
              <a:rPr lang="en-IN" sz="1200">
                <a:solidFill>
                  <a:srgbClr val="0000FF"/>
                </a:solidFill>
                <a:highlight>
                  <a:srgbClr val="FFFFFF"/>
                </a:highlight>
                <a:latin typeface="Consolas" panose="020B0609020204030204" pitchFamily="49" charset="0"/>
              </a:rPr>
              <a:t>	</a:t>
            </a:r>
          </a:p>
          <a:p>
            <a:pPr marL="0" indent="0">
              <a:lnSpc>
                <a:spcPct val="100000"/>
              </a:lnSpc>
              <a:spcBef>
                <a:spcPts val="0"/>
              </a:spcBef>
              <a:buNone/>
            </a:pPr>
            <a:r>
              <a:rPr lang="en-IN" sz="1200">
                <a:solidFill>
                  <a:srgbClr val="0000FF"/>
                </a:solidFill>
                <a:highlight>
                  <a:srgbClr val="FFFFFF"/>
                </a:highlight>
                <a:latin typeface="Consolas" panose="020B0609020204030204" pitchFamily="49" charset="0"/>
              </a:rPr>
              <a:t>using</a:t>
            </a:r>
            <a:r>
              <a:rPr lang="en-IN" sz="120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System;</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basic1</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getid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interest_rate</a:t>
            </a:r>
            <a:r>
              <a:rPr lang="en-US" sz="1200" dirty="0">
                <a:solidFill>
                  <a:srgbClr val="000000"/>
                </a:solidFill>
                <a:highlight>
                  <a:srgbClr val="FFFFFF"/>
                </a:highlight>
                <a:latin typeface="Consolas" panose="020B0609020204030204" pitchFamily="49" charset="0"/>
              </a:rPr>
              <a:t> = 0.08;</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Account()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"Bank of Baroda"</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Account(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bal</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id = ++</a:t>
            </a:r>
            <a:r>
              <a:rPr lang="en-IN" sz="1200" dirty="0" err="1">
                <a:solidFill>
                  <a:srgbClr val="000000"/>
                </a:solidFill>
                <a:highlight>
                  <a:srgbClr val="FFFFFF"/>
                </a:highlight>
                <a:latin typeface="Consolas" panose="020B0609020204030204" pitchFamily="49" charset="0"/>
              </a:rPr>
              <a:t>getid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Name = nm;</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Balance = </a:t>
            </a:r>
            <a:r>
              <a:rPr lang="en-IN" sz="1200" dirty="0" err="1">
                <a:solidFill>
                  <a:srgbClr val="000000"/>
                </a:solidFill>
                <a:highlight>
                  <a:srgbClr val="FFFFFF"/>
                </a:highlight>
                <a:latin typeface="Consolas" panose="020B0609020204030204" pitchFamily="49" charset="0"/>
              </a:rPr>
              <a:t>bal</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name;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name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id;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DFB5218E-811F-421E-B331-62882EE1FDEB}"/>
              </a:ext>
            </a:extLst>
          </p:cNvPr>
          <p:cNvSpPr txBox="1"/>
          <p:nvPr/>
        </p:nvSpPr>
        <p:spPr>
          <a:xfrm>
            <a:off x="3272419" y="0"/>
            <a:ext cx="4744558" cy="6986528"/>
          </a:xfrm>
          <a:prstGeom prst="rect">
            <a:avLst/>
          </a:prstGeom>
          <a:noFill/>
        </p:spPr>
        <p:txBody>
          <a:bodyPr wrap="square" rtlCol="0">
            <a:spAutoFit/>
          </a:bodyPr>
          <a:lstStyle/>
          <a:p>
            <a:r>
              <a:rPr lang="fr-FR" sz="1400" dirty="0"/>
              <a:t> </a:t>
            </a:r>
            <a:r>
              <a:rPr lang="en-IN" sz="1400" dirty="0"/>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 Balance</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get</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balance;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set</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if</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value</a:t>
            </a:r>
            <a:r>
              <a:rPr lang="en-IN" sz="1400" dirty="0">
                <a:solidFill>
                  <a:srgbClr val="000000"/>
                </a:solidFill>
                <a:highlight>
                  <a:srgbClr val="FFFFFF"/>
                </a:highlight>
                <a:latin typeface="Consolas" panose="020B0609020204030204" pitchFamily="49" charset="0"/>
              </a:rPr>
              <a:t> &lt;= 0)</a:t>
            </a:r>
          </a:p>
          <a:p>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throw</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Exception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"negative and zero not allowed"</a:t>
            </a:r>
            <a:r>
              <a:rPr lang="en-US"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balance = </a:t>
            </a:r>
            <a:r>
              <a:rPr lang="en-IN" sz="1400" dirty="0">
                <a:solidFill>
                  <a:srgbClr val="0000FF"/>
                </a:solidFill>
                <a:highlight>
                  <a:srgbClr val="FFFFFF"/>
                </a:highlight>
                <a:latin typeface="Consolas" panose="020B0609020204030204" pitchFamily="49" charset="0"/>
              </a:rPr>
              <a:t>value</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p>
          <a:p>
            <a:r>
              <a:rPr lang="en-IN" sz="1400" dirty="0"/>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deposit(</a:t>
            </a:r>
            <a:r>
              <a:rPr lang="fr-FR" sz="1400" dirty="0">
                <a:solidFill>
                  <a:srgbClr val="0000FF"/>
                </a:solidFill>
                <a:highlight>
                  <a:srgbClr val="FFFFFF"/>
                </a:highlight>
                <a:latin typeface="Consolas" panose="020B0609020204030204" pitchFamily="49" charset="0"/>
              </a:rPr>
              <a:t>double</a:t>
            </a:r>
            <a:r>
              <a:rPr lang="fr-FR" sz="1400" dirty="0">
                <a:solidFill>
                  <a:srgbClr val="000000"/>
                </a:solidFill>
                <a:highlight>
                  <a:srgbClr val="FFFFFF"/>
                </a:highlight>
                <a:latin typeface="Consolas" panose="020B0609020204030204" pitchFamily="49" charset="0"/>
              </a:rPr>
              <a:t> amt)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balance += amt;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display()</a:t>
            </a: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string</a:t>
            </a:r>
            <a:r>
              <a:rPr lang="en-US" sz="1400" dirty="0" err="1">
                <a:solidFill>
                  <a:srgbClr val="000000"/>
                </a:solidFill>
                <a:highlight>
                  <a:srgbClr val="FFFFFF"/>
                </a:highlight>
                <a:latin typeface="Consolas" panose="020B0609020204030204" pitchFamily="49" charset="0"/>
              </a:rPr>
              <a:t>.Format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"{0}{1}"</a:t>
            </a:r>
            <a:r>
              <a:rPr lang="en-US" sz="1400" dirty="0">
                <a:solidFill>
                  <a:srgbClr val="000000"/>
                </a:solidFill>
                <a:highlight>
                  <a:srgbClr val="FFFFFF"/>
                </a:highlight>
                <a:latin typeface="Consolas" panose="020B0609020204030204" pitchFamily="49" charset="0"/>
              </a:rPr>
              <a:t>, name, balance);</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payint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Account</a:t>
            </a:r>
            <a:r>
              <a:rPr lang="en-US" sz="1400" dirty="0">
                <a:solidFill>
                  <a:srgbClr val="000000"/>
                </a:solidFill>
                <a:highlight>
                  <a:srgbClr val="FFFFFF"/>
                </a:highlight>
                <a:latin typeface="Consolas" panose="020B0609020204030204" pitchFamily="49" charset="0"/>
              </a:rPr>
              <a:t> obj)</a:t>
            </a: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income = </a:t>
            </a:r>
            <a:r>
              <a:rPr lang="en-US" sz="1400" dirty="0" err="1">
                <a:solidFill>
                  <a:srgbClr val="000000"/>
                </a:solidFill>
                <a:highlight>
                  <a:srgbClr val="FFFFFF"/>
                </a:highlight>
                <a:latin typeface="Consolas" panose="020B0609020204030204" pitchFamily="49" charset="0"/>
              </a:rPr>
              <a:t>obj.balance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interest_rate</a:t>
            </a:r>
            <a:r>
              <a:rPr lang="en-US"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obj.balance</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obj.balance</a:t>
            </a:r>
            <a:r>
              <a:rPr lang="en-IN" sz="1400" dirty="0">
                <a:solidFill>
                  <a:srgbClr val="000000"/>
                </a:solidFill>
                <a:highlight>
                  <a:srgbClr val="FFFFFF"/>
                </a:highlight>
                <a:latin typeface="Consolas" panose="020B0609020204030204" pitchFamily="49" charset="0"/>
              </a:rPr>
              <a:t> + income;</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income;</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endParaRPr lang="en-IN" sz="1400" dirty="0"/>
          </a:p>
        </p:txBody>
      </p:sp>
      <p:sp>
        <p:nvSpPr>
          <p:cNvPr id="4" name="TextBox 3">
            <a:extLst>
              <a:ext uri="{FF2B5EF4-FFF2-40B4-BE49-F238E27FC236}">
                <a16:creationId xmlns:a16="http://schemas.microsoft.com/office/drawing/2014/main" id="{911AEF70-3865-4ADC-9786-D5ED11A7AB7B}"/>
              </a:ext>
            </a:extLst>
          </p:cNvPr>
          <p:cNvSpPr txBox="1"/>
          <p:nvPr/>
        </p:nvSpPr>
        <p:spPr>
          <a:xfrm>
            <a:off x="8282448" y="56288"/>
            <a:ext cx="3909552" cy="6186309"/>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AccountDemo</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Account</a:t>
            </a:r>
            <a:r>
              <a:rPr lang="en-IN" sz="1200" dirty="0">
                <a:solidFill>
                  <a:srgbClr val="000000"/>
                </a:solidFill>
                <a:highlight>
                  <a:srgbClr val="FFFFFF"/>
                </a:highlight>
                <a:latin typeface="Consolas" panose="020B0609020204030204" pitchFamily="49" charset="0"/>
              </a:rPr>
              <a:t> a1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Account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"Raj"</a:t>
            </a:r>
            <a:r>
              <a:rPr lang="en-US" sz="1200" dirty="0">
                <a:solidFill>
                  <a:srgbClr val="000000"/>
                </a:solidFill>
                <a:highlight>
                  <a:srgbClr val="FFFFFF"/>
                </a:highlight>
                <a:latin typeface="Consolas" panose="020B0609020204030204" pitchFamily="49" charset="0"/>
              </a:rPr>
              <a:t>, 0); </a:t>
            </a:r>
            <a:r>
              <a:rPr lang="en-US" sz="1200" dirty="0">
                <a:solidFill>
                  <a:srgbClr val="008000"/>
                </a:solidFill>
                <a:highlight>
                  <a:srgbClr val="FFFFFF"/>
                </a:highlight>
                <a:latin typeface="Consolas" panose="020B0609020204030204" pitchFamily="49" charset="0"/>
              </a:rPr>
              <a:t>// create a  object </a:t>
            </a:r>
            <a:endParaRPr lang="en-US" sz="1200" dirty="0">
              <a:solidFill>
                <a:srgbClr val="000000"/>
              </a:solidFill>
              <a:highlight>
                <a:srgbClr val="FFFFFF"/>
              </a:highlight>
              <a:latin typeface="Consolas" panose="020B0609020204030204" pitchFamily="49" charset="0"/>
            </a:endParaRP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Account</a:t>
            </a:r>
            <a:r>
              <a:rPr lang="en-US" sz="1200" dirty="0" err="1">
                <a:solidFill>
                  <a:srgbClr val="000000"/>
                </a:solidFill>
                <a:highlight>
                  <a:srgbClr val="FFFFFF"/>
                </a:highlight>
                <a:latin typeface="Consolas" panose="020B0609020204030204" pitchFamily="49" charset="0"/>
              </a:rPr>
              <a:t>.payint</a:t>
            </a:r>
            <a:r>
              <a:rPr lang="en-US" sz="1200" dirty="0">
                <a:solidFill>
                  <a:srgbClr val="000000"/>
                </a:solidFill>
                <a:highlight>
                  <a:srgbClr val="FFFFFF"/>
                </a:highlight>
                <a:latin typeface="Consolas" panose="020B0609020204030204" pitchFamily="49" charset="0"/>
              </a:rPr>
              <a:t>(a1));</a:t>
            </a:r>
            <a:r>
              <a:rPr lang="en-US" sz="1200" dirty="0">
                <a:solidFill>
                  <a:srgbClr val="008000"/>
                </a:solidFill>
                <a:highlight>
                  <a:srgbClr val="FFFFFF"/>
                </a:highlight>
                <a:latin typeface="Consolas" panose="020B0609020204030204" pitchFamily="49" charset="0"/>
              </a:rPr>
              <a:t>//this line will not get executed due to exception</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a1.deposit(3000);</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 </a:t>
            </a:r>
          </a:p>
          <a:p>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"zero value not allowed"</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Account</a:t>
            </a:r>
            <a:r>
              <a:rPr lang="en-US" sz="1200" dirty="0">
                <a:solidFill>
                  <a:srgbClr val="000000"/>
                </a:solidFill>
                <a:highlight>
                  <a:srgbClr val="FFFFFF"/>
                </a:highlight>
                <a:latin typeface="Consolas" panose="020B0609020204030204" pitchFamily="49" charset="0"/>
              </a:rPr>
              <a:t> a2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Account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"Geeta"</a:t>
            </a:r>
            <a:r>
              <a:rPr lang="en-US" sz="1200" dirty="0">
                <a:solidFill>
                  <a:srgbClr val="000000"/>
                </a:solidFill>
                <a:highlight>
                  <a:srgbClr val="FFFFFF"/>
                </a:highlight>
                <a:latin typeface="Consolas" panose="020B0609020204030204" pitchFamily="49" charset="0"/>
              </a:rPr>
              <a:t>, 40000); </a:t>
            </a:r>
            <a:r>
              <a:rPr lang="en-US" sz="1200" dirty="0">
                <a:solidFill>
                  <a:srgbClr val="008000"/>
                </a:solidFill>
                <a:highlight>
                  <a:srgbClr val="FFFFFF"/>
                </a:highlight>
                <a:latin typeface="Consolas" panose="020B0609020204030204" pitchFamily="49" charset="0"/>
              </a:rPr>
              <a:t>// create a object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a2.deposit(1000);</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(a2.display());</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//create array of Account object</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330485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F57D-6680-42A7-B360-D66EF6EC43ED}"/>
              </a:ext>
            </a:extLst>
          </p:cNvPr>
          <p:cNvSpPr>
            <a:spLocks noGrp="1"/>
          </p:cNvSpPr>
          <p:nvPr>
            <p:ph type="title"/>
          </p:nvPr>
        </p:nvSpPr>
        <p:spPr>
          <a:xfrm>
            <a:off x="1143001" y="-236011"/>
            <a:ext cx="10515600" cy="1325563"/>
          </a:xfrm>
        </p:spPr>
        <p:txBody>
          <a:bodyPr/>
          <a:lstStyle/>
          <a:p>
            <a:r>
              <a:rPr lang="en-IN" dirty="0"/>
              <a:t>Assignment</a:t>
            </a:r>
          </a:p>
        </p:txBody>
      </p:sp>
      <p:sp>
        <p:nvSpPr>
          <p:cNvPr id="3" name="Content Placeholder 2">
            <a:extLst>
              <a:ext uri="{FF2B5EF4-FFF2-40B4-BE49-F238E27FC236}">
                <a16:creationId xmlns:a16="http://schemas.microsoft.com/office/drawing/2014/main" id="{E902B783-BE7A-4FFC-9645-9C1F96AFCD94}"/>
              </a:ext>
            </a:extLst>
          </p:cNvPr>
          <p:cNvSpPr>
            <a:spLocks noGrp="1"/>
          </p:cNvSpPr>
          <p:nvPr>
            <p:ph idx="1"/>
          </p:nvPr>
        </p:nvSpPr>
        <p:spPr>
          <a:xfrm>
            <a:off x="135467" y="919690"/>
            <a:ext cx="10515600" cy="4351338"/>
          </a:xfrm>
        </p:spPr>
        <p:txBody>
          <a:bodyPr>
            <a:normAutofit fontScale="70000" lnSpcReduction="20000"/>
          </a:bodyPr>
          <a:lstStyle/>
          <a:p>
            <a:r>
              <a:rPr lang="en-IN" dirty="0"/>
              <a:t>Create a class Employee having private instance member </a:t>
            </a:r>
          </a:p>
          <a:p>
            <a:r>
              <a:rPr lang="en-IN" dirty="0"/>
              <a:t>id- id is </a:t>
            </a:r>
            <a:r>
              <a:rPr lang="en-IN" dirty="0" err="1"/>
              <a:t>readonly</a:t>
            </a:r>
            <a:r>
              <a:rPr lang="en-IN" dirty="0"/>
              <a:t> property and generated by your application</a:t>
            </a:r>
          </a:p>
          <a:p>
            <a:r>
              <a:rPr lang="en-IN" dirty="0"/>
              <a:t>name- write getter setter</a:t>
            </a:r>
          </a:p>
          <a:p>
            <a:r>
              <a:rPr lang="en-IN" dirty="0"/>
              <a:t>salary- write getter setter</a:t>
            </a:r>
          </a:p>
          <a:p>
            <a:r>
              <a:rPr lang="en-IN" dirty="0"/>
              <a:t>net salary</a:t>
            </a:r>
          </a:p>
          <a:p>
            <a:r>
              <a:rPr lang="en-IN" dirty="0"/>
              <a:t>Write method who’s job is to deduct TDS 10% and return tax amount and set </a:t>
            </a:r>
            <a:r>
              <a:rPr lang="en-IN" dirty="0" err="1"/>
              <a:t>netsalary</a:t>
            </a:r>
            <a:r>
              <a:rPr lang="en-IN" dirty="0"/>
              <a:t> instance member after deducting tax.</a:t>
            </a:r>
          </a:p>
          <a:p>
            <a:r>
              <a:rPr lang="en-IN" dirty="0"/>
              <a:t>Declare TDS as static variable.</a:t>
            </a:r>
          </a:p>
          <a:p>
            <a:r>
              <a:rPr lang="en-IN" dirty="0"/>
              <a:t>Your application should create only 3 object if you try to create 4</a:t>
            </a:r>
            <a:r>
              <a:rPr lang="en-IN" baseline="30000" dirty="0"/>
              <a:t>th</a:t>
            </a:r>
            <a:r>
              <a:rPr lang="en-IN" dirty="0"/>
              <a:t> object it should throw exception.</a:t>
            </a:r>
          </a:p>
          <a:p>
            <a:r>
              <a:rPr lang="en-IN" dirty="0"/>
              <a:t>Give appropriate validation like salary can not be 0 or negative, maximum</a:t>
            </a:r>
          </a:p>
          <a:p>
            <a:r>
              <a:rPr lang="en-IN" dirty="0"/>
              <a:t>Salary allowed is 50000 if you try to set more then 50000 it should give some error message.</a:t>
            </a:r>
          </a:p>
          <a:p>
            <a:r>
              <a:rPr lang="en-IN" dirty="0"/>
              <a:t>When you run your application it should print name </a:t>
            </a:r>
            <a:r>
              <a:rPr lang="en-IN"/>
              <a:t>of company.</a:t>
            </a:r>
            <a:endParaRPr lang="en-IN" dirty="0"/>
          </a:p>
        </p:txBody>
      </p:sp>
    </p:spTree>
    <p:extLst>
      <p:ext uri="{BB962C8B-B14F-4D97-AF65-F5344CB8AC3E}">
        <p14:creationId xmlns:p14="http://schemas.microsoft.com/office/powerpoint/2010/main" val="289834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4C62-39E5-49A7-875A-C82824DDF8B0}"/>
              </a:ext>
            </a:extLst>
          </p:cNvPr>
          <p:cNvSpPr>
            <a:spLocks noGrp="1"/>
          </p:cNvSpPr>
          <p:nvPr>
            <p:ph type="title"/>
          </p:nvPr>
        </p:nvSpPr>
        <p:spPr>
          <a:xfrm>
            <a:off x="1072945" y="-37994"/>
            <a:ext cx="10046110" cy="686927"/>
          </a:xfrm>
        </p:spPr>
        <p:txBody>
          <a:bodyPr>
            <a:normAutofit fontScale="90000"/>
          </a:bodyPr>
          <a:lstStyle/>
          <a:p>
            <a:r>
              <a:rPr lang="en-IN" dirty="0"/>
              <a:t>Properties </a:t>
            </a:r>
          </a:p>
        </p:txBody>
      </p:sp>
      <p:sp>
        <p:nvSpPr>
          <p:cNvPr id="3" name="Content Placeholder 2">
            <a:extLst>
              <a:ext uri="{FF2B5EF4-FFF2-40B4-BE49-F238E27FC236}">
                <a16:creationId xmlns:a16="http://schemas.microsoft.com/office/drawing/2014/main" id="{3DC755F6-726B-42C0-B0A2-963F66F9B465}"/>
              </a:ext>
            </a:extLst>
          </p:cNvPr>
          <p:cNvSpPr>
            <a:spLocks noGrp="1"/>
          </p:cNvSpPr>
          <p:nvPr>
            <p:ph idx="1"/>
          </p:nvPr>
        </p:nvSpPr>
        <p:spPr>
          <a:xfrm>
            <a:off x="2566219" y="442457"/>
            <a:ext cx="9967454" cy="530940"/>
          </a:xfrm>
        </p:spPr>
        <p:txBody>
          <a:bodyPr>
            <a:normAutofit fontScale="92500"/>
          </a:bodyPr>
          <a:lstStyle/>
          <a:p>
            <a:r>
              <a:rPr lang="en-US" dirty="0"/>
              <a:t>Property is used to Modify the private variable of Class from out side.</a:t>
            </a:r>
          </a:p>
          <a:p>
            <a:endParaRPr lang="en-IN" dirty="0"/>
          </a:p>
        </p:txBody>
      </p:sp>
      <p:sp>
        <p:nvSpPr>
          <p:cNvPr id="4" name="TextBox 3">
            <a:extLst>
              <a:ext uri="{FF2B5EF4-FFF2-40B4-BE49-F238E27FC236}">
                <a16:creationId xmlns:a16="http://schemas.microsoft.com/office/drawing/2014/main" id="{037F3B70-EEAB-458C-815C-EE48D7CBA31F}"/>
              </a:ext>
            </a:extLst>
          </p:cNvPr>
          <p:cNvSpPr txBox="1"/>
          <p:nvPr/>
        </p:nvSpPr>
        <p:spPr>
          <a:xfrm>
            <a:off x="167149" y="937342"/>
            <a:ext cx="4437818" cy="6186309"/>
          </a:xfrm>
          <a:prstGeom prst="rect">
            <a:avLst/>
          </a:prstGeom>
          <a:noFill/>
        </p:spPr>
        <p:txBody>
          <a:bodyPr wrap="none" rtlCol="0">
            <a:spAutoFit/>
          </a:bodyPr>
          <a:lstStyle/>
          <a:p>
            <a:r>
              <a:rPr lang="en-IN" dirty="0"/>
              <a:t>     using System;</a:t>
            </a:r>
          </a:p>
          <a:p>
            <a:r>
              <a:rPr lang="en-IN" dirty="0"/>
              <a:t>namespace </a:t>
            </a:r>
            <a:r>
              <a:rPr lang="en-IN" dirty="0" err="1"/>
              <a:t>propert_constructor.cs</a:t>
            </a:r>
            <a:endParaRPr lang="en-IN" dirty="0"/>
          </a:p>
          <a:p>
            <a:r>
              <a:rPr lang="en-IN" dirty="0"/>
              <a:t>{</a:t>
            </a:r>
          </a:p>
          <a:p>
            <a:r>
              <a:rPr lang="en-IN" dirty="0"/>
              <a:t>    class Employee</a:t>
            </a:r>
          </a:p>
          <a:p>
            <a:r>
              <a:rPr lang="en-IN" dirty="0"/>
              <a:t>    {</a:t>
            </a:r>
          </a:p>
          <a:p>
            <a:r>
              <a:rPr lang="en-IN" dirty="0"/>
              <a:t>        double _salary;</a:t>
            </a:r>
          </a:p>
          <a:p>
            <a:r>
              <a:rPr lang="en-IN" dirty="0"/>
              <a:t>        int </a:t>
            </a:r>
            <a:r>
              <a:rPr lang="en-IN" dirty="0" err="1"/>
              <a:t>empno</a:t>
            </a:r>
            <a:r>
              <a:rPr lang="en-IN" dirty="0"/>
              <a:t>;</a:t>
            </a:r>
          </a:p>
          <a:p>
            <a:r>
              <a:rPr lang="en-IN" dirty="0"/>
              <a:t>      //no () after Salary</a:t>
            </a:r>
          </a:p>
          <a:p>
            <a:r>
              <a:rPr lang="en-IN" dirty="0"/>
              <a:t>      public double Salary</a:t>
            </a:r>
          </a:p>
          <a:p>
            <a:r>
              <a:rPr lang="en-IN" dirty="0"/>
              <a:t>        </a:t>
            </a:r>
            <a:r>
              <a:rPr lang="en-IN" dirty="0">
                <a:solidFill>
                  <a:srgbClr val="0070C0"/>
                </a:solidFill>
              </a:rPr>
              <a:t>{</a:t>
            </a:r>
          </a:p>
          <a:p>
            <a:r>
              <a:rPr lang="en-IN" dirty="0"/>
              <a:t>            get         </a:t>
            </a:r>
            <a:r>
              <a:rPr lang="en-IN" dirty="0">
                <a:solidFill>
                  <a:schemeClr val="accent6"/>
                </a:solidFill>
              </a:rPr>
              <a:t>{</a:t>
            </a:r>
          </a:p>
          <a:p>
            <a:r>
              <a:rPr lang="en-IN" dirty="0"/>
              <a:t>                </a:t>
            </a:r>
            <a:r>
              <a:rPr lang="en-IN" dirty="0" err="1"/>
              <a:t>Console.WriteLine</a:t>
            </a:r>
            <a:r>
              <a:rPr lang="en-IN" dirty="0"/>
              <a:t>("I am in get");</a:t>
            </a:r>
          </a:p>
          <a:p>
            <a:r>
              <a:rPr lang="en-IN" dirty="0"/>
              <a:t>            return _salary;</a:t>
            </a:r>
          </a:p>
          <a:p>
            <a:r>
              <a:rPr lang="en-IN" dirty="0"/>
              <a:t>                </a:t>
            </a:r>
            <a:r>
              <a:rPr lang="en-IN" dirty="0">
                <a:solidFill>
                  <a:schemeClr val="accent6"/>
                </a:solidFill>
              </a:rPr>
              <a:t>}</a:t>
            </a:r>
          </a:p>
          <a:p>
            <a:r>
              <a:rPr lang="en-IN" dirty="0"/>
              <a:t>            set         </a:t>
            </a:r>
            <a:r>
              <a:rPr lang="en-IN" dirty="0">
                <a:solidFill>
                  <a:schemeClr val="accent6"/>
                </a:solidFill>
              </a:rPr>
              <a:t>{</a:t>
            </a:r>
            <a:r>
              <a:rPr lang="en-IN" dirty="0"/>
              <a:t>    //20000</a:t>
            </a:r>
          </a:p>
          <a:p>
            <a:r>
              <a:rPr lang="en-IN" dirty="0"/>
              <a:t>            _salary=</a:t>
            </a:r>
            <a:r>
              <a:rPr lang="en-IN" dirty="0">
                <a:solidFill>
                  <a:srgbClr val="FF0000"/>
                </a:solidFill>
              </a:rPr>
              <a:t>value</a:t>
            </a:r>
            <a:r>
              <a:rPr lang="en-IN" dirty="0"/>
              <a:t>;</a:t>
            </a:r>
          </a:p>
          <a:p>
            <a:r>
              <a:rPr lang="en-IN" dirty="0"/>
              <a:t>           </a:t>
            </a:r>
            <a:r>
              <a:rPr lang="en-IN" dirty="0" err="1"/>
              <a:t>Console.WriteLine</a:t>
            </a:r>
            <a:r>
              <a:rPr lang="en-IN" dirty="0"/>
              <a:t>("I am in </a:t>
            </a:r>
            <a:r>
              <a:rPr lang="en-IN" dirty="0" err="1"/>
              <a:t>set"+value</a:t>
            </a:r>
            <a:r>
              <a:rPr lang="en-IN" dirty="0"/>
              <a:t>);</a:t>
            </a:r>
          </a:p>
          <a:p>
            <a:r>
              <a:rPr lang="en-IN" dirty="0"/>
              <a:t>                   </a:t>
            </a:r>
            <a:r>
              <a:rPr lang="en-IN" dirty="0">
                <a:solidFill>
                  <a:schemeClr val="accent6"/>
                </a:solidFill>
              </a:rPr>
              <a:t>}</a:t>
            </a:r>
          </a:p>
          <a:p>
            <a:r>
              <a:rPr lang="en-IN" dirty="0"/>
              <a:t>             </a:t>
            </a:r>
            <a:r>
              <a:rPr lang="en-IN" dirty="0">
                <a:solidFill>
                  <a:srgbClr val="0070C0"/>
                </a:solidFill>
              </a:rPr>
              <a:t>}</a:t>
            </a:r>
            <a:r>
              <a:rPr lang="en-IN" dirty="0"/>
              <a:t>       </a:t>
            </a:r>
          </a:p>
          <a:p>
            <a:r>
              <a:rPr lang="en-IN" dirty="0"/>
              <a:t>    }</a:t>
            </a:r>
          </a:p>
          <a:p>
            <a:endParaRPr lang="en-IN" dirty="0"/>
          </a:p>
          <a:p>
            <a:endParaRPr lang="en-IN" dirty="0"/>
          </a:p>
        </p:txBody>
      </p:sp>
      <p:sp>
        <p:nvSpPr>
          <p:cNvPr id="5" name="TextBox 4">
            <a:extLst>
              <a:ext uri="{FF2B5EF4-FFF2-40B4-BE49-F238E27FC236}">
                <a16:creationId xmlns:a16="http://schemas.microsoft.com/office/drawing/2014/main" id="{0A3B91EE-6077-437D-B362-B036C356C57A}"/>
              </a:ext>
            </a:extLst>
          </p:cNvPr>
          <p:cNvSpPr txBox="1"/>
          <p:nvPr/>
        </p:nvSpPr>
        <p:spPr>
          <a:xfrm>
            <a:off x="4011561" y="1219200"/>
            <a:ext cx="4279288" cy="4462760"/>
          </a:xfrm>
          <a:prstGeom prst="rect">
            <a:avLst/>
          </a:prstGeom>
          <a:noFill/>
        </p:spPr>
        <p:txBody>
          <a:bodyPr wrap="square" rtlCol="0">
            <a:spAutoFit/>
          </a:bodyPr>
          <a:lstStyle/>
          <a:p>
            <a:r>
              <a:rPr lang="en-IN" dirty="0"/>
              <a:t>public class demo</a:t>
            </a:r>
          </a:p>
          <a:p>
            <a:r>
              <a:rPr lang="en-IN" dirty="0"/>
              <a:t>    {</a:t>
            </a:r>
          </a:p>
          <a:p>
            <a:r>
              <a:rPr lang="en-IN" dirty="0"/>
              <a:t>        public static void Main()</a:t>
            </a:r>
          </a:p>
          <a:p>
            <a:r>
              <a:rPr lang="en-IN" dirty="0"/>
              <a:t>        {</a:t>
            </a:r>
          </a:p>
          <a:p>
            <a:r>
              <a:rPr lang="en-IN" sz="1400" dirty="0"/>
              <a:t>//calling no </a:t>
            </a:r>
            <a:r>
              <a:rPr lang="en-IN" sz="1400" dirty="0" err="1"/>
              <a:t>args</a:t>
            </a:r>
            <a:r>
              <a:rPr lang="en-IN" sz="1400" dirty="0"/>
              <a:t> constructor given by .</a:t>
            </a:r>
            <a:r>
              <a:rPr lang="en-IN" sz="1400" dirty="0" err="1"/>
              <a:t>NetFrame</a:t>
            </a:r>
            <a:r>
              <a:rPr lang="en-IN" sz="1400" dirty="0"/>
              <a:t> work</a:t>
            </a:r>
          </a:p>
          <a:p>
            <a:r>
              <a:rPr lang="en-IN" dirty="0"/>
              <a:t>            Employee emp = new Employee();</a:t>
            </a:r>
          </a:p>
          <a:p>
            <a:r>
              <a:rPr lang="en-IN" dirty="0"/>
              <a:t>           //setter is called </a:t>
            </a:r>
          </a:p>
          <a:p>
            <a:r>
              <a:rPr lang="en-IN" dirty="0"/>
              <a:t>           </a:t>
            </a:r>
            <a:r>
              <a:rPr lang="en-IN" dirty="0" err="1"/>
              <a:t>emp.Salary</a:t>
            </a:r>
            <a:r>
              <a:rPr lang="en-IN" dirty="0"/>
              <a:t> = 20000;</a:t>
            </a:r>
          </a:p>
          <a:p>
            <a:endParaRPr lang="en-IN" dirty="0"/>
          </a:p>
          <a:p>
            <a:r>
              <a:rPr lang="en-IN" dirty="0"/>
              <a:t>          //getter is called</a:t>
            </a:r>
          </a:p>
          <a:p>
            <a:r>
              <a:rPr lang="en-IN" dirty="0"/>
              <a:t>            </a:t>
            </a:r>
            <a:r>
              <a:rPr lang="en-IN" dirty="0" err="1"/>
              <a:t>Console.WriteLine</a:t>
            </a:r>
            <a:r>
              <a:rPr lang="en-IN" dirty="0"/>
              <a:t>(</a:t>
            </a:r>
            <a:r>
              <a:rPr lang="en-IN" dirty="0" err="1"/>
              <a:t>emp.Salary</a:t>
            </a:r>
            <a:r>
              <a:rPr lang="en-IN" dirty="0"/>
              <a:t>);</a:t>
            </a:r>
          </a:p>
          <a:p>
            <a:endParaRPr lang="en-IN" dirty="0"/>
          </a:p>
          <a:p>
            <a:r>
              <a:rPr lang="en-IN" dirty="0"/>
              <a:t>             }</a:t>
            </a:r>
          </a:p>
          <a:p>
            <a:r>
              <a:rPr lang="en-IN" dirty="0"/>
              <a:t>         }</a:t>
            </a:r>
          </a:p>
          <a:p>
            <a:r>
              <a:rPr lang="en-IN" dirty="0"/>
              <a:t>}</a:t>
            </a:r>
          </a:p>
          <a:p>
            <a:endParaRPr lang="en-IN" dirty="0"/>
          </a:p>
        </p:txBody>
      </p:sp>
      <p:sp>
        <p:nvSpPr>
          <p:cNvPr id="6" name="TextBox 5">
            <a:extLst>
              <a:ext uri="{FF2B5EF4-FFF2-40B4-BE49-F238E27FC236}">
                <a16:creationId xmlns:a16="http://schemas.microsoft.com/office/drawing/2014/main" id="{9710F076-3925-47BA-9127-FB47725F24FB}"/>
              </a:ext>
            </a:extLst>
          </p:cNvPr>
          <p:cNvSpPr txBox="1"/>
          <p:nvPr/>
        </p:nvSpPr>
        <p:spPr>
          <a:xfrm>
            <a:off x="7905135" y="845576"/>
            <a:ext cx="4230126" cy="6463308"/>
          </a:xfrm>
          <a:prstGeom prst="rect">
            <a:avLst/>
          </a:prstGeom>
          <a:noFill/>
        </p:spPr>
        <p:txBody>
          <a:bodyPr wrap="square" rtlCol="0">
            <a:spAutoFit/>
          </a:bodyPr>
          <a:lstStyle/>
          <a:p>
            <a:r>
              <a:rPr lang="en-IN" dirty="0"/>
              <a:t>If instance member are private you initialize data with public constructor. Now think while creating object you entered wrong salary, or you created object with default value. Now how you will rectify  or add . your data, as private member is not accessible out side class. Constructor get called only one time when you create object.</a:t>
            </a:r>
          </a:p>
          <a:p>
            <a:endParaRPr lang="en-IN" dirty="0"/>
          </a:p>
          <a:p>
            <a:r>
              <a:rPr lang="en-IN" dirty="0"/>
              <a:t>To modify existing object we need public setter property.</a:t>
            </a:r>
          </a:p>
          <a:p>
            <a:r>
              <a:rPr lang="en-IN" dirty="0"/>
              <a:t> </a:t>
            </a:r>
            <a:r>
              <a:rPr lang="en-IN" dirty="0" err="1"/>
              <a:t>emp.Salary</a:t>
            </a:r>
            <a:r>
              <a:rPr lang="en-IN" dirty="0"/>
              <a:t> = 20000;</a:t>
            </a:r>
          </a:p>
          <a:p>
            <a:endParaRPr lang="en-IN" dirty="0"/>
          </a:p>
          <a:p>
            <a:r>
              <a:rPr lang="en-IN" dirty="0"/>
              <a:t>To read existing object we need public getter property</a:t>
            </a:r>
          </a:p>
          <a:p>
            <a:r>
              <a:rPr lang="en-IN" dirty="0"/>
              <a:t> </a:t>
            </a:r>
            <a:r>
              <a:rPr lang="en-IN" dirty="0" err="1"/>
              <a:t>Console.WriteLine</a:t>
            </a:r>
            <a:r>
              <a:rPr lang="en-IN" dirty="0"/>
              <a:t>(</a:t>
            </a:r>
            <a:r>
              <a:rPr lang="en-IN" dirty="0" err="1"/>
              <a:t>emp.Salary</a:t>
            </a:r>
            <a:r>
              <a:rPr lang="en-IN" dirty="0"/>
              <a:t>);.</a:t>
            </a:r>
          </a:p>
          <a:p>
            <a:endParaRPr lang="en-IN" dirty="0"/>
          </a:p>
          <a:p>
            <a:r>
              <a:rPr lang="en-IN" b="1" dirty="0"/>
              <a:t>It is similar to getter setter method in case of java.</a:t>
            </a:r>
          </a:p>
          <a:p>
            <a:r>
              <a:rPr lang="en-IN" dirty="0"/>
              <a:t>You can also write some validation code in set.</a:t>
            </a:r>
          </a:p>
          <a:p>
            <a:endParaRPr lang="en-IN" dirty="0"/>
          </a:p>
        </p:txBody>
      </p:sp>
    </p:spTree>
    <p:extLst>
      <p:ext uri="{BB962C8B-B14F-4D97-AF65-F5344CB8AC3E}">
        <p14:creationId xmlns:p14="http://schemas.microsoft.com/office/powerpoint/2010/main" val="356142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931A30-2826-4D04-96F8-1F8C90733FA0}"/>
              </a:ext>
            </a:extLst>
          </p:cNvPr>
          <p:cNvSpPr/>
          <p:nvPr/>
        </p:nvSpPr>
        <p:spPr>
          <a:xfrm>
            <a:off x="5919019" y="2389239"/>
            <a:ext cx="471949" cy="49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694793E-AF85-4D71-BA91-3029F0A8AC21}"/>
              </a:ext>
            </a:extLst>
          </p:cNvPr>
          <p:cNvSpPr/>
          <p:nvPr/>
        </p:nvSpPr>
        <p:spPr>
          <a:xfrm>
            <a:off x="7025150" y="1828801"/>
            <a:ext cx="1745224" cy="120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_salary=0 20000</a:t>
            </a:r>
          </a:p>
          <a:p>
            <a:pPr algn="ctr"/>
            <a:r>
              <a:rPr lang="en-IN" dirty="0" err="1"/>
              <a:t>empno</a:t>
            </a:r>
            <a:r>
              <a:rPr lang="en-IN" dirty="0"/>
              <a:t>=0</a:t>
            </a:r>
          </a:p>
          <a:p>
            <a:pPr algn="ctr"/>
            <a:endParaRPr lang="en-IN" dirty="0"/>
          </a:p>
        </p:txBody>
      </p:sp>
      <p:sp>
        <p:nvSpPr>
          <p:cNvPr id="7" name="TextBox 6">
            <a:extLst>
              <a:ext uri="{FF2B5EF4-FFF2-40B4-BE49-F238E27FC236}">
                <a16:creationId xmlns:a16="http://schemas.microsoft.com/office/drawing/2014/main" id="{0695901F-D781-476E-AAAE-6DE2DF6550B4}"/>
              </a:ext>
            </a:extLst>
          </p:cNvPr>
          <p:cNvSpPr txBox="1"/>
          <p:nvPr/>
        </p:nvSpPr>
        <p:spPr>
          <a:xfrm>
            <a:off x="5879690" y="1946794"/>
            <a:ext cx="606256" cy="369332"/>
          </a:xfrm>
          <a:prstGeom prst="rect">
            <a:avLst/>
          </a:prstGeom>
          <a:noFill/>
        </p:spPr>
        <p:txBody>
          <a:bodyPr wrap="none" rtlCol="0">
            <a:spAutoFit/>
          </a:bodyPr>
          <a:lstStyle/>
          <a:p>
            <a:r>
              <a:rPr lang="en-IN" dirty="0"/>
              <a:t>emp</a:t>
            </a:r>
          </a:p>
        </p:txBody>
      </p:sp>
      <p:sp>
        <p:nvSpPr>
          <p:cNvPr id="8" name="Rectangle 7">
            <a:extLst>
              <a:ext uri="{FF2B5EF4-FFF2-40B4-BE49-F238E27FC236}">
                <a16:creationId xmlns:a16="http://schemas.microsoft.com/office/drawing/2014/main" id="{04A75692-C2B2-49AF-9D8A-D886830F7E76}"/>
              </a:ext>
            </a:extLst>
          </p:cNvPr>
          <p:cNvSpPr/>
          <p:nvPr/>
        </p:nvSpPr>
        <p:spPr>
          <a:xfrm>
            <a:off x="9207795" y="1679176"/>
            <a:ext cx="1376516" cy="45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54217C9-C033-4B9E-9BF1-D60236E6EF4A}"/>
              </a:ext>
            </a:extLst>
          </p:cNvPr>
          <p:cNvSpPr txBox="1"/>
          <p:nvPr/>
        </p:nvSpPr>
        <p:spPr>
          <a:xfrm>
            <a:off x="9227578" y="1229030"/>
            <a:ext cx="1720984" cy="369332"/>
          </a:xfrm>
          <a:prstGeom prst="rect">
            <a:avLst/>
          </a:prstGeom>
          <a:noFill/>
        </p:spPr>
        <p:txBody>
          <a:bodyPr wrap="none" rtlCol="0">
            <a:spAutoFit/>
          </a:bodyPr>
          <a:lstStyle/>
          <a:p>
            <a:r>
              <a:rPr lang="en-IN" dirty="0"/>
              <a:t>void  </a:t>
            </a:r>
            <a:r>
              <a:rPr lang="en-IN" dirty="0" err="1"/>
              <a:t>set_Salary</a:t>
            </a:r>
            <a:r>
              <a:rPr lang="en-IN" dirty="0"/>
              <a:t>()</a:t>
            </a:r>
          </a:p>
        </p:txBody>
      </p:sp>
      <p:sp>
        <p:nvSpPr>
          <p:cNvPr id="12" name="Rectangle 11">
            <a:extLst>
              <a:ext uri="{FF2B5EF4-FFF2-40B4-BE49-F238E27FC236}">
                <a16:creationId xmlns:a16="http://schemas.microsoft.com/office/drawing/2014/main" id="{2A2BBEB3-D106-45F5-91F3-EAFB835DA6DC}"/>
              </a:ext>
            </a:extLst>
          </p:cNvPr>
          <p:cNvSpPr/>
          <p:nvPr/>
        </p:nvSpPr>
        <p:spPr>
          <a:xfrm>
            <a:off x="9207795" y="2590806"/>
            <a:ext cx="1376516" cy="45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1FBE84D-A7CE-415B-B896-BA3A218479DD}"/>
              </a:ext>
            </a:extLst>
          </p:cNvPr>
          <p:cNvSpPr txBox="1"/>
          <p:nvPr/>
        </p:nvSpPr>
        <p:spPr>
          <a:xfrm>
            <a:off x="9301320" y="2187681"/>
            <a:ext cx="2066207" cy="369332"/>
          </a:xfrm>
          <a:prstGeom prst="rect">
            <a:avLst/>
          </a:prstGeom>
          <a:noFill/>
        </p:spPr>
        <p:txBody>
          <a:bodyPr wrap="none" rtlCol="0">
            <a:spAutoFit/>
          </a:bodyPr>
          <a:lstStyle/>
          <a:p>
            <a:r>
              <a:rPr lang="en-IN" dirty="0"/>
              <a:t> double </a:t>
            </a:r>
            <a:r>
              <a:rPr lang="en-IN" dirty="0" err="1"/>
              <a:t>get_Salary</a:t>
            </a:r>
            <a:r>
              <a:rPr lang="en-IN" dirty="0"/>
              <a:t>()</a:t>
            </a:r>
          </a:p>
        </p:txBody>
      </p:sp>
      <p:sp>
        <p:nvSpPr>
          <p:cNvPr id="15" name="Rectangle 14">
            <a:extLst>
              <a:ext uri="{FF2B5EF4-FFF2-40B4-BE49-F238E27FC236}">
                <a16:creationId xmlns:a16="http://schemas.microsoft.com/office/drawing/2014/main" id="{B3FD3D80-2E02-4F3A-8E6F-9CF498B50EC6}"/>
              </a:ext>
            </a:extLst>
          </p:cNvPr>
          <p:cNvSpPr/>
          <p:nvPr/>
        </p:nvSpPr>
        <p:spPr>
          <a:xfrm>
            <a:off x="0" y="64340"/>
            <a:ext cx="6390968" cy="6740307"/>
          </a:xfrm>
          <a:prstGeom prst="rect">
            <a:avLst/>
          </a:prstGeom>
        </p:spPr>
        <p:txBody>
          <a:bodyPr wrap="square">
            <a:spAutoFit/>
          </a:bodyPr>
          <a:lstStyle/>
          <a:p>
            <a:endParaRPr lang="en-IN" dirty="0"/>
          </a:p>
          <a:p>
            <a:r>
              <a:rPr lang="en-IN" dirty="0"/>
              <a:t>                              Employee emp = new Employee();</a:t>
            </a:r>
          </a:p>
          <a:p>
            <a:r>
              <a:rPr lang="en-IN" dirty="0"/>
              <a:t>//setter is called </a:t>
            </a:r>
          </a:p>
          <a:p>
            <a:r>
              <a:rPr lang="en-IN" dirty="0"/>
              <a:t>           </a:t>
            </a:r>
            <a:r>
              <a:rPr lang="en-IN" dirty="0" err="1"/>
              <a:t>emp.Salary</a:t>
            </a:r>
            <a:r>
              <a:rPr lang="en-IN" dirty="0"/>
              <a:t> = 20000</a:t>
            </a:r>
          </a:p>
          <a:p>
            <a:r>
              <a:rPr lang="en-IN" dirty="0"/>
              <a:t>When you write above line control will go to this code</a:t>
            </a:r>
          </a:p>
          <a:p>
            <a:r>
              <a:rPr lang="en-IN" dirty="0"/>
              <a:t> set         </a:t>
            </a:r>
            <a:r>
              <a:rPr lang="en-IN" dirty="0">
                <a:solidFill>
                  <a:schemeClr val="accent6"/>
                </a:solidFill>
              </a:rPr>
              <a:t>{</a:t>
            </a:r>
            <a:r>
              <a:rPr lang="en-IN" dirty="0"/>
              <a:t>    //20000</a:t>
            </a:r>
          </a:p>
          <a:p>
            <a:r>
              <a:rPr lang="en-IN" dirty="0"/>
              <a:t>            _salary=</a:t>
            </a:r>
            <a:r>
              <a:rPr lang="en-IN" dirty="0">
                <a:solidFill>
                  <a:srgbClr val="FF0000"/>
                </a:solidFill>
              </a:rPr>
              <a:t>value</a:t>
            </a:r>
            <a:r>
              <a:rPr lang="en-IN" dirty="0"/>
              <a:t>;</a:t>
            </a:r>
          </a:p>
          <a:p>
            <a:r>
              <a:rPr lang="en-IN" dirty="0"/>
              <a:t>           </a:t>
            </a:r>
            <a:r>
              <a:rPr lang="en-IN" dirty="0" err="1"/>
              <a:t>Console.WriteLine</a:t>
            </a:r>
            <a:r>
              <a:rPr lang="en-IN" dirty="0"/>
              <a:t>("I am in </a:t>
            </a:r>
            <a:r>
              <a:rPr lang="en-IN" dirty="0" err="1"/>
              <a:t>set“+value</a:t>
            </a:r>
            <a:r>
              <a:rPr lang="en-IN" dirty="0"/>
              <a:t>);</a:t>
            </a:r>
          </a:p>
          <a:p>
            <a:r>
              <a:rPr lang="en-IN" dirty="0"/>
              <a:t>                   </a:t>
            </a:r>
            <a:r>
              <a:rPr lang="en-IN" dirty="0">
                <a:solidFill>
                  <a:schemeClr val="accent6"/>
                </a:solidFill>
              </a:rPr>
              <a:t>}</a:t>
            </a:r>
          </a:p>
          <a:p>
            <a:r>
              <a:rPr lang="en-IN" dirty="0">
                <a:solidFill>
                  <a:srgbClr val="FF0000"/>
                </a:solidFill>
              </a:rPr>
              <a:t>Value </a:t>
            </a:r>
            <a:r>
              <a:rPr lang="en-IN" dirty="0"/>
              <a:t>is key word will hold now 20000</a:t>
            </a:r>
          </a:p>
          <a:p>
            <a:endParaRPr lang="en-IN" dirty="0"/>
          </a:p>
          <a:p>
            <a:r>
              <a:rPr lang="en-IN" dirty="0"/>
              <a:t>//getter is called</a:t>
            </a:r>
          </a:p>
          <a:p>
            <a:r>
              <a:rPr lang="en-IN" dirty="0"/>
              <a:t>            </a:t>
            </a:r>
            <a:r>
              <a:rPr lang="en-IN" dirty="0" err="1"/>
              <a:t>Console.WriteLine</a:t>
            </a:r>
            <a:r>
              <a:rPr lang="en-IN" dirty="0"/>
              <a:t>(</a:t>
            </a:r>
            <a:r>
              <a:rPr lang="en-IN" dirty="0" err="1"/>
              <a:t>emp.Salary</a:t>
            </a:r>
            <a:r>
              <a:rPr lang="en-IN" dirty="0"/>
              <a:t>);</a:t>
            </a:r>
          </a:p>
          <a:p>
            <a:r>
              <a:rPr lang="en-IN" dirty="0"/>
              <a:t>When you write above code control will go to setter</a:t>
            </a:r>
          </a:p>
          <a:p>
            <a:r>
              <a:rPr lang="en-IN" dirty="0"/>
              <a:t>get         </a:t>
            </a:r>
            <a:r>
              <a:rPr lang="en-IN" dirty="0">
                <a:solidFill>
                  <a:schemeClr val="accent6"/>
                </a:solidFill>
              </a:rPr>
              <a:t>{</a:t>
            </a:r>
          </a:p>
          <a:p>
            <a:r>
              <a:rPr lang="en-IN" dirty="0"/>
              <a:t>                </a:t>
            </a:r>
            <a:r>
              <a:rPr lang="en-IN" dirty="0" err="1"/>
              <a:t>Console.WriteLine</a:t>
            </a:r>
            <a:r>
              <a:rPr lang="en-IN" dirty="0"/>
              <a:t>("I am in get");</a:t>
            </a:r>
          </a:p>
          <a:p>
            <a:r>
              <a:rPr lang="en-IN" dirty="0"/>
              <a:t>            return _salary;</a:t>
            </a:r>
          </a:p>
          <a:p>
            <a:r>
              <a:rPr lang="en-IN" dirty="0"/>
              <a:t>                </a:t>
            </a:r>
            <a:r>
              <a:rPr lang="en-IN" dirty="0">
                <a:solidFill>
                  <a:schemeClr val="accent6"/>
                </a:solidFill>
              </a:rPr>
              <a:t>}</a:t>
            </a:r>
          </a:p>
          <a:p>
            <a:r>
              <a:rPr lang="en-IN" dirty="0"/>
              <a:t>Why getter setter? Its easy to make instance member public.</a:t>
            </a:r>
          </a:p>
          <a:p>
            <a:r>
              <a:rPr lang="en-IN" dirty="0"/>
              <a:t>To achieve concept of data hiding we make instance member private and using public getter setter we allow user to modify existing object. </a:t>
            </a:r>
          </a:p>
          <a:p>
            <a:endParaRPr lang="en-IN" dirty="0"/>
          </a:p>
          <a:p>
            <a:endParaRPr lang="en-IN" dirty="0"/>
          </a:p>
        </p:txBody>
      </p:sp>
      <p:cxnSp>
        <p:nvCxnSpPr>
          <p:cNvPr id="17" name="Straight Connector 16">
            <a:extLst>
              <a:ext uri="{FF2B5EF4-FFF2-40B4-BE49-F238E27FC236}">
                <a16:creationId xmlns:a16="http://schemas.microsoft.com/office/drawing/2014/main" id="{6B00804D-9438-4306-BD04-FF276A5FBE65}"/>
              </a:ext>
            </a:extLst>
          </p:cNvPr>
          <p:cNvCxnSpPr/>
          <p:nvPr/>
        </p:nvCxnSpPr>
        <p:spPr>
          <a:xfrm>
            <a:off x="7875639" y="2025445"/>
            <a:ext cx="88490" cy="255640"/>
          </a:xfrm>
          <a:prstGeom prst="line">
            <a:avLst/>
          </a:prstGeom>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38700C4C-C66F-4235-87AE-B9645E3B61ED}"/>
              </a:ext>
            </a:extLst>
          </p:cNvPr>
          <p:cNvCxnSpPr/>
          <p:nvPr/>
        </p:nvCxnSpPr>
        <p:spPr>
          <a:xfrm flipV="1">
            <a:off x="2625213" y="3383933"/>
            <a:ext cx="639097" cy="32446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A1E884-8CA3-4152-BC8A-0858A9056E0A}"/>
              </a:ext>
            </a:extLst>
          </p:cNvPr>
          <p:cNvSpPr txBox="1"/>
          <p:nvPr/>
        </p:nvSpPr>
        <p:spPr>
          <a:xfrm>
            <a:off x="2753032" y="3005662"/>
            <a:ext cx="796413" cy="369332"/>
          </a:xfrm>
          <a:prstGeom prst="rect">
            <a:avLst/>
          </a:prstGeom>
          <a:noFill/>
        </p:spPr>
        <p:txBody>
          <a:bodyPr wrap="square" rtlCol="0">
            <a:spAutoFit/>
          </a:bodyPr>
          <a:lstStyle/>
          <a:p>
            <a:r>
              <a:rPr lang="en-IN" dirty="0"/>
              <a:t>20000</a:t>
            </a:r>
          </a:p>
        </p:txBody>
      </p:sp>
      <p:sp>
        <p:nvSpPr>
          <p:cNvPr id="21" name="TextBox 20">
            <a:extLst>
              <a:ext uri="{FF2B5EF4-FFF2-40B4-BE49-F238E27FC236}">
                <a16:creationId xmlns:a16="http://schemas.microsoft.com/office/drawing/2014/main" id="{96C2B596-2154-4232-9040-3ED756D48B4E}"/>
              </a:ext>
            </a:extLst>
          </p:cNvPr>
          <p:cNvSpPr txBox="1"/>
          <p:nvPr/>
        </p:nvSpPr>
        <p:spPr>
          <a:xfrm>
            <a:off x="6904452" y="3637935"/>
            <a:ext cx="4606686" cy="3139321"/>
          </a:xfrm>
          <a:prstGeom prst="rect">
            <a:avLst/>
          </a:prstGeom>
          <a:noFill/>
        </p:spPr>
        <p:txBody>
          <a:bodyPr wrap="square" rtlCol="0">
            <a:spAutoFit/>
          </a:bodyPr>
          <a:lstStyle/>
          <a:p>
            <a:r>
              <a:rPr lang="en-IN" dirty="0"/>
              <a:t>If you open </a:t>
            </a:r>
            <a:r>
              <a:rPr lang="en-IN" dirty="0" err="1"/>
              <a:t>ildasm</a:t>
            </a:r>
            <a:r>
              <a:rPr lang="en-IN" dirty="0"/>
              <a:t> you will see that getter setter is nothing but public methods only.</a:t>
            </a:r>
          </a:p>
          <a:p>
            <a:endParaRPr lang="en-IN" dirty="0"/>
          </a:p>
          <a:p>
            <a:r>
              <a:rPr lang="en-IN" dirty="0"/>
              <a:t>If class has 20 private instance  member do I have to write 20 getter setter?</a:t>
            </a:r>
          </a:p>
          <a:p>
            <a:r>
              <a:rPr lang="en-IN" dirty="0"/>
              <a:t>Yes. </a:t>
            </a:r>
          </a:p>
          <a:p>
            <a:endParaRPr lang="en-IN" dirty="0"/>
          </a:p>
          <a:p>
            <a:endParaRPr lang="en-IN" dirty="0"/>
          </a:p>
          <a:p>
            <a:r>
              <a:rPr lang="en-IN" dirty="0"/>
              <a:t>Don’t worry  in frame work you have auto implement property which will reduce some code</a:t>
            </a:r>
          </a:p>
        </p:txBody>
      </p:sp>
      <p:cxnSp>
        <p:nvCxnSpPr>
          <p:cNvPr id="3" name="Straight Arrow Connector 2">
            <a:extLst>
              <a:ext uri="{FF2B5EF4-FFF2-40B4-BE49-F238E27FC236}">
                <a16:creationId xmlns:a16="http://schemas.microsoft.com/office/drawing/2014/main" id="{1651CC81-1526-45BE-8BC0-DD14A7B09BEC}"/>
              </a:ext>
            </a:extLst>
          </p:cNvPr>
          <p:cNvCxnSpPr>
            <a:stCxn id="4" idx="3"/>
            <a:endCxn id="6" idx="1"/>
          </p:cNvCxnSpPr>
          <p:nvPr/>
        </p:nvCxnSpPr>
        <p:spPr>
          <a:xfrm flipV="1">
            <a:off x="6390968" y="2431027"/>
            <a:ext cx="634182" cy="20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42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16D511-328E-4B6E-BD40-1912E88E9806}"/>
              </a:ext>
            </a:extLst>
          </p:cNvPr>
          <p:cNvPicPr>
            <a:picLocks noGrp="1" noChangeAspect="1"/>
          </p:cNvPicPr>
          <p:nvPr>
            <p:ph idx="1"/>
          </p:nvPr>
        </p:nvPicPr>
        <p:blipFill>
          <a:blip r:embed="rId2"/>
          <a:stretch>
            <a:fillRect/>
          </a:stretch>
        </p:blipFill>
        <p:spPr>
          <a:xfrm>
            <a:off x="1049867" y="141287"/>
            <a:ext cx="10964332" cy="6167436"/>
          </a:xfrm>
        </p:spPr>
      </p:pic>
      <p:sp>
        <p:nvSpPr>
          <p:cNvPr id="6" name="TextBox 5">
            <a:extLst>
              <a:ext uri="{FF2B5EF4-FFF2-40B4-BE49-F238E27FC236}">
                <a16:creationId xmlns:a16="http://schemas.microsoft.com/office/drawing/2014/main" id="{89E2E6D4-BE95-48FE-A7F8-5721167BAA64}"/>
              </a:ext>
            </a:extLst>
          </p:cNvPr>
          <p:cNvSpPr txBox="1"/>
          <p:nvPr/>
        </p:nvSpPr>
        <p:spPr>
          <a:xfrm>
            <a:off x="5808133" y="3361268"/>
            <a:ext cx="6028267" cy="646331"/>
          </a:xfrm>
          <a:prstGeom prst="rect">
            <a:avLst/>
          </a:prstGeom>
          <a:noFill/>
        </p:spPr>
        <p:txBody>
          <a:bodyPr wrap="square" rtlCol="0">
            <a:spAutoFit/>
          </a:bodyPr>
          <a:lstStyle/>
          <a:p>
            <a:r>
              <a:rPr lang="en-IN" dirty="0"/>
              <a:t>You can observe above float 64 </a:t>
            </a:r>
            <a:r>
              <a:rPr lang="en-IN" dirty="0" err="1"/>
              <a:t>get_salary</a:t>
            </a:r>
            <a:r>
              <a:rPr lang="en-IN" dirty="0"/>
              <a:t>()</a:t>
            </a:r>
          </a:p>
          <a:p>
            <a:r>
              <a:rPr lang="en-IN" dirty="0"/>
              <a:t>See on left void </a:t>
            </a:r>
            <a:r>
              <a:rPr lang="en-IN" dirty="0" err="1"/>
              <a:t>set_Salary</a:t>
            </a:r>
            <a:r>
              <a:rPr lang="en-IN" dirty="0"/>
              <a:t>(float64 ‘value’)</a:t>
            </a:r>
          </a:p>
        </p:txBody>
      </p:sp>
    </p:spTree>
    <p:extLst>
      <p:ext uri="{BB962C8B-B14F-4D97-AF65-F5344CB8AC3E}">
        <p14:creationId xmlns:p14="http://schemas.microsoft.com/office/powerpoint/2010/main" val="120150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6404-857A-4F70-AC9C-A25C1DFED80C}"/>
              </a:ext>
            </a:extLst>
          </p:cNvPr>
          <p:cNvSpPr>
            <a:spLocks noGrp="1"/>
          </p:cNvSpPr>
          <p:nvPr>
            <p:ph type="title"/>
          </p:nvPr>
        </p:nvSpPr>
        <p:spPr>
          <a:xfrm>
            <a:off x="1083733" y="0"/>
            <a:ext cx="10160000" cy="659342"/>
          </a:xfrm>
        </p:spPr>
        <p:txBody>
          <a:bodyPr>
            <a:normAutofit/>
          </a:bodyPr>
          <a:lstStyle/>
          <a:p>
            <a:r>
              <a:rPr lang="en-IN" sz="1400" b="1" dirty="0"/>
              <a:t>User enter name, if name length is &lt;3 it should not allow you to create object</a:t>
            </a:r>
          </a:p>
        </p:txBody>
      </p:sp>
      <p:sp>
        <p:nvSpPr>
          <p:cNvPr id="3" name="Content Placeholder 2">
            <a:extLst>
              <a:ext uri="{FF2B5EF4-FFF2-40B4-BE49-F238E27FC236}">
                <a16:creationId xmlns:a16="http://schemas.microsoft.com/office/drawing/2014/main" id="{0092C56F-65E7-4F07-9379-4F7947A81558}"/>
              </a:ext>
            </a:extLst>
          </p:cNvPr>
          <p:cNvSpPr>
            <a:spLocks noGrp="1"/>
          </p:cNvSpPr>
          <p:nvPr>
            <p:ph idx="1"/>
          </p:nvPr>
        </p:nvSpPr>
        <p:spPr>
          <a:xfrm>
            <a:off x="143933" y="659342"/>
            <a:ext cx="4089400" cy="6139391"/>
          </a:xfrm>
        </p:spPr>
        <p:txBody>
          <a:bodyPr>
            <a:noAutofit/>
          </a:bodyPr>
          <a:lstStyle/>
          <a:p>
            <a:pPr marL="0" indent="0">
              <a:lnSpc>
                <a:spcPct val="100000"/>
              </a:lnSpc>
              <a:spcBef>
                <a:spcPts val="0"/>
              </a:spcBef>
              <a:buNone/>
            </a:pPr>
            <a:r>
              <a:rPr lang="en-IN" sz="1400" dirty="0"/>
              <a:t>using System;</a:t>
            </a:r>
          </a:p>
          <a:p>
            <a:pPr marL="0" indent="0">
              <a:lnSpc>
                <a:spcPct val="100000"/>
              </a:lnSpc>
              <a:spcBef>
                <a:spcPts val="0"/>
              </a:spcBef>
              <a:buNone/>
            </a:pPr>
            <a:r>
              <a:rPr lang="en-IN" sz="1400" dirty="0"/>
              <a:t>namespace </a:t>
            </a:r>
            <a:r>
              <a:rPr lang="en-IN" sz="1400" dirty="0" err="1"/>
              <a:t>propert_constructor.cs</a:t>
            </a:r>
            <a:endParaRPr lang="en-IN" sz="1400" dirty="0"/>
          </a:p>
          <a:p>
            <a:pPr marL="0" indent="0">
              <a:lnSpc>
                <a:spcPct val="100000"/>
              </a:lnSpc>
              <a:spcBef>
                <a:spcPts val="0"/>
              </a:spcBef>
              <a:buNone/>
            </a:pPr>
            <a:r>
              <a:rPr lang="en-IN" sz="1400" dirty="0"/>
              <a:t>{</a:t>
            </a:r>
          </a:p>
          <a:p>
            <a:pPr marL="0" indent="0">
              <a:lnSpc>
                <a:spcPct val="100000"/>
              </a:lnSpc>
              <a:spcBef>
                <a:spcPts val="0"/>
              </a:spcBef>
              <a:buNone/>
            </a:pPr>
            <a:r>
              <a:rPr lang="en-IN" sz="1400" dirty="0"/>
              <a:t>    class Employee</a:t>
            </a:r>
          </a:p>
          <a:p>
            <a:pPr marL="0" indent="0">
              <a:lnSpc>
                <a:spcPct val="100000"/>
              </a:lnSpc>
              <a:spcBef>
                <a:spcPts val="0"/>
              </a:spcBef>
              <a:buNone/>
            </a:pPr>
            <a:r>
              <a:rPr lang="en-IN" sz="1400" dirty="0"/>
              <a:t>    {     </a:t>
            </a:r>
          </a:p>
          <a:p>
            <a:pPr marL="0" indent="0">
              <a:lnSpc>
                <a:spcPct val="100000"/>
              </a:lnSpc>
              <a:spcBef>
                <a:spcPts val="0"/>
              </a:spcBef>
              <a:buNone/>
            </a:pPr>
            <a:r>
              <a:rPr lang="en-IN" sz="1400" dirty="0"/>
              <a:t>   string name;</a:t>
            </a:r>
          </a:p>
          <a:p>
            <a:pPr marL="0" indent="0">
              <a:lnSpc>
                <a:spcPct val="100000"/>
              </a:lnSpc>
              <a:spcBef>
                <a:spcPts val="0"/>
              </a:spcBef>
              <a:buNone/>
            </a:pPr>
            <a:r>
              <a:rPr lang="en-IN" sz="1400" dirty="0"/>
              <a:t>public Employee(string nm)</a:t>
            </a:r>
          </a:p>
          <a:p>
            <a:pPr marL="0" indent="0">
              <a:lnSpc>
                <a:spcPct val="100000"/>
              </a:lnSpc>
              <a:spcBef>
                <a:spcPts val="0"/>
              </a:spcBef>
              <a:buNone/>
            </a:pPr>
            <a:r>
              <a:rPr lang="en-IN" sz="1400" dirty="0"/>
              <a:t>{</a:t>
            </a:r>
          </a:p>
          <a:p>
            <a:pPr marL="0" indent="0">
              <a:lnSpc>
                <a:spcPct val="100000"/>
              </a:lnSpc>
              <a:spcBef>
                <a:spcPts val="0"/>
              </a:spcBef>
              <a:buNone/>
            </a:pPr>
            <a:r>
              <a:rPr lang="en-IN" sz="1400" dirty="0"/>
              <a:t>  </a:t>
            </a:r>
            <a:r>
              <a:rPr lang="en-IN" sz="1400" dirty="0">
                <a:solidFill>
                  <a:srgbClr val="C00000"/>
                </a:solidFill>
              </a:rPr>
              <a:t>if(</a:t>
            </a:r>
            <a:r>
              <a:rPr lang="en-IN" sz="1400" dirty="0" err="1">
                <a:solidFill>
                  <a:srgbClr val="C00000"/>
                </a:solidFill>
              </a:rPr>
              <a:t>nm.Length</a:t>
            </a:r>
            <a:r>
              <a:rPr lang="en-IN" sz="1400" dirty="0">
                <a:solidFill>
                  <a:srgbClr val="C00000"/>
                </a:solidFill>
              </a:rPr>
              <a:t>&lt;3)</a:t>
            </a:r>
          </a:p>
          <a:p>
            <a:pPr marL="0" indent="0">
              <a:lnSpc>
                <a:spcPct val="100000"/>
              </a:lnSpc>
              <a:spcBef>
                <a:spcPts val="0"/>
              </a:spcBef>
              <a:buNone/>
            </a:pPr>
            <a:r>
              <a:rPr lang="en-US" sz="1400" dirty="0">
                <a:solidFill>
                  <a:srgbClr val="C00000"/>
                </a:solidFill>
              </a:rPr>
              <a:t>   </a:t>
            </a:r>
            <a:r>
              <a:rPr lang="en-US" sz="1400" dirty="0" err="1">
                <a:solidFill>
                  <a:srgbClr val="C00000"/>
                </a:solidFill>
              </a:rPr>
              <a:t>Console.WriteLine</a:t>
            </a:r>
            <a:r>
              <a:rPr lang="en-US" sz="1400" dirty="0">
                <a:solidFill>
                  <a:srgbClr val="C00000"/>
                </a:solidFill>
              </a:rPr>
              <a:t>("minimum length 3 required" ); </a:t>
            </a:r>
          </a:p>
          <a:p>
            <a:pPr marL="0" indent="0">
              <a:lnSpc>
                <a:spcPct val="100000"/>
              </a:lnSpc>
              <a:spcBef>
                <a:spcPts val="0"/>
              </a:spcBef>
              <a:buNone/>
            </a:pPr>
            <a:r>
              <a:rPr lang="en-IN" sz="1400" dirty="0"/>
              <a:t>  </a:t>
            </a:r>
            <a:r>
              <a:rPr lang="en-IN" sz="1400" dirty="0">
                <a:solidFill>
                  <a:srgbClr val="C00000"/>
                </a:solidFill>
              </a:rPr>
              <a:t>else</a:t>
            </a:r>
          </a:p>
          <a:p>
            <a:pPr marL="0" indent="0">
              <a:lnSpc>
                <a:spcPct val="100000"/>
              </a:lnSpc>
              <a:spcBef>
                <a:spcPts val="0"/>
              </a:spcBef>
              <a:buNone/>
            </a:pPr>
            <a:r>
              <a:rPr lang="en-IN" sz="1400" dirty="0">
                <a:solidFill>
                  <a:srgbClr val="C00000"/>
                </a:solidFill>
              </a:rPr>
              <a:t>  name=nm;</a:t>
            </a:r>
          </a:p>
          <a:p>
            <a:pPr marL="0" indent="0">
              <a:lnSpc>
                <a:spcPct val="100000"/>
              </a:lnSpc>
              <a:spcBef>
                <a:spcPts val="0"/>
              </a:spcBef>
              <a:buNone/>
            </a:pPr>
            <a:r>
              <a:rPr lang="en-IN" sz="1400" dirty="0"/>
              <a:t>}</a:t>
            </a:r>
          </a:p>
          <a:p>
            <a:pPr marL="0" indent="0">
              <a:lnSpc>
                <a:spcPct val="100000"/>
              </a:lnSpc>
              <a:spcBef>
                <a:spcPts val="0"/>
              </a:spcBef>
              <a:buNone/>
            </a:pPr>
            <a:r>
              <a:rPr lang="en-IN" sz="1400" dirty="0"/>
              <a:t>//no () after name</a:t>
            </a:r>
          </a:p>
          <a:p>
            <a:pPr marL="0" indent="0">
              <a:lnSpc>
                <a:spcPct val="100000"/>
              </a:lnSpc>
              <a:spcBef>
                <a:spcPts val="0"/>
              </a:spcBef>
              <a:buNone/>
            </a:pPr>
            <a:r>
              <a:rPr lang="en-IN" sz="1400" dirty="0"/>
              <a:t>      public string Name</a:t>
            </a:r>
          </a:p>
          <a:p>
            <a:pPr marL="0" indent="0">
              <a:lnSpc>
                <a:spcPct val="100000"/>
              </a:lnSpc>
              <a:spcBef>
                <a:spcPts val="0"/>
              </a:spcBef>
              <a:buNone/>
            </a:pPr>
            <a:r>
              <a:rPr lang="en-IN" sz="1400" dirty="0"/>
              <a:t>        {</a:t>
            </a:r>
          </a:p>
          <a:p>
            <a:pPr marL="0" indent="0">
              <a:lnSpc>
                <a:spcPct val="100000"/>
              </a:lnSpc>
              <a:spcBef>
                <a:spcPts val="0"/>
              </a:spcBef>
              <a:buNone/>
            </a:pPr>
            <a:r>
              <a:rPr lang="en-IN" sz="1400" dirty="0"/>
              <a:t>            get         {</a:t>
            </a:r>
          </a:p>
          <a:p>
            <a:pPr marL="0" indent="0">
              <a:lnSpc>
                <a:spcPct val="100000"/>
              </a:lnSpc>
              <a:spcBef>
                <a:spcPts val="0"/>
              </a:spcBef>
              <a:buNone/>
            </a:pPr>
            <a:r>
              <a:rPr lang="en-US" sz="1400" dirty="0"/>
              <a:t>                </a:t>
            </a:r>
            <a:r>
              <a:rPr lang="en-US" sz="1400" dirty="0" err="1"/>
              <a:t>Console.WriteLine</a:t>
            </a:r>
            <a:r>
              <a:rPr lang="en-US" sz="1400" dirty="0"/>
              <a:t>("I am in get");</a:t>
            </a:r>
          </a:p>
          <a:p>
            <a:pPr marL="0" indent="0">
              <a:lnSpc>
                <a:spcPct val="100000"/>
              </a:lnSpc>
              <a:spcBef>
                <a:spcPts val="0"/>
              </a:spcBef>
              <a:buNone/>
            </a:pPr>
            <a:r>
              <a:rPr lang="en-IN" sz="1400" dirty="0"/>
              <a:t>            return name;</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           set         {    //</a:t>
            </a:r>
            <a:r>
              <a:rPr lang="en-IN" sz="1400" dirty="0" err="1"/>
              <a:t>smvita</a:t>
            </a:r>
            <a:endParaRPr lang="en-IN" sz="1400" dirty="0"/>
          </a:p>
          <a:p>
            <a:pPr marL="0" indent="0">
              <a:lnSpc>
                <a:spcPct val="100000"/>
              </a:lnSpc>
              <a:spcBef>
                <a:spcPts val="0"/>
              </a:spcBef>
              <a:buNone/>
            </a:pPr>
            <a:r>
              <a:rPr lang="en-IN" sz="1400" dirty="0">
                <a:solidFill>
                  <a:srgbClr val="C00000"/>
                </a:solidFill>
              </a:rPr>
              <a:t>       if(</a:t>
            </a:r>
            <a:r>
              <a:rPr lang="en-IN" sz="1400" dirty="0" err="1">
                <a:solidFill>
                  <a:srgbClr val="C00000"/>
                </a:solidFill>
              </a:rPr>
              <a:t>value.Length</a:t>
            </a:r>
            <a:r>
              <a:rPr lang="en-IN" sz="1400" dirty="0">
                <a:solidFill>
                  <a:srgbClr val="C00000"/>
                </a:solidFill>
              </a:rPr>
              <a:t>&lt;3)</a:t>
            </a:r>
          </a:p>
          <a:p>
            <a:pPr marL="0" indent="0">
              <a:lnSpc>
                <a:spcPct val="100000"/>
              </a:lnSpc>
              <a:spcBef>
                <a:spcPts val="0"/>
              </a:spcBef>
              <a:buNone/>
            </a:pPr>
            <a:r>
              <a:rPr lang="en-US" sz="1400" dirty="0">
                <a:solidFill>
                  <a:srgbClr val="C00000"/>
                </a:solidFill>
              </a:rPr>
              <a:t> </a:t>
            </a:r>
            <a:r>
              <a:rPr lang="en-US" sz="1400" dirty="0" err="1">
                <a:solidFill>
                  <a:srgbClr val="C00000"/>
                </a:solidFill>
              </a:rPr>
              <a:t>Console.WriteLine</a:t>
            </a:r>
            <a:r>
              <a:rPr lang="en-US" sz="1400" dirty="0">
                <a:solidFill>
                  <a:srgbClr val="C00000"/>
                </a:solidFill>
              </a:rPr>
              <a:t>("minimum length 3 required" );</a:t>
            </a:r>
          </a:p>
          <a:p>
            <a:pPr marL="0" indent="0">
              <a:lnSpc>
                <a:spcPct val="100000"/>
              </a:lnSpc>
              <a:spcBef>
                <a:spcPts val="0"/>
              </a:spcBef>
              <a:buNone/>
            </a:pPr>
            <a:r>
              <a:rPr lang="en-IN" sz="1400" dirty="0">
                <a:solidFill>
                  <a:srgbClr val="C00000"/>
                </a:solidFill>
              </a:rPr>
              <a:t>       else </a:t>
            </a:r>
          </a:p>
          <a:p>
            <a:pPr marL="0" indent="0">
              <a:lnSpc>
                <a:spcPct val="100000"/>
              </a:lnSpc>
              <a:spcBef>
                <a:spcPts val="0"/>
              </a:spcBef>
              <a:buNone/>
            </a:pPr>
            <a:r>
              <a:rPr lang="en-IN" sz="1400" dirty="0">
                <a:solidFill>
                  <a:srgbClr val="C00000"/>
                </a:solidFill>
              </a:rPr>
              <a:t>            name=value;</a:t>
            </a:r>
          </a:p>
          <a:p>
            <a:pPr marL="0" indent="0">
              <a:lnSpc>
                <a:spcPct val="100000"/>
              </a:lnSpc>
              <a:spcBef>
                <a:spcPts val="0"/>
              </a:spcBef>
              <a:buNone/>
            </a:pPr>
            <a:r>
              <a:rPr lang="en-US" sz="1400" dirty="0"/>
              <a:t>           </a:t>
            </a:r>
            <a:r>
              <a:rPr lang="en-US" sz="1400" dirty="0" err="1"/>
              <a:t>Console.WriteLine</a:t>
            </a:r>
            <a:r>
              <a:rPr lang="en-US" sz="1400" dirty="0"/>
              <a:t>("I am in </a:t>
            </a:r>
            <a:r>
              <a:rPr lang="en-US" sz="1400" dirty="0" err="1"/>
              <a:t>set"+value</a:t>
            </a:r>
            <a:r>
              <a:rPr lang="en-US" sz="1400" dirty="0"/>
              <a:t>);</a:t>
            </a:r>
          </a:p>
          <a:p>
            <a:pPr marL="0" indent="0">
              <a:lnSpc>
                <a:spcPct val="100000"/>
              </a:lnSpc>
              <a:spcBef>
                <a:spcPts val="0"/>
              </a:spcBef>
              <a:buNone/>
            </a:pPr>
            <a:r>
              <a:rPr lang="en-IN" sz="1400" dirty="0"/>
              <a:t>                   }</a:t>
            </a:r>
          </a:p>
          <a:p>
            <a:pPr marL="0" indent="0">
              <a:lnSpc>
                <a:spcPct val="100000"/>
              </a:lnSpc>
              <a:spcBef>
                <a:spcPts val="0"/>
              </a:spcBef>
              <a:buNone/>
            </a:pPr>
            <a:r>
              <a:rPr lang="en-IN" sz="1400" dirty="0"/>
              <a:t>             }       </a:t>
            </a:r>
          </a:p>
          <a:p>
            <a:pPr marL="0" indent="0">
              <a:lnSpc>
                <a:spcPct val="100000"/>
              </a:lnSpc>
              <a:spcBef>
                <a:spcPts val="0"/>
              </a:spcBef>
              <a:buNone/>
            </a:pPr>
            <a:r>
              <a:rPr lang="en-IN" sz="1400" dirty="0"/>
              <a:t>    }</a:t>
            </a:r>
          </a:p>
          <a:p>
            <a:pPr marL="0" indent="0">
              <a:lnSpc>
                <a:spcPct val="100000"/>
              </a:lnSpc>
              <a:spcBef>
                <a:spcPts val="0"/>
              </a:spcBef>
              <a:buNone/>
            </a:pPr>
            <a:endParaRPr lang="en-IN" sz="1400" dirty="0"/>
          </a:p>
        </p:txBody>
      </p:sp>
      <p:sp>
        <p:nvSpPr>
          <p:cNvPr id="4" name="TextBox 3">
            <a:extLst>
              <a:ext uri="{FF2B5EF4-FFF2-40B4-BE49-F238E27FC236}">
                <a16:creationId xmlns:a16="http://schemas.microsoft.com/office/drawing/2014/main" id="{EC5552D7-A438-4851-B0EA-8311E64A68E5}"/>
              </a:ext>
            </a:extLst>
          </p:cNvPr>
          <p:cNvSpPr txBox="1"/>
          <p:nvPr/>
        </p:nvSpPr>
        <p:spPr>
          <a:xfrm>
            <a:off x="4221480" y="889000"/>
            <a:ext cx="4157135" cy="4739759"/>
          </a:xfrm>
          <a:prstGeom prst="rect">
            <a:avLst/>
          </a:prstGeom>
          <a:noFill/>
        </p:spPr>
        <p:txBody>
          <a:bodyPr wrap="square" rtlCol="0">
            <a:spAutoFit/>
          </a:bodyPr>
          <a:lstStyle/>
          <a:p>
            <a:r>
              <a:rPr lang="en-IN" sz="1400" dirty="0"/>
              <a:t> </a:t>
            </a:r>
            <a:r>
              <a:rPr lang="en-IN" dirty="0"/>
              <a:t>public class demo</a:t>
            </a:r>
          </a:p>
          <a:p>
            <a:r>
              <a:rPr lang="en-IN" dirty="0"/>
              <a:t>    {</a:t>
            </a:r>
          </a:p>
          <a:p>
            <a:r>
              <a:rPr lang="en-IN" dirty="0"/>
              <a:t>        public static void Main()</a:t>
            </a:r>
          </a:p>
          <a:p>
            <a:r>
              <a:rPr lang="en-IN" dirty="0"/>
              <a:t>        {</a:t>
            </a:r>
          </a:p>
          <a:p>
            <a:r>
              <a:rPr lang="en-US" dirty="0"/>
              <a:t>            Employee emp = new Employee("vi");</a:t>
            </a:r>
          </a:p>
          <a:p>
            <a:r>
              <a:rPr lang="en-IN" dirty="0"/>
              <a:t>            </a:t>
            </a:r>
            <a:r>
              <a:rPr lang="en-IN" dirty="0" err="1"/>
              <a:t>Console.WriteLine</a:t>
            </a:r>
            <a:r>
              <a:rPr lang="en-IN" dirty="0"/>
              <a:t>(</a:t>
            </a:r>
            <a:r>
              <a:rPr lang="en-IN" dirty="0" err="1"/>
              <a:t>emp.Name</a:t>
            </a:r>
            <a:r>
              <a:rPr lang="en-IN" dirty="0"/>
              <a:t>);</a:t>
            </a:r>
          </a:p>
          <a:p>
            <a:r>
              <a:rPr lang="en-IN" dirty="0"/>
              <a:t>           //setter is called </a:t>
            </a:r>
          </a:p>
          <a:p>
            <a:r>
              <a:rPr lang="en-IN" dirty="0"/>
              <a:t>           </a:t>
            </a:r>
            <a:r>
              <a:rPr lang="en-IN" dirty="0" err="1"/>
              <a:t>emp.Name</a:t>
            </a:r>
            <a:r>
              <a:rPr lang="en-IN" dirty="0"/>
              <a:t>= "vita";</a:t>
            </a:r>
          </a:p>
          <a:p>
            <a:endParaRPr lang="en-IN" dirty="0"/>
          </a:p>
          <a:p>
            <a:r>
              <a:rPr lang="en-IN" dirty="0"/>
              <a:t>          //getter is called</a:t>
            </a:r>
          </a:p>
          <a:p>
            <a:r>
              <a:rPr lang="en-IN" dirty="0"/>
              <a:t>            </a:t>
            </a:r>
            <a:r>
              <a:rPr lang="en-IN" dirty="0" err="1"/>
              <a:t>Console.WriteLine</a:t>
            </a:r>
            <a:r>
              <a:rPr lang="en-IN" dirty="0"/>
              <a:t>(</a:t>
            </a:r>
            <a:r>
              <a:rPr lang="en-IN" dirty="0" err="1"/>
              <a:t>emp.Name</a:t>
            </a:r>
            <a:r>
              <a:rPr lang="en-IN" dirty="0"/>
              <a:t>);</a:t>
            </a:r>
          </a:p>
          <a:p>
            <a:endParaRPr lang="en-IN" dirty="0"/>
          </a:p>
          <a:p>
            <a:r>
              <a:rPr lang="en-IN" dirty="0"/>
              <a:t>             }</a:t>
            </a:r>
          </a:p>
          <a:p>
            <a:r>
              <a:rPr lang="en-IN" dirty="0"/>
              <a:t>         }</a:t>
            </a:r>
          </a:p>
          <a:p>
            <a:r>
              <a:rPr lang="en-IN" dirty="0"/>
              <a:t>}</a:t>
            </a:r>
          </a:p>
          <a:p>
            <a:endParaRPr lang="en-IN" sz="1400" dirty="0"/>
          </a:p>
        </p:txBody>
      </p:sp>
      <p:sp>
        <p:nvSpPr>
          <p:cNvPr id="5" name="TextBox 4">
            <a:extLst>
              <a:ext uri="{FF2B5EF4-FFF2-40B4-BE49-F238E27FC236}">
                <a16:creationId xmlns:a16="http://schemas.microsoft.com/office/drawing/2014/main" id="{8EC4EFB0-684F-46C6-9810-7EC22B31058E}"/>
              </a:ext>
            </a:extLst>
          </p:cNvPr>
          <p:cNvSpPr txBox="1"/>
          <p:nvPr/>
        </p:nvSpPr>
        <p:spPr>
          <a:xfrm>
            <a:off x="8168640" y="659342"/>
            <a:ext cx="3879427" cy="7017306"/>
          </a:xfrm>
          <a:prstGeom prst="rect">
            <a:avLst/>
          </a:prstGeom>
          <a:noFill/>
        </p:spPr>
        <p:txBody>
          <a:bodyPr wrap="square" rtlCol="0">
            <a:spAutoFit/>
          </a:bodyPr>
          <a:lstStyle/>
          <a:p>
            <a:r>
              <a:rPr lang="en-IN" dirty="0"/>
              <a:t>See the code in red colour indicating repetition of code. See the next example how we can avoid this.</a:t>
            </a:r>
          </a:p>
          <a:p>
            <a:endParaRPr lang="en-IN" dirty="0"/>
          </a:p>
          <a:p>
            <a:r>
              <a:rPr lang="en-IN" dirty="0"/>
              <a:t>In this example </a:t>
            </a:r>
          </a:p>
          <a:p>
            <a:r>
              <a:rPr lang="en-US" dirty="0"/>
              <a:t>Employee emp = new Employee("vi");</a:t>
            </a:r>
          </a:p>
          <a:p>
            <a:r>
              <a:rPr lang="en-US" dirty="0"/>
              <a:t>After this line object get created with null due to logic what we have written.</a:t>
            </a:r>
          </a:p>
          <a:p>
            <a:endParaRPr lang="en-US" dirty="0"/>
          </a:p>
          <a:p>
            <a:r>
              <a:rPr lang="en-US" dirty="0"/>
              <a:t>But if you want to ensure that it should not create object  at all.</a:t>
            </a:r>
          </a:p>
          <a:p>
            <a:r>
              <a:rPr lang="en-US" dirty="0"/>
              <a:t>After if condition we have to write </a:t>
            </a:r>
          </a:p>
          <a:p>
            <a:endParaRPr lang="en-US" dirty="0"/>
          </a:p>
          <a:p>
            <a:r>
              <a:rPr lang="en-US" dirty="0"/>
              <a:t>Throw new Exception(“error min length 3 required”)</a:t>
            </a:r>
            <a:endParaRPr lang="en-IN" dirty="0"/>
          </a:p>
          <a:p>
            <a:endParaRPr lang="en-IN" dirty="0"/>
          </a:p>
          <a:p>
            <a:r>
              <a:rPr lang="en-IN" dirty="0"/>
              <a:t>This line will throw exception and program gets terminate</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6427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4473-4C23-4F46-9FBB-5ABAD2C86077}"/>
              </a:ext>
            </a:extLst>
          </p:cNvPr>
          <p:cNvSpPr>
            <a:spLocks noGrp="1"/>
          </p:cNvSpPr>
          <p:nvPr>
            <p:ph type="title"/>
          </p:nvPr>
        </p:nvSpPr>
        <p:spPr>
          <a:xfrm>
            <a:off x="1120877" y="-173038"/>
            <a:ext cx="10232923" cy="854075"/>
          </a:xfrm>
        </p:spPr>
        <p:txBody>
          <a:bodyPr>
            <a:normAutofit/>
          </a:bodyPr>
          <a:lstStyle/>
          <a:p>
            <a:r>
              <a:rPr lang="en-IN" sz="3600" dirty="0"/>
              <a:t>Lets use some validation </a:t>
            </a:r>
          </a:p>
        </p:txBody>
      </p:sp>
      <p:sp>
        <p:nvSpPr>
          <p:cNvPr id="3" name="Content Placeholder 2">
            <a:extLst>
              <a:ext uri="{FF2B5EF4-FFF2-40B4-BE49-F238E27FC236}">
                <a16:creationId xmlns:a16="http://schemas.microsoft.com/office/drawing/2014/main" id="{4EF95747-C5DC-4A35-A2F0-4AF90FD22280}"/>
              </a:ext>
            </a:extLst>
          </p:cNvPr>
          <p:cNvSpPr>
            <a:spLocks noGrp="1"/>
          </p:cNvSpPr>
          <p:nvPr>
            <p:ph idx="1"/>
          </p:nvPr>
        </p:nvSpPr>
        <p:spPr>
          <a:xfrm>
            <a:off x="3281609" y="510849"/>
            <a:ext cx="3205315" cy="5596860"/>
          </a:xfrm>
        </p:spPr>
        <p:txBody>
          <a:bodyPr>
            <a:normAutofit/>
          </a:bodyPr>
          <a:lstStyle/>
          <a:p>
            <a:r>
              <a:rPr lang="en-IN" sz="1800" dirty="0"/>
              <a:t>In previous example we want to set validation. Minimum length of name has to be 3letter. Now  where should I write validation ? </a:t>
            </a:r>
          </a:p>
          <a:p>
            <a:r>
              <a:rPr lang="en-IN" sz="1800" dirty="0"/>
              <a:t>In constructor, and then again in setter.</a:t>
            </a:r>
          </a:p>
          <a:p>
            <a:r>
              <a:rPr lang="en-IN" sz="1800" dirty="0"/>
              <a:t> Repetition of code is not a good practice </a:t>
            </a:r>
          </a:p>
        </p:txBody>
      </p:sp>
      <p:sp>
        <p:nvSpPr>
          <p:cNvPr id="5" name="Rectangle 4">
            <a:extLst>
              <a:ext uri="{FF2B5EF4-FFF2-40B4-BE49-F238E27FC236}">
                <a16:creationId xmlns:a16="http://schemas.microsoft.com/office/drawing/2014/main" id="{621EF054-9443-47E4-BFA7-8279C5A396B7}"/>
              </a:ext>
            </a:extLst>
          </p:cNvPr>
          <p:cNvSpPr/>
          <p:nvPr/>
        </p:nvSpPr>
        <p:spPr>
          <a:xfrm>
            <a:off x="73605" y="510849"/>
            <a:ext cx="3516262" cy="6555641"/>
          </a:xfrm>
          <a:prstGeom prst="rect">
            <a:avLst/>
          </a:prstGeom>
        </p:spPr>
        <p:txBody>
          <a:bodyPr wrap="square">
            <a:spAutoFit/>
          </a:bodyPr>
          <a:lstStyle/>
          <a:p>
            <a:r>
              <a:rPr lang="en-IN" sz="1400" dirty="0"/>
              <a:t>using System;</a:t>
            </a:r>
          </a:p>
          <a:p>
            <a:r>
              <a:rPr lang="en-IN" sz="1400" dirty="0"/>
              <a:t>namespace _05prop_const{</a:t>
            </a:r>
          </a:p>
          <a:p>
            <a:r>
              <a:rPr lang="en-IN" sz="1400" dirty="0"/>
              <a:t>    class </a:t>
            </a:r>
            <a:r>
              <a:rPr lang="en-IN" sz="1400" dirty="0" err="1"/>
              <a:t>propdisp</a:t>
            </a:r>
            <a:r>
              <a:rPr lang="en-IN" sz="1400" dirty="0"/>
              <a:t>    {</a:t>
            </a:r>
          </a:p>
          <a:p>
            <a:r>
              <a:rPr lang="en-IN" sz="1400" dirty="0"/>
              <a:t>      string </a:t>
            </a:r>
            <a:r>
              <a:rPr lang="en-IN" sz="1400" dirty="0">
                <a:solidFill>
                  <a:srgbClr val="00B0F0"/>
                </a:solidFill>
              </a:rPr>
              <a:t>_name</a:t>
            </a:r>
            <a:r>
              <a:rPr lang="en-IN" sz="1400" dirty="0"/>
              <a:t>;</a:t>
            </a:r>
          </a:p>
          <a:p>
            <a:r>
              <a:rPr lang="en-IN" sz="1400" dirty="0"/>
              <a:t>        public </a:t>
            </a:r>
            <a:r>
              <a:rPr lang="en-IN" sz="1400" dirty="0" err="1"/>
              <a:t>propdisp</a:t>
            </a:r>
            <a:r>
              <a:rPr lang="en-IN" sz="1400" dirty="0"/>
              <a:t>(string nm)</a:t>
            </a:r>
          </a:p>
          <a:p>
            <a:r>
              <a:rPr lang="en-IN" sz="1400" dirty="0"/>
              <a:t>        {      </a:t>
            </a:r>
            <a:r>
              <a:rPr lang="en-IN" sz="1400" dirty="0">
                <a:solidFill>
                  <a:schemeClr val="accent2"/>
                </a:solidFill>
              </a:rPr>
              <a:t>Name</a:t>
            </a:r>
            <a:r>
              <a:rPr lang="en-IN" sz="1400" dirty="0"/>
              <a:t> = nm;</a:t>
            </a:r>
          </a:p>
          <a:p>
            <a:r>
              <a:rPr lang="en-IN" sz="1400" dirty="0"/>
              <a:t>            </a:t>
            </a:r>
            <a:r>
              <a:rPr lang="en-IN" sz="1400" dirty="0" err="1"/>
              <a:t>Console.WriteLine</a:t>
            </a:r>
            <a:r>
              <a:rPr lang="en-IN" sz="1400" dirty="0"/>
              <a:t>(_name);</a:t>
            </a:r>
          </a:p>
          <a:p>
            <a:r>
              <a:rPr lang="en-IN" sz="1400" dirty="0"/>
              <a:t>             }</a:t>
            </a:r>
          </a:p>
          <a:p>
            <a:r>
              <a:rPr lang="en-IN" sz="1400" dirty="0"/>
              <a:t>        public string </a:t>
            </a:r>
            <a:r>
              <a:rPr lang="en-IN" sz="1400" dirty="0">
                <a:solidFill>
                  <a:schemeClr val="accent2"/>
                </a:solidFill>
              </a:rPr>
              <a:t>Name</a:t>
            </a:r>
          </a:p>
          <a:p>
            <a:r>
              <a:rPr lang="en-IN" sz="1400" dirty="0"/>
              <a:t>        {</a:t>
            </a:r>
          </a:p>
          <a:p>
            <a:r>
              <a:rPr lang="en-IN" sz="1400" dirty="0"/>
              <a:t>            get{</a:t>
            </a:r>
          </a:p>
          <a:p>
            <a:r>
              <a:rPr lang="en-IN" sz="1400" dirty="0"/>
              <a:t>                </a:t>
            </a:r>
            <a:r>
              <a:rPr lang="en-IN" sz="1400" dirty="0" err="1"/>
              <a:t>Console.WriteLine</a:t>
            </a:r>
            <a:r>
              <a:rPr lang="en-IN" sz="1400" dirty="0"/>
              <a:t>("get called");</a:t>
            </a:r>
          </a:p>
          <a:p>
            <a:r>
              <a:rPr lang="en-IN" sz="1400" dirty="0"/>
              <a:t>                return </a:t>
            </a:r>
            <a:r>
              <a:rPr lang="en-IN" sz="1400" dirty="0">
                <a:solidFill>
                  <a:srgbClr val="00B0F0"/>
                </a:solidFill>
              </a:rPr>
              <a:t>_name</a:t>
            </a:r>
            <a:r>
              <a:rPr lang="en-IN" sz="1400" dirty="0"/>
              <a:t>; </a:t>
            </a:r>
          </a:p>
          <a:p>
            <a:r>
              <a:rPr lang="en-IN" sz="1400" dirty="0"/>
              <a:t>               }</a:t>
            </a:r>
          </a:p>
          <a:p>
            <a:endParaRPr lang="en-IN" sz="1400" dirty="0"/>
          </a:p>
          <a:p>
            <a:r>
              <a:rPr lang="en-IN" sz="1400" dirty="0"/>
              <a:t>            set{</a:t>
            </a:r>
          </a:p>
          <a:p>
            <a:r>
              <a:rPr lang="en-IN" sz="1400" dirty="0"/>
              <a:t>                </a:t>
            </a:r>
            <a:r>
              <a:rPr lang="en-IN" sz="1400" dirty="0" err="1"/>
              <a:t>Console.WriteLine</a:t>
            </a:r>
            <a:r>
              <a:rPr lang="en-IN" sz="1400" dirty="0"/>
              <a:t>("set called");</a:t>
            </a:r>
          </a:p>
          <a:p>
            <a:r>
              <a:rPr lang="en-IN" sz="1400" dirty="0"/>
              <a:t>                if (</a:t>
            </a:r>
            <a:r>
              <a:rPr lang="en-IN" sz="1400" dirty="0" err="1"/>
              <a:t>value.Length</a:t>
            </a:r>
            <a:r>
              <a:rPr lang="en-IN" sz="1400" dirty="0"/>
              <a:t> &lt;3)</a:t>
            </a:r>
          </a:p>
          <a:p>
            <a:r>
              <a:rPr lang="en-IN" sz="1400" dirty="0"/>
              <a:t>                    </a:t>
            </a:r>
            <a:r>
              <a:rPr lang="en-IN" sz="1400" dirty="0" err="1"/>
              <a:t>Console.WriteLine</a:t>
            </a:r>
            <a:r>
              <a:rPr lang="en-IN" sz="1400" dirty="0"/>
              <a:t>("err");</a:t>
            </a:r>
          </a:p>
          <a:p>
            <a:r>
              <a:rPr lang="en-IN" sz="1400" dirty="0"/>
              <a:t>                else</a:t>
            </a:r>
          </a:p>
          <a:p>
            <a:r>
              <a:rPr lang="en-IN" sz="1400" dirty="0"/>
              <a:t>		 </a:t>
            </a:r>
            <a:r>
              <a:rPr lang="en-IN" sz="1400" dirty="0">
                <a:solidFill>
                  <a:srgbClr val="00B0F0"/>
                </a:solidFill>
              </a:rPr>
              <a:t>_name </a:t>
            </a:r>
            <a:r>
              <a:rPr lang="en-IN" sz="1400" dirty="0"/>
              <a:t>= value;</a:t>
            </a:r>
          </a:p>
          <a:p>
            <a:r>
              <a:rPr lang="en-IN" sz="1400" dirty="0"/>
              <a:t>            }</a:t>
            </a:r>
          </a:p>
          <a:p>
            <a:r>
              <a:rPr lang="en-IN" sz="1400" dirty="0"/>
              <a:t>        } </a:t>
            </a:r>
          </a:p>
          <a:p>
            <a:r>
              <a:rPr lang="en-IN" sz="1400" dirty="0"/>
              <a:t>      }</a:t>
            </a:r>
          </a:p>
          <a:p>
            <a:r>
              <a:rPr lang="en-IN" sz="1400" dirty="0"/>
              <a:t>    class Program    {</a:t>
            </a:r>
          </a:p>
          <a:p>
            <a:r>
              <a:rPr lang="en-IN" sz="1400" dirty="0"/>
              <a:t>        static void Main(string[] </a:t>
            </a:r>
            <a:r>
              <a:rPr lang="en-IN" sz="1400" dirty="0" err="1"/>
              <a:t>args</a:t>
            </a:r>
            <a:r>
              <a:rPr lang="en-IN" sz="1400" dirty="0"/>
              <a:t>)</a:t>
            </a:r>
          </a:p>
          <a:p>
            <a:r>
              <a:rPr lang="en-IN" sz="1400" dirty="0"/>
              <a:t>        {        </a:t>
            </a:r>
            <a:r>
              <a:rPr lang="en-IN" sz="1400" dirty="0" err="1"/>
              <a:t>propdisp</a:t>
            </a:r>
            <a:r>
              <a:rPr lang="en-IN" sz="1400" dirty="0"/>
              <a:t> </a:t>
            </a:r>
            <a:r>
              <a:rPr lang="en-IN" sz="1400" dirty="0" err="1"/>
              <a:t>obj</a:t>
            </a:r>
            <a:r>
              <a:rPr lang="en-IN" sz="1400" dirty="0"/>
              <a:t> = new </a:t>
            </a:r>
            <a:r>
              <a:rPr lang="en-IN" sz="1400" dirty="0" err="1"/>
              <a:t>propdisp</a:t>
            </a:r>
            <a:r>
              <a:rPr lang="en-IN" sz="1400" dirty="0"/>
              <a:t>("vi");  </a:t>
            </a:r>
          </a:p>
          <a:p>
            <a:r>
              <a:rPr lang="en-IN" sz="1400" dirty="0"/>
              <a:t>        }     }</a:t>
            </a:r>
          </a:p>
          <a:p>
            <a:r>
              <a:rPr lang="en-IN" sz="1400" dirty="0"/>
              <a:t>}</a:t>
            </a:r>
          </a:p>
        </p:txBody>
      </p:sp>
      <p:sp>
        <p:nvSpPr>
          <p:cNvPr id="6" name="TextBox 5">
            <a:extLst>
              <a:ext uri="{FF2B5EF4-FFF2-40B4-BE49-F238E27FC236}">
                <a16:creationId xmlns:a16="http://schemas.microsoft.com/office/drawing/2014/main" id="{BD9EFC27-24F7-4625-8ACB-28C1E67561FD}"/>
              </a:ext>
            </a:extLst>
          </p:cNvPr>
          <p:cNvSpPr txBox="1"/>
          <p:nvPr/>
        </p:nvSpPr>
        <p:spPr>
          <a:xfrm>
            <a:off x="6486924" y="417715"/>
            <a:ext cx="5484398" cy="6186309"/>
          </a:xfrm>
          <a:prstGeom prst="rect">
            <a:avLst/>
          </a:prstGeom>
          <a:noFill/>
        </p:spPr>
        <p:txBody>
          <a:bodyPr wrap="square" rtlCol="0">
            <a:spAutoFit/>
          </a:bodyPr>
          <a:lstStyle/>
          <a:p>
            <a:r>
              <a:rPr lang="en-IN" dirty="0"/>
              <a:t>In this example we are writing validation code in setter..</a:t>
            </a:r>
          </a:p>
          <a:p>
            <a:r>
              <a:rPr lang="en-IN" dirty="0"/>
              <a:t>In constructor we are calling setter so if data is valid value is set</a:t>
            </a:r>
          </a:p>
          <a:p>
            <a:r>
              <a:rPr lang="en-IN" dirty="0"/>
              <a:t>Otherwise it will display error message, and null value is set. </a:t>
            </a:r>
          </a:p>
          <a:p>
            <a:r>
              <a:rPr lang="en-IN" dirty="0" err="1"/>
              <a:t>Ie</a:t>
            </a:r>
            <a:r>
              <a:rPr lang="en-IN" dirty="0"/>
              <a:t> object get created</a:t>
            </a:r>
          </a:p>
          <a:p>
            <a:endParaRPr lang="en-IN" dirty="0"/>
          </a:p>
          <a:p>
            <a:r>
              <a:rPr lang="en-IN" dirty="0"/>
              <a:t>How can I stop creating object if value is invalid?</a:t>
            </a:r>
          </a:p>
          <a:p>
            <a:r>
              <a:rPr lang="en-IN" dirty="0"/>
              <a:t>You have to throw exception like</a:t>
            </a:r>
          </a:p>
          <a:p>
            <a:endParaRPr lang="en-IN" dirty="0"/>
          </a:p>
          <a:p>
            <a:r>
              <a:rPr lang="en-IN" dirty="0"/>
              <a:t>throw new Exception(“invalid data”)</a:t>
            </a:r>
          </a:p>
          <a:p>
            <a:r>
              <a:rPr lang="en-IN" dirty="0"/>
              <a:t>(write this line in if condition)</a:t>
            </a:r>
          </a:p>
          <a:p>
            <a:endParaRPr lang="en-IN" dirty="0"/>
          </a:p>
          <a:p>
            <a:endParaRPr lang="en-IN" dirty="0"/>
          </a:p>
          <a:p>
            <a:r>
              <a:rPr lang="en-IN" dirty="0"/>
              <a:t>In that case it will not create object at all and code will terminate.</a:t>
            </a:r>
          </a:p>
          <a:p>
            <a:r>
              <a:rPr lang="en-IN" dirty="0"/>
              <a:t>But I do not want code to terminate , fine you already know about exception handling so handle it and try to code on your own we will study exception in next week.</a:t>
            </a:r>
          </a:p>
          <a:p>
            <a:endParaRPr lang="en-IN" dirty="0"/>
          </a:p>
          <a:p>
            <a:r>
              <a:rPr lang="en-IN" dirty="0"/>
              <a:t>Next demo is using exception which we have not yet done topic just for reference</a:t>
            </a:r>
          </a:p>
        </p:txBody>
      </p:sp>
    </p:spTree>
    <p:extLst>
      <p:ext uri="{BB962C8B-B14F-4D97-AF65-F5344CB8AC3E}">
        <p14:creationId xmlns:p14="http://schemas.microsoft.com/office/powerpoint/2010/main" val="206943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1858-30FA-4F17-8739-F242031F4D52}"/>
              </a:ext>
            </a:extLst>
          </p:cNvPr>
          <p:cNvSpPr>
            <a:spLocks noGrp="1"/>
          </p:cNvSpPr>
          <p:nvPr>
            <p:ph type="title"/>
          </p:nvPr>
        </p:nvSpPr>
        <p:spPr>
          <a:xfrm>
            <a:off x="1137920" y="0"/>
            <a:ext cx="10134600" cy="528955"/>
          </a:xfrm>
        </p:spPr>
        <p:txBody>
          <a:bodyPr>
            <a:normAutofit fontScale="90000"/>
          </a:bodyPr>
          <a:lstStyle/>
          <a:p>
            <a:r>
              <a:rPr lang="en-IN" dirty="0"/>
              <a:t>Throw exception if data is in valid-handle it</a:t>
            </a:r>
          </a:p>
        </p:txBody>
      </p:sp>
      <p:sp>
        <p:nvSpPr>
          <p:cNvPr id="3" name="Content Placeholder 2">
            <a:extLst>
              <a:ext uri="{FF2B5EF4-FFF2-40B4-BE49-F238E27FC236}">
                <a16:creationId xmlns:a16="http://schemas.microsoft.com/office/drawing/2014/main" id="{72820740-8495-41D8-8D4D-5637069D5860}"/>
              </a:ext>
            </a:extLst>
          </p:cNvPr>
          <p:cNvSpPr>
            <a:spLocks noGrp="1"/>
          </p:cNvSpPr>
          <p:nvPr>
            <p:ph idx="1"/>
          </p:nvPr>
        </p:nvSpPr>
        <p:spPr>
          <a:xfrm>
            <a:off x="223520" y="751840"/>
            <a:ext cx="4775200" cy="6106160"/>
          </a:xfrm>
        </p:spPr>
        <p:txBody>
          <a:bodyPr>
            <a:noAutofit/>
          </a:bodyPr>
          <a:lstStyle/>
          <a:p>
            <a:pPr marL="0" indent="0">
              <a:lnSpc>
                <a:spcPct val="100000"/>
              </a:lnSpc>
              <a:spcBef>
                <a:spcPts val="0"/>
              </a:spcBef>
              <a:buNone/>
            </a:pPr>
            <a:r>
              <a:rPr lang="en-IN" sz="1400" dirty="0"/>
              <a:t>using System;</a:t>
            </a:r>
          </a:p>
          <a:p>
            <a:pPr marL="0" indent="0">
              <a:lnSpc>
                <a:spcPct val="100000"/>
              </a:lnSpc>
              <a:spcBef>
                <a:spcPts val="0"/>
              </a:spcBef>
              <a:buNone/>
            </a:pPr>
            <a:r>
              <a:rPr lang="en-IN" sz="1400" dirty="0"/>
              <a:t>namespace _05prop_const</a:t>
            </a:r>
          </a:p>
          <a:p>
            <a:pPr marL="0" indent="0">
              <a:lnSpc>
                <a:spcPct val="100000"/>
              </a:lnSpc>
              <a:spcBef>
                <a:spcPts val="0"/>
              </a:spcBef>
              <a:buNone/>
            </a:pPr>
            <a:r>
              <a:rPr lang="en-IN" sz="1400" dirty="0"/>
              <a:t>{</a:t>
            </a:r>
          </a:p>
          <a:p>
            <a:pPr marL="0" indent="0">
              <a:lnSpc>
                <a:spcPct val="100000"/>
              </a:lnSpc>
              <a:spcBef>
                <a:spcPts val="0"/>
              </a:spcBef>
              <a:buNone/>
            </a:pPr>
            <a:r>
              <a:rPr lang="en-IN" sz="1400" dirty="0"/>
              <a:t>    class </a:t>
            </a:r>
            <a:r>
              <a:rPr lang="en-IN" sz="1400" dirty="0" err="1"/>
              <a:t>propdisp</a:t>
            </a:r>
            <a:endParaRPr lang="en-IN" sz="1400" dirty="0"/>
          </a:p>
          <a:p>
            <a:pPr marL="0" indent="0">
              <a:lnSpc>
                <a:spcPct val="100000"/>
              </a:lnSpc>
              <a:spcBef>
                <a:spcPts val="0"/>
              </a:spcBef>
              <a:buNone/>
            </a:pPr>
            <a:r>
              <a:rPr lang="en-IN" sz="1400" dirty="0"/>
              <a:t>    {</a:t>
            </a:r>
          </a:p>
          <a:p>
            <a:pPr marL="0" indent="0">
              <a:lnSpc>
                <a:spcPct val="100000"/>
              </a:lnSpc>
              <a:spcBef>
                <a:spcPts val="0"/>
              </a:spcBef>
              <a:buNone/>
            </a:pPr>
            <a:r>
              <a:rPr lang="en-IN" sz="1400" dirty="0"/>
              <a:t>        string _name;</a:t>
            </a:r>
          </a:p>
          <a:p>
            <a:pPr marL="0" indent="0">
              <a:lnSpc>
                <a:spcPct val="100000"/>
              </a:lnSpc>
              <a:spcBef>
                <a:spcPts val="0"/>
              </a:spcBef>
              <a:buNone/>
            </a:pPr>
            <a:r>
              <a:rPr lang="en-IN" sz="1400" dirty="0"/>
              <a:t>        public </a:t>
            </a:r>
            <a:r>
              <a:rPr lang="en-IN" sz="1400" dirty="0" err="1"/>
              <a:t>propdisp</a:t>
            </a:r>
            <a:r>
              <a:rPr lang="en-IN" sz="1400" dirty="0"/>
              <a:t>(string nm)</a:t>
            </a:r>
          </a:p>
          <a:p>
            <a:pPr marL="0" indent="0">
              <a:lnSpc>
                <a:spcPct val="100000"/>
              </a:lnSpc>
              <a:spcBef>
                <a:spcPts val="0"/>
              </a:spcBef>
              <a:buNone/>
            </a:pPr>
            <a:r>
              <a:rPr lang="en-IN" sz="1400" dirty="0"/>
              <a:t>        {</a:t>
            </a:r>
          </a:p>
          <a:p>
            <a:pPr marL="0" indent="0">
              <a:lnSpc>
                <a:spcPct val="100000"/>
              </a:lnSpc>
              <a:spcBef>
                <a:spcPts val="0"/>
              </a:spcBef>
              <a:buNone/>
            </a:pPr>
            <a:r>
              <a:rPr lang="en-IN" sz="1400" dirty="0"/>
              <a:t>            Name = nm;</a:t>
            </a:r>
          </a:p>
          <a:p>
            <a:pPr marL="0" indent="0">
              <a:lnSpc>
                <a:spcPct val="100000"/>
              </a:lnSpc>
              <a:spcBef>
                <a:spcPts val="0"/>
              </a:spcBef>
              <a:buNone/>
            </a:pPr>
            <a:r>
              <a:rPr lang="en-IN" sz="1400" dirty="0"/>
              <a:t>         }</a:t>
            </a:r>
          </a:p>
          <a:p>
            <a:pPr marL="0" indent="0">
              <a:lnSpc>
                <a:spcPct val="100000"/>
              </a:lnSpc>
              <a:spcBef>
                <a:spcPts val="0"/>
              </a:spcBef>
              <a:buNone/>
            </a:pPr>
            <a:r>
              <a:rPr lang="en-IN" sz="1400" dirty="0"/>
              <a:t>        public string Name</a:t>
            </a:r>
          </a:p>
          <a:p>
            <a:pPr marL="0" indent="0">
              <a:lnSpc>
                <a:spcPct val="100000"/>
              </a:lnSpc>
              <a:spcBef>
                <a:spcPts val="0"/>
              </a:spcBef>
              <a:buNone/>
            </a:pPr>
            <a:r>
              <a:rPr lang="en-IN" sz="1400" dirty="0"/>
              <a:t>        {</a:t>
            </a:r>
          </a:p>
          <a:p>
            <a:pPr marL="0" indent="0">
              <a:lnSpc>
                <a:spcPct val="100000"/>
              </a:lnSpc>
              <a:spcBef>
                <a:spcPts val="0"/>
              </a:spcBef>
              <a:buNone/>
            </a:pPr>
            <a:r>
              <a:rPr lang="en-IN" sz="1400" dirty="0"/>
              <a:t>            get</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r>
              <a:rPr lang="en-IN" sz="1400" dirty="0" err="1"/>
              <a:t>Console.WriteLine</a:t>
            </a:r>
            <a:r>
              <a:rPr lang="en-IN" sz="1400" dirty="0"/>
              <a:t>("get called");</a:t>
            </a:r>
          </a:p>
          <a:p>
            <a:pPr marL="0" indent="0">
              <a:lnSpc>
                <a:spcPct val="100000"/>
              </a:lnSpc>
              <a:spcBef>
                <a:spcPts val="0"/>
              </a:spcBef>
              <a:buNone/>
            </a:pPr>
            <a:r>
              <a:rPr lang="en-IN" sz="1400" dirty="0"/>
              <a:t>                return _name;</a:t>
            </a:r>
          </a:p>
          <a:p>
            <a:pPr marL="0" indent="0">
              <a:lnSpc>
                <a:spcPct val="100000"/>
              </a:lnSpc>
              <a:spcBef>
                <a:spcPts val="0"/>
              </a:spcBef>
              <a:buNone/>
            </a:pPr>
            <a:r>
              <a:rPr lang="en-IN" sz="1400" dirty="0"/>
              <a:t>            }</a:t>
            </a:r>
          </a:p>
          <a:p>
            <a:pPr marL="0" indent="0">
              <a:lnSpc>
                <a:spcPct val="100000"/>
              </a:lnSpc>
              <a:spcBef>
                <a:spcPts val="0"/>
              </a:spcBef>
              <a:buNone/>
            </a:pPr>
            <a:endParaRPr lang="en-IN" sz="1400" dirty="0"/>
          </a:p>
          <a:p>
            <a:pPr marL="0" indent="0">
              <a:lnSpc>
                <a:spcPct val="100000"/>
              </a:lnSpc>
              <a:spcBef>
                <a:spcPts val="0"/>
              </a:spcBef>
              <a:buNone/>
            </a:pPr>
            <a:r>
              <a:rPr lang="en-IN" sz="1400" dirty="0"/>
              <a:t>            set</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r>
              <a:rPr lang="en-IN" sz="1400" dirty="0" err="1"/>
              <a:t>Console.WriteLine</a:t>
            </a:r>
            <a:r>
              <a:rPr lang="en-IN" sz="1400" dirty="0"/>
              <a:t>("set called");</a:t>
            </a:r>
          </a:p>
          <a:p>
            <a:pPr marL="0" indent="0">
              <a:lnSpc>
                <a:spcPct val="100000"/>
              </a:lnSpc>
              <a:spcBef>
                <a:spcPts val="0"/>
              </a:spcBef>
              <a:buNone/>
            </a:pPr>
            <a:r>
              <a:rPr lang="en-IN" sz="1400" dirty="0"/>
              <a:t>                if (</a:t>
            </a:r>
            <a:r>
              <a:rPr lang="en-IN" sz="1400" dirty="0" err="1"/>
              <a:t>value.Length</a:t>
            </a:r>
            <a:r>
              <a:rPr lang="en-IN" sz="1400" dirty="0"/>
              <a:t> &lt; 3)</a:t>
            </a:r>
          </a:p>
          <a:p>
            <a:pPr marL="0" indent="0">
              <a:lnSpc>
                <a:spcPct val="100000"/>
              </a:lnSpc>
              <a:spcBef>
                <a:spcPts val="0"/>
              </a:spcBef>
              <a:buNone/>
            </a:pPr>
            <a:r>
              <a:rPr lang="en-US" sz="1400" dirty="0"/>
              <a:t>                    throw new Exception("name length is &lt; 3");</a:t>
            </a:r>
          </a:p>
          <a:p>
            <a:pPr marL="0" indent="0">
              <a:lnSpc>
                <a:spcPct val="100000"/>
              </a:lnSpc>
              <a:spcBef>
                <a:spcPts val="0"/>
              </a:spcBef>
              <a:buNone/>
            </a:pPr>
            <a:r>
              <a:rPr lang="en-IN" sz="1400" dirty="0"/>
              <a:t>                else</a:t>
            </a:r>
          </a:p>
          <a:p>
            <a:pPr marL="0" indent="0">
              <a:lnSpc>
                <a:spcPct val="100000"/>
              </a:lnSpc>
              <a:spcBef>
                <a:spcPts val="0"/>
              </a:spcBef>
              <a:buNone/>
            </a:pPr>
            <a:r>
              <a:rPr lang="en-IN" sz="1400" dirty="0"/>
              <a:t>                    _name = value;</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p:txBody>
      </p:sp>
      <p:sp>
        <p:nvSpPr>
          <p:cNvPr id="4" name="TextBox 3">
            <a:extLst>
              <a:ext uri="{FF2B5EF4-FFF2-40B4-BE49-F238E27FC236}">
                <a16:creationId xmlns:a16="http://schemas.microsoft.com/office/drawing/2014/main" id="{9496E326-B647-472A-806E-A293C4D83BD7}"/>
              </a:ext>
            </a:extLst>
          </p:cNvPr>
          <p:cNvSpPr txBox="1"/>
          <p:nvPr/>
        </p:nvSpPr>
        <p:spPr>
          <a:xfrm>
            <a:off x="5334000" y="671691"/>
            <a:ext cx="5852160" cy="5632311"/>
          </a:xfrm>
          <a:prstGeom prst="rect">
            <a:avLst/>
          </a:prstGeom>
          <a:noFill/>
        </p:spPr>
        <p:txBody>
          <a:bodyPr wrap="square" rtlCol="0">
            <a:spAutoFit/>
          </a:bodyPr>
          <a:lstStyle/>
          <a:p>
            <a:r>
              <a:rPr lang="en-IN" dirty="0"/>
              <a:t>class Program</a:t>
            </a:r>
          </a:p>
          <a:p>
            <a:r>
              <a:rPr lang="en-IN" dirty="0"/>
              <a:t>    {</a:t>
            </a:r>
          </a:p>
          <a:p>
            <a:r>
              <a:rPr lang="en-US" dirty="0"/>
              <a:t>        static void Main(string[] </a:t>
            </a:r>
            <a:r>
              <a:rPr lang="en-US" dirty="0" err="1"/>
              <a:t>args</a:t>
            </a:r>
            <a:r>
              <a:rPr lang="en-US" dirty="0"/>
              <a:t>)</a:t>
            </a:r>
          </a:p>
          <a:p>
            <a:r>
              <a:rPr lang="en-IN" dirty="0"/>
              <a:t>        {</a:t>
            </a:r>
          </a:p>
          <a:p>
            <a:r>
              <a:rPr lang="en-IN" dirty="0"/>
              <a:t>            try</a:t>
            </a:r>
          </a:p>
          <a:p>
            <a:r>
              <a:rPr lang="en-IN" dirty="0"/>
              <a:t>            {</a:t>
            </a:r>
          </a:p>
          <a:p>
            <a:r>
              <a:rPr lang="en-US" dirty="0"/>
              <a:t>                </a:t>
            </a:r>
            <a:r>
              <a:rPr lang="en-US" dirty="0" err="1"/>
              <a:t>propdisp</a:t>
            </a:r>
            <a:r>
              <a:rPr lang="en-US" dirty="0"/>
              <a:t> obj = new </a:t>
            </a:r>
            <a:r>
              <a:rPr lang="en-US" dirty="0" err="1"/>
              <a:t>propdisp</a:t>
            </a:r>
            <a:r>
              <a:rPr lang="en-US" dirty="0"/>
              <a:t>("vi");</a:t>
            </a:r>
          </a:p>
          <a:p>
            <a:r>
              <a:rPr lang="en-US" dirty="0"/>
              <a:t>                </a:t>
            </a:r>
            <a:r>
              <a:rPr lang="en-US" dirty="0" err="1"/>
              <a:t>Console.WriteLine</a:t>
            </a:r>
            <a:r>
              <a:rPr lang="en-US" dirty="0"/>
              <a:t>("not"+</a:t>
            </a:r>
            <a:r>
              <a:rPr lang="en-US" dirty="0" err="1"/>
              <a:t>obj.Name</a:t>
            </a:r>
            <a:r>
              <a:rPr lang="en-US" dirty="0"/>
              <a:t>);</a:t>
            </a:r>
          </a:p>
          <a:p>
            <a:r>
              <a:rPr lang="en-IN" dirty="0"/>
              <a:t>            }</a:t>
            </a:r>
          </a:p>
          <a:p>
            <a:r>
              <a:rPr lang="en-IN" dirty="0"/>
              <a:t>            catch {</a:t>
            </a:r>
          </a:p>
          <a:p>
            <a:r>
              <a:rPr lang="en-US" dirty="0"/>
              <a:t>               </a:t>
            </a:r>
            <a:r>
              <a:rPr lang="en-US" dirty="0" err="1"/>
              <a:t>Console.WriteLine</a:t>
            </a:r>
            <a:r>
              <a:rPr lang="en-US" dirty="0"/>
              <a:t>("cold not created object");</a:t>
            </a:r>
          </a:p>
          <a:p>
            <a:r>
              <a:rPr lang="en-IN" dirty="0"/>
              <a:t>            }</a:t>
            </a:r>
          </a:p>
          <a:p>
            <a:r>
              <a:rPr lang="en-IN" dirty="0"/>
              <a:t>            </a:t>
            </a:r>
            <a:r>
              <a:rPr lang="en-IN" dirty="0" err="1"/>
              <a:t>propdisp</a:t>
            </a:r>
            <a:r>
              <a:rPr lang="en-IN" dirty="0"/>
              <a:t> obj2 = new </a:t>
            </a:r>
            <a:r>
              <a:rPr lang="en-IN" dirty="0" err="1"/>
              <a:t>propdisp</a:t>
            </a:r>
            <a:r>
              <a:rPr lang="en-IN" dirty="0"/>
              <a:t>("vita");</a:t>
            </a:r>
          </a:p>
          <a:p>
            <a:r>
              <a:rPr lang="en-IN" dirty="0"/>
              <a:t>            </a:t>
            </a:r>
            <a:r>
              <a:rPr lang="en-IN" dirty="0" err="1"/>
              <a:t>Console.WriteLine</a:t>
            </a:r>
            <a:r>
              <a:rPr lang="en-IN" dirty="0"/>
              <a:t>("</a:t>
            </a:r>
            <a:r>
              <a:rPr lang="en-IN" dirty="0" err="1"/>
              <a:t>obj,name</a:t>
            </a:r>
            <a:r>
              <a:rPr lang="en-IN" dirty="0"/>
              <a:t>="+obj2.Name);</a:t>
            </a:r>
          </a:p>
          <a:p>
            <a:endParaRPr lang="en-IN" dirty="0"/>
          </a:p>
          <a:p>
            <a:endParaRPr lang="en-IN" dirty="0"/>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107128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228B-5FF1-424C-A893-ADD3EE6D74AC}"/>
              </a:ext>
            </a:extLst>
          </p:cNvPr>
          <p:cNvSpPr>
            <a:spLocks noGrp="1"/>
          </p:cNvSpPr>
          <p:nvPr>
            <p:ph type="title"/>
          </p:nvPr>
        </p:nvSpPr>
        <p:spPr>
          <a:xfrm>
            <a:off x="1300480" y="-106680"/>
            <a:ext cx="10266679" cy="482602"/>
          </a:xfrm>
        </p:spPr>
        <p:txBody>
          <a:bodyPr>
            <a:normAutofit fontScale="90000"/>
          </a:bodyPr>
          <a:lstStyle/>
          <a:p>
            <a:r>
              <a:rPr lang="en-IN" dirty="0"/>
              <a:t>Read only property</a:t>
            </a:r>
          </a:p>
        </p:txBody>
      </p:sp>
      <p:sp>
        <p:nvSpPr>
          <p:cNvPr id="3" name="Content Placeholder 2">
            <a:extLst>
              <a:ext uri="{FF2B5EF4-FFF2-40B4-BE49-F238E27FC236}">
                <a16:creationId xmlns:a16="http://schemas.microsoft.com/office/drawing/2014/main" id="{32B5096B-C2F2-469D-AC80-AC2DFCAA58C8}"/>
              </a:ext>
            </a:extLst>
          </p:cNvPr>
          <p:cNvSpPr>
            <a:spLocks noGrp="1"/>
          </p:cNvSpPr>
          <p:nvPr>
            <p:ph idx="1"/>
          </p:nvPr>
        </p:nvSpPr>
        <p:spPr>
          <a:xfrm>
            <a:off x="182880" y="721360"/>
            <a:ext cx="3169920" cy="5557520"/>
          </a:xfrm>
        </p:spPr>
        <p:txBody>
          <a:bodyPr>
            <a:normAutofit fontScale="92500"/>
          </a:bodyPr>
          <a:lstStyle/>
          <a:p>
            <a:r>
              <a:rPr lang="en-IN" dirty="0"/>
              <a:t>If you write only getter then it will become </a:t>
            </a:r>
            <a:r>
              <a:rPr lang="en-IN" dirty="0" err="1"/>
              <a:t>readonly</a:t>
            </a:r>
            <a:r>
              <a:rPr lang="en-IN" dirty="0"/>
              <a:t> property.</a:t>
            </a:r>
          </a:p>
          <a:p>
            <a:r>
              <a:rPr lang="en-IN" dirty="0"/>
              <a:t>When you need </a:t>
            </a:r>
            <a:r>
              <a:rPr lang="en-IN" dirty="0" err="1"/>
              <a:t>readonly</a:t>
            </a:r>
            <a:r>
              <a:rPr lang="en-IN" dirty="0"/>
              <a:t> property?</a:t>
            </a:r>
          </a:p>
          <a:p>
            <a:pPr lvl="1"/>
            <a:r>
              <a:rPr lang="en-IN" dirty="0" err="1"/>
              <a:t>eg</a:t>
            </a:r>
            <a:r>
              <a:rPr lang="en-IN" dirty="0"/>
              <a:t>,. You can read your PRN number but you can not set it, employee Id is given by company, bank account number is given by bank, </a:t>
            </a:r>
            <a:r>
              <a:rPr lang="en-IN" dirty="0" err="1"/>
              <a:t>Adharcard</a:t>
            </a:r>
            <a:r>
              <a:rPr lang="en-IN" dirty="0"/>
              <a:t> number so these are </a:t>
            </a:r>
            <a:r>
              <a:rPr lang="en-IN" dirty="0" err="1"/>
              <a:t>readonly</a:t>
            </a:r>
            <a:r>
              <a:rPr lang="en-IN" dirty="0"/>
              <a:t> property.</a:t>
            </a:r>
          </a:p>
        </p:txBody>
      </p:sp>
      <p:sp>
        <p:nvSpPr>
          <p:cNvPr id="4" name="TextBox 3">
            <a:extLst>
              <a:ext uri="{FF2B5EF4-FFF2-40B4-BE49-F238E27FC236}">
                <a16:creationId xmlns:a16="http://schemas.microsoft.com/office/drawing/2014/main" id="{A568EB84-E6FE-4913-9ED3-05FE2689649B}"/>
              </a:ext>
            </a:extLst>
          </p:cNvPr>
          <p:cNvSpPr txBox="1"/>
          <p:nvPr/>
        </p:nvSpPr>
        <p:spPr>
          <a:xfrm flipH="1">
            <a:off x="3352800" y="381454"/>
            <a:ext cx="4136020" cy="6463308"/>
          </a:xfrm>
          <a:prstGeom prst="rect">
            <a:avLst/>
          </a:prstGeom>
          <a:noFill/>
        </p:spPr>
        <p:txBody>
          <a:bodyPr wrap="square" rtlCol="0">
            <a:spAutoFit/>
          </a:bodyPr>
          <a:lstStyle/>
          <a:p>
            <a:r>
              <a:rPr lang="en-IN" dirty="0"/>
              <a:t>using System;</a:t>
            </a:r>
          </a:p>
          <a:p>
            <a:r>
              <a:rPr lang="en-IN" dirty="0"/>
              <a:t>namespace _05prop_const</a:t>
            </a:r>
          </a:p>
          <a:p>
            <a:r>
              <a:rPr lang="en-IN" dirty="0"/>
              <a:t> {</a:t>
            </a:r>
          </a:p>
          <a:p>
            <a:r>
              <a:rPr lang="en-IN" dirty="0"/>
              <a:t>    class </a:t>
            </a:r>
            <a:r>
              <a:rPr lang="en-IN" dirty="0" err="1"/>
              <a:t>propdisp</a:t>
            </a:r>
            <a:r>
              <a:rPr lang="en-IN" dirty="0"/>
              <a:t>  </a:t>
            </a:r>
          </a:p>
          <a:p>
            <a:r>
              <a:rPr lang="en-IN" dirty="0"/>
              <a:t>     {</a:t>
            </a:r>
          </a:p>
          <a:p>
            <a:r>
              <a:rPr lang="en-IN" dirty="0"/>
              <a:t>        int id;</a:t>
            </a:r>
          </a:p>
          <a:p>
            <a:r>
              <a:rPr lang="en-IN" dirty="0"/>
              <a:t>        static int </a:t>
            </a:r>
            <a:r>
              <a:rPr lang="en-IN" dirty="0" err="1"/>
              <a:t>getid</a:t>
            </a:r>
            <a:r>
              <a:rPr lang="en-IN" dirty="0"/>
              <a:t>; </a:t>
            </a:r>
          </a:p>
          <a:p>
            <a:r>
              <a:rPr lang="en-IN" dirty="0"/>
              <a:t>        string _name;</a:t>
            </a:r>
          </a:p>
          <a:p>
            <a:r>
              <a:rPr lang="en-IN" dirty="0"/>
              <a:t> </a:t>
            </a:r>
          </a:p>
          <a:p>
            <a:r>
              <a:rPr lang="en-IN" dirty="0"/>
              <a:t>        public </a:t>
            </a:r>
            <a:r>
              <a:rPr lang="en-IN" dirty="0" err="1"/>
              <a:t>propdisp</a:t>
            </a:r>
            <a:r>
              <a:rPr lang="en-IN" dirty="0"/>
              <a:t>(string nm)</a:t>
            </a:r>
          </a:p>
          <a:p>
            <a:r>
              <a:rPr lang="en-IN" dirty="0"/>
              <a:t>        {</a:t>
            </a:r>
          </a:p>
          <a:p>
            <a:r>
              <a:rPr lang="en-IN" dirty="0"/>
              <a:t>            Name = nm;</a:t>
            </a:r>
          </a:p>
          <a:p>
            <a:r>
              <a:rPr lang="en-IN" dirty="0"/>
              <a:t>            id = ++</a:t>
            </a:r>
            <a:r>
              <a:rPr lang="en-IN" dirty="0" err="1"/>
              <a:t>getid</a:t>
            </a:r>
            <a:r>
              <a:rPr lang="en-IN" dirty="0"/>
              <a:t>;</a:t>
            </a:r>
          </a:p>
          <a:p>
            <a:r>
              <a:rPr lang="en-IN" dirty="0"/>
              <a:t>            }</a:t>
            </a:r>
          </a:p>
          <a:p>
            <a:r>
              <a:rPr lang="en-IN" dirty="0"/>
              <a:t>        public string Name  </a:t>
            </a:r>
          </a:p>
          <a:p>
            <a:r>
              <a:rPr lang="en-IN" dirty="0"/>
              <a:t>         {</a:t>
            </a:r>
          </a:p>
          <a:p>
            <a:r>
              <a:rPr lang="en-IN" dirty="0"/>
              <a:t>            get   </a:t>
            </a:r>
          </a:p>
          <a:p>
            <a:r>
              <a:rPr lang="en-IN" dirty="0"/>
              <a:t>           {</a:t>
            </a:r>
          </a:p>
          <a:p>
            <a:r>
              <a:rPr lang="en-IN" dirty="0"/>
              <a:t>                </a:t>
            </a:r>
            <a:r>
              <a:rPr lang="en-IN" dirty="0" err="1"/>
              <a:t>Console.WriteLine</a:t>
            </a:r>
            <a:r>
              <a:rPr lang="en-IN" dirty="0"/>
              <a:t>("get called");</a:t>
            </a:r>
          </a:p>
          <a:p>
            <a:r>
              <a:rPr lang="en-IN" dirty="0"/>
              <a:t>                return _name;</a:t>
            </a:r>
          </a:p>
          <a:p>
            <a:r>
              <a:rPr lang="en-IN" dirty="0"/>
              <a:t>            }</a:t>
            </a:r>
          </a:p>
          <a:p>
            <a:r>
              <a:rPr lang="en-IN" dirty="0"/>
              <a:t>           </a:t>
            </a:r>
          </a:p>
          <a:p>
            <a:endParaRPr lang="en-IN" dirty="0"/>
          </a:p>
        </p:txBody>
      </p:sp>
      <p:sp>
        <p:nvSpPr>
          <p:cNvPr id="5" name="TextBox 4">
            <a:extLst>
              <a:ext uri="{FF2B5EF4-FFF2-40B4-BE49-F238E27FC236}">
                <a16:creationId xmlns:a16="http://schemas.microsoft.com/office/drawing/2014/main" id="{560FFEE5-AFDB-44A3-BD59-93629050DEE3}"/>
              </a:ext>
            </a:extLst>
          </p:cNvPr>
          <p:cNvSpPr txBox="1"/>
          <p:nvPr/>
        </p:nvSpPr>
        <p:spPr>
          <a:xfrm>
            <a:off x="7488821" y="24556"/>
            <a:ext cx="4520300" cy="7017306"/>
          </a:xfrm>
          <a:prstGeom prst="rect">
            <a:avLst/>
          </a:prstGeom>
          <a:noFill/>
        </p:spPr>
        <p:txBody>
          <a:bodyPr wrap="square" rtlCol="0">
            <a:spAutoFit/>
          </a:bodyPr>
          <a:lstStyle/>
          <a:p>
            <a:r>
              <a:rPr lang="en-IN" dirty="0"/>
              <a:t>  set        {      </a:t>
            </a:r>
            <a:r>
              <a:rPr lang="en-IN" dirty="0" err="1"/>
              <a:t>Console.WriteLine</a:t>
            </a:r>
            <a:r>
              <a:rPr lang="en-IN" dirty="0"/>
              <a:t>("set called");</a:t>
            </a:r>
          </a:p>
          <a:p>
            <a:r>
              <a:rPr lang="en-IN" dirty="0"/>
              <a:t>                           _name = value;</a:t>
            </a:r>
          </a:p>
          <a:p>
            <a:r>
              <a:rPr lang="en-IN" dirty="0"/>
              <a:t>            }</a:t>
            </a:r>
          </a:p>
          <a:p>
            <a:r>
              <a:rPr lang="en-IN" dirty="0"/>
              <a:t>        }</a:t>
            </a:r>
          </a:p>
          <a:p>
            <a:r>
              <a:rPr lang="en-US" dirty="0"/>
              <a:t>        public int Id {</a:t>
            </a:r>
          </a:p>
          <a:p>
            <a:r>
              <a:rPr lang="en-US" dirty="0"/>
              <a:t>               get {</a:t>
            </a:r>
          </a:p>
          <a:p>
            <a:r>
              <a:rPr lang="en-US" dirty="0"/>
              <a:t>                       return id; </a:t>
            </a:r>
          </a:p>
          <a:p>
            <a:r>
              <a:rPr lang="en-US" dirty="0"/>
              <a:t>                } </a:t>
            </a:r>
          </a:p>
          <a:p>
            <a:r>
              <a:rPr lang="en-US" dirty="0"/>
              <a:t>        }  </a:t>
            </a:r>
            <a:r>
              <a:rPr lang="en-IN" dirty="0"/>
              <a:t> </a:t>
            </a:r>
          </a:p>
          <a:p>
            <a:r>
              <a:rPr lang="en-IN" dirty="0"/>
              <a:t>//observe no setter for Id </a:t>
            </a:r>
          </a:p>
          <a:p>
            <a:r>
              <a:rPr lang="en-IN" dirty="0"/>
              <a:t>  }</a:t>
            </a:r>
          </a:p>
          <a:p>
            <a:r>
              <a:rPr lang="en-IN" dirty="0"/>
              <a:t>class Program</a:t>
            </a:r>
          </a:p>
          <a:p>
            <a:r>
              <a:rPr lang="en-IN" dirty="0"/>
              <a:t>    {</a:t>
            </a:r>
            <a:r>
              <a:rPr lang="en-US" dirty="0"/>
              <a:t>   static void Main(string[] </a:t>
            </a:r>
            <a:r>
              <a:rPr lang="en-US" dirty="0" err="1"/>
              <a:t>args</a:t>
            </a:r>
            <a:r>
              <a:rPr lang="en-US" dirty="0"/>
              <a:t>)</a:t>
            </a:r>
          </a:p>
          <a:p>
            <a:r>
              <a:rPr lang="en-IN" dirty="0"/>
              <a:t>        {</a:t>
            </a:r>
          </a:p>
          <a:p>
            <a:r>
              <a:rPr lang="en-IN" dirty="0"/>
              <a:t>            </a:t>
            </a:r>
            <a:r>
              <a:rPr lang="en-IN" dirty="0" err="1"/>
              <a:t>propdisp</a:t>
            </a:r>
            <a:r>
              <a:rPr lang="en-IN" dirty="0"/>
              <a:t> </a:t>
            </a:r>
            <a:r>
              <a:rPr lang="en-IN" dirty="0" err="1"/>
              <a:t>obj</a:t>
            </a:r>
            <a:r>
              <a:rPr lang="en-IN" dirty="0"/>
              <a:t> = new </a:t>
            </a:r>
            <a:r>
              <a:rPr lang="en-IN" dirty="0" err="1"/>
              <a:t>propdisp</a:t>
            </a:r>
            <a:r>
              <a:rPr lang="en-IN" dirty="0"/>
              <a:t>("vita");</a:t>
            </a:r>
          </a:p>
          <a:p>
            <a:endParaRPr lang="en-IN" dirty="0"/>
          </a:p>
          <a:p>
            <a:r>
              <a:rPr lang="en-IN" dirty="0"/>
              <a:t>            </a:t>
            </a:r>
            <a:r>
              <a:rPr lang="en-IN" dirty="0" err="1"/>
              <a:t>Console.WriteLine</a:t>
            </a:r>
            <a:r>
              <a:rPr lang="en-IN" dirty="0"/>
              <a:t>(</a:t>
            </a:r>
            <a:r>
              <a:rPr lang="en-IN" dirty="0" err="1"/>
              <a:t>obj.Name</a:t>
            </a:r>
            <a:r>
              <a:rPr lang="en-IN" dirty="0"/>
              <a:t>);</a:t>
            </a:r>
          </a:p>
          <a:p>
            <a:r>
              <a:rPr lang="en-IN" dirty="0"/>
              <a:t>            </a:t>
            </a:r>
            <a:r>
              <a:rPr lang="en-IN" dirty="0" err="1"/>
              <a:t>Console.WriteLine</a:t>
            </a:r>
            <a:r>
              <a:rPr lang="en-IN" dirty="0"/>
              <a:t>(</a:t>
            </a:r>
            <a:r>
              <a:rPr lang="en-IN" dirty="0" err="1"/>
              <a:t>obj.Id</a:t>
            </a:r>
            <a:r>
              <a:rPr lang="en-IN" dirty="0"/>
              <a:t>);</a:t>
            </a:r>
          </a:p>
          <a:p>
            <a:r>
              <a:rPr lang="en-IN" dirty="0"/>
              <a:t>//</a:t>
            </a:r>
            <a:r>
              <a:rPr lang="en-IN" dirty="0" err="1"/>
              <a:t>obj.Id</a:t>
            </a:r>
            <a:r>
              <a:rPr lang="en-IN" dirty="0"/>
              <a:t>=2 error you can not write</a:t>
            </a:r>
          </a:p>
          <a:p>
            <a:r>
              <a:rPr lang="en-IN" dirty="0"/>
              <a:t>            </a:t>
            </a:r>
            <a:r>
              <a:rPr lang="en-IN" dirty="0" err="1"/>
              <a:t>propdisp</a:t>
            </a:r>
            <a:r>
              <a:rPr lang="en-IN" dirty="0"/>
              <a:t> </a:t>
            </a:r>
            <a:r>
              <a:rPr lang="en-IN" dirty="0" err="1"/>
              <a:t>ob</a:t>
            </a:r>
            <a:r>
              <a:rPr lang="en-IN" dirty="0"/>
              <a:t> = new </a:t>
            </a:r>
            <a:r>
              <a:rPr lang="en-IN" dirty="0" err="1"/>
              <a:t>propdisp</a:t>
            </a:r>
            <a:r>
              <a:rPr lang="en-IN" dirty="0"/>
              <a:t>("vidya");</a:t>
            </a:r>
          </a:p>
          <a:p>
            <a:endParaRPr lang="en-IN" dirty="0"/>
          </a:p>
          <a:p>
            <a:r>
              <a:rPr lang="en-IN" dirty="0"/>
              <a:t>            </a:t>
            </a:r>
            <a:r>
              <a:rPr lang="en-IN" dirty="0" err="1"/>
              <a:t>Console.WriteLine</a:t>
            </a:r>
            <a:r>
              <a:rPr lang="en-IN" dirty="0"/>
              <a:t>(</a:t>
            </a:r>
            <a:r>
              <a:rPr lang="en-IN" dirty="0" err="1"/>
              <a:t>ob.Name</a:t>
            </a:r>
            <a:r>
              <a:rPr lang="en-IN" dirty="0"/>
              <a:t>);</a:t>
            </a:r>
          </a:p>
          <a:p>
            <a:r>
              <a:rPr lang="en-IN" dirty="0"/>
              <a:t>            </a:t>
            </a:r>
            <a:r>
              <a:rPr lang="en-IN" dirty="0" err="1"/>
              <a:t>Console.WriteLine</a:t>
            </a:r>
            <a:r>
              <a:rPr lang="en-IN" dirty="0"/>
              <a:t>(</a:t>
            </a:r>
            <a:r>
              <a:rPr lang="en-IN" dirty="0" err="1"/>
              <a:t>ob.Id</a:t>
            </a:r>
            <a:r>
              <a:rPr lang="en-IN" dirty="0"/>
              <a:t>);</a:t>
            </a:r>
          </a:p>
          <a:p>
            <a:r>
              <a:rPr lang="en-IN" dirty="0"/>
              <a:t>        }     </a:t>
            </a:r>
          </a:p>
          <a:p>
            <a:r>
              <a:rPr lang="en-IN" dirty="0"/>
              <a:t>   }    }</a:t>
            </a:r>
          </a:p>
        </p:txBody>
      </p:sp>
    </p:spTree>
    <p:extLst>
      <p:ext uri="{BB962C8B-B14F-4D97-AF65-F5344CB8AC3E}">
        <p14:creationId xmlns:p14="http://schemas.microsoft.com/office/powerpoint/2010/main" val="50431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0E20-F360-4AFE-BA8C-7B7F7CE12BAE}"/>
              </a:ext>
            </a:extLst>
          </p:cNvPr>
          <p:cNvSpPr>
            <a:spLocks noGrp="1"/>
          </p:cNvSpPr>
          <p:nvPr>
            <p:ph type="title"/>
          </p:nvPr>
        </p:nvSpPr>
        <p:spPr>
          <a:xfrm>
            <a:off x="1100666" y="-100541"/>
            <a:ext cx="10329333" cy="642408"/>
          </a:xfrm>
        </p:spPr>
        <p:txBody>
          <a:bodyPr>
            <a:normAutofit fontScale="90000"/>
          </a:bodyPr>
          <a:lstStyle/>
          <a:p>
            <a:r>
              <a:rPr lang="en-IN" dirty="0"/>
              <a:t>Write only property</a:t>
            </a:r>
          </a:p>
        </p:txBody>
      </p:sp>
      <p:sp>
        <p:nvSpPr>
          <p:cNvPr id="3" name="Content Placeholder 2">
            <a:extLst>
              <a:ext uri="{FF2B5EF4-FFF2-40B4-BE49-F238E27FC236}">
                <a16:creationId xmlns:a16="http://schemas.microsoft.com/office/drawing/2014/main" id="{CBB47AED-4D5E-4FD0-B12D-61C06B274E97}"/>
              </a:ext>
            </a:extLst>
          </p:cNvPr>
          <p:cNvSpPr>
            <a:spLocks noGrp="1"/>
          </p:cNvSpPr>
          <p:nvPr>
            <p:ph idx="1"/>
          </p:nvPr>
        </p:nvSpPr>
        <p:spPr>
          <a:xfrm>
            <a:off x="101600" y="770466"/>
            <a:ext cx="4021667" cy="6087533"/>
          </a:xfrm>
        </p:spPr>
        <p:txBody>
          <a:bodyPr>
            <a:noAutofit/>
          </a:bodyPr>
          <a:lstStyle/>
          <a:p>
            <a:pPr marL="0" indent="0">
              <a:lnSpc>
                <a:spcPct val="120000"/>
              </a:lnSpc>
              <a:spcBef>
                <a:spcPts val="0"/>
              </a:spcBef>
              <a:buNone/>
            </a:pPr>
            <a:r>
              <a:rPr lang="en-IN" sz="1400" dirty="0"/>
              <a:t>using System;</a:t>
            </a:r>
          </a:p>
          <a:p>
            <a:pPr marL="0" indent="0">
              <a:lnSpc>
                <a:spcPct val="120000"/>
              </a:lnSpc>
              <a:spcBef>
                <a:spcPts val="0"/>
              </a:spcBef>
              <a:buNone/>
            </a:pPr>
            <a:r>
              <a:rPr lang="en-IN" sz="1400" dirty="0"/>
              <a:t>class </a:t>
            </a:r>
            <a:r>
              <a:rPr lang="en-IN" sz="1400" dirty="0" err="1"/>
              <a:t>propertyexample</a:t>
            </a:r>
            <a:endParaRPr lang="en-IN" sz="1400" dirty="0"/>
          </a:p>
          <a:p>
            <a:pPr marL="0" indent="0">
              <a:lnSpc>
                <a:spcPct val="120000"/>
              </a:lnSpc>
              <a:spcBef>
                <a:spcPts val="0"/>
              </a:spcBef>
              <a:buNone/>
            </a:pPr>
            <a:r>
              <a:rPr lang="en-IN" sz="1400" dirty="0"/>
              <a:t>{   int _height=20;</a:t>
            </a:r>
          </a:p>
          <a:p>
            <a:pPr marL="0" indent="0">
              <a:lnSpc>
                <a:spcPct val="120000"/>
              </a:lnSpc>
              <a:spcBef>
                <a:spcPts val="0"/>
              </a:spcBef>
              <a:buNone/>
            </a:pPr>
            <a:r>
              <a:rPr lang="en-IN" sz="1400" dirty="0"/>
              <a:t>   int _width;</a:t>
            </a:r>
          </a:p>
          <a:p>
            <a:pPr marL="0" indent="0">
              <a:lnSpc>
                <a:spcPct val="120000"/>
              </a:lnSpc>
              <a:spcBef>
                <a:spcPts val="0"/>
              </a:spcBef>
              <a:buNone/>
            </a:pPr>
            <a:endParaRPr lang="en-IN" sz="1400" dirty="0"/>
          </a:p>
          <a:p>
            <a:pPr marL="0" indent="0">
              <a:lnSpc>
                <a:spcPct val="120000"/>
              </a:lnSpc>
              <a:spcBef>
                <a:spcPts val="0"/>
              </a:spcBef>
              <a:buNone/>
            </a:pPr>
            <a:r>
              <a:rPr lang="en-IN" sz="1400" dirty="0"/>
              <a:t>public int Height</a:t>
            </a:r>
          </a:p>
          <a:p>
            <a:pPr marL="0" indent="0">
              <a:lnSpc>
                <a:spcPct val="120000"/>
              </a:lnSpc>
              <a:spcBef>
                <a:spcPts val="0"/>
              </a:spcBef>
              <a:buNone/>
            </a:pPr>
            <a:r>
              <a:rPr lang="en-IN" sz="1400" dirty="0"/>
              <a:t>{  get {return _height;}</a:t>
            </a:r>
          </a:p>
          <a:p>
            <a:pPr marL="0" indent="0">
              <a:lnSpc>
                <a:spcPct val="120000"/>
              </a:lnSpc>
              <a:spcBef>
                <a:spcPts val="0"/>
              </a:spcBef>
              <a:buNone/>
            </a:pPr>
            <a:r>
              <a:rPr lang="en-IN" sz="1400" dirty="0"/>
              <a:t>    }</a:t>
            </a:r>
          </a:p>
          <a:p>
            <a:pPr marL="0" indent="0">
              <a:lnSpc>
                <a:spcPct val="120000"/>
              </a:lnSpc>
              <a:spcBef>
                <a:spcPts val="0"/>
              </a:spcBef>
              <a:buNone/>
            </a:pPr>
            <a:r>
              <a:rPr lang="en-IN" sz="1400" dirty="0"/>
              <a:t>public int Width</a:t>
            </a:r>
          </a:p>
          <a:p>
            <a:pPr marL="0" indent="0">
              <a:lnSpc>
                <a:spcPct val="120000"/>
              </a:lnSpc>
              <a:spcBef>
                <a:spcPts val="0"/>
              </a:spcBef>
              <a:buNone/>
            </a:pPr>
            <a:r>
              <a:rPr lang="en-IN" sz="1400" dirty="0"/>
              <a:t>{  </a:t>
            </a:r>
          </a:p>
          <a:p>
            <a:pPr marL="0" indent="0">
              <a:lnSpc>
                <a:spcPct val="120000"/>
              </a:lnSpc>
              <a:spcBef>
                <a:spcPts val="0"/>
              </a:spcBef>
              <a:buNone/>
            </a:pPr>
            <a:r>
              <a:rPr lang="en-IN" sz="1400" dirty="0"/>
              <a:t>                  set{</a:t>
            </a:r>
          </a:p>
          <a:p>
            <a:pPr marL="0" indent="0">
              <a:lnSpc>
                <a:spcPct val="120000"/>
              </a:lnSpc>
              <a:spcBef>
                <a:spcPts val="0"/>
              </a:spcBef>
              <a:buNone/>
            </a:pPr>
            <a:r>
              <a:rPr lang="en-IN" sz="1400" dirty="0"/>
              <a:t> 	if(value&lt;=0)</a:t>
            </a:r>
          </a:p>
          <a:p>
            <a:pPr marL="0" indent="0">
              <a:lnSpc>
                <a:spcPct val="120000"/>
              </a:lnSpc>
              <a:spcBef>
                <a:spcPts val="0"/>
              </a:spcBef>
              <a:buNone/>
            </a:pPr>
            <a:r>
              <a:rPr lang="en-IN" sz="1400" dirty="0"/>
              <a:t>	</a:t>
            </a:r>
            <a:r>
              <a:rPr lang="en-IN" sz="1400" dirty="0" err="1"/>
              <a:t>Console.WriteLine</a:t>
            </a:r>
            <a:r>
              <a:rPr lang="en-IN" sz="1400" dirty="0"/>
              <a:t>("-</a:t>
            </a:r>
            <a:r>
              <a:rPr lang="en-IN" sz="1400" dirty="0" err="1"/>
              <a:t>ve</a:t>
            </a:r>
            <a:r>
              <a:rPr lang="en-IN" sz="1400" dirty="0"/>
              <a:t> and 0 not allowed");</a:t>
            </a:r>
          </a:p>
          <a:p>
            <a:pPr marL="0" indent="0">
              <a:lnSpc>
                <a:spcPct val="120000"/>
              </a:lnSpc>
              <a:spcBef>
                <a:spcPts val="0"/>
              </a:spcBef>
              <a:buNone/>
            </a:pPr>
            <a:r>
              <a:rPr lang="en-IN" sz="1400" dirty="0"/>
              <a:t>	else</a:t>
            </a:r>
          </a:p>
          <a:p>
            <a:pPr marL="0" indent="0">
              <a:lnSpc>
                <a:spcPct val="120000"/>
              </a:lnSpc>
              <a:spcBef>
                <a:spcPts val="0"/>
              </a:spcBef>
              <a:buNone/>
            </a:pPr>
            <a:r>
              <a:rPr lang="en-IN" sz="1400" dirty="0"/>
              <a:t>	_width=value;</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r>
              <a:rPr lang="en-IN" sz="1400" dirty="0"/>
              <a:t>public int area()</a:t>
            </a:r>
          </a:p>
          <a:p>
            <a:pPr marL="0" indent="0">
              <a:lnSpc>
                <a:spcPct val="120000"/>
              </a:lnSpc>
              <a:spcBef>
                <a:spcPts val="0"/>
              </a:spcBef>
              <a:buNone/>
            </a:pPr>
            <a:r>
              <a:rPr lang="en-IN" sz="1400" dirty="0"/>
              <a:t>{	int a;</a:t>
            </a:r>
          </a:p>
          <a:p>
            <a:pPr marL="0" indent="0">
              <a:lnSpc>
                <a:spcPct val="120000"/>
              </a:lnSpc>
              <a:spcBef>
                <a:spcPts val="0"/>
              </a:spcBef>
              <a:buNone/>
            </a:pPr>
            <a:r>
              <a:rPr lang="en-IN" sz="1400" dirty="0"/>
              <a:t>	a=_height*_width;</a:t>
            </a:r>
          </a:p>
          <a:p>
            <a:pPr marL="0" indent="0">
              <a:lnSpc>
                <a:spcPct val="120000"/>
              </a:lnSpc>
              <a:spcBef>
                <a:spcPts val="0"/>
              </a:spcBef>
              <a:buNone/>
            </a:pPr>
            <a:r>
              <a:rPr lang="en-IN" sz="1400" dirty="0"/>
              <a:t>	return a;</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endParaRPr lang="en-IN" sz="1400" dirty="0"/>
          </a:p>
        </p:txBody>
      </p:sp>
      <p:sp>
        <p:nvSpPr>
          <p:cNvPr id="4" name="TextBox 3">
            <a:extLst>
              <a:ext uri="{FF2B5EF4-FFF2-40B4-BE49-F238E27FC236}">
                <a16:creationId xmlns:a16="http://schemas.microsoft.com/office/drawing/2014/main" id="{B4C14815-6E24-4200-BE6B-35F673DF3BC6}"/>
              </a:ext>
            </a:extLst>
          </p:cNvPr>
          <p:cNvSpPr txBox="1"/>
          <p:nvPr/>
        </p:nvSpPr>
        <p:spPr>
          <a:xfrm>
            <a:off x="3852333" y="651933"/>
            <a:ext cx="4110100" cy="4961358"/>
          </a:xfrm>
          <a:prstGeom prst="rect">
            <a:avLst/>
          </a:prstGeom>
          <a:noFill/>
        </p:spPr>
        <p:txBody>
          <a:bodyPr wrap="none" rtlCol="0">
            <a:spAutoFit/>
          </a:bodyPr>
          <a:lstStyle/>
          <a:p>
            <a:pPr>
              <a:lnSpc>
                <a:spcPct val="120000"/>
              </a:lnSpc>
            </a:pPr>
            <a:r>
              <a:rPr lang="en-IN" sz="1400" dirty="0"/>
              <a:t>class </a:t>
            </a:r>
            <a:r>
              <a:rPr lang="en-IN" sz="1400" dirty="0" err="1"/>
              <a:t>entryclass</a:t>
            </a:r>
            <a:endParaRPr lang="en-IN" sz="1400" dirty="0"/>
          </a:p>
          <a:p>
            <a:pPr>
              <a:lnSpc>
                <a:spcPct val="120000"/>
              </a:lnSpc>
            </a:pPr>
            <a:r>
              <a:rPr lang="en-IN" sz="1400" dirty="0"/>
              <a:t>{</a:t>
            </a:r>
          </a:p>
          <a:p>
            <a:pPr>
              <a:lnSpc>
                <a:spcPct val="120000"/>
              </a:lnSpc>
            </a:pPr>
            <a:r>
              <a:rPr lang="en-IN" sz="1400" dirty="0"/>
              <a:t>	static void Main()</a:t>
            </a:r>
          </a:p>
          <a:p>
            <a:pPr>
              <a:lnSpc>
                <a:spcPct val="120000"/>
              </a:lnSpc>
            </a:pPr>
            <a:r>
              <a:rPr lang="en-IN" sz="1400" dirty="0"/>
              <a:t>	{</a:t>
            </a:r>
          </a:p>
          <a:p>
            <a:pPr>
              <a:lnSpc>
                <a:spcPct val="120000"/>
              </a:lnSpc>
            </a:pPr>
            <a:r>
              <a:rPr lang="en-IN" sz="1400" dirty="0"/>
              <a:t>       </a:t>
            </a:r>
            <a:r>
              <a:rPr lang="en-IN" sz="1400" dirty="0" err="1"/>
              <a:t>propertyexample</a:t>
            </a:r>
            <a:r>
              <a:rPr lang="en-IN" sz="1400" dirty="0"/>
              <a:t> </a:t>
            </a:r>
            <a:r>
              <a:rPr lang="en-IN" sz="1400" dirty="0" err="1"/>
              <a:t>obj</a:t>
            </a:r>
            <a:r>
              <a:rPr lang="en-IN" sz="1400" dirty="0"/>
              <a:t>= new </a:t>
            </a:r>
            <a:r>
              <a:rPr lang="en-IN" sz="1400" dirty="0" err="1"/>
              <a:t>propertyexample</a:t>
            </a:r>
            <a:r>
              <a:rPr lang="en-IN" sz="1400" dirty="0"/>
              <a:t>();</a:t>
            </a:r>
          </a:p>
          <a:p>
            <a:pPr>
              <a:lnSpc>
                <a:spcPct val="120000"/>
              </a:lnSpc>
            </a:pPr>
            <a:r>
              <a:rPr lang="en-IN" sz="1400" dirty="0"/>
              <a:t>	</a:t>
            </a:r>
            <a:r>
              <a:rPr lang="en-IN" sz="1400" dirty="0" err="1"/>
              <a:t>Console.WriteLine</a:t>
            </a:r>
            <a:r>
              <a:rPr lang="en-IN" sz="1400" dirty="0"/>
              <a:t>(</a:t>
            </a:r>
            <a:r>
              <a:rPr lang="en-IN" sz="1400" dirty="0" err="1"/>
              <a:t>obj.Height</a:t>
            </a:r>
            <a:r>
              <a:rPr lang="en-IN" sz="1400" dirty="0"/>
              <a:t>);</a:t>
            </a:r>
          </a:p>
          <a:p>
            <a:pPr>
              <a:lnSpc>
                <a:spcPct val="120000"/>
              </a:lnSpc>
            </a:pPr>
            <a:r>
              <a:rPr lang="en-IN" sz="1400" dirty="0"/>
              <a:t>               </a:t>
            </a:r>
          </a:p>
          <a:p>
            <a:pPr>
              <a:lnSpc>
                <a:spcPct val="120000"/>
              </a:lnSpc>
            </a:pPr>
            <a:r>
              <a:rPr lang="en-IN" sz="1400" dirty="0"/>
              <a:t>         </a:t>
            </a:r>
            <a:r>
              <a:rPr lang="en-IN" sz="1400" dirty="0" err="1"/>
              <a:t>Console.WriteLine</a:t>
            </a:r>
            <a:r>
              <a:rPr lang="en-IN" sz="1400" dirty="0"/>
              <a:t>("enter </a:t>
            </a:r>
            <a:r>
              <a:rPr lang="en-IN" sz="1400" dirty="0" err="1"/>
              <a:t>widtht</a:t>
            </a:r>
            <a:r>
              <a:rPr lang="en-IN" sz="1400" dirty="0"/>
              <a:t>");</a:t>
            </a:r>
          </a:p>
          <a:p>
            <a:pPr>
              <a:lnSpc>
                <a:spcPct val="120000"/>
              </a:lnSpc>
            </a:pPr>
            <a:r>
              <a:rPr lang="en-IN" sz="1400" dirty="0"/>
              <a:t>	</a:t>
            </a:r>
            <a:r>
              <a:rPr lang="en-IN" sz="1400" dirty="0" err="1"/>
              <a:t>obj.Width</a:t>
            </a:r>
            <a:r>
              <a:rPr lang="en-IN" sz="1400" dirty="0"/>
              <a:t>=</a:t>
            </a:r>
            <a:r>
              <a:rPr lang="en-IN" sz="1400" dirty="0" err="1"/>
              <a:t>int.Parse</a:t>
            </a:r>
            <a:r>
              <a:rPr lang="en-IN" sz="1400" dirty="0"/>
              <a:t>(</a:t>
            </a:r>
            <a:r>
              <a:rPr lang="en-IN" sz="1400" dirty="0" err="1"/>
              <a:t>Console.ReadLine</a:t>
            </a:r>
            <a:r>
              <a:rPr lang="en-IN" sz="1400" dirty="0"/>
              <a:t>());</a:t>
            </a:r>
          </a:p>
          <a:p>
            <a:pPr>
              <a:lnSpc>
                <a:spcPct val="120000"/>
              </a:lnSpc>
            </a:pPr>
            <a:endParaRPr lang="en-IN" sz="1400" dirty="0"/>
          </a:p>
          <a:p>
            <a:pPr>
              <a:lnSpc>
                <a:spcPct val="120000"/>
              </a:lnSpc>
            </a:pPr>
            <a:r>
              <a:rPr lang="en-IN" sz="1400" dirty="0"/>
              <a:t> 	int </a:t>
            </a:r>
            <a:r>
              <a:rPr lang="en-IN" sz="1400" dirty="0" err="1"/>
              <a:t>ans</a:t>
            </a:r>
            <a:r>
              <a:rPr lang="en-IN" sz="1400" dirty="0"/>
              <a:t>=</a:t>
            </a:r>
            <a:r>
              <a:rPr lang="en-IN" sz="1400" dirty="0" err="1"/>
              <a:t>obj.area</a:t>
            </a:r>
            <a:r>
              <a:rPr lang="en-IN" sz="1400" dirty="0"/>
              <a:t>();</a:t>
            </a:r>
          </a:p>
          <a:p>
            <a:pPr>
              <a:lnSpc>
                <a:spcPct val="120000"/>
              </a:lnSpc>
            </a:pPr>
            <a:r>
              <a:rPr lang="en-IN" sz="1400" dirty="0"/>
              <a:t>	</a:t>
            </a:r>
            <a:r>
              <a:rPr lang="en-IN" sz="1400" dirty="0" err="1"/>
              <a:t>Console.Write</a:t>
            </a:r>
            <a:r>
              <a:rPr lang="en-IN" sz="1400" dirty="0"/>
              <a:t>(</a:t>
            </a:r>
            <a:r>
              <a:rPr lang="en-IN" sz="1400" dirty="0" err="1"/>
              <a:t>ans</a:t>
            </a:r>
            <a:r>
              <a:rPr lang="en-IN" sz="1400" dirty="0"/>
              <a:t>);</a:t>
            </a:r>
          </a:p>
          <a:p>
            <a:pPr>
              <a:lnSpc>
                <a:spcPct val="120000"/>
              </a:lnSpc>
            </a:pPr>
            <a:r>
              <a:rPr lang="en-IN" sz="1400" dirty="0"/>
              <a:t>//</a:t>
            </a:r>
            <a:r>
              <a:rPr lang="en-IN" sz="1400" dirty="0" err="1"/>
              <a:t>Console.Write</a:t>
            </a:r>
            <a:r>
              <a:rPr lang="en-IN" sz="1400" dirty="0"/>
              <a:t>(</a:t>
            </a:r>
            <a:r>
              <a:rPr lang="en-IN" sz="1400" dirty="0" err="1"/>
              <a:t>obj.Width</a:t>
            </a:r>
            <a:r>
              <a:rPr lang="en-IN" sz="1400" dirty="0"/>
              <a:t>);error no getter for Width</a:t>
            </a:r>
          </a:p>
          <a:p>
            <a:pPr>
              <a:lnSpc>
                <a:spcPct val="120000"/>
              </a:lnSpc>
            </a:pPr>
            <a:endParaRPr lang="en-IN" sz="1400" dirty="0"/>
          </a:p>
          <a:p>
            <a:pPr>
              <a:lnSpc>
                <a:spcPct val="120000"/>
              </a:lnSpc>
            </a:pPr>
            <a:r>
              <a:rPr lang="en-IN" sz="1400" dirty="0" err="1"/>
              <a:t>Console.ReadLine</a:t>
            </a:r>
            <a:r>
              <a:rPr lang="en-IN" sz="1400" dirty="0"/>
              <a:t>();</a:t>
            </a:r>
          </a:p>
          <a:p>
            <a:pPr>
              <a:lnSpc>
                <a:spcPct val="120000"/>
              </a:lnSpc>
            </a:pPr>
            <a:r>
              <a:rPr lang="en-IN" sz="1400" dirty="0"/>
              <a:t>	}</a:t>
            </a:r>
          </a:p>
          <a:p>
            <a:pPr>
              <a:lnSpc>
                <a:spcPct val="120000"/>
              </a:lnSpc>
            </a:pPr>
            <a:endParaRPr lang="en-IN" sz="1400" dirty="0"/>
          </a:p>
          <a:p>
            <a:pPr>
              <a:lnSpc>
                <a:spcPct val="120000"/>
              </a:lnSpc>
            </a:pPr>
            <a:r>
              <a:rPr lang="en-IN" sz="1400" dirty="0"/>
              <a:t>}</a:t>
            </a:r>
          </a:p>
          <a:p>
            <a:endParaRPr lang="en-IN" sz="1400" dirty="0"/>
          </a:p>
        </p:txBody>
      </p:sp>
      <p:sp>
        <p:nvSpPr>
          <p:cNvPr id="5" name="TextBox 4">
            <a:extLst>
              <a:ext uri="{FF2B5EF4-FFF2-40B4-BE49-F238E27FC236}">
                <a16:creationId xmlns:a16="http://schemas.microsoft.com/office/drawing/2014/main" id="{AE84E89A-95ED-4E07-8858-2231A2A06971}"/>
              </a:ext>
            </a:extLst>
          </p:cNvPr>
          <p:cNvSpPr txBox="1"/>
          <p:nvPr/>
        </p:nvSpPr>
        <p:spPr>
          <a:xfrm>
            <a:off x="7962433" y="770466"/>
            <a:ext cx="4229567" cy="5632311"/>
          </a:xfrm>
          <a:prstGeom prst="rect">
            <a:avLst/>
          </a:prstGeom>
          <a:noFill/>
        </p:spPr>
        <p:txBody>
          <a:bodyPr wrap="square" rtlCol="0">
            <a:spAutoFit/>
          </a:bodyPr>
          <a:lstStyle/>
          <a:p>
            <a:r>
              <a:rPr lang="en-IN" dirty="0"/>
              <a:t>In very few case we use write only property.</a:t>
            </a:r>
          </a:p>
          <a:p>
            <a:r>
              <a:rPr lang="en-IN" dirty="0" err="1"/>
              <a:t>Eg.</a:t>
            </a:r>
            <a:endParaRPr lang="en-IN" dirty="0"/>
          </a:p>
          <a:p>
            <a:endParaRPr lang="en-IN" dirty="0"/>
          </a:p>
          <a:p>
            <a:endParaRPr lang="en-IN" dirty="0"/>
          </a:p>
          <a:p>
            <a:endParaRPr lang="en-IN" dirty="0"/>
          </a:p>
          <a:p>
            <a:endParaRPr lang="en-IN" dirty="0"/>
          </a:p>
          <a:p>
            <a:r>
              <a:rPr lang="en-US" dirty="0"/>
              <a:t>write-only property could be used to set a password on a User object. Since passwords are usually stored in hashed form, there is (and should be) no way to retrieve a password after it has been set.</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91896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3283</Words>
  <Application>Microsoft Office PowerPoint</Application>
  <PresentationFormat>Widescreen</PresentationFormat>
  <Paragraphs>613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Consolas</vt:lpstr>
      <vt:lpstr>Garamond</vt:lpstr>
      <vt:lpstr>Office Theme</vt:lpstr>
      <vt:lpstr>PowerPoint Presentation</vt:lpstr>
      <vt:lpstr>Properties </vt:lpstr>
      <vt:lpstr>PowerPoint Presentation</vt:lpstr>
      <vt:lpstr>PowerPoint Presentation</vt:lpstr>
      <vt:lpstr>User enter name, if name length is &lt;3 it should not allow you to create object</vt:lpstr>
      <vt:lpstr>Lets use some validation </vt:lpstr>
      <vt:lpstr>Throw exception if data is in valid-handle it</vt:lpstr>
      <vt:lpstr>Read only property</vt:lpstr>
      <vt:lpstr>Write only property</vt:lpstr>
      <vt:lpstr>Auto implement property</vt:lpstr>
      <vt:lpstr>PowerPoint Presentation</vt:lpstr>
      <vt:lpstr>PowerPoint Presentation</vt:lpstr>
      <vt:lpstr>Object initializer introduce in version 3.0</vt:lpstr>
      <vt:lpstr>Account application with getter setter and validation. Ie you can not  open account with 0 rs.</vt:lpstr>
      <vt:lpstr>PowerPoint Presentation</vt:lpstr>
      <vt:lpstr>PowerPoint Presentation</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88</cp:revision>
  <dcterms:created xsi:type="dcterms:W3CDTF">2020-07-23T15:25:05Z</dcterms:created>
  <dcterms:modified xsi:type="dcterms:W3CDTF">2020-10-24T06:19:39Z</dcterms:modified>
</cp:coreProperties>
</file>