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3134" autoAdjust="0"/>
  </p:normalViewPr>
  <p:slideViewPr>
    <p:cSldViewPr snapToGrid="0">
      <p:cViewPr>
        <p:scale>
          <a:sx n="100" d="100"/>
          <a:sy n="100" d="100"/>
        </p:scale>
        <p:origin x="58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E011B-7CD9-4B45-BEE8-73469CCD4790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1DE8-255B-462F-8488-3CAFA2B94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9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01DE8-255B-462F-8488-3CAFA2B949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571-DD79-4708-B7BA-4A838A90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AB3B-12A5-4A99-AAF6-1D012764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8A25-F39A-4E41-B047-B9227AF7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E0CC-CE4C-4A4E-8C8D-263E1F7B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0A3-E766-4B0E-B9D8-21CF0043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9C6C-12CB-41D4-9FFF-E01A8FE3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6EAA2-8121-4FB0-95C6-EDE0BAFA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BD7-1CE9-4910-B6FD-DD869465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2F1C-12C2-407B-B03E-AF6F893D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1C4A-DC06-4C2E-A298-71398E1D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7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DB984-6F86-4B27-A218-06ED454A9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9812-B1E6-4FFA-BB29-EA8952DF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37BF-E794-406E-8497-33B28E4B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0009-F689-4604-8336-102F33CF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F859-C36E-4616-9A9A-553DDD2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B0BC-8C47-4AB7-A82A-FAAD2539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EECD-D839-4861-8AF5-369EABBE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CCDC-5123-4BFE-976C-08590CB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87C3-84B4-41F6-8463-BA404910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50B2-5F18-4473-AB8F-331A79A5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7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F0D1-BBEF-439D-A3F1-01F3C5DA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4584-A4AA-415D-A83A-43B15AD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8B91-DC93-4776-9624-917F8B3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0B90-FCA0-445A-90E8-A7969DB0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8B16-99CC-4CAD-829C-DEE8900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D07B-67A5-4E41-BEF5-18FADA2C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7816-4819-4E1A-81F3-2EB642D1C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6CFC2-3E35-4961-9BE3-F745F59D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DC81-AB18-4160-B3C2-667E098A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5716-DD23-4C11-A037-4E693F77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B931-C4A6-4257-9F32-8C3403E4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8D46-07B4-4BC2-BFAD-D62A6BC1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D3F9-D816-4C5D-86B2-B590A38D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5BDC-68C9-4555-B5A3-0CC27728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C7F8-50F4-4096-9936-3AD4FFC79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9BC1-1C1F-419C-BADA-831F706EE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ADDB4-EE55-4ED0-830F-639AD98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CB99B-DEFE-491C-9E9B-17EDD1C5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14C30-CD20-4A26-AF1F-09EB9939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92C4-4CAE-444E-A89F-EDD54443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AF2CC-E193-4BCF-B4E5-38F13C63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5C19E-996F-4698-B34D-53ED959E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89FA-31F7-4DF2-84CF-6668534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95228-1798-4F66-BFD6-D445A70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AA07F-D5E4-4926-8EB9-D9E3ADD6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C458-EEC6-41BC-AC2B-1878121D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AFAD-C1DD-476D-BDFD-8E777AC4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DE09-DB20-4BB6-A671-A830F2A9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982D8-6FC9-4F5D-9618-7594F6E9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D8C5-F5EB-4EF5-AB2B-531603A2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EDDE-7C75-476E-944A-9A3D04B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DACC-5279-4B74-8250-847872F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48B1-E3DC-4DD3-9ADA-54726FAA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0CD71-979C-44F1-AEDA-AFCD5183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901A-414B-41D0-84CE-845F0848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8D3D-6424-4D92-996B-62412563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1726-3DDE-434E-8550-45E9E026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FE8A-B83B-4399-B20D-66F0470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21C00-A380-4C14-975E-E39C2618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7B6E-5ABA-4EC7-8518-E35CAA00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80FE-259C-481C-9581-29401DF9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1840-15CA-4782-B790-B49CFBD9398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C4CB-2660-49FA-AC78-3FA7AE7E2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8EB3-13A1-46E9-97C6-30D1F9F8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7C97-DFAA-4C49-9F04-1E6D4245E39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2E12-73FE-4CD1-9952-E1C2A2D9862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317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6BB800-E57A-4917-802B-97EE99070DA1}"/>
              </a:ext>
            </a:extLst>
          </p:cNvPr>
          <p:cNvSpPr/>
          <p:nvPr userDrawn="1"/>
        </p:nvSpPr>
        <p:spPr>
          <a:xfrm>
            <a:off x="1207637" y="6613766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sort-an-array-in-c-sharp-array-sort-method-set-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ertion_sort" TargetMode="External"/><Relationship Id="rId2" Type="http://schemas.openxmlformats.org/officeDocument/2006/relationships/hyperlink" Target="https://www.geeksforgeeks.org/how-to-sort-an-array-in-c-sharp-array-sort-method-set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Heapsor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1C9F-A52F-4A09-B115-E40134C8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18255"/>
            <a:ext cx="3883742" cy="3580351"/>
          </a:xfrm>
        </p:spPr>
        <p:txBody>
          <a:bodyPr>
            <a:noAutofit/>
          </a:bodyPr>
          <a:lstStyle/>
          <a:p>
            <a:r>
              <a:rPr lang="en-IN" sz="2000" dirty="0"/>
              <a:t>Accept number of rows from user and then for each rows how many column required. Display jagged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79EF-4BEB-4415-8C22-3E5118CF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012" y="29498"/>
            <a:ext cx="7364361" cy="68285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Jagged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i,j,n=1;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how many row you want"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nr =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nn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[nr][];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how many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coloumn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each row"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nr;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r1 = 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jagged[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n++;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(jagged[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0118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AD6-A709-4027-808A-70EAA0A0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2" y="-173037"/>
            <a:ext cx="3097162" cy="854075"/>
          </a:xfrm>
        </p:spPr>
        <p:txBody>
          <a:bodyPr>
            <a:normAutofit/>
          </a:bodyPr>
          <a:lstStyle/>
          <a:p>
            <a:r>
              <a:rPr lang="en-IN" sz="1800" b="1" dirty="0"/>
              <a:t>Passing Array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4D32-DEE5-4A49-99B4-067D5DD9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1" y="681038"/>
            <a:ext cx="5073444" cy="5936072"/>
          </a:xfrm>
        </p:spPr>
        <p:txBody>
          <a:bodyPr/>
          <a:lstStyle/>
          <a:p>
            <a:r>
              <a:rPr lang="en-IN" dirty="0"/>
              <a:t>When you pass array in a function a reference get copied so finally both reference  point to same Array.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E969-1173-4D61-80F4-EB1E672CA299}"/>
              </a:ext>
            </a:extLst>
          </p:cNvPr>
          <p:cNvSpPr txBox="1"/>
          <p:nvPr/>
        </p:nvSpPr>
        <p:spPr>
          <a:xfrm>
            <a:off x="5751870" y="0"/>
            <a:ext cx="65165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EmployeeDemo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{ 10, 20, 30, 40, 50 };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change(a);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a.Length; i++)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x.Length; i++)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x[i] = x[i] + 1;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B9F43-A579-450D-9FEC-5C28A6C709B1}"/>
              </a:ext>
            </a:extLst>
          </p:cNvPr>
          <p:cNvSpPr/>
          <p:nvPr/>
        </p:nvSpPr>
        <p:spPr>
          <a:xfrm>
            <a:off x="373626" y="3106994"/>
            <a:ext cx="639096" cy="58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F76FD-B5A0-4462-A566-65A00C0C7FBB}"/>
              </a:ext>
            </a:extLst>
          </p:cNvPr>
          <p:cNvCxnSpPr/>
          <p:nvPr/>
        </p:nvCxnSpPr>
        <p:spPr>
          <a:xfrm>
            <a:off x="1012722" y="3274142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B42AF1-11E5-42DF-A0F8-568BF93A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99246"/>
              </p:ext>
            </p:extLst>
          </p:nvPr>
        </p:nvGraphicFramePr>
        <p:xfrm>
          <a:off x="1936953" y="3064718"/>
          <a:ext cx="3952570" cy="41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14">
                  <a:extLst>
                    <a:ext uri="{9D8B030D-6E8A-4147-A177-3AD203B41FA5}">
                      <a16:colId xmlns:a16="http://schemas.microsoft.com/office/drawing/2014/main" val="2049284725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3538152791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096199926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314263178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1145846308"/>
                    </a:ext>
                  </a:extLst>
                </a:gridCol>
              </a:tblGrid>
              <a:tr h="41884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10  11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40 41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50 51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557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2D140A-D95D-4A02-8B6F-A69528438271}"/>
              </a:ext>
            </a:extLst>
          </p:cNvPr>
          <p:cNvSpPr txBox="1"/>
          <p:nvPr/>
        </p:nvSpPr>
        <p:spPr>
          <a:xfrm>
            <a:off x="481782" y="2762867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D8693-9782-4919-850B-B3F822230562}"/>
              </a:ext>
            </a:extLst>
          </p:cNvPr>
          <p:cNvSpPr/>
          <p:nvPr/>
        </p:nvSpPr>
        <p:spPr>
          <a:xfrm>
            <a:off x="481782" y="4178710"/>
            <a:ext cx="639096" cy="64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B5E71-A033-4808-A66E-1AA2CC22958C}"/>
              </a:ext>
            </a:extLst>
          </p:cNvPr>
          <p:cNvSpPr txBox="1"/>
          <p:nvPr/>
        </p:nvSpPr>
        <p:spPr>
          <a:xfrm>
            <a:off x="373626" y="3846558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4BDE6A-BA3A-4DE9-BE89-8E617699C5E3}"/>
              </a:ext>
            </a:extLst>
          </p:cNvPr>
          <p:cNvCxnSpPr>
            <a:cxnSpLocks/>
          </p:cNvCxnSpPr>
          <p:nvPr/>
        </p:nvCxnSpPr>
        <p:spPr>
          <a:xfrm flipV="1">
            <a:off x="1145458" y="3483565"/>
            <a:ext cx="791495" cy="93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02033F-AEDE-4C71-A755-62587DE15012}"/>
              </a:ext>
            </a:extLst>
          </p:cNvPr>
          <p:cNvCxnSpPr/>
          <p:nvPr/>
        </p:nvCxnSpPr>
        <p:spPr>
          <a:xfrm flipV="1">
            <a:off x="2020525" y="3151863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44F0D9-B29D-4FBA-A157-C9A983E997AC}"/>
              </a:ext>
            </a:extLst>
          </p:cNvPr>
          <p:cNvCxnSpPr/>
          <p:nvPr/>
        </p:nvCxnSpPr>
        <p:spPr>
          <a:xfrm flipV="1">
            <a:off x="2684201" y="3160682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D49A34-1440-4FA0-929D-719F8AF7FF8C}"/>
              </a:ext>
            </a:extLst>
          </p:cNvPr>
          <p:cNvCxnSpPr/>
          <p:nvPr/>
        </p:nvCxnSpPr>
        <p:spPr>
          <a:xfrm flipV="1">
            <a:off x="3596142" y="3149714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FCBE12-1C91-4541-8885-C22C62E2E064}"/>
              </a:ext>
            </a:extLst>
          </p:cNvPr>
          <p:cNvCxnSpPr/>
          <p:nvPr/>
        </p:nvCxnSpPr>
        <p:spPr>
          <a:xfrm flipV="1">
            <a:off x="5160700" y="3137736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73E327-5CF2-4399-8C23-FF9DF1EEBD0E}"/>
              </a:ext>
            </a:extLst>
          </p:cNvPr>
          <p:cNvCxnSpPr/>
          <p:nvPr/>
        </p:nvCxnSpPr>
        <p:spPr>
          <a:xfrm flipV="1">
            <a:off x="4532664" y="3149714"/>
            <a:ext cx="304803" cy="1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9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97D7-340D-4569-BD13-EF79A6BB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7" y="79990"/>
            <a:ext cx="10232923" cy="795081"/>
          </a:xfrm>
        </p:spPr>
        <p:txBody>
          <a:bodyPr/>
          <a:lstStyle/>
          <a:p>
            <a:r>
              <a:rPr lang="en-IN" dirty="0"/>
              <a:t>Array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CB351A-C3A2-443B-B402-52A558FC6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82804"/>
              </p:ext>
            </p:extLst>
          </p:nvPr>
        </p:nvGraphicFramePr>
        <p:xfrm>
          <a:off x="340672" y="955215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111796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814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CopyTo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all the elements of the current one-dimensional array to the specified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438347-41CA-4C58-BCB0-BAC8F83C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54888"/>
              </p:ext>
            </p:extLst>
          </p:nvPr>
        </p:nvGraphicFramePr>
        <p:xfrm>
          <a:off x="326922" y="2196583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464582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39622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Reverse()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the elements in a one-dimensional Array or in a portion of the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796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43BDCD-B554-4FB3-B1D6-37D1EF162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48659"/>
              </p:ext>
            </p:extLst>
          </p:nvPr>
        </p:nvGraphicFramePr>
        <p:xfrm>
          <a:off x="326922" y="3163631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759601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42424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hlinkClick r:id="rId2"/>
                        </a:rPr>
                        <a:t>Sort()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elements in a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3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41D62-472A-4202-BAAD-0FCABA875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157244"/>
              </p:ext>
            </p:extLst>
          </p:nvPr>
        </p:nvGraphicFramePr>
        <p:xfrm>
          <a:off x="1182329" y="0"/>
          <a:ext cx="10754032" cy="640080"/>
        </p:xfrm>
        <a:graphic>
          <a:graphicData uri="http://schemas.openxmlformats.org/drawingml/2006/table">
            <a:tbl>
              <a:tblPr/>
              <a:tblGrid>
                <a:gridCol w="5377016">
                  <a:extLst>
                    <a:ext uri="{9D8B030D-6E8A-4147-A177-3AD203B41FA5}">
                      <a16:colId xmlns:a16="http://schemas.microsoft.com/office/drawing/2014/main" val="1611179617"/>
                    </a:ext>
                  </a:extLst>
                </a:gridCol>
                <a:gridCol w="5377016">
                  <a:extLst>
                    <a:ext uri="{9D8B030D-6E8A-4147-A177-3AD203B41FA5}">
                      <a16:colId xmlns:a16="http://schemas.microsoft.com/office/drawing/2014/main" val="333814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CopyTo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all the elements of the current one-dimensional array to the specified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3C606D-50B0-4B66-9918-551BEC3126CA}"/>
              </a:ext>
            </a:extLst>
          </p:cNvPr>
          <p:cNvSpPr txBox="1"/>
          <p:nvPr/>
        </p:nvSpPr>
        <p:spPr>
          <a:xfrm>
            <a:off x="208935" y="1273221"/>
            <a:ext cx="51791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//copy all element to another array from the given index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myInts.CopyTo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DA345-4A21-48C0-A136-CAED59468BD3}"/>
              </a:ext>
            </a:extLst>
          </p:cNvPr>
          <p:cNvSpPr/>
          <p:nvPr/>
        </p:nvSpPr>
        <p:spPr>
          <a:xfrm>
            <a:off x="5388076" y="2920181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71785-40D1-47E6-AFD1-7CC3E7A164AF}"/>
              </a:ext>
            </a:extLst>
          </p:cNvPr>
          <p:cNvSpPr/>
          <p:nvPr/>
        </p:nvSpPr>
        <p:spPr>
          <a:xfrm>
            <a:off x="5520812" y="3996816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D9A11B-02BF-4CF8-B609-F6EDEBAF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933"/>
              </p:ext>
            </p:extLst>
          </p:nvPr>
        </p:nvGraphicFramePr>
        <p:xfrm>
          <a:off x="7261123" y="2991710"/>
          <a:ext cx="34347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373E7-DBF9-4620-8AE0-9813F5FE40B8}"/>
              </a:ext>
            </a:extLst>
          </p:cNvPr>
          <p:cNvCxnSpPr>
            <a:stCxn id="8" idx="3"/>
          </p:cNvCxnSpPr>
          <p:nvPr/>
        </p:nvCxnSpPr>
        <p:spPr>
          <a:xfrm flipV="1">
            <a:off x="6017342" y="3174590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A87530-AF34-4E6F-ACFC-0BA75327289D}"/>
              </a:ext>
            </a:extLst>
          </p:cNvPr>
          <p:cNvCxnSpPr/>
          <p:nvPr/>
        </p:nvCxnSpPr>
        <p:spPr>
          <a:xfrm flipV="1">
            <a:off x="6150078" y="4251224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B20E1F5A-B837-473F-B4B8-5EDFEA1C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65883"/>
              </p:ext>
            </p:extLst>
          </p:nvPr>
        </p:nvGraphicFramePr>
        <p:xfrm>
          <a:off x="7329952" y="4068344"/>
          <a:ext cx="34347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0C14E8-1A92-482C-A754-B652FDB761B7}"/>
              </a:ext>
            </a:extLst>
          </p:cNvPr>
          <p:cNvSpPr txBox="1"/>
          <p:nvPr/>
        </p:nvSpPr>
        <p:spPr>
          <a:xfrm>
            <a:off x="5388076" y="2650654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98829-9DA6-4E3B-9214-07222AA3E878}"/>
              </a:ext>
            </a:extLst>
          </p:cNvPr>
          <p:cNvSpPr txBox="1"/>
          <p:nvPr/>
        </p:nvSpPr>
        <p:spPr>
          <a:xfrm>
            <a:off x="5412655" y="3619681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02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41D62-472A-4202-BAAD-0FCABA875876}"/>
              </a:ext>
            </a:extLst>
          </p:cNvPr>
          <p:cNvGraphicFramePr>
            <a:graphicFrameLocks/>
          </p:cNvGraphicFramePr>
          <p:nvPr/>
        </p:nvGraphicFramePr>
        <p:xfrm>
          <a:off x="1182329" y="0"/>
          <a:ext cx="10754032" cy="640080"/>
        </p:xfrm>
        <a:graphic>
          <a:graphicData uri="http://schemas.openxmlformats.org/drawingml/2006/table">
            <a:tbl>
              <a:tblPr/>
              <a:tblGrid>
                <a:gridCol w="5377016">
                  <a:extLst>
                    <a:ext uri="{9D8B030D-6E8A-4147-A177-3AD203B41FA5}">
                      <a16:colId xmlns:a16="http://schemas.microsoft.com/office/drawing/2014/main" val="1611179617"/>
                    </a:ext>
                  </a:extLst>
                </a:gridCol>
                <a:gridCol w="5377016">
                  <a:extLst>
                    <a:ext uri="{9D8B030D-6E8A-4147-A177-3AD203B41FA5}">
                      <a16:colId xmlns:a16="http://schemas.microsoft.com/office/drawing/2014/main" val="333814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CopyTo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all the elements of the current one-dimensional array to the specified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3C606D-50B0-4B66-9918-551BEC3126CA}"/>
              </a:ext>
            </a:extLst>
          </p:cNvPr>
          <p:cNvSpPr txBox="1"/>
          <p:nvPr/>
        </p:nvSpPr>
        <p:spPr>
          <a:xfrm>
            <a:off x="208935" y="1273221"/>
            <a:ext cx="51791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//copy all element to another array from the given index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myInts.CopyTo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cpy.Length; i++)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DA345-4A21-48C0-A136-CAED59468BD3}"/>
              </a:ext>
            </a:extLst>
          </p:cNvPr>
          <p:cNvSpPr/>
          <p:nvPr/>
        </p:nvSpPr>
        <p:spPr>
          <a:xfrm>
            <a:off x="5388076" y="2920181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71785-40D1-47E6-AFD1-7CC3E7A164AF}"/>
              </a:ext>
            </a:extLst>
          </p:cNvPr>
          <p:cNvSpPr/>
          <p:nvPr/>
        </p:nvSpPr>
        <p:spPr>
          <a:xfrm>
            <a:off x="5520812" y="3996816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D9A11B-02BF-4CF8-B609-F6EDEBAF5091}"/>
              </a:ext>
            </a:extLst>
          </p:cNvPr>
          <p:cNvGraphicFramePr>
            <a:graphicFrameLocks noGrp="1"/>
          </p:cNvGraphicFramePr>
          <p:nvPr/>
        </p:nvGraphicFramePr>
        <p:xfrm>
          <a:off x="7261123" y="2991710"/>
          <a:ext cx="34347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373E7-DBF9-4620-8AE0-9813F5FE40B8}"/>
              </a:ext>
            </a:extLst>
          </p:cNvPr>
          <p:cNvCxnSpPr>
            <a:stCxn id="8" idx="3"/>
          </p:cNvCxnSpPr>
          <p:nvPr/>
        </p:nvCxnSpPr>
        <p:spPr>
          <a:xfrm flipV="1">
            <a:off x="6017342" y="3174590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A87530-AF34-4E6F-ACFC-0BA75327289D}"/>
              </a:ext>
            </a:extLst>
          </p:cNvPr>
          <p:cNvCxnSpPr/>
          <p:nvPr/>
        </p:nvCxnSpPr>
        <p:spPr>
          <a:xfrm flipV="1">
            <a:off x="6150078" y="4251224"/>
            <a:ext cx="111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B20E1F5A-B837-473F-B4B8-5EDFEA1C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07405"/>
              </p:ext>
            </p:extLst>
          </p:nvPr>
        </p:nvGraphicFramePr>
        <p:xfrm>
          <a:off x="7329952" y="4068344"/>
          <a:ext cx="3434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5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858685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858685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  <a:gridCol w="858685">
                  <a:extLst>
                    <a:ext uri="{9D8B030D-6E8A-4147-A177-3AD203B41FA5}">
                      <a16:colId xmlns:a16="http://schemas.microsoft.com/office/drawing/2014/main" val="3425117274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0C14E8-1A92-482C-A754-B652FDB761B7}"/>
              </a:ext>
            </a:extLst>
          </p:cNvPr>
          <p:cNvSpPr txBox="1"/>
          <p:nvPr/>
        </p:nvSpPr>
        <p:spPr>
          <a:xfrm>
            <a:off x="5388076" y="2650654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98829-9DA6-4E3B-9214-07222AA3E878}"/>
              </a:ext>
            </a:extLst>
          </p:cNvPr>
          <p:cNvSpPr txBox="1"/>
          <p:nvPr/>
        </p:nvSpPr>
        <p:spPr>
          <a:xfrm>
            <a:off x="5412655" y="3619681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05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7FCA9-921E-482F-85D9-593ACA140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54059"/>
              </p:ext>
            </p:extLst>
          </p:nvPr>
        </p:nvGraphicFramePr>
        <p:xfrm>
          <a:off x="1162664" y="170646"/>
          <a:ext cx="10515600" cy="50126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619071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5584095"/>
                    </a:ext>
                  </a:extLst>
                </a:gridCol>
              </a:tblGrid>
              <a:tr h="501264">
                <a:tc>
                  <a:txBody>
                    <a:bodyPr/>
                    <a:lstStyle/>
                    <a:p>
                      <a:r>
                        <a:rPr lang="en-IN" b="1">
                          <a:hlinkClick r:id="rId2"/>
                        </a:rPr>
                        <a:t>Sort()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elements in a one-dimensional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19358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12C0CF-9E11-4DA4-8A60-4AABE0E88FE1}"/>
              </a:ext>
            </a:extLst>
          </p:cNvPr>
          <p:cNvSpPr/>
          <p:nvPr/>
        </p:nvSpPr>
        <p:spPr>
          <a:xfrm>
            <a:off x="0" y="531009"/>
            <a:ext cx="5648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40;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2;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Array.Sort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myInts.Length; i++)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39595-7224-4341-BEE2-CA9966FAD3D0}"/>
              </a:ext>
            </a:extLst>
          </p:cNvPr>
          <p:cNvSpPr txBox="1"/>
          <p:nvPr/>
        </p:nvSpPr>
        <p:spPr>
          <a:xfrm>
            <a:off x="5994401" y="1137920"/>
            <a:ext cx="5953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uses the introspective sort (</a:t>
            </a:r>
            <a:r>
              <a:rPr lang="en-US" dirty="0" err="1"/>
              <a:t>introsort</a:t>
            </a:r>
            <a:r>
              <a:rPr lang="en-US" dirty="0"/>
              <a:t>) algorithm as follows:</a:t>
            </a:r>
          </a:p>
          <a:p>
            <a:r>
              <a:rPr lang="en-US" dirty="0"/>
              <a:t>If the partition size is less than or equal to 16 elements, it uses an </a:t>
            </a:r>
            <a:r>
              <a:rPr lang="en-US" dirty="0">
                <a:hlinkClick r:id="rId3"/>
              </a:rPr>
              <a:t>insertion 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r>
              <a:rPr lang="en-US" dirty="0"/>
              <a:t>If the number of partitions exceeds 2 * </a:t>
            </a:r>
            <a:r>
              <a:rPr lang="en-US" dirty="0" err="1"/>
              <a:t>Log</a:t>
            </a:r>
            <a:r>
              <a:rPr lang="en-US" baseline="30000" dirty="0" err="1"/>
              <a:t>N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range of the input array, it uses a </a:t>
            </a:r>
            <a:r>
              <a:rPr lang="en-US" dirty="0">
                <a:hlinkClick r:id="rId4"/>
              </a:rPr>
              <a:t>Heapsort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r>
              <a:rPr lang="en-US" dirty="0"/>
              <a:t>Otherwise, it uses a </a:t>
            </a:r>
            <a:r>
              <a:rPr lang="en-US" dirty="0">
                <a:hlinkClick r:id="rId5"/>
              </a:rPr>
              <a:t>Quicksort</a:t>
            </a:r>
            <a:r>
              <a:rPr lang="en-US" dirty="0"/>
              <a:t> algorithm.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implementation performs an unstable sort; that is, if two elements are equal, their order might not be preserved. In contrast, a stable sort preserves the order of elements that are equal.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4A33-7A09-402E-BB79-A7440B1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3" y="855406"/>
            <a:ext cx="5279923" cy="5292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//Reverse the sequence of element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.Reverse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59AA6-3B14-4787-B22C-469B406F3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5131"/>
              </p:ext>
            </p:extLst>
          </p:nvPr>
        </p:nvGraphicFramePr>
        <p:xfrm>
          <a:off x="1221658" y="0"/>
          <a:ext cx="10449232" cy="684269"/>
        </p:xfrm>
        <a:graphic>
          <a:graphicData uri="http://schemas.openxmlformats.org/drawingml/2006/table">
            <a:tbl>
              <a:tblPr/>
              <a:tblGrid>
                <a:gridCol w="5224616">
                  <a:extLst>
                    <a:ext uri="{9D8B030D-6E8A-4147-A177-3AD203B41FA5}">
                      <a16:colId xmlns:a16="http://schemas.microsoft.com/office/drawing/2014/main" val="3646458240"/>
                    </a:ext>
                  </a:extLst>
                </a:gridCol>
                <a:gridCol w="5224616">
                  <a:extLst>
                    <a:ext uri="{9D8B030D-6E8A-4147-A177-3AD203B41FA5}">
                      <a16:colId xmlns:a16="http://schemas.microsoft.com/office/drawing/2014/main" val="4139622275"/>
                    </a:ext>
                  </a:extLst>
                </a:gridCol>
              </a:tblGrid>
              <a:tr h="684269">
                <a:tc>
                  <a:txBody>
                    <a:bodyPr/>
                    <a:lstStyle/>
                    <a:p>
                      <a:r>
                        <a:rPr lang="en-IN" b="1" dirty="0"/>
                        <a:t>Reverse()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dirty="0"/>
                        <a:t>Reverses the order of the elements in a one-dimensional Array or in a portion of the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796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2D57991-1C02-40D5-A01E-8DFFEBCDA666}"/>
              </a:ext>
            </a:extLst>
          </p:cNvPr>
          <p:cNvSpPr/>
          <p:nvPr/>
        </p:nvSpPr>
        <p:spPr>
          <a:xfrm>
            <a:off x="5860027" y="2980854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6883064-8F56-40D8-96F6-14F09916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20076"/>
              </p:ext>
            </p:extLst>
          </p:nvPr>
        </p:nvGraphicFramePr>
        <p:xfrm>
          <a:off x="7261123" y="2991710"/>
          <a:ext cx="34347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FE2DB9-ABD8-4522-A495-69F5189E5306}"/>
              </a:ext>
            </a:extLst>
          </p:cNvPr>
          <p:cNvSpPr txBox="1"/>
          <p:nvPr/>
        </p:nvSpPr>
        <p:spPr>
          <a:xfrm>
            <a:off x="5671243" y="2622378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D271A-26BE-42F4-839C-71E48ED4CE67}"/>
              </a:ext>
            </a:extLst>
          </p:cNvPr>
          <p:cNvCxnSpPr/>
          <p:nvPr/>
        </p:nvCxnSpPr>
        <p:spPr>
          <a:xfrm flipV="1">
            <a:off x="8494746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18F85-3BBC-446C-AA1C-C49EE6EEDA38}"/>
              </a:ext>
            </a:extLst>
          </p:cNvPr>
          <p:cNvCxnSpPr/>
          <p:nvPr/>
        </p:nvCxnSpPr>
        <p:spPr>
          <a:xfrm flipV="1">
            <a:off x="7510864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42F02-8815-4D0D-A0C8-4F03A7840EC3}"/>
              </a:ext>
            </a:extLst>
          </p:cNvPr>
          <p:cNvCxnSpPr/>
          <p:nvPr/>
        </p:nvCxnSpPr>
        <p:spPr>
          <a:xfrm flipV="1">
            <a:off x="9764089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FB5D2-0B44-4780-9215-4BFDAB519E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89293" y="3235264"/>
            <a:ext cx="771830" cy="7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3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4A33-7A09-402E-BB79-A7440B1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3" y="855406"/>
            <a:ext cx="5279923" cy="5292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//Reverse the sequence of element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.Reverse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(myInts,1,2);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59AA6-3B14-4787-B22C-469B406F3E96}"/>
              </a:ext>
            </a:extLst>
          </p:cNvPr>
          <p:cNvGraphicFramePr>
            <a:graphicFrameLocks noGrp="1"/>
          </p:cNvGraphicFramePr>
          <p:nvPr/>
        </p:nvGraphicFramePr>
        <p:xfrm>
          <a:off x="1221658" y="0"/>
          <a:ext cx="10449232" cy="684269"/>
        </p:xfrm>
        <a:graphic>
          <a:graphicData uri="http://schemas.openxmlformats.org/drawingml/2006/table">
            <a:tbl>
              <a:tblPr/>
              <a:tblGrid>
                <a:gridCol w="5224616">
                  <a:extLst>
                    <a:ext uri="{9D8B030D-6E8A-4147-A177-3AD203B41FA5}">
                      <a16:colId xmlns:a16="http://schemas.microsoft.com/office/drawing/2014/main" val="3646458240"/>
                    </a:ext>
                  </a:extLst>
                </a:gridCol>
                <a:gridCol w="5224616">
                  <a:extLst>
                    <a:ext uri="{9D8B030D-6E8A-4147-A177-3AD203B41FA5}">
                      <a16:colId xmlns:a16="http://schemas.microsoft.com/office/drawing/2014/main" val="4139622275"/>
                    </a:ext>
                  </a:extLst>
                </a:gridCol>
              </a:tblGrid>
              <a:tr h="684269">
                <a:tc>
                  <a:txBody>
                    <a:bodyPr/>
                    <a:lstStyle/>
                    <a:p>
                      <a:r>
                        <a:rPr lang="en-IN" b="1" dirty="0"/>
                        <a:t>Reverse()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dirty="0"/>
                        <a:t>Reverses the order of the elements in a one-dimensional Array or in a portion of the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796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2D57991-1C02-40D5-A01E-8DFFEBCDA666}"/>
              </a:ext>
            </a:extLst>
          </p:cNvPr>
          <p:cNvSpPr/>
          <p:nvPr/>
        </p:nvSpPr>
        <p:spPr>
          <a:xfrm>
            <a:off x="5860027" y="2980854"/>
            <a:ext cx="629266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6883064-8F56-40D8-96F6-14F09916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17725"/>
              </p:ext>
            </p:extLst>
          </p:nvPr>
        </p:nvGraphicFramePr>
        <p:xfrm>
          <a:off x="7261123" y="2991710"/>
          <a:ext cx="34347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3">
                  <a:extLst>
                    <a:ext uri="{9D8B030D-6E8A-4147-A177-3AD203B41FA5}">
                      <a16:colId xmlns:a16="http://schemas.microsoft.com/office/drawing/2014/main" val="722205289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022714690"/>
                    </a:ext>
                  </a:extLst>
                </a:gridCol>
                <a:gridCol w="1144913">
                  <a:extLst>
                    <a:ext uri="{9D8B030D-6E8A-4147-A177-3AD203B41FA5}">
                      <a16:colId xmlns:a16="http://schemas.microsoft.com/office/drawing/2014/main" val="1983242162"/>
                    </a:ext>
                  </a:extLst>
                </a:gridCol>
              </a:tblGrid>
              <a:tr h="3107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4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FE2DB9-ABD8-4522-A495-69F5189E5306}"/>
              </a:ext>
            </a:extLst>
          </p:cNvPr>
          <p:cNvSpPr txBox="1"/>
          <p:nvPr/>
        </p:nvSpPr>
        <p:spPr>
          <a:xfrm>
            <a:off x="5671243" y="2622378"/>
            <a:ext cx="8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D271A-26BE-42F4-839C-71E48ED4CE67}"/>
              </a:ext>
            </a:extLst>
          </p:cNvPr>
          <p:cNvCxnSpPr/>
          <p:nvPr/>
        </p:nvCxnSpPr>
        <p:spPr>
          <a:xfrm flipV="1">
            <a:off x="8494746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42F02-8815-4D0D-A0C8-4F03A7840EC3}"/>
              </a:ext>
            </a:extLst>
          </p:cNvPr>
          <p:cNvCxnSpPr/>
          <p:nvPr/>
        </p:nvCxnSpPr>
        <p:spPr>
          <a:xfrm flipV="1">
            <a:off x="9764089" y="3098799"/>
            <a:ext cx="247772" cy="136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FB5D2-0B44-4780-9215-4BFDAB519E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89293" y="3235264"/>
            <a:ext cx="771830" cy="7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9F47ED-68E7-4A14-AF9F-A4ED0D748855}"/>
              </a:ext>
            </a:extLst>
          </p:cNvPr>
          <p:cNvSpPr txBox="1"/>
          <p:nvPr/>
        </p:nvSpPr>
        <p:spPr>
          <a:xfrm>
            <a:off x="5289630" y="4004841"/>
            <a:ext cx="6771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index: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The starting index of the section to reverse.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length:</a:t>
            </a:r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The number of elements in the section to reverse.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433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847-0C82-4570-AAD4-008A3B48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3" y="18255"/>
            <a:ext cx="10409903" cy="905977"/>
          </a:xfrm>
        </p:spPr>
        <p:txBody>
          <a:bodyPr/>
          <a:lstStyle/>
          <a:p>
            <a:r>
              <a:rPr lang="en-IN" dirty="0"/>
              <a:t>Array of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7137-DBF1-473D-95AC-369ACFBE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776748"/>
            <a:ext cx="4591665" cy="2064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 this example we have created array of employee and displaying detail.</a:t>
            </a:r>
          </a:p>
          <a:p>
            <a:pPr marL="0" indent="0">
              <a:buNone/>
            </a:pPr>
            <a:r>
              <a:rPr lang="en-IN" dirty="0"/>
              <a:t>For the simplicity we have not written getter setter property.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AD6B7-986A-4A6E-87B3-A4DC276D3D3E}"/>
              </a:ext>
            </a:extLst>
          </p:cNvPr>
          <p:cNvSpPr/>
          <p:nvPr/>
        </p:nvSpPr>
        <p:spPr>
          <a:xfrm>
            <a:off x="5751871" y="196646"/>
            <a:ext cx="59190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object_initialization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name,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.salary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salary;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display()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"{0}{1}{2}"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id,name,salary</a:t>
            </a:r>
            <a:r>
              <a:rPr lang="en-IN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50000);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"Mona"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40000);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"Ankit"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60000);</a:t>
            </a:r>
          </a:p>
          <a:p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.WriteLine(arr[i].display());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80E0B-36FA-45F6-9D1B-5911D9CA8FFE}"/>
              </a:ext>
            </a:extLst>
          </p:cNvPr>
          <p:cNvSpPr/>
          <p:nvPr/>
        </p:nvSpPr>
        <p:spPr>
          <a:xfrm>
            <a:off x="396240" y="3951208"/>
            <a:ext cx="7620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59CCE-8337-4070-9CD8-EF3E39BE3E80}"/>
              </a:ext>
            </a:extLst>
          </p:cNvPr>
          <p:cNvSpPr txBox="1"/>
          <p:nvPr/>
        </p:nvSpPr>
        <p:spPr>
          <a:xfrm>
            <a:off x="426720" y="352806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FAFAB-3D35-47C6-AF54-8CDC3E35C409}"/>
              </a:ext>
            </a:extLst>
          </p:cNvPr>
          <p:cNvSpPr/>
          <p:nvPr/>
        </p:nvSpPr>
        <p:spPr>
          <a:xfrm>
            <a:off x="1714500" y="3429001"/>
            <a:ext cx="14859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E71D7E-F7A1-4D70-B71F-F002EC9B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14957"/>
              </p:ext>
            </p:extLst>
          </p:nvPr>
        </p:nvGraphicFramePr>
        <p:xfrm>
          <a:off x="1925320" y="3790526"/>
          <a:ext cx="734060" cy="12158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635202864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8629"/>
                  </a:ext>
                </a:extLst>
              </a:tr>
              <a:tr h="4052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55297"/>
                  </a:ext>
                </a:extLst>
              </a:tr>
              <a:tr h="4052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7964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C2873-478B-4468-ACBE-DFB92B0B239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53147" y="3207674"/>
            <a:ext cx="1872064" cy="800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CD1D0D-2A84-4A02-84CD-1769FDDDE1EA}"/>
              </a:ext>
            </a:extLst>
          </p:cNvPr>
          <p:cNvCxnSpPr/>
          <p:nvPr/>
        </p:nvCxnSpPr>
        <p:spPr>
          <a:xfrm>
            <a:off x="2453147" y="4389120"/>
            <a:ext cx="1806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A6C61-83A0-43D8-ABA9-78E3D676650B}"/>
              </a:ext>
            </a:extLst>
          </p:cNvPr>
          <p:cNvCxnSpPr>
            <a:cxnSpLocks/>
          </p:cNvCxnSpPr>
          <p:nvPr/>
        </p:nvCxnSpPr>
        <p:spPr>
          <a:xfrm>
            <a:off x="2385060" y="4922900"/>
            <a:ext cx="1798320" cy="174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11923-3878-456B-BB43-1E30DB958BCA}"/>
              </a:ext>
            </a:extLst>
          </p:cNvPr>
          <p:cNvSpPr/>
          <p:nvPr/>
        </p:nvSpPr>
        <p:spPr>
          <a:xfrm>
            <a:off x="4325211" y="2800027"/>
            <a:ext cx="1286551" cy="81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Raj</a:t>
            </a:r>
          </a:p>
          <a:p>
            <a:pPr algn="ctr"/>
            <a:r>
              <a:rPr lang="en-IN" dirty="0"/>
              <a:t>50000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6F5C9-C9B8-44DD-9126-15D0D1F05745}"/>
              </a:ext>
            </a:extLst>
          </p:cNvPr>
          <p:cNvSpPr/>
          <p:nvPr/>
        </p:nvSpPr>
        <p:spPr>
          <a:xfrm>
            <a:off x="4273591" y="3897392"/>
            <a:ext cx="1286551" cy="85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  <a:p>
            <a:pPr algn="ctr"/>
            <a:r>
              <a:rPr lang="en-IN" dirty="0"/>
              <a:t>Mona</a:t>
            </a:r>
          </a:p>
          <a:p>
            <a:pPr algn="ctr"/>
            <a:r>
              <a:rPr lang="en-IN" dirty="0"/>
              <a:t>40000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6F8F77-5072-4567-89B6-7594819A7543}"/>
              </a:ext>
            </a:extLst>
          </p:cNvPr>
          <p:cNvSpPr/>
          <p:nvPr/>
        </p:nvSpPr>
        <p:spPr>
          <a:xfrm>
            <a:off x="4259580" y="4922900"/>
            <a:ext cx="1286551" cy="81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  <a:p>
            <a:pPr algn="ctr"/>
            <a:r>
              <a:rPr lang="en-IN" dirty="0"/>
              <a:t>Ankit</a:t>
            </a:r>
          </a:p>
          <a:p>
            <a:pPr algn="ctr"/>
            <a:r>
              <a:rPr lang="en-IN" dirty="0"/>
              <a:t>60000</a:t>
            </a:r>
          </a:p>
        </p:txBody>
      </p:sp>
    </p:spTree>
    <p:extLst>
      <p:ext uri="{BB962C8B-B14F-4D97-AF65-F5344CB8AC3E}">
        <p14:creationId xmlns:p14="http://schemas.microsoft.com/office/powerpoint/2010/main" val="27371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A37D-6C8E-4496-94D9-5756874B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0"/>
            <a:ext cx="10151533" cy="59160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55BB-1F96-45C4-9F0F-1C517514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591608"/>
            <a:ext cx="4749799" cy="558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It is collection of similar data type.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400" dirty="0"/>
              <a:t>// Create and fill an array of 3 Integers</a:t>
            </a:r>
          </a:p>
          <a:p>
            <a:pPr marL="0" indent="0">
              <a:buNone/>
            </a:pPr>
            <a:r>
              <a:rPr lang="en-US" sz="1400" dirty="0"/>
              <a:t>//observe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[] </a:t>
            </a:r>
            <a:r>
              <a:rPr lang="en-US" sz="1400" dirty="0"/>
              <a:t>is variable.</a:t>
            </a:r>
          </a:p>
          <a:p>
            <a:pPr marL="0" indent="0">
              <a:buNone/>
            </a:pPr>
            <a:r>
              <a:rPr lang="en-US" sz="1400" dirty="0"/>
              <a:t>            int </a:t>
            </a:r>
            <a:r>
              <a:rPr lang="en-US" sz="1400" dirty="0">
                <a:solidFill>
                  <a:srgbClr val="FF0000"/>
                </a:solidFill>
              </a:rPr>
              <a:t>[]</a:t>
            </a:r>
            <a:r>
              <a:rPr lang="en-US" sz="1400" dirty="0"/>
              <a:t> </a:t>
            </a:r>
            <a:r>
              <a:rPr lang="en-US" sz="1400" dirty="0" err="1"/>
              <a:t>myInts</a:t>
            </a:r>
            <a:r>
              <a:rPr lang="en-US" sz="1400" dirty="0"/>
              <a:t> = new int</a:t>
            </a:r>
            <a:r>
              <a:rPr lang="en-US" sz="1400" dirty="0">
                <a:solidFill>
                  <a:srgbClr val="FF0000"/>
                </a:solidFill>
              </a:rPr>
              <a:t>[3]</a:t>
            </a:r>
            <a:r>
              <a:rPr lang="en-US" sz="1400" dirty="0"/>
              <a:t>;//new is same as malloc</a:t>
            </a:r>
          </a:p>
          <a:p>
            <a:pPr marL="0" indent="0">
              <a:buNone/>
            </a:pPr>
            <a:r>
              <a:rPr lang="en-US" sz="1400" dirty="0"/>
              <a:t>//size of array required  before use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myInts</a:t>
            </a:r>
            <a:r>
              <a:rPr lang="en-US" sz="1400" dirty="0"/>
              <a:t>[0] = 100;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myInts</a:t>
            </a:r>
            <a:r>
              <a:rPr lang="en-US" sz="1400" dirty="0"/>
              <a:t>[1] = 200;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myInts</a:t>
            </a:r>
            <a:r>
              <a:rPr lang="en-US" sz="1400" dirty="0"/>
              <a:t>[2] = 300;</a:t>
            </a:r>
          </a:p>
          <a:p>
            <a:pPr marL="0" indent="0">
              <a:buNone/>
            </a:pPr>
            <a:r>
              <a:rPr lang="en-US" sz="1400" dirty="0"/>
              <a:t>// Now print each value.</a:t>
            </a:r>
          </a:p>
          <a:p>
            <a:pPr marL="0" indent="0">
              <a:buNone/>
            </a:pPr>
            <a:r>
              <a:rPr lang="en-US" sz="1400" dirty="0"/>
              <a:t>            foreach (int </a:t>
            </a:r>
            <a:r>
              <a:rPr lang="en-US" sz="1400" dirty="0" err="1"/>
              <a:t>i</a:t>
            </a:r>
            <a:r>
              <a:rPr lang="en-US" sz="1400" dirty="0"/>
              <a:t> in </a:t>
            </a:r>
            <a:r>
              <a:rPr lang="en-US" sz="1400" dirty="0" err="1"/>
              <a:t>myInts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246EB-5086-492E-AE2A-5CBC9A1BD527}"/>
              </a:ext>
            </a:extLst>
          </p:cNvPr>
          <p:cNvSpPr txBox="1"/>
          <p:nvPr/>
        </p:nvSpPr>
        <p:spPr>
          <a:xfrm>
            <a:off x="4351867" y="0"/>
            <a:ext cx="720513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300;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print each value.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//all user define array is derived from Array(abstract) class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myInts.GetType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BaseType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observe no () after Length it is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//but I do not have Length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proprty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my code How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 use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//directly with dot operator? It is because of inheritance</a:t>
            </a: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parent Array class we have Length property.so if it is not found in your class it will look in parent class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25DB9-1986-46EB-9BCD-98E7E600AD50}"/>
              </a:ext>
            </a:extLst>
          </p:cNvPr>
          <p:cNvSpPr/>
          <p:nvPr/>
        </p:nvSpPr>
        <p:spPr>
          <a:xfrm>
            <a:off x="279099" y="4907279"/>
            <a:ext cx="664876" cy="48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6B2D0-2BB2-449E-B847-62E6C6B85A17}"/>
              </a:ext>
            </a:extLst>
          </p:cNvPr>
          <p:cNvSpPr txBox="1"/>
          <p:nvPr/>
        </p:nvSpPr>
        <p:spPr>
          <a:xfrm>
            <a:off x="198119" y="4588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myInts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F11C0-B861-4CEB-838C-CFC591FE12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43975" y="5071534"/>
            <a:ext cx="326025" cy="7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7607B-65DA-42A0-B031-D5A76322DF24}"/>
              </a:ext>
            </a:extLst>
          </p:cNvPr>
          <p:cNvSpPr txBox="1"/>
          <p:nvPr/>
        </p:nvSpPr>
        <p:spPr>
          <a:xfrm>
            <a:off x="172719" y="577273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9DA0B31-7DAB-499A-A40D-9858498EA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66483"/>
              </p:ext>
            </p:extLst>
          </p:nvPr>
        </p:nvGraphicFramePr>
        <p:xfrm>
          <a:off x="1288323" y="4888653"/>
          <a:ext cx="2125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80">
                  <a:extLst>
                    <a:ext uri="{9D8B030D-6E8A-4147-A177-3AD203B41FA5}">
                      <a16:colId xmlns:a16="http://schemas.microsoft.com/office/drawing/2014/main" val="2182309402"/>
                    </a:ext>
                  </a:extLst>
                </a:gridCol>
                <a:gridCol w="708580">
                  <a:extLst>
                    <a:ext uri="{9D8B030D-6E8A-4147-A177-3AD203B41FA5}">
                      <a16:colId xmlns:a16="http://schemas.microsoft.com/office/drawing/2014/main" val="16355146"/>
                    </a:ext>
                  </a:extLst>
                </a:gridCol>
                <a:gridCol w="708580">
                  <a:extLst>
                    <a:ext uri="{9D8B030D-6E8A-4147-A177-3AD203B41FA5}">
                      <a16:colId xmlns:a16="http://schemas.microsoft.com/office/drawing/2014/main" val="2714874821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991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EC9FE4-5F96-4C70-8D58-6DC2B8C1C231}"/>
              </a:ext>
            </a:extLst>
          </p:cNvPr>
          <p:cNvSpPr txBox="1"/>
          <p:nvPr/>
        </p:nvSpPr>
        <p:spPr>
          <a:xfrm>
            <a:off x="1760220" y="55245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0C2AC-847B-464A-8926-718D730E2985}"/>
              </a:ext>
            </a:extLst>
          </p:cNvPr>
          <p:cNvSpPr txBox="1"/>
          <p:nvPr/>
        </p:nvSpPr>
        <p:spPr>
          <a:xfrm>
            <a:off x="1216902" y="5257800"/>
            <a:ext cx="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21EAF-92B6-4199-87CC-2A622F4A97AA}"/>
              </a:ext>
            </a:extLst>
          </p:cNvPr>
          <p:cNvSpPr/>
          <p:nvPr/>
        </p:nvSpPr>
        <p:spPr>
          <a:xfrm>
            <a:off x="2635045" y="3578942"/>
            <a:ext cx="1091381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(abstract)Array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52B1D-B18D-4B00-98A6-CBA3BE1C6759}"/>
              </a:ext>
            </a:extLst>
          </p:cNvPr>
          <p:cNvSpPr/>
          <p:nvPr/>
        </p:nvSpPr>
        <p:spPr>
          <a:xfrm>
            <a:off x="3097161" y="2290916"/>
            <a:ext cx="1347020" cy="8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E184E-8D63-4DE9-8646-02C45F9803EE}"/>
              </a:ext>
            </a:extLst>
          </p:cNvPr>
          <p:cNvCxnSpPr/>
          <p:nvPr/>
        </p:nvCxnSpPr>
        <p:spPr>
          <a:xfrm flipH="1">
            <a:off x="3414063" y="3095141"/>
            <a:ext cx="115718" cy="483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058FD8-E206-42C0-8667-66CC1493E120}"/>
              </a:ext>
            </a:extLst>
          </p:cNvPr>
          <p:cNvCxnSpPr/>
          <p:nvPr/>
        </p:nvCxnSpPr>
        <p:spPr>
          <a:xfrm flipH="1">
            <a:off x="3175819" y="4404852"/>
            <a:ext cx="238244" cy="483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631-8F93-45BA-B9B3-C7F13A14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and declaration in one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6A91-2FD9-4F28-932A-F186F99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// Array initialization syntax using the new keyword.</a:t>
            </a:r>
          </a:p>
          <a:p>
            <a:r>
              <a:rPr lang="en-US" dirty="0"/>
              <a:t>string[] </a:t>
            </a:r>
            <a:r>
              <a:rPr lang="en-US" dirty="0" err="1"/>
              <a:t>stringArray</a:t>
            </a:r>
            <a:r>
              <a:rPr lang="en-US" dirty="0"/>
              <a:t> = new string[] { "one", "two", "three" 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Array initialization with new keyword and size.</a:t>
            </a:r>
          </a:p>
          <a:p>
            <a:r>
              <a:rPr lang="en-US" dirty="0"/>
              <a:t>int[] </a:t>
            </a:r>
            <a:r>
              <a:rPr lang="en-US" dirty="0" err="1"/>
              <a:t>intArray</a:t>
            </a:r>
            <a:r>
              <a:rPr lang="en-US" dirty="0"/>
              <a:t> = new int[4] { 20, 22, 23, 0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8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614F-6F84-466E-A76D-885C06AF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array and implicit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DC90-8C2E-498D-8545-9A37DF86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 var b = new[] { 1, 1.5, 2, 2.5 };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("b is a: {0}", b); //</a:t>
            </a:r>
            <a:r>
              <a:rPr lang="en-US" dirty="0" err="1"/>
              <a:t>System.double</a:t>
            </a:r>
            <a:endParaRPr lang="en-US" dirty="0"/>
          </a:p>
          <a:p>
            <a:r>
              <a:rPr lang="en-IN" dirty="0"/>
              <a:t> foreach(var </a:t>
            </a:r>
            <a:r>
              <a:rPr lang="en-IN" dirty="0" err="1"/>
              <a:t>i</a:t>
            </a:r>
            <a:r>
              <a:rPr lang="en-IN" dirty="0"/>
              <a:t> in b)</a:t>
            </a:r>
          </a:p>
        </p:txBody>
      </p:sp>
    </p:spTree>
    <p:extLst>
      <p:ext uri="{BB962C8B-B14F-4D97-AF65-F5344CB8AC3E}">
        <p14:creationId xmlns:p14="http://schemas.microsoft.com/office/powerpoint/2010/main" val="7986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CB0-083D-442C-9EF6-F189962B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 declaring Array this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7D2E-37DC-4A21-BAEF-CF3C5406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49680"/>
            <a:ext cx="1117854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// An array of objects can be anything at all. This is possible because every thing derived from Object class so parent can accommodate its children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object[] </a:t>
            </a:r>
            <a:r>
              <a:rPr lang="en-US" sz="1400" dirty="0" err="1"/>
              <a:t>myObjects</a:t>
            </a:r>
            <a:r>
              <a:rPr lang="en-US" sz="1400" dirty="0"/>
              <a:t> = new object[4];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[0] = 10;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[1] = false;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[2] = new </a:t>
            </a:r>
            <a:r>
              <a:rPr lang="en-US" sz="1400" dirty="0" err="1"/>
              <a:t>DateTime</a:t>
            </a:r>
            <a:r>
              <a:rPr lang="en-US" sz="1400" dirty="0"/>
              <a:t>(1969, 3, 24);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myObjects</a:t>
            </a:r>
            <a:r>
              <a:rPr lang="en-US" sz="1400" dirty="0"/>
              <a:t>[3] = "Form &amp; Void";</a:t>
            </a:r>
          </a:p>
          <a:p>
            <a:pPr marL="0" indent="0">
              <a:buNone/>
            </a:pPr>
            <a:r>
              <a:rPr lang="en-US" sz="1400" dirty="0"/>
              <a:t>            foreach (object obj in </a:t>
            </a:r>
            <a:r>
              <a:rPr lang="en-US" sz="1400" dirty="0" err="1"/>
              <a:t>myObjects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{</a:t>
            </a:r>
          </a:p>
          <a:p>
            <a:pPr marL="0" indent="0">
              <a:buNone/>
            </a:pPr>
            <a:r>
              <a:rPr lang="en-US" sz="1400" dirty="0"/>
              <a:t>                // Print the type and value for each item in array.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("Type: {0}, Value: {1}", </a:t>
            </a:r>
            <a:r>
              <a:rPr lang="en-US" sz="1400" dirty="0" err="1"/>
              <a:t>obj.GetType</a:t>
            </a:r>
            <a:r>
              <a:rPr lang="en-US" sz="1400" dirty="0"/>
              <a:t>(), obj);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944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331-428E-4B8A-B2BA-40E53549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29540"/>
            <a:ext cx="10355580" cy="982980"/>
          </a:xfrm>
        </p:spPr>
        <p:txBody>
          <a:bodyPr>
            <a:noAutofit/>
          </a:bodyPr>
          <a:lstStyle/>
          <a:p>
            <a:r>
              <a:rPr lang="en-IN" sz="2400" dirty="0"/>
              <a:t>Ask user how my data they want to store in an array. Accept that many data and find sum of all element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79BB-92F5-48EE-B1DC-BA72E89B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609600"/>
            <a:ext cx="11178540" cy="54454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basic1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class declares an object of type Building.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EmployeeDemo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x,sum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size of array"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[x];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a[i] =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sum = sum + a[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element={0}"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23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5712-EDF9-4626-BDAA-C57D0877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70" y="0"/>
            <a:ext cx="10081260" cy="724535"/>
          </a:xfrm>
        </p:spPr>
        <p:txBody>
          <a:bodyPr/>
          <a:lstStyle/>
          <a:p>
            <a:r>
              <a:rPr lang="en-IN" dirty="0"/>
              <a:t>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2D4C-031B-438D-AC55-9DA2AD14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24535"/>
            <a:ext cx="4282440" cy="4351338"/>
          </a:xfrm>
        </p:spPr>
        <p:txBody>
          <a:bodyPr/>
          <a:lstStyle/>
          <a:p>
            <a:r>
              <a:rPr lang="en-US" dirty="0"/>
              <a:t>int[,] table = new int[3, 3]; </a:t>
            </a:r>
          </a:p>
          <a:p>
            <a:r>
              <a:rPr lang="en-US" dirty="0"/>
              <a:t>Observe it is , separated value. </a:t>
            </a:r>
            <a:r>
              <a:rPr lang="en-US" dirty="0" err="1"/>
              <a:t>Ie</a:t>
            </a:r>
            <a:r>
              <a:rPr lang="en-US" dirty="0"/>
              <a:t> above syntax says 3 rows 3 columns</a:t>
            </a:r>
          </a:p>
          <a:p>
            <a:r>
              <a:rPr lang="en-US" dirty="0"/>
              <a:t>In this example we are storing data in 3*3 matrix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9BBBF-540F-40AE-9793-1FF8A31C3B1E}"/>
              </a:ext>
            </a:extLst>
          </p:cNvPr>
          <p:cNvSpPr txBox="1"/>
          <p:nvPr/>
        </p:nvSpPr>
        <p:spPr>
          <a:xfrm>
            <a:off x="4930140" y="228600"/>
            <a:ext cx="5981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a two-dimensional array.  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c, n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table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3];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 = 0; r &lt; 3; ++r)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 = 0; c &lt; 3; ++c)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table[r, c] = n++; 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(table[r, c] +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55B95-1BCA-4500-9E81-A66CC69B3616}"/>
              </a:ext>
            </a:extLst>
          </p:cNvPr>
          <p:cNvSpPr/>
          <p:nvPr/>
        </p:nvSpPr>
        <p:spPr>
          <a:xfrm>
            <a:off x="381000" y="4744720"/>
            <a:ext cx="46228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F8982-F65D-4863-BC2F-BE27395CB8CB}"/>
              </a:ext>
            </a:extLst>
          </p:cNvPr>
          <p:cNvSpPr txBox="1"/>
          <p:nvPr/>
        </p:nvSpPr>
        <p:spPr>
          <a:xfrm>
            <a:off x="233680" y="42595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0EB08-768F-48E4-9482-4CAC742D50F6}"/>
              </a:ext>
            </a:extLst>
          </p:cNvPr>
          <p:cNvCxnSpPr>
            <a:stCxn id="5" idx="3"/>
          </p:cNvCxnSpPr>
          <p:nvPr/>
        </p:nvCxnSpPr>
        <p:spPr>
          <a:xfrm>
            <a:off x="843280" y="4968240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0303185-1F12-45CD-BBE9-398D091C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45272"/>
              </p:ext>
            </p:extLst>
          </p:nvPr>
        </p:nvGraphicFramePr>
        <p:xfrm>
          <a:off x="1610360" y="4513209"/>
          <a:ext cx="1986279" cy="162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93">
                  <a:extLst>
                    <a:ext uri="{9D8B030D-6E8A-4147-A177-3AD203B41FA5}">
                      <a16:colId xmlns:a16="http://schemas.microsoft.com/office/drawing/2014/main" val="3219612713"/>
                    </a:ext>
                  </a:extLst>
                </a:gridCol>
                <a:gridCol w="662093">
                  <a:extLst>
                    <a:ext uri="{9D8B030D-6E8A-4147-A177-3AD203B41FA5}">
                      <a16:colId xmlns:a16="http://schemas.microsoft.com/office/drawing/2014/main" val="2930820355"/>
                    </a:ext>
                  </a:extLst>
                </a:gridCol>
                <a:gridCol w="662093">
                  <a:extLst>
                    <a:ext uri="{9D8B030D-6E8A-4147-A177-3AD203B41FA5}">
                      <a16:colId xmlns:a16="http://schemas.microsoft.com/office/drawing/2014/main" val="3290472258"/>
                    </a:ext>
                  </a:extLst>
                </a:gridCol>
              </a:tblGrid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559148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301430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0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E4A4-320C-49B1-B0D3-DA8783F7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0" y="18255"/>
            <a:ext cx="4038600" cy="743745"/>
          </a:xfrm>
        </p:spPr>
        <p:txBody>
          <a:bodyPr>
            <a:noAutofit/>
          </a:bodyPr>
          <a:lstStyle/>
          <a:p>
            <a:r>
              <a:rPr lang="en-IN" sz="2000" b="1" dirty="0"/>
              <a:t>Accept number of row and column from user. Accept record and print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3CF6-A98A-47EA-BC08-4D23D3E8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62000"/>
            <a:ext cx="4968240" cy="5414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r = </a:t>
            </a:r>
            <a:r>
              <a:rPr lang="en-IN" sz="1600" dirty="0" err="1"/>
              <a:t>int.Parse</a:t>
            </a:r>
            <a:r>
              <a:rPr lang="en-IN" sz="1600" dirty="0"/>
              <a:t>(</a:t>
            </a:r>
            <a:r>
              <a:rPr lang="en-IN" sz="1600" dirty="0" err="1"/>
              <a:t>Console.ReadLine</a:t>
            </a:r>
            <a:r>
              <a:rPr lang="en-IN" sz="16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c = </a:t>
            </a:r>
            <a:r>
              <a:rPr lang="en-IN" sz="1600" dirty="0" err="1"/>
              <a:t>int.Parse</a:t>
            </a:r>
            <a:r>
              <a:rPr lang="en-IN" sz="1600" dirty="0"/>
              <a:t>(</a:t>
            </a:r>
            <a:r>
              <a:rPr lang="en-IN" sz="1600" dirty="0" err="1"/>
              <a:t>Console.ReadLine</a:t>
            </a:r>
            <a:r>
              <a:rPr lang="en-IN" sz="16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int [,]arr1=new int[</a:t>
            </a:r>
            <a:r>
              <a:rPr lang="en-IN" sz="1600" dirty="0" err="1"/>
              <a:t>r,c</a:t>
            </a:r>
            <a:r>
              <a:rPr lang="en-IN" sz="1600" dirty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arr1[0,0] = 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600" dirty="0" err="1"/>
              <a:t>Console.WriteLine</a:t>
            </a:r>
            <a:r>
              <a:rPr lang="en-IN" sz="1600" dirty="0"/>
              <a:t>(arr1[0,0]);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89572-F159-417A-BAAC-9A968D242BDA}"/>
              </a:ext>
            </a:extLst>
          </p:cNvPr>
          <p:cNvSpPr txBox="1"/>
          <p:nvPr/>
        </p:nvSpPr>
        <p:spPr>
          <a:xfrm>
            <a:off x="5455920" y="18255"/>
            <a:ext cx="702307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a two-dimensional array.  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c,nr,nc, n = 1;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 of raw and column"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nr =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nc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table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 = 0; r &lt; nr; ++r)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 = 0; c &lt;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++c)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table[r, c] = n++; 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(table[r, c] +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71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0F77-8F1C-4640-B843-5C2C9906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0"/>
            <a:ext cx="3332480" cy="1016635"/>
          </a:xfrm>
        </p:spPr>
        <p:txBody>
          <a:bodyPr>
            <a:normAutofit fontScale="90000"/>
          </a:bodyPr>
          <a:lstStyle/>
          <a:p>
            <a:r>
              <a:rPr lang="en-IN" dirty="0"/>
              <a:t>Jagged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BE7A-9778-4F70-8955-45611023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734" y="88491"/>
            <a:ext cx="4903839" cy="617696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Jagged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jagged[0]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jagged[1]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jagged[2]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j,n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 = n++;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jagged.Length;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 &lt; 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].Length;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(jagged[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9E9EFF-FE5A-4385-91EB-5218900B9B65}"/>
              </a:ext>
            </a:extLst>
          </p:cNvPr>
          <p:cNvSpPr/>
          <p:nvPr/>
        </p:nvSpPr>
        <p:spPr>
          <a:xfrm>
            <a:off x="297427" y="816131"/>
            <a:ext cx="3983783" cy="401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jagged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A8C33-653E-4092-90E2-8D102EB1445F}"/>
              </a:ext>
            </a:extLst>
          </p:cNvPr>
          <p:cNvSpPr/>
          <p:nvPr/>
        </p:nvSpPr>
        <p:spPr>
          <a:xfrm>
            <a:off x="297427" y="2792361"/>
            <a:ext cx="744792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2EB33-AAB4-49C1-B329-0915CED9048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2219" y="3151239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56476C3-C780-44FF-AE05-B0817A717592}"/>
              </a:ext>
            </a:extLst>
          </p:cNvPr>
          <p:cNvSpPr/>
          <p:nvPr/>
        </p:nvSpPr>
        <p:spPr>
          <a:xfrm>
            <a:off x="2025445" y="1583004"/>
            <a:ext cx="4677695" cy="4041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85DDA-9822-4FAC-ABFC-160A265ABE8C}"/>
              </a:ext>
            </a:extLst>
          </p:cNvPr>
          <p:cNvSpPr/>
          <p:nvPr/>
        </p:nvSpPr>
        <p:spPr>
          <a:xfrm>
            <a:off x="2409071" y="2343935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AC1D9-32C9-4E8B-A8C9-1B62DE5554D5}"/>
              </a:ext>
            </a:extLst>
          </p:cNvPr>
          <p:cNvSpPr/>
          <p:nvPr/>
        </p:nvSpPr>
        <p:spPr>
          <a:xfrm>
            <a:off x="2409071" y="2941774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6CADA-2606-4108-8896-29C6B1080969}"/>
              </a:ext>
            </a:extLst>
          </p:cNvPr>
          <p:cNvSpPr/>
          <p:nvPr/>
        </p:nvSpPr>
        <p:spPr>
          <a:xfrm>
            <a:off x="2399239" y="3539612"/>
            <a:ext cx="700463" cy="60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2B341-A0D8-4D0C-82D2-CDEBD64AA184}"/>
              </a:ext>
            </a:extLst>
          </p:cNvPr>
          <p:cNvCxnSpPr>
            <a:cxnSpLocks/>
          </p:cNvCxnSpPr>
          <p:nvPr/>
        </p:nvCxnSpPr>
        <p:spPr>
          <a:xfrm>
            <a:off x="2895600" y="2647335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418A37-BCCF-4806-B06A-1FF38DB52A09}"/>
              </a:ext>
            </a:extLst>
          </p:cNvPr>
          <p:cNvCxnSpPr>
            <a:cxnSpLocks/>
          </p:cNvCxnSpPr>
          <p:nvPr/>
        </p:nvCxnSpPr>
        <p:spPr>
          <a:xfrm>
            <a:off x="2895600" y="3314620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82B9B4-C79F-4745-8BD6-48F3F54F0CBA}"/>
              </a:ext>
            </a:extLst>
          </p:cNvPr>
          <p:cNvCxnSpPr>
            <a:cxnSpLocks/>
          </p:cNvCxnSpPr>
          <p:nvPr/>
        </p:nvCxnSpPr>
        <p:spPr>
          <a:xfrm>
            <a:off x="2895600" y="4068093"/>
            <a:ext cx="80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723730F3-9A87-4E6F-B43A-A49137E1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49672"/>
              </p:ext>
            </p:extLst>
          </p:nvPr>
        </p:nvGraphicFramePr>
        <p:xfrm>
          <a:off x="3753462" y="2117799"/>
          <a:ext cx="2949680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20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F16D6FA4-DA90-450B-9A02-31822B98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05133"/>
              </p:ext>
            </p:extLst>
          </p:nvPr>
        </p:nvGraphicFramePr>
        <p:xfrm>
          <a:off x="3760759" y="3073469"/>
          <a:ext cx="2949680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36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2796399244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id="{EAC8F619-3DB9-4133-99AC-A4A528D90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9284"/>
              </p:ext>
            </p:extLst>
          </p:nvPr>
        </p:nvGraphicFramePr>
        <p:xfrm>
          <a:off x="3753462" y="3911156"/>
          <a:ext cx="2949678" cy="58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13">
                  <a:extLst>
                    <a:ext uri="{9D8B030D-6E8A-4147-A177-3AD203B41FA5}">
                      <a16:colId xmlns:a16="http://schemas.microsoft.com/office/drawing/2014/main" val="1140416181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1637507529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591646360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3082985662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2190969747"/>
                    </a:ext>
                  </a:extLst>
                </a:gridCol>
                <a:gridCol w="491613">
                  <a:extLst>
                    <a:ext uri="{9D8B030D-6E8A-4147-A177-3AD203B41FA5}">
                      <a16:colId xmlns:a16="http://schemas.microsoft.com/office/drawing/2014/main" val="3622410929"/>
                    </a:ext>
                  </a:extLst>
                </a:gridCol>
              </a:tblGrid>
              <a:tr h="5880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904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7D5C454-36EA-42A0-B2EC-5BC20EC24085}"/>
              </a:ext>
            </a:extLst>
          </p:cNvPr>
          <p:cNvSpPr txBox="1"/>
          <p:nvPr/>
        </p:nvSpPr>
        <p:spPr>
          <a:xfrm>
            <a:off x="297427" y="2411811"/>
            <a:ext cx="8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jagged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E1A8F-6487-4DFA-966D-F33548C0CD66}"/>
              </a:ext>
            </a:extLst>
          </p:cNvPr>
          <p:cNvSpPr txBox="1"/>
          <p:nvPr/>
        </p:nvSpPr>
        <p:spPr>
          <a:xfrm>
            <a:off x="2460687" y="2015613"/>
            <a:ext cx="8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0AA8B9-D335-43C5-B400-B1EF84BCF19E}"/>
              </a:ext>
            </a:extLst>
          </p:cNvPr>
          <p:cNvSpPr/>
          <p:nvPr/>
        </p:nvSpPr>
        <p:spPr>
          <a:xfrm>
            <a:off x="3701846" y="1832766"/>
            <a:ext cx="748234" cy="18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DD174-C72A-473E-AEDB-D089187A7ED8}"/>
              </a:ext>
            </a:extLst>
          </p:cNvPr>
          <p:cNvSpPr/>
          <p:nvPr/>
        </p:nvSpPr>
        <p:spPr>
          <a:xfrm>
            <a:off x="3760757" y="2781143"/>
            <a:ext cx="801411" cy="16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E737DE-B4EE-4DC8-8119-E2837DBC5F04}"/>
              </a:ext>
            </a:extLst>
          </p:cNvPr>
          <p:cNvSpPr/>
          <p:nvPr/>
        </p:nvSpPr>
        <p:spPr>
          <a:xfrm>
            <a:off x="3785339" y="3720125"/>
            <a:ext cx="801411" cy="16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32957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2853</Words>
  <Application>Microsoft Office PowerPoint</Application>
  <PresentationFormat>Widescreen</PresentationFormat>
  <Paragraphs>538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What is Array</vt:lpstr>
      <vt:lpstr>Initialization and declaration in one line</vt:lpstr>
      <vt:lpstr>Anonymous array and implicit type</vt:lpstr>
      <vt:lpstr>Avoid declaring Array this way</vt:lpstr>
      <vt:lpstr>Ask user how my data they want to store in an array. Accept that many data and find sum of all element of an array</vt:lpstr>
      <vt:lpstr>2d Array</vt:lpstr>
      <vt:lpstr>Accept number of row and column from user. Accept record and print it</vt:lpstr>
      <vt:lpstr>Jagged array </vt:lpstr>
      <vt:lpstr>Accept number of rows from user and then for each rows how many column required. Display jagged Array</vt:lpstr>
      <vt:lpstr>Passing Array in function</vt:lpstr>
      <vt:lpstr>Array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of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64</cp:revision>
  <dcterms:created xsi:type="dcterms:W3CDTF">2020-07-25T18:00:01Z</dcterms:created>
  <dcterms:modified xsi:type="dcterms:W3CDTF">2020-10-26T04:14:03Z</dcterms:modified>
</cp:coreProperties>
</file>