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73" r:id="rId4"/>
    <p:sldId id="264" r:id="rId5"/>
    <p:sldId id="265" r:id="rId6"/>
    <p:sldId id="268" r:id="rId7"/>
    <p:sldId id="266" r:id="rId8"/>
    <p:sldId id="267"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snapToGrid="0">
      <p:cViewPr varScale="1">
        <p:scale>
          <a:sx n="78" d="100"/>
          <a:sy n="78" d="100"/>
        </p:scale>
        <p:origin x="127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D3DA-29F4-4850-A4EC-3616AC6BA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418429-CC96-43F3-895C-DA79E8F42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CC28A-794F-40A9-93F4-A605B534DA74}"/>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3EFF0B51-909D-4AFF-AAE0-21C46B3AD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288AE-A784-40BB-9C8C-24CD4212154D}"/>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31216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A4D9-B839-43B4-A518-66110813C6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B4028-3D84-422B-9750-DEC6D59AA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4AD53-E6C3-423D-9986-39CEF46EF440}"/>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DF0FF4B3-63BE-4553-B52B-4F08EE0D5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26647-F5DD-45D6-807E-98DBC82536BA}"/>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72493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533E9-76D5-4B90-ADF9-77F0CE4AE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9D103-F268-49A4-BF53-E9CB1BBFD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B2157-F456-49D4-A3CF-5E5732B42D9D}"/>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96C606D3-5C55-4043-A270-685A5D63F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A2ACA-4FD4-467D-A454-DB5E5C99EFF3}"/>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109789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FFC-4419-4A6F-BB38-9571D8FB5D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69FB98-E84D-4036-946A-CAD38B544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1267B-A9D5-4B6F-B13F-0826E04BDECD}"/>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70B04FB8-A9FD-4552-8384-01D028CC0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88204-2EB2-4102-AF1A-EE890E653F6A}"/>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129155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621C-D5C4-4CE3-BB1E-39A7E72607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CDFECE-23D0-4CF1-8D7F-6F435D6B3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E73F6-9AD4-4A8E-A8FF-E7C5933A45C9}"/>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70C1BF58-8369-45D5-BECA-42791B3EF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5CF29-0C59-4580-9FFE-EB551E281CC4}"/>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9638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2600-6C1D-4423-8920-28A1663C7D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6FD69-6D4E-41B2-A7F9-47179D50AA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4A2F41-950B-4007-9E8A-D691BAF23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C48590-FCE7-4560-80F5-431DECE5C6A9}"/>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6" name="Footer Placeholder 5">
            <a:extLst>
              <a:ext uri="{FF2B5EF4-FFF2-40B4-BE49-F238E27FC236}">
                <a16:creationId xmlns:a16="http://schemas.microsoft.com/office/drawing/2014/main" id="{AE217458-6AF4-4740-A8F2-BE7698B872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B41FF-FF2D-4325-881D-BF155C90E571}"/>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124676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4BF6-A37B-457B-AE19-08408BDA7A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4455B1-2A27-462B-8516-13AA8285A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4A373-FE7A-4500-9912-EE9EFC9FDF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863254-F400-4BDA-B847-65B91E182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354689-2D0D-4BEE-8FFE-0A6E24B13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351FB1-3609-4520-8BA8-97F1A8462DCA}"/>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8" name="Footer Placeholder 7">
            <a:extLst>
              <a:ext uri="{FF2B5EF4-FFF2-40B4-BE49-F238E27FC236}">
                <a16:creationId xmlns:a16="http://schemas.microsoft.com/office/drawing/2014/main" id="{BC260C5E-C4CF-45A3-A339-27C7CDF669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3129F-DCC3-4675-931A-996DA9B7B5A2}"/>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98239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28EE-ED37-42DF-9CF3-A6694BA6AE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7A9E7-C54B-4E4B-993F-41D041D56B27}"/>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4" name="Footer Placeholder 3">
            <a:extLst>
              <a:ext uri="{FF2B5EF4-FFF2-40B4-BE49-F238E27FC236}">
                <a16:creationId xmlns:a16="http://schemas.microsoft.com/office/drawing/2014/main" id="{35A246D7-AE90-4163-97A8-FFA89F3267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57A51-5D72-4B9A-9092-12B61D194A2E}"/>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86012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9A960-9F14-4BFB-B79D-1A4CE90300E5}"/>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3" name="Footer Placeholder 2">
            <a:extLst>
              <a:ext uri="{FF2B5EF4-FFF2-40B4-BE49-F238E27FC236}">
                <a16:creationId xmlns:a16="http://schemas.microsoft.com/office/drawing/2014/main" id="{E73E5A73-18D2-4764-8634-9C937192D9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8AEF26-5D1B-430A-B64F-38D2FD208D6A}"/>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58885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A62-1D66-4641-9F79-B003F95FC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9AAC2C-AD48-406D-8750-0348D37CA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BE90A4-274B-4F63-A2FE-72A2A2C38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0D4E0-5DDA-4A62-9AB0-D3BD550D371D}"/>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6" name="Footer Placeholder 5">
            <a:extLst>
              <a:ext uri="{FF2B5EF4-FFF2-40B4-BE49-F238E27FC236}">
                <a16:creationId xmlns:a16="http://schemas.microsoft.com/office/drawing/2014/main" id="{2D67D12E-4110-48DA-9FFD-2F20760BC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B318F-35B6-46CC-8D13-69F317126FBB}"/>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45550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3A7A-F149-4167-B8DA-B574CD5B3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6B8C25-7E4F-4FC4-97EF-8C65612D4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D01A7-84A6-4A95-B78A-247078992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0603A-3B2D-432B-BDA0-AFC5EDB896F1}"/>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6" name="Footer Placeholder 5">
            <a:extLst>
              <a:ext uri="{FF2B5EF4-FFF2-40B4-BE49-F238E27FC236}">
                <a16:creationId xmlns:a16="http://schemas.microsoft.com/office/drawing/2014/main" id="{C35BA1C9-8C46-42E0-B998-ED771CF80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BA219-5A79-4611-ABC0-2FCE79B2BE91}"/>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70142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1D564-51A0-49E3-AA91-9622691BD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F8FC9B-DCD8-4CD9-9FAA-BB869B80A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FB437-D255-4210-A730-534FB1965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469044E8-4529-49F5-8FE2-67C25325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996B94-C1EE-406D-8465-30F13599C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AE3E5-DF21-40B2-ADCA-A80CD091A1A3}" type="slidenum">
              <a:rPr lang="en-IN" smtClean="0"/>
              <a:t>‹#›</a:t>
            </a:fld>
            <a:endParaRPr lang="en-IN"/>
          </a:p>
        </p:txBody>
      </p:sp>
      <p:pic>
        <p:nvPicPr>
          <p:cNvPr id="8" name="Picture 7">
            <a:extLst>
              <a:ext uri="{FF2B5EF4-FFF2-40B4-BE49-F238E27FC236}">
                <a16:creationId xmlns:a16="http://schemas.microsoft.com/office/drawing/2014/main" id="{19A2EDF6-A660-4F2B-84D6-A2005ADD3E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3888" y="-130317"/>
            <a:ext cx="1282699" cy="857534"/>
          </a:xfrm>
          <a:prstGeom prst="rect">
            <a:avLst/>
          </a:prstGeom>
        </p:spPr>
      </p:pic>
      <p:sp>
        <p:nvSpPr>
          <p:cNvPr id="10" name="Rectangle 9">
            <a:extLst>
              <a:ext uri="{FF2B5EF4-FFF2-40B4-BE49-F238E27FC236}">
                <a16:creationId xmlns:a16="http://schemas.microsoft.com/office/drawing/2014/main" id="{2514E75E-7C58-4101-B022-666D143177DE}"/>
              </a:ext>
            </a:extLst>
          </p:cNvPr>
          <p:cNvSpPr/>
          <p:nvPr userDrawn="1"/>
        </p:nvSpPr>
        <p:spPr>
          <a:xfrm>
            <a:off x="1133749" y="6650710"/>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48778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2873D-EBC7-4460-A357-48240BB3F818}"/>
              </a:ext>
            </a:extLst>
          </p:cNvPr>
          <p:cNvSpPr>
            <a:spLocks noGrp="1"/>
          </p:cNvSpPr>
          <p:nvPr>
            <p:ph idx="1"/>
          </p:nvPr>
        </p:nvSpPr>
        <p:spPr>
          <a:xfrm>
            <a:off x="4925961" y="0"/>
            <a:ext cx="7098891" cy="7020232"/>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System.Text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String_Intern_Test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Compile Time Interning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str = </a:t>
            </a:r>
            <a:r>
              <a:rPr lang="en-US" sz="1200" dirty="0">
                <a:solidFill>
                  <a:srgbClr val="A31515"/>
                </a:solidFill>
                <a:highlight>
                  <a:srgbClr val="FFFFFF"/>
                </a:highlight>
                <a:latin typeface="Consolas" panose="020B0609020204030204" pitchFamily="49" charset="0"/>
              </a:rPr>
              <a:t>"This string is interned at compile time"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.IsInterned</a:t>
            </a:r>
            <a:r>
              <a:rPr lang="en-IN" sz="1200" dirty="0">
                <a:solidFill>
                  <a:srgbClr val="000000"/>
                </a:solidFill>
                <a:highlight>
                  <a:srgbClr val="FFFFFF"/>
                </a:highlight>
                <a:latin typeface="Consolas" panose="020B0609020204030204" pitchFamily="49" charset="0"/>
              </a:rPr>
              <a:t>(str) string ka reference</a:t>
            </a:r>
          </a:p>
          <a:p>
            <a:pPr marL="0" indent="0">
              <a:buNone/>
            </a:pP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"NO"</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"YES"</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shows YES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Runtime Interning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IMPORTANT: Don't use StringBuilder to concatenate strings like this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I've used StringBuilder to avoid creating a string literal which would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be automatically interned.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StringBuilder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myStringBuilder</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StringBuilder</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myStringBuilder.Append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"This is going to be"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myStringBuilder.Append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interned soon!"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var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myStringBuilder.ToString</a:t>
            </a:r>
            <a:r>
              <a:rPr lang="en-IN" sz="1200" dirty="0">
                <a:solidFill>
                  <a:srgbClr val="000000"/>
                </a:solidFill>
                <a:highlight>
                  <a:srgbClr val="FFFFFF"/>
                </a:highlight>
                <a:latin typeface="Consolas" panose="020B0609020204030204" pitchFamily="49" charset="0"/>
              </a:rPr>
              <a:t>();// converting to string</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.IsInterned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"NO"</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"YES"</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shows NO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.Intern</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.IsInterned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"NO"</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"YES"</a:t>
            </a:r>
            <a:r>
              <a:rPr lang="en-US" sz="1200" dirty="0">
                <a:solidFill>
                  <a:srgbClr val="000000"/>
                </a:solidFill>
                <a:highlight>
                  <a:srgbClr val="FFFFFF"/>
                </a:highlight>
                <a:latin typeface="Consolas" panose="020B0609020204030204" pitchFamily="49" charset="0"/>
              </a:rPr>
              <a:t>);</a:t>
            </a:r>
            <a:r>
              <a:rPr lang="en-US" sz="1200" dirty="0">
                <a:solidFill>
                  <a:srgbClr val="008000"/>
                </a:solidFill>
                <a:highlight>
                  <a:srgbClr val="FFFFFF"/>
                </a:highlight>
                <a:latin typeface="Consolas" panose="020B0609020204030204" pitchFamily="49" charset="0"/>
              </a:rPr>
              <a:t>//shows Y   YES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4AD69E00-1F59-411C-8A51-173857537E63}"/>
              </a:ext>
            </a:extLst>
          </p:cNvPr>
          <p:cNvSpPr txBox="1"/>
          <p:nvPr/>
        </p:nvSpPr>
        <p:spPr>
          <a:xfrm>
            <a:off x="58993" y="638785"/>
            <a:ext cx="5230761" cy="1600438"/>
          </a:xfrm>
          <a:prstGeom prst="rect">
            <a:avLst/>
          </a:prstGeom>
          <a:noFill/>
        </p:spPr>
        <p:txBody>
          <a:bodyPr wrap="square" rtlCol="0">
            <a:spAutoFit/>
          </a:bodyPr>
          <a:lstStyle/>
          <a:p>
            <a:r>
              <a:rPr lang="en-IN" sz="1050" b="1" dirty="0" err="1">
                <a:solidFill>
                  <a:srgbClr val="2B91AF"/>
                </a:solidFill>
                <a:highlight>
                  <a:srgbClr val="FFFFFF"/>
                </a:highlight>
                <a:latin typeface="Consolas" panose="020B0609020204030204" pitchFamily="49" charset="0"/>
              </a:rPr>
              <a:t>String</a:t>
            </a:r>
            <a:r>
              <a:rPr lang="en-IN" sz="1050" b="1" dirty="0" err="1">
                <a:solidFill>
                  <a:srgbClr val="000000"/>
                </a:solidFill>
                <a:highlight>
                  <a:srgbClr val="FFFFFF"/>
                </a:highlight>
                <a:latin typeface="Consolas" panose="020B0609020204030204" pitchFamily="49" charset="0"/>
              </a:rPr>
              <a:t>.IsInterned</a:t>
            </a:r>
            <a:r>
              <a:rPr lang="en-IN" sz="1050" b="1" dirty="0">
                <a:solidFill>
                  <a:srgbClr val="000000"/>
                </a:solidFill>
                <a:highlight>
                  <a:srgbClr val="FFFFFF"/>
                </a:highlight>
                <a:latin typeface="Consolas" panose="020B0609020204030204" pitchFamily="49" charset="0"/>
              </a:rPr>
              <a:t>(str)</a:t>
            </a:r>
          </a:p>
          <a:p>
            <a:endParaRPr lang="en-IN" sz="1050" dirty="0">
              <a:solidFill>
                <a:srgbClr val="000000"/>
              </a:solidFill>
              <a:highlight>
                <a:srgbClr val="FFFFFF"/>
              </a:highlight>
              <a:latin typeface="Consolas" panose="020B0609020204030204" pitchFamily="49" charset="0"/>
            </a:endParaRPr>
          </a:p>
          <a:p>
            <a:r>
              <a:rPr lang="en-IN" sz="1050" b="1" dirty="0" err="1">
                <a:solidFill>
                  <a:srgbClr val="000000"/>
                </a:solidFill>
                <a:highlight>
                  <a:srgbClr val="FFFFFF"/>
                </a:highlight>
                <a:latin typeface="Consolas" panose="020B0609020204030204" pitchFamily="49" charset="0"/>
              </a:rPr>
              <a:t>IsInterned</a:t>
            </a:r>
            <a:r>
              <a:rPr lang="en-IN" sz="1050" b="1" dirty="0">
                <a:solidFill>
                  <a:srgbClr val="000000"/>
                </a:solidFill>
                <a:highlight>
                  <a:srgbClr val="FFFFFF"/>
                </a:highlight>
                <a:latin typeface="Consolas" panose="020B0609020204030204" pitchFamily="49" charset="0"/>
              </a:rPr>
              <a:t>:</a:t>
            </a:r>
            <a:r>
              <a:rPr lang="en-IN" sz="1050" dirty="0">
                <a:solidFill>
                  <a:srgbClr val="000000"/>
                </a:solidFill>
                <a:highlight>
                  <a:srgbClr val="FFFFFF"/>
                </a:highlight>
                <a:latin typeface="Consolas" panose="020B0609020204030204" pitchFamily="49" charset="0"/>
              </a:rPr>
              <a:t> job of this function is to check whether the string is their in the string pool or not. If it is in string pool it will return </a:t>
            </a:r>
            <a:r>
              <a:rPr lang="en-IN" sz="1050" b="1" dirty="0">
                <a:solidFill>
                  <a:srgbClr val="000000"/>
                </a:solidFill>
                <a:highlight>
                  <a:srgbClr val="FFFFFF"/>
                </a:highlight>
                <a:latin typeface="Consolas" panose="020B0609020204030204" pitchFamily="49" charset="0"/>
              </a:rPr>
              <a:t>reference</a:t>
            </a:r>
            <a:r>
              <a:rPr lang="en-IN" sz="1050" dirty="0">
                <a:solidFill>
                  <a:srgbClr val="000000"/>
                </a:solidFill>
                <a:highlight>
                  <a:srgbClr val="FFFFFF"/>
                </a:highlight>
                <a:latin typeface="Consolas" panose="020B0609020204030204" pitchFamily="49" charset="0"/>
              </a:rPr>
              <a:t> else it will return </a:t>
            </a:r>
            <a:r>
              <a:rPr lang="en-IN" sz="1050" b="1" dirty="0">
                <a:solidFill>
                  <a:srgbClr val="000000"/>
                </a:solidFill>
                <a:highlight>
                  <a:srgbClr val="FFFFFF"/>
                </a:highlight>
                <a:latin typeface="Consolas" panose="020B0609020204030204" pitchFamily="49" charset="0"/>
              </a:rPr>
              <a:t>null.</a:t>
            </a:r>
          </a:p>
          <a:p>
            <a:endParaRPr lang="en-IN"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IN" sz="1050" dirty="0">
                <a:solidFill>
                  <a:srgbClr val="2B91AF"/>
                </a:solidFill>
                <a:highlight>
                  <a:srgbClr val="FFFFFF"/>
                </a:highlight>
                <a:latin typeface="Consolas" panose="020B0609020204030204" pitchFamily="49" charset="0"/>
              </a:rPr>
              <a:t>			</a:t>
            </a:r>
            <a:endParaRPr lang="en-IN"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p:txBody>
      </p:sp>
      <p:sp>
        <p:nvSpPr>
          <p:cNvPr id="5" name="TextBox 4">
            <a:extLst>
              <a:ext uri="{FF2B5EF4-FFF2-40B4-BE49-F238E27FC236}">
                <a16:creationId xmlns:a16="http://schemas.microsoft.com/office/drawing/2014/main" id="{BF2D9CEE-CB14-4991-ACD4-37A795C5DCE1}"/>
              </a:ext>
            </a:extLst>
          </p:cNvPr>
          <p:cNvSpPr txBox="1"/>
          <p:nvPr/>
        </p:nvSpPr>
        <p:spPr>
          <a:xfrm>
            <a:off x="1091381" y="0"/>
            <a:ext cx="3834580" cy="369332"/>
          </a:xfrm>
          <a:prstGeom prst="rect">
            <a:avLst/>
          </a:prstGeom>
          <a:noFill/>
        </p:spPr>
        <p:txBody>
          <a:bodyPr wrap="square" rtlCol="0">
            <a:spAutoFit/>
          </a:bodyPr>
          <a:lstStyle/>
          <a:p>
            <a:r>
              <a:rPr lang="en-IN" dirty="0"/>
              <a:t>How to push string in string pool</a:t>
            </a:r>
          </a:p>
        </p:txBody>
      </p:sp>
      <p:sp>
        <p:nvSpPr>
          <p:cNvPr id="6" name="Cloud 5">
            <a:extLst>
              <a:ext uri="{FF2B5EF4-FFF2-40B4-BE49-F238E27FC236}">
                <a16:creationId xmlns:a16="http://schemas.microsoft.com/office/drawing/2014/main" id="{EE38432B-1832-4CB4-BC08-34B3E7F94E2C}"/>
              </a:ext>
            </a:extLst>
          </p:cNvPr>
          <p:cNvSpPr/>
          <p:nvPr/>
        </p:nvSpPr>
        <p:spPr>
          <a:xfrm>
            <a:off x="2674373" y="4251967"/>
            <a:ext cx="2987065" cy="270927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A31515"/>
                </a:solidFill>
                <a:highlight>
                  <a:srgbClr val="FFFFFF"/>
                </a:highlight>
                <a:latin typeface="Consolas" panose="020B0609020204030204" pitchFamily="49" charset="0"/>
              </a:rPr>
              <a:t>            </a:t>
            </a:r>
          </a:p>
          <a:p>
            <a:pPr algn="ctr"/>
            <a:endParaRPr lang="en-US" dirty="0">
              <a:solidFill>
                <a:srgbClr val="A31515"/>
              </a:solidFill>
              <a:highlight>
                <a:srgbClr val="FFFFFF"/>
              </a:highlight>
              <a:latin typeface="Consolas" panose="020B0609020204030204" pitchFamily="49" charset="0"/>
            </a:endParaRPr>
          </a:p>
          <a:p>
            <a:pPr algn="ctr"/>
            <a:r>
              <a:rPr lang="en-US" dirty="0">
                <a:solidFill>
                  <a:srgbClr val="A31515"/>
                </a:solidFill>
                <a:highlight>
                  <a:srgbClr val="FFFFFF"/>
                </a:highlight>
                <a:latin typeface="Consolas" panose="020B0609020204030204" pitchFamily="49" charset="0"/>
              </a:rPr>
              <a:t>This is going to be interned soon!</a:t>
            </a:r>
            <a:endParaRPr lang="en-IN" dirty="0"/>
          </a:p>
          <a:p>
            <a:pPr algn="ctr"/>
            <a:endParaRPr lang="en-US" dirty="0">
              <a:solidFill>
                <a:srgbClr val="A31515"/>
              </a:solidFill>
              <a:highlight>
                <a:srgbClr val="FFFFFF"/>
              </a:highlight>
              <a:latin typeface="Consolas" panose="020B0609020204030204" pitchFamily="49" charset="0"/>
            </a:endParaRPr>
          </a:p>
          <a:p>
            <a:pPr algn="ctr"/>
            <a:endParaRPr lang="en-US" dirty="0">
              <a:solidFill>
                <a:srgbClr val="A31515"/>
              </a:solidFill>
              <a:highlight>
                <a:srgbClr val="FFFFFF"/>
              </a:highlight>
              <a:latin typeface="Consolas" panose="020B0609020204030204" pitchFamily="49" charset="0"/>
            </a:endParaRPr>
          </a:p>
          <a:p>
            <a:pPr algn="ctr"/>
            <a:endParaRPr lang="en-US" dirty="0">
              <a:solidFill>
                <a:srgbClr val="A31515"/>
              </a:solidFill>
              <a:highlight>
                <a:srgbClr val="FFFFFF"/>
              </a:highlight>
              <a:latin typeface="Consolas" panose="020B0609020204030204" pitchFamily="49" charset="0"/>
            </a:endParaRPr>
          </a:p>
          <a:p>
            <a:pPr algn="ctr"/>
            <a:r>
              <a:rPr lang="en-US" dirty="0">
                <a:solidFill>
                  <a:srgbClr val="A31515"/>
                </a:solidFill>
                <a:highlight>
                  <a:srgbClr val="FFFFFF"/>
                </a:highlight>
                <a:latin typeface="Consolas" panose="020B0609020204030204" pitchFamily="49" charset="0"/>
              </a:rPr>
              <a:t>This is going to be interned soon!</a:t>
            </a:r>
            <a:endParaRPr lang="en-IN" dirty="0"/>
          </a:p>
          <a:p>
            <a:pPr algn="ctr"/>
            <a:endParaRPr lang="en-US" dirty="0">
              <a:solidFill>
                <a:srgbClr val="A31515"/>
              </a:solidFill>
              <a:highlight>
                <a:srgbClr val="FFFFFF"/>
              </a:highlight>
              <a:latin typeface="Consolas" panose="020B0609020204030204" pitchFamily="49" charset="0"/>
            </a:endParaRPr>
          </a:p>
          <a:p>
            <a:pPr algn="ctr"/>
            <a:endParaRPr lang="en-IN" dirty="0"/>
          </a:p>
          <a:p>
            <a:pPr algn="ctr"/>
            <a:r>
              <a:rPr lang="en-IN" dirty="0"/>
              <a:t>“</a:t>
            </a:r>
            <a:r>
              <a:rPr lang="en-US" dirty="0">
                <a:solidFill>
                  <a:srgbClr val="A31515"/>
                </a:solidFill>
                <a:highlight>
                  <a:srgbClr val="FFFFFF"/>
                </a:highlight>
                <a:latin typeface="Consolas" panose="020B0609020204030204" pitchFamily="49" charset="0"/>
              </a:rPr>
              <a:t>This string is interned at compile time</a:t>
            </a:r>
            <a:r>
              <a:rPr lang="en-IN" dirty="0"/>
              <a:t>”</a:t>
            </a:r>
          </a:p>
        </p:txBody>
      </p:sp>
      <p:sp>
        <p:nvSpPr>
          <p:cNvPr id="7" name="Rectangle 6">
            <a:extLst>
              <a:ext uri="{FF2B5EF4-FFF2-40B4-BE49-F238E27FC236}">
                <a16:creationId xmlns:a16="http://schemas.microsoft.com/office/drawing/2014/main" id="{6E6468B3-4FDA-4BBA-A20B-DEA855E7D154}"/>
              </a:ext>
            </a:extLst>
          </p:cNvPr>
          <p:cNvSpPr/>
          <p:nvPr/>
        </p:nvSpPr>
        <p:spPr>
          <a:xfrm>
            <a:off x="540774" y="5014463"/>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EF0365C-9ED1-482C-AE67-DFDBB9DE5CB7}"/>
              </a:ext>
            </a:extLst>
          </p:cNvPr>
          <p:cNvSpPr txBox="1"/>
          <p:nvPr/>
        </p:nvSpPr>
        <p:spPr>
          <a:xfrm flipH="1">
            <a:off x="730783" y="4515692"/>
            <a:ext cx="766916" cy="369332"/>
          </a:xfrm>
          <a:prstGeom prst="rect">
            <a:avLst/>
          </a:prstGeom>
          <a:noFill/>
        </p:spPr>
        <p:txBody>
          <a:bodyPr wrap="square" rtlCol="0">
            <a:spAutoFit/>
          </a:bodyPr>
          <a:lstStyle/>
          <a:p>
            <a:r>
              <a:rPr lang="en-IN" dirty="0"/>
              <a:t> str </a:t>
            </a:r>
          </a:p>
        </p:txBody>
      </p:sp>
      <p:cxnSp>
        <p:nvCxnSpPr>
          <p:cNvPr id="9" name="Straight Arrow Connector 8">
            <a:extLst>
              <a:ext uri="{FF2B5EF4-FFF2-40B4-BE49-F238E27FC236}">
                <a16:creationId xmlns:a16="http://schemas.microsoft.com/office/drawing/2014/main" id="{012C5B78-6C18-4C20-9595-FC66FA9DD0A6}"/>
              </a:ext>
            </a:extLst>
          </p:cNvPr>
          <p:cNvCxnSpPr>
            <a:cxnSpLocks/>
          </p:cNvCxnSpPr>
          <p:nvPr/>
        </p:nvCxnSpPr>
        <p:spPr>
          <a:xfrm>
            <a:off x="1361892" y="5560728"/>
            <a:ext cx="18385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4C939B49-E9F9-4676-9551-734C31DB025E}"/>
              </a:ext>
            </a:extLst>
          </p:cNvPr>
          <p:cNvSpPr/>
          <p:nvPr/>
        </p:nvSpPr>
        <p:spPr>
          <a:xfrm>
            <a:off x="285134" y="1851146"/>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99802D4-C093-4AF2-B943-5C170634773C}"/>
              </a:ext>
            </a:extLst>
          </p:cNvPr>
          <p:cNvSpPr txBox="1"/>
          <p:nvPr/>
        </p:nvSpPr>
        <p:spPr>
          <a:xfrm>
            <a:off x="-154122" y="1573453"/>
            <a:ext cx="2235117" cy="369332"/>
          </a:xfrm>
          <a:prstGeom prst="rect">
            <a:avLst/>
          </a:prstGeom>
          <a:noFill/>
        </p:spPr>
        <p:txBody>
          <a:bodyPr wrap="square" rtlCol="0">
            <a:spAutoFit/>
          </a:bodyPr>
          <a:lstStyle/>
          <a:p>
            <a:r>
              <a:rPr lang="en-IN" dirty="0" err="1">
                <a:solidFill>
                  <a:srgbClr val="000000"/>
                </a:solidFill>
                <a:highlight>
                  <a:srgbClr val="FFFFFF"/>
                </a:highlight>
                <a:latin typeface="Consolas" panose="020B0609020204030204" pitchFamily="49" charset="0"/>
              </a:rPr>
              <a:t>myStringBuilder</a:t>
            </a:r>
            <a:endParaRPr lang="en-IN" dirty="0"/>
          </a:p>
        </p:txBody>
      </p:sp>
      <p:sp>
        <p:nvSpPr>
          <p:cNvPr id="14" name="Rectangle 13">
            <a:extLst>
              <a:ext uri="{FF2B5EF4-FFF2-40B4-BE49-F238E27FC236}">
                <a16:creationId xmlns:a16="http://schemas.microsoft.com/office/drawing/2014/main" id="{2AD871AD-8BD7-4CD8-93BB-76DA5D181E38}"/>
              </a:ext>
            </a:extLst>
          </p:cNvPr>
          <p:cNvSpPr/>
          <p:nvPr/>
        </p:nvSpPr>
        <p:spPr>
          <a:xfrm>
            <a:off x="2159657" y="2021990"/>
            <a:ext cx="2235117" cy="1247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A31515"/>
                </a:solidFill>
                <a:highlight>
                  <a:srgbClr val="FFFFFF"/>
                </a:highlight>
                <a:latin typeface="Consolas" panose="020B0609020204030204" pitchFamily="49" charset="0"/>
              </a:rPr>
              <a:t>This is going to be interned soon!</a:t>
            </a:r>
            <a:endParaRPr lang="en-IN" dirty="0"/>
          </a:p>
        </p:txBody>
      </p:sp>
      <p:cxnSp>
        <p:nvCxnSpPr>
          <p:cNvPr id="15" name="Straight Arrow Connector 14">
            <a:extLst>
              <a:ext uri="{FF2B5EF4-FFF2-40B4-BE49-F238E27FC236}">
                <a16:creationId xmlns:a16="http://schemas.microsoft.com/office/drawing/2014/main" id="{027E25FC-61C5-413F-8367-E8AB8FF11806}"/>
              </a:ext>
            </a:extLst>
          </p:cNvPr>
          <p:cNvCxnSpPr>
            <a:cxnSpLocks/>
          </p:cNvCxnSpPr>
          <p:nvPr/>
        </p:nvCxnSpPr>
        <p:spPr>
          <a:xfrm>
            <a:off x="1092757" y="3874906"/>
            <a:ext cx="2083785" cy="65090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8F21A53E-438D-4681-B9EA-57191C2A3370}"/>
              </a:ext>
            </a:extLst>
          </p:cNvPr>
          <p:cNvSpPr txBox="1"/>
          <p:nvPr/>
        </p:nvSpPr>
        <p:spPr>
          <a:xfrm>
            <a:off x="2015489" y="6297557"/>
            <a:ext cx="1582993" cy="369332"/>
          </a:xfrm>
          <a:prstGeom prst="rect">
            <a:avLst/>
          </a:prstGeom>
          <a:noFill/>
        </p:spPr>
        <p:txBody>
          <a:bodyPr wrap="square" rtlCol="0">
            <a:spAutoFit/>
          </a:bodyPr>
          <a:lstStyle/>
          <a:p>
            <a:r>
              <a:rPr lang="en-IN" dirty="0"/>
              <a:t>String pool</a:t>
            </a:r>
          </a:p>
        </p:txBody>
      </p:sp>
      <p:sp>
        <p:nvSpPr>
          <p:cNvPr id="18" name="Rectangle 17">
            <a:extLst>
              <a:ext uri="{FF2B5EF4-FFF2-40B4-BE49-F238E27FC236}">
                <a16:creationId xmlns:a16="http://schemas.microsoft.com/office/drawing/2014/main" id="{2BCAC07E-D29B-4C14-899E-DEEBE6D842FE}"/>
              </a:ext>
            </a:extLst>
          </p:cNvPr>
          <p:cNvSpPr/>
          <p:nvPr/>
        </p:nvSpPr>
        <p:spPr>
          <a:xfrm>
            <a:off x="131901" y="3197853"/>
            <a:ext cx="1197764" cy="369332"/>
          </a:xfrm>
          <a:prstGeom prst="rect">
            <a:avLst/>
          </a:prstGeom>
        </p:spPr>
        <p:txBody>
          <a:bodyPr wrap="none">
            <a:spAutoFit/>
          </a:bodyPr>
          <a:lstStyle/>
          <a:p>
            <a:r>
              <a:rPr lang="en-IN" dirty="0" err="1">
                <a:solidFill>
                  <a:srgbClr val="000000"/>
                </a:solidFill>
                <a:highlight>
                  <a:srgbClr val="FFFFFF"/>
                </a:highlight>
                <a:latin typeface="Consolas" panose="020B0609020204030204" pitchFamily="49" charset="0"/>
              </a:rPr>
              <a:t>myString</a:t>
            </a:r>
            <a:endParaRPr lang="en-IN" dirty="0"/>
          </a:p>
        </p:txBody>
      </p:sp>
      <p:sp>
        <p:nvSpPr>
          <p:cNvPr id="19" name="Rectangle 18">
            <a:extLst>
              <a:ext uri="{FF2B5EF4-FFF2-40B4-BE49-F238E27FC236}">
                <a16:creationId xmlns:a16="http://schemas.microsoft.com/office/drawing/2014/main" id="{08619B0E-C4D4-4E72-BA26-3AFA23BBDF78}"/>
              </a:ext>
            </a:extLst>
          </p:cNvPr>
          <p:cNvSpPr/>
          <p:nvPr/>
        </p:nvSpPr>
        <p:spPr>
          <a:xfrm>
            <a:off x="2139991" y="1652658"/>
            <a:ext cx="2590774" cy="369332"/>
          </a:xfrm>
          <a:prstGeom prst="rect">
            <a:avLst/>
          </a:prstGeom>
        </p:spPr>
        <p:txBody>
          <a:bodyPr wrap="none">
            <a:spAutoFit/>
          </a:bodyPr>
          <a:lstStyle/>
          <a:p>
            <a:r>
              <a:rPr lang="en-IN" dirty="0">
                <a:solidFill>
                  <a:srgbClr val="2B91AF"/>
                </a:solidFill>
                <a:highlight>
                  <a:srgbClr val="FFFFFF"/>
                </a:highlight>
                <a:latin typeface="Consolas" panose="020B0609020204030204" pitchFamily="49" charset="0"/>
              </a:rPr>
              <a:t>new StringBuilder()</a:t>
            </a:r>
            <a:endParaRPr lang="en-IN" dirty="0"/>
          </a:p>
        </p:txBody>
      </p:sp>
      <p:sp>
        <p:nvSpPr>
          <p:cNvPr id="21" name="Rectangle 20">
            <a:extLst>
              <a:ext uri="{FF2B5EF4-FFF2-40B4-BE49-F238E27FC236}">
                <a16:creationId xmlns:a16="http://schemas.microsoft.com/office/drawing/2014/main" id="{8AAA9A4C-2539-4791-B795-8E8ED4E43593}"/>
              </a:ext>
            </a:extLst>
          </p:cNvPr>
          <p:cNvSpPr/>
          <p:nvPr/>
        </p:nvSpPr>
        <p:spPr>
          <a:xfrm>
            <a:off x="398207" y="3631404"/>
            <a:ext cx="693174" cy="480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A8CBC7DE-9442-408D-93DC-5D76433881BC}"/>
              </a:ext>
            </a:extLst>
          </p:cNvPr>
          <p:cNvCxnSpPr>
            <a:cxnSpLocks/>
          </p:cNvCxnSpPr>
          <p:nvPr/>
        </p:nvCxnSpPr>
        <p:spPr>
          <a:xfrm>
            <a:off x="1081544" y="2316083"/>
            <a:ext cx="94389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ECFE059-9BBF-499D-B664-99927B4D997E}"/>
              </a:ext>
            </a:extLst>
          </p:cNvPr>
          <p:cNvSpPr/>
          <p:nvPr/>
        </p:nvSpPr>
        <p:spPr>
          <a:xfrm>
            <a:off x="2397941" y="3360259"/>
            <a:ext cx="2766304" cy="949653"/>
          </a:xfrm>
          <a:prstGeom prst="rect">
            <a:avLst/>
          </a:prstGeom>
          <a:ln w="3810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A31515"/>
                </a:solidFill>
                <a:highlight>
                  <a:srgbClr val="FFFFFF"/>
                </a:highlight>
                <a:latin typeface="Consolas" panose="020B0609020204030204" pitchFamily="49" charset="0"/>
              </a:rPr>
              <a:t>This is going to be interned soon!</a:t>
            </a:r>
            <a:endParaRPr lang="en-IN" dirty="0"/>
          </a:p>
          <a:p>
            <a:pPr algn="ctr"/>
            <a:endParaRPr lang="en-IN" dirty="0"/>
          </a:p>
        </p:txBody>
      </p:sp>
      <p:sp>
        <p:nvSpPr>
          <p:cNvPr id="29" name="Rectangle 28">
            <a:extLst>
              <a:ext uri="{FF2B5EF4-FFF2-40B4-BE49-F238E27FC236}">
                <a16:creationId xmlns:a16="http://schemas.microsoft.com/office/drawing/2014/main" id="{CDFF5394-F928-4687-877B-2C19F4B5673E}"/>
              </a:ext>
            </a:extLst>
          </p:cNvPr>
          <p:cNvSpPr/>
          <p:nvPr/>
        </p:nvSpPr>
        <p:spPr>
          <a:xfrm>
            <a:off x="4557892" y="3022135"/>
            <a:ext cx="944489" cy="369332"/>
          </a:xfrm>
          <a:prstGeom prst="rect">
            <a:avLst/>
          </a:prstGeom>
        </p:spPr>
        <p:txBody>
          <a:bodyPr wrap="none">
            <a:spAutoFit/>
          </a:bodyPr>
          <a:lstStyle/>
          <a:p>
            <a:r>
              <a:rPr lang="en-IN" dirty="0">
                <a:solidFill>
                  <a:srgbClr val="2B91AF"/>
                </a:solidFill>
                <a:highlight>
                  <a:srgbClr val="FFFFFF"/>
                </a:highlight>
                <a:latin typeface="Consolas" panose="020B0609020204030204" pitchFamily="49" charset="0"/>
              </a:rPr>
              <a:t>String</a:t>
            </a:r>
            <a:endParaRPr lang="en-IN" dirty="0"/>
          </a:p>
        </p:txBody>
      </p:sp>
      <p:cxnSp>
        <p:nvCxnSpPr>
          <p:cNvPr id="34" name="Straight Arrow Connector 33">
            <a:extLst>
              <a:ext uri="{FF2B5EF4-FFF2-40B4-BE49-F238E27FC236}">
                <a16:creationId xmlns:a16="http://schemas.microsoft.com/office/drawing/2014/main" id="{F8DDE466-FB57-4140-A07E-4B0AC1782DC2}"/>
              </a:ext>
            </a:extLst>
          </p:cNvPr>
          <p:cNvCxnSpPr/>
          <p:nvPr/>
        </p:nvCxnSpPr>
        <p:spPr>
          <a:xfrm flipV="1">
            <a:off x="4925961" y="2733368"/>
            <a:ext cx="0" cy="626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E000A3-69DF-49D3-8DD7-B013D89AF291}"/>
              </a:ext>
            </a:extLst>
          </p:cNvPr>
          <p:cNvSpPr txBox="1"/>
          <p:nvPr/>
        </p:nvSpPr>
        <p:spPr>
          <a:xfrm>
            <a:off x="4730765" y="2438400"/>
            <a:ext cx="771616" cy="307777"/>
          </a:xfrm>
          <a:prstGeom prst="rect">
            <a:avLst/>
          </a:prstGeom>
          <a:noFill/>
        </p:spPr>
        <p:txBody>
          <a:bodyPr wrap="square" rtlCol="0">
            <a:spAutoFit/>
          </a:bodyPr>
          <a:lstStyle/>
          <a:p>
            <a:r>
              <a:rPr lang="en-IN" sz="700" dirty="0"/>
              <a:t>This will go for GC</a:t>
            </a:r>
            <a:endParaRPr lang="en-IN" dirty="0"/>
          </a:p>
        </p:txBody>
      </p:sp>
      <p:cxnSp>
        <p:nvCxnSpPr>
          <p:cNvPr id="13" name="Straight Connector 12">
            <a:extLst>
              <a:ext uri="{FF2B5EF4-FFF2-40B4-BE49-F238E27FC236}">
                <a16:creationId xmlns:a16="http://schemas.microsoft.com/office/drawing/2014/main" id="{46CF34FD-8807-45E1-902D-35C023FB3E9F}"/>
              </a:ext>
            </a:extLst>
          </p:cNvPr>
          <p:cNvCxnSpPr/>
          <p:nvPr/>
        </p:nvCxnSpPr>
        <p:spPr>
          <a:xfrm flipV="1">
            <a:off x="7958992" y="2316083"/>
            <a:ext cx="801549" cy="28231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3250A9-0AFB-4201-91CC-EECD03204B66}"/>
              </a:ext>
            </a:extLst>
          </p:cNvPr>
          <p:cNvSpPr/>
          <p:nvPr/>
        </p:nvSpPr>
        <p:spPr>
          <a:xfrm>
            <a:off x="1943100" y="4762500"/>
            <a:ext cx="541265" cy="503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AF491CA4-BC91-4BD7-A118-157CFB8351F2}"/>
              </a:ext>
            </a:extLst>
          </p:cNvPr>
          <p:cNvCxnSpPr/>
          <p:nvPr/>
        </p:nvCxnSpPr>
        <p:spPr>
          <a:xfrm>
            <a:off x="2397941" y="5131832"/>
            <a:ext cx="977719" cy="2991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A2483E1E-E797-4BE9-AB32-5A801FCBEC0E}"/>
              </a:ext>
            </a:extLst>
          </p:cNvPr>
          <p:cNvCxnSpPr>
            <a:cxnSpLocks/>
          </p:cNvCxnSpPr>
          <p:nvPr/>
        </p:nvCxnSpPr>
        <p:spPr>
          <a:xfrm>
            <a:off x="2059805" y="4378655"/>
            <a:ext cx="1073614" cy="5063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D24B31A1-86E0-4D7B-9167-D0A2E3982064}"/>
              </a:ext>
            </a:extLst>
          </p:cNvPr>
          <p:cNvSpPr/>
          <p:nvPr/>
        </p:nvSpPr>
        <p:spPr>
          <a:xfrm>
            <a:off x="1208087" y="4112179"/>
            <a:ext cx="735014" cy="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null</a:t>
            </a:r>
          </a:p>
        </p:txBody>
      </p:sp>
      <p:cxnSp>
        <p:nvCxnSpPr>
          <p:cNvPr id="38" name="Straight Connector 37">
            <a:extLst>
              <a:ext uri="{FF2B5EF4-FFF2-40B4-BE49-F238E27FC236}">
                <a16:creationId xmlns:a16="http://schemas.microsoft.com/office/drawing/2014/main" id="{14DE7B69-1377-4D67-90A8-39CC23B83AD6}"/>
              </a:ext>
            </a:extLst>
          </p:cNvPr>
          <p:cNvCxnSpPr/>
          <p:nvPr/>
        </p:nvCxnSpPr>
        <p:spPr>
          <a:xfrm flipV="1">
            <a:off x="1114241" y="3684151"/>
            <a:ext cx="1283700" cy="872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7354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3D527-12FA-4CBE-ACA6-5BE1E1F626DD}"/>
              </a:ext>
            </a:extLst>
          </p:cNvPr>
          <p:cNvSpPr>
            <a:spLocks noGrp="1"/>
          </p:cNvSpPr>
          <p:nvPr>
            <p:ph idx="1"/>
          </p:nvPr>
        </p:nvSpPr>
        <p:spPr>
          <a:xfrm>
            <a:off x="934064" y="147484"/>
            <a:ext cx="10419735" cy="6029479"/>
          </a:xfrm>
        </p:spPr>
        <p:txBody>
          <a:bodyPr>
            <a:normAutofit fontScale="92500" lnSpcReduction="10000"/>
          </a:bodyPr>
          <a:lstStyle/>
          <a:p>
            <a:pPr marL="0" indent="0">
              <a:buNone/>
            </a:pPr>
            <a:r>
              <a:rPr lang="en-US" sz="1400" dirty="0">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str = </a:t>
            </a:r>
            <a:r>
              <a:rPr lang="en-US" sz="1400" dirty="0">
                <a:solidFill>
                  <a:srgbClr val="A31515"/>
                </a:solidFill>
                <a:highlight>
                  <a:srgbClr val="FFFFFF"/>
                </a:highlight>
                <a:latin typeface="Consolas" panose="020B0609020204030204" pitchFamily="49" charset="0"/>
              </a:rPr>
              <a:t>"This string is interned at compile time"</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(str)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"NO"</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"YES"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shows YES </a:t>
            </a:r>
          </a:p>
          <a:p>
            <a:pPr marL="0" indent="0">
              <a:buNone/>
            </a:pPr>
            <a:r>
              <a:rPr lang="en-US" sz="1400" dirty="0">
                <a:solidFill>
                  <a:srgbClr val="008000"/>
                </a:solidFill>
                <a:highlight>
                  <a:srgbClr val="FFFFFF"/>
                </a:highlight>
                <a:latin typeface="Consolas" panose="020B0609020204030204" pitchFamily="49" charset="0"/>
              </a:rPr>
              <a:t>As we know literal string resides in string pool so out put will be yes because </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(str)</a:t>
            </a:r>
            <a:r>
              <a:rPr lang="en-US" sz="1400" dirty="0">
                <a:solidFill>
                  <a:srgbClr val="000000"/>
                </a:solidFill>
                <a:highlight>
                  <a:srgbClr val="FFFFFF"/>
                </a:highlight>
                <a:latin typeface="Consolas" panose="020B0609020204030204" pitchFamily="49" charset="0"/>
              </a:rPr>
              <a:t> will return reference of the string .</a:t>
            </a:r>
          </a:p>
          <a:p>
            <a:pPr marL="0" indent="0">
              <a:buNone/>
            </a:pPr>
            <a:r>
              <a:rPr lang="en-IN" sz="1400" dirty="0">
                <a:solidFill>
                  <a:srgbClr val="2B91AF"/>
                </a:solidFill>
                <a:highlight>
                  <a:srgbClr val="FFFFFF"/>
                </a:highlight>
                <a:latin typeface="Consolas" panose="020B0609020204030204" pitchFamily="49" charset="0"/>
              </a:rPr>
              <a:t>StringBuilder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myStringBuilder</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StringBuilder</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myStringBuilder.Append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"This is going to be"</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myStringBuilder.Append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interned soon!"</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The above line will create a string on heap and is of a type StringBuilder class. So the given string will resides on heap </a:t>
            </a:r>
          </a:p>
          <a:p>
            <a:endParaRPr lang="en-IN" sz="1400" dirty="0"/>
          </a:p>
          <a:p>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myStringBuilder.ToString</a:t>
            </a:r>
            <a:r>
              <a:rPr lang="en-IN" sz="1400" dirty="0">
                <a:solidFill>
                  <a:srgbClr val="000000"/>
                </a:solidFill>
                <a:highlight>
                  <a:srgbClr val="FFFFFF"/>
                </a:highlight>
                <a:latin typeface="Consolas" panose="020B0609020204030204" pitchFamily="49" charset="0"/>
              </a:rPr>
              <a:t>();// converting to string </a:t>
            </a:r>
          </a:p>
          <a:p>
            <a:pPr marL="0" indent="0">
              <a:buNone/>
            </a:pPr>
            <a:r>
              <a:rPr lang="en-IN" sz="1400" dirty="0">
                <a:solidFill>
                  <a:srgbClr val="000000"/>
                </a:solidFill>
                <a:highlight>
                  <a:srgbClr val="FFFFFF"/>
                </a:highlight>
                <a:latin typeface="Consolas" panose="020B0609020204030204" pitchFamily="49" charset="0"/>
              </a:rPr>
              <a:t> This line will convert </a:t>
            </a:r>
            <a:r>
              <a:rPr lang="en-IN" sz="1400" dirty="0" err="1">
                <a:solidFill>
                  <a:srgbClr val="000000"/>
                </a:solidFill>
                <a:highlight>
                  <a:srgbClr val="FFFFFF"/>
                </a:highlight>
                <a:latin typeface="Consolas" panose="020B0609020204030204" pitchFamily="49" charset="0"/>
              </a:rPr>
              <a:t>myStringBuilder</a:t>
            </a:r>
            <a:r>
              <a:rPr lang="en-IN" sz="1400" dirty="0">
                <a:solidFill>
                  <a:srgbClr val="000000"/>
                </a:solidFill>
                <a:highlight>
                  <a:srgbClr val="FFFFFF"/>
                </a:highlight>
                <a:latin typeface="Consolas" panose="020B0609020204030204" pitchFamily="49" charset="0"/>
              </a:rPr>
              <a:t> variable which is of a type StringBuilder class  to string using </a:t>
            </a:r>
            <a:r>
              <a:rPr lang="en-IN" sz="1400" dirty="0" err="1">
                <a:solidFill>
                  <a:srgbClr val="000000"/>
                </a:solidFill>
                <a:highlight>
                  <a:srgbClr val="FFFFFF"/>
                </a:highlight>
                <a:latin typeface="Consolas" panose="020B0609020204030204" pitchFamily="49" charset="0"/>
              </a:rPr>
              <a:t>ToString</a:t>
            </a:r>
            <a:r>
              <a:rPr lang="en-IN" sz="1400" dirty="0">
                <a:solidFill>
                  <a:srgbClr val="000000"/>
                </a:solidFill>
                <a:highlight>
                  <a:srgbClr val="FFFFFF"/>
                </a:highlight>
                <a:latin typeface="Consolas" panose="020B0609020204030204" pitchFamily="49" charset="0"/>
              </a:rPr>
              <a:t> method. This will also resides on heap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The following line is a proof that </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 is on heap and not in a string pool as result is NO.</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"NO"</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"YES"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shows NO </a:t>
            </a:r>
          </a:p>
          <a:p>
            <a:pPr marL="0" indent="0">
              <a:buNone/>
            </a:pPr>
            <a:r>
              <a:rPr lang="en-US" sz="1400" dirty="0">
                <a:highlight>
                  <a:srgbClr val="FFFFFF"/>
                </a:highlight>
                <a:latin typeface="Consolas" panose="020B0609020204030204" pitchFamily="49" charset="0"/>
              </a:rPr>
              <a:t>The following line will push the string in a string pool</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.Intern</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 </a:t>
            </a:r>
          </a:p>
          <a:p>
            <a:pPr marL="0" indent="0">
              <a:buNone/>
            </a:pPr>
            <a:r>
              <a:rPr lang="en-IN" sz="1400" dirty="0">
                <a:highlight>
                  <a:srgbClr val="FFFFFF"/>
                </a:highlight>
                <a:latin typeface="Consolas" panose="020B0609020204030204" pitchFamily="49" charset="0"/>
              </a:rPr>
              <a:t>And return a reference.</a:t>
            </a:r>
          </a:p>
          <a:p>
            <a:pPr marL="0" indent="0">
              <a:buNone/>
            </a:pPr>
            <a:r>
              <a:rPr lang="en-IN" sz="1400" dirty="0">
                <a:highlight>
                  <a:srgbClr val="FFFFFF"/>
                </a:highlight>
                <a:latin typeface="Consolas" panose="020B0609020204030204" pitchFamily="49" charset="0"/>
              </a:rPr>
              <a:t>The following line is proof that now </a:t>
            </a:r>
            <a:r>
              <a:rPr lang="en-IN" sz="1400" dirty="0" err="1">
                <a:highlight>
                  <a:srgbClr val="FFFFFF"/>
                </a:highlight>
                <a:latin typeface="Consolas" panose="020B0609020204030204" pitchFamily="49" charset="0"/>
              </a:rPr>
              <a:t>myString</a:t>
            </a:r>
            <a:r>
              <a:rPr lang="en-IN" sz="1400" dirty="0">
                <a:highlight>
                  <a:srgbClr val="FFFFFF"/>
                </a:highlight>
                <a:latin typeface="Consolas" panose="020B0609020204030204" pitchFamily="49" charset="0"/>
              </a:rPr>
              <a:t> is pointing to data in string pool</a:t>
            </a:r>
          </a:p>
          <a:p>
            <a:pPr marL="0" indent="0">
              <a:buNone/>
            </a:pP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"NO"</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"YES"</a:t>
            </a:r>
            <a:r>
              <a:rPr lang="en-US" sz="1400" dirty="0">
                <a:solidFill>
                  <a:srgbClr val="00000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//shows YES</a:t>
            </a:r>
            <a:endParaRPr lang="en-US" sz="1400" dirty="0">
              <a:highlight>
                <a:srgbClr val="FFFFFF"/>
              </a:highlight>
              <a:latin typeface="Consolas" panose="020B0609020204030204" pitchFamily="49" charset="0"/>
            </a:endParaRPr>
          </a:p>
          <a:p>
            <a:pPr marL="0" indent="0">
              <a:buNone/>
            </a:pPr>
            <a:endParaRPr lang="en-IN" sz="1400" dirty="0">
              <a:solidFill>
                <a:srgbClr val="000000"/>
              </a:solidFill>
              <a:highlight>
                <a:srgbClr val="FFFFFF"/>
              </a:highlight>
              <a:latin typeface="Consolas" panose="020B0609020204030204" pitchFamily="49" charset="0"/>
            </a:endParaRPr>
          </a:p>
          <a:p>
            <a:endParaRPr lang="en-IN" sz="1400" dirty="0">
              <a:solidFill>
                <a:srgbClr val="000000"/>
              </a:solidFill>
              <a:highlight>
                <a:srgbClr val="FFFFFF"/>
              </a:highlight>
              <a:latin typeface="Consolas" panose="020B0609020204030204" pitchFamily="49" charset="0"/>
            </a:endParaRPr>
          </a:p>
          <a:p>
            <a:endParaRPr lang="en-IN" sz="1400" dirty="0"/>
          </a:p>
        </p:txBody>
      </p:sp>
    </p:spTree>
    <p:extLst>
      <p:ext uri="{BB962C8B-B14F-4D97-AF65-F5344CB8AC3E}">
        <p14:creationId xmlns:p14="http://schemas.microsoft.com/office/powerpoint/2010/main" val="323936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22E5-47B4-403D-AC1F-D5B4F0EBA3DC}"/>
              </a:ext>
            </a:extLst>
          </p:cNvPr>
          <p:cNvSpPr>
            <a:spLocks noGrp="1"/>
          </p:cNvSpPr>
          <p:nvPr>
            <p:ph type="title"/>
          </p:nvPr>
        </p:nvSpPr>
        <p:spPr>
          <a:xfrm>
            <a:off x="1101211" y="70157"/>
            <a:ext cx="10154265" cy="765585"/>
          </a:xfrm>
        </p:spPr>
        <p:txBody>
          <a:bodyPr/>
          <a:lstStyle/>
          <a:p>
            <a:r>
              <a:rPr lang="en-IN" dirty="0"/>
              <a:t>For better clarity</a:t>
            </a:r>
          </a:p>
        </p:txBody>
      </p:sp>
      <p:sp>
        <p:nvSpPr>
          <p:cNvPr id="3" name="Content Placeholder 2">
            <a:extLst>
              <a:ext uri="{FF2B5EF4-FFF2-40B4-BE49-F238E27FC236}">
                <a16:creationId xmlns:a16="http://schemas.microsoft.com/office/drawing/2014/main" id="{7F5D062A-202C-42E4-8AE0-8146582E27C2}"/>
              </a:ext>
            </a:extLst>
          </p:cNvPr>
          <p:cNvSpPr>
            <a:spLocks noGrp="1"/>
          </p:cNvSpPr>
          <p:nvPr>
            <p:ph idx="1"/>
          </p:nvPr>
        </p:nvSpPr>
        <p:spPr>
          <a:xfrm>
            <a:off x="108156" y="835742"/>
            <a:ext cx="8180438" cy="5624052"/>
          </a:xfrm>
        </p:spPr>
        <p:txBody>
          <a:bodyPr>
            <a:normAutofit fontScale="85000" lnSpcReduction="20000"/>
          </a:bodyPr>
          <a:lstStyle/>
          <a:p>
            <a:pPr marL="0" indent="0">
              <a:buNone/>
            </a:pPr>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System;</a:t>
            </a:r>
          </a:p>
          <a:p>
            <a:pPr marL="0" indent="0">
              <a:buNone/>
            </a:pPr>
            <a:r>
              <a:rPr lang="en-IN" sz="1800" dirty="0">
                <a:solidFill>
                  <a:srgbClr val="0000FF"/>
                </a:solidFill>
                <a:highlight>
                  <a:srgbClr val="FFFFFF"/>
                </a:highlight>
                <a:latin typeface="Consolas" panose="020B0609020204030204" pitchFamily="49" charset="0"/>
              </a:rPr>
              <a:t>namespace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ObjectOverrides</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r>
              <a:rPr lang="en-IN" sz="1800" dirty="0">
                <a:solidFill>
                  <a:srgbClr val="008000"/>
                </a:solidFill>
                <a:highlight>
                  <a:srgbClr val="FFFFFF"/>
                </a:highlight>
                <a:latin typeface="Consolas" panose="020B0609020204030204" pitchFamily="49" charset="0"/>
              </a:rPr>
              <a:t>// Remember! Person extends Object.</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Program</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Main(</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args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carr</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'V'</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t'</a:t>
            </a:r>
            <a:r>
              <a:rPr lang="en-US" sz="1800" dirty="0" err="1">
                <a:solidFill>
                  <a:srgbClr val="000000"/>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'a</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s1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carr</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 s2 = </a:t>
            </a:r>
            <a:r>
              <a:rPr lang="en-IN" sz="1800" dirty="0">
                <a:solidFill>
                  <a:srgbClr val="A31515"/>
                </a:solidFill>
                <a:highlight>
                  <a:srgbClr val="FFFFFF"/>
                </a:highlight>
                <a:latin typeface="Consolas" panose="020B0609020204030204" pitchFamily="49" charset="0"/>
              </a:rPr>
              <a:t>"Vita"</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(s2 == s1);//True</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(s2.ToString().</a:t>
            </a:r>
            <a:r>
              <a:rPr lang="en-US" sz="1800" dirty="0" err="1">
                <a:solidFill>
                  <a:srgbClr val="000000"/>
                </a:solidFill>
                <a:highlight>
                  <a:srgbClr val="FFFFFF"/>
                </a:highlight>
                <a:latin typeface="Consolas" panose="020B0609020204030204" pitchFamily="49" charset="0"/>
              </a:rPr>
              <a:t>GetHashCode</a:t>
            </a:r>
            <a:r>
              <a:rPr lang="en-US" sz="1800" dirty="0">
                <a:solidFill>
                  <a:srgbClr val="000000"/>
                </a:solidFill>
                <a:highlight>
                  <a:srgbClr val="FFFFFF"/>
                </a:highlight>
                <a:latin typeface="Consolas" panose="020B0609020204030204" pitchFamily="49" charset="0"/>
              </a:rPr>
              <a:t>()==s1.GetHashCode());//True</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(s2.Equals(s1</a:t>
            </a:r>
            <a:r>
              <a:rPr lang="en-IN" sz="1800">
                <a:solidFill>
                  <a:srgbClr val="000000"/>
                </a:solidFill>
                <a:highlight>
                  <a:srgbClr val="FFFFFF"/>
                </a:highlight>
                <a:latin typeface="Consolas" panose="020B0609020204030204" pitchFamily="49" charset="0"/>
              </a:rPr>
              <a:t>));//true</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(s1.ToString());</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endParaRPr lang="en-IN" dirty="0"/>
          </a:p>
        </p:txBody>
      </p:sp>
      <p:sp>
        <p:nvSpPr>
          <p:cNvPr id="4" name="Rectangle 3">
            <a:extLst>
              <a:ext uri="{FF2B5EF4-FFF2-40B4-BE49-F238E27FC236}">
                <a16:creationId xmlns:a16="http://schemas.microsoft.com/office/drawing/2014/main" id="{4E290461-C2F9-4FEC-B1D1-6A910CFA8FBF}"/>
              </a:ext>
            </a:extLst>
          </p:cNvPr>
          <p:cNvSpPr/>
          <p:nvPr/>
        </p:nvSpPr>
        <p:spPr>
          <a:xfrm>
            <a:off x="6263147" y="439489"/>
            <a:ext cx="845574"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55013E3-0A33-402B-86A3-483BAE6619C4}"/>
              </a:ext>
            </a:extLst>
          </p:cNvPr>
          <p:cNvSpPr txBox="1"/>
          <p:nvPr/>
        </p:nvSpPr>
        <p:spPr>
          <a:xfrm>
            <a:off x="6220745" y="70157"/>
            <a:ext cx="930379" cy="369332"/>
          </a:xfrm>
          <a:prstGeom prst="rect">
            <a:avLst/>
          </a:prstGeom>
          <a:noFill/>
        </p:spPr>
        <p:txBody>
          <a:bodyPr wrap="square" rtlCol="0">
            <a:spAutoFit/>
          </a:bodyPr>
          <a:lstStyle/>
          <a:p>
            <a:r>
              <a:rPr lang="en-IN" dirty="0" err="1"/>
              <a:t>carr</a:t>
            </a:r>
            <a:endParaRPr lang="en-IN" dirty="0"/>
          </a:p>
        </p:txBody>
      </p:sp>
      <p:sp>
        <p:nvSpPr>
          <p:cNvPr id="6" name="Rectangle 5">
            <a:extLst>
              <a:ext uri="{FF2B5EF4-FFF2-40B4-BE49-F238E27FC236}">
                <a16:creationId xmlns:a16="http://schemas.microsoft.com/office/drawing/2014/main" id="{CE6BDB31-C3EE-4706-81AA-037547DA1A53}"/>
              </a:ext>
            </a:extLst>
          </p:cNvPr>
          <p:cNvSpPr/>
          <p:nvPr/>
        </p:nvSpPr>
        <p:spPr>
          <a:xfrm>
            <a:off x="8396748" y="254823"/>
            <a:ext cx="3028336" cy="103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7">
            <a:extLst>
              <a:ext uri="{FF2B5EF4-FFF2-40B4-BE49-F238E27FC236}">
                <a16:creationId xmlns:a16="http://schemas.microsoft.com/office/drawing/2014/main" id="{F8ED053D-39A4-4B96-BDFD-F0BC5D6B5E56}"/>
              </a:ext>
            </a:extLst>
          </p:cNvPr>
          <p:cNvGraphicFramePr>
            <a:graphicFrameLocks noGrp="1"/>
          </p:cNvGraphicFramePr>
          <p:nvPr>
            <p:extLst>
              <p:ext uri="{D42A27DB-BD31-4B8C-83A1-F6EECF244321}">
                <p14:modId xmlns:p14="http://schemas.microsoft.com/office/powerpoint/2010/main" val="2155897200"/>
              </p:ext>
            </p:extLst>
          </p:nvPr>
        </p:nvGraphicFramePr>
        <p:xfrm>
          <a:off x="8295144" y="377649"/>
          <a:ext cx="3129940" cy="369332"/>
        </p:xfrm>
        <a:graphic>
          <a:graphicData uri="http://schemas.openxmlformats.org/drawingml/2006/table">
            <a:tbl>
              <a:tblPr firstRow="1" bandRow="1">
                <a:tableStyleId>{F5AB1C69-6EDB-4FF4-983F-18BD219EF322}</a:tableStyleId>
              </a:tblPr>
              <a:tblGrid>
                <a:gridCol w="782485">
                  <a:extLst>
                    <a:ext uri="{9D8B030D-6E8A-4147-A177-3AD203B41FA5}">
                      <a16:colId xmlns:a16="http://schemas.microsoft.com/office/drawing/2014/main" val="3208730886"/>
                    </a:ext>
                  </a:extLst>
                </a:gridCol>
                <a:gridCol w="782485">
                  <a:extLst>
                    <a:ext uri="{9D8B030D-6E8A-4147-A177-3AD203B41FA5}">
                      <a16:colId xmlns:a16="http://schemas.microsoft.com/office/drawing/2014/main" val="532081958"/>
                    </a:ext>
                  </a:extLst>
                </a:gridCol>
                <a:gridCol w="782485">
                  <a:extLst>
                    <a:ext uri="{9D8B030D-6E8A-4147-A177-3AD203B41FA5}">
                      <a16:colId xmlns:a16="http://schemas.microsoft.com/office/drawing/2014/main" val="2248146381"/>
                    </a:ext>
                  </a:extLst>
                </a:gridCol>
                <a:gridCol w="782485">
                  <a:extLst>
                    <a:ext uri="{9D8B030D-6E8A-4147-A177-3AD203B41FA5}">
                      <a16:colId xmlns:a16="http://schemas.microsoft.com/office/drawing/2014/main" val="1853019838"/>
                    </a:ext>
                  </a:extLst>
                </a:gridCol>
              </a:tblGrid>
              <a:tr h="369332">
                <a:tc>
                  <a:txBody>
                    <a:bodyPr/>
                    <a:lstStyle/>
                    <a:p>
                      <a:r>
                        <a:rPr lang="en-IN" dirty="0"/>
                        <a:t>V</a:t>
                      </a:r>
                    </a:p>
                  </a:txBody>
                  <a:tcPr/>
                </a:tc>
                <a:tc>
                  <a:txBody>
                    <a:bodyPr/>
                    <a:lstStyle/>
                    <a:p>
                      <a:r>
                        <a:rPr lang="en-IN" dirty="0" err="1"/>
                        <a:t>i</a:t>
                      </a:r>
                      <a:endParaRPr lang="en-IN" dirty="0"/>
                    </a:p>
                  </a:txBody>
                  <a:tcPr/>
                </a:tc>
                <a:tc>
                  <a:txBody>
                    <a:bodyPr/>
                    <a:lstStyle/>
                    <a:p>
                      <a:r>
                        <a:rPr lang="en-IN" dirty="0"/>
                        <a:t>t</a:t>
                      </a:r>
                    </a:p>
                  </a:txBody>
                  <a:tcPr/>
                </a:tc>
                <a:tc>
                  <a:txBody>
                    <a:bodyPr/>
                    <a:lstStyle/>
                    <a:p>
                      <a:r>
                        <a:rPr lang="en-IN" dirty="0"/>
                        <a:t>a</a:t>
                      </a:r>
                    </a:p>
                  </a:txBody>
                  <a:tcPr/>
                </a:tc>
                <a:extLst>
                  <a:ext uri="{0D108BD9-81ED-4DB2-BD59-A6C34878D82A}">
                    <a16:rowId xmlns:a16="http://schemas.microsoft.com/office/drawing/2014/main" val="3342960461"/>
                  </a:ext>
                </a:extLst>
              </a:tr>
            </a:tbl>
          </a:graphicData>
        </a:graphic>
      </p:graphicFrame>
      <p:cxnSp>
        <p:nvCxnSpPr>
          <p:cNvPr id="9" name="Straight Arrow Connector 8">
            <a:extLst>
              <a:ext uri="{FF2B5EF4-FFF2-40B4-BE49-F238E27FC236}">
                <a16:creationId xmlns:a16="http://schemas.microsoft.com/office/drawing/2014/main" id="{B2528E73-0DC5-4903-9DEB-FE53BFC65F94}"/>
              </a:ext>
            </a:extLst>
          </p:cNvPr>
          <p:cNvCxnSpPr>
            <a:stCxn id="4" idx="3"/>
          </p:cNvCxnSpPr>
          <p:nvPr/>
        </p:nvCxnSpPr>
        <p:spPr>
          <a:xfrm flipV="1">
            <a:off x="7108721" y="746981"/>
            <a:ext cx="884905"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DFA57F3-3D5F-4089-9B37-2B9E2F423B6C}"/>
              </a:ext>
            </a:extLst>
          </p:cNvPr>
          <p:cNvSpPr/>
          <p:nvPr/>
        </p:nvSpPr>
        <p:spPr>
          <a:xfrm>
            <a:off x="6469626" y="1927123"/>
            <a:ext cx="639095" cy="55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8BA2003-0857-48F0-B43D-C1918236DE34}"/>
              </a:ext>
            </a:extLst>
          </p:cNvPr>
          <p:cNvSpPr txBox="1"/>
          <p:nvPr/>
        </p:nvSpPr>
        <p:spPr>
          <a:xfrm>
            <a:off x="6294612" y="1394448"/>
            <a:ext cx="914400" cy="369332"/>
          </a:xfrm>
          <a:prstGeom prst="rect">
            <a:avLst/>
          </a:prstGeom>
          <a:noFill/>
        </p:spPr>
        <p:txBody>
          <a:bodyPr wrap="square" rtlCol="0">
            <a:spAutoFit/>
          </a:bodyPr>
          <a:lstStyle/>
          <a:p>
            <a:r>
              <a:rPr lang="en-IN" dirty="0"/>
              <a:t>s1</a:t>
            </a:r>
          </a:p>
        </p:txBody>
      </p:sp>
      <p:cxnSp>
        <p:nvCxnSpPr>
          <p:cNvPr id="13" name="Straight Arrow Connector 12">
            <a:extLst>
              <a:ext uri="{FF2B5EF4-FFF2-40B4-BE49-F238E27FC236}">
                <a16:creationId xmlns:a16="http://schemas.microsoft.com/office/drawing/2014/main" id="{6B7EA5F3-86B0-4C05-9CD6-BD665ACDD90B}"/>
              </a:ext>
            </a:extLst>
          </p:cNvPr>
          <p:cNvCxnSpPr/>
          <p:nvPr/>
        </p:nvCxnSpPr>
        <p:spPr>
          <a:xfrm flipV="1">
            <a:off x="7015314" y="2170705"/>
            <a:ext cx="884905"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667B77E-9873-4299-8798-D4E175AA31A9}"/>
              </a:ext>
            </a:extLst>
          </p:cNvPr>
          <p:cNvSpPr/>
          <p:nvPr/>
        </p:nvSpPr>
        <p:spPr>
          <a:xfrm>
            <a:off x="8131277" y="1579114"/>
            <a:ext cx="1179873" cy="89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Vita</a:t>
            </a:r>
          </a:p>
        </p:txBody>
      </p:sp>
      <p:sp>
        <p:nvSpPr>
          <p:cNvPr id="16" name="Rectangle 15">
            <a:extLst>
              <a:ext uri="{FF2B5EF4-FFF2-40B4-BE49-F238E27FC236}">
                <a16:creationId xmlns:a16="http://schemas.microsoft.com/office/drawing/2014/main" id="{8A1B087C-3586-4B95-9360-6E5A5E2857FB}"/>
              </a:ext>
            </a:extLst>
          </p:cNvPr>
          <p:cNvSpPr/>
          <p:nvPr/>
        </p:nvSpPr>
        <p:spPr>
          <a:xfrm>
            <a:off x="6995652" y="3376515"/>
            <a:ext cx="639095" cy="55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204446C-F9A7-4FBD-A155-95AECB1F3521}"/>
              </a:ext>
            </a:extLst>
          </p:cNvPr>
          <p:cNvSpPr txBox="1"/>
          <p:nvPr/>
        </p:nvSpPr>
        <p:spPr>
          <a:xfrm>
            <a:off x="6820638" y="2843840"/>
            <a:ext cx="914400" cy="369332"/>
          </a:xfrm>
          <a:prstGeom prst="rect">
            <a:avLst/>
          </a:prstGeom>
          <a:noFill/>
        </p:spPr>
        <p:txBody>
          <a:bodyPr wrap="square" rtlCol="0">
            <a:spAutoFit/>
          </a:bodyPr>
          <a:lstStyle/>
          <a:p>
            <a:r>
              <a:rPr lang="en-IN" dirty="0"/>
              <a:t>s2</a:t>
            </a:r>
          </a:p>
        </p:txBody>
      </p:sp>
      <p:cxnSp>
        <p:nvCxnSpPr>
          <p:cNvPr id="19" name="Straight Arrow Connector 18">
            <a:extLst>
              <a:ext uri="{FF2B5EF4-FFF2-40B4-BE49-F238E27FC236}">
                <a16:creationId xmlns:a16="http://schemas.microsoft.com/office/drawing/2014/main" id="{9BE8293C-CA81-4135-8B50-51E0BFE77753}"/>
              </a:ext>
            </a:extLst>
          </p:cNvPr>
          <p:cNvCxnSpPr/>
          <p:nvPr/>
        </p:nvCxnSpPr>
        <p:spPr>
          <a:xfrm flipV="1">
            <a:off x="7680959" y="3651818"/>
            <a:ext cx="884905"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hought Bubble: Cloud 19">
            <a:extLst>
              <a:ext uri="{FF2B5EF4-FFF2-40B4-BE49-F238E27FC236}">
                <a16:creationId xmlns:a16="http://schemas.microsoft.com/office/drawing/2014/main" id="{B77850CC-A1C1-4EDF-A86B-DF7E94445A32}"/>
              </a:ext>
            </a:extLst>
          </p:cNvPr>
          <p:cNvSpPr/>
          <p:nvPr/>
        </p:nvSpPr>
        <p:spPr>
          <a:xfrm>
            <a:off x="8740877" y="2869691"/>
            <a:ext cx="2074606" cy="15646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Vita</a:t>
            </a:r>
          </a:p>
        </p:txBody>
      </p:sp>
    </p:spTree>
    <p:extLst>
      <p:ext uri="{BB962C8B-B14F-4D97-AF65-F5344CB8AC3E}">
        <p14:creationId xmlns:p14="http://schemas.microsoft.com/office/powerpoint/2010/main" val="14141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09A1-51EC-4014-AE60-FD95D9C472EF}"/>
              </a:ext>
            </a:extLst>
          </p:cNvPr>
          <p:cNvSpPr>
            <a:spLocks noGrp="1"/>
          </p:cNvSpPr>
          <p:nvPr>
            <p:ph type="title"/>
          </p:nvPr>
        </p:nvSpPr>
        <p:spPr>
          <a:xfrm>
            <a:off x="1182330" y="-175651"/>
            <a:ext cx="10515600" cy="1325563"/>
          </a:xfrm>
        </p:spPr>
        <p:txBody>
          <a:bodyPr/>
          <a:lstStyle/>
          <a:p>
            <a:r>
              <a:rPr lang="en-IN" dirty="0"/>
              <a:t>String</a:t>
            </a:r>
          </a:p>
        </p:txBody>
      </p:sp>
      <p:sp>
        <p:nvSpPr>
          <p:cNvPr id="3" name="Content Placeholder 2">
            <a:extLst>
              <a:ext uri="{FF2B5EF4-FFF2-40B4-BE49-F238E27FC236}">
                <a16:creationId xmlns:a16="http://schemas.microsoft.com/office/drawing/2014/main" id="{78D90706-7106-47A4-9D8E-1F78CD4C6C65}"/>
              </a:ext>
            </a:extLst>
          </p:cNvPr>
          <p:cNvSpPr>
            <a:spLocks noGrp="1"/>
          </p:cNvSpPr>
          <p:nvPr>
            <p:ph idx="1"/>
          </p:nvPr>
        </p:nvSpPr>
        <p:spPr>
          <a:xfrm>
            <a:off x="255639" y="688258"/>
            <a:ext cx="11098161" cy="5488705"/>
          </a:xfrm>
        </p:spPr>
        <p:txBody>
          <a:bodyPr>
            <a:normAutofit fontScale="77500" lnSpcReduction="20000"/>
          </a:bodyPr>
          <a:lstStyle/>
          <a:p>
            <a:r>
              <a:rPr lang="en-IN" dirty="0"/>
              <a:t>String is reference type data</a:t>
            </a:r>
          </a:p>
          <a:p>
            <a:r>
              <a:rPr lang="en-IN" dirty="0"/>
              <a:t>String is also derived from </a:t>
            </a:r>
            <a:r>
              <a:rPr lang="en-IN" dirty="0" err="1"/>
              <a:t>System.Object</a:t>
            </a:r>
            <a:r>
              <a:rPr lang="en-IN" dirty="0"/>
              <a:t>, </a:t>
            </a:r>
            <a:r>
              <a:rPr lang="en-IN" dirty="0" err="1"/>
              <a:t>ie</a:t>
            </a:r>
            <a:r>
              <a:rPr lang="en-IN" dirty="0"/>
              <a:t> parent of string class is Object</a:t>
            </a:r>
          </a:p>
          <a:p>
            <a:r>
              <a:rPr lang="en-IN" dirty="0"/>
              <a:t>String is immutable </a:t>
            </a:r>
            <a:r>
              <a:rPr lang="en-IN" dirty="0" err="1"/>
              <a:t>ie</a:t>
            </a:r>
            <a:r>
              <a:rPr lang="en-IN" dirty="0"/>
              <a:t>. You can not manipulate original string. To modify original string you have to use StringBuilder Class.</a:t>
            </a:r>
          </a:p>
          <a:p>
            <a:r>
              <a:rPr lang="en-IN" dirty="0"/>
              <a:t>In String class == operator is overloaded </a:t>
            </a:r>
            <a:r>
              <a:rPr lang="en-IN" dirty="0" err="1"/>
              <a:t>ie</a:t>
            </a:r>
            <a:r>
              <a:rPr lang="en-IN" dirty="0"/>
              <a:t> it will check value </a:t>
            </a:r>
          </a:p>
          <a:p>
            <a:pPr lvl="1"/>
            <a:r>
              <a:rPr lang="en-IN" dirty="0"/>
              <a:t>String a=“DAC”;</a:t>
            </a:r>
          </a:p>
          <a:p>
            <a:pPr lvl="1"/>
            <a:r>
              <a:rPr lang="en-IN" dirty="0"/>
              <a:t>String b=“DAC”</a:t>
            </a:r>
          </a:p>
          <a:p>
            <a:pPr lvl="2"/>
            <a:r>
              <a:rPr lang="en-IN" dirty="0"/>
              <a:t>a==b results into true</a:t>
            </a:r>
          </a:p>
          <a:p>
            <a:r>
              <a:rPr lang="en-IN" dirty="0"/>
              <a:t>Equals method generally check reference but in string class it checks value because Equals method is overridden.</a:t>
            </a:r>
          </a:p>
          <a:p>
            <a:r>
              <a:rPr lang="en-IN" dirty="0" err="1"/>
              <a:t>GetHashCode</a:t>
            </a:r>
            <a:r>
              <a:rPr lang="en-IN" dirty="0"/>
              <a:t> is also overridden in string class[It is rule when ever you override equals you must override </a:t>
            </a:r>
            <a:r>
              <a:rPr lang="en-IN" dirty="0" err="1"/>
              <a:t>GethasCode</a:t>
            </a:r>
            <a:r>
              <a:rPr lang="en-IN" dirty="0"/>
              <a:t>] </a:t>
            </a:r>
          </a:p>
          <a:p>
            <a:r>
              <a:rPr lang="en-IN" dirty="0" err="1"/>
              <a:t>ToString</a:t>
            </a:r>
            <a:r>
              <a:rPr lang="en-IN" dirty="0"/>
              <a:t> method of parent class is overridden in string class.</a:t>
            </a:r>
          </a:p>
          <a:p>
            <a:r>
              <a:rPr lang="en-IN" dirty="0"/>
              <a:t>String is sealed class </a:t>
            </a:r>
            <a:r>
              <a:rPr lang="en-IN" dirty="0" err="1"/>
              <a:t>ie</a:t>
            </a:r>
            <a:r>
              <a:rPr lang="en-IN" dirty="0"/>
              <a:t>. You can not sub class it.</a:t>
            </a:r>
          </a:p>
          <a:p>
            <a:r>
              <a:rPr lang="en-IN" dirty="0"/>
              <a:t>You can create a object of string class.</a:t>
            </a:r>
          </a:p>
          <a:p>
            <a:r>
              <a:rPr lang="en-IN" dirty="0"/>
              <a:t>Literal string resides in String pool.</a:t>
            </a:r>
          </a:p>
          <a:p>
            <a:r>
              <a:rPr lang="en-IN" dirty="0"/>
              <a:t>Where string pool resides ? It  is located on heap. </a:t>
            </a:r>
          </a:p>
        </p:txBody>
      </p:sp>
    </p:spTree>
    <p:extLst>
      <p:ext uri="{BB962C8B-B14F-4D97-AF65-F5344CB8AC3E}">
        <p14:creationId xmlns:p14="http://schemas.microsoft.com/office/powerpoint/2010/main" val="273943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9CC9E9-3252-45D9-B2F9-AFEC7548D164}"/>
              </a:ext>
            </a:extLst>
          </p:cNvPr>
          <p:cNvPicPr>
            <a:picLocks noChangeAspect="1"/>
          </p:cNvPicPr>
          <p:nvPr/>
        </p:nvPicPr>
        <p:blipFill rotWithShape="1">
          <a:blip r:embed="rId2"/>
          <a:srcRect l="14084" t="13037" r="13915" b="30222"/>
          <a:stretch/>
        </p:blipFill>
        <p:spPr>
          <a:xfrm>
            <a:off x="89741" y="731192"/>
            <a:ext cx="12214019" cy="5608320"/>
          </a:xfrm>
          <a:prstGeom prst="rect">
            <a:avLst/>
          </a:prstGeom>
        </p:spPr>
      </p:pic>
      <p:cxnSp>
        <p:nvCxnSpPr>
          <p:cNvPr id="3" name="Straight Arrow Connector 2">
            <a:extLst>
              <a:ext uri="{FF2B5EF4-FFF2-40B4-BE49-F238E27FC236}">
                <a16:creationId xmlns:a16="http://schemas.microsoft.com/office/drawing/2014/main" id="{28AC3A2E-C174-43D6-9CA0-51889292B8F3}"/>
              </a:ext>
            </a:extLst>
          </p:cNvPr>
          <p:cNvCxnSpPr/>
          <p:nvPr/>
        </p:nvCxnSpPr>
        <p:spPr>
          <a:xfrm>
            <a:off x="5968181" y="2192594"/>
            <a:ext cx="0" cy="3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53965C7-EFAE-4687-B2C6-2D8EBB3C796E}"/>
              </a:ext>
            </a:extLst>
          </p:cNvPr>
          <p:cNvSpPr txBox="1"/>
          <p:nvPr/>
        </p:nvSpPr>
        <p:spPr>
          <a:xfrm>
            <a:off x="5673213" y="2753032"/>
            <a:ext cx="74725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dirty="0"/>
              <a:t>var</a:t>
            </a:r>
          </a:p>
        </p:txBody>
      </p:sp>
    </p:spTree>
    <p:extLst>
      <p:ext uri="{BB962C8B-B14F-4D97-AF65-F5344CB8AC3E}">
        <p14:creationId xmlns:p14="http://schemas.microsoft.com/office/powerpoint/2010/main" val="158845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6E1B-59F9-4B40-AA00-9416F55BCD70}"/>
              </a:ext>
            </a:extLst>
          </p:cNvPr>
          <p:cNvSpPr>
            <a:spLocks noGrp="1"/>
          </p:cNvSpPr>
          <p:nvPr>
            <p:ph type="title"/>
          </p:nvPr>
        </p:nvSpPr>
        <p:spPr>
          <a:xfrm>
            <a:off x="1032388" y="72768"/>
            <a:ext cx="9918290" cy="608269"/>
          </a:xfrm>
        </p:spPr>
        <p:txBody>
          <a:bodyPr>
            <a:normAutofit fontScale="90000"/>
          </a:bodyPr>
          <a:lstStyle/>
          <a:p>
            <a:r>
              <a:rPr lang="en-IN" dirty="0"/>
              <a:t>String with ==, equal ,</a:t>
            </a:r>
            <a:r>
              <a:rPr lang="en-IN" dirty="0" err="1"/>
              <a:t>GetHashCode</a:t>
            </a:r>
            <a:r>
              <a:rPr lang="en-IN" dirty="0"/>
              <a:t> &amp; </a:t>
            </a:r>
            <a:r>
              <a:rPr lang="en-IN" dirty="0" err="1"/>
              <a:t>ToString</a:t>
            </a:r>
            <a:endParaRPr lang="en-IN" dirty="0"/>
          </a:p>
        </p:txBody>
      </p:sp>
      <p:sp>
        <p:nvSpPr>
          <p:cNvPr id="3" name="Content Placeholder 2">
            <a:extLst>
              <a:ext uri="{FF2B5EF4-FFF2-40B4-BE49-F238E27FC236}">
                <a16:creationId xmlns:a16="http://schemas.microsoft.com/office/drawing/2014/main" id="{380309DB-9D1C-4D40-A2F7-E1E1377EE206}"/>
              </a:ext>
            </a:extLst>
          </p:cNvPr>
          <p:cNvSpPr>
            <a:spLocks noGrp="1"/>
          </p:cNvSpPr>
          <p:nvPr>
            <p:ph idx="1"/>
          </p:nvPr>
        </p:nvSpPr>
        <p:spPr>
          <a:xfrm>
            <a:off x="5368413" y="904568"/>
            <a:ext cx="5985387" cy="5272395"/>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FunWithStrings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 b;</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//hardcode string goes in a string pool</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 = </a:t>
            </a:r>
            <a:r>
              <a:rPr lang="en-IN" sz="1200" dirty="0">
                <a:solidFill>
                  <a:srgbClr val="A31515"/>
                </a:solidFill>
                <a:highlight>
                  <a:srgbClr val="FFFFFF"/>
                </a:highlight>
                <a:latin typeface="Consolas" panose="020B0609020204030204" pitchFamily="49" charset="0"/>
              </a:rPr>
              <a:t>"Hello"</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b = </a:t>
            </a:r>
            <a:r>
              <a:rPr lang="en-IN" sz="1200" dirty="0">
                <a:solidFill>
                  <a:srgbClr val="A31515"/>
                </a:solidFill>
                <a:highlight>
                  <a:srgbClr val="FFFFFF"/>
                </a:highlight>
                <a:latin typeface="Consolas" panose="020B0609020204030204" pitchFamily="49" charset="0"/>
              </a:rPr>
              <a:t>"Hello"</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(a==b);</a:t>
            </a:r>
            <a:r>
              <a:rPr lang="en-IN" sz="1200" dirty="0">
                <a:solidFill>
                  <a:srgbClr val="008000"/>
                </a:solidFill>
                <a:highlight>
                  <a:srgbClr val="FFFFFF"/>
                </a:highlight>
                <a:latin typeface="Consolas" panose="020B0609020204030204" pitchFamily="49" charset="0"/>
              </a:rPr>
              <a:t>//true</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Object</a:t>
            </a:r>
            <a:r>
              <a:rPr lang="en-US" sz="1200" dirty="0" err="1">
                <a:solidFill>
                  <a:srgbClr val="000000"/>
                </a:solidFill>
                <a:highlight>
                  <a:srgbClr val="FFFFFF"/>
                </a:highlight>
                <a:latin typeface="Consolas" panose="020B0609020204030204" pitchFamily="49" charset="0"/>
              </a:rPr>
              <a:t>.Equals</a:t>
            </a:r>
            <a:r>
              <a:rPr lang="en-US" sz="1200" dirty="0">
                <a:solidFill>
                  <a:srgbClr val="000000"/>
                </a:solidFill>
                <a:highlight>
                  <a:srgbClr val="FFFFFF"/>
                </a:highlight>
                <a:latin typeface="Consolas" panose="020B0609020204030204" pitchFamily="49" charset="0"/>
              </a:rPr>
              <a:t>(a, b));</a:t>
            </a:r>
            <a:r>
              <a:rPr lang="en-US" sz="1200" dirty="0">
                <a:solidFill>
                  <a:srgbClr val="008000"/>
                </a:solidFill>
                <a:highlight>
                  <a:srgbClr val="FFFFFF"/>
                </a:highlight>
                <a:latin typeface="Consolas" panose="020B0609020204030204" pitchFamily="49" charset="0"/>
              </a:rPr>
              <a:t>//true</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Object</a:t>
            </a:r>
            <a:r>
              <a:rPr lang="en-US" sz="1200" dirty="0" err="1">
                <a:solidFill>
                  <a:srgbClr val="000000"/>
                </a:solidFill>
                <a:highlight>
                  <a:srgbClr val="FFFFFF"/>
                </a:highlight>
                <a:latin typeface="Consolas" panose="020B0609020204030204" pitchFamily="49" charset="0"/>
              </a:rPr>
              <a:t>.ReferenceEquals</a:t>
            </a:r>
            <a:r>
              <a:rPr lang="en-US" sz="1200" dirty="0">
                <a:solidFill>
                  <a:srgbClr val="000000"/>
                </a:solidFill>
                <a:highlight>
                  <a:srgbClr val="FFFFFF"/>
                </a:highlight>
                <a:latin typeface="Consolas" panose="020B0609020204030204" pitchFamily="49" charset="0"/>
              </a:rPr>
              <a:t>(a, b));</a:t>
            </a:r>
            <a:r>
              <a:rPr lang="en-US" sz="1200" dirty="0">
                <a:solidFill>
                  <a:srgbClr val="008000"/>
                </a:solidFill>
                <a:highlight>
                  <a:srgbClr val="FFFFFF"/>
                </a:highlight>
                <a:latin typeface="Consolas" panose="020B0609020204030204" pitchFamily="49" charset="0"/>
              </a:rPr>
              <a:t>//true</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a.ToString</a:t>
            </a:r>
            <a:r>
              <a:rPr lang="en-IN" sz="1200" dirty="0">
                <a:solidFill>
                  <a:srgbClr val="000000"/>
                </a:solidFill>
                <a:highlight>
                  <a:srgbClr val="FFFFFF"/>
                </a:highlight>
                <a:latin typeface="Consolas" panose="020B0609020204030204" pitchFamily="49" charset="0"/>
              </a:rPr>
              <a:t>());</a:t>
            </a:r>
            <a:r>
              <a:rPr lang="en-IN" sz="1200" dirty="0">
                <a:solidFill>
                  <a:srgbClr val="008000"/>
                </a:solidFill>
                <a:highlight>
                  <a:srgbClr val="FFFFFF"/>
                </a:highlight>
                <a:latin typeface="Consolas" panose="020B0609020204030204" pitchFamily="49" charset="0"/>
              </a:rPr>
              <a:t>//Hello</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a:t>
            </a:r>
            <a:r>
              <a:rPr lang="en-IN" sz="1200" dirty="0">
                <a:solidFill>
                  <a:srgbClr val="008000"/>
                </a:solidFill>
                <a:highlight>
                  <a:srgbClr val="FFFFFF"/>
                </a:highlight>
                <a:latin typeface="Consolas" panose="020B0609020204030204" pitchFamily="49" charset="0"/>
              </a:rPr>
              <a:t>//Hello</a:t>
            </a:r>
          </a:p>
          <a:p>
            <a:pPr marL="0" indent="0">
              <a:buNone/>
            </a:pP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a.GetHashCode</a:t>
            </a:r>
            <a:r>
              <a:rPr lang="en-IN" sz="1200" dirty="0">
                <a:solidFill>
                  <a:srgbClr val="000000"/>
                </a:solidFill>
                <a:highlight>
                  <a:srgbClr val="FFFFFF"/>
                </a:highlight>
                <a:latin typeface="Consolas" panose="020B0609020204030204" pitchFamily="49" charset="0"/>
              </a:rPr>
              <a:t>());//</a:t>
            </a:r>
            <a:r>
              <a:rPr lang="en-IN" sz="1200" dirty="0">
                <a:solidFill>
                  <a:srgbClr val="000000"/>
                </a:solidFill>
                <a:latin typeface="Consolas" panose="020B0609020204030204" pitchFamily="49" charset="0"/>
              </a:rPr>
              <a:t>-694847</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b.GetHashCode</a:t>
            </a:r>
            <a:r>
              <a:rPr lang="en-IN" sz="1200" dirty="0">
                <a:solidFill>
                  <a:srgbClr val="000000"/>
                </a:solidFill>
                <a:highlight>
                  <a:srgbClr val="FFFFFF"/>
                </a:highlight>
                <a:latin typeface="Consolas" panose="020B0609020204030204" pitchFamily="49" charset="0"/>
              </a:rPr>
              <a:t>() );//</a:t>
            </a:r>
            <a:r>
              <a:rPr lang="en-IN" sz="1200" dirty="0">
                <a:solidFill>
                  <a:srgbClr val="000000"/>
                </a:solidFill>
                <a:latin typeface="Consolas" panose="020B0609020204030204" pitchFamily="49" charset="0"/>
              </a:rPr>
              <a:t>-694847</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Cloud 3">
            <a:extLst>
              <a:ext uri="{FF2B5EF4-FFF2-40B4-BE49-F238E27FC236}">
                <a16:creationId xmlns:a16="http://schemas.microsoft.com/office/drawing/2014/main" id="{8FD61EAA-33E7-4AEA-BD2A-059010C74A5B}"/>
              </a:ext>
            </a:extLst>
          </p:cNvPr>
          <p:cNvSpPr/>
          <p:nvPr/>
        </p:nvSpPr>
        <p:spPr>
          <a:xfrm>
            <a:off x="2674374" y="4286874"/>
            <a:ext cx="2979174" cy="2517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5" name="Rectangle 4">
            <a:extLst>
              <a:ext uri="{FF2B5EF4-FFF2-40B4-BE49-F238E27FC236}">
                <a16:creationId xmlns:a16="http://schemas.microsoft.com/office/drawing/2014/main" id="{B6C1D0F2-1AB9-43D5-9BBA-0882751746A2}"/>
              </a:ext>
            </a:extLst>
          </p:cNvPr>
          <p:cNvSpPr/>
          <p:nvPr/>
        </p:nvSpPr>
        <p:spPr>
          <a:xfrm>
            <a:off x="540774" y="4168887"/>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0B8EFD1-41FF-4CC7-A5C5-7A4F04746FE1}"/>
              </a:ext>
            </a:extLst>
          </p:cNvPr>
          <p:cNvSpPr txBox="1"/>
          <p:nvPr/>
        </p:nvSpPr>
        <p:spPr>
          <a:xfrm flipH="1">
            <a:off x="686537" y="3799555"/>
            <a:ext cx="475390" cy="369332"/>
          </a:xfrm>
          <a:prstGeom prst="rect">
            <a:avLst/>
          </a:prstGeom>
          <a:noFill/>
        </p:spPr>
        <p:txBody>
          <a:bodyPr wrap="square" rtlCol="0">
            <a:spAutoFit/>
          </a:bodyPr>
          <a:lstStyle/>
          <a:p>
            <a:r>
              <a:rPr lang="en-IN" dirty="0"/>
              <a:t> a </a:t>
            </a:r>
          </a:p>
        </p:txBody>
      </p:sp>
      <p:sp>
        <p:nvSpPr>
          <p:cNvPr id="8" name="Rectangle 7">
            <a:extLst>
              <a:ext uri="{FF2B5EF4-FFF2-40B4-BE49-F238E27FC236}">
                <a16:creationId xmlns:a16="http://schemas.microsoft.com/office/drawing/2014/main" id="{E901D2B1-29CD-404D-8AF1-0E28F370D383}"/>
              </a:ext>
            </a:extLst>
          </p:cNvPr>
          <p:cNvSpPr/>
          <p:nvPr/>
        </p:nvSpPr>
        <p:spPr>
          <a:xfrm>
            <a:off x="693174" y="5481495"/>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3600968-ED03-4EC1-9E9C-A4EB8368E8BD}"/>
              </a:ext>
            </a:extLst>
          </p:cNvPr>
          <p:cNvSpPr txBox="1"/>
          <p:nvPr/>
        </p:nvSpPr>
        <p:spPr>
          <a:xfrm flipH="1">
            <a:off x="838937" y="5112163"/>
            <a:ext cx="475390" cy="369332"/>
          </a:xfrm>
          <a:prstGeom prst="rect">
            <a:avLst/>
          </a:prstGeom>
          <a:noFill/>
        </p:spPr>
        <p:txBody>
          <a:bodyPr wrap="square" rtlCol="0">
            <a:spAutoFit/>
          </a:bodyPr>
          <a:lstStyle/>
          <a:p>
            <a:r>
              <a:rPr lang="en-IN" dirty="0"/>
              <a:t>b </a:t>
            </a:r>
          </a:p>
        </p:txBody>
      </p:sp>
      <p:cxnSp>
        <p:nvCxnSpPr>
          <p:cNvPr id="12" name="Straight Arrow Connector 11">
            <a:extLst>
              <a:ext uri="{FF2B5EF4-FFF2-40B4-BE49-F238E27FC236}">
                <a16:creationId xmlns:a16="http://schemas.microsoft.com/office/drawing/2014/main" id="{A8C7307E-9D12-47CA-95FD-BDEA38F4AFC5}"/>
              </a:ext>
            </a:extLst>
          </p:cNvPr>
          <p:cNvCxnSpPr/>
          <p:nvPr/>
        </p:nvCxnSpPr>
        <p:spPr>
          <a:xfrm>
            <a:off x="1161927" y="4631003"/>
            <a:ext cx="2554667" cy="7669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BFCBB9F-16D3-42A3-8DD6-D6FF9E5A53B4}"/>
              </a:ext>
            </a:extLst>
          </p:cNvPr>
          <p:cNvCxnSpPr>
            <a:cxnSpLocks/>
          </p:cNvCxnSpPr>
          <p:nvPr/>
        </p:nvCxnSpPr>
        <p:spPr>
          <a:xfrm flipV="1">
            <a:off x="1605853" y="5609312"/>
            <a:ext cx="2263141" cy="3539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FFEF0A64-ED07-40F5-A56E-2137105AAF2A}"/>
              </a:ext>
            </a:extLst>
          </p:cNvPr>
          <p:cNvSpPr txBox="1"/>
          <p:nvPr/>
        </p:nvSpPr>
        <p:spPr>
          <a:xfrm>
            <a:off x="3156156" y="3986362"/>
            <a:ext cx="1455174" cy="369332"/>
          </a:xfrm>
          <a:prstGeom prst="rect">
            <a:avLst/>
          </a:prstGeom>
          <a:noFill/>
        </p:spPr>
        <p:txBody>
          <a:bodyPr wrap="square" rtlCol="0">
            <a:spAutoFit/>
          </a:bodyPr>
          <a:lstStyle/>
          <a:p>
            <a:r>
              <a:rPr lang="en-IN" dirty="0"/>
              <a:t>String Pool</a:t>
            </a:r>
          </a:p>
        </p:txBody>
      </p:sp>
      <p:sp>
        <p:nvSpPr>
          <p:cNvPr id="16" name="TextBox 15">
            <a:extLst>
              <a:ext uri="{FF2B5EF4-FFF2-40B4-BE49-F238E27FC236}">
                <a16:creationId xmlns:a16="http://schemas.microsoft.com/office/drawing/2014/main" id="{EDDC4029-3C5C-47EF-8F44-278D532237A7}"/>
              </a:ext>
            </a:extLst>
          </p:cNvPr>
          <p:cNvSpPr txBox="1"/>
          <p:nvPr/>
        </p:nvSpPr>
        <p:spPr>
          <a:xfrm>
            <a:off x="157316" y="681037"/>
            <a:ext cx="5211097" cy="3139321"/>
          </a:xfrm>
          <a:prstGeom prst="rect">
            <a:avLst/>
          </a:prstGeom>
          <a:noFill/>
        </p:spPr>
        <p:txBody>
          <a:bodyPr wrap="square" rtlCol="0">
            <a:spAutoFit/>
          </a:bodyPr>
          <a:lstStyle/>
          <a:p>
            <a:r>
              <a:rPr lang="en-IN" dirty="0"/>
              <a:t>String pool does not have </a:t>
            </a:r>
            <a:r>
              <a:rPr lang="en-IN" b="1" dirty="0"/>
              <a:t>duplicate</a:t>
            </a:r>
            <a:r>
              <a:rPr lang="en-IN" dirty="0"/>
              <a:t> value.</a:t>
            </a:r>
          </a:p>
          <a:p>
            <a:r>
              <a:rPr lang="en-IN" b="1" dirty="0"/>
              <a:t>==</a:t>
            </a:r>
            <a:r>
              <a:rPr lang="en-IN" dirty="0"/>
              <a:t> checks value</a:t>
            </a:r>
          </a:p>
          <a:p>
            <a:r>
              <a:rPr lang="en-IN" b="1" dirty="0" err="1"/>
              <a:t>ReferenceEquals</a:t>
            </a:r>
            <a:r>
              <a:rPr lang="en-IN" dirty="0"/>
              <a:t> is static method which will check reference </a:t>
            </a:r>
            <a:r>
              <a:rPr lang="en-IN" dirty="0" err="1"/>
              <a:t>ie</a:t>
            </a:r>
            <a:r>
              <a:rPr lang="en-IN" dirty="0"/>
              <a:t> arrow .that is both variable pointing to same memory block</a:t>
            </a:r>
          </a:p>
          <a:p>
            <a:r>
              <a:rPr lang="en-IN" b="1" dirty="0"/>
              <a:t>Equals</a:t>
            </a:r>
            <a:r>
              <a:rPr lang="en-IN" dirty="0"/>
              <a:t> also check reference but in string class it is overridden so it is checking value.</a:t>
            </a:r>
          </a:p>
          <a:p>
            <a:r>
              <a:rPr lang="en-IN" b="1" dirty="0" err="1"/>
              <a:t>GetHashCode</a:t>
            </a:r>
            <a:r>
              <a:rPr lang="en-IN" b="1" dirty="0"/>
              <a:t> </a:t>
            </a:r>
            <a:r>
              <a:rPr lang="en-IN" dirty="0"/>
              <a:t>is also overridden in string class.</a:t>
            </a:r>
          </a:p>
          <a:p>
            <a:r>
              <a:rPr lang="en-IN" b="1" dirty="0" err="1"/>
              <a:t>ToString</a:t>
            </a:r>
            <a:r>
              <a:rPr lang="en-IN" b="1" dirty="0"/>
              <a:t> </a:t>
            </a:r>
            <a:r>
              <a:rPr lang="en-IN" dirty="0"/>
              <a:t>method is overridden in string class so it is printing value. In our code last line implicitly calling </a:t>
            </a:r>
            <a:r>
              <a:rPr lang="en-IN" dirty="0" err="1"/>
              <a:t>toString</a:t>
            </a:r>
            <a:r>
              <a:rPr lang="en-IN" dirty="0"/>
              <a:t> method.</a:t>
            </a:r>
          </a:p>
        </p:txBody>
      </p:sp>
      <p:sp>
        <p:nvSpPr>
          <p:cNvPr id="17" name="TextBox 16">
            <a:extLst>
              <a:ext uri="{FF2B5EF4-FFF2-40B4-BE49-F238E27FC236}">
                <a16:creationId xmlns:a16="http://schemas.microsoft.com/office/drawing/2014/main" id="{2B8D2265-D586-410A-99A6-7D01AC2774A0}"/>
              </a:ext>
            </a:extLst>
          </p:cNvPr>
          <p:cNvSpPr txBox="1"/>
          <p:nvPr/>
        </p:nvSpPr>
        <p:spPr>
          <a:xfrm>
            <a:off x="3629700" y="5673228"/>
            <a:ext cx="1068521" cy="369332"/>
          </a:xfrm>
          <a:prstGeom prst="rect">
            <a:avLst/>
          </a:prstGeom>
          <a:noFill/>
        </p:spPr>
        <p:txBody>
          <a:bodyPr wrap="square" rtlCol="0">
            <a:spAutoFit/>
          </a:bodyPr>
          <a:lstStyle/>
          <a:p>
            <a:r>
              <a:rPr lang="en-IN" dirty="0"/>
              <a:t>-694847</a:t>
            </a:r>
          </a:p>
        </p:txBody>
      </p:sp>
    </p:spTree>
    <p:extLst>
      <p:ext uri="{BB962C8B-B14F-4D97-AF65-F5344CB8AC3E}">
        <p14:creationId xmlns:p14="http://schemas.microsoft.com/office/powerpoint/2010/main" val="148017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E501-DAF3-4CE3-99FD-89816E6F1D0E}"/>
              </a:ext>
            </a:extLst>
          </p:cNvPr>
          <p:cNvSpPr>
            <a:spLocks noGrp="1"/>
          </p:cNvSpPr>
          <p:nvPr>
            <p:ph type="title"/>
          </p:nvPr>
        </p:nvSpPr>
        <p:spPr>
          <a:xfrm>
            <a:off x="1103671" y="0"/>
            <a:ext cx="10515600" cy="863908"/>
          </a:xfrm>
        </p:spPr>
        <p:txBody>
          <a:bodyPr>
            <a:normAutofit fontScale="90000"/>
          </a:bodyPr>
          <a:lstStyle/>
          <a:p>
            <a:r>
              <a:rPr lang="en-IN" dirty="0"/>
              <a:t>Lets prove .Equals and </a:t>
            </a:r>
            <a:r>
              <a:rPr lang="en-IN" dirty="0" err="1"/>
              <a:t>GethashCode</a:t>
            </a:r>
            <a:r>
              <a:rPr lang="en-IN" dirty="0"/>
              <a:t> </a:t>
            </a:r>
            <a:r>
              <a:rPr lang="en-IN" dirty="0" err="1"/>
              <a:t>overriden</a:t>
            </a:r>
            <a:endParaRPr lang="en-IN" dirty="0"/>
          </a:p>
        </p:txBody>
      </p:sp>
      <p:sp>
        <p:nvSpPr>
          <p:cNvPr id="3" name="Content Placeholder 2">
            <a:extLst>
              <a:ext uri="{FF2B5EF4-FFF2-40B4-BE49-F238E27FC236}">
                <a16:creationId xmlns:a16="http://schemas.microsoft.com/office/drawing/2014/main" id="{5D638FCB-1233-4F6B-BCF7-14B340D6770A}"/>
              </a:ext>
            </a:extLst>
          </p:cNvPr>
          <p:cNvSpPr>
            <a:spLocks noGrp="1"/>
          </p:cNvSpPr>
          <p:nvPr>
            <p:ph idx="1"/>
          </p:nvPr>
        </p:nvSpPr>
        <p:spPr>
          <a:xfrm>
            <a:off x="5476567" y="717754"/>
            <a:ext cx="6440129" cy="5459209"/>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FunWithStrings</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 b;</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//hardcode string goes in a string pool</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 = </a:t>
            </a:r>
            <a:r>
              <a:rPr lang="en-IN" sz="1400" dirty="0">
                <a:solidFill>
                  <a:srgbClr val="A31515"/>
                </a:solidFill>
                <a:highlight>
                  <a:srgbClr val="FFFFFF"/>
                </a:highlight>
                <a:latin typeface="Consolas" panose="020B0609020204030204" pitchFamily="49" charset="0"/>
              </a:rPr>
              <a:t>"hello"</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b = </a:t>
            </a:r>
            <a:r>
              <a:rPr lang="en-IN" sz="1400" dirty="0" err="1">
                <a:solidFill>
                  <a:srgbClr val="000000"/>
                </a:solidFill>
                <a:highlight>
                  <a:srgbClr val="FFFFFF"/>
                </a:highlight>
                <a:latin typeface="Consolas" panose="020B0609020204030204" pitchFamily="49" charset="0"/>
              </a:rPr>
              <a:t>a.ToLower</a:t>
            </a:r>
            <a:r>
              <a:rPr lang="en-IN" sz="1400" dirty="0">
                <a:solidFill>
                  <a:srgbClr val="000000"/>
                </a:solidFill>
                <a:highlight>
                  <a:srgbClr val="FFFFFF"/>
                </a:highlight>
                <a:latin typeface="Consolas" panose="020B0609020204030204" pitchFamily="49" charset="0"/>
              </a:rPr>
              <a:t> ();//convert string to lower case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(a==b);</a:t>
            </a:r>
            <a:r>
              <a:rPr lang="en-IN" sz="1400" dirty="0">
                <a:solidFill>
                  <a:srgbClr val="008000"/>
                </a:solidFill>
                <a:highlight>
                  <a:srgbClr val="FFFFFF"/>
                </a:highlight>
                <a:latin typeface="Consolas" panose="020B0609020204030204" pitchFamily="49" charset="0"/>
              </a:rPr>
              <a:t>//true</a:t>
            </a: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Object</a:t>
            </a:r>
            <a:r>
              <a:rPr lang="en-US" sz="1400" dirty="0" err="1">
                <a:solidFill>
                  <a:srgbClr val="000000"/>
                </a:solidFill>
                <a:highlight>
                  <a:srgbClr val="FFFFFF"/>
                </a:highlight>
                <a:latin typeface="Consolas" panose="020B0609020204030204" pitchFamily="49" charset="0"/>
              </a:rPr>
              <a:t>.Equals</a:t>
            </a:r>
            <a:r>
              <a:rPr lang="en-US" sz="1400" dirty="0">
                <a:solidFill>
                  <a:srgbClr val="000000"/>
                </a:solidFill>
                <a:highlight>
                  <a:srgbClr val="FFFFFF"/>
                </a:highlight>
                <a:latin typeface="Consolas" panose="020B0609020204030204" pitchFamily="49" charset="0"/>
              </a:rPr>
              <a:t>(a, b));</a:t>
            </a:r>
            <a:r>
              <a:rPr lang="en-US" sz="1400" dirty="0">
                <a:solidFill>
                  <a:srgbClr val="008000"/>
                </a:solidFill>
                <a:highlight>
                  <a:srgbClr val="FFFFFF"/>
                </a:highlight>
                <a:latin typeface="Consolas" panose="020B0609020204030204" pitchFamily="49" charset="0"/>
              </a:rPr>
              <a:t>//true</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Object</a:t>
            </a:r>
            <a:r>
              <a:rPr lang="en-IN" sz="1400" dirty="0" err="1">
                <a:solidFill>
                  <a:srgbClr val="000000"/>
                </a:solidFill>
                <a:highlight>
                  <a:srgbClr val="FFFFFF"/>
                </a:highlight>
                <a:latin typeface="Consolas" panose="020B0609020204030204" pitchFamily="49" charset="0"/>
              </a:rPr>
              <a:t>.ReferenceEquals</a:t>
            </a:r>
            <a:r>
              <a:rPr lang="en-IN" sz="1400" dirty="0">
                <a:solidFill>
                  <a:srgbClr val="000000"/>
                </a:solidFill>
                <a:highlight>
                  <a:srgbClr val="FFFFFF"/>
                </a:highlight>
                <a:latin typeface="Consolas" panose="020B0609020204030204" pitchFamily="49" charset="0"/>
              </a:rPr>
              <a:t>(a, b));</a:t>
            </a:r>
            <a:r>
              <a:rPr lang="en-IN" sz="1400" dirty="0">
                <a:solidFill>
                  <a:srgbClr val="008000"/>
                </a:solidFill>
                <a:highlight>
                  <a:srgbClr val="FFFFFF"/>
                </a:highlight>
                <a:latin typeface="Consolas" panose="020B0609020204030204" pitchFamily="49" charset="0"/>
              </a:rPr>
              <a:t>//false</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a.ToString</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//hello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a.GetHashCode</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//-695839</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b.GetHashCode</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//-695839</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endParaRPr lang="en-IN" sz="1400" dirty="0"/>
          </a:p>
        </p:txBody>
      </p:sp>
      <p:sp>
        <p:nvSpPr>
          <p:cNvPr id="4" name="Cloud 3">
            <a:extLst>
              <a:ext uri="{FF2B5EF4-FFF2-40B4-BE49-F238E27FC236}">
                <a16:creationId xmlns:a16="http://schemas.microsoft.com/office/drawing/2014/main" id="{C5855781-F501-4C44-BDAF-B3B2599BFB7F}"/>
              </a:ext>
            </a:extLst>
          </p:cNvPr>
          <p:cNvSpPr/>
          <p:nvPr/>
        </p:nvSpPr>
        <p:spPr>
          <a:xfrm>
            <a:off x="2674374" y="4296706"/>
            <a:ext cx="2979174" cy="2517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5" name="Rectangle 4">
            <a:extLst>
              <a:ext uri="{FF2B5EF4-FFF2-40B4-BE49-F238E27FC236}">
                <a16:creationId xmlns:a16="http://schemas.microsoft.com/office/drawing/2014/main" id="{92BFBBBE-821C-42EF-A4A2-AB3E40724532}"/>
              </a:ext>
            </a:extLst>
          </p:cNvPr>
          <p:cNvSpPr/>
          <p:nvPr/>
        </p:nvSpPr>
        <p:spPr>
          <a:xfrm>
            <a:off x="540774" y="5014463"/>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1298685-AA1F-4ED6-8A24-234601CBAC60}"/>
              </a:ext>
            </a:extLst>
          </p:cNvPr>
          <p:cNvSpPr txBox="1"/>
          <p:nvPr/>
        </p:nvSpPr>
        <p:spPr>
          <a:xfrm flipH="1">
            <a:off x="730783" y="4515691"/>
            <a:ext cx="475390" cy="369332"/>
          </a:xfrm>
          <a:prstGeom prst="rect">
            <a:avLst/>
          </a:prstGeom>
          <a:noFill/>
        </p:spPr>
        <p:txBody>
          <a:bodyPr wrap="square" rtlCol="0">
            <a:spAutoFit/>
          </a:bodyPr>
          <a:lstStyle/>
          <a:p>
            <a:r>
              <a:rPr lang="en-IN" dirty="0"/>
              <a:t> a </a:t>
            </a:r>
          </a:p>
        </p:txBody>
      </p:sp>
      <p:cxnSp>
        <p:nvCxnSpPr>
          <p:cNvPr id="7" name="Straight Arrow Connector 6">
            <a:extLst>
              <a:ext uri="{FF2B5EF4-FFF2-40B4-BE49-F238E27FC236}">
                <a16:creationId xmlns:a16="http://schemas.microsoft.com/office/drawing/2014/main" id="{A7D822E4-B0F7-4E7D-B2E2-E438B3F5B7A1}"/>
              </a:ext>
            </a:extLst>
          </p:cNvPr>
          <p:cNvCxnSpPr>
            <a:cxnSpLocks/>
            <a:stCxn id="5" idx="3"/>
          </p:cNvCxnSpPr>
          <p:nvPr/>
        </p:nvCxnSpPr>
        <p:spPr>
          <a:xfrm>
            <a:off x="1307690" y="5388089"/>
            <a:ext cx="2408904" cy="98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D5D6116-02DA-4827-8850-4AF0346D4D03}"/>
              </a:ext>
            </a:extLst>
          </p:cNvPr>
          <p:cNvSpPr txBox="1"/>
          <p:nvPr/>
        </p:nvSpPr>
        <p:spPr>
          <a:xfrm>
            <a:off x="3156156" y="4124010"/>
            <a:ext cx="1455174" cy="369332"/>
          </a:xfrm>
          <a:prstGeom prst="rect">
            <a:avLst/>
          </a:prstGeom>
          <a:noFill/>
        </p:spPr>
        <p:txBody>
          <a:bodyPr wrap="square" rtlCol="0">
            <a:spAutoFit/>
          </a:bodyPr>
          <a:lstStyle/>
          <a:p>
            <a:r>
              <a:rPr lang="en-IN" dirty="0"/>
              <a:t>String Pool</a:t>
            </a:r>
          </a:p>
        </p:txBody>
      </p:sp>
      <p:sp>
        <p:nvSpPr>
          <p:cNvPr id="10" name="Rectangle 9">
            <a:extLst>
              <a:ext uri="{FF2B5EF4-FFF2-40B4-BE49-F238E27FC236}">
                <a16:creationId xmlns:a16="http://schemas.microsoft.com/office/drawing/2014/main" id="{7521E633-5BEF-4A3A-83F4-6AA18A4896BF}"/>
              </a:ext>
            </a:extLst>
          </p:cNvPr>
          <p:cNvSpPr/>
          <p:nvPr/>
        </p:nvSpPr>
        <p:spPr>
          <a:xfrm>
            <a:off x="585020" y="3269146"/>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9D9A9A3-8F5A-43EC-AC1F-B55E77018833}"/>
              </a:ext>
            </a:extLst>
          </p:cNvPr>
          <p:cNvSpPr txBox="1"/>
          <p:nvPr/>
        </p:nvSpPr>
        <p:spPr>
          <a:xfrm flipH="1">
            <a:off x="730783" y="2860486"/>
            <a:ext cx="475390" cy="369332"/>
          </a:xfrm>
          <a:prstGeom prst="rect">
            <a:avLst/>
          </a:prstGeom>
          <a:noFill/>
        </p:spPr>
        <p:txBody>
          <a:bodyPr wrap="square" rtlCol="0">
            <a:spAutoFit/>
          </a:bodyPr>
          <a:lstStyle/>
          <a:p>
            <a:r>
              <a:rPr lang="en-IN" dirty="0"/>
              <a:t> b </a:t>
            </a:r>
          </a:p>
        </p:txBody>
      </p:sp>
      <p:cxnSp>
        <p:nvCxnSpPr>
          <p:cNvPr id="15" name="Straight Arrow Connector 14">
            <a:extLst>
              <a:ext uri="{FF2B5EF4-FFF2-40B4-BE49-F238E27FC236}">
                <a16:creationId xmlns:a16="http://schemas.microsoft.com/office/drawing/2014/main" id="{973681AA-81B5-488F-8C05-B922B8679B01}"/>
              </a:ext>
            </a:extLst>
          </p:cNvPr>
          <p:cNvCxnSpPr>
            <a:cxnSpLocks/>
          </p:cNvCxnSpPr>
          <p:nvPr/>
        </p:nvCxnSpPr>
        <p:spPr>
          <a:xfrm>
            <a:off x="1209492" y="3559208"/>
            <a:ext cx="845450" cy="3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D51B7CB9-2DC2-448F-AB6F-FCFA695B8862}"/>
              </a:ext>
            </a:extLst>
          </p:cNvPr>
          <p:cNvSpPr/>
          <p:nvPr/>
        </p:nvSpPr>
        <p:spPr>
          <a:xfrm>
            <a:off x="2079520" y="3018534"/>
            <a:ext cx="1302649" cy="115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19" name="TextBox 18">
            <a:extLst>
              <a:ext uri="{FF2B5EF4-FFF2-40B4-BE49-F238E27FC236}">
                <a16:creationId xmlns:a16="http://schemas.microsoft.com/office/drawing/2014/main" id="{504D135E-09C7-4F81-AD70-CE24F5196235}"/>
              </a:ext>
            </a:extLst>
          </p:cNvPr>
          <p:cNvSpPr txBox="1"/>
          <p:nvPr/>
        </p:nvSpPr>
        <p:spPr>
          <a:xfrm>
            <a:off x="152174" y="1006463"/>
            <a:ext cx="5872249" cy="2031325"/>
          </a:xfrm>
          <a:prstGeom prst="rect">
            <a:avLst/>
          </a:prstGeom>
          <a:noFill/>
        </p:spPr>
        <p:txBody>
          <a:bodyPr wrap="none" rtlCol="0">
            <a:spAutoFit/>
          </a:bodyPr>
          <a:lstStyle/>
          <a:p>
            <a:r>
              <a:rPr lang="en-IN" b="1" dirty="0"/>
              <a:t>== Operator </a:t>
            </a:r>
            <a:r>
              <a:rPr lang="en-IN" dirty="0"/>
              <a:t>is overloaded checking value</a:t>
            </a:r>
          </a:p>
          <a:p>
            <a:r>
              <a:rPr lang="en-IN" b="1" dirty="0"/>
              <a:t>Equals method</a:t>
            </a:r>
            <a:r>
              <a:rPr lang="en-IN" dirty="0"/>
              <a:t> is overridden that’s why this will also </a:t>
            </a:r>
          </a:p>
          <a:p>
            <a:r>
              <a:rPr lang="en-IN" dirty="0"/>
              <a:t>checks value</a:t>
            </a:r>
          </a:p>
          <a:p>
            <a:r>
              <a:rPr lang="en-IN" b="1" dirty="0" err="1"/>
              <a:t>GetHashCode</a:t>
            </a:r>
            <a:r>
              <a:rPr lang="en-IN" dirty="0"/>
              <a:t> is also overridden as per the rule.[Rule</a:t>
            </a:r>
          </a:p>
          <a:p>
            <a:r>
              <a:rPr lang="en-IN" dirty="0"/>
              <a:t> says if you override Equals you must override </a:t>
            </a:r>
            <a:r>
              <a:rPr lang="en-IN" dirty="0" err="1"/>
              <a:t>GetHashCode</a:t>
            </a:r>
            <a:r>
              <a:rPr lang="en-IN" dirty="0"/>
              <a:t>]</a:t>
            </a:r>
          </a:p>
          <a:p>
            <a:r>
              <a:rPr lang="en-IN" b="1" dirty="0" err="1"/>
              <a:t>ReferenceEquals</a:t>
            </a:r>
            <a:r>
              <a:rPr lang="en-IN" b="1" dirty="0"/>
              <a:t> </a:t>
            </a:r>
            <a:r>
              <a:rPr lang="en-IN" dirty="0"/>
              <a:t>checks reference. We can see in diagram </a:t>
            </a:r>
          </a:p>
          <a:p>
            <a:r>
              <a:rPr lang="en-IN" dirty="0"/>
              <a:t>Two arrow pointing to different memory block </a:t>
            </a:r>
          </a:p>
        </p:txBody>
      </p:sp>
    </p:spTree>
    <p:extLst>
      <p:ext uri="{BB962C8B-B14F-4D97-AF65-F5344CB8AC3E}">
        <p14:creationId xmlns:p14="http://schemas.microsoft.com/office/powerpoint/2010/main" val="40588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1BF1-FE2F-4C22-89F4-86E919187133}"/>
              </a:ext>
            </a:extLst>
          </p:cNvPr>
          <p:cNvSpPr>
            <a:spLocks noGrp="1"/>
          </p:cNvSpPr>
          <p:nvPr>
            <p:ph type="title"/>
          </p:nvPr>
        </p:nvSpPr>
        <p:spPr>
          <a:xfrm>
            <a:off x="1272541" y="365125"/>
            <a:ext cx="5157755" cy="854075"/>
          </a:xfrm>
        </p:spPr>
        <p:txBody>
          <a:bodyPr/>
          <a:lstStyle/>
          <a:p>
            <a:r>
              <a:rPr lang="en-IN" dirty="0"/>
              <a:t>String is immutable</a:t>
            </a:r>
          </a:p>
        </p:txBody>
      </p:sp>
      <p:sp>
        <p:nvSpPr>
          <p:cNvPr id="3" name="Content Placeholder 2">
            <a:extLst>
              <a:ext uri="{FF2B5EF4-FFF2-40B4-BE49-F238E27FC236}">
                <a16:creationId xmlns:a16="http://schemas.microsoft.com/office/drawing/2014/main" id="{F7E68CAC-2CB2-4365-BCF3-71E048872B2C}"/>
              </a:ext>
            </a:extLst>
          </p:cNvPr>
          <p:cNvSpPr>
            <a:spLocks noGrp="1"/>
          </p:cNvSpPr>
          <p:nvPr>
            <p:ph idx="1"/>
          </p:nvPr>
        </p:nvSpPr>
        <p:spPr>
          <a:xfrm>
            <a:off x="6538452" y="147482"/>
            <a:ext cx="5430027" cy="6410634"/>
          </a:xfrm>
        </p:spPr>
        <p:txBody>
          <a:bodyPr>
            <a:normAutofit/>
          </a:bodyPr>
          <a:lstStyle/>
          <a:p>
            <a:pPr marL="0" indent="0">
              <a:buNone/>
            </a:pPr>
            <a:r>
              <a:rPr lang="en-IN" sz="1600" dirty="0">
                <a:solidFill>
                  <a:srgbClr val="0000FF"/>
                </a:solidFill>
                <a:highlight>
                  <a:srgbClr val="FFFFFF"/>
                </a:highlight>
                <a:latin typeface="Consolas" panose="020B0609020204030204" pitchFamily="49" charset="0"/>
              </a:rPr>
              <a:t>using</a:t>
            </a:r>
            <a:r>
              <a:rPr lang="en-IN" sz="1600" dirty="0">
                <a:solidFill>
                  <a:srgbClr val="000000"/>
                </a:solidFill>
                <a:highlight>
                  <a:srgbClr val="FFFFFF"/>
                </a:highlight>
                <a:latin typeface="Consolas" panose="020B0609020204030204" pitchFamily="49" charset="0"/>
              </a:rPr>
              <a:t> System;</a:t>
            </a:r>
          </a:p>
          <a:p>
            <a:pPr marL="0" indent="0">
              <a:buNone/>
            </a:pPr>
            <a:r>
              <a:rPr lang="en-IN" sz="1600" dirty="0">
                <a:solidFill>
                  <a:srgbClr val="0000FF"/>
                </a:solidFill>
                <a:highlight>
                  <a:srgbClr val="FFFFFF"/>
                </a:highlight>
                <a:latin typeface="Consolas" panose="020B0609020204030204" pitchFamily="49" charset="0"/>
              </a:rPr>
              <a:t>namespace</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FunWithStrings</a:t>
            </a: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class</a:t>
            </a: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Program</a:t>
            </a: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Main(</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args</a:t>
            </a:r>
            <a:r>
              <a:rPr lang="en-US"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string</a:t>
            </a:r>
            <a:r>
              <a:rPr lang="en-IN" sz="1600" dirty="0">
                <a:solidFill>
                  <a:srgbClr val="000000"/>
                </a:solidFill>
                <a:highlight>
                  <a:srgbClr val="FFFFFF"/>
                </a:highlight>
                <a:latin typeface="Consolas" panose="020B0609020204030204" pitchFamily="49" charset="0"/>
              </a:rPr>
              <a:t> a = </a:t>
            </a:r>
            <a:r>
              <a:rPr lang="en-IN" sz="1600" dirty="0">
                <a:solidFill>
                  <a:srgbClr val="A31515"/>
                </a:solidFill>
                <a:highlight>
                  <a:srgbClr val="FFFFFF"/>
                </a:highlight>
                <a:latin typeface="Consolas" panose="020B0609020204030204" pitchFamily="49" charset="0"/>
              </a:rPr>
              <a:t>"hello"</a:t>
            </a:r>
            <a:r>
              <a:rPr lang="en-IN"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string</a:t>
            </a:r>
            <a:r>
              <a:rPr lang="en-IN" sz="1600" dirty="0">
                <a:solidFill>
                  <a:srgbClr val="000000"/>
                </a:solidFill>
                <a:highlight>
                  <a:srgbClr val="FFFFFF"/>
                </a:highlight>
                <a:latin typeface="Consolas" panose="020B0609020204030204" pitchFamily="49" charset="0"/>
              </a:rPr>
              <a:t> b = </a:t>
            </a:r>
            <a:r>
              <a:rPr lang="en-IN" sz="1600" dirty="0" err="1">
                <a:solidFill>
                  <a:srgbClr val="000000"/>
                </a:solidFill>
                <a:highlight>
                  <a:srgbClr val="FFFFFF"/>
                </a:highlight>
                <a:latin typeface="Consolas" panose="020B0609020204030204" pitchFamily="49" charset="0"/>
              </a:rPr>
              <a:t>a.ToUpper</a:t>
            </a:r>
            <a:r>
              <a:rPr lang="en-IN"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(a);</a:t>
            </a:r>
          </a:p>
          <a:p>
            <a:pPr marL="0" indent="0">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(b);</a:t>
            </a:r>
          </a:p>
          <a:p>
            <a:pPr marL="0" indent="0">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a:t>
            </a:r>
            <a:r>
              <a:rPr lang="en-IN" sz="1600" dirty="0" err="1">
                <a:solidFill>
                  <a:srgbClr val="2B91AF"/>
                </a:solidFill>
                <a:highlight>
                  <a:srgbClr val="FFFFFF"/>
                </a:highlight>
                <a:latin typeface="Consolas" panose="020B0609020204030204" pitchFamily="49" charset="0"/>
              </a:rPr>
              <a:t>Object</a:t>
            </a:r>
            <a:r>
              <a:rPr lang="en-IN" sz="1600" dirty="0" err="1">
                <a:solidFill>
                  <a:srgbClr val="000000"/>
                </a:solidFill>
                <a:highlight>
                  <a:srgbClr val="FFFFFF"/>
                </a:highlight>
                <a:latin typeface="Consolas" panose="020B0609020204030204" pitchFamily="49" charset="0"/>
              </a:rPr>
              <a:t>.ReferenceEquals</a:t>
            </a:r>
            <a:r>
              <a:rPr lang="en-IN" sz="1600" dirty="0">
                <a:solidFill>
                  <a:srgbClr val="000000"/>
                </a:solidFill>
                <a:highlight>
                  <a:srgbClr val="FFFFFF"/>
                </a:highlight>
                <a:latin typeface="Consolas" panose="020B0609020204030204" pitchFamily="49" charset="0"/>
              </a:rPr>
              <a:t>(a, b)); </a:t>
            </a:r>
            <a:r>
              <a:rPr lang="en-IN" sz="1600" dirty="0">
                <a:solidFill>
                  <a:srgbClr val="008000"/>
                </a:solidFill>
                <a:highlight>
                  <a:srgbClr val="FFFFFF"/>
                </a:highlight>
                <a:latin typeface="Consolas" panose="020B0609020204030204" pitchFamily="49" charset="0"/>
              </a:rPr>
              <a:t>//false </a:t>
            </a:r>
            <a:endParaRPr lang="en-IN" sz="1600" dirty="0">
              <a:solidFill>
                <a:srgbClr val="000000"/>
              </a:solidFill>
              <a:highlight>
                <a:srgbClr val="FFFFFF"/>
              </a:highlight>
              <a:latin typeface="Consolas" panose="020B0609020204030204" pitchFamily="49" charset="0"/>
            </a:endParaRPr>
          </a:p>
          <a:p>
            <a:pPr marL="0" indent="0">
              <a:buNone/>
            </a:pP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r>
              <a:rPr lang="en-IN" sz="1600" dirty="0">
                <a:solidFill>
                  <a:srgbClr val="000000"/>
                </a:solidFill>
                <a:highlight>
                  <a:srgbClr val="FFFFFF"/>
                </a:highlight>
                <a:latin typeface="Consolas" panose="020B0609020204030204" pitchFamily="49" charset="0"/>
              </a:rPr>
              <a:t>}</a:t>
            </a:r>
          </a:p>
          <a:p>
            <a:pPr marL="0" indent="0">
              <a:buNone/>
            </a:pPr>
            <a:endParaRPr lang="en-IN" sz="1600" dirty="0"/>
          </a:p>
        </p:txBody>
      </p:sp>
      <p:sp>
        <p:nvSpPr>
          <p:cNvPr id="5" name="Cloud 4">
            <a:extLst>
              <a:ext uri="{FF2B5EF4-FFF2-40B4-BE49-F238E27FC236}">
                <a16:creationId xmlns:a16="http://schemas.microsoft.com/office/drawing/2014/main" id="{B00A5671-5A20-4F7B-801E-5692F4426732}"/>
              </a:ext>
            </a:extLst>
          </p:cNvPr>
          <p:cNvSpPr/>
          <p:nvPr/>
        </p:nvSpPr>
        <p:spPr>
          <a:xfrm>
            <a:off x="2674374" y="4296706"/>
            <a:ext cx="2979174" cy="2517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7" name="Rectangle 6">
            <a:extLst>
              <a:ext uri="{FF2B5EF4-FFF2-40B4-BE49-F238E27FC236}">
                <a16:creationId xmlns:a16="http://schemas.microsoft.com/office/drawing/2014/main" id="{C341D1E6-8BD8-4529-99A7-D02A15D2CE80}"/>
              </a:ext>
            </a:extLst>
          </p:cNvPr>
          <p:cNvSpPr/>
          <p:nvPr/>
        </p:nvSpPr>
        <p:spPr>
          <a:xfrm>
            <a:off x="540774" y="5014463"/>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5935F46-0528-4F16-AEEA-456C8BA2967C}"/>
              </a:ext>
            </a:extLst>
          </p:cNvPr>
          <p:cNvSpPr txBox="1"/>
          <p:nvPr/>
        </p:nvSpPr>
        <p:spPr>
          <a:xfrm flipH="1">
            <a:off x="730783" y="4515691"/>
            <a:ext cx="475390" cy="369332"/>
          </a:xfrm>
          <a:prstGeom prst="rect">
            <a:avLst/>
          </a:prstGeom>
          <a:noFill/>
        </p:spPr>
        <p:txBody>
          <a:bodyPr wrap="square" rtlCol="0">
            <a:spAutoFit/>
          </a:bodyPr>
          <a:lstStyle/>
          <a:p>
            <a:r>
              <a:rPr lang="en-IN" dirty="0"/>
              <a:t> a </a:t>
            </a:r>
          </a:p>
        </p:txBody>
      </p:sp>
      <p:sp>
        <p:nvSpPr>
          <p:cNvPr id="10" name="Rectangle 9">
            <a:extLst>
              <a:ext uri="{FF2B5EF4-FFF2-40B4-BE49-F238E27FC236}">
                <a16:creationId xmlns:a16="http://schemas.microsoft.com/office/drawing/2014/main" id="{72791437-D8F8-48BF-B980-2DF6FE5ECA98}"/>
              </a:ext>
            </a:extLst>
          </p:cNvPr>
          <p:cNvSpPr/>
          <p:nvPr/>
        </p:nvSpPr>
        <p:spPr>
          <a:xfrm>
            <a:off x="585020" y="3269146"/>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C4FC57B-63CE-471C-A2D9-47BCF796945A}"/>
              </a:ext>
            </a:extLst>
          </p:cNvPr>
          <p:cNvSpPr txBox="1"/>
          <p:nvPr/>
        </p:nvSpPr>
        <p:spPr>
          <a:xfrm flipH="1">
            <a:off x="730783" y="2860486"/>
            <a:ext cx="475390" cy="369332"/>
          </a:xfrm>
          <a:prstGeom prst="rect">
            <a:avLst/>
          </a:prstGeom>
          <a:noFill/>
        </p:spPr>
        <p:txBody>
          <a:bodyPr wrap="square" rtlCol="0">
            <a:spAutoFit/>
          </a:bodyPr>
          <a:lstStyle/>
          <a:p>
            <a:r>
              <a:rPr lang="en-IN" dirty="0"/>
              <a:t> b </a:t>
            </a:r>
          </a:p>
        </p:txBody>
      </p:sp>
      <p:cxnSp>
        <p:nvCxnSpPr>
          <p:cNvPr id="12" name="Straight Arrow Connector 11">
            <a:extLst>
              <a:ext uri="{FF2B5EF4-FFF2-40B4-BE49-F238E27FC236}">
                <a16:creationId xmlns:a16="http://schemas.microsoft.com/office/drawing/2014/main" id="{8C4E3B1B-1678-46EA-BD7B-4F2F41456967}"/>
              </a:ext>
            </a:extLst>
          </p:cNvPr>
          <p:cNvCxnSpPr>
            <a:cxnSpLocks/>
          </p:cNvCxnSpPr>
          <p:nvPr/>
        </p:nvCxnSpPr>
        <p:spPr>
          <a:xfrm>
            <a:off x="1209492" y="3559208"/>
            <a:ext cx="845450" cy="3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4E2264AE-9A1A-424C-A0BF-D5FCF27A7C17}"/>
              </a:ext>
            </a:extLst>
          </p:cNvPr>
          <p:cNvSpPr/>
          <p:nvPr/>
        </p:nvSpPr>
        <p:spPr>
          <a:xfrm>
            <a:off x="2079520" y="3018534"/>
            <a:ext cx="1302649" cy="115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cxnSp>
        <p:nvCxnSpPr>
          <p:cNvPr id="14" name="Straight Arrow Connector 13">
            <a:extLst>
              <a:ext uri="{FF2B5EF4-FFF2-40B4-BE49-F238E27FC236}">
                <a16:creationId xmlns:a16="http://schemas.microsoft.com/office/drawing/2014/main" id="{BB82BDBA-6BA6-497A-B599-F4F71615D07A}"/>
              </a:ext>
            </a:extLst>
          </p:cNvPr>
          <p:cNvCxnSpPr>
            <a:cxnSpLocks/>
          </p:cNvCxnSpPr>
          <p:nvPr/>
        </p:nvCxnSpPr>
        <p:spPr>
          <a:xfrm>
            <a:off x="1361892" y="5560728"/>
            <a:ext cx="18385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843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0DF0B-C808-4F51-85A0-F50F1A7466A4}"/>
              </a:ext>
            </a:extLst>
          </p:cNvPr>
          <p:cNvSpPr>
            <a:spLocks noGrp="1"/>
          </p:cNvSpPr>
          <p:nvPr>
            <p:ph idx="1"/>
          </p:nvPr>
        </p:nvSpPr>
        <p:spPr>
          <a:xfrm>
            <a:off x="353961" y="668594"/>
            <a:ext cx="10999839" cy="5508369"/>
          </a:xfrm>
        </p:spPr>
        <p:txBody>
          <a:bodyPr/>
          <a:lstStyle/>
          <a:p>
            <a:pPr marL="0" indent="0">
              <a:buNone/>
            </a:pPr>
            <a:r>
              <a:rPr lang="en-IN" dirty="0"/>
              <a:t>Why string pool</a:t>
            </a:r>
          </a:p>
          <a:p>
            <a:pPr marL="0" indent="0">
              <a:buNone/>
            </a:pPr>
            <a:r>
              <a:rPr lang="en-US" dirty="0"/>
              <a:t>If multiple variables hold the same string value, CLR will allocate a single memory location and save a reference so that the memory usage can be minimized. For </a:t>
            </a:r>
            <a:r>
              <a:rPr lang="en-US" dirty="0" err="1"/>
              <a:t>eg</a:t>
            </a:r>
            <a:r>
              <a:rPr lang="en-US" dirty="0"/>
              <a:t>: string country="US"; string nation="US";CLR will check to find if any match there already in the heap. If so keep a reference for the variable value 'nation.</a:t>
            </a:r>
            <a:endParaRPr lang="en-IN" dirty="0"/>
          </a:p>
        </p:txBody>
      </p:sp>
    </p:spTree>
    <p:extLst>
      <p:ext uri="{BB962C8B-B14F-4D97-AF65-F5344CB8AC3E}">
        <p14:creationId xmlns:p14="http://schemas.microsoft.com/office/powerpoint/2010/main" val="421322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9434-A95F-49E3-8ABA-15747A2C053C}"/>
              </a:ext>
            </a:extLst>
          </p:cNvPr>
          <p:cNvSpPr>
            <a:spLocks noGrp="1"/>
          </p:cNvSpPr>
          <p:nvPr>
            <p:ph type="title"/>
          </p:nvPr>
        </p:nvSpPr>
        <p:spPr>
          <a:xfrm>
            <a:off x="1229031" y="-155987"/>
            <a:ext cx="10124768" cy="1021223"/>
          </a:xfrm>
        </p:spPr>
        <p:txBody>
          <a:bodyPr>
            <a:normAutofit/>
          </a:bodyPr>
          <a:lstStyle/>
          <a:p>
            <a:r>
              <a:rPr lang="en-IN" sz="2000" b="1" dirty="0"/>
              <a:t>StringBuilder class to modify original string It is in  </a:t>
            </a:r>
            <a:r>
              <a:rPr lang="en-IN" sz="2000" b="1" dirty="0" err="1"/>
              <a:t>System.Text</a:t>
            </a:r>
            <a:r>
              <a:rPr lang="en-IN" sz="2000" b="1" dirty="0"/>
              <a:t>; namespace</a:t>
            </a:r>
          </a:p>
        </p:txBody>
      </p:sp>
      <p:sp>
        <p:nvSpPr>
          <p:cNvPr id="3" name="Content Placeholder 2">
            <a:extLst>
              <a:ext uri="{FF2B5EF4-FFF2-40B4-BE49-F238E27FC236}">
                <a16:creationId xmlns:a16="http://schemas.microsoft.com/office/drawing/2014/main" id="{044AD0AC-C693-40E2-8A2D-EBC0328C071D}"/>
              </a:ext>
            </a:extLst>
          </p:cNvPr>
          <p:cNvSpPr>
            <a:spLocks noGrp="1"/>
          </p:cNvSpPr>
          <p:nvPr>
            <p:ph idx="1"/>
          </p:nvPr>
        </p:nvSpPr>
        <p:spPr>
          <a:xfrm>
            <a:off x="4876800" y="471948"/>
            <a:ext cx="6476999" cy="5997678"/>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System.Text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FunWithStrings</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US" sz="1400" dirty="0">
              <a:solidFill>
                <a:srgbClr val="008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Make a StringBuilder with an initial size of 256.</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StringBuilder</a:t>
            </a:r>
            <a:r>
              <a:rPr lang="en-US" sz="1400" dirty="0">
                <a:solidFill>
                  <a:srgbClr val="000000"/>
                </a:solidFill>
                <a:highlight>
                  <a:srgbClr val="FFFFFF"/>
                </a:highlight>
                <a:latin typeface="Consolas" panose="020B0609020204030204" pitchFamily="49" charset="0"/>
              </a:rPr>
              <a:t> sb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StringBuilder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"Fantastic"</a:t>
            </a:r>
            <a:r>
              <a:rPr lang="en-US" sz="1400" dirty="0">
                <a:solidFill>
                  <a:srgbClr val="000000"/>
                </a:solidFill>
                <a:highlight>
                  <a:srgbClr val="FFFFFF"/>
                </a:highlight>
                <a:latin typeface="Consolas" panose="020B0609020204030204" pitchFamily="49" charset="0"/>
              </a:rPr>
              <a:t>, 256);</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sb.Append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"\n"</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sb.AppendLine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“Hello world"</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sb.ToString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sb.Replace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"world"</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"Invisible War"</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sb.ToString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p>
          <a:p>
            <a:pPr marL="0" indent="0">
              <a:lnSpc>
                <a:spcPct val="100000"/>
              </a:lnSpc>
              <a:spcBef>
                <a:spcPts val="0"/>
              </a:spcBef>
              <a:buNone/>
            </a:pPr>
            <a:r>
              <a:rPr lang="en-IN" sz="1400" dirty="0"/>
              <a:t>o/p   Fantastic</a:t>
            </a:r>
          </a:p>
          <a:p>
            <a:pPr marL="0" indent="0">
              <a:lnSpc>
                <a:spcPct val="100000"/>
              </a:lnSpc>
              <a:spcBef>
                <a:spcPts val="0"/>
              </a:spcBef>
              <a:buNone/>
            </a:pPr>
            <a:r>
              <a:rPr lang="en-IN" sz="1400" dirty="0"/>
              <a:t>          Hello Invisible War</a:t>
            </a:r>
          </a:p>
        </p:txBody>
      </p:sp>
      <p:sp>
        <p:nvSpPr>
          <p:cNvPr id="5" name="Rectangle 4">
            <a:extLst>
              <a:ext uri="{FF2B5EF4-FFF2-40B4-BE49-F238E27FC236}">
                <a16:creationId xmlns:a16="http://schemas.microsoft.com/office/drawing/2014/main" id="{8039CD37-8932-404C-8171-ECE6BB536EC3}"/>
              </a:ext>
            </a:extLst>
          </p:cNvPr>
          <p:cNvSpPr/>
          <p:nvPr/>
        </p:nvSpPr>
        <p:spPr>
          <a:xfrm>
            <a:off x="688258" y="2566219"/>
            <a:ext cx="904568" cy="717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46E4088-59EA-4BD5-A596-F6811FE85A5D}"/>
              </a:ext>
            </a:extLst>
          </p:cNvPr>
          <p:cNvSpPr txBox="1"/>
          <p:nvPr/>
        </p:nvSpPr>
        <p:spPr>
          <a:xfrm>
            <a:off x="838201" y="2064774"/>
            <a:ext cx="639097" cy="369332"/>
          </a:xfrm>
          <a:prstGeom prst="rect">
            <a:avLst/>
          </a:prstGeom>
          <a:noFill/>
        </p:spPr>
        <p:txBody>
          <a:bodyPr wrap="square" rtlCol="0">
            <a:spAutoFit/>
          </a:bodyPr>
          <a:lstStyle/>
          <a:p>
            <a:r>
              <a:rPr lang="en-IN" dirty="0" err="1"/>
              <a:t>sb</a:t>
            </a:r>
            <a:endParaRPr lang="en-IN" dirty="0"/>
          </a:p>
        </p:txBody>
      </p:sp>
      <p:cxnSp>
        <p:nvCxnSpPr>
          <p:cNvPr id="8" name="Straight Arrow Connector 7">
            <a:extLst>
              <a:ext uri="{FF2B5EF4-FFF2-40B4-BE49-F238E27FC236}">
                <a16:creationId xmlns:a16="http://schemas.microsoft.com/office/drawing/2014/main" id="{BFD0BC70-BA70-4364-8689-D8E0413F40FC}"/>
              </a:ext>
            </a:extLst>
          </p:cNvPr>
          <p:cNvCxnSpPr/>
          <p:nvPr/>
        </p:nvCxnSpPr>
        <p:spPr>
          <a:xfrm>
            <a:off x="1477298" y="2935551"/>
            <a:ext cx="666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585B42-6156-46FD-BD87-362B455E9F3E}"/>
              </a:ext>
            </a:extLst>
          </p:cNvPr>
          <p:cNvSpPr txBox="1"/>
          <p:nvPr/>
        </p:nvSpPr>
        <p:spPr>
          <a:xfrm>
            <a:off x="2163098" y="2064774"/>
            <a:ext cx="2379406" cy="923330"/>
          </a:xfrm>
          <a:prstGeom prst="rect">
            <a:avLst/>
          </a:prstGeom>
          <a:noFill/>
          <a:ln>
            <a:solidFill>
              <a:schemeClr val="accent1"/>
            </a:solidFill>
          </a:ln>
        </p:spPr>
        <p:txBody>
          <a:bodyPr wrap="square" rtlCol="0">
            <a:spAutoFit/>
          </a:bodyPr>
          <a:lstStyle/>
          <a:p>
            <a:r>
              <a:rPr lang="en-IN" dirty="0"/>
              <a:t>Fantastic</a:t>
            </a:r>
          </a:p>
          <a:p>
            <a:r>
              <a:rPr lang="en-IN" dirty="0"/>
              <a:t>Hello world </a:t>
            </a:r>
            <a:r>
              <a:rPr lang="en-US" dirty="0">
                <a:highlight>
                  <a:srgbClr val="FFFFFF"/>
                </a:highlight>
                <a:latin typeface="Consolas" panose="020B0609020204030204" pitchFamily="49" charset="0"/>
              </a:rPr>
              <a:t>Invisible War</a:t>
            </a:r>
            <a:endParaRPr lang="en-IN" dirty="0"/>
          </a:p>
        </p:txBody>
      </p:sp>
      <p:cxnSp>
        <p:nvCxnSpPr>
          <p:cNvPr id="11" name="Straight Connector 10">
            <a:extLst>
              <a:ext uri="{FF2B5EF4-FFF2-40B4-BE49-F238E27FC236}">
                <a16:creationId xmlns:a16="http://schemas.microsoft.com/office/drawing/2014/main" id="{B5DDEF1A-C436-4509-AA27-C017AA51DB55}"/>
              </a:ext>
            </a:extLst>
          </p:cNvPr>
          <p:cNvCxnSpPr/>
          <p:nvPr/>
        </p:nvCxnSpPr>
        <p:spPr>
          <a:xfrm flipV="1">
            <a:off x="2753032" y="2434106"/>
            <a:ext cx="393291" cy="2894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45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46C-3133-4E77-A30A-5FD6E7C91D4D}"/>
              </a:ext>
            </a:extLst>
          </p:cNvPr>
          <p:cNvSpPr>
            <a:spLocks noGrp="1"/>
          </p:cNvSpPr>
          <p:nvPr>
            <p:ph type="title"/>
          </p:nvPr>
        </p:nvSpPr>
        <p:spPr>
          <a:xfrm>
            <a:off x="1058197" y="3943"/>
            <a:ext cx="10075606" cy="677094"/>
          </a:xfrm>
        </p:spPr>
        <p:txBody>
          <a:bodyPr>
            <a:normAutofit fontScale="90000"/>
          </a:bodyPr>
          <a:lstStyle/>
          <a:p>
            <a:r>
              <a:rPr lang="en-IN" dirty="0"/>
              <a:t>Interning</a:t>
            </a:r>
          </a:p>
        </p:txBody>
      </p:sp>
      <p:sp>
        <p:nvSpPr>
          <p:cNvPr id="3" name="Content Placeholder 2">
            <a:extLst>
              <a:ext uri="{FF2B5EF4-FFF2-40B4-BE49-F238E27FC236}">
                <a16:creationId xmlns:a16="http://schemas.microsoft.com/office/drawing/2014/main" id="{28082468-A875-47F1-8DBB-7B882897BB39}"/>
              </a:ext>
            </a:extLst>
          </p:cNvPr>
          <p:cNvSpPr>
            <a:spLocks noGrp="1"/>
          </p:cNvSpPr>
          <p:nvPr>
            <p:ph idx="1"/>
          </p:nvPr>
        </p:nvSpPr>
        <p:spPr>
          <a:xfrm>
            <a:off x="167148" y="806245"/>
            <a:ext cx="11186652" cy="5370718"/>
          </a:xfrm>
        </p:spPr>
        <p:txBody>
          <a:bodyPr/>
          <a:lstStyle/>
          <a:p>
            <a:pPr marL="0" indent="0">
              <a:buNone/>
            </a:pPr>
            <a:r>
              <a:rPr lang="en-IN" dirty="0"/>
              <a:t>Interning is a process where the compiler creates a pool of string references to literal strings in an application. You can use this feature to prevent re-allocation of the same string in memory. An interned string will stay in memory until the CLR has shutdown so this may be something to consider if memory usage is an issue/priority</a:t>
            </a:r>
          </a:p>
          <a:p>
            <a:pPr marL="0" indent="0">
              <a:buNone/>
            </a:pPr>
            <a:endParaRPr lang="en-IN" dirty="0"/>
          </a:p>
        </p:txBody>
      </p:sp>
    </p:spTree>
    <p:extLst>
      <p:ext uri="{BB962C8B-B14F-4D97-AF65-F5344CB8AC3E}">
        <p14:creationId xmlns:p14="http://schemas.microsoft.com/office/powerpoint/2010/main" val="1170671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1674</Words>
  <Application>Microsoft Office PowerPoint</Application>
  <PresentationFormat>Widescreen</PresentationFormat>
  <Paragraphs>245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Consolas</vt:lpstr>
      <vt:lpstr>Office Theme</vt:lpstr>
      <vt:lpstr>PowerPoint Presentation</vt:lpstr>
      <vt:lpstr>String</vt:lpstr>
      <vt:lpstr>PowerPoint Presentation</vt:lpstr>
      <vt:lpstr>String with ==, equal ,GetHashCode &amp; ToString</vt:lpstr>
      <vt:lpstr>Lets prove .Equals and GethashCode overriden</vt:lpstr>
      <vt:lpstr>String is immutable</vt:lpstr>
      <vt:lpstr>PowerPoint Presentation</vt:lpstr>
      <vt:lpstr>StringBuilder class to modify original string It is in  System.Text; namespace</vt:lpstr>
      <vt:lpstr>Interning</vt:lpstr>
      <vt:lpstr>PowerPoint Presentation</vt:lpstr>
      <vt:lpstr>PowerPoint Presentation</vt:lpstr>
      <vt:lpstr>For better clarity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47</cp:revision>
  <dcterms:created xsi:type="dcterms:W3CDTF">2020-07-28T07:30:47Z</dcterms:created>
  <dcterms:modified xsi:type="dcterms:W3CDTF">2020-10-26T16:20:45Z</dcterms:modified>
</cp:coreProperties>
</file>