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56" r:id="rId4"/>
    <p:sldId id="265" r:id="rId5"/>
    <p:sldId id="266" r:id="rId6"/>
    <p:sldId id="275" r:id="rId7"/>
    <p:sldId id="267" r:id="rId8"/>
    <p:sldId id="268" r:id="rId9"/>
    <p:sldId id="269" r:id="rId10"/>
    <p:sldId id="270" r:id="rId11"/>
    <p:sldId id="273" r:id="rId12"/>
    <p:sldId id="271"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99D-8F7F-4BCE-B53E-8899CE749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E1600D-D10C-43E3-A5F1-CAB94981B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5C48C9-83E4-4F3B-8172-A2EA57E2C62E}"/>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533B164A-4AF3-412D-AD2D-130C5BDDE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56080-2FBD-4534-8E50-D6875239DDFC}"/>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261941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B284-DF5B-43C3-AF52-63B1262FCC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9506E6-D4D5-4E79-9D8D-A8F3C8D8B5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24A5E-0D07-4643-81FD-A4E4707DD756}"/>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71A46D0A-E270-420A-9D05-0CCEC1A6D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46863-5485-437E-AE94-D14FA0F6C459}"/>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268289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E6DE2-33C8-4B03-B756-622A1C25A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622300-37C3-4FC7-8A41-9D2BEB139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00FC0-4B06-449B-8B28-2A5E4B622F2B}"/>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DB4EA90A-9553-4E41-AE1E-2971EB02C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08425-6EFA-4008-BE96-41137AAE6B65}"/>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246104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826-0EAC-483E-B504-15E8CBE4C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60664E-B4D3-44A5-ABD7-A2F2937F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76ED44-6C0F-4CD1-86F1-7834BDC43B89}"/>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E01BB3D8-F7CD-4182-8784-517D31D01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44FF8-6B88-42DF-86FE-2AF010AB5D6A}"/>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60351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9A45-A5B1-46BA-BE9D-81D653575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27E267-0C89-4FAA-B842-BDC81CF98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5AB61-D338-4859-8C11-C907B8860863}"/>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060DE240-53C4-4E74-B305-92869DC6A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40ED1-B95F-4526-8BAB-A52D929C9034}"/>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412977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5FEA-9C4A-435B-B121-BC5F0F5F96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DBD843-780B-48BD-BCCD-8CE3715D7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D6D1F-D0C8-4218-9218-FACA9D95C5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EE577D-E3F7-43FA-BAAA-6AF6F217A5ED}"/>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6" name="Footer Placeholder 5">
            <a:extLst>
              <a:ext uri="{FF2B5EF4-FFF2-40B4-BE49-F238E27FC236}">
                <a16:creationId xmlns:a16="http://schemas.microsoft.com/office/drawing/2014/main" id="{DC9D4D74-6861-4B4B-88FA-9C720C442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1FB42-6C6D-4FC5-9CDA-071FCE51B05F}"/>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32438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6BE6-AAB3-4921-81F0-4073D44960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CB0A0F-F229-4E82-B854-C0B06C1BA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3D162-1E1E-42E3-AEF6-DF1D445EE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025661-E865-4025-A74A-67A81AE40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57D48-8AE0-4684-80CC-18B949CB5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5F78C-FBD3-4A45-8970-23252A9BBA2F}"/>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8" name="Footer Placeholder 7">
            <a:extLst>
              <a:ext uri="{FF2B5EF4-FFF2-40B4-BE49-F238E27FC236}">
                <a16:creationId xmlns:a16="http://schemas.microsoft.com/office/drawing/2014/main" id="{52092A10-BAEB-4C2B-B098-1CD5072A8F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5B4ABD-F9BF-46D4-A4FC-9E5EEDE79465}"/>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176620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63EA-EAC9-4B13-956D-FD22BAC16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E966AB-A4E9-4731-9A7E-7A4AD8D95B57}"/>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4" name="Footer Placeholder 3">
            <a:extLst>
              <a:ext uri="{FF2B5EF4-FFF2-40B4-BE49-F238E27FC236}">
                <a16:creationId xmlns:a16="http://schemas.microsoft.com/office/drawing/2014/main" id="{6E8818BB-F9F4-4CFE-9AD9-77E661DFBC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E3436F-DA01-4DA2-8C21-D9132BC3D27D}"/>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122461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F2E05-408C-4016-AF79-AA766D38E774}"/>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3" name="Footer Placeholder 2">
            <a:extLst>
              <a:ext uri="{FF2B5EF4-FFF2-40B4-BE49-F238E27FC236}">
                <a16:creationId xmlns:a16="http://schemas.microsoft.com/office/drawing/2014/main" id="{60DD5286-72A2-41E3-BD12-3A01321481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25C93C-5AB6-45A6-9DD2-25AA5E61C61B}"/>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141172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C08D-2B6F-4FBA-BFBD-216299886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D5D2EA-0FBB-4E56-ABED-CEFAF6E6C0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C3FF3C-233D-4704-AD98-B1EFE3839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51645-A348-49AD-80C1-82288F05881D}"/>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6" name="Footer Placeholder 5">
            <a:extLst>
              <a:ext uri="{FF2B5EF4-FFF2-40B4-BE49-F238E27FC236}">
                <a16:creationId xmlns:a16="http://schemas.microsoft.com/office/drawing/2014/main" id="{A9D68EA4-55E6-432B-8675-D0DBE259B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F8BCA-C4D1-4848-AE37-7512CA9A4DDF}"/>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343517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EB45-BB2A-4858-B93B-A02E6B5B3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478C69-D2B5-4A40-A1F3-77BA01B00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D83988-FB31-4DB6-9722-708563EDF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EE804-DB7C-47A2-9C58-0615E4AAB379}"/>
              </a:ext>
            </a:extLst>
          </p:cNvPr>
          <p:cNvSpPr>
            <a:spLocks noGrp="1"/>
          </p:cNvSpPr>
          <p:nvPr>
            <p:ph type="dt" sz="half" idx="10"/>
          </p:nvPr>
        </p:nvSpPr>
        <p:spPr/>
        <p:txBody>
          <a:bodyPr/>
          <a:lstStyle/>
          <a:p>
            <a:fld id="{256F6ACA-08BB-43CA-A5BB-79E50CF0A04C}" type="datetimeFigureOut">
              <a:rPr lang="en-IN" smtClean="0"/>
              <a:t>26-10-2020</a:t>
            </a:fld>
            <a:endParaRPr lang="en-IN"/>
          </a:p>
        </p:txBody>
      </p:sp>
      <p:sp>
        <p:nvSpPr>
          <p:cNvPr id="6" name="Footer Placeholder 5">
            <a:extLst>
              <a:ext uri="{FF2B5EF4-FFF2-40B4-BE49-F238E27FC236}">
                <a16:creationId xmlns:a16="http://schemas.microsoft.com/office/drawing/2014/main" id="{587E90DD-D53C-4CCF-9718-DDB1FDD85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8B922-9B7E-4A86-95A7-D18FF2DCD7EE}"/>
              </a:ext>
            </a:extLst>
          </p:cNvPr>
          <p:cNvSpPr>
            <a:spLocks noGrp="1"/>
          </p:cNvSpPr>
          <p:nvPr>
            <p:ph type="sldNum" sz="quarter" idx="12"/>
          </p:nvPr>
        </p:nvSpPr>
        <p:spPr/>
        <p:txBody>
          <a:bodyPr/>
          <a:lstStyle/>
          <a:p>
            <a:fld id="{0C8DAEC1-FB8F-42EF-A1B3-C45D8D674B64}" type="slidenum">
              <a:rPr lang="en-IN" smtClean="0"/>
              <a:t>‹#›</a:t>
            </a:fld>
            <a:endParaRPr lang="en-IN"/>
          </a:p>
        </p:txBody>
      </p:sp>
    </p:spTree>
    <p:extLst>
      <p:ext uri="{BB962C8B-B14F-4D97-AF65-F5344CB8AC3E}">
        <p14:creationId xmlns:p14="http://schemas.microsoft.com/office/powerpoint/2010/main" val="51613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3F6A9-28B7-4659-AA28-BEF8DF11F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05646-E79B-4868-8C89-2FDEDA2CF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E63C9-89AC-4BFE-A5A5-B937967BB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F6ACA-08BB-43CA-A5BB-79E50CF0A04C}" type="datetimeFigureOut">
              <a:rPr lang="en-IN" smtClean="0"/>
              <a:t>26-10-2020</a:t>
            </a:fld>
            <a:endParaRPr lang="en-IN"/>
          </a:p>
        </p:txBody>
      </p:sp>
      <p:sp>
        <p:nvSpPr>
          <p:cNvPr id="5" name="Footer Placeholder 4">
            <a:extLst>
              <a:ext uri="{FF2B5EF4-FFF2-40B4-BE49-F238E27FC236}">
                <a16:creationId xmlns:a16="http://schemas.microsoft.com/office/drawing/2014/main" id="{D6A7ED4F-19E0-4258-AEFD-6546E89ED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A6B597-ADF3-4D28-A5FE-A88ED5E6C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DAEC1-FB8F-42EF-A1B3-C45D8D674B64}" type="slidenum">
              <a:rPr lang="en-IN" smtClean="0"/>
              <a:t>‹#›</a:t>
            </a:fld>
            <a:endParaRPr lang="en-IN"/>
          </a:p>
        </p:txBody>
      </p:sp>
      <p:pic>
        <p:nvPicPr>
          <p:cNvPr id="8" name="Picture 7">
            <a:extLst>
              <a:ext uri="{FF2B5EF4-FFF2-40B4-BE49-F238E27FC236}">
                <a16:creationId xmlns:a16="http://schemas.microsoft.com/office/drawing/2014/main" id="{4DB24F52-762A-4140-91BC-0C8672B034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4665C3B9-296A-43D9-96E3-7CFA0BA783A4}"/>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3425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1ADB5-18FD-442A-B259-1C25FAE121BE}"/>
              </a:ext>
            </a:extLst>
          </p:cNvPr>
          <p:cNvSpPr>
            <a:spLocks noGrp="1"/>
          </p:cNvSpPr>
          <p:nvPr>
            <p:ph idx="1"/>
          </p:nvPr>
        </p:nvSpPr>
        <p:spPr>
          <a:xfrm>
            <a:off x="185195" y="578734"/>
            <a:ext cx="5910805" cy="6146157"/>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ObjectOverrides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r>
              <a:rPr lang="en-IN" sz="1200" dirty="0">
                <a:solidFill>
                  <a:srgbClr val="008000"/>
                </a:solidFill>
                <a:highlight>
                  <a:srgbClr val="FFFFFF"/>
                </a:highlight>
                <a:latin typeface="Consolas" panose="020B0609020204030204" pitchFamily="49" charset="0"/>
              </a:rPr>
              <a:t>// Remember! Person extends Object.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Person</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fnm</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Person(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personAge</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fnm</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fName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lName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age = </a:t>
            </a:r>
            <a:r>
              <a:rPr lang="en-IN" sz="1200" dirty="0" err="1">
                <a:solidFill>
                  <a:srgbClr val="000000"/>
                </a:solidFill>
                <a:highlight>
                  <a:srgbClr val="FFFFFF"/>
                </a:highlight>
                <a:latin typeface="Consolas" panose="020B0609020204030204" pitchFamily="49" charset="0"/>
              </a:rPr>
              <a:t>personAge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age;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age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 {2}]"</a:t>
            </a:r>
            <a:r>
              <a:rPr lang="en-US" sz="1200" dirty="0">
                <a:solidFill>
                  <a:srgbClr val="000000"/>
                </a:solidFill>
                <a:highlight>
                  <a:srgbClr val="FFFFFF"/>
                </a:highlight>
                <a:latin typeface="Consolas" panose="020B0609020204030204" pitchFamily="49" charset="0"/>
              </a:rPr>
              <a:t>,f</a:t>
            </a:r>
            <a:r>
              <a:rPr lang="en-IN" sz="1200" dirty="0">
                <a:solidFill>
                  <a:srgbClr val="000000"/>
                </a:solidFill>
                <a:highlight>
                  <a:srgbClr val="FFFFFF"/>
                </a:highlight>
                <a:latin typeface="Consolas" panose="020B0609020204030204" pitchFamily="49" charset="0"/>
              </a:rPr>
              <a:t>nm,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override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Equals(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obj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obj.ToString</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.ToString</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 hash code based on the person's </a:t>
            </a:r>
            <a:r>
              <a:rPr lang="en-US" sz="1200" dirty="0" err="1">
                <a:solidFill>
                  <a:srgbClr val="008000"/>
                </a:solidFill>
                <a:highlight>
                  <a:srgbClr val="FFFFFF"/>
                </a:highlight>
                <a:latin typeface="Consolas" panose="020B0609020204030204" pitchFamily="49" charset="0"/>
              </a:rPr>
              <a:t>ToString</a:t>
            </a:r>
            <a:r>
              <a:rPr lang="en-US" sz="1200" dirty="0">
                <a:solidFill>
                  <a:srgbClr val="008000"/>
                </a:solidFill>
                <a:highlight>
                  <a:srgbClr val="FFFFFF"/>
                </a:highlight>
                <a:latin typeface="Consolas" panose="020B0609020204030204" pitchFamily="49" charset="0"/>
              </a:rPr>
              <a:t>() value.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GetHashCode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this</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GetHashCode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endParaRPr lang="en-IN" sz="1200" dirty="0"/>
          </a:p>
        </p:txBody>
      </p:sp>
      <p:sp>
        <p:nvSpPr>
          <p:cNvPr id="6" name="TextBox 5">
            <a:extLst>
              <a:ext uri="{FF2B5EF4-FFF2-40B4-BE49-F238E27FC236}">
                <a16:creationId xmlns:a16="http://schemas.microsoft.com/office/drawing/2014/main" id="{F16BC590-C44C-43E2-ACDA-6C7F25B93485}"/>
              </a:ext>
            </a:extLst>
          </p:cNvPr>
          <p:cNvSpPr txBox="1"/>
          <p:nvPr/>
        </p:nvSpPr>
        <p:spPr>
          <a:xfrm>
            <a:off x="5231757" y="258901"/>
            <a:ext cx="6942926" cy="6340197"/>
          </a:xfrm>
          <a:prstGeom prst="rect">
            <a:avLst/>
          </a:prstGeom>
          <a:noFill/>
        </p:spPr>
        <p:txBody>
          <a:bodyPr wrap="none" rtlCol="0">
            <a:spAutoFit/>
          </a:bodyPr>
          <a:lstStyle/>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NOTE:  We want these to be identical to test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 Equals() and </a:t>
            </a:r>
            <a:r>
              <a:rPr lang="en-US" sz="1400" dirty="0" err="1">
                <a:solidFill>
                  <a:srgbClr val="008000"/>
                </a:solidFill>
                <a:highlight>
                  <a:srgbClr val="FFFFFF"/>
                </a:highlight>
                <a:latin typeface="Consolas" panose="020B0609020204030204" pitchFamily="49" charset="0"/>
              </a:rPr>
              <a:t>GetHashCode</a:t>
            </a:r>
            <a:r>
              <a:rPr lang="en-US" sz="1400" dirty="0">
                <a:solidFill>
                  <a:srgbClr val="008000"/>
                </a:solidFill>
                <a:highlight>
                  <a:srgbClr val="FFFFFF"/>
                </a:highlight>
                <a:latin typeface="Consolas" panose="020B0609020204030204" pitchFamily="49" charset="0"/>
              </a:rPr>
              <a:t>() methods.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p1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"Mathur"</a:t>
            </a:r>
            <a:r>
              <a:rPr lang="en-US" sz="1400" dirty="0">
                <a:solidFill>
                  <a:srgbClr val="000000"/>
                </a:solidFill>
                <a:highlight>
                  <a:srgbClr val="FFFFFF"/>
                </a:highlight>
                <a:latin typeface="Consolas" panose="020B0609020204030204" pitchFamily="49" charset="0"/>
              </a:rPr>
              <a:t>, 22);</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p2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"Mathur"</a:t>
            </a:r>
            <a:r>
              <a:rPr lang="en-US" sz="1400" dirty="0">
                <a:solidFill>
                  <a:srgbClr val="000000"/>
                </a:solidFill>
                <a:highlight>
                  <a:srgbClr val="FFFFFF"/>
                </a:highlight>
                <a:latin typeface="Consolas" panose="020B0609020204030204" pitchFamily="49" charset="0"/>
              </a:rPr>
              <a:t>, 22);</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Get </a:t>
            </a:r>
            <a:r>
              <a:rPr lang="en-US" sz="1400" dirty="0" err="1">
                <a:solidFill>
                  <a:srgbClr val="008000"/>
                </a:solidFill>
                <a:highlight>
                  <a:srgbClr val="FFFFFF"/>
                </a:highlight>
                <a:latin typeface="Consolas" panose="020B0609020204030204" pitchFamily="49" charset="0"/>
              </a:rPr>
              <a:t>stringified</a:t>
            </a:r>
            <a:r>
              <a:rPr lang="en-US" sz="1400" dirty="0">
                <a:solidFill>
                  <a:srgbClr val="008000"/>
                </a:solidFill>
                <a:highlight>
                  <a:srgbClr val="FFFFFF"/>
                </a:highlight>
                <a:latin typeface="Consolas" panose="020B0609020204030204" pitchFamily="49" charset="0"/>
              </a:rPr>
              <a:t> version of objects.</a:t>
            </a:r>
            <a:endParaRPr lang="en-US"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"p1.ToString() = {0}"</a:t>
            </a:r>
            <a:r>
              <a:rPr lang="en-IN" sz="1400" dirty="0">
                <a:solidFill>
                  <a:srgbClr val="000000"/>
                </a:solidFill>
                <a:highlight>
                  <a:srgbClr val="FFFFFF"/>
                </a:highlight>
                <a:latin typeface="Consolas" panose="020B0609020204030204" pitchFamily="49" charset="0"/>
              </a:rPr>
              <a:t>, p1.ToString());</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"p2.ToString() = {0}"</a:t>
            </a:r>
            <a:r>
              <a:rPr lang="en-IN" sz="1400" dirty="0">
                <a:solidFill>
                  <a:srgbClr val="000000"/>
                </a:solidFill>
                <a:highlight>
                  <a:srgbClr val="FFFFFF"/>
                </a:highlight>
                <a:latin typeface="Consolas" panose="020B0609020204030204" pitchFamily="49" charset="0"/>
              </a:rPr>
              <a:t>, p2.ToString());</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Test Overridden Equals()</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"p1 = p2?: {0}"</a:t>
            </a:r>
            <a:r>
              <a:rPr lang="en-IN" sz="1400" dirty="0">
                <a:solidFill>
                  <a:srgbClr val="000000"/>
                </a:solidFill>
                <a:highlight>
                  <a:srgbClr val="FFFFFF"/>
                </a:highlight>
                <a:latin typeface="Consolas" panose="020B0609020204030204" pitchFamily="49" charset="0"/>
              </a:rPr>
              <a:t>, p1.Equals(p2));</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Test hash codes.</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a:t>
            </a:r>
            <a:r>
              <a:rPr lang="en-IN" sz="1400" dirty="0">
                <a:solidFill>
                  <a:srgbClr val="000000"/>
                </a:solidFill>
                <a:highlight>
                  <a:srgbClr val="FFFFFF"/>
                </a:highlight>
                <a:latin typeface="Consolas" panose="020B0609020204030204" pitchFamily="49" charset="0"/>
              </a:rPr>
              <a:t>,p1.GetHashCode() == p2.GetHashCode());</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Change age of p2 and test again.</a:t>
            </a:r>
            <a:endParaRPr lang="en-US"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p2.Age = 45;</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"p1.ToString() = {0}"</a:t>
            </a:r>
            <a:r>
              <a:rPr lang="en-IN" sz="1400" dirty="0">
                <a:solidFill>
                  <a:srgbClr val="000000"/>
                </a:solidFill>
                <a:highlight>
                  <a:srgbClr val="FFFFFF"/>
                </a:highlight>
                <a:latin typeface="Consolas" panose="020B0609020204030204" pitchFamily="49" charset="0"/>
              </a:rPr>
              <a:t>, p1.ToString());</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"p2.ToString() = {0}"</a:t>
            </a:r>
            <a:r>
              <a:rPr lang="en-IN" sz="1400" dirty="0">
                <a:solidFill>
                  <a:srgbClr val="000000"/>
                </a:solidFill>
                <a:highlight>
                  <a:srgbClr val="FFFFFF"/>
                </a:highlight>
                <a:latin typeface="Consolas" panose="020B0609020204030204" pitchFamily="49" charset="0"/>
              </a:rPr>
              <a:t>, p2.ToString());</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"p1 = p2?: {0}"</a:t>
            </a:r>
            <a:r>
              <a:rPr lang="en-IN" sz="1400" dirty="0">
                <a:solidFill>
                  <a:srgbClr val="000000"/>
                </a:solidFill>
                <a:highlight>
                  <a:srgbClr val="FFFFFF"/>
                </a:highlight>
                <a:latin typeface="Consolas" panose="020B0609020204030204" pitchFamily="49" charset="0"/>
              </a:rPr>
              <a:t>, p1.Equals(p2));</a:t>
            </a:r>
          </a:p>
          <a:p>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"S {0}"</a:t>
            </a:r>
            <a:r>
              <a:rPr lang="en-IN" sz="1400" dirty="0">
                <a:solidFill>
                  <a:srgbClr val="000000"/>
                </a:solidFill>
                <a:highlight>
                  <a:srgbClr val="FFFFFF"/>
                </a:highlight>
                <a:latin typeface="Consolas" panose="020B0609020204030204" pitchFamily="49" charset="0"/>
              </a:rPr>
              <a:t>, p1.GetHashCode() == p2.GetHashCode());</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a:t>
            </a:r>
            <a:endParaRPr lang="en-IN" sz="1400" dirty="0"/>
          </a:p>
        </p:txBody>
      </p:sp>
    </p:spTree>
    <p:extLst>
      <p:ext uri="{BB962C8B-B14F-4D97-AF65-F5344CB8AC3E}">
        <p14:creationId xmlns:p14="http://schemas.microsoft.com/office/powerpoint/2010/main" val="117837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FAA75-3FF9-464D-A472-46A553020155}"/>
              </a:ext>
            </a:extLst>
          </p:cNvPr>
          <p:cNvSpPr>
            <a:spLocks noGrp="1"/>
          </p:cNvSpPr>
          <p:nvPr>
            <p:ph idx="1"/>
          </p:nvPr>
        </p:nvSpPr>
        <p:spPr>
          <a:xfrm>
            <a:off x="501445" y="511277"/>
            <a:ext cx="10760915" cy="5889522"/>
          </a:xfrm>
        </p:spPr>
        <p:txBody>
          <a:bodyPr/>
          <a:lstStyle/>
          <a:p>
            <a:pPr marL="0" indent="0">
              <a:buNone/>
            </a:pPr>
            <a:r>
              <a:rPr lang="en-IN" dirty="0">
                <a:solidFill>
                  <a:srgbClr val="000000"/>
                </a:solidFill>
                <a:highlight>
                  <a:srgbClr val="FFFFFF"/>
                </a:highlight>
                <a:latin typeface="Consolas" panose="020B0609020204030204" pitchFamily="49" charset="0"/>
              </a:rPr>
              <a:t>     p1.Equals(p2)</a:t>
            </a:r>
          </a:p>
          <a:p>
            <a:pPr marL="0" indent="0">
              <a:buNone/>
            </a:pPr>
            <a:endParaRPr lang="en-IN" dirty="0">
              <a:solidFill>
                <a:srgbClr val="000000"/>
              </a:solidFill>
              <a:highlight>
                <a:srgbClr val="FFFFFF"/>
              </a:highlight>
              <a:latin typeface="Consolas" panose="020B0609020204030204" pitchFamily="49" charset="0"/>
            </a:endParaRPr>
          </a:p>
          <a:p>
            <a:pPr marL="0" indent="0">
              <a:buNone/>
            </a:pPr>
            <a:endParaRPr lang="en-IN" dirty="0">
              <a:solidFill>
                <a:srgbClr val="000000"/>
              </a:solidFill>
              <a:highlight>
                <a:srgbClr val="FFFFFF"/>
              </a:highlight>
              <a:latin typeface="Consolas" panose="020B0609020204030204" pitchFamily="49" charset="0"/>
            </a:endParaRPr>
          </a:p>
          <a:p>
            <a:pPr marL="0" indent="0">
              <a:buNone/>
            </a:pPr>
            <a:endParaRPr lang="en-IN" dirty="0">
              <a:solidFill>
                <a:srgbClr val="000000"/>
              </a:solidFill>
              <a:highlight>
                <a:srgbClr val="FFFFFF"/>
              </a:highlight>
              <a:latin typeface="Consolas" panose="020B0609020204030204" pitchFamily="49" charset="0"/>
            </a:endParaRPr>
          </a:p>
          <a:p>
            <a:pPr marL="0" indent="0">
              <a:buNone/>
            </a:pPr>
            <a:endParaRPr lang="en-IN" dirty="0">
              <a:solidFill>
                <a:srgbClr val="000000"/>
              </a:solidFill>
              <a:highlight>
                <a:srgbClr val="FFFFFF"/>
              </a:highlight>
              <a:latin typeface="Consolas" panose="020B0609020204030204" pitchFamily="49" charset="0"/>
            </a:endParaRPr>
          </a:p>
          <a:p>
            <a:pPr marL="0" indent="0">
              <a:buNone/>
            </a:pPr>
            <a:endParaRPr lang="en-IN"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obj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 “Raj Mathur 22”    “Raj Mathur 22”</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obj.ToString</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buNone/>
            </a:pPr>
            <a:r>
              <a:rPr lang="en-IN" dirty="0"/>
              <a:t>So here we are calling to string method and since == operator is overloaded in string class we are taking advantage of it.</a:t>
            </a:r>
          </a:p>
          <a:p>
            <a:pPr marL="0" indent="0">
              <a:buNone/>
            </a:pPr>
            <a:endParaRPr lang="en-IN" dirty="0"/>
          </a:p>
        </p:txBody>
      </p:sp>
      <p:sp>
        <p:nvSpPr>
          <p:cNvPr id="4" name="Rectangle 3">
            <a:extLst>
              <a:ext uri="{FF2B5EF4-FFF2-40B4-BE49-F238E27FC236}">
                <a16:creationId xmlns:a16="http://schemas.microsoft.com/office/drawing/2014/main" id="{1308420F-D562-4AEA-927D-EA3879DB487F}"/>
              </a:ext>
            </a:extLst>
          </p:cNvPr>
          <p:cNvSpPr/>
          <p:nvPr/>
        </p:nvSpPr>
        <p:spPr>
          <a:xfrm>
            <a:off x="1290320" y="2612758"/>
            <a:ext cx="52832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8EA4873-1EA8-4E79-AEB0-6166EF03209B}"/>
              </a:ext>
            </a:extLst>
          </p:cNvPr>
          <p:cNvSpPr/>
          <p:nvPr/>
        </p:nvSpPr>
        <p:spPr>
          <a:xfrm>
            <a:off x="1290320" y="1249680"/>
            <a:ext cx="52832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E636327-6253-4471-A390-9B819208C5E7}"/>
              </a:ext>
            </a:extLst>
          </p:cNvPr>
          <p:cNvSpPr/>
          <p:nvPr/>
        </p:nvSpPr>
        <p:spPr>
          <a:xfrm>
            <a:off x="2804160" y="965200"/>
            <a:ext cx="118872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Raj</a:t>
            </a:r>
          </a:p>
          <a:p>
            <a:pPr algn="ctr"/>
            <a:r>
              <a:rPr lang="en-IN" dirty="0"/>
              <a:t>Mathur</a:t>
            </a:r>
          </a:p>
          <a:p>
            <a:pPr algn="ctr"/>
            <a:r>
              <a:rPr lang="en-IN" dirty="0"/>
              <a:t>22</a:t>
            </a:r>
          </a:p>
        </p:txBody>
      </p:sp>
      <p:sp>
        <p:nvSpPr>
          <p:cNvPr id="10" name="Rectangle 9">
            <a:extLst>
              <a:ext uri="{FF2B5EF4-FFF2-40B4-BE49-F238E27FC236}">
                <a16:creationId xmlns:a16="http://schemas.microsoft.com/office/drawing/2014/main" id="{7D51E9C8-0053-4F84-B012-B6D57D55D9F0}"/>
              </a:ext>
            </a:extLst>
          </p:cNvPr>
          <p:cNvSpPr/>
          <p:nvPr/>
        </p:nvSpPr>
        <p:spPr>
          <a:xfrm>
            <a:off x="2804160" y="1991360"/>
            <a:ext cx="1188720" cy="1102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Raj</a:t>
            </a:r>
          </a:p>
          <a:p>
            <a:pPr algn="ctr"/>
            <a:r>
              <a:rPr lang="en-IN" dirty="0"/>
              <a:t>Mathur</a:t>
            </a:r>
          </a:p>
          <a:p>
            <a:pPr algn="ctr"/>
            <a:r>
              <a:rPr lang="en-IN" dirty="0"/>
              <a:t>22</a:t>
            </a:r>
          </a:p>
          <a:p>
            <a:pPr algn="ctr"/>
            <a:endParaRPr lang="en-IN" dirty="0"/>
          </a:p>
        </p:txBody>
      </p:sp>
      <p:sp>
        <p:nvSpPr>
          <p:cNvPr id="11" name="Rectangle 10">
            <a:extLst>
              <a:ext uri="{FF2B5EF4-FFF2-40B4-BE49-F238E27FC236}">
                <a16:creationId xmlns:a16="http://schemas.microsoft.com/office/drawing/2014/main" id="{6CC61E68-B016-419D-8A2A-F529AC9DEF9C}"/>
              </a:ext>
            </a:extLst>
          </p:cNvPr>
          <p:cNvSpPr/>
          <p:nvPr/>
        </p:nvSpPr>
        <p:spPr>
          <a:xfrm>
            <a:off x="589280" y="1249680"/>
            <a:ext cx="457200" cy="264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p1</a:t>
            </a:r>
          </a:p>
        </p:txBody>
      </p:sp>
      <p:sp>
        <p:nvSpPr>
          <p:cNvPr id="13" name="Rectangle 12">
            <a:extLst>
              <a:ext uri="{FF2B5EF4-FFF2-40B4-BE49-F238E27FC236}">
                <a16:creationId xmlns:a16="http://schemas.microsoft.com/office/drawing/2014/main" id="{6F34E4CB-67CB-4494-8C23-6AE95C4597DE}"/>
              </a:ext>
            </a:extLst>
          </p:cNvPr>
          <p:cNvSpPr/>
          <p:nvPr/>
        </p:nvSpPr>
        <p:spPr>
          <a:xfrm>
            <a:off x="589280" y="2621280"/>
            <a:ext cx="518160" cy="416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p2</a:t>
            </a:r>
          </a:p>
        </p:txBody>
      </p:sp>
      <p:cxnSp>
        <p:nvCxnSpPr>
          <p:cNvPr id="15" name="Straight Arrow Connector 14">
            <a:extLst>
              <a:ext uri="{FF2B5EF4-FFF2-40B4-BE49-F238E27FC236}">
                <a16:creationId xmlns:a16="http://schemas.microsoft.com/office/drawing/2014/main" id="{43A93895-8665-48C6-A27B-CBBC1B91A3A6}"/>
              </a:ext>
            </a:extLst>
          </p:cNvPr>
          <p:cNvCxnSpPr>
            <a:cxnSpLocks/>
            <a:stCxn id="6" idx="3"/>
            <a:endCxn id="8" idx="1"/>
          </p:cNvCxnSpPr>
          <p:nvPr/>
        </p:nvCxnSpPr>
        <p:spPr>
          <a:xfrm flipV="1">
            <a:off x="1818640" y="1366520"/>
            <a:ext cx="985520" cy="14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F5DEA6-0043-4A02-AF53-CB1520660E3E}"/>
              </a:ext>
            </a:extLst>
          </p:cNvPr>
          <p:cNvCxnSpPr>
            <a:cxnSpLocks/>
          </p:cNvCxnSpPr>
          <p:nvPr/>
        </p:nvCxnSpPr>
        <p:spPr>
          <a:xfrm flipV="1">
            <a:off x="1686560" y="2626360"/>
            <a:ext cx="985520" cy="14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FBFFB7-BD5A-4B0F-B901-5289059CD02A}"/>
              </a:ext>
            </a:extLst>
          </p:cNvPr>
          <p:cNvCxnSpPr/>
          <p:nvPr/>
        </p:nvCxnSpPr>
        <p:spPr>
          <a:xfrm flipV="1">
            <a:off x="1686560" y="4001727"/>
            <a:ext cx="515866" cy="28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637F14-09D9-434C-94F0-AEC202DFAE26}"/>
              </a:ext>
            </a:extLst>
          </p:cNvPr>
          <p:cNvCxnSpPr/>
          <p:nvPr/>
        </p:nvCxnSpPr>
        <p:spPr>
          <a:xfrm flipV="1">
            <a:off x="3734947" y="3999433"/>
            <a:ext cx="515866" cy="285135"/>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69F3B18-93FC-4930-B668-D4E352CA980D}"/>
              </a:ext>
            </a:extLst>
          </p:cNvPr>
          <p:cNvSpPr/>
          <p:nvPr/>
        </p:nvSpPr>
        <p:spPr>
          <a:xfrm>
            <a:off x="383458" y="1859280"/>
            <a:ext cx="683342" cy="416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obj</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0A23497C-27A5-4345-8227-E160FF50F178}"/>
              </a:ext>
            </a:extLst>
          </p:cNvPr>
          <p:cNvCxnSpPr>
            <a:cxnSpLocks/>
          </p:cNvCxnSpPr>
          <p:nvPr/>
        </p:nvCxnSpPr>
        <p:spPr>
          <a:xfrm>
            <a:off x="1808480" y="2095172"/>
            <a:ext cx="1005840" cy="45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5EA1CE9-E92D-4E81-BD0D-AC84ECD4386B}"/>
              </a:ext>
            </a:extLst>
          </p:cNvPr>
          <p:cNvSpPr/>
          <p:nvPr/>
        </p:nvSpPr>
        <p:spPr>
          <a:xfrm>
            <a:off x="1280160" y="1940724"/>
            <a:ext cx="52832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c 27">
            <a:extLst>
              <a:ext uri="{FF2B5EF4-FFF2-40B4-BE49-F238E27FC236}">
                <a16:creationId xmlns:a16="http://schemas.microsoft.com/office/drawing/2014/main" id="{F0CF6383-12D6-480F-AE99-10CB20B1911C}"/>
              </a:ext>
            </a:extLst>
          </p:cNvPr>
          <p:cNvSpPr/>
          <p:nvPr/>
        </p:nvSpPr>
        <p:spPr>
          <a:xfrm>
            <a:off x="3332480" y="683425"/>
            <a:ext cx="1446653" cy="3024238"/>
          </a:xfrm>
          <a:prstGeom prst="arc">
            <a:avLst>
              <a:gd name="adj1" fmla="val 15866785"/>
              <a:gd name="adj2" fmla="val 45331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64F09490-7694-4E43-ABBF-ABE7159B39A4}"/>
              </a:ext>
            </a:extLst>
          </p:cNvPr>
          <p:cNvSpPr txBox="1"/>
          <p:nvPr/>
        </p:nvSpPr>
        <p:spPr>
          <a:xfrm>
            <a:off x="4809120" y="780534"/>
            <a:ext cx="5101795" cy="1754326"/>
          </a:xfrm>
          <a:prstGeom prst="rect">
            <a:avLst/>
          </a:prstGeom>
          <a:noFill/>
        </p:spPr>
        <p:txBody>
          <a:bodyPr wrap="square" rtlCol="0">
            <a:spAutoFit/>
          </a:bodyPr>
          <a:lstStyle/>
          <a:p>
            <a:r>
              <a:rPr lang="en-IN" dirty="0"/>
              <a:t>P2 </a:t>
            </a:r>
            <a:r>
              <a:rPr lang="en-IN" dirty="0" err="1"/>
              <a:t>tu</a:t>
            </a:r>
            <a:r>
              <a:rPr lang="en-IN" dirty="0"/>
              <a:t> </a:t>
            </a:r>
            <a:r>
              <a:rPr lang="en-IN" dirty="0" err="1"/>
              <a:t>ja</a:t>
            </a:r>
            <a:r>
              <a:rPr lang="en-IN" dirty="0"/>
              <a:t> </a:t>
            </a:r>
            <a:r>
              <a:rPr lang="en-IN" dirty="0" err="1"/>
              <a:t>obj</a:t>
            </a:r>
            <a:r>
              <a:rPr lang="en-IN" dirty="0"/>
              <a:t> may.</a:t>
            </a:r>
          </a:p>
          <a:p>
            <a:r>
              <a:rPr lang="en-IN" dirty="0"/>
              <a:t>But </a:t>
            </a:r>
            <a:r>
              <a:rPr lang="en-IN" dirty="0" err="1"/>
              <a:t>obj</a:t>
            </a:r>
            <a:r>
              <a:rPr lang="en-IN" dirty="0"/>
              <a:t> is of a type Object class and p2 is of a type person class it works because Object is parent of Person class. </a:t>
            </a:r>
          </a:p>
          <a:p>
            <a:r>
              <a:rPr lang="en-IN" b="1" dirty="0"/>
              <a:t>Note:</a:t>
            </a:r>
            <a:r>
              <a:rPr lang="en-IN" dirty="0"/>
              <a:t> Parent class reference can point to child class object.</a:t>
            </a:r>
          </a:p>
        </p:txBody>
      </p:sp>
    </p:spTree>
    <p:extLst>
      <p:ext uri="{BB962C8B-B14F-4D97-AF65-F5344CB8AC3E}">
        <p14:creationId xmlns:p14="http://schemas.microsoft.com/office/powerpoint/2010/main" val="83456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0CE0C-6498-4509-AC92-F2E9ECDED0E2}"/>
              </a:ext>
            </a:extLst>
          </p:cNvPr>
          <p:cNvSpPr>
            <a:spLocks noGrp="1"/>
          </p:cNvSpPr>
          <p:nvPr>
            <p:ph idx="1"/>
          </p:nvPr>
        </p:nvSpPr>
        <p:spPr>
          <a:xfrm>
            <a:off x="347241" y="601884"/>
            <a:ext cx="4977113" cy="5575079"/>
          </a:xfrm>
        </p:spPr>
        <p:txBody>
          <a:bodyPr>
            <a:normAutofit/>
          </a:bodyPr>
          <a:lstStyle/>
          <a:p>
            <a:pPr marL="0" indent="0">
              <a:lnSpc>
                <a:spcPct val="100000"/>
              </a:lnSpc>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obj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obj.ToString</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buNone/>
            </a:pPr>
            <a:r>
              <a:rPr lang="en-IN" sz="1600" dirty="0"/>
              <a:t>We could manage with above code because == operator in string class is overloaded and it will checks value.</a:t>
            </a:r>
          </a:p>
          <a:p>
            <a:pPr marL="0" indent="0">
              <a:buNone/>
            </a:pPr>
            <a:r>
              <a:rPr lang="en-IN" sz="1600" dirty="0"/>
              <a:t>So 1</a:t>
            </a:r>
            <a:r>
              <a:rPr lang="en-IN" sz="1600" baseline="30000" dirty="0"/>
              <a:t>st</a:t>
            </a:r>
            <a:r>
              <a:rPr lang="en-IN" sz="1600" dirty="0"/>
              <a:t> we are calling </a:t>
            </a:r>
            <a:r>
              <a:rPr lang="en-IN" sz="1600" dirty="0" err="1"/>
              <a:t>toString</a:t>
            </a:r>
            <a:r>
              <a:rPr lang="en-IN" sz="1600" dirty="0"/>
              <a:t> method which we have overridden in our code. Since both object has same string data == will return true.</a:t>
            </a:r>
          </a:p>
          <a:p>
            <a:pPr marL="0" indent="0">
              <a:buNone/>
            </a:pPr>
            <a:r>
              <a:rPr lang="en-IN" sz="1600" dirty="0"/>
              <a:t>Note: == operator is not overloaded in java so you have to write bigger code checking each value.</a:t>
            </a:r>
          </a:p>
          <a:p>
            <a:pPr marL="0" indent="0">
              <a:buNone/>
            </a:pPr>
            <a:r>
              <a:rPr lang="en-IN" sz="1600" dirty="0"/>
              <a:t>Lets see if == operator is not overridden then we would have written code see ---</a:t>
            </a:r>
            <a:r>
              <a:rPr lang="en-IN" sz="1600" dirty="0">
                <a:sym typeface="Wingdings" panose="05000000000000000000" pitchFamily="2" charset="2"/>
              </a:rPr>
              <a:t></a:t>
            </a:r>
          </a:p>
          <a:p>
            <a:pPr marL="0" indent="0">
              <a:buNone/>
            </a:pPr>
            <a:endParaRPr lang="en-IN" sz="1600" dirty="0">
              <a:sym typeface="Wingdings" panose="05000000000000000000" pitchFamily="2" charset="2"/>
            </a:endParaRPr>
          </a:p>
          <a:p>
            <a:pPr marL="0" indent="0">
              <a:buNone/>
            </a:pPr>
            <a:r>
              <a:rPr lang="en-IN" sz="1600" dirty="0">
                <a:sym typeface="Wingdings" panose="05000000000000000000" pitchFamily="2" charset="2"/>
              </a:rPr>
              <a:t>Observe we have taken care of null other wise we will get null reference exception if any one of the object is null.</a:t>
            </a:r>
          </a:p>
          <a:p>
            <a:pPr marL="0" indent="0">
              <a:buNone/>
            </a:pPr>
            <a:r>
              <a:rPr lang="en-IN" sz="1600" dirty="0">
                <a:sym typeface="Wingdings" panose="05000000000000000000" pitchFamily="2" charset="2"/>
              </a:rPr>
              <a:t>We should all way use </a:t>
            </a:r>
            <a:r>
              <a:rPr lang="en-IN" sz="1600" dirty="0" err="1">
                <a:sym typeface="Wingdings" panose="05000000000000000000" pitchFamily="2" charset="2"/>
              </a:rPr>
              <a:t>Object.Equals</a:t>
            </a:r>
            <a:r>
              <a:rPr lang="en-IN" sz="1600" dirty="0">
                <a:sym typeface="Wingdings" panose="05000000000000000000" pitchFamily="2" charset="2"/>
              </a:rPr>
              <a:t>() static method as it does not throw exception.</a:t>
            </a:r>
          </a:p>
        </p:txBody>
      </p:sp>
      <p:sp>
        <p:nvSpPr>
          <p:cNvPr id="4" name="TextBox 3">
            <a:extLst>
              <a:ext uri="{FF2B5EF4-FFF2-40B4-BE49-F238E27FC236}">
                <a16:creationId xmlns:a16="http://schemas.microsoft.com/office/drawing/2014/main" id="{59FDE502-AE0F-4426-85C4-14D30BB9B1E2}"/>
              </a:ext>
            </a:extLst>
          </p:cNvPr>
          <p:cNvSpPr txBox="1"/>
          <p:nvPr/>
        </p:nvSpPr>
        <p:spPr>
          <a:xfrm>
            <a:off x="5428528" y="34725"/>
            <a:ext cx="6416231" cy="5632311"/>
          </a:xfrm>
          <a:prstGeom prst="rect">
            <a:avLst/>
          </a:prstGeom>
          <a:noFill/>
        </p:spPr>
        <p:txBody>
          <a:bodyPr wrap="square" rtlCol="0">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override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Equals(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obj )</a:t>
            </a:r>
          </a:p>
          <a:p>
            <a:r>
              <a:rPr lang="en-I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(obj </a:t>
            </a:r>
            <a:r>
              <a:rPr lang="en-US" dirty="0">
                <a:solidFill>
                  <a:srgbClr val="0000FF"/>
                </a:solidFill>
                <a:highlight>
                  <a:srgbClr val="FFFFFF"/>
                </a:highlight>
                <a:latin typeface="Consolas" panose="020B0609020204030204" pitchFamily="49" charset="0"/>
              </a:rPr>
              <a:t>is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 &amp;&amp; obj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r>
              <a:rPr lang="en-IN" dirty="0">
                <a:solidFill>
                  <a:srgbClr val="2B91AF"/>
                </a:solidFill>
                <a:highlight>
                  <a:srgbClr val="FFFFFF"/>
                </a:highlight>
                <a:latin typeface="Consolas" panose="020B0609020204030204" pitchFamily="49" charset="0"/>
              </a:rPr>
              <a:t>Person</a:t>
            </a:r>
            <a:r>
              <a:rPr lang="en-IN" dirty="0">
                <a:solidFill>
                  <a:srgbClr val="000000"/>
                </a:solidFill>
                <a:highlight>
                  <a:srgbClr val="FFFFFF"/>
                </a:highlight>
                <a:latin typeface="Consolas" panose="020B0609020204030204" pitchFamily="49" charset="0"/>
              </a:rPr>
              <a:t> temp;</a:t>
            </a:r>
          </a:p>
          <a:p>
            <a:r>
              <a:rPr lang="en-IN" dirty="0">
                <a:solidFill>
                  <a:srgbClr val="000000"/>
                </a:solidFill>
                <a:highlight>
                  <a:srgbClr val="FFFFFF"/>
                </a:highlight>
                <a:latin typeface="Consolas" panose="020B0609020204030204" pitchFamily="49" charset="0"/>
              </a:rPr>
              <a:t>                temp = (</a:t>
            </a:r>
            <a:r>
              <a:rPr lang="en-IN" dirty="0">
                <a:solidFill>
                  <a:srgbClr val="2B91AF"/>
                </a:solidFill>
                <a:highlight>
                  <a:srgbClr val="FFFFFF"/>
                </a:highlight>
                <a:latin typeface="Consolas" panose="020B0609020204030204" pitchFamily="49" charset="0"/>
              </a:rPr>
              <a:t>Person</a:t>
            </a:r>
            <a:r>
              <a:rPr lang="en-IN" dirty="0">
                <a:solidFill>
                  <a:srgbClr val="000000"/>
                </a:solidFill>
                <a:highlight>
                  <a:srgbClr val="FFFFFF"/>
                </a:highlight>
                <a:latin typeface="Consolas" panose="020B0609020204030204" pitchFamily="49" charset="0"/>
              </a:rPr>
              <a:t>)</a:t>
            </a:r>
            <a:r>
              <a:rPr lang="en-IN" dirty="0" err="1">
                <a:solidFill>
                  <a:srgbClr val="000000"/>
                </a:solidFill>
                <a:highlight>
                  <a:srgbClr val="FFFFFF"/>
                </a:highlight>
                <a:latin typeface="Consolas" panose="020B0609020204030204" pitchFamily="49" charset="0"/>
              </a:rPr>
              <a:t>obj</a:t>
            </a:r>
            <a:r>
              <a:rPr lang="en-I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temp.fnm</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.fnm</a:t>
            </a:r>
            <a:endParaRPr lang="en-US" dirty="0">
              <a:solidFill>
                <a:srgbClr val="000000"/>
              </a:solidFill>
              <a:highlight>
                <a:srgbClr val="FFFFFF"/>
              </a:highlight>
              <a:latin typeface="Consolas" panose="020B0609020204030204" pitchFamily="49" charset="0"/>
            </a:endParaRPr>
          </a:p>
          <a:p>
            <a:r>
              <a:rPr lang="en-IN" dirty="0">
                <a:solidFill>
                  <a:srgbClr val="000000"/>
                </a:solidFill>
                <a:highlight>
                  <a:srgbClr val="FFFFFF"/>
                </a:highlight>
                <a:latin typeface="Consolas" panose="020B0609020204030204" pitchFamily="49" charset="0"/>
              </a:rPr>
              <a:t>                    &amp;&amp; </a:t>
            </a:r>
            <a:r>
              <a:rPr lang="en-IN" dirty="0" err="1">
                <a:solidFill>
                  <a:srgbClr val="000000"/>
                </a:solidFill>
                <a:highlight>
                  <a:srgbClr val="FFFFFF"/>
                </a:highlight>
                <a:latin typeface="Consolas" panose="020B0609020204030204" pitchFamily="49" charset="0"/>
              </a:rPr>
              <a:t>temp.lnm</a:t>
            </a:r>
            <a:r>
              <a:rPr lang="en-IN" dirty="0">
                <a:solidFill>
                  <a:srgbClr val="000000"/>
                </a:solidFill>
                <a:highlight>
                  <a:srgbClr val="FFFFFF"/>
                </a:highlight>
                <a:latin typeface="Consolas" panose="020B0609020204030204" pitchFamily="49" charset="0"/>
              </a:rPr>
              <a:t> == </a:t>
            </a:r>
            <a:r>
              <a:rPr lang="en-IN" dirty="0" err="1">
                <a:solidFill>
                  <a:srgbClr val="0000FF"/>
                </a:solidFill>
                <a:highlight>
                  <a:srgbClr val="FFFFFF"/>
                </a:highlight>
                <a:latin typeface="Consolas" panose="020B0609020204030204" pitchFamily="49" charset="0"/>
              </a:rPr>
              <a:t>this</a:t>
            </a:r>
            <a:r>
              <a:rPr lang="en-IN" dirty="0" err="1">
                <a:solidFill>
                  <a:srgbClr val="000000"/>
                </a:solidFill>
                <a:highlight>
                  <a:srgbClr val="FFFFFF"/>
                </a:highlight>
                <a:latin typeface="Consolas" panose="020B0609020204030204" pitchFamily="49" charset="0"/>
              </a:rPr>
              <a:t>.lnm</a:t>
            </a:r>
            <a:endParaRPr lang="en-IN" dirty="0">
              <a:solidFill>
                <a:srgbClr val="000000"/>
              </a:solidFill>
              <a:highlight>
                <a:srgbClr val="FFFFFF"/>
              </a:highlight>
              <a:latin typeface="Consolas" panose="020B0609020204030204" pitchFamily="49" charset="0"/>
            </a:endParaRPr>
          </a:p>
          <a:p>
            <a:r>
              <a:rPr lang="en-IN" dirty="0">
                <a:solidFill>
                  <a:srgbClr val="000000"/>
                </a:solidFill>
                <a:highlight>
                  <a:srgbClr val="FFFFFF"/>
                </a:highlight>
                <a:latin typeface="Consolas" panose="020B0609020204030204" pitchFamily="49" charset="0"/>
              </a:rPr>
              <a:t>                    &amp;&amp; </a:t>
            </a:r>
            <a:r>
              <a:rPr lang="en-IN" dirty="0" err="1">
                <a:solidFill>
                  <a:srgbClr val="000000"/>
                </a:solidFill>
                <a:highlight>
                  <a:srgbClr val="FFFFFF"/>
                </a:highlight>
                <a:latin typeface="Consolas" panose="020B0609020204030204" pitchFamily="49" charset="0"/>
              </a:rPr>
              <a:t>temp.age</a:t>
            </a:r>
            <a:r>
              <a:rPr lang="en-IN" dirty="0">
                <a:solidFill>
                  <a:srgbClr val="000000"/>
                </a:solidFill>
                <a:highlight>
                  <a:srgbClr val="FFFFFF"/>
                </a:highlight>
                <a:latin typeface="Consolas" panose="020B0609020204030204" pitchFamily="49" charset="0"/>
              </a:rPr>
              <a:t> == </a:t>
            </a:r>
            <a:r>
              <a:rPr lang="en-IN" dirty="0" err="1">
                <a:solidFill>
                  <a:srgbClr val="0000FF"/>
                </a:solidFill>
                <a:highlight>
                  <a:srgbClr val="FFFFFF"/>
                </a:highlight>
                <a:latin typeface="Consolas" panose="020B0609020204030204" pitchFamily="49" charset="0"/>
              </a:rPr>
              <a:t>this</a:t>
            </a:r>
            <a:r>
              <a:rPr lang="en-IN" dirty="0" err="1">
                <a:solidFill>
                  <a:srgbClr val="000000"/>
                </a:solidFill>
                <a:highlight>
                  <a:srgbClr val="FFFFFF"/>
                </a:highlight>
                <a:latin typeface="Consolas" panose="020B0609020204030204" pitchFamily="49" charset="0"/>
              </a:rPr>
              <a:t>.age</a:t>
            </a:r>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return</a:t>
            </a:r>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true</a:t>
            </a:r>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else</a:t>
            </a:r>
            <a:endParaRPr lang="en-IN" dirty="0">
              <a:solidFill>
                <a:srgbClr val="000000"/>
              </a:solidFill>
              <a:highlight>
                <a:srgbClr val="FFFFFF"/>
              </a:highlight>
              <a:latin typeface="Consolas" panose="020B0609020204030204" pitchFamily="49" charset="0"/>
            </a:endParaRP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return</a:t>
            </a:r>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false</a:t>
            </a:r>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return</a:t>
            </a:r>
            <a:r>
              <a:rPr lang="en-IN" dirty="0">
                <a:solidFill>
                  <a:srgbClr val="000000"/>
                </a:solidFill>
                <a:highlight>
                  <a:srgbClr val="FFFFFF"/>
                </a:highlight>
                <a:latin typeface="Consolas" panose="020B0609020204030204" pitchFamily="49" charset="0"/>
              </a:rPr>
              <a:t> </a:t>
            </a:r>
            <a:r>
              <a:rPr lang="en-IN" dirty="0">
                <a:solidFill>
                  <a:srgbClr val="0000FF"/>
                </a:solidFill>
                <a:highlight>
                  <a:srgbClr val="FFFFFF"/>
                </a:highlight>
                <a:latin typeface="Consolas" panose="020B0609020204030204" pitchFamily="49" charset="0"/>
              </a:rPr>
              <a:t>false</a:t>
            </a:r>
            <a:r>
              <a:rPr lang="en-IN" dirty="0">
                <a:solidFill>
                  <a:srgbClr val="000000"/>
                </a:solidFill>
                <a:highlight>
                  <a:srgbClr val="FFFFFF"/>
                </a:highlight>
                <a:latin typeface="Consolas" panose="020B0609020204030204" pitchFamily="49" charset="0"/>
              </a:rPr>
              <a:t>;</a:t>
            </a:r>
          </a:p>
          <a:p>
            <a:r>
              <a:rPr lang="en-IN" dirty="0">
                <a:solidFill>
                  <a:srgbClr val="000000"/>
                </a:solidFill>
                <a:highlight>
                  <a:srgbClr val="FFFFFF"/>
                </a:highlight>
                <a:latin typeface="Consolas" panose="020B0609020204030204" pitchFamily="49" charset="0"/>
              </a:rPr>
              <a:t>        }</a:t>
            </a:r>
          </a:p>
          <a:p>
            <a:r>
              <a:rPr lang="en-IN" dirty="0">
                <a:solidFill>
                  <a:srgbClr val="000000"/>
                </a:solidFill>
                <a:highlight>
                  <a:srgbClr val="FFFFFF"/>
                </a:highlight>
                <a:latin typeface="Consolas" panose="020B0609020204030204" pitchFamily="49" charset="0"/>
              </a:rPr>
              <a:t> </a:t>
            </a:r>
            <a:endParaRPr lang="en-IN" dirty="0"/>
          </a:p>
        </p:txBody>
      </p:sp>
    </p:spTree>
    <p:extLst>
      <p:ext uri="{BB962C8B-B14F-4D97-AF65-F5344CB8AC3E}">
        <p14:creationId xmlns:p14="http://schemas.microsoft.com/office/powerpoint/2010/main" val="160372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D655-9BD0-4237-B8C1-271B2B5F49F0}"/>
              </a:ext>
            </a:extLst>
          </p:cNvPr>
          <p:cNvSpPr>
            <a:spLocks noGrp="1"/>
          </p:cNvSpPr>
          <p:nvPr>
            <p:ph type="title"/>
          </p:nvPr>
        </p:nvSpPr>
        <p:spPr>
          <a:xfrm>
            <a:off x="1130710" y="365126"/>
            <a:ext cx="10223089" cy="441120"/>
          </a:xfrm>
        </p:spPr>
        <p:txBody>
          <a:bodyPr anchor="t">
            <a:normAutofit/>
          </a:bodyPr>
          <a:lstStyle/>
          <a:p>
            <a:r>
              <a:rPr lang="en-IN" sz="1600" dirty="0"/>
              <a:t>Just add following line of code in the existing example</a:t>
            </a:r>
          </a:p>
        </p:txBody>
      </p:sp>
      <p:sp>
        <p:nvSpPr>
          <p:cNvPr id="3" name="Content Placeholder 2">
            <a:extLst>
              <a:ext uri="{FF2B5EF4-FFF2-40B4-BE49-F238E27FC236}">
                <a16:creationId xmlns:a16="http://schemas.microsoft.com/office/drawing/2014/main" id="{93EA6A11-7575-4331-9F1C-2EBA37AD7FB0}"/>
              </a:ext>
            </a:extLst>
          </p:cNvPr>
          <p:cNvSpPr>
            <a:spLocks noGrp="1"/>
          </p:cNvSpPr>
          <p:nvPr>
            <p:ph idx="1"/>
          </p:nvPr>
        </p:nvSpPr>
        <p:spPr>
          <a:xfrm>
            <a:off x="226142" y="806246"/>
            <a:ext cx="10586884" cy="5152102"/>
          </a:xfrm>
        </p:spPr>
        <p:txBody>
          <a:bodyPr>
            <a:normAutofit/>
          </a:bodyPr>
          <a:lstStyle/>
          <a:p>
            <a:pPr marL="0" indent="0">
              <a:buNone/>
            </a:pPr>
            <a:r>
              <a:rPr lang="en-IN" sz="1300" dirty="0">
                <a:solidFill>
                  <a:srgbClr val="2B91AF"/>
                </a:solidFill>
                <a:highlight>
                  <a:srgbClr val="FFFFFF"/>
                </a:highlight>
                <a:latin typeface="Consolas" panose="020B0609020204030204" pitchFamily="49" charset="0"/>
              </a:rPr>
              <a:t>          Person</a:t>
            </a:r>
            <a:r>
              <a:rPr lang="en-IN" sz="1300" dirty="0">
                <a:solidFill>
                  <a:srgbClr val="000000"/>
                </a:solidFill>
                <a:highlight>
                  <a:srgbClr val="FFFFFF"/>
                </a:highlight>
                <a:latin typeface="Consolas" panose="020B0609020204030204" pitchFamily="49" charset="0"/>
              </a:rPr>
              <a:t> p5 = </a:t>
            </a:r>
            <a:r>
              <a:rPr lang="en-IN" sz="1300" dirty="0">
                <a:solidFill>
                  <a:srgbClr val="0000FF"/>
                </a:solidFill>
                <a:highlight>
                  <a:srgbClr val="FFFFFF"/>
                </a:highlight>
                <a:latin typeface="Consolas" panose="020B0609020204030204" pitchFamily="49" charset="0"/>
              </a:rPr>
              <a:t>null</a:t>
            </a:r>
            <a:r>
              <a:rPr lang="en-IN" sz="1300" dirty="0">
                <a:solidFill>
                  <a:srgbClr val="000000"/>
                </a:solidFill>
                <a:highlight>
                  <a:srgbClr val="FFFFFF"/>
                </a:highlight>
                <a:latin typeface="Consolas" panose="020B0609020204030204" pitchFamily="49" charset="0"/>
              </a:rPr>
              <a:t>;</a:t>
            </a:r>
          </a:p>
          <a:p>
            <a:pPr marL="0" indent="0">
              <a:buNone/>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"P1and P2 have same state: {0}"</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.Equals</a:t>
            </a:r>
            <a:r>
              <a:rPr lang="en-US" sz="1300" dirty="0">
                <a:solidFill>
                  <a:srgbClr val="000000"/>
                </a:solidFill>
                <a:highlight>
                  <a:srgbClr val="FFFFFF"/>
                </a:highlight>
                <a:latin typeface="Consolas" panose="020B0609020204030204" pitchFamily="49" charset="0"/>
              </a:rPr>
              <a:t>(p1, p2));</a:t>
            </a:r>
          </a:p>
          <a:p>
            <a:pPr marL="0" indent="0">
              <a:buNone/>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"P3 and P4 are pointing to same object: {0}"</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.ReferenceEquals</a:t>
            </a:r>
            <a:r>
              <a:rPr lang="en-US" sz="1300" dirty="0">
                <a:solidFill>
                  <a:srgbClr val="000000"/>
                </a:solidFill>
                <a:highlight>
                  <a:srgbClr val="FFFFFF"/>
                </a:highlight>
                <a:latin typeface="Consolas" panose="020B0609020204030204" pitchFamily="49" charset="0"/>
              </a:rPr>
              <a:t>(p1, p2));//false</a:t>
            </a:r>
          </a:p>
          <a:p>
            <a:pPr marL="0" indent="0">
              <a:buNone/>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"P5 and P4 have same state: {0}"</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.Equals</a:t>
            </a:r>
            <a:r>
              <a:rPr lang="en-US" sz="1300" dirty="0">
                <a:solidFill>
                  <a:srgbClr val="000000"/>
                </a:solidFill>
                <a:highlight>
                  <a:srgbClr val="FFFFFF"/>
                </a:highlight>
                <a:latin typeface="Consolas" panose="020B0609020204030204" pitchFamily="49" charset="0"/>
              </a:rPr>
              <a:t>(p5, p1));//false</a:t>
            </a:r>
          </a:p>
          <a:p>
            <a:pPr marL="0" indent="0">
              <a:buNone/>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"P5 and P4 have same state: {0}"</a:t>
            </a:r>
            <a:r>
              <a:rPr lang="en-US" sz="1300" dirty="0">
                <a:solidFill>
                  <a:srgbClr val="000000"/>
                </a:solidFill>
                <a:highlight>
                  <a:srgbClr val="FFFFFF"/>
                </a:highlight>
                <a:latin typeface="Consolas" panose="020B0609020204030204" pitchFamily="49" charset="0"/>
              </a:rPr>
              <a:t>, p5.Equals(p1));//throw exception</a:t>
            </a:r>
          </a:p>
          <a:p>
            <a:pPr marL="0" indent="0">
              <a:buNone/>
            </a:pPr>
            <a:endParaRPr lang="en-US" sz="1300" dirty="0">
              <a:solidFill>
                <a:srgbClr val="000000"/>
              </a:solidFill>
              <a:highlight>
                <a:srgbClr val="FFFFFF"/>
              </a:highlight>
              <a:latin typeface="Consolas" panose="020B0609020204030204" pitchFamily="49" charset="0"/>
            </a:endParaRPr>
          </a:p>
          <a:p>
            <a:pPr marL="0" indent="0">
              <a:buNone/>
            </a:pPr>
            <a:r>
              <a:rPr lang="en-IN"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.Equals</a:t>
            </a:r>
            <a:r>
              <a:rPr lang="en-US" sz="1300" dirty="0">
                <a:solidFill>
                  <a:srgbClr val="000000"/>
                </a:solidFill>
                <a:highlight>
                  <a:srgbClr val="FFFFFF"/>
                </a:highlight>
                <a:latin typeface="Consolas" panose="020B0609020204030204" pitchFamily="49" charset="0"/>
              </a:rPr>
              <a:t>(p1, p2) this static method 1</a:t>
            </a:r>
            <a:r>
              <a:rPr lang="en-US" sz="1300" baseline="30000" dirty="0">
                <a:solidFill>
                  <a:srgbClr val="000000"/>
                </a:solidFill>
                <a:highlight>
                  <a:srgbClr val="FFFFFF"/>
                </a:highlight>
                <a:latin typeface="Consolas" panose="020B0609020204030204" pitchFamily="49" charset="0"/>
              </a:rPr>
              <a:t>st</a:t>
            </a:r>
            <a:r>
              <a:rPr lang="en-US" sz="1300" dirty="0">
                <a:solidFill>
                  <a:srgbClr val="000000"/>
                </a:solidFill>
                <a:highlight>
                  <a:srgbClr val="FFFFFF"/>
                </a:highlight>
                <a:latin typeface="Consolas" panose="020B0609020204030204" pitchFamily="49" charset="0"/>
              </a:rPr>
              <a:t> check whether both pointing to some object if yes it will call overridden Equal method written in our code.</a:t>
            </a:r>
          </a:p>
          <a:p>
            <a:pPr marL="0" indent="0">
              <a:buNone/>
            </a:pP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.ReferenceEquals</a:t>
            </a:r>
            <a:r>
              <a:rPr lang="en-US" sz="1300" dirty="0">
                <a:solidFill>
                  <a:srgbClr val="000000"/>
                </a:solidFill>
                <a:highlight>
                  <a:srgbClr val="FFFFFF"/>
                </a:highlight>
                <a:latin typeface="Consolas" panose="020B0609020204030204" pitchFamily="49" charset="0"/>
              </a:rPr>
              <a:t>(p1, p2) this method check reference(arrow) so it will return false, as both pointing to different object.</a:t>
            </a:r>
          </a:p>
          <a:p>
            <a:pPr marL="0" indent="0">
              <a:buNone/>
            </a:pPr>
            <a:r>
              <a:rPr lang="en-US" sz="1300" dirty="0" err="1">
                <a:solidFill>
                  <a:srgbClr val="0000FF"/>
                </a:solidFill>
                <a:highlight>
                  <a:srgbClr val="FFFFFF"/>
                </a:highlight>
                <a:latin typeface="Consolas" panose="020B0609020204030204" pitchFamily="49" charset="0"/>
              </a:rPr>
              <a:t>object</a:t>
            </a:r>
            <a:r>
              <a:rPr lang="en-US" sz="1300" dirty="0" err="1">
                <a:solidFill>
                  <a:srgbClr val="000000"/>
                </a:solidFill>
                <a:highlight>
                  <a:srgbClr val="FFFFFF"/>
                </a:highlight>
                <a:latin typeface="Consolas" panose="020B0609020204030204" pitchFamily="49" charset="0"/>
              </a:rPr>
              <a:t>.Equals</a:t>
            </a:r>
            <a:r>
              <a:rPr lang="en-US" sz="1300" dirty="0">
                <a:solidFill>
                  <a:srgbClr val="000000"/>
                </a:solidFill>
                <a:highlight>
                  <a:srgbClr val="FFFFFF"/>
                </a:highlight>
                <a:latin typeface="Consolas" panose="020B0609020204030204" pitchFamily="49" charset="0"/>
              </a:rPr>
              <a:t>(p5, p1): static equal method check if any one object is pointing to null and other pointing to Object it will directly return false and will not call override Equals method of our class</a:t>
            </a:r>
          </a:p>
          <a:p>
            <a:pPr marL="0" indent="0">
              <a:buNone/>
            </a:pPr>
            <a:r>
              <a:rPr lang="en-US" sz="1300" dirty="0">
                <a:solidFill>
                  <a:srgbClr val="000000"/>
                </a:solidFill>
                <a:highlight>
                  <a:srgbClr val="FFFFFF"/>
                </a:highlight>
                <a:latin typeface="Consolas" panose="020B0609020204030204" pitchFamily="49" charset="0"/>
              </a:rPr>
              <a:t>p5.Equals(p1) this line will throw exception as it will call override Equals method of our class and it will try to execute </a:t>
            </a:r>
            <a:r>
              <a:rPr lang="en-US" sz="1300" dirty="0" err="1">
                <a:solidFill>
                  <a:srgbClr val="0000FF"/>
                </a:solidFill>
                <a:highlight>
                  <a:srgbClr val="FFFFFF"/>
                </a:highlight>
                <a:latin typeface="Consolas" panose="020B0609020204030204" pitchFamily="49" charset="0"/>
              </a:rPr>
              <a:t>this</a:t>
            </a:r>
            <a:r>
              <a:rPr lang="en-US" sz="1300" dirty="0" err="1">
                <a:solidFill>
                  <a:srgbClr val="000000"/>
                </a:solidFill>
                <a:highlight>
                  <a:srgbClr val="FFFFFF"/>
                </a:highlight>
                <a:latin typeface="Consolas" panose="020B0609020204030204" pitchFamily="49" charset="0"/>
              </a:rPr>
              <a:t>.ToString</a:t>
            </a:r>
            <a:r>
              <a:rPr lang="en-US" sz="1300" dirty="0">
                <a:solidFill>
                  <a:srgbClr val="000000"/>
                </a:solidFill>
                <a:highlight>
                  <a:srgbClr val="FFFFFF"/>
                </a:highlight>
                <a:latin typeface="Consolas" panose="020B0609020204030204" pitchFamily="49" charset="0"/>
              </a:rPr>
              <a:t>(); here this means p5 which is null how can you call </a:t>
            </a:r>
            <a:r>
              <a:rPr lang="en-US" sz="1300" dirty="0" err="1">
                <a:solidFill>
                  <a:srgbClr val="000000"/>
                </a:solidFill>
                <a:highlight>
                  <a:srgbClr val="FFFFFF"/>
                </a:highlight>
                <a:latin typeface="Consolas" panose="020B0609020204030204" pitchFamily="49" charset="0"/>
              </a:rPr>
              <a:t>ToString</a:t>
            </a:r>
            <a:r>
              <a:rPr lang="en-US" sz="1300" dirty="0">
                <a:solidFill>
                  <a:srgbClr val="000000"/>
                </a:solidFill>
                <a:highlight>
                  <a:srgbClr val="FFFFFF"/>
                </a:highlight>
                <a:latin typeface="Consolas" panose="020B0609020204030204" pitchFamily="49" charset="0"/>
              </a:rPr>
              <a:t>() on null so it will throw exception. </a:t>
            </a:r>
          </a:p>
          <a:p>
            <a:pPr marL="0" indent="0">
              <a:lnSpc>
                <a:spcPct val="100000"/>
              </a:lnSpc>
              <a:spcBef>
                <a:spcPts val="0"/>
              </a:spcBef>
              <a:buNone/>
            </a:pP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override</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bool</a:t>
            </a:r>
            <a:r>
              <a:rPr lang="en-US" sz="1300" dirty="0">
                <a:solidFill>
                  <a:srgbClr val="000000"/>
                </a:solidFill>
                <a:highlight>
                  <a:srgbClr val="FFFFFF"/>
                </a:highlight>
                <a:latin typeface="Consolas" panose="020B0609020204030204" pitchFamily="49" charset="0"/>
              </a:rPr>
              <a:t> Equals( </a:t>
            </a:r>
            <a:r>
              <a:rPr lang="en-US" sz="1300" dirty="0">
                <a:solidFill>
                  <a:srgbClr val="0000FF"/>
                </a:solidFill>
                <a:highlight>
                  <a:srgbClr val="FFFFFF"/>
                </a:highlight>
                <a:latin typeface="Consolas" panose="020B0609020204030204" pitchFamily="49" charset="0"/>
              </a:rPr>
              <a:t>object</a:t>
            </a:r>
            <a:r>
              <a:rPr lang="en-US" sz="1300" dirty="0">
                <a:solidFill>
                  <a:srgbClr val="000000"/>
                </a:solidFill>
                <a:highlight>
                  <a:srgbClr val="FFFFFF"/>
                </a:highlight>
                <a:latin typeface="Consolas" panose="020B0609020204030204" pitchFamily="49" charset="0"/>
              </a:rPr>
              <a:t> obj ) </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return</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obj.ToString</a:t>
            </a:r>
            <a:r>
              <a:rPr lang="en-US" sz="1300" dirty="0">
                <a:solidFill>
                  <a:srgbClr val="000000"/>
                </a:solidFill>
                <a:highlight>
                  <a:srgbClr val="FFFFFF"/>
                </a:highlight>
                <a:latin typeface="Consolas" panose="020B0609020204030204" pitchFamily="49" charset="0"/>
              </a:rPr>
              <a:t>() == </a:t>
            </a:r>
            <a:r>
              <a:rPr lang="en-US" sz="1300" dirty="0" err="1">
                <a:solidFill>
                  <a:srgbClr val="0000FF"/>
                </a:solidFill>
                <a:highlight>
                  <a:srgbClr val="FFFFFF"/>
                </a:highlight>
                <a:latin typeface="Consolas" panose="020B0609020204030204" pitchFamily="49" charset="0"/>
              </a:rPr>
              <a:t>this</a:t>
            </a:r>
            <a:r>
              <a:rPr lang="en-US" sz="1300" dirty="0" err="1">
                <a:solidFill>
                  <a:srgbClr val="000000"/>
                </a:solidFill>
                <a:highlight>
                  <a:srgbClr val="FFFFFF"/>
                </a:highlight>
                <a:latin typeface="Consolas" panose="020B0609020204030204" pitchFamily="49" charset="0"/>
              </a:rPr>
              <a:t>.ToString</a:t>
            </a:r>
            <a:r>
              <a:rPr lang="en-US"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buNone/>
            </a:pPr>
            <a:endParaRPr lang="en-IN" sz="1300" dirty="0"/>
          </a:p>
          <a:p>
            <a:pPr marL="0" indent="0">
              <a:buNone/>
            </a:pPr>
            <a:endParaRPr lang="en-IN" sz="1300" dirty="0"/>
          </a:p>
        </p:txBody>
      </p:sp>
    </p:spTree>
    <p:extLst>
      <p:ext uri="{BB962C8B-B14F-4D97-AF65-F5344CB8AC3E}">
        <p14:creationId xmlns:p14="http://schemas.microsoft.com/office/powerpoint/2010/main" val="422128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282D-6F70-4E6E-B3BB-F52BDCA15F1B}"/>
              </a:ext>
            </a:extLst>
          </p:cNvPr>
          <p:cNvSpPr>
            <a:spLocks noGrp="1"/>
          </p:cNvSpPr>
          <p:nvPr>
            <p:ph type="title"/>
          </p:nvPr>
        </p:nvSpPr>
        <p:spPr>
          <a:xfrm>
            <a:off x="1071716" y="109486"/>
            <a:ext cx="10282084" cy="775417"/>
          </a:xfrm>
        </p:spPr>
        <p:txBody>
          <a:bodyPr/>
          <a:lstStyle/>
          <a:p>
            <a:endParaRPr lang="en-IN" dirty="0"/>
          </a:p>
        </p:txBody>
      </p:sp>
      <p:sp>
        <p:nvSpPr>
          <p:cNvPr id="3" name="Content Placeholder 2">
            <a:extLst>
              <a:ext uri="{FF2B5EF4-FFF2-40B4-BE49-F238E27FC236}">
                <a16:creationId xmlns:a16="http://schemas.microsoft.com/office/drawing/2014/main" id="{A182F5B3-FD16-4E80-987B-07E69A9916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072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CC9E9-3252-45D9-B2F9-AFEC7548D164}"/>
              </a:ext>
            </a:extLst>
          </p:cNvPr>
          <p:cNvPicPr>
            <a:picLocks noChangeAspect="1"/>
          </p:cNvPicPr>
          <p:nvPr/>
        </p:nvPicPr>
        <p:blipFill rotWithShape="1">
          <a:blip r:embed="rId2"/>
          <a:srcRect l="14084" t="13037" r="13915" b="30222"/>
          <a:stretch/>
        </p:blipFill>
        <p:spPr>
          <a:xfrm>
            <a:off x="89741" y="721360"/>
            <a:ext cx="12214019" cy="5608320"/>
          </a:xfrm>
          <a:prstGeom prst="rect">
            <a:avLst/>
          </a:prstGeom>
        </p:spPr>
      </p:pic>
      <p:sp>
        <p:nvSpPr>
          <p:cNvPr id="2" name="TextBox 1">
            <a:extLst>
              <a:ext uri="{FF2B5EF4-FFF2-40B4-BE49-F238E27FC236}">
                <a16:creationId xmlns:a16="http://schemas.microsoft.com/office/drawing/2014/main" id="{07717724-9D36-4F7E-833B-3583BA454BAE}"/>
              </a:ext>
            </a:extLst>
          </p:cNvPr>
          <p:cNvSpPr txBox="1"/>
          <p:nvPr/>
        </p:nvSpPr>
        <p:spPr>
          <a:xfrm>
            <a:off x="5604387" y="2635045"/>
            <a:ext cx="83574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var</a:t>
            </a:r>
          </a:p>
        </p:txBody>
      </p:sp>
      <p:cxnSp>
        <p:nvCxnSpPr>
          <p:cNvPr id="4" name="Straight Arrow Connector 3">
            <a:extLst>
              <a:ext uri="{FF2B5EF4-FFF2-40B4-BE49-F238E27FC236}">
                <a16:creationId xmlns:a16="http://schemas.microsoft.com/office/drawing/2014/main" id="{58460A2D-C6D4-4593-B4FE-281AB4A581ED}"/>
              </a:ext>
            </a:extLst>
          </p:cNvPr>
          <p:cNvCxnSpPr/>
          <p:nvPr/>
        </p:nvCxnSpPr>
        <p:spPr>
          <a:xfrm>
            <a:off x="5919019" y="2212258"/>
            <a:ext cx="0" cy="42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5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B24-05C6-4553-8ADC-6CBCECA9CB95}"/>
              </a:ext>
            </a:extLst>
          </p:cNvPr>
          <p:cNvSpPr>
            <a:spLocks noGrp="1"/>
          </p:cNvSpPr>
          <p:nvPr>
            <p:ph type="title"/>
          </p:nvPr>
        </p:nvSpPr>
        <p:spPr>
          <a:xfrm>
            <a:off x="1012722" y="112097"/>
            <a:ext cx="10026445" cy="568940"/>
          </a:xfrm>
        </p:spPr>
        <p:txBody>
          <a:bodyPr>
            <a:normAutofit fontScale="90000"/>
          </a:bodyPr>
          <a:lstStyle/>
          <a:p>
            <a:r>
              <a:rPr lang="en-IN" dirty="0"/>
              <a:t>Can I print object directly</a:t>
            </a:r>
          </a:p>
        </p:txBody>
      </p:sp>
      <p:sp>
        <p:nvSpPr>
          <p:cNvPr id="3" name="Content Placeholder 2">
            <a:extLst>
              <a:ext uri="{FF2B5EF4-FFF2-40B4-BE49-F238E27FC236}">
                <a16:creationId xmlns:a16="http://schemas.microsoft.com/office/drawing/2014/main" id="{1ADC1656-5362-4BB6-B950-86F839AA7FA7}"/>
              </a:ext>
            </a:extLst>
          </p:cNvPr>
          <p:cNvSpPr>
            <a:spLocks noGrp="1"/>
          </p:cNvSpPr>
          <p:nvPr>
            <p:ph idx="1"/>
          </p:nvPr>
        </p:nvSpPr>
        <p:spPr>
          <a:xfrm>
            <a:off x="5329083" y="681037"/>
            <a:ext cx="6005052" cy="5771535"/>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 </a:t>
            </a: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System.Text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ObjectOverrides</a:t>
            </a:r>
            <a:endParaRPr lang="en-IN" sz="1400" b="1" dirty="0">
              <a:solidFill>
                <a:schemeClr val="accent5">
                  <a:lumMod val="75000"/>
                </a:schemeClr>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Remember! Person extends Object.</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Person</a:t>
            </a:r>
            <a:r>
              <a:rPr lang="en-IN" sz="1400" b="1" dirty="0">
                <a:solidFill>
                  <a:schemeClr val="accent5">
                    <a:lumMod val="75000"/>
                  </a:schemeClr>
                </a:solidFill>
                <a:highlight>
                  <a:srgbClr val="FFFFFF"/>
                </a:highlight>
                <a:latin typeface="Consolas" panose="020B0609020204030204" pitchFamily="49" charset="0"/>
              </a:rPr>
              <a:t> :Object</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fnm</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lnm</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personAge</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fnm</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fName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lnm</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lName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age = </a:t>
            </a:r>
            <a:r>
              <a:rPr lang="en-IN" sz="1400" dirty="0" err="1">
                <a:solidFill>
                  <a:srgbClr val="000000"/>
                </a:solidFill>
                <a:highlight>
                  <a:srgbClr val="FFFFFF"/>
                </a:highlight>
                <a:latin typeface="Consolas" panose="020B0609020204030204" pitchFamily="49" charset="0"/>
              </a:rPr>
              <a:t>personAge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"Mathur"</a:t>
            </a:r>
            <a:r>
              <a:rPr lang="en-US" sz="14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b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"Geeta"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"Shah"</a:t>
            </a:r>
            <a:r>
              <a:rPr lang="en-US" sz="14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a.ToString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 </a:t>
            </a:r>
            <a:r>
              <a:rPr lang="en-IN" sz="1400" dirty="0">
                <a:solidFill>
                  <a:srgbClr val="0000FF"/>
                </a:solidFill>
                <a:highlight>
                  <a:srgbClr val="FFFFFF"/>
                </a:highlight>
                <a:latin typeface="Consolas" panose="020B0609020204030204" pitchFamily="49" charset="0"/>
              </a:rPr>
              <a:t>is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Person</a:t>
            </a:r>
            <a:r>
              <a:rPr lang="en-IN" sz="1400" dirty="0">
                <a:solidFill>
                  <a:srgbClr val="000000"/>
                </a:solidFill>
                <a:highlight>
                  <a:srgbClr val="FFFFFF"/>
                </a:highlight>
                <a:latin typeface="Consolas" panose="020B0609020204030204" pitchFamily="49" charset="0"/>
              </a:rPr>
              <a:t>);//true</a:t>
            </a:r>
          </a:p>
          <a:p>
            <a:pPr marL="0" indent="0">
              <a:lnSpc>
                <a:spcPct val="100000"/>
              </a:lnSpc>
              <a:spcBef>
                <a:spcPts val="0"/>
              </a:spcBef>
              <a:buNone/>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 </a:t>
            </a:r>
            <a:r>
              <a:rPr lang="en-IN" sz="1400" dirty="0">
                <a:solidFill>
                  <a:srgbClr val="0000FF"/>
                </a:solidFill>
                <a:highlight>
                  <a:srgbClr val="FFFFFF"/>
                </a:highlight>
                <a:latin typeface="Consolas" panose="020B0609020204030204" pitchFamily="49" charset="0"/>
              </a:rPr>
              <a:t>is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StringBuilder</a:t>
            </a:r>
            <a:r>
              <a:rPr lang="en-IN" sz="1400" dirty="0">
                <a:solidFill>
                  <a:srgbClr val="000000"/>
                </a:solidFill>
                <a:highlight>
                  <a:srgbClr val="FFFFFF"/>
                </a:highlight>
                <a:latin typeface="Consolas" panose="020B0609020204030204" pitchFamily="49" charset="0"/>
              </a:rPr>
              <a:t>);//false</a:t>
            </a:r>
          </a:p>
          <a:p>
            <a:pPr marL="0" indent="0">
              <a:lnSpc>
                <a:spcPct val="100000"/>
              </a:lnSpc>
              <a:spcBef>
                <a:spcPts val="0"/>
              </a:spcBef>
              <a:buNone/>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 </a:t>
            </a:r>
            <a:r>
              <a:rPr lang="en-IN" sz="1400" dirty="0">
                <a:solidFill>
                  <a:srgbClr val="0000FF"/>
                </a:solidFill>
                <a:highlight>
                  <a:srgbClr val="FFFFFF"/>
                </a:highlight>
                <a:latin typeface="Consolas" panose="020B0609020204030204" pitchFamily="49" charset="0"/>
              </a:rPr>
              <a:t>is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);//true</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o/p: </a:t>
            </a:r>
            <a:r>
              <a:rPr lang="en-IN" sz="1400" dirty="0" err="1">
                <a:solidFill>
                  <a:srgbClr val="000000"/>
                </a:solidFill>
                <a:highlight>
                  <a:srgbClr val="FFFFFF"/>
                </a:highlight>
                <a:latin typeface="Consolas" panose="020B0609020204030204" pitchFamily="49" charset="0"/>
              </a:rPr>
              <a:t>ObjectOverrides.Person</a:t>
            </a: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ObjectOverrides.Person</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400" dirty="0"/>
          </a:p>
        </p:txBody>
      </p:sp>
      <p:sp>
        <p:nvSpPr>
          <p:cNvPr id="4" name="TextBox 3">
            <a:extLst>
              <a:ext uri="{FF2B5EF4-FFF2-40B4-BE49-F238E27FC236}">
                <a16:creationId xmlns:a16="http://schemas.microsoft.com/office/drawing/2014/main" id="{844356D1-1065-4704-AB7D-5C26F44C467E}"/>
              </a:ext>
            </a:extLst>
          </p:cNvPr>
          <p:cNvSpPr txBox="1"/>
          <p:nvPr/>
        </p:nvSpPr>
        <p:spPr>
          <a:xfrm>
            <a:off x="208344" y="775504"/>
            <a:ext cx="4806108" cy="5970865"/>
          </a:xfrm>
          <a:prstGeom prst="rect">
            <a:avLst/>
          </a:prstGeom>
          <a:noFill/>
        </p:spPr>
        <p:txBody>
          <a:bodyPr wrap="square" rtlCol="0">
            <a:spAutoFit/>
          </a:bodyPr>
          <a:lstStyle/>
          <a:p>
            <a:r>
              <a:rPr lang="en-IN" dirty="0"/>
              <a:t>Here when you print object , internally it is calling  </a:t>
            </a:r>
            <a:r>
              <a:rPr lang="en-IN" dirty="0" err="1"/>
              <a:t>ToString</a:t>
            </a:r>
            <a:r>
              <a:rPr lang="en-IN" dirty="0"/>
              <a:t>() method of your class Person.</a:t>
            </a:r>
          </a:p>
          <a:p>
            <a:r>
              <a:rPr lang="en-IN" dirty="0"/>
              <a:t>But you do not have </a:t>
            </a:r>
            <a:r>
              <a:rPr lang="en-IN" dirty="0" err="1"/>
              <a:t>ToString</a:t>
            </a:r>
            <a:r>
              <a:rPr lang="en-IN" dirty="0"/>
              <a:t> method in Person class.</a:t>
            </a:r>
          </a:p>
          <a:p>
            <a:r>
              <a:rPr lang="en-IN" dirty="0"/>
              <a:t>Who is the parent class of Person class?</a:t>
            </a:r>
          </a:p>
          <a:p>
            <a:r>
              <a:rPr lang="en-IN" dirty="0"/>
              <a:t>Yes you are right Object.</a:t>
            </a:r>
          </a:p>
          <a:p>
            <a:endParaRPr lang="en-IN" dirty="0"/>
          </a:p>
          <a:p>
            <a:r>
              <a:rPr lang="en-IN" dirty="0"/>
              <a:t>So if child does not have that method then it looks in to parent class. Now if you have previous slide we know Object class has virtual string </a:t>
            </a:r>
            <a:r>
              <a:rPr lang="en-IN" dirty="0" err="1"/>
              <a:t>ToString</a:t>
            </a:r>
            <a:r>
              <a:rPr lang="en-IN" dirty="0"/>
              <a:t>() method who’s job is to return current class name </a:t>
            </a:r>
            <a:r>
              <a:rPr lang="en-IN" dirty="0" err="1"/>
              <a:t>ie</a:t>
            </a:r>
            <a:r>
              <a:rPr lang="en-IN" dirty="0"/>
              <a:t> person because we are calling </a:t>
            </a:r>
            <a:r>
              <a:rPr lang="en-IN" dirty="0" err="1"/>
              <a:t>a.ToString</a:t>
            </a:r>
            <a:r>
              <a:rPr lang="en-IN" dirty="0"/>
              <a:t>().</a:t>
            </a:r>
          </a:p>
          <a:p>
            <a:r>
              <a:rPr lang="en-IN" dirty="0"/>
              <a:t>//implicitly calling </a:t>
            </a:r>
            <a:r>
              <a:rPr lang="en-IN" dirty="0" err="1"/>
              <a:t>ToString</a:t>
            </a:r>
            <a:r>
              <a:rPr lang="en-IN" dirty="0"/>
              <a:t> method</a:t>
            </a:r>
          </a:p>
          <a:p>
            <a:r>
              <a:rPr lang="en-IN" dirty="0">
                <a:solidFill>
                  <a:srgbClr val="000000"/>
                </a:solidFill>
                <a:highlight>
                  <a:srgbClr val="FFFFFF"/>
                </a:highlight>
                <a:latin typeface="Consolas" panose="020B0609020204030204" pitchFamily="49" charset="0"/>
              </a:rPr>
              <a:t> </a:t>
            </a:r>
            <a:r>
              <a:rPr lang="en-IN" dirty="0" err="1">
                <a:solidFill>
                  <a:srgbClr val="2B91AF"/>
                </a:solidFill>
                <a:highlight>
                  <a:srgbClr val="FFFFFF"/>
                </a:highlight>
                <a:latin typeface="Consolas" panose="020B0609020204030204" pitchFamily="49" charset="0"/>
              </a:rPr>
              <a:t>Console</a:t>
            </a:r>
            <a:r>
              <a:rPr lang="en-IN" dirty="0" err="1">
                <a:solidFill>
                  <a:srgbClr val="000000"/>
                </a:solidFill>
                <a:highlight>
                  <a:srgbClr val="FFFFFF"/>
                </a:highlight>
                <a:latin typeface="Consolas" panose="020B0609020204030204" pitchFamily="49" charset="0"/>
              </a:rPr>
              <a:t>.WriteLine</a:t>
            </a:r>
            <a:r>
              <a:rPr lang="en-IN" dirty="0">
                <a:solidFill>
                  <a:srgbClr val="000000"/>
                </a:solidFill>
                <a:highlight>
                  <a:srgbClr val="FFFFFF"/>
                </a:highlight>
                <a:latin typeface="Consolas" panose="020B0609020204030204" pitchFamily="49" charset="0"/>
              </a:rPr>
              <a:t>(a);</a:t>
            </a:r>
          </a:p>
          <a:p>
            <a:r>
              <a:rPr lang="en-IN" dirty="0">
                <a:solidFill>
                  <a:srgbClr val="000000"/>
                </a:solidFill>
                <a:highlight>
                  <a:srgbClr val="FFFFFF"/>
                </a:highlight>
                <a:latin typeface="Consolas" panose="020B0609020204030204" pitchFamily="49" charset="0"/>
              </a:rPr>
              <a:t>//Explicitly calling </a:t>
            </a:r>
            <a:r>
              <a:rPr lang="en-IN" dirty="0" err="1">
                <a:solidFill>
                  <a:srgbClr val="000000"/>
                </a:solidFill>
                <a:highlight>
                  <a:srgbClr val="FFFFFF"/>
                </a:highlight>
                <a:latin typeface="Consolas" panose="020B0609020204030204" pitchFamily="49" charset="0"/>
              </a:rPr>
              <a:t>Tostring</a:t>
            </a:r>
            <a:r>
              <a:rPr lang="en-IN" dirty="0">
                <a:solidFill>
                  <a:srgbClr val="000000"/>
                </a:solidFill>
                <a:highlight>
                  <a:srgbClr val="FFFFFF"/>
                </a:highlight>
                <a:latin typeface="Consolas" panose="020B0609020204030204" pitchFamily="49" charset="0"/>
              </a:rPr>
              <a:t> method.	</a:t>
            </a:r>
            <a:r>
              <a:rPr lang="en-IN" dirty="0">
                <a:solidFill>
                  <a:srgbClr val="2B91AF"/>
                </a:solidFill>
                <a:highlight>
                  <a:srgbClr val="FFFFFF"/>
                </a:highlight>
                <a:latin typeface="Consolas" panose="020B0609020204030204" pitchFamily="49" charset="0"/>
              </a:rPr>
              <a:t> </a:t>
            </a:r>
            <a:r>
              <a:rPr lang="en-IN" dirty="0" err="1">
                <a:solidFill>
                  <a:srgbClr val="2B91AF"/>
                </a:solidFill>
                <a:highlight>
                  <a:srgbClr val="FFFFFF"/>
                </a:highlight>
                <a:latin typeface="Consolas" panose="020B0609020204030204" pitchFamily="49" charset="0"/>
              </a:rPr>
              <a:t>Console</a:t>
            </a:r>
            <a:r>
              <a:rPr lang="en-IN" dirty="0" err="1">
                <a:solidFill>
                  <a:srgbClr val="000000"/>
                </a:solidFill>
                <a:highlight>
                  <a:srgbClr val="FFFFFF"/>
                </a:highlight>
                <a:latin typeface="Consolas" panose="020B0609020204030204" pitchFamily="49" charset="0"/>
              </a:rPr>
              <a:t>.WriteLine</a:t>
            </a:r>
            <a:r>
              <a:rPr lang="en-IN" dirty="0">
                <a:solidFill>
                  <a:srgbClr val="000000"/>
                </a:solidFill>
                <a:highlight>
                  <a:srgbClr val="FFFFFF"/>
                </a:highlight>
                <a:latin typeface="Consolas" panose="020B0609020204030204" pitchFamily="49" charset="0"/>
              </a:rPr>
              <a:t>(</a:t>
            </a:r>
            <a:r>
              <a:rPr lang="en-IN" dirty="0" err="1">
                <a:solidFill>
                  <a:srgbClr val="000000"/>
                </a:solidFill>
                <a:highlight>
                  <a:srgbClr val="FFFFFF"/>
                </a:highlight>
                <a:latin typeface="Consolas" panose="020B0609020204030204" pitchFamily="49" charset="0"/>
              </a:rPr>
              <a:t>a.ToString</a:t>
            </a:r>
            <a:r>
              <a:rPr lang="en-IN" dirty="0">
                <a:solidFill>
                  <a:srgbClr val="000000"/>
                </a:solidFill>
                <a:highlight>
                  <a:srgbClr val="FFFFFF"/>
                </a:highlight>
                <a:latin typeface="Consolas" panose="020B0609020204030204" pitchFamily="49" charset="0"/>
              </a:rPr>
              <a:t>());</a:t>
            </a:r>
          </a:p>
          <a:p>
            <a:endParaRPr lang="en-IN" dirty="0"/>
          </a:p>
          <a:p>
            <a:r>
              <a:rPr lang="en-IN" dirty="0"/>
              <a:t> </a:t>
            </a:r>
            <a:r>
              <a:rPr lang="en-IN" sz="2000" b="1" dirty="0"/>
              <a:t>is :</a:t>
            </a:r>
            <a:r>
              <a:rPr lang="en-IN" sz="2000" dirty="0"/>
              <a:t>It is operator which says </a:t>
            </a:r>
            <a:r>
              <a:rPr lang="en-IN" sz="2000" b="1" dirty="0"/>
              <a:t>“a”</a:t>
            </a:r>
            <a:r>
              <a:rPr lang="en-IN" sz="2000" dirty="0"/>
              <a:t> is instance of class person. It returns Boolean value</a:t>
            </a:r>
            <a:endParaRPr lang="en-IN" dirty="0"/>
          </a:p>
          <a:p>
            <a:endParaRPr lang="en-IN" dirty="0"/>
          </a:p>
        </p:txBody>
      </p:sp>
    </p:spTree>
    <p:extLst>
      <p:ext uri="{BB962C8B-B14F-4D97-AF65-F5344CB8AC3E}">
        <p14:creationId xmlns:p14="http://schemas.microsoft.com/office/powerpoint/2010/main" val="119742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772D-D3A7-4290-9F12-B94E71DDF03B}"/>
              </a:ext>
            </a:extLst>
          </p:cNvPr>
          <p:cNvSpPr>
            <a:spLocks noGrp="1"/>
          </p:cNvSpPr>
          <p:nvPr>
            <p:ph type="title"/>
          </p:nvPr>
        </p:nvSpPr>
        <p:spPr>
          <a:xfrm>
            <a:off x="1043448" y="98320"/>
            <a:ext cx="10105103" cy="686927"/>
          </a:xfrm>
        </p:spPr>
        <p:txBody>
          <a:bodyPr>
            <a:normAutofit fontScale="90000"/>
          </a:bodyPr>
          <a:lstStyle/>
          <a:p>
            <a:r>
              <a:rPr lang="en-IN" dirty="0"/>
              <a:t>Only virtual method can be overridden by child class</a:t>
            </a:r>
          </a:p>
        </p:txBody>
      </p:sp>
      <p:sp>
        <p:nvSpPr>
          <p:cNvPr id="3" name="Content Placeholder 2">
            <a:extLst>
              <a:ext uri="{FF2B5EF4-FFF2-40B4-BE49-F238E27FC236}">
                <a16:creationId xmlns:a16="http://schemas.microsoft.com/office/drawing/2014/main" id="{80D0B550-686A-4CAA-8624-D7CA0BBAD06D}"/>
              </a:ext>
            </a:extLst>
          </p:cNvPr>
          <p:cNvSpPr>
            <a:spLocks noGrp="1"/>
          </p:cNvSpPr>
          <p:nvPr>
            <p:ph idx="1"/>
          </p:nvPr>
        </p:nvSpPr>
        <p:spPr>
          <a:xfrm>
            <a:off x="5525729" y="432622"/>
            <a:ext cx="5828070" cy="6066503"/>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ObjectOverrides</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Remember! Person extends Object.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Person</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fnm</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Person(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fName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lName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personAge</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fnm</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fName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lName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age = </a:t>
            </a:r>
            <a:r>
              <a:rPr lang="en-IN" sz="1200" dirty="0" err="1">
                <a:solidFill>
                  <a:srgbClr val="000000"/>
                </a:solidFill>
                <a:highlight>
                  <a:srgbClr val="FFFFFF"/>
                </a:highlight>
                <a:latin typeface="Consolas" panose="020B0609020204030204" pitchFamily="49" charset="0"/>
              </a:rPr>
              <a:t>personAge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b="1"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fnm</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lnm</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age;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Person</a:t>
            </a:r>
            <a:r>
              <a:rPr lang="en-US" sz="1200" dirty="0">
                <a:solidFill>
                  <a:srgbClr val="000000"/>
                </a:solidFill>
                <a:highlight>
                  <a:srgbClr val="FFFFFF"/>
                </a:highlight>
                <a:latin typeface="Consolas" panose="020B0609020204030204" pitchFamily="49" charset="0"/>
              </a:rPr>
              <a:t> a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Person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"Raj"</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"Mathur"</a:t>
            </a:r>
            <a:r>
              <a:rPr lang="en-US" sz="12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Person</a:t>
            </a:r>
            <a:r>
              <a:rPr lang="en-US" sz="1200" dirty="0">
                <a:solidFill>
                  <a:srgbClr val="000000"/>
                </a:solidFill>
                <a:highlight>
                  <a:srgbClr val="FFFFFF"/>
                </a:highlight>
                <a:latin typeface="Consolas" panose="020B0609020204030204" pitchFamily="49" charset="0"/>
              </a:rPr>
              <a:t> b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Person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"Geeta"</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"Shah"</a:t>
            </a:r>
            <a:r>
              <a:rPr lang="en-US" sz="1200" dirty="0">
                <a:solidFill>
                  <a:srgbClr val="000000"/>
                </a:solidFill>
                <a:highlight>
                  <a:srgbClr val="FFFFFF"/>
                </a:highlight>
                <a:latin typeface="Consolas" panose="020B0609020204030204" pitchFamily="49" charset="0"/>
              </a:rPr>
              <a:t>, 20);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o/p Raj Mathur 22</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6DE91627-C23F-4769-AF6C-E0820BB8F9A2}"/>
              </a:ext>
            </a:extLst>
          </p:cNvPr>
          <p:cNvSpPr txBox="1"/>
          <p:nvPr/>
        </p:nvSpPr>
        <p:spPr>
          <a:xfrm>
            <a:off x="324465" y="937341"/>
            <a:ext cx="4326193" cy="5909310"/>
          </a:xfrm>
          <a:prstGeom prst="rect">
            <a:avLst/>
          </a:prstGeom>
          <a:noFill/>
        </p:spPr>
        <p:txBody>
          <a:bodyPr wrap="square" rtlCol="0">
            <a:spAutoFit/>
          </a:bodyPr>
          <a:lstStyle/>
          <a:p>
            <a:r>
              <a:rPr lang="en-IN" dirty="0"/>
              <a:t>In this example </a:t>
            </a:r>
          </a:p>
          <a:p>
            <a:r>
              <a:rPr lang="en-IN" dirty="0"/>
              <a:t>Who is the parent class of person?</a:t>
            </a:r>
          </a:p>
          <a:p>
            <a:r>
              <a:rPr lang="en-IN" dirty="0"/>
              <a:t>Ans: Object</a:t>
            </a:r>
          </a:p>
          <a:p>
            <a:endParaRPr lang="en-IN" dirty="0"/>
          </a:p>
          <a:p>
            <a:r>
              <a:rPr lang="en-IN" dirty="0"/>
              <a:t>You can override only ________method of parent class.</a:t>
            </a:r>
          </a:p>
          <a:p>
            <a:r>
              <a:rPr lang="en-IN" dirty="0"/>
              <a:t>Ans: virtual</a:t>
            </a:r>
          </a:p>
          <a:p>
            <a:endParaRPr lang="en-IN" dirty="0"/>
          </a:p>
          <a:p>
            <a:r>
              <a:rPr lang="en-IN" dirty="0"/>
              <a:t>To override parent virtual method child class use ________ key word</a:t>
            </a:r>
          </a:p>
          <a:p>
            <a:r>
              <a:rPr lang="en-IN" dirty="0"/>
              <a:t>Ans: Override</a:t>
            </a:r>
          </a:p>
          <a:p>
            <a:endParaRPr lang="en-IN" dirty="0"/>
          </a:p>
          <a:p>
            <a:r>
              <a:rPr lang="en-IN" dirty="0"/>
              <a:t>By default all method in </a:t>
            </a:r>
            <a:r>
              <a:rPr lang="en-IN" dirty="0" err="1"/>
              <a:t>c#</a:t>
            </a:r>
            <a:r>
              <a:rPr lang="en-IN" dirty="0"/>
              <a:t> are</a:t>
            </a:r>
          </a:p>
          <a:p>
            <a:r>
              <a:rPr lang="en-IN" dirty="0"/>
              <a:t>Ans: sealed </a:t>
            </a:r>
            <a:r>
              <a:rPr lang="en-IN" dirty="0" err="1"/>
              <a:t>ie</a:t>
            </a:r>
            <a:r>
              <a:rPr lang="en-IN" dirty="0"/>
              <a:t>. Child class can not override.</a:t>
            </a:r>
          </a:p>
          <a:p>
            <a:endParaRPr lang="en-IN" dirty="0"/>
          </a:p>
          <a:p>
            <a:r>
              <a:rPr lang="en-IN" dirty="0"/>
              <a:t>List all the virtual methods in object class.</a:t>
            </a:r>
          </a:p>
          <a:p>
            <a:r>
              <a:rPr lang="en-IN" dirty="0"/>
              <a:t>Public virtual string </a:t>
            </a:r>
            <a:r>
              <a:rPr lang="en-IN" dirty="0" err="1"/>
              <a:t>ToString</a:t>
            </a:r>
            <a:r>
              <a:rPr lang="en-IN" dirty="0"/>
              <a:t>(),</a:t>
            </a:r>
          </a:p>
          <a:p>
            <a:r>
              <a:rPr lang="en-IN" dirty="0"/>
              <a:t> public int </a:t>
            </a:r>
            <a:r>
              <a:rPr lang="en-IN" dirty="0" err="1"/>
              <a:t>GetHashCode</a:t>
            </a:r>
            <a:r>
              <a:rPr lang="en-IN" dirty="0"/>
              <a:t>()</a:t>
            </a:r>
          </a:p>
          <a:p>
            <a:r>
              <a:rPr lang="en-IN" dirty="0"/>
              <a:t> public bool Equals()</a:t>
            </a:r>
          </a:p>
          <a:p>
            <a:endParaRPr lang="en-IN" dirty="0"/>
          </a:p>
          <a:p>
            <a:endParaRPr lang="en-IN" dirty="0"/>
          </a:p>
        </p:txBody>
      </p:sp>
    </p:spTree>
    <p:extLst>
      <p:ext uri="{BB962C8B-B14F-4D97-AF65-F5344CB8AC3E}">
        <p14:creationId xmlns:p14="http://schemas.microsoft.com/office/powerpoint/2010/main" val="20936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DD77-0819-4487-A4A3-75B7D2950BAA}"/>
              </a:ext>
            </a:extLst>
          </p:cNvPr>
          <p:cNvSpPr>
            <a:spLocks noGrp="1"/>
          </p:cNvSpPr>
          <p:nvPr>
            <p:ph type="title"/>
          </p:nvPr>
        </p:nvSpPr>
        <p:spPr>
          <a:xfrm>
            <a:off x="1123336" y="20997"/>
            <a:ext cx="10515600" cy="755752"/>
          </a:xfrm>
        </p:spPr>
        <p:txBody>
          <a:bodyPr/>
          <a:lstStyle/>
          <a:p>
            <a:r>
              <a:rPr lang="en-IN" dirty="0"/>
              <a:t> </a:t>
            </a:r>
            <a:r>
              <a:rPr lang="en-IN" sz="4000" dirty="0" err="1"/>
              <a:t>GetHashCode</a:t>
            </a:r>
            <a:r>
              <a:rPr lang="en-IN" sz="4000" dirty="0"/>
              <a:t>, </a:t>
            </a:r>
            <a:r>
              <a:rPr lang="en-IN" sz="4000" dirty="0" err="1"/>
              <a:t>ReferenceEquals</a:t>
            </a:r>
            <a:r>
              <a:rPr lang="en-IN" sz="4000" dirty="0"/>
              <a:t>, Equals</a:t>
            </a:r>
            <a:endParaRPr lang="en-IN" dirty="0"/>
          </a:p>
        </p:txBody>
      </p:sp>
      <p:sp>
        <p:nvSpPr>
          <p:cNvPr id="3" name="Content Placeholder 2">
            <a:extLst>
              <a:ext uri="{FF2B5EF4-FFF2-40B4-BE49-F238E27FC236}">
                <a16:creationId xmlns:a16="http://schemas.microsoft.com/office/drawing/2014/main" id="{680643B5-A7D1-41CF-9AAA-25AA52BDD638}"/>
              </a:ext>
            </a:extLst>
          </p:cNvPr>
          <p:cNvSpPr>
            <a:spLocks noGrp="1"/>
          </p:cNvSpPr>
          <p:nvPr>
            <p:ph idx="1"/>
          </p:nvPr>
        </p:nvSpPr>
        <p:spPr>
          <a:xfrm>
            <a:off x="5889522" y="589936"/>
            <a:ext cx="6135329" cy="6135329"/>
          </a:xfrm>
        </p:spPr>
        <p:txBody>
          <a:bodyPr>
            <a:noAutofit/>
          </a:bodyPr>
          <a:lstStyle/>
          <a:p>
            <a:pPr marL="0" indent="0">
              <a:lnSpc>
                <a:spcPct val="11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1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ObjectOverrides</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Remember! Person extends Object.</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Person</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fnm</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lnm</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age;</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Person(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personAge</a:t>
            </a:r>
            <a:r>
              <a:rPr lang="en-US"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fnm</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fName</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lnm</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lName</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age = </a:t>
            </a:r>
            <a:r>
              <a:rPr lang="en-IN" sz="1400" dirty="0" err="1">
                <a:solidFill>
                  <a:srgbClr val="000000"/>
                </a:solidFill>
                <a:highlight>
                  <a:srgbClr val="FFFFFF"/>
                </a:highlight>
                <a:latin typeface="Consolas" panose="020B0609020204030204" pitchFamily="49" charset="0"/>
              </a:rPr>
              <a:t>personAge</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override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ToString</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fnm</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lnm</a:t>
            </a:r>
            <a:r>
              <a:rPr lang="en-IN" sz="1400" dirty="0">
                <a:solidFill>
                  <a:srgbClr val="000000"/>
                </a:solidFill>
                <a:highlight>
                  <a:srgbClr val="FFFFFF"/>
                </a:highlight>
                <a:latin typeface="Consolas" panose="020B0609020204030204" pitchFamily="49" charset="0"/>
              </a:rPr>
              <a:t> + </a:t>
            </a:r>
            <a:r>
              <a:rPr lang="en-IN" sz="1400" dirty="0">
                <a:solidFill>
                  <a:srgbClr val="A31515"/>
                </a:solidFill>
                <a:highlight>
                  <a:srgbClr val="FFFFFF"/>
                </a:highlight>
                <a:latin typeface="Consolas" panose="020B0609020204030204" pitchFamily="49" charset="0"/>
              </a:rPr>
              <a:t>" "</a:t>
            </a:r>
            <a:r>
              <a:rPr lang="en-IN" sz="1400" dirty="0">
                <a:solidFill>
                  <a:srgbClr val="000000"/>
                </a:solidFill>
                <a:highlight>
                  <a:srgbClr val="FFFFFF"/>
                </a:highlight>
                <a:latin typeface="Consolas" panose="020B0609020204030204" pitchFamily="49" charset="0"/>
              </a:rPr>
              <a:t> + age;</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Main()</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"Mathur"</a:t>
            </a:r>
            <a:r>
              <a:rPr lang="en-US" sz="1400" dirty="0">
                <a:solidFill>
                  <a:srgbClr val="000000"/>
                </a:solidFill>
                <a:highlight>
                  <a:srgbClr val="FFFFFF"/>
                </a:highlight>
                <a:latin typeface="Consolas" panose="020B0609020204030204" pitchFamily="49" charset="0"/>
              </a:rPr>
              <a:t>, 22);</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b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"Geeta"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"Shah"</a:t>
            </a:r>
            <a:r>
              <a:rPr lang="en-US" sz="1400" dirty="0">
                <a:solidFill>
                  <a:srgbClr val="000000"/>
                </a:solidFill>
                <a:highlight>
                  <a:srgbClr val="FFFFFF"/>
                </a:highlight>
                <a:latin typeface="Consolas" panose="020B0609020204030204" pitchFamily="49" charset="0"/>
              </a:rPr>
              <a:t>, 22);</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a:t>
            </a:r>
          </a:p>
          <a:p>
            <a:pPr marL="0" indent="0">
              <a:lnSpc>
                <a:spcPct val="100000"/>
              </a:lnSpc>
              <a:spcBef>
                <a:spcPts val="0"/>
              </a:spcBef>
              <a:buNone/>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Object</a:t>
            </a:r>
            <a:r>
              <a:rPr lang="en-IN" sz="1400" dirty="0" err="1">
                <a:solidFill>
                  <a:srgbClr val="000000"/>
                </a:solidFill>
                <a:highlight>
                  <a:srgbClr val="FFFFFF"/>
                </a:highlight>
                <a:latin typeface="Consolas" panose="020B0609020204030204" pitchFamily="49" charset="0"/>
              </a:rPr>
              <a:t>.ReferenceEquals</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a,b</a:t>
            </a:r>
            <a:r>
              <a:rPr lang="en-IN" sz="1400" dirty="0">
                <a:solidFill>
                  <a:srgbClr val="000000"/>
                </a:solidFill>
                <a:highlight>
                  <a:srgbClr val="FFFFFF"/>
                </a:highlight>
                <a:latin typeface="Consolas" panose="020B0609020204030204" pitchFamily="49" charset="0"/>
              </a:rPr>
              <a:t>));</a:t>
            </a:r>
            <a:r>
              <a:rPr lang="en-IN" sz="1400" dirty="0">
                <a:solidFill>
                  <a:srgbClr val="2B91AF"/>
                </a:solidFill>
                <a:highlight>
                  <a:srgbClr val="FFFFFF"/>
                </a:highlight>
                <a:latin typeface="Consolas" panose="020B0609020204030204" pitchFamily="49" charset="0"/>
              </a:rPr>
              <a:t>  //false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a.GetHashCode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b.GetHashCode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a.Equals</a:t>
            </a:r>
            <a:r>
              <a:rPr lang="en-IN" sz="1400" dirty="0">
                <a:solidFill>
                  <a:srgbClr val="000000"/>
                </a:solidFill>
                <a:highlight>
                  <a:srgbClr val="FFFFFF"/>
                </a:highlight>
                <a:latin typeface="Consolas" panose="020B0609020204030204" pitchFamily="49" charset="0"/>
              </a:rPr>
              <a:t>(b));//false</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a:t>
            </a:r>
            <a:endParaRPr lang="en-IN" sz="1400" dirty="0"/>
          </a:p>
        </p:txBody>
      </p:sp>
      <p:sp>
        <p:nvSpPr>
          <p:cNvPr id="4" name="TextBox 3">
            <a:extLst>
              <a:ext uri="{FF2B5EF4-FFF2-40B4-BE49-F238E27FC236}">
                <a16:creationId xmlns:a16="http://schemas.microsoft.com/office/drawing/2014/main" id="{819159AE-BB53-48BC-A3EC-B8EE2D882A78}"/>
              </a:ext>
            </a:extLst>
          </p:cNvPr>
          <p:cNvSpPr txBox="1"/>
          <p:nvPr/>
        </p:nvSpPr>
        <p:spPr>
          <a:xfrm>
            <a:off x="0" y="688258"/>
            <a:ext cx="5889522" cy="6189515"/>
          </a:xfrm>
          <a:prstGeom prst="rect">
            <a:avLst/>
          </a:prstGeom>
          <a:noFill/>
        </p:spPr>
        <p:txBody>
          <a:bodyPr wrap="square" rtlCol="0">
            <a:spAutoFit/>
          </a:bodyPr>
          <a:lstStyle/>
          <a:p>
            <a:r>
              <a:rPr lang="en-US" dirty="0"/>
              <a:t>----</a:t>
            </a:r>
            <a:r>
              <a:rPr lang="en-US" dirty="0" err="1"/>
              <a:t>ReferencEquals</a:t>
            </a:r>
            <a:r>
              <a:rPr lang="en-US" dirty="0"/>
              <a:t>()---:it is a static method that tests two reference (Arrow )are same or </a:t>
            </a:r>
            <a:r>
              <a:rPr lang="en-US" dirty="0" err="1"/>
              <a:t>not.you</a:t>
            </a:r>
            <a:r>
              <a:rPr lang="en-US" dirty="0"/>
              <a:t> can not override this method;</a:t>
            </a:r>
          </a:p>
          <a:p>
            <a:pPr>
              <a:lnSpc>
                <a:spcPct val="110000"/>
              </a:lnSpc>
            </a:pP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"Mathur"</a:t>
            </a:r>
            <a:r>
              <a:rPr lang="en-US" sz="1400" dirty="0">
                <a:solidFill>
                  <a:srgbClr val="000000"/>
                </a:solidFill>
                <a:highlight>
                  <a:srgbClr val="FFFFFF"/>
                </a:highlight>
                <a:latin typeface="Consolas" panose="020B0609020204030204" pitchFamily="49" charset="0"/>
              </a:rPr>
              <a:t>, 22);</a:t>
            </a:r>
          </a:p>
          <a:p>
            <a:pPr>
              <a:lnSpc>
                <a:spcPct val="110000"/>
              </a:lnSpc>
            </a:pP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b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"Geeta"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"Shah"</a:t>
            </a:r>
            <a:r>
              <a:rPr lang="en-US" sz="1400" dirty="0">
                <a:solidFill>
                  <a:srgbClr val="000000"/>
                </a:solidFill>
                <a:highlight>
                  <a:srgbClr val="FFFFFF"/>
                </a:highlight>
                <a:latin typeface="Consolas" panose="020B0609020204030204" pitchFamily="49" charset="0"/>
              </a:rPr>
              <a:t>, 22);</a:t>
            </a:r>
          </a:p>
          <a:p>
            <a:pPr>
              <a:lnSpc>
                <a:spcPct val="110000"/>
              </a:lnSpc>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Object</a:t>
            </a:r>
            <a:r>
              <a:rPr lang="en-IN" sz="1400" dirty="0" err="1">
                <a:solidFill>
                  <a:srgbClr val="000000"/>
                </a:solidFill>
                <a:highlight>
                  <a:srgbClr val="FFFFFF"/>
                </a:highlight>
                <a:latin typeface="Consolas" panose="020B0609020204030204" pitchFamily="49" charset="0"/>
              </a:rPr>
              <a:t>.ReferenceEquals</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a,b</a:t>
            </a:r>
            <a:r>
              <a:rPr lang="en-IN" sz="1400" dirty="0">
                <a:solidFill>
                  <a:srgbClr val="000000"/>
                </a:solidFill>
                <a:highlight>
                  <a:srgbClr val="FFFFFF"/>
                </a:highlight>
                <a:latin typeface="Consolas" panose="020B0609020204030204" pitchFamily="49" charset="0"/>
              </a:rPr>
              <a:t>));</a:t>
            </a:r>
            <a:r>
              <a:rPr lang="en-IN" sz="1400" dirty="0">
                <a:solidFill>
                  <a:srgbClr val="2B91AF"/>
                </a:solidFill>
                <a:highlight>
                  <a:srgbClr val="FFFFFF"/>
                </a:highlight>
                <a:latin typeface="Consolas" panose="020B0609020204030204" pitchFamily="49" charset="0"/>
              </a:rPr>
              <a:t> </a:t>
            </a:r>
          </a:p>
          <a:p>
            <a:pPr algn="ctr">
              <a:lnSpc>
                <a:spcPct val="110000"/>
              </a:lnSpc>
            </a:pPr>
            <a:endParaRPr lang="en-IN" sz="1400" dirty="0">
              <a:solidFill>
                <a:srgbClr val="2B91AF"/>
              </a:solidFill>
              <a:highlight>
                <a:srgbClr val="FFFFFF"/>
              </a:highlight>
              <a:latin typeface="Consolas" panose="020B0609020204030204" pitchFamily="49" charset="0"/>
            </a:endParaRPr>
          </a:p>
          <a:p>
            <a:pPr>
              <a:lnSpc>
                <a:spcPct val="110000"/>
              </a:lnSpc>
            </a:pPr>
            <a:r>
              <a:rPr lang="en-IN" sz="1400" dirty="0" err="1">
                <a:solidFill>
                  <a:srgbClr val="2B91AF"/>
                </a:solidFill>
                <a:highlight>
                  <a:srgbClr val="FFFFFF"/>
                </a:highlight>
                <a:latin typeface="Consolas" panose="020B0609020204030204" pitchFamily="49" charset="0"/>
              </a:rPr>
              <a:t>Ans:</a:t>
            </a:r>
            <a:r>
              <a:rPr lang="en-IN" sz="1400" dirty="0" err="1">
                <a:highlight>
                  <a:srgbClr val="FFFFFF"/>
                </a:highlight>
                <a:latin typeface="Consolas" panose="020B0609020204030204" pitchFamily="49" charset="0"/>
              </a:rPr>
              <a:t>False</a:t>
            </a:r>
            <a:r>
              <a:rPr lang="en-IN" sz="1400" dirty="0">
                <a:highlight>
                  <a:srgbClr val="FFFFFF"/>
                </a:highlight>
                <a:latin typeface="Consolas" panose="020B0609020204030204" pitchFamily="49" charset="0"/>
              </a:rPr>
              <a:t>       </a:t>
            </a:r>
          </a:p>
          <a:p>
            <a:pPr>
              <a:lnSpc>
                <a:spcPct val="110000"/>
              </a:lnSpc>
            </a:pPr>
            <a:endParaRPr lang="en-IN" sz="1400" dirty="0">
              <a:highlight>
                <a:srgbClr val="FFFFFF"/>
              </a:highlight>
              <a:latin typeface="Consolas" panose="020B0609020204030204" pitchFamily="49" charset="0"/>
            </a:endParaRPr>
          </a:p>
          <a:p>
            <a:pPr>
              <a:lnSpc>
                <a:spcPct val="110000"/>
              </a:lnSpc>
            </a:pPr>
            <a:endParaRPr lang="en-IN" sz="1400" dirty="0">
              <a:highlight>
                <a:srgbClr val="FFFFFF"/>
              </a:highlight>
              <a:latin typeface="Consolas" panose="020B0609020204030204" pitchFamily="49" charset="0"/>
            </a:endParaRPr>
          </a:p>
          <a:p>
            <a:pPr>
              <a:lnSpc>
                <a:spcPct val="110000"/>
              </a:lnSpc>
            </a:pPr>
            <a:endParaRPr lang="en-IN" sz="1400" dirty="0">
              <a:highlight>
                <a:srgbClr val="FFFFFF"/>
              </a:highlight>
              <a:latin typeface="Consolas" panose="020B0609020204030204" pitchFamily="49" charset="0"/>
            </a:endParaRPr>
          </a:p>
          <a:p>
            <a:pPr>
              <a:lnSpc>
                <a:spcPct val="110000"/>
              </a:lnSpc>
            </a:pPr>
            <a:endParaRPr lang="en-IN" sz="1400" dirty="0">
              <a:highlight>
                <a:srgbClr val="FFFFFF"/>
              </a:highlight>
              <a:latin typeface="Consolas" panose="020B0609020204030204" pitchFamily="49" charset="0"/>
            </a:endParaRPr>
          </a:p>
          <a:p>
            <a:pPr>
              <a:lnSpc>
                <a:spcPct val="110000"/>
              </a:lnSpc>
            </a:pPr>
            <a:r>
              <a:rPr lang="en-IN" sz="1400" b="1" dirty="0">
                <a:highlight>
                  <a:srgbClr val="FFFFFF"/>
                </a:highlight>
                <a:latin typeface="Consolas" panose="020B0609020204030204" pitchFamily="49" charset="0"/>
              </a:rPr>
              <a:t>Note:</a:t>
            </a:r>
            <a:endParaRPr lang="en-US" sz="1400" b="1" dirty="0">
              <a:latin typeface="Consolas" panose="020B0609020204030204" pitchFamily="49" charset="0"/>
            </a:endParaRPr>
          </a:p>
          <a:p>
            <a:pPr>
              <a:lnSpc>
                <a:spcPct val="110000"/>
              </a:lnSpc>
            </a:pPr>
            <a:r>
              <a:rPr lang="en-US" sz="1400" dirty="0">
                <a:latin typeface="Consolas" panose="020B0609020204030204" pitchFamily="49" charset="0"/>
              </a:rPr>
              <a:t>if you try reference equals() for value type it will always give false as it will be boxed into object type.</a:t>
            </a:r>
          </a:p>
          <a:p>
            <a:pPr>
              <a:lnSpc>
                <a:spcPct val="110000"/>
              </a:lnSpc>
            </a:pPr>
            <a:r>
              <a:rPr lang="en-US" sz="1400" dirty="0" err="1">
                <a:latin typeface="Consolas" panose="020B0609020204030204" pitchFamily="49" charset="0"/>
              </a:rPr>
              <a:t>referenceEquals</a:t>
            </a:r>
            <a:r>
              <a:rPr lang="en-US" sz="1400" dirty="0">
                <a:latin typeface="Consolas" panose="020B0609020204030204" pitchFamily="49" charset="0"/>
              </a:rPr>
              <a:t>(</a:t>
            </a:r>
            <a:r>
              <a:rPr lang="en-US" sz="1400" dirty="0" err="1">
                <a:latin typeface="Consolas" panose="020B0609020204030204" pitchFamily="49" charset="0"/>
              </a:rPr>
              <a:t>v,v</a:t>
            </a:r>
            <a:r>
              <a:rPr lang="en-US" sz="1400" dirty="0">
                <a:latin typeface="Consolas" panose="020B0609020204030204" pitchFamily="49" charset="0"/>
              </a:rPr>
              <a:t>) where v is variable of some value type will give you always  </a:t>
            </a:r>
            <a:r>
              <a:rPr lang="en-US" sz="1400" b="1" dirty="0">
                <a:latin typeface="Consolas" panose="020B0609020204030204" pitchFamily="49" charset="0"/>
              </a:rPr>
              <a:t>false</a:t>
            </a:r>
          </a:p>
          <a:p>
            <a:pPr>
              <a:lnSpc>
                <a:spcPct val="110000"/>
              </a:lnSpc>
            </a:pPr>
            <a:r>
              <a:rPr lang="en-US" sz="1400" b="1" dirty="0">
                <a:latin typeface="Consolas" panose="020B0609020204030204" pitchFamily="49" charset="0"/>
              </a:rPr>
              <a:t>Virtual </a:t>
            </a:r>
            <a:r>
              <a:rPr lang="en-US" sz="1400" b="1" dirty="0" err="1">
                <a:latin typeface="Consolas" panose="020B0609020204030204" pitchFamily="49" charset="0"/>
              </a:rPr>
              <a:t>Equals:</a:t>
            </a:r>
            <a:r>
              <a:rPr lang="en-US" sz="1400" dirty="0" err="1">
                <a:latin typeface="Consolas" panose="020B0609020204030204" pitchFamily="49" charset="0"/>
              </a:rPr>
              <a:t>This</a:t>
            </a:r>
            <a:r>
              <a:rPr lang="en-US" sz="1400" dirty="0">
                <a:latin typeface="Consolas" panose="020B0609020204030204" pitchFamily="49" charset="0"/>
              </a:rPr>
              <a:t> also check reference </a:t>
            </a:r>
            <a:r>
              <a:rPr lang="en-US" sz="1400" dirty="0" err="1">
                <a:latin typeface="Consolas" panose="020B0609020204030204" pitchFamily="49" charset="0"/>
              </a:rPr>
              <a:t>equality,How</a:t>
            </a:r>
            <a:r>
              <a:rPr lang="en-US" sz="1400" dirty="0">
                <a:latin typeface="Consolas" panose="020B0609020204030204" pitchFamily="49" charset="0"/>
              </a:rPr>
              <a:t> ever this method is virtual you can override it. if you override virtual equals you should override virtual </a:t>
            </a:r>
            <a:r>
              <a:rPr lang="en-US" sz="1400" dirty="0" err="1">
                <a:latin typeface="Consolas" panose="020B0609020204030204" pitchFamily="49" charset="0"/>
              </a:rPr>
              <a:t>GetHasCode</a:t>
            </a:r>
            <a:r>
              <a:rPr lang="en-US" sz="1400" dirty="0">
                <a:latin typeface="Consolas" panose="020B0609020204030204" pitchFamily="49" charset="0"/>
              </a:rPr>
              <a:t>() method other wise when you use </a:t>
            </a:r>
            <a:r>
              <a:rPr lang="en-US" sz="1400" dirty="0" err="1">
                <a:latin typeface="Consolas" panose="020B0609020204030204" pitchFamily="49" charset="0"/>
              </a:rPr>
              <a:t>dictinary</a:t>
            </a:r>
            <a:r>
              <a:rPr lang="en-US" sz="1400" dirty="0">
                <a:latin typeface="Consolas" panose="020B0609020204030204" pitchFamily="49" charset="0"/>
              </a:rPr>
              <a:t> class you will not get expected result as it use </a:t>
            </a:r>
            <a:r>
              <a:rPr lang="en-US" sz="1400" dirty="0" err="1">
                <a:latin typeface="Consolas" panose="020B0609020204030204" pitchFamily="49" charset="0"/>
              </a:rPr>
              <a:t>hashcode</a:t>
            </a:r>
            <a:r>
              <a:rPr lang="en-US" sz="1400" dirty="0">
                <a:latin typeface="Consolas" panose="020B0609020204030204" pitchFamily="49" charset="0"/>
              </a:rPr>
              <a:t> </a:t>
            </a:r>
            <a:r>
              <a:rPr lang="en-US" sz="1400" dirty="0" err="1">
                <a:latin typeface="Consolas" panose="020B0609020204030204" pitchFamily="49" charset="0"/>
              </a:rPr>
              <a:t>intalnally</a:t>
            </a:r>
            <a:r>
              <a:rPr lang="en-US" sz="1400" dirty="0">
                <a:latin typeface="Consolas" panose="020B0609020204030204" pitchFamily="49" charset="0"/>
              </a:rPr>
              <a:t>.</a:t>
            </a:r>
          </a:p>
          <a:p>
            <a:pPr>
              <a:lnSpc>
                <a:spcPct val="110000"/>
              </a:lnSpc>
            </a:pPr>
            <a:endParaRPr lang="en-IN" b="1" dirty="0"/>
          </a:p>
        </p:txBody>
      </p:sp>
      <p:sp>
        <p:nvSpPr>
          <p:cNvPr id="5" name="Rectangle 4">
            <a:extLst>
              <a:ext uri="{FF2B5EF4-FFF2-40B4-BE49-F238E27FC236}">
                <a16:creationId xmlns:a16="http://schemas.microsoft.com/office/drawing/2014/main" id="{D1FFA293-C0F5-4D42-A39B-7975519BFA1F}"/>
              </a:ext>
            </a:extLst>
          </p:cNvPr>
          <p:cNvSpPr/>
          <p:nvPr/>
        </p:nvSpPr>
        <p:spPr>
          <a:xfrm>
            <a:off x="2261419" y="2408903"/>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86F09E5-480A-4622-8583-E6B4E8467EB7}"/>
              </a:ext>
            </a:extLst>
          </p:cNvPr>
          <p:cNvSpPr/>
          <p:nvPr/>
        </p:nvSpPr>
        <p:spPr>
          <a:xfrm>
            <a:off x="2256502" y="2984085"/>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2B2F7FD-B9C1-425B-B3CC-465DAFA78725}"/>
              </a:ext>
            </a:extLst>
          </p:cNvPr>
          <p:cNvSpPr/>
          <p:nvPr/>
        </p:nvSpPr>
        <p:spPr>
          <a:xfrm>
            <a:off x="1779639" y="2408903"/>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0" name="Rectangle 9">
            <a:extLst>
              <a:ext uri="{FF2B5EF4-FFF2-40B4-BE49-F238E27FC236}">
                <a16:creationId xmlns:a16="http://schemas.microsoft.com/office/drawing/2014/main" id="{F34AFC87-442B-45FB-9F0E-7E878E7F5158}"/>
              </a:ext>
            </a:extLst>
          </p:cNvPr>
          <p:cNvSpPr/>
          <p:nvPr/>
        </p:nvSpPr>
        <p:spPr>
          <a:xfrm>
            <a:off x="1833719" y="2954589"/>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12" name="Straight Arrow Connector 11">
            <a:extLst>
              <a:ext uri="{FF2B5EF4-FFF2-40B4-BE49-F238E27FC236}">
                <a16:creationId xmlns:a16="http://schemas.microsoft.com/office/drawing/2014/main" id="{FEC0C84B-AC75-4B6B-894C-C26721167730}"/>
              </a:ext>
            </a:extLst>
          </p:cNvPr>
          <p:cNvCxnSpPr>
            <a:cxnSpLocks/>
          </p:cNvCxnSpPr>
          <p:nvPr/>
        </p:nvCxnSpPr>
        <p:spPr>
          <a:xfrm flipV="1">
            <a:off x="2497394" y="2507226"/>
            <a:ext cx="639096" cy="7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A56F5C-B621-4BAA-82E8-233907FEC7AD}"/>
              </a:ext>
            </a:extLst>
          </p:cNvPr>
          <p:cNvCxnSpPr>
            <a:cxnSpLocks/>
          </p:cNvCxnSpPr>
          <p:nvPr/>
        </p:nvCxnSpPr>
        <p:spPr>
          <a:xfrm>
            <a:off x="2389238" y="3154059"/>
            <a:ext cx="556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19B7D25-94B4-4F36-B37F-7F242869BF07}"/>
              </a:ext>
            </a:extLst>
          </p:cNvPr>
          <p:cNvSpPr txBox="1"/>
          <p:nvPr/>
        </p:nvSpPr>
        <p:spPr>
          <a:xfrm>
            <a:off x="3529780" y="2354359"/>
            <a:ext cx="639097" cy="600164"/>
          </a:xfrm>
          <a:prstGeom prst="rect">
            <a:avLst/>
          </a:prstGeom>
          <a:noFill/>
          <a:ln>
            <a:solidFill>
              <a:schemeClr val="accent1"/>
            </a:solidFill>
          </a:ln>
        </p:spPr>
        <p:txBody>
          <a:bodyPr wrap="square" rtlCol="0">
            <a:spAutoFit/>
          </a:bodyPr>
          <a:lstStyle/>
          <a:p>
            <a:r>
              <a:rPr lang="en-IN" sz="1100" dirty="0"/>
              <a:t>Raj</a:t>
            </a:r>
          </a:p>
          <a:p>
            <a:r>
              <a:rPr lang="en-IN" sz="1100" dirty="0"/>
              <a:t>Mathur</a:t>
            </a:r>
          </a:p>
          <a:p>
            <a:r>
              <a:rPr lang="en-IN" sz="1100" dirty="0"/>
              <a:t>22</a:t>
            </a:r>
            <a:endParaRPr lang="en-IN" dirty="0"/>
          </a:p>
        </p:txBody>
      </p:sp>
      <p:sp>
        <p:nvSpPr>
          <p:cNvPr id="19" name="TextBox 18">
            <a:extLst>
              <a:ext uri="{FF2B5EF4-FFF2-40B4-BE49-F238E27FC236}">
                <a16:creationId xmlns:a16="http://schemas.microsoft.com/office/drawing/2014/main" id="{18FCF572-1CA4-4540-A865-97696575BA89}"/>
              </a:ext>
            </a:extLst>
          </p:cNvPr>
          <p:cNvSpPr txBox="1"/>
          <p:nvPr/>
        </p:nvSpPr>
        <p:spPr>
          <a:xfrm>
            <a:off x="3325144" y="3057436"/>
            <a:ext cx="639097" cy="600164"/>
          </a:xfrm>
          <a:prstGeom prst="rect">
            <a:avLst/>
          </a:prstGeom>
          <a:noFill/>
          <a:ln>
            <a:solidFill>
              <a:schemeClr val="accent1"/>
            </a:solidFill>
          </a:ln>
        </p:spPr>
        <p:txBody>
          <a:bodyPr wrap="square" rtlCol="0">
            <a:spAutoFit/>
          </a:bodyPr>
          <a:lstStyle/>
          <a:p>
            <a:r>
              <a:rPr lang="en-IN" sz="1100" dirty="0"/>
              <a:t>Geeta</a:t>
            </a:r>
          </a:p>
          <a:p>
            <a:r>
              <a:rPr lang="en-IN" sz="1100" dirty="0"/>
              <a:t>Shah</a:t>
            </a:r>
          </a:p>
          <a:p>
            <a:r>
              <a:rPr lang="en-IN" sz="1100" dirty="0"/>
              <a:t>22</a:t>
            </a:r>
            <a:endParaRPr lang="en-IN" dirty="0"/>
          </a:p>
        </p:txBody>
      </p:sp>
      <p:sp>
        <p:nvSpPr>
          <p:cNvPr id="21" name="TextBox 20">
            <a:extLst>
              <a:ext uri="{FF2B5EF4-FFF2-40B4-BE49-F238E27FC236}">
                <a16:creationId xmlns:a16="http://schemas.microsoft.com/office/drawing/2014/main" id="{C76453FE-105C-4ACB-807D-FFBD28EF63AA}"/>
              </a:ext>
            </a:extLst>
          </p:cNvPr>
          <p:cNvSpPr txBox="1"/>
          <p:nvPr/>
        </p:nvSpPr>
        <p:spPr>
          <a:xfrm>
            <a:off x="4331107" y="2541436"/>
            <a:ext cx="730664" cy="261610"/>
          </a:xfrm>
          <a:prstGeom prst="rect">
            <a:avLst/>
          </a:prstGeom>
          <a:noFill/>
          <a:ln>
            <a:solidFill>
              <a:schemeClr val="accent1"/>
            </a:solidFill>
          </a:ln>
        </p:spPr>
        <p:txBody>
          <a:bodyPr wrap="square" rtlCol="0">
            <a:spAutoFit/>
          </a:bodyPr>
          <a:lstStyle/>
          <a:p>
            <a:r>
              <a:rPr lang="en-IN" sz="1100" dirty="0"/>
              <a:t>20000</a:t>
            </a:r>
          </a:p>
        </p:txBody>
      </p:sp>
      <p:sp>
        <p:nvSpPr>
          <p:cNvPr id="23" name="TextBox 22">
            <a:extLst>
              <a:ext uri="{FF2B5EF4-FFF2-40B4-BE49-F238E27FC236}">
                <a16:creationId xmlns:a16="http://schemas.microsoft.com/office/drawing/2014/main" id="{9897BED5-6034-4B2F-A3C2-6DF78C549E4A}"/>
              </a:ext>
            </a:extLst>
          </p:cNvPr>
          <p:cNvSpPr txBox="1"/>
          <p:nvPr/>
        </p:nvSpPr>
        <p:spPr>
          <a:xfrm>
            <a:off x="4237700" y="3323102"/>
            <a:ext cx="730664" cy="261610"/>
          </a:xfrm>
          <a:prstGeom prst="rect">
            <a:avLst/>
          </a:prstGeom>
          <a:noFill/>
          <a:ln>
            <a:solidFill>
              <a:schemeClr val="accent1"/>
            </a:solidFill>
          </a:ln>
        </p:spPr>
        <p:txBody>
          <a:bodyPr wrap="square" rtlCol="0">
            <a:spAutoFit/>
          </a:bodyPr>
          <a:lstStyle/>
          <a:p>
            <a:r>
              <a:rPr lang="en-IN" sz="1100" dirty="0"/>
              <a:t>30000</a:t>
            </a:r>
          </a:p>
        </p:txBody>
      </p:sp>
      <p:sp>
        <p:nvSpPr>
          <p:cNvPr id="24" name="TextBox 23">
            <a:extLst>
              <a:ext uri="{FF2B5EF4-FFF2-40B4-BE49-F238E27FC236}">
                <a16:creationId xmlns:a16="http://schemas.microsoft.com/office/drawing/2014/main" id="{84602289-4BC9-4EA8-A855-1B26B68E67CE}"/>
              </a:ext>
            </a:extLst>
          </p:cNvPr>
          <p:cNvSpPr txBox="1"/>
          <p:nvPr/>
        </p:nvSpPr>
        <p:spPr>
          <a:xfrm>
            <a:off x="4581093" y="2198767"/>
            <a:ext cx="1187184" cy="307777"/>
          </a:xfrm>
          <a:prstGeom prst="rect">
            <a:avLst/>
          </a:prstGeom>
          <a:noFill/>
        </p:spPr>
        <p:txBody>
          <a:bodyPr wrap="none" rtlCol="0">
            <a:spAutoFit/>
          </a:bodyPr>
          <a:lstStyle/>
          <a:p>
            <a:r>
              <a:rPr lang="en-IN" sz="1400" dirty="0" err="1"/>
              <a:t>GetHashCode</a:t>
            </a:r>
            <a:endParaRPr lang="en-IN" sz="1400" dirty="0"/>
          </a:p>
        </p:txBody>
      </p:sp>
      <p:sp>
        <p:nvSpPr>
          <p:cNvPr id="25" name="Rectangle 24">
            <a:extLst>
              <a:ext uri="{FF2B5EF4-FFF2-40B4-BE49-F238E27FC236}">
                <a16:creationId xmlns:a16="http://schemas.microsoft.com/office/drawing/2014/main" id="{7A6A4823-06AC-4C36-8249-6FAEA0BF911C}"/>
              </a:ext>
            </a:extLst>
          </p:cNvPr>
          <p:cNvSpPr/>
          <p:nvPr/>
        </p:nvSpPr>
        <p:spPr>
          <a:xfrm>
            <a:off x="2266335" y="2408903"/>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4A71951-E2A4-4342-8428-791B3FB66431}"/>
              </a:ext>
            </a:extLst>
          </p:cNvPr>
          <p:cNvSpPr/>
          <p:nvPr/>
        </p:nvSpPr>
        <p:spPr>
          <a:xfrm>
            <a:off x="1784555" y="2408903"/>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27" name="Rectangle 26">
            <a:extLst>
              <a:ext uri="{FF2B5EF4-FFF2-40B4-BE49-F238E27FC236}">
                <a16:creationId xmlns:a16="http://schemas.microsoft.com/office/drawing/2014/main" id="{1BADE017-CF0B-4B84-97CE-5DA48B75AD80}"/>
              </a:ext>
            </a:extLst>
          </p:cNvPr>
          <p:cNvSpPr/>
          <p:nvPr/>
        </p:nvSpPr>
        <p:spPr>
          <a:xfrm>
            <a:off x="1838635" y="2954589"/>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28" name="Straight Arrow Connector 27">
            <a:extLst>
              <a:ext uri="{FF2B5EF4-FFF2-40B4-BE49-F238E27FC236}">
                <a16:creationId xmlns:a16="http://schemas.microsoft.com/office/drawing/2014/main" id="{A4D429D4-A06F-41DC-85D6-6004EB5812B4}"/>
              </a:ext>
            </a:extLst>
          </p:cNvPr>
          <p:cNvCxnSpPr>
            <a:cxnSpLocks/>
          </p:cNvCxnSpPr>
          <p:nvPr/>
        </p:nvCxnSpPr>
        <p:spPr>
          <a:xfrm flipV="1">
            <a:off x="2502310" y="2507226"/>
            <a:ext cx="639096" cy="7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E1CB0C-4052-4FAB-A3E7-B6EF863AFD4C}"/>
              </a:ext>
            </a:extLst>
          </p:cNvPr>
          <p:cNvSpPr txBox="1"/>
          <p:nvPr/>
        </p:nvSpPr>
        <p:spPr>
          <a:xfrm>
            <a:off x="3534696" y="2354359"/>
            <a:ext cx="639097" cy="600164"/>
          </a:xfrm>
          <a:prstGeom prst="rect">
            <a:avLst/>
          </a:prstGeom>
          <a:noFill/>
          <a:ln>
            <a:solidFill>
              <a:schemeClr val="accent1"/>
            </a:solidFill>
          </a:ln>
        </p:spPr>
        <p:txBody>
          <a:bodyPr wrap="square" rtlCol="0">
            <a:spAutoFit/>
          </a:bodyPr>
          <a:lstStyle/>
          <a:p>
            <a:r>
              <a:rPr lang="en-IN" sz="1100" dirty="0"/>
              <a:t>Raj</a:t>
            </a:r>
          </a:p>
          <a:p>
            <a:r>
              <a:rPr lang="en-IN" sz="1100" dirty="0"/>
              <a:t>Mathur</a:t>
            </a:r>
          </a:p>
          <a:p>
            <a:r>
              <a:rPr lang="en-IN" sz="1100" dirty="0"/>
              <a:t>22</a:t>
            </a:r>
            <a:endParaRPr lang="en-IN" dirty="0"/>
          </a:p>
        </p:txBody>
      </p:sp>
      <p:sp>
        <p:nvSpPr>
          <p:cNvPr id="30" name="TextBox 29">
            <a:extLst>
              <a:ext uri="{FF2B5EF4-FFF2-40B4-BE49-F238E27FC236}">
                <a16:creationId xmlns:a16="http://schemas.microsoft.com/office/drawing/2014/main" id="{E237C26E-7A4A-402D-8CCA-DBCDC992C5F3}"/>
              </a:ext>
            </a:extLst>
          </p:cNvPr>
          <p:cNvSpPr txBox="1"/>
          <p:nvPr/>
        </p:nvSpPr>
        <p:spPr>
          <a:xfrm>
            <a:off x="3330060" y="3057436"/>
            <a:ext cx="639097" cy="600164"/>
          </a:xfrm>
          <a:prstGeom prst="rect">
            <a:avLst/>
          </a:prstGeom>
          <a:noFill/>
          <a:ln>
            <a:solidFill>
              <a:schemeClr val="accent1"/>
            </a:solidFill>
          </a:ln>
        </p:spPr>
        <p:txBody>
          <a:bodyPr wrap="square" rtlCol="0">
            <a:spAutoFit/>
          </a:bodyPr>
          <a:lstStyle/>
          <a:p>
            <a:r>
              <a:rPr lang="en-IN" sz="1100" dirty="0"/>
              <a:t>Geeta</a:t>
            </a:r>
          </a:p>
          <a:p>
            <a:r>
              <a:rPr lang="en-IN" sz="1100" dirty="0"/>
              <a:t>Shah</a:t>
            </a:r>
          </a:p>
          <a:p>
            <a:r>
              <a:rPr lang="en-IN" sz="1100" dirty="0"/>
              <a:t>22</a:t>
            </a:r>
            <a:endParaRPr lang="en-IN" dirty="0"/>
          </a:p>
        </p:txBody>
      </p:sp>
      <p:sp>
        <p:nvSpPr>
          <p:cNvPr id="31" name="TextBox 30">
            <a:extLst>
              <a:ext uri="{FF2B5EF4-FFF2-40B4-BE49-F238E27FC236}">
                <a16:creationId xmlns:a16="http://schemas.microsoft.com/office/drawing/2014/main" id="{A5A0DB1F-DB2C-478D-8AD7-30590BDB5B56}"/>
              </a:ext>
            </a:extLst>
          </p:cNvPr>
          <p:cNvSpPr txBox="1"/>
          <p:nvPr/>
        </p:nvSpPr>
        <p:spPr>
          <a:xfrm>
            <a:off x="4336023" y="2541436"/>
            <a:ext cx="730664" cy="261610"/>
          </a:xfrm>
          <a:prstGeom prst="rect">
            <a:avLst/>
          </a:prstGeom>
          <a:noFill/>
          <a:ln>
            <a:solidFill>
              <a:schemeClr val="accent1"/>
            </a:solidFill>
          </a:ln>
        </p:spPr>
        <p:txBody>
          <a:bodyPr wrap="square" rtlCol="0">
            <a:spAutoFit/>
          </a:bodyPr>
          <a:lstStyle/>
          <a:p>
            <a:r>
              <a:rPr lang="en-IN" sz="1100" dirty="0"/>
              <a:t>20000</a:t>
            </a:r>
          </a:p>
        </p:txBody>
      </p:sp>
      <p:sp>
        <p:nvSpPr>
          <p:cNvPr id="32" name="TextBox 31">
            <a:extLst>
              <a:ext uri="{FF2B5EF4-FFF2-40B4-BE49-F238E27FC236}">
                <a16:creationId xmlns:a16="http://schemas.microsoft.com/office/drawing/2014/main" id="{6415FA65-8AD7-4E42-B237-E8DA6FE5DB2F}"/>
              </a:ext>
            </a:extLst>
          </p:cNvPr>
          <p:cNvSpPr txBox="1"/>
          <p:nvPr/>
        </p:nvSpPr>
        <p:spPr>
          <a:xfrm>
            <a:off x="4242616" y="3323102"/>
            <a:ext cx="730664" cy="261610"/>
          </a:xfrm>
          <a:prstGeom prst="rect">
            <a:avLst/>
          </a:prstGeom>
          <a:noFill/>
          <a:ln>
            <a:solidFill>
              <a:schemeClr val="accent1"/>
            </a:solidFill>
          </a:ln>
        </p:spPr>
        <p:txBody>
          <a:bodyPr wrap="square" rtlCol="0">
            <a:spAutoFit/>
          </a:bodyPr>
          <a:lstStyle/>
          <a:p>
            <a:r>
              <a:rPr lang="en-IN" sz="1100" dirty="0"/>
              <a:t>30000</a:t>
            </a:r>
          </a:p>
        </p:txBody>
      </p:sp>
      <p:sp>
        <p:nvSpPr>
          <p:cNvPr id="33" name="TextBox 32">
            <a:extLst>
              <a:ext uri="{FF2B5EF4-FFF2-40B4-BE49-F238E27FC236}">
                <a16:creationId xmlns:a16="http://schemas.microsoft.com/office/drawing/2014/main" id="{04025430-0C92-4A3C-BE12-EDA8E94F90B0}"/>
              </a:ext>
            </a:extLst>
          </p:cNvPr>
          <p:cNvSpPr txBox="1"/>
          <p:nvPr/>
        </p:nvSpPr>
        <p:spPr>
          <a:xfrm>
            <a:off x="4586009" y="2198767"/>
            <a:ext cx="1187184" cy="307777"/>
          </a:xfrm>
          <a:prstGeom prst="rect">
            <a:avLst/>
          </a:prstGeom>
          <a:noFill/>
        </p:spPr>
        <p:txBody>
          <a:bodyPr wrap="none" rtlCol="0">
            <a:spAutoFit/>
          </a:bodyPr>
          <a:lstStyle/>
          <a:p>
            <a:r>
              <a:rPr lang="en-IN" sz="1400" dirty="0" err="1"/>
              <a:t>GetHashCode</a:t>
            </a:r>
            <a:endParaRPr lang="en-IN" sz="1400" dirty="0"/>
          </a:p>
        </p:txBody>
      </p:sp>
    </p:spTree>
    <p:extLst>
      <p:ext uri="{BB962C8B-B14F-4D97-AF65-F5344CB8AC3E}">
        <p14:creationId xmlns:p14="http://schemas.microsoft.com/office/powerpoint/2010/main" val="311633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5A059-5D28-4B7B-8EE5-F0EB2F95B01B}"/>
              </a:ext>
            </a:extLst>
          </p:cNvPr>
          <p:cNvSpPr>
            <a:spLocks noGrp="1"/>
          </p:cNvSpPr>
          <p:nvPr>
            <p:ph idx="1"/>
          </p:nvPr>
        </p:nvSpPr>
        <p:spPr>
          <a:xfrm>
            <a:off x="678425" y="140794"/>
            <a:ext cx="11159614" cy="1353710"/>
          </a:xfrm>
        </p:spPr>
        <p:txBody>
          <a:bodyPr>
            <a:normAutofit fontScale="70000" lnSpcReduction="20000"/>
          </a:bodyPr>
          <a:lstStyle/>
          <a:p>
            <a:pPr>
              <a:lnSpc>
                <a:spcPct val="110000"/>
              </a:lnSpc>
            </a:pPr>
            <a:r>
              <a:rPr lang="en-US" sz="2800" dirty="0">
                <a:latin typeface="Consolas" panose="020B0609020204030204" pitchFamily="49" charset="0"/>
              </a:rPr>
              <a:t>if you try reference equals() for value type it will always give false as it will be boxed into object type.</a:t>
            </a:r>
          </a:p>
          <a:p>
            <a:pPr>
              <a:lnSpc>
                <a:spcPct val="110000"/>
              </a:lnSpc>
            </a:pPr>
            <a:r>
              <a:rPr lang="en-US" sz="2800" dirty="0" err="1">
                <a:latin typeface="Consolas" panose="020B0609020204030204" pitchFamily="49" charset="0"/>
              </a:rPr>
              <a:t>referenceEquals</a:t>
            </a:r>
            <a:r>
              <a:rPr lang="en-US" sz="2800" dirty="0">
                <a:latin typeface="Consolas" panose="020B0609020204030204" pitchFamily="49" charset="0"/>
              </a:rPr>
              <a:t>(</a:t>
            </a:r>
            <a:r>
              <a:rPr lang="en-US" sz="2800" dirty="0" err="1">
                <a:latin typeface="Consolas" panose="020B0609020204030204" pitchFamily="49" charset="0"/>
              </a:rPr>
              <a:t>v,v</a:t>
            </a:r>
            <a:r>
              <a:rPr lang="en-US" sz="2800" dirty="0">
                <a:latin typeface="Consolas" panose="020B0609020204030204" pitchFamily="49" charset="0"/>
              </a:rPr>
              <a:t>) where v is variable of some value type will give you always  </a:t>
            </a:r>
            <a:r>
              <a:rPr lang="en-US" sz="2800" b="1" dirty="0">
                <a:latin typeface="Consolas" panose="020B0609020204030204" pitchFamily="49" charset="0"/>
              </a:rPr>
              <a:t>false</a:t>
            </a:r>
          </a:p>
        </p:txBody>
      </p:sp>
      <p:sp>
        <p:nvSpPr>
          <p:cNvPr id="4" name="Rectangle 3">
            <a:extLst>
              <a:ext uri="{FF2B5EF4-FFF2-40B4-BE49-F238E27FC236}">
                <a16:creationId xmlns:a16="http://schemas.microsoft.com/office/drawing/2014/main" id="{E741C0E5-26DF-43E6-AB65-D5082779960B}"/>
              </a:ext>
            </a:extLst>
          </p:cNvPr>
          <p:cNvSpPr/>
          <p:nvPr/>
        </p:nvSpPr>
        <p:spPr>
          <a:xfrm>
            <a:off x="555522" y="3339204"/>
            <a:ext cx="1052051" cy="89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5" name="TextBox 4">
            <a:extLst>
              <a:ext uri="{FF2B5EF4-FFF2-40B4-BE49-F238E27FC236}">
                <a16:creationId xmlns:a16="http://schemas.microsoft.com/office/drawing/2014/main" id="{9A22C42F-CDA8-4F94-BF35-2BFBC19B8C62}"/>
              </a:ext>
            </a:extLst>
          </p:cNvPr>
          <p:cNvSpPr txBox="1"/>
          <p:nvPr/>
        </p:nvSpPr>
        <p:spPr>
          <a:xfrm>
            <a:off x="555522" y="2904810"/>
            <a:ext cx="5653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p</a:t>
            </a:r>
          </a:p>
        </p:txBody>
      </p:sp>
      <p:sp>
        <p:nvSpPr>
          <p:cNvPr id="7" name="Rectangle 6">
            <a:extLst>
              <a:ext uri="{FF2B5EF4-FFF2-40B4-BE49-F238E27FC236}">
                <a16:creationId xmlns:a16="http://schemas.microsoft.com/office/drawing/2014/main" id="{08F9371C-FE2B-4FF4-9B69-F0FF81801482}"/>
              </a:ext>
            </a:extLst>
          </p:cNvPr>
          <p:cNvSpPr/>
          <p:nvPr/>
        </p:nvSpPr>
        <p:spPr>
          <a:xfrm>
            <a:off x="678425" y="5069682"/>
            <a:ext cx="1052051" cy="89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9" name="TextBox 8">
            <a:extLst>
              <a:ext uri="{FF2B5EF4-FFF2-40B4-BE49-F238E27FC236}">
                <a16:creationId xmlns:a16="http://schemas.microsoft.com/office/drawing/2014/main" id="{653E627D-459E-42A6-A990-821F58452BF1}"/>
              </a:ext>
            </a:extLst>
          </p:cNvPr>
          <p:cNvSpPr txBox="1"/>
          <p:nvPr/>
        </p:nvSpPr>
        <p:spPr>
          <a:xfrm>
            <a:off x="678425" y="4635288"/>
            <a:ext cx="5653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a:t>
            </a:r>
          </a:p>
        </p:txBody>
      </p:sp>
      <p:sp>
        <p:nvSpPr>
          <p:cNvPr id="11" name="TextBox 10">
            <a:extLst>
              <a:ext uri="{FF2B5EF4-FFF2-40B4-BE49-F238E27FC236}">
                <a16:creationId xmlns:a16="http://schemas.microsoft.com/office/drawing/2014/main" id="{310E2139-0591-4B83-857D-62B52BBF6490}"/>
              </a:ext>
            </a:extLst>
          </p:cNvPr>
          <p:cNvSpPr txBox="1"/>
          <p:nvPr/>
        </p:nvSpPr>
        <p:spPr>
          <a:xfrm>
            <a:off x="3451123" y="1425677"/>
            <a:ext cx="8524567" cy="1477328"/>
          </a:xfrm>
          <a:prstGeom prst="rect">
            <a:avLst/>
          </a:prstGeom>
          <a:noFill/>
        </p:spPr>
        <p:txBody>
          <a:bodyPr wrap="square" rtlCol="0">
            <a:spAutoFit/>
          </a:bodyPr>
          <a:lstStyle/>
          <a:p>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p, q;</a:t>
            </a:r>
          </a:p>
          <a:p>
            <a:r>
              <a:rPr lang="en-IN" sz="1800" dirty="0">
                <a:solidFill>
                  <a:srgbClr val="000000"/>
                </a:solidFill>
                <a:highlight>
                  <a:srgbClr val="FFFFFF"/>
                </a:highlight>
                <a:latin typeface="Consolas" panose="020B0609020204030204" pitchFamily="49" charset="0"/>
              </a:rPr>
              <a:t>            p = 5;</a:t>
            </a:r>
          </a:p>
          <a:p>
            <a:r>
              <a:rPr lang="en-IN" sz="1800" dirty="0">
                <a:solidFill>
                  <a:srgbClr val="000000"/>
                </a:solidFill>
                <a:highlight>
                  <a:srgbClr val="FFFFFF"/>
                </a:highlight>
                <a:latin typeface="Consolas" panose="020B0609020204030204" pitchFamily="49" charset="0"/>
              </a:rPr>
              <a:t>            q = 5;</a:t>
            </a:r>
          </a:p>
          <a:p>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Object</a:t>
            </a:r>
            <a:r>
              <a:rPr lang="en-US" sz="1800" dirty="0" err="1">
                <a:solidFill>
                  <a:srgbClr val="000000"/>
                </a:solidFill>
                <a:highlight>
                  <a:srgbClr val="FFFFFF"/>
                </a:highlight>
                <a:latin typeface="Consolas" panose="020B0609020204030204" pitchFamily="49" charset="0"/>
              </a:rPr>
              <a:t>.ReferenceEquals</a:t>
            </a:r>
            <a:r>
              <a:rPr lang="en-US" sz="1800" dirty="0">
                <a:solidFill>
                  <a:srgbClr val="000000"/>
                </a:solidFill>
                <a:highlight>
                  <a:srgbClr val="FFFFFF"/>
                </a:highlight>
                <a:latin typeface="Consolas" panose="020B0609020204030204" pitchFamily="49" charset="0"/>
              </a:rPr>
              <a:t>(p, q));</a:t>
            </a:r>
            <a:endParaRPr lang="en-IN" dirty="0"/>
          </a:p>
          <a:p>
            <a:r>
              <a:rPr lang="en-IN" dirty="0"/>
              <a:t>(Object)a</a:t>
            </a:r>
          </a:p>
        </p:txBody>
      </p:sp>
      <p:sp>
        <p:nvSpPr>
          <p:cNvPr id="12" name="Rectangle 11">
            <a:extLst>
              <a:ext uri="{FF2B5EF4-FFF2-40B4-BE49-F238E27FC236}">
                <a16:creationId xmlns:a16="http://schemas.microsoft.com/office/drawing/2014/main" id="{1327F33D-E2E0-4ECB-B528-321667EF6B50}"/>
              </a:ext>
            </a:extLst>
          </p:cNvPr>
          <p:cNvSpPr/>
          <p:nvPr/>
        </p:nvSpPr>
        <p:spPr>
          <a:xfrm>
            <a:off x="8475406" y="3429000"/>
            <a:ext cx="1622323" cy="1206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4" name="Rectangle 13">
            <a:extLst>
              <a:ext uri="{FF2B5EF4-FFF2-40B4-BE49-F238E27FC236}">
                <a16:creationId xmlns:a16="http://schemas.microsoft.com/office/drawing/2014/main" id="{B99130B1-6ECA-4323-B18C-009A05AD2A1C}"/>
              </a:ext>
            </a:extLst>
          </p:cNvPr>
          <p:cNvSpPr/>
          <p:nvPr/>
        </p:nvSpPr>
        <p:spPr>
          <a:xfrm>
            <a:off x="5397910" y="3429000"/>
            <a:ext cx="1297858" cy="100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2000</a:t>
            </a:r>
          </a:p>
        </p:txBody>
      </p:sp>
      <p:sp>
        <p:nvSpPr>
          <p:cNvPr id="15" name="TextBox 14">
            <a:extLst>
              <a:ext uri="{FF2B5EF4-FFF2-40B4-BE49-F238E27FC236}">
                <a16:creationId xmlns:a16="http://schemas.microsoft.com/office/drawing/2014/main" id="{291DAF5B-7B69-4E33-BF2C-D5F6363341FA}"/>
              </a:ext>
            </a:extLst>
          </p:cNvPr>
          <p:cNvSpPr txBox="1"/>
          <p:nvPr/>
        </p:nvSpPr>
        <p:spPr>
          <a:xfrm>
            <a:off x="8475406" y="4807974"/>
            <a:ext cx="2025446" cy="369332"/>
          </a:xfrm>
          <a:prstGeom prst="rect">
            <a:avLst/>
          </a:prstGeom>
          <a:noFill/>
        </p:spPr>
        <p:txBody>
          <a:bodyPr wrap="square" rtlCol="0">
            <a:spAutoFit/>
          </a:bodyPr>
          <a:lstStyle/>
          <a:p>
            <a:r>
              <a:rPr lang="en-IN" dirty="0"/>
              <a:t>2000</a:t>
            </a:r>
          </a:p>
        </p:txBody>
      </p:sp>
      <p:sp>
        <p:nvSpPr>
          <p:cNvPr id="17" name="TextBox 16">
            <a:extLst>
              <a:ext uri="{FF2B5EF4-FFF2-40B4-BE49-F238E27FC236}">
                <a16:creationId xmlns:a16="http://schemas.microsoft.com/office/drawing/2014/main" id="{8EA52CA1-5A37-4DA0-BBEC-DD05E01EC57D}"/>
              </a:ext>
            </a:extLst>
          </p:cNvPr>
          <p:cNvSpPr txBox="1"/>
          <p:nvPr/>
        </p:nvSpPr>
        <p:spPr>
          <a:xfrm>
            <a:off x="5530645" y="2872544"/>
            <a:ext cx="5653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p</a:t>
            </a:r>
          </a:p>
        </p:txBody>
      </p:sp>
      <p:cxnSp>
        <p:nvCxnSpPr>
          <p:cNvPr id="19" name="Straight Arrow Connector 18">
            <a:extLst>
              <a:ext uri="{FF2B5EF4-FFF2-40B4-BE49-F238E27FC236}">
                <a16:creationId xmlns:a16="http://schemas.microsoft.com/office/drawing/2014/main" id="{610CF90C-834D-4930-8D7F-4D3E06933ACE}"/>
              </a:ext>
            </a:extLst>
          </p:cNvPr>
          <p:cNvCxnSpPr/>
          <p:nvPr/>
        </p:nvCxnSpPr>
        <p:spPr>
          <a:xfrm>
            <a:off x="6695768" y="3677265"/>
            <a:ext cx="1573161" cy="10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9C0748F-6AC0-4580-9AFB-0980FB046F5B}"/>
              </a:ext>
            </a:extLst>
          </p:cNvPr>
          <p:cNvSpPr txBox="1"/>
          <p:nvPr/>
        </p:nvSpPr>
        <p:spPr>
          <a:xfrm>
            <a:off x="8308258" y="2779387"/>
            <a:ext cx="3328220" cy="369332"/>
          </a:xfrm>
          <a:prstGeom prst="rect">
            <a:avLst/>
          </a:prstGeom>
          <a:noFill/>
        </p:spPr>
        <p:txBody>
          <a:bodyPr wrap="square" rtlCol="0">
            <a:spAutoFit/>
          </a:bodyPr>
          <a:lstStyle/>
          <a:p>
            <a:r>
              <a:rPr lang="en-IN" dirty="0"/>
              <a:t>HEAP</a:t>
            </a:r>
          </a:p>
        </p:txBody>
      </p:sp>
      <p:sp>
        <p:nvSpPr>
          <p:cNvPr id="21" name="Rectangle 20">
            <a:extLst>
              <a:ext uri="{FF2B5EF4-FFF2-40B4-BE49-F238E27FC236}">
                <a16:creationId xmlns:a16="http://schemas.microsoft.com/office/drawing/2014/main" id="{D6F18E8E-D29D-425B-B3EA-EF1ECF05AFEF}"/>
              </a:ext>
            </a:extLst>
          </p:cNvPr>
          <p:cNvSpPr/>
          <p:nvPr/>
        </p:nvSpPr>
        <p:spPr>
          <a:xfrm>
            <a:off x="8514735" y="5204377"/>
            <a:ext cx="1622323" cy="1206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2" name="Rectangle 21">
            <a:extLst>
              <a:ext uri="{FF2B5EF4-FFF2-40B4-BE49-F238E27FC236}">
                <a16:creationId xmlns:a16="http://schemas.microsoft.com/office/drawing/2014/main" id="{C809B294-FABF-4B6A-A2EF-7C0730DFA0D1}"/>
              </a:ext>
            </a:extLst>
          </p:cNvPr>
          <p:cNvSpPr/>
          <p:nvPr/>
        </p:nvSpPr>
        <p:spPr>
          <a:xfrm>
            <a:off x="5437239" y="5204377"/>
            <a:ext cx="1297858" cy="100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4000</a:t>
            </a:r>
          </a:p>
        </p:txBody>
      </p:sp>
      <p:sp>
        <p:nvSpPr>
          <p:cNvPr id="23" name="TextBox 22">
            <a:extLst>
              <a:ext uri="{FF2B5EF4-FFF2-40B4-BE49-F238E27FC236}">
                <a16:creationId xmlns:a16="http://schemas.microsoft.com/office/drawing/2014/main" id="{4ADBA29D-B4A7-4227-BB60-2A96AD843588}"/>
              </a:ext>
            </a:extLst>
          </p:cNvPr>
          <p:cNvSpPr txBox="1"/>
          <p:nvPr/>
        </p:nvSpPr>
        <p:spPr>
          <a:xfrm>
            <a:off x="8514735" y="6583351"/>
            <a:ext cx="2025446" cy="369332"/>
          </a:xfrm>
          <a:prstGeom prst="rect">
            <a:avLst/>
          </a:prstGeom>
          <a:noFill/>
        </p:spPr>
        <p:txBody>
          <a:bodyPr wrap="square" rtlCol="0">
            <a:spAutoFit/>
          </a:bodyPr>
          <a:lstStyle/>
          <a:p>
            <a:r>
              <a:rPr lang="en-IN" dirty="0"/>
              <a:t>4000</a:t>
            </a:r>
          </a:p>
        </p:txBody>
      </p:sp>
      <p:sp>
        <p:nvSpPr>
          <p:cNvPr id="24" name="TextBox 23">
            <a:extLst>
              <a:ext uri="{FF2B5EF4-FFF2-40B4-BE49-F238E27FC236}">
                <a16:creationId xmlns:a16="http://schemas.microsoft.com/office/drawing/2014/main" id="{5984EE7F-997D-4B02-87FB-EAD90FBA7A00}"/>
              </a:ext>
            </a:extLst>
          </p:cNvPr>
          <p:cNvSpPr txBox="1"/>
          <p:nvPr/>
        </p:nvSpPr>
        <p:spPr>
          <a:xfrm>
            <a:off x="5569974" y="4647921"/>
            <a:ext cx="56535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p</a:t>
            </a:r>
          </a:p>
        </p:txBody>
      </p:sp>
      <p:cxnSp>
        <p:nvCxnSpPr>
          <p:cNvPr id="25" name="Straight Arrow Connector 24">
            <a:extLst>
              <a:ext uri="{FF2B5EF4-FFF2-40B4-BE49-F238E27FC236}">
                <a16:creationId xmlns:a16="http://schemas.microsoft.com/office/drawing/2014/main" id="{A52AE664-42F7-456B-995C-02B51A3D40DD}"/>
              </a:ext>
            </a:extLst>
          </p:cNvPr>
          <p:cNvCxnSpPr/>
          <p:nvPr/>
        </p:nvCxnSpPr>
        <p:spPr>
          <a:xfrm>
            <a:off x="6735097" y="5452642"/>
            <a:ext cx="1573161" cy="10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C57FCA6-2CE5-425D-8270-FBD7DD700671}"/>
              </a:ext>
            </a:extLst>
          </p:cNvPr>
          <p:cNvSpPr txBox="1"/>
          <p:nvPr/>
        </p:nvSpPr>
        <p:spPr>
          <a:xfrm>
            <a:off x="462116" y="2045110"/>
            <a:ext cx="1720645" cy="369332"/>
          </a:xfrm>
          <a:prstGeom prst="rect">
            <a:avLst/>
          </a:prstGeom>
          <a:noFill/>
        </p:spPr>
        <p:txBody>
          <a:bodyPr wrap="square" rtlCol="0">
            <a:spAutoFit/>
          </a:bodyPr>
          <a:lstStyle/>
          <a:p>
            <a:r>
              <a:rPr lang="en-IN" dirty="0"/>
              <a:t>stack</a:t>
            </a:r>
          </a:p>
        </p:txBody>
      </p:sp>
    </p:spTree>
    <p:extLst>
      <p:ext uri="{BB962C8B-B14F-4D97-AF65-F5344CB8AC3E}">
        <p14:creationId xmlns:p14="http://schemas.microsoft.com/office/powerpoint/2010/main" val="163898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BC5F-7440-4660-BBD5-48433F93A596}"/>
              </a:ext>
            </a:extLst>
          </p:cNvPr>
          <p:cNvSpPr>
            <a:spLocks noGrp="1"/>
          </p:cNvSpPr>
          <p:nvPr>
            <p:ph type="title"/>
          </p:nvPr>
        </p:nvSpPr>
        <p:spPr>
          <a:xfrm>
            <a:off x="1077861" y="171091"/>
            <a:ext cx="10036277" cy="509946"/>
          </a:xfrm>
        </p:spPr>
        <p:txBody>
          <a:bodyPr>
            <a:normAutofit fontScale="90000"/>
          </a:bodyPr>
          <a:lstStyle/>
          <a:p>
            <a:r>
              <a:rPr lang="en-IN" dirty="0"/>
              <a:t>Static Equals, ==</a:t>
            </a:r>
          </a:p>
        </p:txBody>
      </p:sp>
      <p:sp>
        <p:nvSpPr>
          <p:cNvPr id="3" name="Content Placeholder 2">
            <a:extLst>
              <a:ext uri="{FF2B5EF4-FFF2-40B4-BE49-F238E27FC236}">
                <a16:creationId xmlns:a16="http://schemas.microsoft.com/office/drawing/2014/main" id="{2EF25533-027E-4FEB-B5B2-48705E5AFE18}"/>
              </a:ext>
            </a:extLst>
          </p:cNvPr>
          <p:cNvSpPr>
            <a:spLocks noGrp="1"/>
          </p:cNvSpPr>
          <p:nvPr>
            <p:ph idx="1"/>
          </p:nvPr>
        </p:nvSpPr>
        <p:spPr>
          <a:xfrm>
            <a:off x="137649" y="773574"/>
            <a:ext cx="5702712" cy="5628200"/>
          </a:xfrm>
        </p:spPr>
        <p:txBody>
          <a:bodyPr>
            <a:normAutofit fontScale="92500" lnSpcReduction="20000"/>
          </a:bodyPr>
          <a:lstStyle/>
          <a:p>
            <a:r>
              <a:rPr lang="en-US" sz="1800" dirty="0"/>
              <a:t>---static Equals(</a:t>
            </a:r>
            <a:r>
              <a:rPr lang="en-US" sz="1800" dirty="0" err="1"/>
              <a:t>a,b</a:t>
            </a:r>
            <a:r>
              <a:rPr lang="en-US" sz="1800" dirty="0"/>
              <a:t>) ---:(a and b is object) it is same as </a:t>
            </a:r>
            <a:r>
              <a:rPr lang="en-US" sz="1800" dirty="0" err="1"/>
              <a:t>vitual</a:t>
            </a:r>
            <a:r>
              <a:rPr lang="en-US" sz="1800" dirty="0"/>
              <a:t> Equals except it is static and take two argument. Advantage of this method is that it is able to cope when either of the objects is null. static overload 1st check whether the references it has been passed are null. If both are null it will return true else false.</a:t>
            </a:r>
          </a:p>
          <a:p>
            <a:endParaRPr lang="en-US" sz="1800" dirty="0"/>
          </a:p>
          <a:p>
            <a:r>
              <a:rPr lang="en-US" sz="1800" dirty="0"/>
              <a:t>if both the reference refer to something it calls the virtual instance version of Equals().</a:t>
            </a:r>
          </a:p>
          <a:p>
            <a:r>
              <a:rPr lang="en-US" sz="1800" dirty="0"/>
              <a:t>This method is able to cope when either of the objects is null , and, therefore, provides an extra safeguard against throwing exceptions if there is a risk that an object might be null .</a:t>
            </a:r>
          </a:p>
          <a:p>
            <a:endParaRPr lang="en-US" sz="1800" dirty="0"/>
          </a:p>
          <a:p>
            <a:r>
              <a:rPr lang="en-US" sz="1800" dirty="0"/>
              <a:t>[</a:t>
            </a:r>
            <a:r>
              <a:rPr lang="en-US" sz="1800" dirty="0" err="1"/>
              <a:t>ie</a:t>
            </a:r>
            <a:r>
              <a:rPr lang="en-US" sz="1800" dirty="0"/>
              <a:t>. when I use </a:t>
            </a:r>
            <a:r>
              <a:rPr lang="en-US" sz="1800" dirty="0" err="1"/>
              <a:t>a.Equals</a:t>
            </a:r>
            <a:r>
              <a:rPr lang="en-US" sz="1800" dirty="0"/>
              <a:t>(b) if one of the object is null it will throw   </a:t>
            </a:r>
            <a:r>
              <a:rPr lang="en-US" sz="1800" b="1" dirty="0" err="1"/>
              <a:t>System.NullReferenceException</a:t>
            </a:r>
            <a:r>
              <a:rPr lang="en-US" sz="1800" b="1" dirty="0"/>
              <a:t>: Object reference not set to an instance of an object</a:t>
            </a:r>
            <a:r>
              <a:rPr lang="en-US" sz="1800" dirty="0"/>
              <a:t>.]</a:t>
            </a:r>
          </a:p>
          <a:p>
            <a:endParaRPr lang="en-US" sz="1800" dirty="0"/>
          </a:p>
          <a:p>
            <a:r>
              <a:rPr lang="en-US" sz="1800" dirty="0"/>
              <a:t>== this also check two references only. This is overridden in string class so it check value and not reference.</a:t>
            </a:r>
          </a:p>
          <a:p>
            <a:r>
              <a:rPr lang="en-US" sz="1800" dirty="0"/>
              <a:t>So what we under stood is all following method checks reference</a:t>
            </a:r>
          </a:p>
          <a:p>
            <a:pPr lvl="1"/>
            <a:r>
              <a:rPr lang="en-US" sz="1400" dirty="0"/>
              <a:t>Equals</a:t>
            </a:r>
          </a:p>
          <a:p>
            <a:pPr lvl="1"/>
            <a:r>
              <a:rPr lang="en-US" sz="1400" dirty="0"/>
              <a:t>==</a:t>
            </a:r>
          </a:p>
          <a:p>
            <a:pPr lvl="1"/>
            <a:r>
              <a:rPr lang="en-US" sz="1400" dirty="0" err="1"/>
              <a:t>ReferenceEquals</a:t>
            </a:r>
            <a:endParaRPr lang="en-US" sz="1400" dirty="0"/>
          </a:p>
          <a:p>
            <a:endParaRPr lang="en-US" sz="1800" dirty="0"/>
          </a:p>
          <a:p>
            <a:endParaRPr lang="en-IN" sz="1800" dirty="0"/>
          </a:p>
        </p:txBody>
      </p:sp>
      <p:sp>
        <p:nvSpPr>
          <p:cNvPr id="4" name="TextBox 3">
            <a:extLst>
              <a:ext uri="{FF2B5EF4-FFF2-40B4-BE49-F238E27FC236}">
                <a16:creationId xmlns:a16="http://schemas.microsoft.com/office/drawing/2014/main" id="{1D7CEC6F-68AA-4126-BADE-CDFF157955E9}"/>
              </a:ext>
            </a:extLst>
          </p:cNvPr>
          <p:cNvSpPr txBox="1"/>
          <p:nvPr/>
        </p:nvSpPr>
        <p:spPr>
          <a:xfrm>
            <a:off x="6381135" y="904568"/>
            <a:ext cx="5230762" cy="3293209"/>
          </a:xfrm>
          <a:prstGeom prst="rect">
            <a:avLst/>
          </a:prstGeom>
          <a:noFill/>
        </p:spPr>
        <p:txBody>
          <a:bodyPr wrap="square" rtlCol="0">
            <a:spAutoFit/>
          </a:bodyPr>
          <a:lstStyle/>
          <a:p>
            <a:r>
              <a:rPr lang="en-IN" sz="1600" dirty="0"/>
              <a:t>In </a:t>
            </a:r>
            <a:r>
              <a:rPr lang="en-IN" sz="1600" dirty="0" err="1"/>
              <a:t>th</a:t>
            </a:r>
            <a:r>
              <a:rPr lang="en-IN" sz="1600" dirty="0"/>
              <a:t> previous example add following code and see out put</a:t>
            </a:r>
          </a:p>
          <a:p>
            <a:endParaRPr lang="en-IN" sz="1600" dirty="0"/>
          </a:p>
          <a:p>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t>
            </a:r>
            <a:r>
              <a:rPr lang="en-IN" sz="1600" dirty="0" err="1">
                <a:solidFill>
                  <a:srgbClr val="2B91AF"/>
                </a:solidFill>
                <a:highlight>
                  <a:srgbClr val="FFFFFF"/>
                </a:highlight>
                <a:latin typeface="Consolas" panose="020B0609020204030204" pitchFamily="49" charset="0"/>
              </a:rPr>
              <a:t>Object</a:t>
            </a:r>
            <a:r>
              <a:rPr lang="en-IN" sz="1600" dirty="0" err="1">
                <a:solidFill>
                  <a:srgbClr val="000000"/>
                </a:solidFill>
                <a:highlight>
                  <a:srgbClr val="FFFFFF"/>
                </a:highlight>
                <a:latin typeface="Consolas" panose="020B0609020204030204" pitchFamily="49" charset="0"/>
              </a:rPr>
              <a:t>.Equals</a:t>
            </a:r>
            <a:r>
              <a:rPr lang="en-IN" sz="1600" dirty="0">
                <a:solidFill>
                  <a:srgbClr val="000000"/>
                </a:solidFill>
                <a:highlight>
                  <a:srgbClr val="FFFFFF"/>
                </a:highlight>
                <a:latin typeface="Consolas" panose="020B0609020204030204" pitchFamily="49" charset="0"/>
              </a:rPr>
              <a:t>(a, b)); //false</a:t>
            </a:r>
          </a:p>
          <a:p>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 b);//false</a:t>
            </a:r>
            <a:endParaRPr lang="en-IN" sz="1600" dirty="0"/>
          </a:p>
          <a:p>
            <a:endParaRPr lang="en-IN" sz="1600" dirty="0"/>
          </a:p>
          <a:p>
            <a:endParaRPr lang="en-IN" sz="1600" dirty="0"/>
          </a:p>
          <a:p>
            <a:endParaRPr lang="en-IN" sz="1600" dirty="0"/>
          </a:p>
          <a:p>
            <a:r>
              <a:rPr lang="en-IN" sz="1600" b="1" dirty="0"/>
              <a:t>Note: </a:t>
            </a:r>
            <a:r>
              <a:rPr lang="en-IN" sz="1600" dirty="0"/>
              <a:t>In string class Equals, </a:t>
            </a:r>
            <a:r>
              <a:rPr lang="en-IN" sz="1600" dirty="0" err="1"/>
              <a:t>GethasCode</a:t>
            </a:r>
            <a:r>
              <a:rPr lang="en-IN" sz="1600" dirty="0"/>
              <a:t> and </a:t>
            </a:r>
            <a:r>
              <a:rPr lang="en-IN" sz="1600" dirty="0" err="1"/>
              <a:t>ToString</a:t>
            </a:r>
            <a:r>
              <a:rPr lang="en-IN" sz="1600" dirty="0"/>
              <a:t> are overridden.</a:t>
            </a:r>
          </a:p>
          <a:p>
            <a:endParaRPr lang="en-IN" sz="1600" dirty="0"/>
          </a:p>
          <a:p>
            <a:endParaRPr lang="en-IN" sz="1600" dirty="0"/>
          </a:p>
          <a:p>
            <a:endParaRPr lang="en-IN" sz="1600" dirty="0"/>
          </a:p>
        </p:txBody>
      </p:sp>
    </p:spTree>
    <p:extLst>
      <p:ext uri="{BB962C8B-B14F-4D97-AF65-F5344CB8AC3E}">
        <p14:creationId xmlns:p14="http://schemas.microsoft.com/office/powerpoint/2010/main" val="204189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C7F2-FD05-4B16-9161-2F342BDE3B2D}"/>
              </a:ext>
            </a:extLst>
          </p:cNvPr>
          <p:cNvSpPr>
            <a:spLocks noGrp="1"/>
          </p:cNvSpPr>
          <p:nvPr>
            <p:ph type="title"/>
          </p:nvPr>
        </p:nvSpPr>
        <p:spPr>
          <a:xfrm>
            <a:off x="1063113" y="72768"/>
            <a:ext cx="4895235" cy="60826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A331747-77B7-4C7A-9129-7B2FD27BFE78}"/>
              </a:ext>
            </a:extLst>
          </p:cNvPr>
          <p:cNvSpPr>
            <a:spLocks noGrp="1"/>
          </p:cNvSpPr>
          <p:nvPr>
            <p:ph idx="1"/>
          </p:nvPr>
        </p:nvSpPr>
        <p:spPr>
          <a:xfrm>
            <a:off x="6096001" y="72768"/>
            <a:ext cx="5496232" cy="6573838"/>
          </a:xfrm>
        </p:spPr>
        <p:txBody>
          <a:bodyPr>
            <a:noAutofit/>
          </a:bodyPr>
          <a:lstStyle/>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ObjectOverrides</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Remember! Person extends Object.</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Person</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fnm</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lnm</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age;</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Person(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fName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lName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personAge</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fnm</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fName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lnm</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lName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age = </a:t>
            </a:r>
            <a:r>
              <a:rPr lang="en-IN" sz="1100" dirty="0" err="1">
                <a:solidFill>
                  <a:srgbClr val="000000"/>
                </a:solidFill>
                <a:highlight>
                  <a:srgbClr val="FFFFFF"/>
                </a:highlight>
                <a:latin typeface="Consolas" panose="020B0609020204030204" pitchFamily="49" charset="0"/>
              </a:rPr>
              <a:t>personAge</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override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ToString</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fnm</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lnm</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 + age;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Person</a:t>
            </a:r>
            <a:r>
              <a:rPr lang="en-US" sz="1100" dirty="0">
                <a:solidFill>
                  <a:srgbClr val="000000"/>
                </a:solidFill>
                <a:highlight>
                  <a:srgbClr val="FFFFFF"/>
                </a:highlight>
                <a:latin typeface="Consolas" panose="020B0609020204030204" pitchFamily="49" charset="0"/>
              </a:rPr>
              <a:t> a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Person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"Raj"</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"Mathur"</a:t>
            </a:r>
            <a:r>
              <a:rPr lang="en-US" sz="11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Person</a:t>
            </a:r>
            <a:r>
              <a:rPr lang="en-US" sz="1100" dirty="0">
                <a:solidFill>
                  <a:srgbClr val="000000"/>
                </a:solidFill>
                <a:highlight>
                  <a:srgbClr val="FFFFFF"/>
                </a:highlight>
                <a:latin typeface="Consolas" panose="020B0609020204030204" pitchFamily="49" charset="0"/>
              </a:rPr>
              <a:t> b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Person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"Geeta"</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"Shah"</a:t>
            </a:r>
            <a:r>
              <a:rPr lang="en-US" sz="11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IN" sz="1200" b="1" dirty="0">
                <a:solidFill>
                  <a:srgbClr val="000000"/>
                </a:solidFill>
                <a:highlight>
                  <a:srgbClr val="FFFFFF"/>
                </a:highlight>
                <a:latin typeface="Consolas" panose="020B0609020204030204" pitchFamily="49" charset="0"/>
              </a:rPr>
              <a:t>            a = b;</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 == b);</a:t>
            </a:r>
            <a:r>
              <a:rPr lang="en-IN" sz="1100" dirty="0">
                <a:solidFill>
                  <a:srgbClr val="008000"/>
                </a:solidFill>
                <a:highlight>
                  <a:srgbClr val="FFFFFF"/>
                </a:highlight>
                <a:latin typeface="Consolas" panose="020B0609020204030204" pitchFamily="49" charset="0"/>
              </a:rPr>
              <a:t>//true</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err="1">
                <a:solidFill>
                  <a:srgbClr val="2B91AF"/>
                </a:solidFill>
                <a:highlight>
                  <a:srgbClr val="FFFFFF"/>
                </a:highlight>
                <a:latin typeface="Consolas" panose="020B0609020204030204" pitchFamily="49" charset="0"/>
              </a:rPr>
              <a:t>Object</a:t>
            </a:r>
            <a:r>
              <a:rPr lang="en-US" sz="1100" dirty="0" err="1">
                <a:solidFill>
                  <a:srgbClr val="000000"/>
                </a:solidFill>
                <a:highlight>
                  <a:srgbClr val="FFFFFF"/>
                </a:highlight>
                <a:latin typeface="Consolas" panose="020B0609020204030204" pitchFamily="49" charset="0"/>
              </a:rPr>
              <a:t>.Equals</a:t>
            </a:r>
            <a:r>
              <a:rPr lang="en-US" sz="1100" dirty="0">
                <a:solidFill>
                  <a:srgbClr val="000000"/>
                </a:solidFill>
                <a:highlight>
                  <a:srgbClr val="FFFFFF"/>
                </a:highlight>
                <a:latin typeface="Consolas" panose="020B0609020204030204" pitchFamily="49" charset="0"/>
              </a:rPr>
              <a:t>(a, b));</a:t>
            </a:r>
            <a:r>
              <a:rPr lang="en-US" sz="1100" dirty="0">
                <a:solidFill>
                  <a:srgbClr val="008000"/>
                </a:solidFill>
                <a:highlight>
                  <a:srgbClr val="FFFFFF"/>
                </a:highlight>
                <a:latin typeface="Consolas" panose="020B0609020204030204" pitchFamily="49" charset="0"/>
              </a:rPr>
              <a:t>//true</a:t>
            </a:r>
            <a:endParaRPr lang="en-US"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a.Equals</a:t>
            </a:r>
            <a:r>
              <a:rPr lang="en-US" sz="1100" dirty="0">
                <a:solidFill>
                  <a:srgbClr val="000000"/>
                </a:solidFill>
                <a:highlight>
                  <a:srgbClr val="FFFFFF"/>
                </a:highlight>
                <a:latin typeface="Consolas" panose="020B0609020204030204" pitchFamily="49" charset="0"/>
              </a:rPr>
              <a:t>(b));</a:t>
            </a:r>
            <a:r>
              <a:rPr lang="en-US" sz="1100" dirty="0">
                <a:solidFill>
                  <a:srgbClr val="008000"/>
                </a:solidFill>
                <a:highlight>
                  <a:srgbClr val="FFFFFF"/>
                </a:highlight>
                <a:latin typeface="Consolas" panose="020B0609020204030204" pitchFamily="49" charset="0"/>
              </a:rPr>
              <a:t>//true</a:t>
            </a:r>
            <a:endParaRPr lang="en-US"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err="1">
                <a:solidFill>
                  <a:srgbClr val="2B91AF"/>
                </a:solidFill>
                <a:highlight>
                  <a:srgbClr val="FFFFFF"/>
                </a:highlight>
                <a:latin typeface="Consolas" panose="020B0609020204030204" pitchFamily="49" charset="0"/>
              </a:rPr>
              <a:t>Object</a:t>
            </a:r>
            <a:r>
              <a:rPr lang="en-US" sz="1100" dirty="0" err="1">
                <a:solidFill>
                  <a:srgbClr val="000000"/>
                </a:solidFill>
                <a:highlight>
                  <a:srgbClr val="FFFFFF"/>
                </a:highlight>
                <a:latin typeface="Consolas" panose="020B0609020204030204" pitchFamily="49" charset="0"/>
              </a:rPr>
              <a:t>.ReferenceEquals</a:t>
            </a:r>
            <a:r>
              <a:rPr lang="en-US" sz="1100" dirty="0">
                <a:solidFill>
                  <a:srgbClr val="000000"/>
                </a:solidFill>
                <a:highlight>
                  <a:srgbClr val="FFFFFF"/>
                </a:highlight>
                <a:latin typeface="Consolas" panose="020B0609020204030204" pitchFamily="49" charset="0"/>
              </a:rPr>
              <a:t>(a, b));</a:t>
            </a:r>
            <a:r>
              <a:rPr lang="en-US" sz="1100" dirty="0">
                <a:solidFill>
                  <a:srgbClr val="008000"/>
                </a:solidFill>
                <a:highlight>
                  <a:srgbClr val="FFFFFF"/>
                </a:highlight>
                <a:latin typeface="Consolas" panose="020B0609020204030204" pitchFamily="49" charset="0"/>
              </a:rPr>
              <a:t>//true</a:t>
            </a:r>
            <a:endParaRPr lang="en-US"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a.GetHashCode</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b.GetHashCode</a:t>
            </a:r>
            <a:r>
              <a:rPr lang="en-IN" sz="1100" dirty="0">
                <a:solidFill>
                  <a:srgbClr val="000000"/>
                </a:solidFill>
                <a:highlight>
                  <a:srgbClr val="FFFFFF"/>
                </a:highlight>
                <a:latin typeface="Consolas" panose="020B0609020204030204" pitchFamily="49" charset="0"/>
              </a:rPr>
              <a:t>());</a:t>
            </a:r>
            <a:r>
              <a:rPr lang="en-IN" sz="1100" dirty="0">
                <a:solidFill>
                  <a:srgbClr val="008000"/>
                </a:solidFill>
                <a:highlight>
                  <a:srgbClr val="FFFFFF"/>
                </a:highlight>
                <a:latin typeface="Consolas" panose="020B0609020204030204" pitchFamily="49" charset="0"/>
              </a:rPr>
              <a:t>//true</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a:t>
            </a:r>
            <a:endParaRPr lang="en-IN" sz="1100" dirty="0"/>
          </a:p>
        </p:txBody>
      </p:sp>
      <p:sp>
        <p:nvSpPr>
          <p:cNvPr id="4" name="Rectangle 3">
            <a:extLst>
              <a:ext uri="{FF2B5EF4-FFF2-40B4-BE49-F238E27FC236}">
                <a16:creationId xmlns:a16="http://schemas.microsoft.com/office/drawing/2014/main" id="{C887F5CA-F399-41B5-9DCF-FC91C904275F}"/>
              </a:ext>
            </a:extLst>
          </p:cNvPr>
          <p:cNvSpPr/>
          <p:nvPr/>
        </p:nvSpPr>
        <p:spPr>
          <a:xfrm>
            <a:off x="1096294" y="1823877"/>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361E486A-099D-44EB-AEC9-4059E1FEB5AB}"/>
              </a:ext>
            </a:extLst>
          </p:cNvPr>
          <p:cNvCxnSpPr>
            <a:cxnSpLocks/>
          </p:cNvCxnSpPr>
          <p:nvPr/>
        </p:nvCxnSpPr>
        <p:spPr>
          <a:xfrm>
            <a:off x="1229030" y="1993851"/>
            <a:ext cx="556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1BD532F-AFBD-4EA4-A4F1-3DC8486BD93C}"/>
              </a:ext>
            </a:extLst>
          </p:cNvPr>
          <p:cNvSpPr/>
          <p:nvPr/>
        </p:nvSpPr>
        <p:spPr>
          <a:xfrm>
            <a:off x="1106127" y="1248695"/>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5AEC8EA-84F3-4E8D-9509-A0B672D8A722}"/>
              </a:ext>
            </a:extLst>
          </p:cNvPr>
          <p:cNvSpPr/>
          <p:nvPr/>
        </p:nvSpPr>
        <p:spPr>
          <a:xfrm>
            <a:off x="624347" y="1248695"/>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8" name="Rectangle 7">
            <a:extLst>
              <a:ext uri="{FF2B5EF4-FFF2-40B4-BE49-F238E27FC236}">
                <a16:creationId xmlns:a16="http://schemas.microsoft.com/office/drawing/2014/main" id="{6126B19F-E7CE-4CA2-AF1A-4290B2F52DAE}"/>
              </a:ext>
            </a:extLst>
          </p:cNvPr>
          <p:cNvSpPr/>
          <p:nvPr/>
        </p:nvSpPr>
        <p:spPr>
          <a:xfrm>
            <a:off x="678427" y="1794381"/>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9" name="Straight Arrow Connector 8">
            <a:extLst>
              <a:ext uri="{FF2B5EF4-FFF2-40B4-BE49-F238E27FC236}">
                <a16:creationId xmlns:a16="http://schemas.microsoft.com/office/drawing/2014/main" id="{68EF9AC8-4754-4BA0-8FDA-9A1730BD8BEE}"/>
              </a:ext>
            </a:extLst>
          </p:cNvPr>
          <p:cNvCxnSpPr>
            <a:cxnSpLocks/>
          </p:cNvCxnSpPr>
          <p:nvPr/>
        </p:nvCxnSpPr>
        <p:spPr>
          <a:xfrm flipV="1">
            <a:off x="1342102" y="1347018"/>
            <a:ext cx="639096" cy="7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D22943-C73A-4D75-80B6-B1B6B08E56FF}"/>
              </a:ext>
            </a:extLst>
          </p:cNvPr>
          <p:cNvSpPr txBox="1"/>
          <p:nvPr/>
        </p:nvSpPr>
        <p:spPr>
          <a:xfrm>
            <a:off x="2374488" y="1194151"/>
            <a:ext cx="639097" cy="600164"/>
          </a:xfrm>
          <a:prstGeom prst="rect">
            <a:avLst/>
          </a:prstGeom>
          <a:noFill/>
          <a:ln>
            <a:solidFill>
              <a:schemeClr val="accent1"/>
            </a:solidFill>
          </a:ln>
        </p:spPr>
        <p:txBody>
          <a:bodyPr wrap="square" rtlCol="0">
            <a:spAutoFit/>
          </a:bodyPr>
          <a:lstStyle/>
          <a:p>
            <a:r>
              <a:rPr lang="en-IN" sz="1100" dirty="0"/>
              <a:t>Raj</a:t>
            </a:r>
          </a:p>
          <a:p>
            <a:r>
              <a:rPr lang="en-IN" sz="1100" dirty="0"/>
              <a:t>Mathur</a:t>
            </a:r>
          </a:p>
          <a:p>
            <a:r>
              <a:rPr lang="en-IN" sz="1100" dirty="0"/>
              <a:t>22</a:t>
            </a:r>
            <a:endParaRPr lang="en-IN" dirty="0"/>
          </a:p>
        </p:txBody>
      </p:sp>
      <p:sp>
        <p:nvSpPr>
          <p:cNvPr id="11" name="TextBox 10">
            <a:extLst>
              <a:ext uri="{FF2B5EF4-FFF2-40B4-BE49-F238E27FC236}">
                <a16:creationId xmlns:a16="http://schemas.microsoft.com/office/drawing/2014/main" id="{194CA5A2-1E5E-438D-B388-B8D90290FE36}"/>
              </a:ext>
            </a:extLst>
          </p:cNvPr>
          <p:cNvSpPr txBox="1"/>
          <p:nvPr/>
        </p:nvSpPr>
        <p:spPr>
          <a:xfrm>
            <a:off x="2169852" y="1897228"/>
            <a:ext cx="639097" cy="600164"/>
          </a:xfrm>
          <a:prstGeom prst="rect">
            <a:avLst/>
          </a:prstGeom>
          <a:noFill/>
          <a:ln>
            <a:solidFill>
              <a:schemeClr val="accent1"/>
            </a:solidFill>
          </a:ln>
        </p:spPr>
        <p:txBody>
          <a:bodyPr wrap="square" rtlCol="0">
            <a:spAutoFit/>
          </a:bodyPr>
          <a:lstStyle/>
          <a:p>
            <a:r>
              <a:rPr lang="en-IN" sz="1100" dirty="0"/>
              <a:t>Geeta</a:t>
            </a:r>
          </a:p>
          <a:p>
            <a:r>
              <a:rPr lang="en-IN" sz="1100" dirty="0"/>
              <a:t>Shah</a:t>
            </a:r>
          </a:p>
          <a:p>
            <a:r>
              <a:rPr lang="en-IN" sz="1100" dirty="0"/>
              <a:t>22</a:t>
            </a:r>
            <a:endParaRPr lang="en-IN" dirty="0"/>
          </a:p>
        </p:txBody>
      </p:sp>
      <p:sp>
        <p:nvSpPr>
          <p:cNvPr id="12" name="TextBox 11">
            <a:extLst>
              <a:ext uri="{FF2B5EF4-FFF2-40B4-BE49-F238E27FC236}">
                <a16:creationId xmlns:a16="http://schemas.microsoft.com/office/drawing/2014/main" id="{182645ED-0D25-4835-83E7-B83AB96168C7}"/>
              </a:ext>
            </a:extLst>
          </p:cNvPr>
          <p:cNvSpPr txBox="1"/>
          <p:nvPr/>
        </p:nvSpPr>
        <p:spPr>
          <a:xfrm>
            <a:off x="3175815" y="1381228"/>
            <a:ext cx="730664" cy="261610"/>
          </a:xfrm>
          <a:prstGeom prst="rect">
            <a:avLst/>
          </a:prstGeom>
          <a:noFill/>
          <a:ln>
            <a:solidFill>
              <a:schemeClr val="accent1"/>
            </a:solidFill>
          </a:ln>
        </p:spPr>
        <p:txBody>
          <a:bodyPr wrap="square" rtlCol="0">
            <a:spAutoFit/>
          </a:bodyPr>
          <a:lstStyle/>
          <a:p>
            <a:r>
              <a:rPr lang="en-IN" sz="1100" dirty="0"/>
              <a:t>20000</a:t>
            </a:r>
          </a:p>
        </p:txBody>
      </p:sp>
      <p:sp>
        <p:nvSpPr>
          <p:cNvPr id="13" name="TextBox 12">
            <a:extLst>
              <a:ext uri="{FF2B5EF4-FFF2-40B4-BE49-F238E27FC236}">
                <a16:creationId xmlns:a16="http://schemas.microsoft.com/office/drawing/2014/main" id="{A3D14BC1-7F75-419F-9178-7BAE491558C8}"/>
              </a:ext>
            </a:extLst>
          </p:cNvPr>
          <p:cNvSpPr txBox="1"/>
          <p:nvPr/>
        </p:nvSpPr>
        <p:spPr>
          <a:xfrm>
            <a:off x="3082408" y="2162894"/>
            <a:ext cx="730664" cy="261610"/>
          </a:xfrm>
          <a:prstGeom prst="rect">
            <a:avLst/>
          </a:prstGeom>
          <a:noFill/>
          <a:ln>
            <a:solidFill>
              <a:schemeClr val="accent1"/>
            </a:solidFill>
          </a:ln>
        </p:spPr>
        <p:txBody>
          <a:bodyPr wrap="square" rtlCol="0">
            <a:spAutoFit/>
          </a:bodyPr>
          <a:lstStyle/>
          <a:p>
            <a:r>
              <a:rPr lang="en-IN" sz="1100" dirty="0"/>
              <a:t>30000</a:t>
            </a:r>
          </a:p>
        </p:txBody>
      </p:sp>
      <p:sp>
        <p:nvSpPr>
          <p:cNvPr id="14" name="TextBox 13">
            <a:extLst>
              <a:ext uri="{FF2B5EF4-FFF2-40B4-BE49-F238E27FC236}">
                <a16:creationId xmlns:a16="http://schemas.microsoft.com/office/drawing/2014/main" id="{5734517E-8AE7-4BE1-B406-348552A80795}"/>
              </a:ext>
            </a:extLst>
          </p:cNvPr>
          <p:cNvSpPr txBox="1"/>
          <p:nvPr/>
        </p:nvSpPr>
        <p:spPr>
          <a:xfrm>
            <a:off x="3425801" y="1038559"/>
            <a:ext cx="1187184" cy="307777"/>
          </a:xfrm>
          <a:prstGeom prst="rect">
            <a:avLst/>
          </a:prstGeom>
          <a:noFill/>
        </p:spPr>
        <p:txBody>
          <a:bodyPr wrap="none" rtlCol="0">
            <a:spAutoFit/>
          </a:bodyPr>
          <a:lstStyle/>
          <a:p>
            <a:r>
              <a:rPr lang="en-IN" sz="1400" dirty="0" err="1"/>
              <a:t>GetHashCode</a:t>
            </a:r>
            <a:endParaRPr lang="en-IN" sz="1400" dirty="0"/>
          </a:p>
        </p:txBody>
      </p:sp>
      <p:sp>
        <p:nvSpPr>
          <p:cNvPr id="15" name="Rectangle 14">
            <a:extLst>
              <a:ext uri="{FF2B5EF4-FFF2-40B4-BE49-F238E27FC236}">
                <a16:creationId xmlns:a16="http://schemas.microsoft.com/office/drawing/2014/main" id="{2585657F-AFCB-4398-BFC6-BBC3EF951FCC}"/>
              </a:ext>
            </a:extLst>
          </p:cNvPr>
          <p:cNvSpPr/>
          <p:nvPr/>
        </p:nvSpPr>
        <p:spPr>
          <a:xfrm>
            <a:off x="717161" y="2606483"/>
            <a:ext cx="5503430" cy="646331"/>
          </a:xfrm>
          <a:prstGeom prst="rect">
            <a:avLst/>
          </a:prstGeom>
        </p:spPr>
        <p:txBody>
          <a:bodyPr wrap="none">
            <a:spAutoFit/>
          </a:bodyPr>
          <a:lstStyle/>
          <a:p>
            <a:r>
              <a:rPr lang="en-IN" b="1" dirty="0">
                <a:solidFill>
                  <a:srgbClr val="000000"/>
                </a:solidFill>
                <a:highlight>
                  <a:srgbClr val="FFFFFF"/>
                </a:highlight>
                <a:latin typeface="Consolas" panose="020B0609020204030204" pitchFamily="49" charset="0"/>
              </a:rPr>
              <a:t>a = b; </a:t>
            </a:r>
            <a:r>
              <a:rPr lang="en-IN" dirty="0">
                <a:solidFill>
                  <a:srgbClr val="000000"/>
                </a:solidFill>
                <a:highlight>
                  <a:srgbClr val="FFFFFF"/>
                </a:highlight>
                <a:latin typeface="Consolas" panose="020B0609020204030204" pitchFamily="49" charset="0"/>
              </a:rPr>
              <a:t>after this line diagram will change</a:t>
            </a:r>
          </a:p>
          <a:p>
            <a:r>
              <a:rPr lang="en-IN" dirty="0">
                <a:solidFill>
                  <a:srgbClr val="000000"/>
                </a:solidFill>
                <a:highlight>
                  <a:srgbClr val="FFFFFF"/>
                </a:highlight>
                <a:latin typeface="Consolas" panose="020B0609020204030204" pitchFamily="49" charset="0"/>
              </a:rPr>
              <a:t>We have to say b </a:t>
            </a:r>
            <a:r>
              <a:rPr lang="en-IN" dirty="0" err="1">
                <a:solidFill>
                  <a:srgbClr val="000000"/>
                </a:solidFill>
                <a:highlight>
                  <a:srgbClr val="FFFFFF"/>
                </a:highlight>
                <a:latin typeface="Consolas" panose="020B0609020204030204" pitchFamily="49" charset="0"/>
              </a:rPr>
              <a:t>tu</a:t>
            </a:r>
            <a:r>
              <a:rPr lang="en-IN" dirty="0">
                <a:solidFill>
                  <a:srgbClr val="000000"/>
                </a:solidFill>
                <a:highlight>
                  <a:srgbClr val="FFFFFF"/>
                </a:highlight>
                <a:latin typeface="Consolas" panose="020B0609020204030204" pitchFamily="49" charset="0"/>
              </a:rPr>
              <a:t> </a:t>
            </a:r>
            <a:r>
              <a:rPr lang="en-IN" dirty="0" err="1">
                <a:solidFill>
                  <a:srgbClr val="000000"/>
                </a:solidFill>
                <a:highlight>
                  <a:srgbClr val="FFFFFF"/>
                </a:highlight>
                <a:latin typeface="Consolas" panose="020B0609020204030204" pitchFamily="49" charset="0"/>
              </a:rPr>
              <a:t>ja</a:t>
            </a:r>
            <a:r>
              <a:rPr lang="en-IN" dirty="0">
                <a:solidFill>
                  <a:srgbClr val="000000"/>
                </a:solidFill>
                <a:highlight>
                  <a:srgbClr val="FFFFFF"/>
                </a:highlight>
                <a:latin typeface="Consolas" panose="020B0609020204030204" pitchFamily="49" charset="0"/>
              </a:rPr>
              <a:t> a me</a:t>
            </a:r>
          </a:p>
        </p:txBody>
      </p:sp>
      <p:sp>
        <p:nvSpPr>
          <p:cNvPr id="16" name="Rectangle 15">
            <a:extLst>
              <a:ext uri="{FF2B5EF4-FFF2-40B4-BE49-F238E27FC236}">
                <a16:creationId xmlns:a16="http://schemas.microsoft.com/office/drawing/2014/main" id="{4328B3FB-20B4-458A-BA06-C1F33485E998}"/>
              </a:ext>
            </a:extLst>
          </p:cNvPr>
          <p:cNvSpPr/>
          <p:nvPr/>
        </p:nvSpPr>
        <p:spPr>
          <a:xfrm>
            <a:off x="1248694" y="4395018"/>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7657EF5B-8E59-4AD1-9B7E-9EC26B2F73EE}"/>
              </a:ext>
            </a:extLst>
          </p:cNvPr>
          <p:cNvCxnSpPr>
            <a:cxnSpLocks/>
            <a:endCxn id="23" idx="1"/>
          </p:cNvCxnSpPr>
          <p:nvPr/>
        </p:nvCxnSpPr>
        <p:spPr>
          <a:xfrm>
            <a:off x="1381430" y="4564992"/>
            <a:ext cx="940822" cy="20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4F56256-146A-4306-913A-8C0DC848CBB9}"/>
              </a:ext>
            </a:extLst>
          </p:cNvPr>
          <p:cNvSpPr/>
          <p:nvPr/>
        </p:nvSpPr>
        <p:spPr>
          <a:xfrm>
            <a:off x="1258527" y="3819836"/>
            <a:ext cx="235975" cy="20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64BA887-E798-4128-B8FD-FCAD734B1952}"/>
              </a:ext>
            </a:extLst>
          </p:cNvPr>
          <p:cNvSpPr/>
          <p:nvPr/>
        </p:nvSpPr>
        <p:spPr>
          <a:xfrm>
            <a:off x="776747" y="3819836"/>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20" name="Rectangle 19">
            <a:extLst>
              <a:ext uri="{FF2B5EF4-FFF2-40B4-BE49-F238E27FC236}">
                <a16:creationId xmlns:a16="http://schemas.microsoft.com/office/drawing/2014/main" id="{EF7EBC1A-E720-476C-A066-425AFC663325}"/>
              </a:ext>
            </a:extLst>
          </p:cNvPr>
          <p:cNvSpPr/>
          <p:nvPr/>
        </p:nvSpPr>
        <p:spPr>
          <a:xfrm>
            <a:off x="830827" y="4365522"/>
            <a:ext cx="235975" cy="206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21" name="Straight Arrow Connector 20">
            <a:extLst>
              <a:ext uri="{FF2B5EF4-FFF2-40B4-BE49-F238E27FC236}">
                <a16:creationId xmlns:a16="http://schemas.microsoft.com/office/drawing/2014/main" id="{099D2592-4EC9-41AC-A482-59CB947C744E}"/>
              </a:ext>
            </a:extLst>
          </p:cNvPr>
          <p:cNvCxnSpPr>
            <a:cxnSpLocks/>
          </p:cNvCxnSpPr>
          <p:nvPr/>
        </p:nvCxnSpPr>
        <p:spPr>
          <a:xfrm>
            <a:off x="1494502" y="3988865"/>
            <a:ext cx="772657" cy="5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9231183-1CBB-42F7-A638-E27DDAA56BFA}"/>
              </a:ext>
            </a:extLst>
          </p:cNvPr>
          <p:cNvSpPr txBox="1"/>
          <p:nvPr/>
        </p:nvSpPr>
        <p:spPr>
          <a:xfrm>
            <a:off x="2526888" y="3765292"/>
            <a:ext cx="639097" cy="600164"/>
          </a:xfrm>
          <a:prstGeom prst="rect">
            <a:avLst/>
          </a:prstGeom>
          <a:noFill/>
          <a:ln>
            <a:solidFill>
              <a:schemeClr val="accent1"/>
            </a:solidFill>
          </a:ln>
        </p:spPr>
        <p:txBody>
          <a:bodyPr wrap="square" rtlCol="0">
            <a:spAutoFit/>
          </a:bodyPr>
          <a:lstStyle/>
          <a:p>
            <a:r>
              <a:rPr lang="en-IN" sz="1100" dirty="0"/>
              <a:t>Raj</a:t>
            </a:r>
          </a:p>
          <a:p>
            <a:r>
              <a:rPr lang="en-IN" sz="1100" dirty="0"/>
              <a:t>Mathur</a:t>
            </a:r>
          </a:p>
          <a:p>
            <a:r>
              <a:rPr lang="en-IN" sz="1100" dirty="0"/>
              <a:t>22</a:t>
            </a:r>
            <a:endParaRPr lang="en-IN" dirty="0"/>
          </a:p>
        </p:txBody>
      </p:sp>
      <p:sp>
        <p:nvSpPr>
          <p:cNvPr id="23" name="TextBox 22">
            <a:extLst>
              <a:ext uri="{FF2B5EF4-FFF2-40B4-BE49-F238E27FC236}">
                <a16:creationId xmlns:a16="http://schemas.microsoft.com/office/drawing/2014/main" id="{198143E0-54D7-41A8-BB87-7D536838B727}"/>
              </a:ext>
            </a:extLst>
          </p:cNvPr>
          <p:cNvSpPr txBox="1"/>
          <p:nvPr/>
        </p:nvSpPr>
        <p:spPr>
          <a:xfrm>
            <a:off x="2322252" y="4468369"/>
            <a:ext cx="639097" cy="600164"/>
          </a:xfrm>
          <a:prstGeom prst="rect">
            <a:avLst/>
          </a:prstGeom>
          <a:noFill/>
          <a:ln>
            <a:solidFill>
              <a:schemeClr val="accent1"/>
            </a:solidFill>
          </a:ln>
        </p:spPr>
        <p:txBody>
          <a:bodyPr wrap="square" rtlCol="0">
            <a:spAutoFit/>
          </a:bodyPr>
          <a:lstStyle/>
          <a:p>
            <a:r>
              <a:rPr lang="en-IN" sz="1100" dirty="0"/>
              <a:t>Geeta</a:t>
            </a:r>
          </a:p>
          <a:p>
            <a:r>
              <a:rPr lang="en-IN" sz="1100" dirty="0"/>
              <a:t>Shah</a:t>
            </a:r>
          </a:p>
          <a:p>
            <a:r>
              <a:rPr lang="en-IN" sz="1100" dirty="0"/>
              <a:t>22</a:t>
            </a:r>
            <a:endParaRPr lang="en-IN" dirty="0"/>
          </a:p>
        </p:txBody>
      </p:sp>
      <p:sp>
        <p:nvSpPr>
          <p:cNvPr id="24" name="TextBox 23">
            <a:extLst>
              <a:ext uri="{FF2B5EF4-FFF2-40B4-BE49-F238E27FC236}">
                <a16:creationId xmlns:a16="http://schemas.microsoft.com/office/drawing/2014/main" id="{D88DD8C7-1247-4976-9245-04AF506FDC42}"/>
              </a:ext>
            </a:extLst>
          </p:cNvPr>
          <p:cNvSpPr txBox="1"/>
          <p:nvPr/>
        </p:nvSpPr>
        <p:spPr>
          <a:xfrm>
            <a:off x="3328215" y="3952369"/>
            <a:ext cx="730664" cy="261610"/>
          </a:xfrm>
          <a:prstGeom prst="rect">
            <a:avLst/>
          </a:prstGeom>
          <a:noFill/>
          <a:ln>
            <a:solidFill>
              <a:schemeClr val="accent1"/>
            </a:solidFill>
          </a:ln>
        </p:spPr>
        <p:txBody>
          <a:bodyPr wrap="square" rtlCol="0">
            <a:spAutoFit/>
          </a:bodyPr>
          <a:lstStyle/>
          <a:p>
            <a:r>
              <a:rPr lang="en-IN" sz="1100" dirty="0"/>
              <a:t>20000</a:t>
            </a:r>
          </a:p>
        </p:txBody>
      </p:sp>
      <p:sp>
        <p:nvSpPr>
          <p:cNvPr id="25" name="TextBox 24">
            <a:extLst>
              <a:ext uri="{FF2B5EF4-FFF2-40B4-BE49-F238E27FC236}">
                <a16:creationId xmlns:a16="http://schemas.microsoft.com/office/drawing/2014/main" id="{B0D662C9-93CD-4388-A49D-899CFC139293}"/>
              </a:ext>
            </a:extLst>
          </p:cNvPr>
          <p:cNvSpPr txBox="1"/>
          <p:nvPr/>
        </p:nvSpPr>
        <p:spPr>
          <a:xfrm>
            <a:off x="3234808" y="4734035"/>
            <a:ext cx="730664" cy="261610"/>
          </a:xfrm>
          <a:prstGeom prst="rect">
            <a:avLst/>
          </a:prstGeom>
          <a:noFill/>
          <a:ln>
            <a:solidFill>
              <a:schemeClr val="accent1"/>
            </a:solidFill>
          </a:ln>
        </p:spPr>
        <p:txBody>
          <a:bodyPr wrap="square" rtlCol="0">
            <a:spAutoFit/>
          </a:bodyPr>
          <a:lstStyle/>
          <a:p>
            <a:r>
              <a:rPr lang="en-IN" sz="1100" dirty="0"/>
              <a:t>30000</a:t>
            </a:r>
          </a:p>
        </p:txBody>
      </p:sp>
      <p:sp>
        <p:nvSpPr>
          <p:cNvPr id="26" name="TextBox 25">
            <a:extLst>
              <a:ext uri="{FF2B5EF4-FFF2-40B4-BE49-F238E27FC236}">
                <a16:creationId xmlns:a16="http://schemas.microsoft.com/office/drawing/2014/main" id="{30846C25-F6F7-460B-9F6B-3A4D452A7310}"/>
              </a:ext>
            </a:extLst>
          </p:cNvPr>
          <p:cNvSpPr txBox="1"/>
          <p:nvPr/>
        </p:nvSpPr>
        <p:spPr>
          <a:xfrm>
            <a:off x="3578201" y="3609700"/>
            <a:ext cx="1187184" cy="307777"/>
          </a:xfrm>
          <a:prstGeom prst="rect">
            <a:avLst/>
          </a:prstGeom>
          <a:noFill/>
        </p:spPr>
        <p:txBody>
          <a:bodyPr wrap="none" rtlCol="0">
            <a:spAutoFit/>
          </a:bodyPr>
          <a:lstStyle/>
          <a:p>
            <a:r>
              <a:rPr lang="en-IN" sz="1400" dirty="0" err="1"/>
              <a:t>GetHashCode</a:t>
            </a:r>
            <a:endParaRPr lang="en-IN" sz="1400" dirty="0"/>
          </a:p>
        </p:txBody>
      </p:sp>
      <p:sp>
        <p:nvSpPr>
          <p:cNvPr id="41" name="TextBox 40">
            <a:extLst>
              <a:ext uri="{FF2B5EF4-FFF2-40B4-BE49-F238E27FC236}">
                <a16:creationId xmlns:a16="http://schemas.microsoft.com/office/drawing/2014/main" id="{64B44CED-5167-4439-B886-505BFAAED9AA}"/>
              </a:ext>
            </a:extLst>
          </p:cNvPr>
          <p:cNvSpPr txBox="1"/>
          <p:nvPr/>
        </p:nvSpPr>
        <p:spPr>
          <a:xfrm>
            <a:off x="1639722" y="3297410"/>
            <a:ext cx="4580869" cy="307777"/>
          </a:xfrm>
          <a:prstGeom prst="rect">
            <a:avLst/>
          </a:prstGeom>
          <a:noFill/>
        </p:spPr>
        <p:txBody>
          <a:bodyPr wrap="none" rtlCol="0">
            <a:spAutoFit/>
          </a:bodyPr>
          <a:lstStyle/>
          <a:p>
            <a:r>
              <a:rPr lang="en-IN" sz="1400" dirty="0"/>
              <a:t>This object will go for GC [</a:t>
            </a:r>
            <a:r>
              <a:rPr lang="en-IN" sz="1400" dirty="0" err="1"/>
              <a:t>Anath</a:t>
            </a:r>
            <a:r>
              <a:rPr lang="en-IN" sz="1400" dirty="0"/>
              <a:t> no one pointing to this data]</a:t>
            </a:r>
          </a:p>
        </p:txBody>
      </p:sp>
      <p:sp>
        <p:nvSpPr>
          <p:cNvPr id="42" name="TextBox 41">
            <a:extLst>
              <a:ext uri="{FF2B5EF4-FFF2-40B4-BE49-F238E27FC236}">
                <a16:creationId xmlns:a16="http://schemas.microsoft.com/office/drawing/2014/main" id="{FED6FA6A-000D-4F88-A52B-F5B86B8A1733}"/>
              </a:ext>
            </a:extLst>
          </p:cNvPr>
          <p:cNvSpPr txBox="1"/>
          <p:nvPr/>
        </p:nvSpPr>
        <p:spPr>
          <a:xfrm>
            <a:off x="750695" y="5476568"/>
            <a:ext cx="4666879" cy="1200329"/>
          </a:xfrm>
          <a:prstGeom prst="rect">
            <a:avLst/>
          </a:prstGeom>
          <a:noFill/>
        </p:spPr>
        <p:txBody>
          <a:bodyPr wrap="square" rtlCol="0">
            <a:spAutoFit/>
          </a:bodyPr>
          <a:lstStyle/>
          <a:p>
            <a:r>
              <a:rPr lang="en-IN" dirty="0"/>
              <a:t>b is holding arrow same arrow get copied in to a.</a:t>
            </a:r>
          </a:p>
          <a:p>
            <a:r>
              <a:rPr lang="en-IN" dirty="0"/>
              <a:t>So all methods results into true [Equals == etc in code]</a:t>
            </a:r>
          </a:p>
          <a:p>
            <a:r>
              <a:rPr lang="en-IN" dirty="0"/>
              <a:t>Recollect we have done shallow copy examples </a:t>
            </a:r>
          </a:p>
        </p:txBody>
      </p:sp>
      <p:cxnSp>
        <p:nvCxnSpPr>
          <p:cNvPr id="44" name="Straight Arrow Connector 43">
            <a:extLst>
              <a:ext uri="{FF2B5EF4-FFF2-40B4-BE49-F238E27FC236}">
                <a16:creationId xmlns:a16="http://schemas.microsoft.com/office/drawing/2014/main" id="{674C49E8-841D-40C5-87DB-2357D0CFCEB0}"/>
              </a:ext>
            </a:extLst>
          </p:cNvPr>
          <p:cNvCxnSpPr/>
          <p:nvPr/>
        </p:nvCxnSpPr>
        <p:spPr>
          <a:xfrm>
            <a:off x="2641800" y="3593958"/>
            <a:ext cx="69006" cy="21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93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EB264-000B-49F2-8072-00660C33E188}"/>
              </a:ext>
            </a:extLst>
          </p:cNvPr>
          <p:cNvSpPr>
            <a:spLocks noGrp="1"/>
          </p:cNvSpPr>
          <p:nvPr>
            <p:ph idx="1"/>
          </p:nvPr>
        </p:nvSpPr>
        <p:spPr>
          <a:xfrm>
            <a:off x="344130" y="707923"/>
            <a:ext cx="11090786" cy="5771535"/>
          </a:xfrm>
        </p:spPr>
        <p:txBody>
          <a:bodyPr>
            <a:normAutofit/>
          </a:bodyPr>
          <a:lstStyle/>
          <a:p>
            <a:pPr marL="0" indent="0">
              <a:lnSpc>
                <a:spcPct val="100000"/>
              </a:lnSpc>
              <a:spcBef>
                <a:spcPts val="0"/>
              </a:spcBef>
              <a:buNone/>
            </a:pPr>
            <a:r>
              <a:rPr lang="en-US" sz="1800" dirty="0">
                <a:solidFill>
                  <a:srgbClr val="2B91AF"/>
                </a:solidFill>
                <a:highlight>
                  <a:srgbClr val="FFFFFF"/>
                </a:highlight>
                <a:latin typeface="Consolas" panose="020B0609020204030204" pitchFamily="49" charset="0"/>
              </a:rPr>
              <a:t>Person</a:t>
            </a:r>
            <a:r>
              <a:rPr lang="en-US" sz="1800" dirty="0">
                <a:solidFill>
                  <a:srgbClr val="000000"/>
                </a:solidFill>
                <a:highlight>
                  <a:srgbClr val="FFFFFF"/>
                </a:highlight>
                <a:latin typeface="Consolas" panose="020B0609020204030204" pitchFamily="49" charset="0"/>
              </a:rPr>
              <a:t> p1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Person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"Raj"</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"Mathur"</a:t>
            </a:r>
            <a:r>
              <a:rPr lang="en-US" sz="18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r>
              <a:rPr lang="en-US" sz="1800" dirty="0">
                <a:solidFill>
                  <a:srgbClr val="2B91AF"/>
                </a:solidFill>
                <a:highlight>
                  <a:srgbClr val="FFFFFF"/>
                </a:highlight>
                <a:latin typeface="Consolas" panose="020B0609020204030204" pitchFamily="49" charset="0"/>
              </a:rPr>
              <a:t>Person</a:t>
            </a:r>
            <a:r>
              <a:rPr lang="en-US" sz="1800" dirty="0">
                <a:solidFill>
                  <a:srgbClr val="000000"/>
                </a:solidFill>
                <a:highlight>
                  <a:srgbClr val="FFFFFF"/>
                </a:highlight>
                <a:latin typeface="Consolas" panose="020B0609020204030204" pitchFamily="49" charset="0"/>
              </a:rPr>
              <a:t> p2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Person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“Raj"</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“Mathur"</a:t>
            </a:r>
            <a:r>
              <a:rPr lang="en-US" sz="1800" dirty="0">
                <a:solidFill>
                  <a:srgbClr val="000000"/>
                </a:solidFill>
                <a:highlight>
                  <a:srgbClr val="FFFFFF"/>
                </a:highlight>
                <a:latin typeface="Consolas" panose="020B0609020204030204" pitchFamily="49" charset="0"/>
              </a:rPr>
              <a:t>, 22);</a:t>
            </a:r>
          </a:p>
          <a:p>
            <a:pPr marL="0" indent="0">
              <a:lnSpc>
                <a:spcPct val="100000"/>
              </a:lnSpc>
              <a:spcBef>
                <a:spcPts val="0"/>
              </a:spcBef>
              <a:buNone/>
            </a:pP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800" dirty="0">
                <a:solidFill>
                  <a:srgbClr val="000000"/>
                </a:solidFill>
                <a:highlight>
                  <a:srgbClr val="FFFFFF"/>
                </a:highlight>
                <a:latin typeface="Consolas" panose="020B0609020204030204" pitchFamily="49" charset="0"/>
              </a:rPr>
              <a:t>Suppose I have created two object with same data now if we use Equal, == </a:t>
            </a:r>
            <a:r>
              <a:rPr lang="en-US" sz="1800" dirty="0" err="1">
                <a:solidFill>
                  <a:srgbClr val="000000"/>
                </a:solidFill>
                <a:highlight>
                  <a:srgbClr val="FFFFFF"/>
                </a:highlight>
                <a:latin typeface="Consolas" panose="020B0609020204030204" pitchFamily="49" charset="0"/>
              </a:rPr>
              <a:t>ReferenceEqual</a:t>
            </a:r>
            <a:r>
              <a:rPr lang="en-US" sz="1800" dirty="0">
                <a:solidFill>
                  <a:srgbClr val="000000"/>
                </a:solidFill>
                <a:highlight>
                  <a:srgbClr val="FFFFFF"/>
                </a:highlight>
                <a:latin typeface="Consolas" panose="020B0609020204030204" pitchFamily="49" charset="0"/>
              </a:rPr>
              <a:t> all will give result false because p1 and p2 pointing to two different memory block[object]</a:t>
            </a:r>
          </a:p>
          <a:p>
            <a:pPr marL="0" indent="0">
              <a:lnSpc>
                <a:spcPct val="100000"/>
              </a:lnSpc>
              <a:spcBef>
                <a:spcPts val="0"/>
              </a:spcBef>
              <a:buNone/>
            </a:pPr>
            <a:r>
              <a:rPr lang="en-US" sz="1800" dirty="0">
                <a:solidFill>
                  <a:srgbClr val="000000"/>
                </a:solidFill>
                <a:highlight>
                  <a:srgbClr val="FFFFFF"/>
                </a:highlight>
                <a:latin typeface="Consolas" panose="020B0609020204030204" pitchFamily="49" charset="0"/>
              </a:rPr>
              <a:t>But now I want my application to treat this object to be equal means Equal method should return true. To do this we have to override Equals method. As per rule if you override </a:t>
            </a:r>
            <a:r>
              <a:rPr lang="en-US" sz="1800" dirty="0" err="1">
                <a:solidFill>
                  <a:srgbClr val="000000"/>
                </a:solidFill>
                <a:highlight>
                  <a:srgbClr val="FFFFFF"/>
                </a:highlight>
                <a:latin typeface="Consolas" panose="020B0609020204030204" pitchFamily="49" charset="0"/>
              </a:rPr>
              <a:t>Equlas</a:t>
            </a:r>
            <a:r>
              <a:rPr lang="en-US" sz="1800" dirty="0">
                <a:solidFill>
                  <a:srgbClr val="000000"/>
                </a:solidFill>
                <a:highlight>
                  <a:srgbClr val="FFFFFF"/>
                </a:highlight>
                <a:latin typeface="Consolas" panose="020B0609020204030204" pitchFamily="49" charset="0"/>
              </a:rPr>
              <a:t> you must override </a:t>
            </a:r>
            <a:r>
              <a:rPr lang="en-US" sz="1800" dirty="0" err="1">
                <a:solidFill>
                  <a:srgbClr val="000000"/>
                </a:solidFill>
                <a:highlight>
                  <a:srgbClr val="FFFFFF"/>
                </a:highlight>
                <a:latin typeface="Consolas" panose="020B0609020204030204" pitchFamily="49" charset="0"/>
              </a:rPr>
              <a:t>GethashCode</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800" dirty="0">
                <a:solidFill>
                  <a:srgbClr val="000000"/>
                </a:solidFill>
                <a:highlight>
                  <a:srgbClr val="FFFFFF"/>
                </a:highlight>
                <a:latin typeface="Consolas" panose="020B0609020204030204" pitchFamily="49" charset="0"/>
              </a:rPr>
              <a:t>Why to override </a:t>
            </a:r>
            <a:r>
              <a:rPr lang="en-US" sz="1800" dirty="0" err="1">
                <a:solidFill>
                  <a:srgbClr val="000000"/>
                </a:solidFill>
                <a:highlight>
                  <a:srgbClr val="FFFFFF"/>
                </a:highlight>
                <a:latin typeface="Consolas" panose="020B0609020204030204" pitchFamily="49" charset="0"/>
              </a:rPr>
              <a:t>GethashCode</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if you are building a custom type that you intend to store in a </a:t>
            </a:r>
            <a:r>
              <a:rPr lang="en-US" sz="1800" dirty="0" err="1">
                <a:solidFill>
                  <a:srgbClr val="000000"/>
                </a:solidFill>
                <a:highlight>
                  <a:srgbClr val="FFFFFF"/>
                </a:highlight>
                <a:latin typeface="Consolas" panose="020B0609020204030204" pitchFamily="49" charset="0"/>
              </a:rPr>
              <a:t>Hashtable</a:t>
            </a:r>
            <a:r>
              <a:rPr lang="en-US" sz="1800" dirty="0">
                <a:solidFill>
                  <a:srgbClr val="000000"/>
                </a:solidFill>
                <a:highlight>
                  <a:srgbClr val="FFFFFF"/>
                </a:highlight>
                <a:latin typeface="Consolas" panose="020B0609020204030204" pitchFamily="49" charset="0"/>
              </a:rPr>
              <a:t> type (within the </a:t>
            </a:r>
            <a:r>
              <a:rPr lang="en-US" sz="1800" dirty="0" err="1">
                <a:solidFill>
                  <a:srgbClr val="000000"/>
                </a:solidFill>
                <a:highlight>
                  <a:srgbClr val="FFFFFF"/>
                </a:highlight>
                <a:latin typeface="Consolas" panose="020B0609020204030204" pitchFamily="49" charset="0"/>
              </a:rPr>
              <a:t>System.Collections</a:t>
            </a:r>
            <a:r>
              <a:rPr lang="en-US" sz="1800" dirty="0">
                <a:solidFill>
                  <a:srgbClr val="000000"/>
                </a:solidFill>
                <a:highlight>
                  <a:srgbClr val="FFFFFF"/>
                </a:highlight>
                <a:latin typeface="Consolas" panose="020B0609020204030204" pitchFamily="49" charset="0"/>
              </a:rPr>
              <a:t> namespace), you should always override this member, as the </a:t>
            </a:r>
            <a:r>
              <a:rPr lang="en-US" sz="1800" dirty="0" err="1">
                <a:solidFill>
                  <a:srgbClr val="000000"/>
                </a:solidFill>
                <a:highlight>
                  <a:srgbClr val="FFFFFF"/>
                </a:highlight>
                <a:latin typeface="Consolas" panose="020B0609020204030204" pitchFamily="49" charset="0"/>
              </a:rPr>
              <a:t>Hashtable</a:t>
            </a:r>
            <a:r>
              <a:rPr lang="en-US" sz="1800" dirty="0">
                <a:solidFill>
                  <a:srgbClr val="000000"/>
                </a:solidFill>
                <a:highlight>
                  <a:srgbClr val="FFFFFF"/>
                </a:highlight>
                <a:latin typeface="Consolas" panose="020B0609020204030204" pitchFamily="49" charset="0"/>
              </a:rPr>
              <a:t> will be internally invoking Equals() and </a:t>
            </a:r>
            <a:r>
              <a:rPr lang="en-US" sz="1800" dirty="0" err="1">
                <a:solidFill>
                  <a:srgbClr val="000000"/>
                </a:solidFill>
                <a:highlight>
                  <a:srgbClr val="FFFFFF"/>
                </a:highlight>
                <a:latin typeface="Consolas" panose="020B0609020204030204" pitchFamily="49" charset="0"/>
              </a:rPr>
              <a:t>GetHashCode</a:t>
            </a:r>
            <a:r>
              <a:rPr lang="en-US" sz="1800" dirty="0">
                <a:solidFill>
                  <a:srgbClr val="000000"/>
                </a:solidFill>
                <a:highlight>
                  <a:srgbClr val="FFFFFF"/>
                </a:highlight>
                <a:latin typeface="Consolas" panose="020B0609020204030204" pitchFamily="49" charset="0"/>
              </a:rPr>
              <a:t>() to retrieve the correct object </a:t>
            </a:r>
          </a:p>
          <a:p>
            <a:r>
              <a:rPr lang="en-US" sz="1800" dirty="0">
                <a:solidFill>
                  <a:srgbClr val="000000"/>
                </a:solidFill>
                <a:highlight>
                  <a:srgbClr val="FFFFFF"/>
                </a:highlight>
                <a:latin typeface="Consolas" panose="020B0609020204030204" pitchFamily="49" charset="0"/>
              </a:rPr>
              <a:t>Lets see how to override Equals and </a:t>
            </a:r>
            <a:r>
              <a:rPr lang="en-US" sz="1800" dirty="0" err="1">
                <a:solidFill>
                  <a:srgbClr val="000000"/>
                </a:solidFill>
                <a:highlight>
                  <a:srgbClr val="FFFFFF"/>
                </a:highlight>
                <a:latin typeface="Consolas" panose="020B0609020204030204" pitchFamily="49" charset="0"/>
              </a:rPr>
              <a:t>GetHashCode</a:t>
            </a:r>
            <a:r>
              <a:rPr lang="en-US" sz="1800" dirty="0">
                <a:solidFill>
                  <a:srgbClr val="000000"/>
                </a:solidFill>
                <a:highlight>
                  <a:srgbClr val="FFFFFF"/>
                </a:highlight>
                <a:latin typeface="Consolas" panose="020B0609020204030204" pitchFamily="49" charset="0"/>
              </a:rPr>
              <a:t> in next slide</a:t>
            </a:r>
          </a:p>
          <a:p>
            <a:pPr marL="0" indent="0">
              <a:lnSpc>
                <a:spcPct val="100000"/>
              </a:lnSpc>
              <a:spcBef>
                <a:spcPts val="0"/>
              </a:spcBef>
              <a:buNone/>
            </a:pP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US" sz="1800" dirty="0">
              <a:solidFill>
                <a:srgbClr val="000000"/>
              </a:solidFill>
              <a:highlight>
                <a:srgbClr val="FFFFFF"/>
              </a:highlight>
              <a:latin typeface="Consolas" panose="020B0609020204030204" pitchFamily="49" charset="0"/>
            </a:endParaRPr>
          </a:p>
          <a:p>
            <a:pPr>
              <a:lnSpc>
                <a:spcPct val="100000"/>
              </a:lnSpc>
            </a:pPr>
            <a:endParaRPr lang="en-IN" sz="18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13990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2824</Words>
  <Application>Microsoft Office PowerPoint</Application>
  <PresentationFormat>Widescreen</PresentationFormat>
  <Paragraphs>417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Consolas</vt:lpstr>
      <vt:lpstr>Garamond</vt:lpstr>
      <vt:lpstr>Office Theme</vt:lpstr>
      <vt:lpstr>PowerPoint Presentation</vt:lpstr>
      <vt:lpstr>PowerPoint Presentation</vt:lpstr>
      <vt:lpstr>Can I print object directly</vt:lpstr>
      <vt:lpstr>Only virtual method can be overridden by child class</vt:lpstr>
      <vt:lpstr> GetHashCode, ReferenceEquals, Equals</vt:lpstr>
      <vt:lpstr>PowerPoint Presentation</vt:lpstr>
      <vt:lpstr>Static Equals, ==</vt:lpstr>
      <vt:lpstr>PowerPoint Presentation</vt:lpstr>
      <vt:lpstr>PowerPoint Presentation</vt:lpstr>
      <vt:lpstr>PowerPoint Presentation</vt:lpstr>
      <vt:lpstr>PowerPoint Presentation</vt:lpstr>
      <vt:lpstr>PowerPoint Presentation</vt:lpstr>
      <vt:lpstr>Just add following line of code in the existing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44</cp:revision>
  <dcterms:created xsi:type="dcterms:W3CDTF">2020-07-29T11:38:41Z</dcterms:created>
  <dcterms:modified xsi:type="dcterms:W3CDTF">2020-10-26T06:54:30Z</dcterms:modified>
</cp:coreProperties>
</file>