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64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E8CD-945F-4597-93B6-494C818B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063FB-9572-4C91-8509-D1408179A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8103-E2EC-44EC-BA4B-402F5A00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9FEE-C098-4018-AC49-E1889D5B9E5A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C8172-40FD-4998-98C1-05ABBF25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3140-4A98-4F1A-A9F3-4F45BC41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58DC-360D-405C-A52D-37D22593C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6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DA7B-D420-4BC8-8626-8F82E1F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BDA77-87E5-4F2E-8149-0701041CE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41C0B-06F3-4944-8B37-8906E454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9FEE-C098-4018-AC49-E1889D5B9E5A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FC235-11B6-45AB-A5F9-40A9460F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98A46-150E-4081-BD40-271D5BAC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58DC-360D-405C-A52D-37D22593C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40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B47C2-9637-42D3-A52E-380157B6A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0A7B0-063A-4683-B900-DC0B9A172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1D772-8F6D-492D-BAC0-C7FBB9C2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9FEE-C098-4018-AC49-E1889D5B9E5A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CED5B-3625-4005-9EA3-57FA2835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F9671-D3D2-4D55-98AD-981B2AB9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58DC-360D-405C-A52D-37D22593C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AABF-B751-48EA-9DF3-3CECAA43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235A7-3A2A-435E-98F6-F14E9ABAD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FFB24-4AA5-4BAC-BA3B-EA8BBFDD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9FEE-C098-4018-AC49-E1889D5B9E5A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32515-8976-4A8C-A98B-466F4B39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1BFC-8227-4272-9AC7-A60CFC59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58DC-360D-405C-A52D-37D22593C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04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1847-00FD-45F0-BBD2-DB6195B0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6A178-FF0D-445F-AA3D-E36DD5E8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8C3E3-C68E-490D-B031-B51FCA77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9FEE-C098-4018-AC49-E1889D5B9E5A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D2235-97FE-4D47-B345-C3CEA67C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1C507-3560-4CB7-A4C9-14B2753C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58DC-360D-405C-A52D-37D22593C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72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4C50-8616-4B46-A60D-4370FE90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FF16C-8939-48E7-9527-83412BBAB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7627A-6773-458F-9527-BF8E33A55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0662B-D73A-4F8B-AFCE-34C2E5E1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9FEE-C098-4018-AC49-E1889D5B9E5A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3EB66-2CA1-4E75-94BE-5E421146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4B418-4637-43EB-AAC1-1D9B77D4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58DC-360D-405C-A52D-37D22593C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46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2E27-B211-4F90-897F-CBA0B518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2A38F-0EF5-4A23-B184-2B78EF0F1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2B7A6-4155-4264-B0E2-6EBA5AEA4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BE3C2-4860-4D1A-AEE4-99FF3149B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370D4-B7BF-4046-900D-8D0164C4B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3F551-A311-486C-B3F0-DF737EA0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9FEE-C098-4018-AC49-E1889D5B9E5A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2F8EF-FF77-4FC0-9DE4-BEC11264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FF2FD-E25E-4971-985B-71474B3C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58DC-360D-405C-A52D-37D22593C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16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ACA6-6684-4C03-B4CD-713F0557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44EB8-779E-40CD-85B7-C7F6BBBA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9FEE-C098-4018-AC49-E1889D5B9E5A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B3C73-D474-4683-80FA-A9316D94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DFAEE-B2E0-4AF6-B4C8-07F2A22C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58DC-360D-405C-A52D-37D22593C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71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5FBB8-3531-4141-916E-276DBB87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9FEE-C098-4018-AC49-E1889D5B9E5A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3F5BF-02F6-4353-80ED-3AD3A8AD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EF23E-5E12-4330-9E41-13946FA9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58DC-360D-405C-A52D-37D22593C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92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9E54-F86D-470C-8563-E7D2AC5F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42018-E81D-45A8-93BF-9064DC23D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15376-0035-484C-A1EE-D2EE02065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B5D73-EF60-4059-B04F-A4C24D8E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9FEE-C098-4018-AC49-E1889D5B9E5A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76C7C-54C4-4F27-B342-86232B54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AF672-46F8-4425-A842-78164522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58DC-360D-405C-A52D-37D22593C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03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ADAE-F31E-4CA3-825B-885361AC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D397F-121B-49FB-A43E-C55B18CA2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AECD-E281-473C-957D-E92F5C3C8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C9270-ED1E-42AB-9A93-D1FA2B8D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9FEE-C098-4018-AC49-E1889D5B9E5A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D1734-5BF0-4C4D-A352-2252E615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2B45-1A06-4477-84B7-737D8F02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58DC-360D-405C-A52D-37D22593C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21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AE2BF-3361-4EFC-8A18-E8166B9D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3CEF5-65DD-4612-B41A-6C12A419A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44716-3FFF-4603-AD86-72234C747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59FEE-C098-4018-AC49-E1889D5B9E5A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C84BE-A44E-4A14-8F34-8B7559F08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34EB4-76FC-4F68-8F2E-287888B5C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958DC-360D-405C-A52D-37D22593CF7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F6CC7-DB66-4EDA-B69B-B44E1C1843D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36" y="-120068"/>
            <a:ext cx="1282699" cy="85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8D522DD-3471-470C-8E81-9413C0CE4774}"/>
              </a:ext>
            </a:extLst>
          </p:cNvPr>
          <p:cNvSpPr/>
          <p:nvPr userDrawn="1"/>
        </p:nvSpPr>
        <p:spPr>
          <a:xfrm>
            <a:off x="-73900" y="6568695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58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EADA-E901-4302-A497-05D33C2B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400"/>
            <a:ext cx="8458200" cy="67056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http://www.vidyanidhi.com/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ketkiacharya.net@gmail.com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8A8E-ED85-4B70-916D-ED56E0E40BBC}"/>
              </a:ext>
            </a:extLst>
          </p:cNvPr>
          <p:cNvSpPr txBox="1"/>
          <p:nvPr/>
        </p:nvSpPr>
        <p:spPr>
          <a:xfrm>
            <a:off x="2057400" y="4038601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Ketki</a:t>
            </a:r>
            <a:r>
              <a:rPr lang="en-IN" dirty="0"/>
              <a:t> Acharya</a:t>
            </a:r>
          </a:p>
          <a:p>
            <a:r>
              <a:rPr lang="en-IN" dirty="0"/>
              <a:t>From: SM VITA ATC of CDAC</a:t>
            </a:r>
          </a:p>
          <a:p>
            <a:r>
              <a:rPr lang="en-IN" dirty="0"/>
              <a:t>9769201036</a:t>
            </a:r>
          </a:p>
          <a:p>
            <a:r>
              <a:rPr lang="en-IN" dirty="0"/>
              <a:t>ketkiacharya.net@gmail.com</a:t>
            </a:r>
          </a:p>
        </p:txBody>
      </p:sp>
    </p:spTree>
    <p:extLst>
      <p:ext uri="{BB962C8B-B14F-4D97-AF65-F5344CB8AC3E}">
        <p14:creationId xmlns:p14="http://schemas.microsoft.com/office/powerpoint/2010/main" val="330359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42F8-6E97-47FC-879C-2460BB0B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0" y="-122393"/>
            <a:ext cx="3463719" cy="1136607"/>
          </a:xfrm>
        </p:spPr>
        <p:txBody>
          <a:bodyPr>
            <a:normAutofit/>
          </a:bodyPr>
          <a:lstStyle/>
          <a:p>
            <a:r>
              <a:rPr lang="en-IN" dirty="0"/>
              <a:t>   Call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9A69-4BDB-4683-B4FA-B58AD4021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587" y="-44572"/>
            <a:ext cx="6454099" cy="658761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Simple types are passed by value.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This method causes no change to the arguments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used in the call. */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noChange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j +=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CallByValue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15, b = 20;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and b before call: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a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b);//15 20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ob.noChange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(a, b);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and b after call: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 a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b);//15 20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E04A5-279E-4377-9F8F-F05FAD92EFA3}"/>
              </a:ext>
            </a:extLst>
          </p:cNvPr>
          <p:cNvSpPr txBox="1"/>
          <p:nvPr/>
        </p:nvSpPr>
        <p:spPr>
          <a:xfrm>
            <a:off x="166984" y="882608"/>
            <a:ext cx="4943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you pass primitive type in a function another memory block get created and data get copied to new memory block. So if you make some changes to the parameter in a function original data does not get affected see the diagram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EF3970-BFAD-4EED-9087-E1D1D419B1B6}"/>
              </a:ext>
            </a:extLst>
          </p:cNvPr>
          <p:cNvSpPr/>
          <p:nvPr/>
        </p:nvSpPr>
        <p:spPr>
          <a:xfrm>
            <a:off x="3311013" y="4606052"/>
            <a:ext cx="66040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46F71-64A0-4994-8858-B12DBF1B113C}"/>
              </a:ext>
            </a:extLst>
          </p:cNvPr>
          <p:cNvSpPr txBox="1"/>
          <p:nvPr/>
        </p:nvSpPr>
        <p:spPr>
          <a:xfrm>
            <a:off x="3402453" y="4128733"/>
            <a:ext cx="59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93ABE4-400B-4E0D-8A31-2457F7B2F934}"/>
              </a:ext>
            </a:extLst>
          </p:cNvPr>
          <p:cNvSpPr/>
          <p:nvPr/>
        </p:nvSpPr>
        <p:spPr>
          <a:xfrm>
            <a:off x="4191329" y="4630145"/>
            <a:ext cx="66040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FB560-C953-4E7A-9B3F-625A5CAB6CB7}"/>
              </a:ext>
            </a:extLst>
          </p:cNvPr>
          <p:cNvSpPr txBox="1"/>
          <p:nvPr/>
        </p:nvSpPr>
        <p:spPr>
          <a:xfrm>
            <a:off x="4282769" y="4152826"/>
            <a:ext cx="59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329FEA-2475-40F5-BFC9-B1F86D1EE4C6}"/>
              </a:ext>
            </a:extLst>
          </p:cNvPr>
          <p:cNvSpPr/>
          <p:nvPr/>
        </p:nvSpPr>
        <p:spPr>
          <a:xfrm>
            <a:off x="8578110" y="1300480"/>
            <a:ext cx="1098632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15  20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B4FCA-03AB-454F-9B35-4FD634622D30}"/>
              </a:ext>
            </a:extLst>
          </p:cNvPr>
          <p:cNvSpPr/>
          <p:nvPr/>
        </p:nvSpPr>
        <p:spPr>
          <a:xfrm>
            <a:off x="9856018" y="1300480"/>
            <a:ext cx="1098632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20 25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251B39-9749-45F2-B63C-8D08CD63924C}"/>
              </a:ext>
            </a:extLst>
          </p:cNvPr>
          <p:cNvSpPr txBox="1"/>
          <p:nvPr/>
        </p:nvSpPr>
        <p:spPr>
          <a:xfrm>
            <a:off x="9866178" y="961274"/>
            <a:ext cx="59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97F182-99AC-40A4-9463-D58A822E1D51}"/>
              </a:ext>
            </a:extLst>
          </p:cNvPr>
          <p:cNvSpPr txBox="1"/>
          <p:nvPr/>
        </p:nvSpPr>
        <p:spPr>
          <a:xfrm>
            <a:off x="8888364" y="1014214"/>
            <a:ext cx="52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7E6177-EC56-43B3-BD5C-C460FB737D9B}"/>
              </a:ext>
            </a:extLst>
          </p:cNvPr>
          <p:cNvCxnSpPr>
            <a:cxnSpLocks/>
          </p:cNvCxnSpPr>
          <p:nvPr/>
        </p:nvCxnSpPr>
        <p:spPr>
          <a:xfrm flipV="1">
            <a:off x="8566848" y="1383546"/>
            <a:ext cx="678343" cy="6299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063221-C7D6-4741-A893-8CF05E2BE542}"/>
              </a:ext>
            </a:extLst>
          </p:cNvPr>
          <p:cNvCxnSpPr/>
          <p:nvPr/>
        </p:nvCxnSpPr>
        <p:spPr>
          <a:xfrm flipV="1">
            <a:off x="10124600" y="1383546"/>
            <a:ext cx="591414" cy="43509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10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F458-E31F-41F7-BA6F-5B9F5585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40" y="1"/>
            <a:ext cx="3108960" cy="1270000"/>
          </a:xfrm>
        </p:spPr>
        <p:txBody>
          <a:bodyPr>
            <a:noAutofit/>
          </a:bodyPr>
          <a:lstStyle/>
          <a:p>
            <a:r>
              <a:rPr lang="en-IN" sz="2800" dirty="0"/>
              <a:t>Passing object in a function is call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3050-36A8-4CE5-BA9C-543130E83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720" y="182880"/>
            <a:ext cx="6863080" cy="599408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Objects are reference but pass by as value. 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 =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 = j;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Pass an object. Now,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ob.a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ob.b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object 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used in the call will be changed. */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change(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obj.a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obj.b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CallByRef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(15, 20);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ob.a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ob.b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before call: 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ob.a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ob.b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ob.change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ob.a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ob.b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after call: 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ob.a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ob.b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1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5AF8E4-D6D6-4049-B82A-DC2D79E17F27}"/>
              </a:ext>
            </a:extLst>
          </p:cNvPr>
          <p:cNvSpPr/>
          <p:nvPr/>
        </p:nvSpPr>
        <p:spPr>
          <a:xfrm>
            <a:off x="660070" y="5428391"/>
            <a:ext cx="511278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8525B7-D26A-4467-995E-6B8A7A54599F}"/>
              </a:ext>
            </a:extLst>
          </p:cNvPr>
          <p:cNvSpPr/>
          <p:nvPr/>
        </p:nvSpPr>
        <p:spPr>
          <a:xfrm>
            <a:off x="1823882" y="4916130"/>
            <a:ext cx="1478118" cy="678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a=15     20</a:t>
            </a:r>
          </a:p>
          <a:p>
            <a:pPr algn="ctr"/>
            <a:r>
              <a:rPr lang="en-IN" dirty="0"/>
              <a:t>b=20      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6A173-9722-46EF-ACF7-D49425168B60}"/>
              </a:ext>
            </a:extLst>
          </p:cNvPr>
          <p:cNvSpPr txBox="1"/>
          <p:nvPr/>
        </p:nvSpPr>
        <p:spPr>
          <a:xfrm>
            <a:off x="747252" y="4995115"/>
            <a:ext cx="51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ob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B50AF0-24FC-4B41-8C8F-85E76A94DC1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71348" y="5529664"/>
            <a:ext cx="652534" cy="14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E0497-C04D-42B6-AD7A-5D0561657549}"/>
              </a:ext>
            </a:extLst>
          </p:cNvPr>
          <p:cNvSpPr/>
          <p:nvPr/>
        </p:nvSpPr>
        <p:spPr>
          <a:xfrm>
            <a:off x="578790" y="4199031"/>
            <a:ext cx="511278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E68AA4-5ADD-41AD-BA4E-F9181772B64D}"/>
              </a:ext>
            </a:extLst>
          </p:cNvPr>
          <p:cNvSpPr txBox="1"/>
          <p:nvPr/>
        </p:nvSpPr>
        <p:spPr>
          <a:xfrm>
            <a:off x="665972" y="3786075"/>
            <a:ext cx="51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obj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63E581-E7E2-4591-A408-4E17937BC181}"/>
              </a:ext>
            </a:extLst>
          </p:cNvPr>
          <p:cNvCxnSpPr>
            <a:cxnSpLocks/>
          </p:cNvCxnSpPr>
          <p:nvPr/>
        </p:nvCxnSpPr>
        <p:spPr>
          <a:xfrm>
            <a:off x="1006167" y="4577227"/>
            <a:ext cx="904897" cy="47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775378-4B3A-405D-8AE6-53A6BB65082F}"/>
              </a:ext>
            </a:extLst>
          </p:cNvPr>
          <p:cNvCxnSpPr/>
          <p:nvPr/>
        </p:nvCxnSpPr>
        <p:spPr>
          <a:xfrm flipV="1">
            <a:off x="2249127" y="4995115"/>
            <a:ext cx="280713" cy="18466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74C475-CDE7-437F-BFED-52DE09DD07FF}"/>
              </a:ext>
            </a:extLst>
          </p:cNvPr>
          <p:cNvCxnSpPr/>
          <p:nvPr/>
        </p:nvCxnSpPr>
        <p:spPr>
          <a:xfrm flipV="1">
            <a:off x="2249127" y="5289755"/>
            <a:ext cx="280713" cy="18466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2524140-A736-471D-BE22-7371379171E4}"/>
              </a:ext>
            </a:extLst>
          </p:cNvPr>
          <p:cNvSpPr txBox="1"/>
          <p:nvPr/>
        </p:nvSpPr>
        <p:spPr>
          <a:xfrm>
            <a:off x="71593" y="1127614"/>
            <a:ext cx="45330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 call by value when you pass data it get copied </a:t>
            </a:r>
          </a:p>
          <a:p>
            <a:r>
              <a:rPr lang="en-IN" dirty="0"/>
              <a:t>to another  memory block. But when you pass </a:t>
            </a:r>
          </a:p>
          <a:p>
            <a:r>
              <a:rPr lang="en-IN" dirty="0"/>
              <a:t>reference in a function another memory block </a:t>
            </a:r>
          </a:p>
          <a:p>
            <a:r>
              <a:rPr lang="en-IN" dirty="0"/>
              <a:t>get created, since reference variable is holding </a:t>
            </a:r>
          </a:p>
          <a:p>
            <a:r>
              <a:rPr lang="en-IN" dirty="0"/>
              <a:t>Reference(arrow)  , same reference (arrow ) </a:t>
            </a:r>
          </a:p>
          <a:p>
            <a:r>
              <a:rPr lang="en-IN" dirty="0"/>
              <a:t>get copied</a:t>
            </a:r>
          </a:p>
          <a:p>
            <a:r>
              <a:rPr lang="en-IN" dirty="0"/>
              <a:t>So now both </a:t>
            </a:r>
            <a:r>
              <a:rPr lang="en-IN" dirty="0" err="1"/>
              <a:t>ob</a:t>
            </a:r>
            <a:r>
              <a:rPr lang="en-IN" dirty="0"/>
              <a:t> and </a:t>
            </a:r>
            <a:r>
              <a:rPr lang="en-IN" dirty="0" err="1"/>
              <a:t>obj</a:t>
            </a:r>
            <a:r>
              <a:rPr lang="en-IN" dirty="0"/>
              <a:t> pointing to same</a:t>
            </a:r>
          </a:p>
          <a:p>
            <a:r>
              <a:rPr lang="en-IN" dirty="0"/>
              <a:t>Memory bloc.</a:t>
            </a:r>
          </a:p>
        </p:txBody>
      </p:sp>
    </p:spTree>
    <p:extLst>
      <p:ext uri="{BB962C8B-B14F-4D97-AF65-F5344CB8AC3E}">
        <p14:creationId xmlns:p14="http://schemas.microsoft.com/office/powerpoint/2010/main" val="265108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42F8-6E97-47FC-879C-2460BB0B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13" y="-182879"/>
            <a:ext cx="4413415" cy="1136607"/>
          </a:xfrm>
        </p:spPr>
        <p:txBody>
          <a:bodyPr>
            <a:noAutofit/>
          </a:bodyPr>
          <a:lstStyle/>
          <a:p>
            <a:r>
              <a:rPr lang="en-IN" sz="3200" dirty="0"/>
              <a:t>     Call by 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9A69-4BDB-4683-B4FA-B58AD4021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587" y="-44572"/>
            <a:ext cx="6454099" cy="658761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Use ref to pass a value type by reference.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RefTest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This method changes its arguments.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Notice the use of ref. */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RefDemo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RefTest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RefTest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before call: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ob.sqr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notice the use of ref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after call: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E04A5-279E-4377-9F8F-F05FAD92EFA3}"/>
              </a:ext>
            </a:extLst>
          </p:cNvPr>
          <p:cNvSpPr txBox="1"/>
          <p:nvPr/>
        </p:nvSpPr>
        <p:spPr>
          <a:xfrm>
            <a:off x="166984" y="882608"/>
            <a:ext cx="49431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you pass primitive type in a function using ref</a:t>
            </a:r>
          </a:p>
          <a:p>
            <a:r>
              <a:rPr lang="en-IN" dirty="0"/>
              <a:t>Key another memory block </a:t>
            </a:r>
            <a:r>
              <a:rPr lang="en-IN" b="1" dirty="0"/>
              <a:t>does not </a:t>
            </a:r>
            <a:r>
              <a:rPr lang="en-IN" dirty="0"/>
              <a:t>get created but</a:t>
            </a:r>
          </a:p>
          <a:p>
            <a:r>
              <a:rPr lang="en-IN" dirty="0"/>
              <a:t>It is just </a:t>
            </a:r>
            <a:r>
              <a:rPr lang="en-IN" b="1" dirty="0"/>
              <a:t>another name to same  memory block</a:t>
            </a:r>
            <a:r>
              <a:rPr lang="en-IN" dirty="0"/>
              <a:t>. So if you make some changes to the parameter in a function original data will get modified</a:t>
            </a:r>
          </a:p>
          <a:p>
            <a:r>
              <a:rPr lang="en-IN" dirty="0"/>
              <a:t> see the diagram</a:t>
            </a:r>
          </a:p>
          <a:p>
            <a:r>
              <a:rPr lang="en-US" b="1" dirty="0"/>
              <a:t>Here is one important point to understand about ref</a:t>
            </a:r>
            <a:r>
              <a:rPr lang="en-US" dirty="0"/>
              <a:t>: An argument passed by ref must be assigned a value prior to the call. The reason is that the method that receives such an argument assumes that the parameter refers to a valid value. </a:t>
            </a:r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EF3970-BFAD-4EED-9087-E1D1D419B1B6}"/>
              </a:ext>
            </a:extLst>
          </p:cNvPr>
          <p:cNvSpPr/>
          <p:nvPr/>
        </p:nvSpPr>
        <p:spPr>
          <a:xfrm>
            <a:off x="4320539" y="4616212"/>
            <a:ext cx="979047" cy="971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  <a:p>
            <a:pPr algn="ctr"/>
            <a:r>
              <a:rPr lang="en-IN" dirty="0"/>
              <a:t>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46F71-64A0-4994-8858-B12DBF1B113C}"/>
              </a:ext>
            </a:extLst>
          </p:cNvPr>
          <p:cNvSpPr txBox="1"/>
          <p:nvPr/>
        </p:nvSpPr>
        <p:spPr>
          <a:xfrm>
            <a:off x="4241104" y="4108412"/>
            <a:ext cx="4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48CBA-B205-47C5-8997-0D75387F2273}"/>
              </a:ext>
            </a:extLst>
          </p:cNvPr>
          <p:cNvSpPr txBox="1"/>
          <p:nvPr/>
        </p:nvSpPr>
        <p:spPr>
          <a:xfrm>
            <a:off x="3592318" y="4500467"/>
            <a:ext cx="4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70E314-01FD-4AFE-975F-AF03D91DD824}"/>
              </a:ext>
            </a:extLst>
          </p:cNvPr>
          <p:cNvCxnSpPr/>
          <p:nvPr/>
        </p:nvCxnSpPr>
        <p:spPr>
          <a:xfrm flipV="1">
            <a:off x="4501308" y="4869799"/>
            <a:ext cx="528668" cy="26278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12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C06E-C3C0-4277-A23B-722016FB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8439"/>
            <a:ext cx="4775200" cy="925195"/>
          </a:xfrm>
        </p:spPr>
        <p:txBody>
          <a:bodyPr/>
          <a:lstStyle/>
          <a:p>
            <a:r>
              <a:rPr lang="en-IN" dirty="0"/>
              <a:t>Swap two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07E1-3A16-43B2-BA03-5E639D42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280" y="218439"/>
            <a:ext cx="5938520" cy="5958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Swap two values.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ValueSwap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method now changes its arguments.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Swap(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 = a;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 = b;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 = t;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ValueSwapDemo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ValueSwap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ValueSwap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10, y = 20;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and y before call: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x +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y);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ob.Swap(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and y after call: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x +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y);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5387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42F8-6E97-47FC-879C-2460BB0B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13" y="-182879"/>
            <a:ext cx="4413415" cy="1136607"/>
          </a:xfrm>
        </p:spPr>
        <p:txBody>
          <a:bodyPr>
            <a:noAutofit/>
          </a:bodyPr>
          <a:lstStyle/>
          <a:p>
            <a:r>
              <a:rPr lang="en-IN" sz="3200" dirty="0"/>
              <a:t>     Call by 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9A69-4BDB-4683-B4FA-B58AD4021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587" y="-44572"/>
            <a:ext cx="6454099" cy="658761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Objects are reference but pass by as value.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 =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 = j;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Pass an object. Now,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ob.a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ob.b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object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used in the call will be changed. */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change(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obj.a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obj.b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CallByRef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(15, 20);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ob.a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ob.b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before call: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ob.a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ob.b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ob.change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ob.a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ob.b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after call: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ob.a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ob.b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E04A5-279E-4377-9F8F-F05FAD92EFA3}"/>
              </a:ext>
            </a:extLst>
          </p:cNvPr>
          <p:cNvSpPr txBox="1"/>
          <p:nvPr/>
        </p:nvSpPr>
        <p:spPr>
          <a:xfrm>
            <a:off x="166984" y="882608"/>
            <a:ext cx="4943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you pass object in  a function using ref</a:t>
            </a:r>
          </a:p>
          <a:p>
            <a:r>
              <a:rPr lang="en-IN" dirty="0"/>
              <a:t>Key another memory block </a:t>
            </a:r>
            <a:r>
              <a:rPr lang="en-IN" b="1" dirty="0"/>
              <a:t>does not </a:t>
            </a:r>
            <a:r>
              <a:rPr lang="en-IN" dirty="0"/>
              <a:t>get created but</a:t>
            </a:r>
          </a:p>
          <a:p>
            <a:r>
              <a:rPr lang="en-IN" dirty="0"/>
              <a:t>It is jut another name to same  memory block. So if you make some changes to the parameter in a function original data will get modified</a:t>
            </a:r>
          </a:p>
          <a:p>
            <a:r>
              <a:rPr lang="en-IN" dirty="0"/>
              <a:t> see the diagram 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EF3970-BFAD-4EED-9087-E1D1D419B1B6}"/>
              </a:ext>
            </a:extLst>
          </p:cNvPr>
          <p:cNvSpPr/>
          <p:nvPr/>
        </p:nvSpPr>
        <p:spPr>
          <a:xfrm>
            <a:off x="3607087" y="4382532"/>
            <a:ext cx="1503064" cy="971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a=15 20</a:t>
            </a:r>
          </a:p>
          <a:p>
            <a:pPr algn="ctr"/>
            <a:r>
              <a:rPr lang="en-IN" dirty="0"/>
              <a:t>b=20  25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C3EB7-BB63-4BE8-958D-CD17381B69A1}"/>
              </a:ext>
            </a:extLst>
          </p:cNvPr>
          <p:cNvSpPr/>
          <p:nvPr/>
        </p:nvSpPr>
        <p:spPr>
          <a:xfrm>
            <a:off x="2017201" y="4592320"/>
            <a:ext cx="59944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7F4312-355E-4E7E-8DF6-5C1748547B2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616641" y="4795520"/>
            <a:ext cx="933594" cy="11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21E859-8CB5-459A-B7BD-75C0868A822B}"/>
              </a:ext>
            </a:extLst>
          </p:cNvPr>
          <p:cNvSpPr txBox="1"/>
          <p:nvPr/>
        </p:nvSpPr>
        <p:spPr>
          <a:xfrm>
            <a:off x="2017202" y="4277360"/>
            <a:ext cx="59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ob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E89D5F-3ED9-41D6-B701-FEE7E549AFAE}"/>
              </a:ext>
            </a:extLst>
          </p:cNvPr>
          <p:cNvSpPr txBox="1"/>
          <p:nvPr/>
        </p:nvSpPr>
        <p:spPr>
          <a:xfrm>
            <a:off x="1335796" y="4851400"/>
            <a:ext cx="59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obj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D6FE3D-6059-4CD1-B344-A86055FA7AC6}"/>
              </a:ext>
            </a:extLst>
          </p:cNvPr>
          <p:cNvCxnSpPr/>
          <p:nvPr/>
        </p:nvCxnSpPr>
        <p:spPr>
          <a:xfrm flipV="1">
            <a:off x="4096610" y="4646692"/>
            <a:ext cx="282350" cy="14882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7D161C-C480-40E8-8BA3-77094B71DB81}"/>
              </a:ext>
            </a:extLst>
          </p:cNvPr>
          <p:cNvCxnSpPr/>
          <p:nvPr/>
        </p:nvCxnSpPr>
        <p:spPr>
          <a:xfrm flipV="1">
            <a:off x="4188050" y="4910852"/>
            <a:ext cx="282350" cy="14882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31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B315-F5D8-4630-B584-2995DD68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960" y="1"/>
            <a:ext cx="4185920" cy="914400"/>
          </a:xfrm>
        </p:spPr>
        <p:txBody>
          <a:bodyPr/>
          <a:lstStyle/>
          <a:p>
            <a:r>
              <a:rPr lang="en-IN" dirty="0"/>
              <a:t>Call by 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570D-7984-4452-934D-ECEEE78FD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880" y="91440"/>
            <a:ext cx="6090920" cy="617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>
                <a:solidFill>
                  <a:srgbClr val="008000"/>
                </a:solidFill>
                <a:latin typeface="Consolas" panose="020B0609020204030204" pitchFamily="49" charset="0"/>
              </a:rPr>
              <a:t>// Use out. </a:t>
            </a:r>
            <a:endParaRPr lang="en-IN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System; </a:t>
            </a: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latin typeface="Consolas" panose="020B0609020204030204" pitchFamily="49" charset="0"/>
              </a:rPr>
              <a:t>Decompose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 Decompose a floating-point value into its 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integer and fractional parts. */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prstClr val="black"/>
                </a:solidFill>
                <a:latin typeface="Consolas" panose="020B0609020204030204" pitchFamily="49" charset="0"/>
              </a:rPr>
              <a:t> parts(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prstClr val="black"/>
                </a:solidFill>
                <a:latin typeface="Consolas" panose="020B0609020204030204" pitchFamily="49" charset="0"/>
              </a:rPr>
              <a:t> n,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fr-FR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prstClr val="black"/>
                </a:solidFill>
                <a:latin typeface="Consolas" panose="020B0609020204030204" pitchFamily="49" charset="0"/>
              </a:rPr>
              <a:t> frac) { </a:t>
            </a: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whole;  </a:t>
            </a: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  whole = 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) n;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frac = n - whole;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pass fractional part back through frac 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whole;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return integer portion 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} </a:t>
            </a: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UseOut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Main() {   </a:t>
            </a: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 Decompose </a:t>
            </a:r>
            <a:r>
              <a:rPr lang="en-IN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ob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Decompose(); </a:t>
            </a: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f;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//observed f is not initialized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ob.parts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(10.125,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f); </a:t>
            </a: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IN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"Integer portion is "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+ </a:t>
            </a:r>
            <a:r>
              <a:rPr lang="en-IN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IN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"Fractional part is "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+ f); </a:t>
            </a: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} </a:t>
            </a: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05A28-E0BA-4229-9184-5A6D36415F18}"/>
              </a:ext>
            </a:extLst>
          </p:cNvPr>
          <p:cNvSpPr txBox="1"/>
          <p:nvPr/>
        </p:nvSpPr>
        <p:spPr>
          <a:xfrm>
            <a:off x="91441" y="812800"/>
            <a:ext cx="51714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 is also pass data by reference</a:t>
            </a:r>
          </a:p>
          <a:p>
            <a:endParaRPr lang="en-US" dirty="0"/>
          </a:p>
          <a:p>
            <a:r>
              <a:rPr lang="en-US" b="1" dirty="0"/>
              <a:t>the out parameter.</a:t>
            </a:r>
          </a:p>
          <a:p>
            <a:r>
              <a:rPr lang="en-US" dirty="0"/>
              <a:t>An out parameter is similar to a ref parameter with </a:t>
            </a:r>
          </a:p>
          <a:p>
            <a:r>
              <a:rPr lang="en-US" dirty="0"/>
              <a:t>this one exception: It can only be used to pass a value out of a method.</a:t>
            </a:r>
          </a:p>
          <a:p>
            <a:endParaRPr lang="en-US" dirty="0"/>
          </a:p>
          <a:p>
            <a:r>
              <a:rPr lang="en-US" dirty="0"/>
              <a:t> It is not necessary (or useful) to give the variable used as an out parameter an initial value prior to calling the method. </a:t>
            </a:r>
          </a:p>
          <a:p>
            <a:endParaRPr lang="en-US" dirty="0"/>
          </a:p>
          <a:p>
            <a:r>
              <a:rPr lang="en-US" dirty="0"/>
              <a:t>The method will give the variable a value. Furthermore, inside the method, an out parameter is considered unassigned; that is, it is assumed to have no initial value.</a:t>
            </a:r>
          </a:p>
          <a:p>
            <a:endParaRPr lang="en-US" dirty="0"/>
          </a:p>
          <a:p>
            <a:r>
              <a:rPr lang="en-US" dirty="0"/>
              <a:t> This implies that the </a:t>
            </a:r>
            <a:r>
              <a:rPr lang="en-US" b="1" dirty="0"/>
              <a:t>method must assign the</a:t>
            </a:r>
          </a:p>
          <a:p>
            <a:r>
              <a:rPr lang="en-US" b="1" dirty="0"/>
              <a:t>parameter a value prior to the method’s termination</a:t>
            </a:r>
            <a:r>
              <a:rPr lang="en-US" dirty="0"/>
              <a:t>. Thus, after the call to the method, an</a:t>
            </a:r>
          </a:p>
          <a:p>
            <a:r>
              <a:rPr lang="en-US" dirty="0"/>
              <a:t>out parameter will contain a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91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5C53-66E9-4F51-B005-94594C50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687" y="1"/>
            <a:ext cx="4949313" cy="521110"/>
          </a:xfrm>
        </p:spPr>
        <p:txBody>
          <a:bodyPr>
            <a:noAutofit/>
          </a:bodyPr>
          <a:lstStyle/>
          <a:p>
            <a:r>
              <a:rPr lang="en-IN" sz="3200" dirty="0"/>
              <a:t>Variable length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DA53F-3C78-489F-9BA3-457A0CDE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36"/>
            <a:ext cx="5257799" cy="68481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public static void Write(string format, params object[]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</a:t>
            </a:r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nums.Length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s-E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es-E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"Error: no arguments."</a:t>
            </a:r>
            <a:r>
              <a:rPr lang="es-E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 = </a:t>
            </a:r>
            <a:r>
              <a:rPr lang="en-IN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1; i &lt; nums.Length;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 m) m 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ParamsDemo</a:t>
            </a:r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</a:t>
            </a:r>
            <a:r>
              <a:rPr lang="en-IN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10, b = 20;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call with two values </a:t>
            </a:r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min = ob.minVal(a, b);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"Minimum is "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min);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call with 3 values </a:t>
            </a:r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min = ob.minVal(a, b, -1);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"Minimum is "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min);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call with 5 values </a:t>
            </a:r>
            <a:endParaRPr lang="en-IN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min = ob.minVal(18, 23, 3, 14, 25);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"Minimum is "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min);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can call with an int array, too 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v-SE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args = { 45, 67, 34, 9, 112, 8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min = </a:t>
            </a:r>
            <a:r>
              <a:rPr lang="en-IN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ob.minVal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"Minimum is "</a:t>
            </a: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min);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0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4A3-F6C4-4B71-AF1D-3726916B8414}"/>
              </a:ext>
            </a:extLst>
          </p:cNvPr>
          <p:cNvSpPr txBox="1"/>
          <p:nvPr/>
        </p:nvSpPr>
        <p:spPr>
          <a:xfrm>
            <a:off x="432619" y="934065"/>
            <a:ext cx="44638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Params is a key word which will accept parameter as array so that it will work irrespective of the number of data pass while calling function.</a:t>
            </a:r>
          </a:p>
          <a:p>
            <a:r>
              <a:rPr lang="en-IN" dirty="0"/>
              <a:t>Think about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static void Write(string format, params object[]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We don’t know how many variable user is going to print using write method that is why signature of write method has used params key word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13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2C19-E5D2-4B92-ADAC-4BC749A12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172402"/>
            <a:ext cx="5113020" cy="508635"/>
          </a:xfrm>
        </p:spPr>
        <p:txBody>
          <a:bodyPr>
            <a:normAutofit fontScale="90000"/>
          </a:bodyPr>
          <a:lstStyle/>
          <a:p>
            <a:r>
              <a:rPr lang="en-IN" dirty="0"/>
              <a:t>Method returning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16BBF-3AE2-4908-926D-FD9A18568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0" y="172402"/>
            <a:ext cx="5948680" cy="624871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Return an array. </a:t>
            </a:r>
            <a:endParaRPr lang="en-IN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</a:t>
            </a:r>
            <a:endParaRPr lang="en-IN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Return an array containing the factors of num. 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On return,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numfactors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will contain the number of 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factors found. */</a:t>
            </a:r>
            <a:endParaRPr lang="en-IN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findfactors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num,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numfactors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facts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size of 10 is arbitrary 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find factors and put them in the facts array 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1, j = 0; i &lt;= num;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IN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</a:t>
            </a:r>
            <a:r>
              <a:rPr lang="en-IN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facts[j] = </a:t>
            </a:r>
            <a:r>
              <a:rPr lang="en-IN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IN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numfactors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j;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FindFactors</a:t>
            </a:r>
            <a:endParaRPr lang="en-IN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numfactors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factors;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factors =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f.findfactors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(12,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numfactors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"Factors for 12 are:{0} 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numfactors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IN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IN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numfactors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IN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(factors[</a:t>
            </a:r>
            <a:r>
              <a:rPr lang="en-IN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+ </a:t>
            </a:r>
            <a:r>
              <a:rPr lang="en-IN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401F44-2E04-4CA1-87A6-5394730EF178}"/>
              </a:ext>
            </a:extLst>
          </p:cNvPr>
          <p:cNvSpPr/>
          <p:nvPr/>
        </p:nvSpPr>
        <p:spPr>
          <a:xfrm>
            <a:off x="314960" y="2712720"/>
            <a:ext cx="668020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7A96A-0A02-4751-B9AC-A6685DE7B4E0}"/>
              </a:ext>
            </a:extLst>
          </p:cNvPr>
          <p:cNvSpPr/>
          <p:nvPr/>
        </p:nvSpPr>
        <p:spPr>
          <a:xfrm>
            <a:off x="1584960" y="2509520"/>
            <a:ext cx="955040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3BBAF-49CA-4965-913A-E2518C5DF313}"/>
              </a:ext>
            </a:extLst>
          </p:cNvPr>
          <p:cNvSpPr/>
          <p:nvPr/>
        </p:nvSpPr>
        <p:spPr>
          <a:xfrm>
            <a:off x="3225800" y="2550160"/>
            <a:ext cx="1249680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DAF9E-E6B5-4854-80F3-467AFB55BC9D}"/>
              </a:ext>
            </a:extLst>
          </p:cNvPr>
          <p:cNvSpPr txBox="1"/>
          <p:nvPr/>
        </p:nvSpPr>
        <p:spPr>
          <a:xfrm>
            <a:off x="2834640" y="2225040"/>
            <a:ext cx="342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findfactors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39AD5-6112-4130-9D7B-B544104AA8C0}"/>
              </a:ext>
            </a:extLst>
          </p:cNvPr>
          <p:cNvSpPr txBox="1"/>
          <p:nvPr/>
        </p:nvSpPr>
        <p:spPr>
          <a:xfrm>
            <a:off x="248920" y="2225040"/>
            <a:ext cx="36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9C8F8-7482-4E76-B9D0-6D681C3B57BF}"/>
              </a:ext>
            </a:extLst>
          </p:cNvPr>
          <p:cNvSpPr txBox="1"/>
          <p:nvPr/>
        </p:nvSpPr>
        <p:spPr>
          <a:xfrm>
            <a:off x="721360" y="4775200"/>
            <a:ext cx="18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numfactors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DCA84-B95A-4E8C-B18A-1EF0868518B1}"/>
              </a:ext>
            </a:extLst>
          </p:cNvPr>
          <p:cNvSpPr/>
          <p:nvPr/>
        </p:nvSpPr>
        <p:spPr>
          <a:xfrm>
            <a:off x="1087120" y="5394959"/>
            <a:ext cx="851794" cy="94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  <a:p>
            <a:pPr algn="ctr"/>
            <a:r>
              <a:rPr lang="en-IN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B222BD-1AAC-4C29-88D2-225943F73EE6}"/>
              </a:ext>
            </a:extLst>
          </p:cNvPr>
          <p:cNvSpPr/>
          <p:nvPr/>
        </p:nvSpPr>
        <p:spPr>
          <a:xfrm>
            <a:off x="234601" y="439507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numfactors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938E7D-4AD1-435F-8AB9-696A6E552FDB}"/>
              </a:ext>
            </a:extLst>
          </p:cNvPr>
          <p:cNvCxnSpPr/>
          <p:nvPr/>
        </p:nvCxnSpPr>
        <p:spPr>
          <a:xfrm flipV="1">
            <a:off x="1341120" y="5499497"/>
            <a:ext cx="406400" cy="40100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884EE192-3C99-4EFE-AFA0-1A17397EB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429685"/>
              </p:ext>
            </p:extLst>
          </p:nvPr>
        </p:nvGraphicFramePr>
        <p:xfrm>
          <a:off x="3116168" y="3136057"/>
          <a:ext cx="25649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">
                  <a:extLst>
                    <a:ext uri="{9D8B030D-6E8A-4147-A177-3AD203B41FA5}">
                      <a16:colId xmlns:a16="http://schemas.microsoft.com/office/drawing/2014/main" val="2405385280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1601069202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196248853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1505175497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205784669"/>
                    </a:ext>
                  </a:extLst>
                </a:gridCol>
                <a:gridCol w="438468">
                  <a:extLst>
                    <a:ext uri="{9D8B030D-6E8A-4147-A177-3AD203B41FA5}">
                      <a16:colId xmlns:a16="http://schemas.microsoft.com/office/drawing/2014/main" val="47959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2006960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3044197962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2108594838"/>
                    </a:ext>
                  </a:extLst>
                </a:gridCol>
                <a:gridCol w="239776">
                  <a:extLst>
                    <a:ext uri="{9D8B030D-6E8A-4147-A177-3AD203B41FA5}">
                      <a16:colId xmlns:a16="http://schemas.microsoft.com/office/drawing/2014/main" val="949354959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62135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9E6C259-5F87-4E17-A380-58D751789F61}"/>
              </a:ext>
            </a:extLst>
          </p:cNvPr>
          <p:cNvSpPr txBox="1"/>
          <p:nvPr/>
        </p:nvSpPr>
        <p:spPr>
          <a:xfrm>
            <a:off x="1877954" y="3830498"/>
            <a:ext cx="122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fact</a:t>
            </a:r>
            <a:endParaRPr lang="en-IN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20D6B3-824D-4EC1-8C03-C99712B8F38E}"/>
              </a:ext>
            </a:extLst>
          </p:cNvPr>
          <p:cNvSpPr/>
          <p:nvPr/>
        </p:nvSpPr>
        <p:spPr>
          <a:xfrm>
            <a:off x="3046355" y="3786117"/>
            <a:ext cx="36191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8C40B9-0BE0-4D7A-B647-56F829C96DFC}"/>
              </a:ext>
            </a:extLst>
          </p:cNvPr>
          <p:cNvCxnSpPr>
            <a:cxnSpLocks/>
          </p:cNvCxnSpPr>
          <p:nvPr/>
        </p:nvCxnSpPr>
        <p:spPr>
          <a:xfrm flipV="1">
            <a:off x="3097977" y="3611880"/>
            <a:ext cx="117663" cy="21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A6DED6-8BFE-493C-956E-6657AC056610}"/>
              </a:ext>
            </a:extLst>
          </p:cNvPr>
          <p:cNvSpPr txBox="1"/>
          <p:nvPr/>
        </p:nvSpPr>
        <p:spPr>
          <a:xfrm>
            <a:off x="2001520" y="5364658"/>
            <a:ext cx="1259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factors</a:t>
            </a:r>
            <a:endParaRPr lang="en-IN" sz="1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00E0D1-4749-4045-B5A4-1E6F95477C42}"/>
              </a:ext>
            </a:extLst>
          </p:cNvPr>
          <p:cNvSpPr/>
          <p:nvPr/>
        </p:nvSpPr>
        <p:spPr>
          <a:xfrm>
            <a:off x="3208915" y="5320277"/>
            <a:ext cx="36191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A346B5-85D9-4D10-BF6F-6297B6282915}"/>
              </a:ext>
            </a:extLst>
          </p:cNvPr>
          <p:cNvCxnSpPr>
            <a:cxnSpLocks/>
          </p:cNvCxnSpPr>
          <p:nvPr/>
        </p:nvCxnSpPr>
        <p:spPr>
          <a:xfrm flipV="1">
            <a:off x="3586480" y="3830499"/>
            <a:ext cx="548640" cy="141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19EA38-4EFA-4D15-B5D2-1D6C47CA504A}"/>
              </a:ext>
            </a:extLst>
          </p:cNvPr>
          <p:cNvSpPr txBox="1"/>
          <p:nvPr/>
        </p:nvSpPr>
        <p:spPr>
          <a:xfrm>
            <a:off x="4928214" y="2225040"/>
            <a:ext cx="956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num</a:t>
            </a:r>
            <a:endParaRPr lang="en-IN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7F0FA3-D43C-46CC-ACE3-D4DEA3C56052}"/>
              </a:ext>
            </a:extLst>
          </p:cNvPr>
          <p:cNvSpPr/>
          <p:nvPr/>
        </p:nvSpPr>
        <p:spPr>
          <a:xfrm>
            <a:off x="5161280" y="2457697"/>
            <a:ext cx="588047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25F3DF-2D80-4B0D-8758-4AAA86002294}"/>
              </a:ext>
            </a:extLst>
          </p:cNvPr>
          <p:cNvSpPr/>
          <p:nvPr/>
        </p:nvSpPr>
        <p:spPr>
          <a:xfrm>
            <a:off x="1417912" y="2065465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83493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2021</Words>
  <Application>Microsoft Office PowerPoint</Application>
  <PresentationFormat>Widescreen</PresentationFormat>
  <Paragraphs>348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</vt:lpstr>
      <vt:lpstr>Consolas</vt:lpstr>
      <vt:lpstr>Garamond</vt:lpstr>
      <vt:lpstr>Office Theme</vt:lpstr>
      <vt:lpstr>PowerPoint Presentation</vt:lpstr>
      <vt:lpstr>   Call by value</vt:lpstr>
      <vt:lpstr>Passing object in a function is call by value</vt:lpstr>
      <vt:lpstr>     Call by  Reference</vt:lpstr>
      <vt:lpstr>Swap two number</vt:lpstr>
      <vt:lpstr>     Call by  Reference</vt:lpstr>
      <vt:lpstr>Call by  Reference</vt:lpstr>
      <vt:lpstr>Variable length of arguments</vt:lpstr>
      <vt:lpstr>Method returning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Mantri vidyanidhi infotech academy</dc:creator>
  <cp:lastModifiedBy>Sriram Mantri vidyanidhi infotech academy</cp:lastModifiedBy>
  <cp:revision>23</cp:revision>
  <dcterms:created xsi:type="dcterms:W3CDTF">2020-07-29T17:53:08Z</dcterms:created>
  <dcterms:modified xsi:type="dcterms:W3CDTF">2020-07-30T05:08:10Z</dcterms:modified>
</cp:coreProperties>
</file>