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1" r:id="rId4"/>
    <p:sldId id="262" r:id="rId5"/>
    <p:sldId id="263" r:id="rId6"/>
    <p:sldId id="264" r:id="rId7"/>
    <p:sldId id="270" r:id="rId8"/>
    <p:sldId id="268"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9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CD77-657F-4FB7-874B-13C0C4A2D7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A419F3-D67F-48D3-98DB-C24942DED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9B6331-A0A6-4376-807E-94C8B7AB50F1}"/>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5" name="Footer Placeholder 4">
            <a:extLst>
              <a:ext uri="{FF2B5EF4-FFF2-40B4-BE49-F238E27FC236}">
                <a16:creationId xmlns:a16="http://schemas.microsoft.com/office/drawing/2014/main" id="{BF0A69BC-DBD6-4502-BB77-2BEEECA685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4DC0F-182D-485E-A65F-CD1EADDFAE49}"/>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372715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B110B-A92C-4D09-B2BA-03C8FBB360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DA327A-CFE4-4679-BBE6-2B93959E8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6DB31-ADD7-4173-B521-560DAAB6F469}"/>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5" name="Footer Placeholder 4">
            <a:extLst>
              <a:ext uri="{FF2B5EF4-FFF2-40B4-BE49-F238E27FC236}">
                <a16:creationId xmlns:a16="http://schemas.microsoft.com/office/drawing/2014/main" id="{118F066A-8491-4712-B8BE-B73BA1E9F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655C44-3D1E-42E8-9089-2CC1275E9AD3}"/>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16602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321058-E8E5-44E3-A694-1C32F2D44B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58328A-4B55-487B-AC13-DE17788D16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0E15B-B0E7-4FEC-A6DE-78630B212330}"/>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5" name="Footer Placeholder 4">
            <a:extLst>
              <a:ext uri="{FF2B5EF4-FFF2-40B4-BE49-F238E27FC236}">
                <a16:creationId xmlns:a16="http://schemas.microsoft.com/office/drawing/2014/main" id="{BC607BDF-1CEE-44BC-851F-B71E0C714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11611-131B-4BE6-862D-6784B4804927}"/>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268848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F194-B13C-45C6-AD7F-5CD3DEAECC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CCD42E-DFF8-43AE-B8F2-4051E6F0F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5EA70-8A5D-42C4-9E36-50DF8AC2FAA8}"/>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5" name="Footer Placeholder 4">
            <a:extLst>
              <a:ext uri="{FF2B5EF4-FFF2-40B4-BE49-F238E27FC236}">
                <a16:creationId xmlns:a16="http://schemas.microsoft.com/office/drawing/2014/main" id="{E19B63AE-EB29-4875-8C7C-088DF2AD2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E891B-E55B-4510-8339-2A02E7883384}"/>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29458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A9D7-2A3F-4817-8BDC-D1FBBF7E45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A861ED-090F-4941-A2F0-CB3BAEBE6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DF68AE-BD5C-4B20-A6B5-8FCF202067FD}"/>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5" name="Footer Placeholder 4">
            <a:extLst>
              <a:ext uri="{FF2B5EF4-FFF2-40B4-BE49-F238E27FC236}">
                <a16:creationId xmlns:a16="http://schemas.microsoft.com/office/drawing/2014/main" id="{4BECFF3C-D271-4ABB-8261-9D2CAF136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BF0A2-2CC9-4F6E-AF87-061002386598}"/>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26664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3CB8-880A-4046-9011-7EF64ED024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AFFE2-7850-45C2-B990-D2D8A8E25B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4369D2-12CB-4884-BF4F-5B50BD0DA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C616FD-C0EF-4E39-91D3-2A7F99CEDD2B}"/>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6" name="Footer Placeholder 5">
            <a:extLst>
              <a:ext uri="{FF2B5EF4-FFF2-40B4-BE49-F238E27FC236}">
                <a16:creationId xmlns:a16="http://schemas.microsoft.com/office/drawing/2014/main" id="{8942934B-F1D8-4934-AEEF-95B5F4D904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4E78B6-F9C9-45BC-BF15-7D9BD0DAB390}"/>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299430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5D46-618C-41B6-A290-17967AEF94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F70BCE-5AC4-4FBA-BD09-453F8B4E6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0DB1E4-6F58-4159-AC70-2F45ED752B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E1D323-BA20-466F-94AC-ADCB93DA6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36AD-DC9B-43DF-B9DE-4E3C2A222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010964-C099-4212-9E9C-D11DB3D3A27D}"/>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8" name="Footer Placeholder 7">
            <a:extLst>
              <a:ext uri="{FF2B5EF4-FFF2-40B4-BE49-F238E27FC236}">
                <a16:creationId xmlns:a16="http://schemas.microsoft.com/office/drawing/2014/main" id="{0F4973D2-0A62-4954-B616-CF6EF1DC51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755AA8-CE00-4636-89B6-70D13012A6BD}"/>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632918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07E2-58CD-4BEE-BABB-F690E9FFE1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26B0FA-EBAF-4982-B6CC-C34AE9145F8D}"/>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4" name="Footer Placeholder 3">
            <a:extLst>
              <a:ext uri="{FF2B5EF4-FFF2-40B4-BE49-F238E27FC236}">
                <a16:creationId xmlns:a16="http://schemas.microsoft.com/office/drawing/2014/main" id="{45414C70-D10A-4A1B-8A38-28C404EDDB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B35DC6-F8E6-4A4A-A6CE-DE12D8973210}"/>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3033226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5DE96-FFEC-4B88-AA60-46BB331DF396}"/>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3" name="Footer Placeholder 2">
            <a:extLst>
              <a:ext uri="{FF2B5EF4-FFF2-40B4-BE49-F238E27FC236}">
                <a16:creationId xmlns:a16="http://schemas.microsoft.com/office/drawing/2014/main" id="{3D7DBF01-F9B5-41E1-9650-506FBFBDFE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8E66EE-F4CA-4873-9456-186FA42168C3}"/>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50406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34B1-FDB3-430D-95A6-4E9F8C55C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E4F4F6-6F87-432E-A66A-967A4DE57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48C29-733A-40C1-A5B1-2273F2BD5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7DEB2-F277-4A69-8F94-87358DE5DF96}"/>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6" name="Footer Placeholder 5">
            <a:extLst>
              <a:ext uri="{FF2B5EF4-FFF2-40B4-BE49-F238E27FC236}">
                <a16:creationId xmlns:a16="http://schemas.microsoft.com/office/drawing/2014/main" id="{E5F10EE9-EFFB-43CA-9463-F5BA2EEE7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EAAA7-B24B-4A64-817C-DDEFE44C0AA2}"/>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373942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1431-E2BC-4C41-B7B4-8E02A387F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E77688-B1D0-4873-A3E1-69C30F0D2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EC3AB4-BCEF-4731-81BA-70746F6E1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09965-38A2-41B8-9DBA-C6BD8811D9C2}"/>
              </a:ext>
            </a:extLst>
          </p:cNvPr>
          <p:cNvSpPr>
            <a:spLocks noGrp="1"/>
          </p:cNvSpPr>
          <p:nvPr>
            <p:ph type="dt" sz="half" idx="10"/>
          </p:nvPr>
        </p:nvSpPr>
        <p:spPr/>
        <p:txBody>
          <a:bodyPr/>
          <a:lstStyle/>
          <a:p>
            <a:fld id="{B1E9C2C9-CE4E-4B9B-B43F-C31B4D4A2438}" type="datetimeFigureOut">
              <a:rPr lang="en-IN" smtClean="0"/>
              <a:t>27-10-2020</a:t>
            </a:fld>
            <a:endParaRPr lang="en-IN"/>
          </a:p>
        </p:txBody>
      </p:sp>
      <p:sp>
        <p:nvSpPr>
          <p:cNvPr id="6" name="Footer Placeholder 5">
            <a:extLst>
              <a:ext uri="{FF2B5EF4-FFF2-40B4-BE49-F238E27FC236}">
                <a16:creationId xmlns:a16="http://schemas.microsoft.com/office/drawing/2014/main" id="{18747856-B5F0-48E0-935D-5FDEAFC78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F44224-AD9A-49DA-A38D-7A6DE65C43B7}"/>
              </a:ext>
            </a:extLst>
          </p:cNvPr>
          <p:cNvSpPr>
            <a:spLocks noGrp="1"/>
          </p:cNvSpPr>
          <p:nvPr>
            <p:ph type="sldNum" sz="quarter" idx="12"/>
          </p:nvPr>
        </p:nvSpPr>
        <p:spPr/>
        <p:txBody>
          <a:bodyPr/>
          <a:lstStyle/>
          <a:p>
            <a:fld id="{420228FC-B3F1-47D5-887C-E50F36FBE58C}" type="slidenum">
              <a:rPr lang="en-IN" smtClean="0"/>
              <a:t>‹#›</a:t>
            </a:fld>
            <a:endParaRPr lang="en-IN"/>
          </a:p>
        </p:txBody>
      </p:sp>
    </p:spTree>
    <p:extLst>
      <p:ext uri="{BB962C8B-B14F-4D97-AF65-F5344CB8AC3E}">
        <p14:creationId xmlns:p14="http://schemas.microsoft.com/office/powerpoint/2010/main" val="348878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4C5DC-7E50-49F6-8E26-26D1D0295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C168A6-2DC2-4506-ABF3-3A762106A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DF86AB-A21D-46CF-906D-B3BBEF89E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9C2C9-CE4E-4B9B-B43F-C31B4D4A2438}" type="datetimeFigureOut">
              <a:rPr lang="en-IN" smtClean="0"/>
              <a:t>27-10-2020</a:t>
            </a:fld>
            <a:endParaRPr lang="en-IN"/>
          </a:p>
        </p:txBody>
      </p:sp>
      <p:sp>
        <p:nvSpPr>
          <p:cNvPr id="5" name="Footer Placeholder 4">
            <a:extLst>
              <a:ext uri="{FF2B5EF4-FFF2-40B4-BE49-F238E27FC236}">
                <a16:creationId xmlns:a16="http://schemas.microsoft.com/office/drawing/2014/main" id="{EFBB9129-9A18-4B47-9DDD-0E729B21D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9A1F1C-09C2-457D-924F-0A1CFB9C9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0228FC-B3F1-47D5-887C-E50F36FBE58C}" type="slidenum">
              <a:rPr lang="en-IN" smtClean="0"/>
              <a:t>‹#›</a:t>
            </a:fld>
            <a:endParaRPr lang="en-IN"/>
          </a:p>
        </p:txBody>
      </p:sp>
      <p:pic>
        <p:nvPicPr>
          <p:cNvPr id="8" name="Picture 7">
            <a:extLst>
              <a:ext uri="{FF2B5EF4-FFF2-40B4-BE49-F238E27FC236}">
                <a16:creationId xmlns:a16="http://schemas.microsoft.com/office/drawing/2014/main" id="{4360DAE3-CBB2-4615-98C9-9D580340D20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36" y="-120068"/>
            <a:ext cx="1282699" cy="857534"/>
          </a:xfrm>
          <a:prstGeom prst="rect">
            <a:avLst/>
          </a:prstGeom>
        </p:spPr>
      </p:pic>
      <p:sp>
        <p:nvSpPr>
          <p:cNvPr id="10" name="Rectangle 9">
            <a:extLst>
              <a:ext uri="{FF2B5EF4-FFF2-40B4-BE49-F238E27FC236}">
                <a16:creationId xmlns:a16="http://schemas.microsoft.com/office/drawing/2014/main" id="{F25BBC04-122A-4498-985E-380123B5219B}"/>
              </a:ext>
            </a:extLst>
          </p:cNvPr>
          <p:cNvSpPr/>
          <p:nvPr userDrawn="1"/>
        </p:nvSpPr>
        <p:spPr>
          <a:xfrm>
            <a:off x="-73900" y="6568695"/>
            <a:ext cx="1219200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77813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D25B-B072-41AD-B290-95F5907B3761}"/>
              </a:ext>
            </a:extLst>
          </p:cNvPr>
          <p:cNvSpPr>
            <a:spLocks noGrp="1"/>
          </p:cNvSpPr>
          <p:nvPr>
            <p:ph type="title"/>
          </p:nvPr>
        </p:nvSpPr>
        <p:spPr>
          <a:xfrm>
            <a:off x="1133167" y="-165816"/>
            <a:ext cx="10515600" cy="846853"/>
          </a:xfrm>
        </p:spPr>
        <p:txBody>
          <a:bodyPr/>
          <a:lstStyle/>
          <a:p>
            <a:r>
              <a:rPr lang="en-IN" dirty="0"/>
              <a:t>Ref and out keyword</a:t>
            </a:r>
          </a:p>
        </p:txBody>
      </p:sp>
      <p:sp>
        <p:nvSpPr>
          <p:cNvPr id="3" name="Content Placeholder 2">
            <a:extLst>
              <a:ext uri="{FF2B5EF4-FFF2-40B4-BE49-F238E27FC236}">
                <a16:creationId xmlns:a16="http://schemas.microsoft.com/office/drawing/2014/main" id="{7B6A0B14-8204-4F6E-9154-A9FA0619CFBE}"/>
              </a:ext>
            </a:extLst>
          </p:cNvPr>
          <p:cNvSpPr>
            <a:spLocks noGrp="1"/>
          </p:cNvSpPr>
          <p:nvPr>
            <p:ph idx="1"/>
          </p:nvPr>
        </p:nvSpPr>
        <p:spPr>
          <a:xfrm>
            <a:off x="147484" y="806245"/>
            <a:ext cx="11621729" cy="5840361"/>
          </a:xfrm>
        </p:spPr>
        <p:txBody>
          <a:bodyPr/>
          <a:lstStyle/>
          <a:p>
            <a:r>
              <a:rPr lang="en-US" dirty="0"/>
              <a:t>Although ref and out participate in overload resolution, the difference between the two alone is not sufficient. For example, these two versions of </a:t>
            </a:r>
            <a:r>
              <a:rPr lang="en-US" dirty="0" err="1"/>
              <a:t>MyMeth</a:t>
            </a:r>
            <a:r>
              <a:rPr lang="en-US" dirty="0"/>
              <a:t>( ) are invalid:</a:t>
            </a:r>
          </a:p>
          <a:p>
            <a:pPr marL="0" indent="0">
              <a:buNone/>
            </a:pPr>
            <a:r>
              <a:rPr lang="en-US" dirty="0"/>
              <a:t>// Wrong!</a:t>
            </a:r>
          </a:p>
          <a:p>
            <a:r>
              <a:rPr lang="en-US" dirty="0"/>
              <a:t>public void </a:t>
            </a:r>
            <a:r>
              <a:rPr lang="en-US" dirty="0" err="1"/>
              <a:t>MyMeth</a:t>
            </a:r>
            <a:r>
              <a:rPr lang="en-US" dirty="0"/>
              <a:t>(out int x) { // ...}</a:t>
            </a:r>
          </a:p>
          <a:p>
            <a:r>
              <a:rPr lang="en-US" dirty="0"/>
              <a:t>public void </a:t>
            </a:r>
            <a:r>
              <a:rPr lang="en-US" dirty="0" err="1"/>
              <a:t>MyMeth</a:t>
            </a:r>
            <a:r>
              <a:rPr lang="en-US" dirty="0"/>
              <a:t>(ref int x) { // ...}</a:t>
            </a:r>
            <a:endParaRPr lang="en-IN" dirty="0"/>
          </a:p>
        </p:txBody>
      </p:sp>
    </p:spTree>
    <p:extLst>
      <p:ext uri="{BB962C8B-B14F-4D97-AF65-F5344CB8AC3E}">
        <p14:creationId xmlns:p14="http://schemas.microsoft.com/office/powerpoint/2010/main" val="60394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4C45-8D51-4C2A-988E-6C84EAAE7E38}"/>
              </a:ext>
            </a:extLst>
          </p:cNvPr>
          <p:cNvSpPr>
            <a:spLocks noGrp="1"/>
          </p:cNvSpPr>
          <p:nvPr>
            <p:ph type="title"/>
          </p:nvPr>
        </p:nvSpPr>
        <p:spPr>
          <a:xfrm>
            <a:off x="1140542" y="-123878"/>
            <a:ext cx="10321413" cy="568940"/>
          </a:xfrm>
        </p:spPr>
        <p:txBody>
          <a:bodyPr>
            <a:normAutofit fontScale="90000"/>
          </a:bodyPr>
          <a:lstStyle/>
          <a:p>
            <a:r>
              <a:rPr lang="en-US" sz="4400" dirty="0"/>
              <a:t>polymorphism</a:t>
            </a:r>
            <a:endParaRPr lang="en-IN" dirty="0"/>
          </a:p>
        </p:txBody>
      </p:sp>
      <p:sp>
        <p:nvSpPr>
          <p:cNvPr id="3" name="Content Placeholder 2">
            <a:extLst>
              <a:ext uri="{FF2B5EF4-FFF2-40B4-BE49-F238E27FC236}">
                <a16:creationId xmlns:a16="http://schemas.microsoft.com/office/drawing/2014/main" id="{363648A5-47E7-4FAC-A6F2-987EF5D101A6}"/>
              </a:ext>
            </a:extLst>
          </p:cNvPr>
          <p:cNvSpPr>
            <a:spLocks noGrp="1"/>
          </p:cNvSpPr>
          <p:nvPr>
            <p:ph idx="1"/>
          </p:nvPr>
        </p:nvSpPr>
        <p:spPr>
          <a:xfrm>
            <a:off x="339212" y="540775"/>
            <a:ext cx="11606982" cy="6223820"/>
          </a:xfrm>
        </p:spPr>
        <p:txBody>
          <a:bodyPr>
            <a:noAutofit/>
          </a:bodyPr>
          <a:lstStyle/>
          <a:p>
            <a:pPr marL="0" indent="0">
              <a:buNone/>
            </a:pPr>
            <a:r>
              <a:rPr lang="en-US" sz="1600" b="1" dirty="0"/>
              <a:t>Method overloading </a:t>
            </a:r>
            <a:r>
              <a:rPr lang="en-US" sz="1600" dirty="0"/>
              <a:t>supports</a:t>
            </a:r>
            <a:r>
              <a:rPr lang="en-US" sz="1600" b="1" dirty="0"/>
              <a:t> polymorphism </a:t>
            </a:r>
            <a:r>
              <a:rPr lang="en-US" sz="1600" dirty="0"/>
              <a:t>because it is one way that C# implements the “</a:t>
            </a:r>
            <a:r>
              <a:rPr lang="en-US" sz="1600" b="1" dirty="0"/>
              <a:t>one interface, multiple methods</a:t>
            </a:r>
            <a:r>
              <a:rPr lang="en-US" sz="1600" dirty="0"/>
              <a:t>” paradigm. To understand how, consider the following. In languages that do not support method overloading, each method must be given a unique name. However, frequently you will want to implement essentially the same method for different types of data. Consider the absolute value function. </a:t>
            </a:r>
          </a:p>
          <a:p>
            <a:pPr marL="0" indent="0">
              <a:buNone/>
            </a:pPr>
            <a:r>
              <a:rPr lang="en-US" sz="1600" dirty="0"/>
              <a:t>In languages that do not support overloading, there are usually three or more versions of this function, each with a slightly different name. </a:t>
            </a:r>
          </a:p>
          <a:p>
            <a:pPr marL="0" indent="0">
              <a:buNone/>
            </a:pPr>
            <a:r>
              <a:rPr lang="en-US" sz="1600" dirty="0"/>
              <a:t>For instance, in C,</a:t>
            </a:r>
          </a:p>
          <a:p>
            <a:pPr marL="0" indent="0">
              <a:buNone/>
            </a:pPr>
            <a:r>
              <a:rPr lang="en-US" sz="1600" dirty="0"/>
              <a:t> the function abs( ) returns the absolute value of an integer, </a:t>
            </a:r>
          </a:p>
          <a:p>
            <a:pPr marL="0" indent="0">
              <a:buNone/>
            </a:pPr>
            <a:r>
              <a:rPr lang="en-US" sz="1600" dirty="0"/>
              <a:t>labs( ) returns the absolute value of a long integer, and</a:t>
            </a:r>
          </a:p>
          <a:p>
            <a:pPr marL="0" indent="0">
              <a:buNone/>
            </a:pPr>
            <a:r>
              <a:rPr lang="en-US" sz="1600" dirty="0"/>
              <a:t> fabs( ) returns the absolute value of a floating-point value.</a:t>
            </a:r>
          </a:p>
          <a:p>
            <a:pPr marL="0" indent="0">
              <a:buNone/>
            </a:pPr>
            <a:r>
              <a:rPr lang="en-US" sz="1600" dirty="0"/>
              <a:t>Since C does not support overloading, each function must have its own unique name, even though all three functions do essentially the same thing. This makes the situation more complex, conceptually, than it actually is. Although the underlying concept of each function is the same, you still have three names to remember. </a:t>
            </a:r>
          </a:p>
          <a:p>
            <a:pPr marL="0" indent="0">
              <a:buNone/>
            </a:pPr>
            <a:r>
              <a:rPr lang="en-US" sz="1600" dirty="0"/>
              <a:t>This situation does not occur in C# because each absolute value method can use the same name. Indeed, the .NET Framework class library includes an absolute value method called Abs( ). This method is overloaded by the </a:t>
            </a:r>
            <a:r>
              <a:rPr lang="en-US" sz="1600" dirty="0" err="1"/>
              <a:t>System.Math</a:t>
            </a:r>
            <a:r>
              <a:rPr lang="en-US" sz="1600" dirty="0"/>
              <a:t> class to handle the numeric types. C# determines which version of Abs( ) to call based upon the type of argument.</a:t>
            </a:r>
          </a:p>
          <a:p>
            <a:pPr marL="0" indent="0">
              <a:buNone/>
            </a:pP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Abs(</a:t>
            </a:r>
            <a:r>
              <a:rPr lang="en-US" sz="1800" dirty="0">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value);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double</a:t>
            </a:r>
            <a:r>
              <a:rPr lang="en-US" sz="1800" dirty="0">
                <a:solidFill>
                  <a:srgbClr val="000000"/>
                </a:solidFill>
                <a:highlight>
                  <a:srgbClr val="FFFFFF"/>
                </a:highlight>
                <a:latin typeface="Consolas" panose="020B0609020204030204" pitchFamily="49" charset="0"/>
              </a:rPr>
              <a:t> Abs(</a:t>
            </a:r>
            <a:r>
              <a:rPr lang="en-US" sz="1800" dirty="0">
                <a:solidFill>
                  <a:srgbClr val="0000FF"/>
                </a:solidFill>
                <a:highlight>
                  <a:srgbClr val="FFFFFF"/>
                </a:highlight>
                <a:latin typeface="Consolas" panose="020B0609020204030204" pitchFamily="49" charset="0"/>
              </a:rPr>
              <a:t>double</a:t>
            </a:r>
            <a:r>
              <a:rPr lang="en-US" sz="1800" dirty="0">
                <a:solidFill>
                  <a:srgbClr val="000000"/>
                </a:solidFill>
                <a:highlight>
                  <a:srgbClr val="FFFFFF"/>
                </a:highlight>
                <a:latin typeface="Consolas" panose="020B0609020204030204" pitchFamily="49" charset="0"/>
              </a:rPr>
              <a:t> value)</a:t>
            </a:r>
          </a:p>
          <a:p>
            <a:pPr marL="0" indent="0">
              <a:buNone/>
            </a:pP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float</a:t>
            </a:r>
            <a:r>
              <a:rPr lang="en-US" sz="1800" dirty="0">
                <a:solidFill>
                  <a:srgbClr val="000000"/>
                </a:solidFill>
                <a:highlight>
                  <a:srgbClr val="FFFFFF"/>
                </a:highlight>
                <a:latin typeface="Consolas" panose="020B0609020204030204" pitchFamily="49" charset="0"/>
              </a:rPr>
              <a:t> Abs(</a:t>
            </a:r>
            <a:r>
              <a:rPr lang="en-US" sz="1800" dirty="0">
                <a:solidFill>
                  <a:srgbClr val="0000FF"/>
                </a:solidFill>
                <a:highlight>
                  <a:srgbClr val="FFFFFF"/>
                </a:highlight>
                <a:latin typeface="Consolas" panose="020B0609020204030204" pitchFamily="49" charset="0"/>
              </a:rPr>
              <a:t>float</a:t>
            </a:r>
            <a:r>
              <a:rPr lang="en-US" sz="1800" dirty="0">
                <a:solidFill>
                  <a:srgbClr val="000000"/>
                </a:solidFill>
                <a:highlight>
                  <a:srgbClr val="FFFFFF"/>
                </a:highlight>
                <a:latin typeface="Consolas" panose="020B0609020204030204" pitchFamily="49" charset="0"/>
              </a:rPr>
              <a:t> value);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decimal</a:t>
            </a:r>
            <a:r>
              <a:rPr lang="en-US" sz="1800" dirty="0">
                <a:solidFill>
                  <a:srgbClr val="000000"/>
                </a:solidFill>
                <a:highlight>
                  <a:srgbClr val="FFFFFF"/>
                </a:highlight>
                <a:latin typeface="Consolas" panose="020B0609020204030204" pitchFamily="49" charset="0"/>
              </a:rPr>
              <a:t> Abs(</a:t>
            </a:r>
            <a:r>
              <a:rPr lang="en-US" sz="1800" dirty="0">
                <a:solidFill>
                  <a:srgbClr val="0000FF"/>
                </a:solidFill>
                <a:highlight>
                  <a:srgbClr val="FFFFFF"/>
                </a:highlight>
                <a:latin typeface="Consolas" panose="020B0609020204030204" pitchFamily="49" charset="0"/>
              </a:rPr>
              <a:t>decimal</a:t>
            </a:r>
            <a:r>
              <a:rPr lang="en-US" sz="1800" dirty="0">
                <a:solidFill>
                  <a:srgbClr val="000000"/>
                </a:solidFill>
                <a:highlight>
                  <a:srgbClr val="FFFFFF"/>
                </a:highlight>
                <a:latin typeface="Consolas" panose="020B0609020204030204" pitchFamily="49" charset="0"/>
              </a:rPr>
              <a:t> value);</a:t>
            </a:r>
            <a:endParaRPr lang="en-US" sz="1600" dirty="0"/>
          </a:p>
          <a:p>
            <a:pPr marL="0" indent="0">
              <a:buNone/>
            </a:pPr>
            <a:r>
              <a:rPr lang="en-US" sz="1600" dirty="0"/>
              <a:t>A principal value of overloading is that it allows related methods to be accessed by use of a common name. Thus, the name Abs represents the general action that is being performed. It is left to the compiler to choose the right specific version for a particular circumstance. </a:t>
            </a:r>
          </a:p>
          <a:p>
            <a:pPr marL="0" indent="0">
              <a:buNone/>
            </a:pPr>
            <a:r>
              <a:rPr lang="en-US" sz="1600" dirty="0"/>
              <a:t> You, the programmer, need only remember the general operation being performed. Through the application of polymorphism, several names have been reduced to one. </a:t>
            </a:r>
            <a:endParaRPr lang="en-IN" sz="1600" dirty="0"/>
          </a:p>
        </p:txBody>
      </p:sp>
    </p:spTree>
    <p:extLst>
      <p:ext uri="{BB962C8B-B14F-4D97-AF65-F5344CB8AC3E}">
        <p14:creationId xmlns:p14="http://schemas.microsoft.com/office/powerpoint/2010/main" val="318978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0C1-9891-41DC-9628-997A327E8324}"/>
              </a:ext>
            </a:extLst>
          </p:cNvPr>
          <p:cNvSpPr>
            <a:spLocks noGrp="1"/>
          </p:cNvSpPr>
          <p:nvPr>
            <p:ph type="title"/>
          </p:nvPr>
        </p:nvSpPr>
        <p:spPr>
          <a:xfrm>
            <a:off x="1025013" y="138983"/>
            <a:ext cx="10515600" cy="637765"/>
          </a:xfrm>
        </p:spPr>
        <p:txBody>
          <a:bodyPr>
            <a:normAutofit fontScale="90000"/>
          </a:bodyPr>
          <a:lstStyle/>
          <a:p>
            <a:r>
              <a:rPr lang="en-IN" dirty="0"/>
              <a:t>Overloading and Inheritance </a:t>
            </a:r>
          </a:p>
        </p:txBody>
      </p:sp>
      <p:sp>
        <p:nvSpPr>
          <p:cNvPr id="3" name="Content Placeholder 2">
            <a:extLst>
              <a:ext uri="{FF2B5EF4-FFF2-40B4-BE49-F238E27FC236}">
                <a16:creationId xmlns:a16="http://schemas.microsoft.com/office/drawing/2014/main" id="{02D03571-74D4-4A8B-B3E2-FDA95FD16C07}"/>
              </a:ext>
            </a:extLst>
          </p:cNvPr>
          <p:cNvSpPr>
            <a:spLocks noGrp="1"/>
          </p:cNvSpPr>
          <p:nvPr>
            <p:ph idx="1"/>
          </p:nvPr>
        </p:nvSpPr>
        <p:spPr>
          <a:xfrm>
            <a:off x="6835878" y="262296"/>
            <a:ext cx="5198807" cy="5440414"/>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namespace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ConsoleApplicationinheri_overload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Parent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Method(</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x)</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"Parent's version of Method"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Child</a:t>
            </a: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Parent</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Method(</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y)</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"Child's version of Method"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endParaRPr lang="en-IN" sz="1200" dirty="0"/>
          </a:p>
        </p:txBody>
      </p:sp>
      <p:sp>
        <p:nvSpPr>
          <p:cNvPr id="4" name="TextBox 3">
            <a:extLst>
              <a:ext uri="{FF2B5EF4-FFF2-40B4-BE49-F238E27FC236}">
                <a16:creationId xmlns:a16="http://schemas.microsoft.com/office/drawing/2014/main" id="{E57B68CC-7F61-4723-95E9-78D69F8DD79F}"/>
              </a:ext>
            </a:extLst>
          </p:cNvPr>
          <p:cNvSpPr txBox="1"/>
          <p:nvPr/>
        </p:nvSpPr>
        <p:spPr>
          <a:xfrm>
            <a:off x="442452" y="766916"/>
            <a:ext cx="6597445" cy="2862322"/>
          </a:xfrm>
          <a:prstGeom prst="rect">
            <a:avLst/>
          </a:prstGeom>
          <a:noFill/>
        </p:spPr>
        <p:txBody>
          <a:bodyPr wrap="square" rtlCol="0">
            <a:spAutoFit/>
          </a:bodyPr>
          <a:lstStyle/>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class</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Program</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0000"/>
                </a:solidFill>
                <a:highlight>
                  <a:srgbClr val="FFFFFF"/>
                </a:highlight>
                <a:latin typeface="Consolas" panose="020B0609020204030204" pitchFamily="49" charset="0"/>
              </a:rPr>
              <a:t>    {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Main()</a:t>
            </a:r>
          </a:p>
          <a:p>
            <a:pPr marL="0" indent="0">
              <a:buNone/>
            </a:pPr>
            <a:r>
              <a:rPr lang="en-IN" sz="1800" dirty="0">
                <a:solidFill>
                  <a:srgbClr val="000000"/>
                </a:solidFill>
                <a:highlight>
                  <a:srgbClr val="FFFFFF"/>
                </a:highlight>
                <a:latin typeface="Consolas" panose="020B0609020204030204" pitchFamily="49" charset="0"/>
              </a:rPr>
              <a:t>        {        </a:t>
            </a:r>
            <a:r>
              <a:rPr lang="en-IN" sz="1800" dirty="0">
                <a:solidFill>
                  <a:srgbClr val="2B91AF"/>
                </a:solidFill>
                <a:highlight>
                  <a:srgbClr val="FFFFFF"/>
                </a:highlight>
                <a:latin typeface="Consolas" panose="020B0609020204030204" pitchFamily="49" charset="0"/>
              </a:rPr>
              <a:t>Child</a:t>
            </a:r>
            <a:r>
              <a:rPr lang="en-IN" sz="1800" dirty="0">
                <a:solidFill>
                  <a:srgbClr val="000000"/>
                </a:solidFill>
                <a:highlight>
                  <a:srgbClr val="FFFFFF"/>
                </a:highlight>
                <a:latin typeface="Consolas" panose="020B0609020204030204" pitchFamily="49" charset="0"/>
              </a:rPr>
              <a:t> c = </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Child</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Parent</a:t>
            </a:r>
            <a:r>
              <a:rPr lang="en-IN" sz="1800" dirty="0">
                <a:solidFill>
                  <a:srgbClr val="000000"/>
                </a:solidFill>
                <a:highlight>
                  <a:srgbClr val="FFFFFF"/>
                </a:highlight>
                <a:latin typeface="Consolas" panose="020B0609020204030204" pitchFamily="49" charset="0"/>
              </a:rPr>
              <a:t> p = </a:t>
            </a:r>
            <a:r>
              <a:rPr lang="en-IN" sz="1800" dirty="0">
                <a:solidFill>
                  <a:srgbClr val="0000FF"/>
                </a:solidFill>
                <a:highlight>
                  <a:srgbClr val="FFFFFF"/>
                </a:highlight>
                <a:latin typeface="Consolas" panose="020B0609020204030204" pitchFamily="49" charset="0"/>
              </a:rPr>
              <a:t>new</a:t>
            </a:r>
            <a:r>
              <a:rPr lang="en-IN" sz="1800" dirty="0">
                <a:solidFill>
                  <a:srgbClr val="000000"/>
                </a:solidFill>
                <a:highlight>
                  <a:srgbClr val="FFFFFF"/>
                </a:highlight>
                <a:latin typeface="Consolas" panose="020B0609020204030204" pitchFamily="49" charset="0"/>
              </a:rPr>
              <a:t> </a:t>
            </a:r>
            <a:r>
              <a:rPr lang="en-IN" sz="1800" dirty="0">
                <a:solidFill>
                  <a:srgbClr val="2B91AF"/>
                </a:solidFill>
                <a:highlight>
                  <a:srgbClr val="FFFFFF"/>
                </a:highlight>
                <a:latin typeface="Consolas" panose="020B0609020204030204" pitchFamily="49" charset="0"/>
              </a:rPr>
              <a:t>Child</a:t>
            </a:r>
            <a:r>
              <a:rPr lang="en-IN" sz="1800" dirty="0">
                <a:solidFill>
                  <a:srgbClr val="000000"/>
                </a:solidFill>
                <a:highlight>
                  <a:srgbClr val="FFFFFF"/>
                </a:highlight>
                <a:latin typeface="Consolas" panose="020B0609020204030204" pitchFamily="49" charset="0"/>
              </a:rPr>
              <a:t>();</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c.Method</a:t>
            </a:r>
            <a:r>
              <a:rPr lang="en-IN" sz="1800" dirty="0">
                <a:solidFill>
                  <a:srgbClr val="000000"/>
                </a:solidFill>
                <a:highlight>
                  <a:srgbClr val="FFFFFF"/>
                </a:highlight>
                <a:latin typeface="Consolas" panose="020B0609020204030204" pitchFamily="49" charset="0"/>
              </a:rPr>
              <a:t>(10.30);</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c.Method</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"vita"</a:t>
            </a:r>
            <a:r>
              <a:rPr lang="en-IN" sz="1800" dirty="0">
                <a:solidFill>
                  <a:srgbClr val="000000"/>
                </a:solidFill>
                <a:highlight>
                  <a:srgbClr val="FFFFFF"/>
                </a:highlight>
                <a:latin typeface="Consolas" panose="020B0609020204030204" pitchFamily="49" charset="0"/>
              </a:rPr>
              <a:t>);//calling overloaded method</a:t>
            </a:r>
          </a:p>
          <a:p>
            <a:pPr marL="0" indent="0">
              <a:buNone/>
            </a:pP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p.Method</a:t>
            </a:r>
            <a:r>
              <a:rPr lang="en-IN" sz="1800" dirty="0">
                <a:solidFill>
                  <a:srgbClr val="000000"/>
                </a:solidFill>
                <a:highlight>
                  <a:srgbClr val="FFFFFF"/>
                </a:highlight>
                <a:latin typeface="Consolas" panose="020B0609020204030204" pitchFamily="49" charset="0"/>
              </a:rPr>
              <a:t>(</a:t>
            </a:r>
            <a:r>
              <a:rPr lang="en-IN" sz="1800" dirty="0">
                <a:solidFill>
                  <a:srgbClr val="A31515"/>
                </a:solidFill>
                <a:highlight>
                  <a:srgbClr val="FFFFFF"/>
                </a:highlight>
                <a:latin typeface="Consolas" panose="020B0609020204030204" pitchFamily="49" charset="0"/>
              </a:rPr>
              <a:t>"vita"</a:t>
            </a:r>
            <a:r>
              <a:rPr lang="en-IN" sz="1800" dirty="0">
                <a:solidFill>
                  <a:srgbClr val="000000"/>
                </a:solidFill>
                <a:highlight>
                  <a:srgbClr val="FFFFFF"/>
                </a:highlight>
                <a:latin typeface="Consolas" panose="020B0609020204030204" pitchFamily="49" charset="0"/>
              </a:rPr>
              <a:t>);// calling parent method</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    }</a:t>
            </a:r>
          </a:p>
          <a:p>
            <a:pPr marL="0" indent="0">
              <a:buNone/>
            </a:pPr>
            <a:r>
              <a:rPr lang="en-IN" sz="1800" dirty="0">
                <a:solidFill>
                  <a:srgbClr val="000000"/>
                </a:solidFill>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B11C87D6-CA17-45BC-8D67-47496A1DD3E0}"/>
              </a:ext>
            </a:extLst>
          </p:cNvPr>
          <p:cNvSpPr txBox="1"/>
          <p:nvPr/>
        </p:nvSpPr>
        <p:spPr>
          <a:xfrm>
            <a:off x="442452" y="3952568"/>
            <a:ext cx="6676103" cy="1477328"/>
          </a:xfrm>
          <a:prstGeom prst="rect">
            <a:avLst/>
          </a:prstGeom>
          <a:noFill/>
        </p:spPr>
        <p:txBody>
          <a:bodyPr wrap="square" rtlCol="0">
            <a:spAutoFit/>
          </a:bodyPr>
          <a:lstStyle/>
          <a:p>
            <a:r>
              <a:rPr lang="en-US"/>
              <a:t>Overloads are handled by considering the class of the "target" of the method call and checking the methods that belong to it first. If there isn't a suitable method among that class, consideration then goes to its parent class. And then to that class's parent class and so on, outwards. It won't look at the target class's children.</a:t>
            </a:r>
            <a:endParaRPr lang="en-IN" dirty="0"/>
          </a:p>
        </p:txBody>
      </p:sp>
    </p:spTree>
    <p:extLst>
      <p:ext uri="{BB962C8B-B14F-4D97-AF65-F5344CB8AC3E}">
        <p14:creationId xmlns:p14="http://schemas.microsoft.com/office/powerpoint/2010/main" val="96439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A740-B43A-487F-AE52-C49E791DE841}"/>
              </a:ext>
            </a:extLst>
          </p:cNvPr>
          <p:cNvSpPr>
            <a:spLocks noGrp="1"/>
          </p:cNvSpPr>
          <p:nvPr>
            <p:ph type="title"/>
          </p:nvPr>
        </p:nvSpPr>
        <p:spPr>
          <a:xfrm>
            <a:off x="985684" y="72768"/>
            <a:ext cx="10515600" cy="608269"/>
          </a:xfrm>
        </p:spPr>
        <p:txBody>
          <a:bodyPr>
            <a:normAutofit fontScale="90000"/>
          </a:bodyPr>
          <a:lstStyle/>
          <a:p>
            <a:r>
              <a:rPr lang="en-IN" dirty="0"/>
              <a:t>What is method overloading?</a:t>
            </a:r>
          </a:p>
        </p:txBody>
      </p:sp>
      <p:sp>
        <p:nvSpPr>
          <p:cNvPr id="3" name="Content Placeholder 2">
            <a:extLst>
              <a:ext uri="{FF2B5EF4-FFF2-40B4-BE49-F238E27FC236}">
                <a16:creationId xmlns:a16="http://schemas.microsoft.com/office/drawing/2014/main" id="{5F5EC0A1-0818-4BAC-9F6A-454DEEB9CE1B}"/>
              </a:ext>
            </a:extLst>
          </p:cNvPr>
          <p:cNvSpPr>
            <a:spLocks noGrp="1"/>
          </p:cNvSpPr>
          <p:nvPr>
            <p:ph idx="1"/>
          </p:nvPr>
        </p:nvSpPr>
        <p:spPr>
          <a:xfrm>
            <a:off x="838200" y="1366684"/>
            <a:ext cx="10515600" cy="4810279"/>
          </a:xfrm>
        </p:spPr>
        <p:txBody>
          <a:bodyPr>
            <a:normAutofit/>
          </a:bodyPr>
          <a:lstStyle/>
          <a:p>
            <a:r>
              <a:rPr lang="en-IN" dirty="0"/>
              <a:t>When there are two or more method with the same name in a class but</a:t>
            </a:r>
          </a:p>
          <a:p>
            <a:pPr lvl="1"/>
            <a:r>
              <a:rPr lang="en-IN" dirty="0"/>
              <a:t>with different number of argument</a:t>
            </a:r>
          </a:p>
          <a:p>
            <a:pPr lvl="1"/>
            <a:r>
              <a:rPr lang="en-IN" dirty="0"/>
              <a:t>With different type of argument </a:t>
            </a:r>
          </a:p>
          <a:p>
            <a:pPr lvl="1"/>
            <a:r>
              <a:rPr lang="en-IN" dirty="0"/>
              <a:t>With different order of argument</a:t>
            </a:r>
          </a:p>
          <a:p>
            <a:r>
              <a:rPr lang="en-IN" dirty="0"/>
              <a:t>When parent and child class both has method with the same name but</a:t>
            </a:r>
          </a:p>
          <a:p>
            <a:pPr lvl="1"/>
            <a:r>
              <a:rPr lang="en-IN" dirty="0"/>
              <a:t>with different number of argument</a:t>
            </a:r>
          </a:p>
          <a:p>
            <a:pPr lvl="1"/>
            <a:r>
              <a:rPr lang="en-IN" dirty="0"/>
              <a:t>With different type of argument </a:t>
            </a:r>
          </a:p>
          <a:p>
            <a:pPr lvl="1"/>
            <a:r>
              <a:rPr lang="en-IN" dirty="0"/>
              <a:t>With different order of argument</a:t>
            </a:r>
          </a:p>
          <a:p>
            <a:pPr marL="457200" lvl="1" indent="0">
              <a:buNone/>
            </a:pPr>
            <a:r>
              <a:rPr lang="en-IN" dirty="0"/>
              <a:t>Is called method overloading. </a:t>
            </a:r>
          </a:p>
          <a:p>
            <a:pPr marL="88900" lvl="1" indent="0">
              <a:buNone/>
            </a:pPr>
            <a:r>
              <a:rPr lang="en-IN" b="1" dirty="0"/>
              <a:t>Note:</a:t>
            </a:r>
            <a:r>
              <a:rPr lang="en-US" b="1" dirty="0"/>
              <a:t> </a:t>
            </a:r>
            <a:r>
              <a:rPr lang="en-US" dirty="0"/>
              <a:t>It is not sufficient for two methods to differ only in their return types. They must differ in the types or number of their parameters</a:t>
            </a:r>
            <a:endParaRPr lang="en-IN" dirty="0"/>
          </a:p>
        </p:txBody>
      </p:sp>
    </p:spTree>
    <p:extLst>
      <p:ext uri="{BB962C8B-B14F-4D97-AF65-F5344CB8AC3E}">
        <p14:creationId xmlns:p14="http://schemas.microsoft.com/office/powerpoint/2010/main" val="46125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CF41-FEC2-414D-A373-D07755356E24}"/>
              </a:ext>
            </a:extLst>
          </p:cNvPr>
          <p:cNvSpPr>
            <a:spLocks noGrp="1"/>
          </p:cNvSpPr>
          <p:nvPr>
            <p:ph type="title"/>
          </p:nvPr>
        </p:nvSpPr>
        <p:spPr/>
        <p:txBody>
          <a:bodyPr/>
          <a:lstStyle/>
          <a:p>
            <a:r>
              <a:rPr lang="en-IN" dirty="0"/>
              <a:t>Why method overloading</a:t>
            </a:r>
          </a:p>
        </p:txBody>
      </p:sp>
      <p:sp>
        <p:nvSpPr>
          <p:cNvPr id="3" name="Content Placeholder 2">
            <a:extLst>
              <a:ext uri="{FF2B5EF4-FFF2-40B4-BE49-F238E27FC236}">
                <a16:creationId xmlns:a16="http://schemas.microsoft.com/office/drawing/2014/main" id="{A88C6DC8-DB64-4DD7-8DD1-13C5A327C2CD}"/>
              </a:ext>
            </a:extLst>
          </p:cNvPr>
          <p:cNvSpPr>
            <a:spLocks noGrp="1"/>
          </p:cNvSpPr>
          <p:nvPr>
            <p:ph idx="1"/>
          </p:nvPr>
        </p:nvSpPr>
        <p:spPr>
          <a:xfrm>
            <a:off x="838200" y="1825625"/>
            <a:ext cx="11206316" cy="4667250"/>
          </a:xfrm>
        </p:spPr>
        <p:txBody>
          <a:bodyPr/>
          <a:lstStyle/>
          <a:p>
            <a:r>
              <a:rPr lang="en-IN" dirty="0"/>
              <a:t>When the purpose of methods are same but just type of argument is deferent in such scenario we should use method overloading.</a:t>
            </a:r>
          </a:p>
          <a:p>
            <a:r>
              <a:rPr lang="en-IN" dirty="0" err="1"/>
              <a:t>Eg.</a:t>
            </a:r>
            <a:r>
              <a:rPr lang="en-IN" dirty="0"/>
              <a:t> Search Employee by 1. Name 2. Id in both case purpose is same so why to give different name, if you want, you can give different name but in that case programmer has to remember that many method name even though all that method is doing same task. This feature is available in </a:t>
            </a:r>
            <a:r>
              <a:rPr lang="en-IN" dirty="0" err="1"/>
              <a:t>c++</a:t>
            </a:r>
            <a:r>
              <a:rPr lang="en-IN" dirty="0"/>
              <a:t> , java , </a:t>
            </a:r>
            <a:r>
              <a:rPr lang="en-IN" dirty="0" err="1"/>
              <a:t>c#</a:t>
            </a:r>
            <a:r>
              <a:rPr lang="en-IN" dirty="0"/>
              <a:t> . This feature is not available in PHP, Java script, Python , Rubi on Rail.</a:t>
            </a:r>
          </a:p>
          <a:p>
            <a:pPr marL="0" indent="0">
              <a:buNone/>
            </a:pPr>
            <a:r>
              <a:rPr lang="en-IN" b="1" dirty="0"/>
              <a:t>Syntax </a:t>
            </a:r>
          </a:p>
          <a:p>
            <a:r>
              <a:rPr lang="en-IN" dirty="0"/>
              <a:t>public Employee search(string name){  // some code return employee;}</a:t>
            </a:r>
          </a:p>
          <a:p>
            <a:r>
              <a:rPr lang="en-IN" dirty="0"/>
              <a:t>public Employee search(int id){  // some code return employee;}</a:t>
            </a:r>
          </a:p>
          <a:p>
            <a:endParaRPr lang="en-IN" dirty="0"/>
          </a:p>
        </p:txBody>
      </p:sp>
    </p:spTree>
    <p:extLst>
      <p:ext uri="{BB962C8B-B14F-4D97-AF65-F5344CB8AC3E}">
        <p14:creationId xmlns:p14="http://schemas.microsoft.com/office/powerpoint/2010/main" val="37656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C562-535F-4E92-9762-B8860D89463C}"/>
              </a:ext>
            </a:extLst>
          </p:cNvPr>
          <p:cNvSpPr>
            <a:spLocks noGrp="1"/>
          </p:cNvSpPr>
          <p:nvPr>
            <p:ph type="title"/>
          </p:nvPr>
        </p:nvSpPr>
        <p:spPr>
          <a:xfrm>
            <a:off x="1123335" y="-163642"/>
            <a:ext cx="10515600" cy="844679"/>
          </a:xfrm>
        </p:spPr>
        <p:txBody>
          <a:bodyPr/>
          <a:lstStyle/>
          <a:p>
            <a:r>
              <a:rPr lang="en-IN" dirty="0"/>
              <a:t>Some more example	</a:t>
            </a:r>
          </a:p>
        </p:txBody>
      </p:sp>
      <p:sp>
        <p:nvSpPr>
          <p:cNvPr id="3" name="Content Placeholder 2">
            <a:extLst>
              <a:ext uri="{FF2B5EF4-FFF2-40B4-BE49-F238E27FC236}">
                <a16:creationId xmlns:a16="http://schemas.microsoft.com/office/drawing/2014/main" id="{77C966AE-0A23-47B2-849F-5B72AF5AE451}"/>
              </a:ext>
            </a:extLst>
          </p:cNvPr>
          <p:cNvSpPr>
            <a:spLocks noGrp="1"/>
          </p:cNvSpPr>
          <p:nvPr>
            <p:ph idx="1"/>
          </p:nvPr>
        </p:nvSpPr>
        <p:spPr>
          <a:xfrm>
            <a:off x="481781" y="963561"/>
            <a:ext cx="4611329" cy="5213402"/>
          </a:xfrm>
        </p:spPr>
        <p:txBody>
          <a:bodyPr/>
          <a:lstStyle/>
          <a:p>
            <a:r>
              <a:rPr lang="en-IN" dirty="0"/>
              <a:t>Search user by </a:t>
            </a:r>
            <a:r>
              <a:rPr lang="en-IN" dirty="0" err="1"/>
              <a:t>Adhar</a:t>
            </a:r>
            <a:r>
              <a:rPr lang="en-IN" dirty="0"/>
              <a:t> card number or by name</a:t>
            </a:r>
          </a:p>
          <a:p>
            <a:pPr marL="0" indent="0">
              <a:buNone/>
            </a:pPr>
            <a:endParaRPr lang="en-IN" dirty="0"/>
          </a:p>
        </p:txBody>
      </p:sp>
      <p:sp>
        <p:nvSpPr>
          <p:cNvPr id="4" name="Content Placeholder 2">
            <a:extLst>
              <a:ext uri="{FF2B5EF4-FFF2-40B4-BE49-F238E27FC236}">
                <a16:creationId xmlns:a16="http://schemas.microsoft.com/office/drawing/2014/main" id="{6B70386C-7559-46D6-A180-6FD76644BE46}"/>
              </a:ext>
            </a:extLst>
          </p:cNvPr>
          <p:cNvSpPr txBox="1">
            <a:spLocks/>
          </p:cNvSpPr>
          <p:nvPr/>
        </p:nvSpPr>
        <p:spPr>
          <a:xfrm>
            <a:off x="5324169" y="822299"/>
            <a:ext cx="6867831" cy="52134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In dot net frame work</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static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void</a:t>
            </a:r>
            <a:r>
              <a:rPr lang="en-IN" sz="1800" dirty="0">
                <a:solidFill>
                  <a:srgbClr val="000000"/>
                </a:solidFill>
                <a:highlight>
                  <a:srgbClr val="FFFFFF"/>
                </a:highlight>
                <a:latin typeface="Consolas" panose="020B0609020204030204" pitchFamily="49" charset="0"/>
              </a:rPr>
              <a:t> WriteLine();</a:t>
            </a: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WriteLine(</a:t>
            </a:r>
            <a:r>
              <a:rPr lang="en-US" sz="1800" dirty="0">
                <a:solidFill>
                  <a:srgbClr val="0000FF"/>
                </a:solidFill>
                <a:highlight>
                  <a:srgbClr val="FFFFFF"/>
                </a:highlight>
                <a:latin typeface="Consolas" panose="020B0609020204030204" pitchFamily="49" charset="0"/>
              </a:rPr>
              <a:t>bool</a:t>
            </a:r>
            <a:r>
              <a:rPr lang="en-US" sz="1800" dirty="0">
                <a:solidFill>
                  <a:srgbClr val="000000"/>
                </a:solidFill>
                <a:highlight>
                  <a:srgbClr val="FFFFFF"/>
                </a:highlight>
                <a:latin typeface="Consolas" panose="020B0609020204030204" pitchFamily="49" charset="0"/>
              </a:rPr>
              <a:t> value);</a:t>
            </a:r>
            <a:endParaRPr lang="en-IN"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WriteLine(</a:t>
            </a:r>
            <a:r>
              <a:rPr lang="en-US" sz="1800" dirty="0">
                <a:solidFill>
                  <a:srgbClr val="0000FF"/>
                </a:solidFill>
                <a:highlight>
                  <a:srgbClr val="FFFFFF"/>
                </a:highlight>
                <a:latin typeface="Consolas" panose="020B0609020204030204" pitchFamily="49" charset="0"/>
              </a:rPr>
              <a:t>double</a:t>
            </a:r>
            <a:r>
              <a:rPr lang="en-US" sz="1800" dirty="0">
                <a:solidFill>
                  <a:srgbClr val="000000"/>
                </a:solidFill>
                <a:highlight>
                  <a:srgbClr val="FFFFFF"/>
                </a:highlight>
                <a:latin typeface="Consolas" panose="020B0609020204030204" pitchFamily="49" charset="0"/>
              </a:rPr>
              <a:t> value);</a:t>
            </a:r>
            <a:endParaRPr lang="en-IN" sz="1800" dirty="0">
              <a:solidFill>
                <a:srgbClr val="000000"/>
              </a:solidFill>
              <a:highlight>
                <a:srgbClr val="FFFFFF"/>
              </a:highlight>
              <a:latin typeface="Consolas" panose="020B0609020204030204" pitchFamily="49" charset="0"/>
            </a:endParaRPr>
          </a:p>
          <a:p>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WriteLine(</a:t>
            </a:r>
            <a:r>
              <a:rPr lang="en-US" sz="1800" dirty="0">
                <a:solidFill>
                  <a:srgbClr val="0000FF"/>
                </a:solidFill>
                <a:highlight>
                  <a:srgbClr val="FFFFFF"/>
                </a:highlight>
                <a:latin typeface="Consolas" panose="020B0609020204030204" pitchFamily="49" charset="0"/>
              </a:rPr>
              <a:t>string</a:t>
            </a:r>
            <a:r>
              <a:rPr lang="en-US" sz="1800" dirty="0">
                <a:solidFill>
                  <a:srgbClr val="000000"/>
                </a:solidFill>
                <a:highlight>
                  <a:srgbClr val="FFFFFF"/>
                </a:highlight>
                <a:latin typeface="Consolas" panose="020B0609020204030204" pitchFamily="49" charset="0"/>
              </a:rPr>
              <a:t> format, </a:t>
            </a:r>
            <a:r>
              <a:rPr lang="en-US" sz="1800" dirty="0">
                <a:solidFill>
                  <a:srgbClr val="0000FF"/>
                </a:solidFill>
                <a:highlight>
                  <a:srgbClr val="FFFFFF"/>
                </a:highlight>
                <a:latin typeface="Consolas" panose="020B0609020204030204" pitchFamily="49" charset="0"/>
              </a:rPr>
              <a:t>params</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object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arg</a:t>
            </a:r>
            <a:r>
              <a:rPr lang="en-US" sz="1800" dirty="0">
                <a:solidFill>
                  <a:srgbClr val="000000"/>
                </a:solidFill>
                <a:highlight>
                  <a:srgbClr val="FFFFFF"/>
                </a:highlight>
                <a:latin typeface="Consolas" panose="020B0609020204030204" pitchFamily="49" charset="0"/>
              </a:rPr>
              <a:t>);</a:t>
            </a:r>
            <a:r>
              <a:rPr lang="en-IN" dirty="0"/>
              <a:t> </a:t>
            </a:r>
          </a:p>
          <a:p>
            <a:endParaRPr lang="en-IN" dirty="0"/>
          </a:p>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Sort(</a:t>
            </a:r>
            <a:r>
              <a:rPr lang="en-US" sz="1800" dirty="0">
                <a:solidFill>
                  <a:srgbClr val="2B91AF"/>
                </a:solidFill>
                <a:highlight>
                  <a:srgbClr val="FFFFFF"/>
                </a:highlight>
                <a:latin typeface="Consolas" panose="020B0609020204030204" pitchFamily="49" charset="0"/>
              </a:rPr>
              <a:t>Array</a:t>
            </a:r>
            <a:r>
              <a:rPr lang="en-US" sz="1800" dirty="0">
                <a:solidFill>
                  <a:srgbClr val="000000"/>
                </a:solidFill>
                <a:highlight>
                  <a:srgbClr val="FFFFFF"/>
                </a:highlight>
                <a:latin typeface="Consolas" panose="020B0609020204030204" pitchFamily="49" charset="0"/>
              </a:rPr>
              <a:t> array);</a:t>
            </a:r>
            <a:endParaRPr lang="en-IN" sz="1800" dirty="0">
              <a:solidFill>
                <a:srgbClr val="000000"/>
              </a:solidFill>
              <a:highlight>
                <a:srgbClr val="FFFFFF"/>
              </a:highlight>
              <a:latin typeface="Consolas" panose="020B0609020204030204" pitchFamily="49" charset="0"/>
            </a:endParaRPr>
          </a:p>
          <a:p>
            <a:r>
              <a:rPr lang="en-US" sz="1800" dirty="0">
                <a:solidFill>
                  <a:srgbClr val="0000FF"/>
                </a:solidFill>
                <a:highlight>
                  <a:srgbClr val="FFFFFF"/>
                </a:highlight>
                <a:latin typeface="Consolas" panose="020B0609020204030204" pitchFamily="49" charset="0"/>
              </a:rPr>
              <a:t>public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static</a:t>
            </a:r>
            <a:r>
              <a:rPr lang="en-US" sz="1800" dirty="0">
                <a:solidFill>
                  <a:srgbClr val="000000"/>
                </a:solidFill>
                <a:highlight>
                  <a:srgbClr val="FFFFFF"/>
                </a:highlight>
                <a:latin typeface="Consolas" panose="020B0609020204030204" pitchFamily="49" charset="0"/>
              </a:rPr>
              <a:t> </a:t>
            </a:r>
            <a:r>
              <a:rPr lang="en-US" sz="1800" dirty="0">
                <a:solidFill>
                  <a:srgbClr val="0000FF"/>
                </a:solidFill>
                <a:highlight>
                  <a:srgbClr val="FFFFFF"/>
                </a:highlight>
                <a:latin typeface="Consolas" panose="020B0609020204030204" pitchFamily="49" charset="0"/>
              </a:rPr>
              <a:t>void</a:t>
            </a:r>
            <a:r>
              <a:rPr lang="en-US" sz="1800" dirty="0">
                <a:solidFill>
                  <a:srgbClr val="000000"/>
                </a:solidFill>
                <a:highlight>
                  <a:srgbClr val="FFFFFF"/>
                </a:highlight>
                <a:latin typeface="Consolas" panose="020B0609020204030204" pitchFamily="49" charset="0"/>
              </a:rPr>
              <a:t> Sort(</a:t>
            </a:r>
            <a:r>
              <a:rPr lang="en-US" sz="1800" dirty="0">
                <a:solidFill>
                  <a:srgbClr val="2B91AF"/>
                </a:solidFill>
                <a:highlight>
                  <a:srgbClr val="FFFFFF"/>
                </a:highlight>
                <a:latin typeface="Consolas" panose="020B0609020204030204" pitchFamily="49" charset="0"/>
              </a:rPr>
              <a:t>Array</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array</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IComparer</a:t>
            </a:r>
            <a:r>
              <a:rPr lang="en-US" sz="1800" dirty="0">
                <a:solidFill>
                  <a:srgbClr val="000000"/>
                </a:solidFill>
                <a:highlight>
                  <a:srgbClr val="FFFFFF"/>
                </a:highlight>
                <a:latin typeface="Consolas" panose="020B0609020204030204" pitchFamily="49" charset="0"/>
              </a:rPr>
              <a:t> comparer);</a:t>
            </a:r>
            <a:endParaRPr lang="en-IN" dirty="0"/>
          </a:p>
        </p:txBody>
      </p:sp>
    </p:spTree>
    <p:extLst>
      <p:ext uri="{BB962C8B-B14F-4D97-AF65-F5344CB8AC3E}">
        <p14:creationId xmlns:p14="http://schemas.microsoft.com/office/powerpoint/2010/main" val="367886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20B36-B163-4695-95F4-1085156A5194}"/>
              </a:ext>
            </a:extLst>
          </p:cNvPr>
          <p:cNvSpPr>
            <a:spLocks noGrp="1"/>
          </p:cNvSpPr>
          <p:nvPr>
            <p:ph type="title"/>
          </p:nvPr>
        </p:nvSpPr>
        <p:spPr>
          <a:xfrm>
            <a:off x="1113503" y="119318"/>
            <a:ext cx="10515600" cy="470617"/>
          </a:xfrm>
        </p:spPr>
        <p:txBody>
          <a:bodyPr>
            <a:noAutofit/>
          </a:bodyPr>
          <a:lstStyle/>
          <a:p>
            <a:r>
              <a:rPr lang="en-IN" sz="2800" dirty="0"/>
              <a:t>Different number of argument and type of argument</a:t>
            </a:r>
          </a:p>
        </p:txBody>
      </p:sp>
      <p:sp>
        <p:nvSpPr>
          <p:cNvPr id="3" name="Content Placeholder 2">
            <a:extLst>
              <a:ext uri="{FF2B5EF4-FFF2-40B4-BE49-F238E27FC236}">
                <a16:creationId xmlns:a16="http://schemas.microsoft.com/office/drawing/2014/main" id="{75D88D50-0902-4EF8-A5F3-E9A4AEAD6CA3}"/>
              </a:ext>
            </a:extLst>
          </p:cNvPr>
          <p:cNvSpPr>
            <a:spLocks noGrp="1"/>
          </p:cNvSpPr>
          <p:nvPr>
            <p:ph idx="1"/>
          </p:nvPr>
        </p:nvSpPr>
        <p:spPr>
          <a:xfrm>
            <a:off x="5338916" y="492918"/>
            <a:ext cx="6784258" cy="5872163"/>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"No parameters"</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Overload </a:t>
            </a:r>
            <a:r>
              <a:rPr lang="en-IN" sz="1200" dirty="0" err="1">
                <a:solidFill>
                  <a:srgbClr val="008000"/>
                </a:solidFill>
                <a:highlight>
                  <a:srgbClr val="FFFFFF"/>
                </a:highlight>
                <a:latin typeface="Consolas" panose="020B0609020204030204" pitchFamily="49" charset="0"/>
              </a:rPr>
              <a:t>ovlDemo</a:t>
            </a:r>
            <a:r>
              <a:rPr lang="en-IN" sz="1200" dirty="0">
                <a:solidFill>
                  <a:srgbClr val="008000"/>
                </a:solidFill>
                <a:highlight>
                  <a:srgbClr val="FFFFFF"/>
                </a:highlight>
                <a:latin typeface="Consolas" panose="020B0609020204030204" pitchFamily="49" charset="0"/>
              </a:rPr>
              <a:t> for one integer parameter.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"One parameter: "</a:t>
            </a:r>
            <a:r>
              <a:rPr lang="en-US" sz="1200" dirty="0">
                <a:solidFill>
                  <a:srgbClr val="000000"/>
                </a:solidFill>
                <a:highlight>
                  <a:srgbClr val="FFFFFF"/>
                </a:highlight>
                <a:latin typeface="Consolas" panose="020B0609020204030204" pitchFamily="49" charset="0"/>
              </a:rPr>
              <a:t> + a);</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008000"/>
                </a:solidFill>
                <a:highlight>
                  <a:srgbClr val="FFFFFF"/>
                </a:highlight>
                <a:latin typeface="Consolas" panose="020B0609020204030204" pitchFamily="49" charset="0"/>
              </a:rPr>
              <a:t>// Overload </a:t>
            </a:r>
            <a:r>
              <a:rPr lang="en-IN" sz="1200" dirty="0" err="1">
                <a:solidFill>
                  <a:srgbClr val="008000"/>
                </a:solidFill>
                <a:highlight>
                  <a:srgbClr val="FFFFFF"/>
                </a:highlight>
                <a:latin typeface="Consolas" panose="020B0609020204030204" pitchFamily="49" charset="0"/>
              </a:rPr>
              <a:t>ovlDemo</a:t>
            </a:r>
            <a:r>
              <a:rPr lang="en-IN" sz="1200" dirty="0">
                <a:solidFill>
                  <a:srgbClr val="008000"/>
                </a:solidFill>
                <a:highlight>
                  <a:srgbClr val="FFFFFF"/>
                </a:highlight>
                <a:latin typeface="Consolas" panose="020B0609020204030204" pitchFamily="49" charset="0"/>
              </a:rPr>
              <a:t> for two integer parameters.  </a:t>
            </a: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ovlDemo</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parameters: "</a:t>
            </a:r>
            <a:r>
              <a:rPr lang="en-US" sz="1200" dirty="0">
                <a:solidFill>
                  <a:srgbClr val="000000"/>
                </a:solidFill>
                <a:highlight>
                  <a:srgbClr val="FFFFFF"/>
                </a:highlight>
                <a:latin typeface="Consolas" panose="020B0609020204030204" pitchFamily="49" charset="0"/>
              </a:rPr>
              <a:t> + a +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Overload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for two double parameters.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double parameters: "</a:t>
            </a:r>
            <a:r>
              <a:rPr lang="en-US" sz="1200" dirty="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a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A28ED27A-F531-403A-BEA2-83D82E677C29}"/>
              </a:ext>
            </a:extLst>
          </p:cNvPr>
          <p:cNvSpPr txBox="1"/>
          <p:nvPr/>
        </p:nvSpPr>
        <p:spPr>
          <a:xfrm>
            <a:off x="299883" y="589935"/>
            <a:ext cx="4748982" cy="3970318"/>
          </a:xfrm>
          <a:prstGeom prst="rect">
            <a:avLst/>
          </a:prstGeom>
          <a:noFill/>
        </p:spPr>
        <p:txBody>
          <a:bodyPr wrap="square" rtlCol="0">
            <a:spAutoFit/>
          </a:bodyPr>
          <a:lstStyle/>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OverloadDemo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call all versions of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ob.ovlDemo</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ob.ovlDemo</a:t>
            </a:r>
            <a:r>
              <a:rPr lang="en-IN" sz="1200" dirty="0">
                <a:solidFill>
                  <a:srgbClr val="000000"/>
                </a:solidFill>
                <a:highlight>
                  <a:srgbClr val="FFFFFF"/>
                </a:highlight>
                <a:latin typeface="Consolas" panose="020B0609020204030204" pitchFamily="49" charset="0"/>
              </a:rPr>
              <a:t>(2);</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it-IT" sz="1200" dirty="0">
                <a:solidFill>
                  <a:srgbClr val="000000"/>
                </a:solidFill>
                <a:highlight>
                  <a:srgbClr val="FFFFFF"/>
                </a:highlight>
                <a:latin typeface="Consolas" panose="020B0609020204030204" pitchFamily="49" charset="0"/>
              </a:rPr>
              <a:t>        resI = ob.ovlDemo(4, 6);</a:t>
            </a:r>
          </a:p>
          <a:p>
            <a:pPr marL="0" indent="0">
              <a:buNone/>
            </a:pP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"Result </a:t>
            </a:r>
            <a:r>
              <a:rPr lang="en-US" sz="1200" dirty="0" err="1">
                <a:solidFill>
                  <a:srgbClr val="A31515"/>
                </a:solidFill>
                <a:highlight>
                  <a:srgbClr val="FFFFFF"/>
                </a:highlight>
                <a:latin typeface="Consolas" panose="020B0609020204030204" pitchFamily="49" charset="0"/>
              </a:rPr>
              <a:t>ob.ovlDemo</a:t>
            </a:r>
            <a:r>
              <a:rPr lang="en-US" sz="1200" dirty="0">
                <a:solidFill>
                  <a:srgbClr val="A31515"/>
                </a:solidFill>
                <a:highlight>
                  <a:srgbClr val="FFFFFF"/>
                </a:highlight>
                <a:latin typeface="Consolas" panose="020B0609020204030204" pitchFamily="49" charset="0"/>
              </a:rPr>
              <a:t>(4, 6): “</a:t>
            </a:r>
            <a:r>
              <a:rPr lang="en-US" sz="1200" dirty="0">
                <a:solidFill>
                  <a:srgbClr val="000000"/>
                </a:solidFill>
                <a:highlight>
                  <a:srgbClr val="FFFFFF"/>
                </a:highlight>
                <a:latin typeface="Consolas" panose="020B0609020204030204" pitchFamily="49" charset="0"/>
              </a:rPr>
              <a: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resI</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p:txBody>
      </p:sp>
      <p:sp>
        <p:nvSpPr>
          <p:cNvPr id="5" name="TextBox 4">
            <a:extLst>
              <a:ext uri="{FF2B5EF4-FFF2-40B4-BE49-F238E27FC236}">
                <a16:creationId xmlns:a16="http://schemas.microsoft.com/office/drawing/2014/main" id="{6A3817C7-6450-41BB-A9D6-2C16527D50E7}"/>
              </a:ext>
            </a:extLst>
          </p:cNvPr>
          <p:cNvSpPr txBox="1"/>
          <p:nvPr/>
        </p:nvSpPr>
        <p:spPr>
          <a:xfrm>
            <a:off x="299883" y="4560253"/>
            <a:ext cx="4409769" cy="3046988"/>
          </a:xfrm>
          <a:prstGeom prst="rect">
            <a:avLst/>
          </a:prstGeom>
          <a:noFill/>
        </p:spPr>
        <p:txBody>
          <a:bodyPr wrap="square" rtlCol="0">
            <a:spAutoFit/>
          </a:bodyPr>
          <a:lstStyle/>
          <a:p>
            <a:r>
              <a:rPr lang="en-IN" b="1" dirty="0"/>
              <a:t>In this example different number of argument</a:t>
            </a: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ovlDemo</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int</a:t>
            </a:r>
            <a:r>
              <a:rPr lang="en-IN" sz="1400" dirty="0">
                <a:solidFill>
                  <a:srgbClr val="000000"/>
                </a:solidFill>
                <a:highlight>
                  <a:srgbClr val="FFFFFF"/>
                </a:highlight>
                <a:latin typeface="Consolas" panose="020B0609020204030204" pitchFamily="49" charset="0"/>
              </a:rPr>
              <a:t> a)</a:t>
            </a: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void</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ovlDemo</a:t>
            </a:r>
            <a:r>
              <a:rPr lang="en-IN" sz="1400" dirty="0">
                <a:solidFill>
                  <a:srgbClr val="000000"/>
                </a:solidFill>
                <a:highlight>
                  <a:srgbClr val="FFFFFF"/>
                </a:highlight>
                <a:latin typeface="Consolas" panose="020B0609020204030204" pitchFamily="49" charset="0"/>
              </a:rPr>
              <a:t>()</a:t>
            </a:r>
          </a:p>
          <a:p>
            <a:endParaRPr lang="en-IN" sz="1400" dirty="0">
              <a:solidFill>
                <a:srgbClr val="000000"/>
              </a:solidFill>
              <a:highlight>
                <a:srgbClr val="FFFFFF"/>
              </a:highlight>
              <a:latin typeface="Consolas" panose="020B0609020204030204" pitchFamily="49" charset="0"/>
            </a:endParaRPr>
          </a:p>
          <a:p>
            <a:r>
              <a:rPr lang="en-IN" sz="1400" b="1" dirty="0">
                <a:solidFill>
                  <a:srgbClr val="000000"/>
                </a:solidFill>
                <a:highlight>
                  <a:srgbClr val="FFFFFF"/>
                </a:highlight>
                <a:latin typeface="Consolas" panose="020B0609020204030204" pitchFamily="49" charset="0"/>
              </a:rPr>
              <a:t>Different type of argument.</a:t>
            </a: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ovlDemo</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b)</a:t>
            </a:r>
            <a:endParaRPr lang="en-IN" sz="1400" dirty="0">
              <a:solidFill>
                <a:srgbClr val="000000"/>
              </a:solidFill>
              <a:highlight>
                <a:srgbClr val="FFFFFF"/>
              </a:highlight>
              <a:latin typeface="Consolas" panose="020B0609020204030204" pitchFamily="49" charset="0"/>
            </a:endParaRPr>
          </a:p>
          <a:p>
            <a:r>
              <a:rPr lang="en-IN" sz="1400" dirty="0">
                <a:solidFill>
                  <a:srgbClr val="0000FF"/>
                </a:solidFill>
                <a:highlight>
                  <a:srgbClr val="FFFFFF"/>
                </a:highlight>
                <a:latin typeface="Consolas" panose="020B0609020204030204" pitchFamily="49" charset="0"/>
              </a:rPr>
              <a:t>public</a:t>
            </a:r>
            <a:r>
              <a:rPr lang="en-IN" sz="1400" dirty="0">
                <a:solidFill>
                  <a:srgbClr val="000000"/>
                </a:solidFill>
                <a:highlight>
                  <a:srgbClr val="FFFFFF"/>
                </a:highlight>
                <a:latin typeface="Consolas" panose="020B0609020204030204" pitchFamily="49" charset="0"/>
              </a:rPr>
              <a:t>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 </a:t>
            </a:r>
            <a:r>
              <a:rPr lang="en-IN" sz="1400" dirty="0" err="1">
                <a:solidFill>
                  <a:srgbClr val="000000"/>
                </a:solidFill>
                <a:highlight>
                  <a:srgbClr val="FFFFFF"/>
                </a:highlight>
                <a:latin typeface="Consolas" panose="020B0609020204030204" pitchFamily="49" charset="0"/>
              </a:rPr>
              <a:t>ovlDemo</a:t>
            </a:r>
            <a:r>
              <a:rPr lang="en-IN" sz="1400" dirty="0">
                <a:solidFill>
                  <a:srgbClr val="000000"/>
                </a:solidFill>
                <a:highlight>
                  <a:srgbClr val="FFFFFF"/>
                </a:highlight>
                <a:latin typeface="Consolas" panose="020B0609020204030204" pitchFamily="49" charset="0"/>
              </a:rPr>
              <a:t>(</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 a, </a:t>
            </a:r>
            <a:r>
              <a:rPr lang="en-IN" sz="1400" dirty="0">
                <a:solidFill>
                  <a:srgbClr val="0000FF"/>
                </a:solidFill>
                <a:highlight>
                  <a:srgbClr val="FFFFFF"/>
                </a:highlight>
                <a:latin typeface="Consolas" panose="020B0609020204030204" pitchFamily="49" charset="0"/>
              </a:rPr>
              <a:t>double</a:t>
            </a:r>
            <a:r>
              <a:rPr lang="en-IN" sz="1400" dirty="0">
                <a:solidFill>
                  <a:srgbClr val="000000"/>
                </a:solidFill>
                <a:highlight>
                  <a:srgbClr val="FFFFFF"/>
                </a:highlight>
                <a:latin typeface="Consolas" panose="020B0609020204030204" pitchFamily="49" charset="0"/>
              </a:rPr>
              <a:t> b)</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9186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79785-297E-407A-B80A-830A0B9785EF}"/>
              </a:ext>
            </a:extLst>
          </p:cNvPr>
          <p:cNvSpPr>
            <a:spLocks noGrp="1"/>
          </p:cNvSpPr>
          <p:nvPr>
            <p:ph idx="1"/>
          </p:nvPr>
        </p:nvSpPr>
        <p:spPr>
          <a:xfrm>
            <a:off x="6233652" y="-1"/>
            <a:ext cx="5958348" cy="7600335"/>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Overload </a:t>
            </a:r>
            <a:r>
              <a:rPr lang="en-IN" sz="1200" dirty="0" err="1">
                <a:solidFill>
                  <a:srgbClr val="008000"/>
                </a:solidFill>
                <a:highlight>
                  <a:srgbClr val="FFFFFF"/>
                </a:highlight>
                <a:latin typeface="Consolas" panose="020B0609020204030204" pitchFamily="49" charset="0"/>
              </a:rPr>
              <a:t>ovlDemo</a:t>
            </a:r>
            <a:r>
              <a:rPr lang="en-IN" sz="1200" dirty="0">
                <a:solidFill>
                  <a:srgbClr val="008000"/>
                </a:solidFill>
                <a:highlight>
                  <a:srgbClr val="FFFFFF"/>
                </a:highlight>
                <a:latin typeface="Consolas" panose="020B0609020204030204" pitchFamily="49" charset="0"/>
              </a:rPr>
              <a:t> for two integer parameters.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parameters: "</a:t>
            </a:r>
            <a:r>
              <a:rPr lang="en-US" sz="1200" dirty="0">
                <a:solidFill>
                  <a:srgbClr val="000000"/>
                </a:solidFill>
                <a:highlight>
                  <a:srgbClr val="FFFFFF"/>
                </a:highlight>
                <a:latin typeface="Consolas" panose="020B0609020204030204" pitchFamily="49" charset="0"/>
              </a:rPr>
              <a:t> + a +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Overload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for two double parameters.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double parameters: "</a:t>
            </a:r>
            <a:r>
              <a:rPr lang="en-US" sz="1200" dirty="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a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OverloadDemo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call all versions of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ob.ovlDemo</a:t>
            </a:r>
            <a:r>
              <a:rPr lang="en-IN" sz="1200" dirty="0">
                <a:solidFill>
                  <a:srgbClr val="000000"/>
                </a:solidFill>
                <a:highlight>
                  <a:srgbClr val="FFFFFF"/>
                </a:highlight>
                <a:latin typeface="Consolas" panose="020B0609020204030204" pitchFamily="49" charset="0"/>
              </a:rPr>
              <a:t>(4, 6.5);</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"Result of </a:t>
            </a:r>
            <a:r>
              <a:rPr lang="en-US" sz="1200" dirty="0" err="1">
                <a:solidFill>
                  <a:srgbClr val="A31515"/>
                </a:solidFill>
                <a:highlight>
                  <a:srgbClr val="FFFFFF"/>
                </a:highlight>
                <a:latin typeface="Consolas" panose="020B0609020204030204" pitchFamily="49" charset="0"/>
              </a:rPr>
              <a:t>ob.ovlDemo</a:t>
            </a:r>
            <a:r>
              <a:rPr lang="en-US" sz="1200" dirty="0">
                <a:solidFill>
                  <a:srgbClr val="A31515"/>
                </a:solidFill>
                <a:highlight>
                  <a:srgbClr val="FFFFFF"/>
                </a:highlight>
                <a:latin typeface="Consolas" panose="020B0609020204030204" pitchFamily="49" charset="0"/>
              </a:rPr>
              <a:t>(4, 6):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resD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ob.ovlDemo</a:t>
            </a:r>
            <a:r>
              <a:rPr lang="en-IN" sz="1200" dirty="0">
                <a:solidFill>
                  <a:srgbClr val="000000"/>
                </a:solidFill>
                <a:highlight>
                  <a:srgbClr val="FFFFFF"/>
                </a:highlight>
                <a:latin typeface="Consolas" panose="020B0609020204030204" pitchFamily="49" charset="0"/>
              </a:rPr>
              <a:t>(1.5, 2);</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"Result of </a:t>
            </a:r>
            <a:r>
              <a:rPr lang="en-US" sz="1200" dirty="0" err="1">
                <a:solidFill>
                  <a:srgbClr val="A31515"/>
                </a:solidFill>
                <a:highlight>
                  <a:srgbClr val="FFFFFF"/>
                </a:highlight>
                <a:latin typeface="Consolas" panose="020B0609020204030204" pitchFamily="49" charset="0"/>
              </a:rPr>
              <a:t>ob.ovlDemo</a:t>
            </a:r>
            <a:r>
              <a:rPr lang="en-US" sz="1200" dirty="0">
                <a:solidFill>
                  <a:srgbClr val="A31515"/>
                </a:solidFill>
                <a:highlight>
                  <a:srgbClr val="FFFFFF"/>
                </a:highlight>
                <a:latin typeface="Consolas" panose="020B0609020204030204" pitchFamily="49" charset="0"/>
              </a:rPr>
              <a:t>(1.1, 2.2):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resD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86532F44-1576-41E6-A3EC-BEC1B58904E3}"/>
              </a:ext>
            </a:extLst>
          </p:cNvPr>
          <p:cNvSpPr txBox="1"/>
          <p:nvPr/>
        </p:nvSpPr>
        <p:spPr>
          <a:xfrm>
            <a:off x="275303" y="766917"/>
            <a:ext cx="5358581" cy="2031325"/>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In this example number of argument are same , type is same but </a:t>
            </a:r>
            <a:r>
              <a:rPr lang="en-IN" sz="1800" b="1" dirty="0">
                <a:solidFill>
                  <a:srgbClr val="000000"/>
                </a:solidFill>
                <a:highlight>
                  <a:srgbClr val="FFFFFF"/>
                </a:highlight>
                <a:latin typeface="Consolas" panose="020B0609020204030204" pitchFamily="49" charset="0"/>
              </a:rPr>
              <a:t>order</a:t>
            </a:r>
            <a:r>
              <a:rPr lang="en-IN" sz="1800" dirty="0">
                <a:solidFill>
                  <a:srgbClr val="000000"/>
                </a:solidFill>
                <a:highlight>
                  <a:srgbClr val="FFFFFF"/>
                </a:highlight>
                <a:latin typeface="Consolas" panose="020B0609020204030204" pitchFamily="49" charset="0"/>
              </a:rPr>
              <a:t> is </a:t>
            </a:r>
            <a:r>
              <a:rPr lang="en-IN" sz="1800" b="1" dirty="0">
                <a:solidFill>
                  <a:srgbClr val="000000"/>
                </a:solidFill>
                <a:highlight>
                  <a:srgbClr val="FFFFFF"/>
                </a:highlight>
                <a:latin typeface="Consolas" panose="020B0609020204030204" pitchFamily="49" charset="0"/>
              </a:rPr>
              <a:t>different</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ovlDemo</a:t>
            </a:r>
            <a:r>
              <a:rPr lang="en-IN" sz="1800" dirty="0">
                <a:solidFill>
                  <a:srgbClr val="000000"/>
                </a:solidFill>
                <a:highlight>
                  <a:srgbClr val="FFFFFF"/>
                </a:highlight>
                <a:latin typeface="Consolas" panose="020B0609020204030204" pitchFamily="49" charset="0"/>
              </a:rPr>
              <a:t>(</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a,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b)</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ovlDemo</a:t>
            </a:r>
            <a:r>
              <a:rPr lang="en-IN" sz="1800" dirty="0">
                <a:solidFill>
                  <a:srgbClr val="000000"/>
                </a:solidFill>
                <a:highlight>
                  <a:srgbClr val="FFFFFF"/>
                </a:highlight>
                <a:latin typeface="Consolas" panose="020B0609020204030204" pitchFamily="49" charset="0"/>
              </a:rPr>
              <a:t>(</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a, </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b)</a:t>
            </a:r>
            <a:endParaRPr lang="en-IN" dirty="0">
              <a:solidFill>
                <a:srgbClr val="000000"/>
              </a:solidFill>
              <a:highlight>
                <a:srgbClr val="FFFFFF"/>
              </a:highlight>
              <a:latin typeface="Consolas" panose="020B0609020204030204" pitchFamily="49" charset="0"/>
            </a:endParaRPr>
          </a:p>
          <a:p>
            <a:endParaRPr lang="en-IN" dirty="0">
              <a:solidFill>
                <a:srgbClr val="000000"/>
              </a:solidFill>
              <a:highlight>
                <a:srgbClr val="FFFFFF"/>
              </a:highlight>
              <a:latin typeface="Consolas" panose="020B0609020204030204" pitchFamily="49" charset="0"/>
            </a:endParaRPr>
          </a:p>
          <a:p>
            <a:endParaRPr lang="en-IN" dirty="0"/>
          </a:p>
        </p:txBody>
      </p:sp>
    </p:spTree>
    <p:extLst>
      <p:ext uri="{BB962C8B-B14F-4D97-AF65-F5344CB8AC3E}">
        <p14:creationId xmlns:p14="http://schemas.microsoft.com/office/powerpoint/2010/main" val="74161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79785-297E-407A-B80A-830A0B9785EF}"/>
              </a:ext>
            </a:extLst>
          </p:cNvPr>
          <p:cNvSpPr>
            <a:spLocks noGrp="1"/>
          </p:cNvSpPr>
          <p:nvPr>
            <p:ph idx="1"/>
          </p:nvPr>
        </p:nvSpPr>
        <p:spPr>
          <a:xfrm>
            <a:off x="6233652" y="-1"/>
            <a:ext cx="5958348" cy="7600335"/>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Overload </a:t>
            </a:r>
            <a:r>
              <a:rPr lang="en-IN" sz="1200" dirty="0" err="1">
                <a:solidFill>
                  <a:srgbClr val="008000"/>
                </a:solidFill>
                <a:highlight>
                  <a:srgbClr val="FFFFFF"/>
                </a:highlight>
                <a:latin typeface="Consolas" panose="020B0609020204030204" pitchFamily="49" charset="0"/>
              </a:rPr>
              <a:t>ovlDemo</a:t>
            </a:r>
            <a:r>
              <a:rPr lang="en-IN" sz="1200" dirty="0">
                <a:solidFill>
                  <a:srgbClr val="008000"/>
                </a:solidFill>
                <a:highlight>
                  <a:srgbClr val="FFFFFF"/>
                </a:highlight>
                <a:latin typeface="Consolas" panose="020B0609020204030204" pitchFamily="49" charset="0"/>
              </a:rPr>
              <a:t> for two integer parameters.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parameters: "</a:t>
            </a:r>
            <a:r>
              <a:rPr lang="en-US" sz="1200" dirty="0">
                <a:solidFill>
                  <a:srgbClr val="000000"/>
                </a:solidFill>
                <a:highlight>
                  <a:srgbClr val="FFFFFF"/>
                </a:highlight>
                <a:latin typeface="Consolas" panose="020B0609020204030204" pitchFamily="49" charset="0"/>
              </a:rPr>
              <a:t> + a +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Overload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for two double parameters.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double parameters: "</a:t>
            </a:r>
            <a:r>
              <a:rPr lang="en-US" sz="1200" dirty="0">
                <a:solidFill>
                  <a:srgbClr val="000000"/>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a + </a:t>
            </a:r>
            <a:r>
              <a:rPr lang="en-IN" sz="1200" dirty="0">
                <a:solidFill>
                  <a:srgbClr val="A31515"/>
                </a:solidFill>
                <a:highlight>
                  <a:srgbClr val="FFFFFF"/>
                </a:highlight>
                <a:latin typeface="Consolas" panose="020B0609020204030204" pitchFamily="49" charset="0"/>
              </a:rPr>
              <a:t>" "</a:t>
            </a:r>
            <a:r>
              <a:rPr lang="en-IN"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OverloadDemo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call all versions of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ob.ovlDemo</a:t>
            </a:r>
            <a:r>
              <a:rPr lang="en-IN" sz="1200" dirty="0">
                <a:solidFill>
                  <a:srgbClr val="000000"/>
                </a:solidFill>
                <a:highlight>
                  <a:srgbClr val="FFFFFF"/>
                </a:highlight>
                <a:latin typeface="Consolas" panose="020B0609020204030204" pitchFamily="49" charset="0"/>
              </a:rPr>
              <a:t>(4, </a:t>
            </a:r>
            <a:r>
              <a:rPr lang="en-IN" sz="1200" b="1" dirty="0">
                <a:solidFill>
                  <a:srgbClr val="FF0000"/>
                </a:solidFill>
                <a:highlight>
                  <a:srgbClr val="FFFFFF"/>
                </a:highlight>
                <a:latin typeface="Consolas" panose="020B0609020204030204" pitchFamily="49" charset="0"/>
              </a:rPr>
              <a:t>5</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"Result of </a:t>
            </a:r>
            <a:r>
              <a:rPr lang="en-US" sz="1200" dirty="0" err="1">
                <a:solidFill>
                  <a:srgbClr val="A31515"/>
                </a:solidFill>
                <a:highlight>
                  <a:srgbClr val="FFFFFF"/>
                </a:highlight>
                <a:latin typeface="Consolas" panose="020B0609020204030204" pitchFamily="49" charset="0"/>
              </a:rPr>
              <a:t>ob.ovlDemo</a:t>
            </a:r>
            <a:r>
              <a:rPr lang="en-US" sz="1200" dirty="0">
                <a:solidFill>
                  <a:srgbClr val="A31515"/>
                </a:solidFill>
                <a:highlight>
                  <a:srgbClr val="FFFFFF"/>
                </a:highlight>
                <a:latin typeface="Consolas" panose="020B0609020204030204" pitchFamily="49" charset="0"/>
              </a:rPr>
              <a:t>(4, 6):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resD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ob.ovlDemo</a:t>
            </a:r>
            <a:r>
              <a:rPr lang="en-IN" sz="1200" dirty="0">
                <a:solidFill>
                  <a:srgbClr val="000000"/>
                </a:solidFill>
                <a:highlight>
                  <a:srgbClr val="FFFFFF"/>
                </a:highlight>
                <a:latin typeface="Consolas" panose="020B0609020204030204" pitchFamily="49" charset="0"/>
              </a:rPr>
              <a:t>(1.5, 2);</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"Result of </a:t>
            </a:r>
            <a:r>
              <a:rPr lang="en-US" sz="1200" dirty="0" err="1">
                <a:solidFill>
                  <a:srgbClr val="A31515"/>
                </a:solidFill>
                <a:highlight>
                  <a:srgbClr val="FFFFFF"/>
                </a:highlight>
                <a:latin typeface="Consolas" panose="020B0609020204030204" pitchFamily="49" charset="0"/>
              </a:rPr>
              <a:t>ob.ovlDemo</a:t>
            </a:r>
            <a:r>
              <a:rPr lang="en-US" sz="1200" dirty="0">
                <a:solidFill>
                  <a:srgbClr val="A31515"/>
                </a:solidFill>
                <a:highlight>
                  <a:srgbClr val="FFFFFF"/>
                </a:highlight>
                <a:latin typeface="Consolas" panose="020B0609020204030204" pitchFamily="49" charset="0"/>
              </a:rPr>
              <a:t>(1.1, 2.2):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resD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4" name="TextBox 3">
            <a:extLst>
              <a:ext uri="{FF2B5EF4-FFF2-40B4-BE49-F238E27FC236}">
                <a16:creationId xmlns:a16="http://schemas.microsoft.com/office/drawing/2014/main" id="{86532F44-1576-41E6-A3EC-BEC1B58904E3}"/>
              </a:ext>
            </a:extLst>
          </p:cNvPr>
          <p:cNvSpPr txBox="1"/>
          <p:nvPr/>
        </p:nvSpPr>
        <p:spPr>
          <a:xfrm>
            <a:off x="275303" y="766917"/>
            <a:ext cx="5358581" cy="2031325"/>
          </a:xfrm>
          <a:prstGeom prst="rect">
            <a:avLst/>
          </a:prstGeom>
          <a:noFill/>
        </p:spPr>
        <p:txBody>
          <a:bodyPr wrap="square" rtlCol="0">
            <a:spAutoFit/>
          </a:bodyPr>
          <a:lstStyle/>
          <a:p>
            <a:r>
              <a:rPr lang="en-IN" sz="1800" dirty="0">
                <a:solidFill>
                  <a:srgbClr val="000000"/>
                </a:solidFill>
                <a:highlight>
                  <a:srgbClr val="FFFFFF"/>
                </a:highlight>
                <a:latin typeface="Consolas" panose="020B0609020204030204" pitchFamily="49" charset="0"/>
              </a:rPr>
              <a:t>In this example number of argument are same , type is same but </a:t>
            </a:r>
            <a:r>
              <a:rPr lang="en-IN" sz="1800" b="1" dirty="0">
                <a:solidFill>
                  <a:srgbClr val="000000"/>
                </a:solidFill>
                <a:highlight>
                  <a:srgbClr val="FFFFFF"/>
                </a:highlight>
                <a:latin typeface="Consolas" panose="020B0609020204030204" pitchFamily="49" charset="0"/>
              </a:rPr>
              <a:t>order</a:t>
            </a:r>
            <a:r>
              <a:rPr lang="en-IN" sz="1800" dirty="0">
                <a:solidFill>
                  <a:srgbClr val="000000"/>
                </a:solidFill>
                <a:highlight>
                  <a:srgbClr val="FFFFFF"/>
                </a:highlight>
                <a:latin typeface="Consolas" panose="020B0609020204030204" pitchFamily="49" charset="0"/>
              </a:rPr>
              <a:t> is </a:t>
            </a:r>
            <a:r>
              <a:rPr lang="en-IN" sz="1800" b="1" dirty="0">
                <a:solidFill>
                  <a:srgbClr val="000000"/>
                </a:solidFill>
                <a:highlight>
                  <a:srgbClr val="FFFFFF"/>
                </a:highlight>
                <a:latin typeface="Consolas" panose="020B0609020204030204" pitchFamily="49" charset="0"/>
              </a:rPr>
              <a:t>different</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ovlDemo</a:t>
            </a:r>
            <a:r>
              <a:rPr lang="en-IN" sz="1800" dirty="0">
                <a:solidFill>
                  <a:srgbClr val="000000"/>
                </a:solidFill>
                <a:highlight>
                  <a:srgbClr val="FFFFFF"/>
                </a:highlight>
                <a:latin typeface="Consolas" panose="020B0609020204030204" pitchFamily="49" charset="0"/>
              </a:rPr>
              <a:t>(</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a,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b)</a:t>
            </a:r>
          </a:p>
          <a:p>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public</a:t>
            </a:r>
            <a:r>
              <a:rPr lang="en-IN" sz="1800" dirty="0">
                <a:solidFill>
                  <a:srgbClr val="000000"/>
                </a:solidFill>
                <a:highlight>
                  <a:srgbClr val="FFFFFF"/>
                </a:highlight>
                <a:latin typeface="Consolas" panose="020B0609020204030204" pitchFamily="49" charset="0"/>
              </a:rPr>
              <a:t> </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a:t>
            </a:r>
            <a:r>
              <a:rPr lang="en-IN" sz="1800" dirty="0" err="1">
                <a:solidFill>
                  <a:srgbClr val="000000"/>
                </a:solidFill>
                <a:highlight>
                  <a:srgbClr val="FFFFFF"/>
                </a:highlight>
                <a:latin typeface="Consolas" panose="020B0609020204030204" pitchFamily="49" charset="0"/>
              </a:rPr>
              <a:t>ovlDemo</a:t>
            </a:r>
            <a:r>
              <a:rPr lang="en-IN" sz="1800" dirty="0">
                <a:solidFill>
                  <a:srgbClr val="000000"/>
                </a:solidFill>
                <a:highlight>
                  <a:srgbClr val="FFFFFF"/>
                </a:highlight>
                <a:latin typeface="Consolas" panose="020B0609020204030204" pitchFamily="49" charset="0"/>
              </a:rPr>
              <a:t>(</a:t>
            </a:r>
            <a:r>
              <a:rPr lang="en-IN" sz="1800" dirty="0">
                <a:solidFill>
                  <a:srgbClr val="0000FF"/>
                </a:solidFill>
                <a:highlight>
                  <a:srgbClr val="FFFFFF"/>
                </a:highlight>
                <a:latin typeface="Consolas" panose="020B0609020204030204" pitchFamily="49" charset="0"/>
              </a:rPr>
              <a:t>double</a:t>
            </a:r>
            <a:r>
              <a:rPr lang="en-IN" sz="1800" dirty="0">
                <a:solidFill>
                  <a:srgbClr val="000000"/>
                </a:solidFill>
                <a:highlight>
                  <a:srgbClr val="FFFFFF"/>
                </a:highlight>
                <a:latin typeface="Consolas" panose="020B0609020204030204" pitchFamily="49" charset="0"/>
              </a:rPr>
              <a:t> a, </a:t>
            </a:r>
            <a:r>
              <a:rPr lang="en-IN" sz="1800" dirty="0">
                <a:solidFill>
                  <a:srgbClr val="0000FF"/>
                </a:solidFill>
                <a:highlight>
                  <a:srgbClr val="FFFFFF"/>
                </a:highlight>
                <a:latin typeface="Consolas" panose="020B0609020204030204" pitchFamily="49" charset="0"/>
              </a:rPr>
              <a:t>int</a:t>
            </a:r>
            <a:r>
              <a:rPr lang="en-IN" sz="1800" dirty="0">
                <a:solidFill>
                  <a:srgbClr val="000000"/>
                </a:solidFill>
                <a:highlight>
                  <a:srgbClr val="FFFFFF"/>
                </a:highlight>
                <a:latin typeface="Consolas" panose="020B0609020204030204" pitchFamily="49" charset="0"/>
              </a:rPr>
              <a:t> b)</a:t>
            </a:r>
            <a:endParaRPr lang="en-IN" dirty="0">
              <a:solidFill>
                <a:srgbClr val="000000"/>
              </a:solidFill>
              <a:highlight>
                <a:srgbClr val="FFFFFF"/>
              </a:highlight>
              <a:latin typeface="Consolas" panose="020B0609020204030204" pitchFamily="49" charset="0"/>
            </a:endParaRPr>
          </a:p>
          <a:p>
            <a:endParaRPr lang="en-IN" dirty="0">
              <a:solidFill>
                <a:srgbClr val="000000"/>
              </a:solidFill>
              <a:highlight>
                <a:srgbClr val="FFFFFF"/>
              </a:highlight>
              <a:latin typeface="Consolas" panose="020B0609020204030204" pitchFamily="49" charset="0"/>
            </a:endParaRPr>
          </a:p>
          <a:p>
            <a:endParaRPr lang="en-IN" dirty="0"/>
          </a:p>
        </p:txBody>
      </p:sp>
      <p:sp>
        <p:nvSpPr>
          <p:cNvPr id="2" name="TextBox 1">
            <a:extLst>
              <a:ext uri="{FF2B5EF4-FFF2-40B4-BE49-F238E27FC236}">
                <a16:creationId xmlns:a16="http://schemas.microsoft.com/office/drawing/2014/main" id="{1BB92548-C146-4F1E-9550-090858B68F13}"/>
              </a:ext>
            </a:extLst>
          </p:cNvPr>
          <p:cNvSpPr txBox="1"/>
          <p:nvPr/>
        </p:nvSpPr>
        <p:spPr>
          <a:xfrm>
            <a:off x="525517" y="2701159"/>
            <a:ext cx="4729655" cy="2308324"/>
          </a:xfrm>
          <a:prstGeom prst="rect">
            <a:avLst/>
          </a:prstGeom>
          <a:noFill/>
        </p:spPr>
        <p:txBody>
          <a:bodyPr wrap="square" rtlCol="0">
            <a:spAutoFit/>
          </a:bodyPr>
          <a:lstStyle/>
          <a:p>
            <a:r>
              <a:rPr lang="en-IN" dirty="0"/>
              <a:t>You will  get this error</a:t>
            </a:r>
          </a:p>
          <a:p>
            <a:endParaRPr lang="en-IN" dirty="0"/>
          </a:p>
          <a:p>
            <a:endParaRPr lang="en-IN" dirty="0"/>
          </a:p>
          <a:p>
            <a:r>
              <a:rPr lang="en-US" sz="1800" dirty="0">
                <a:solidFill>
                  <a:srgbClr val="1E1E1E"/>
                </a:solidFill>
                <a:highlight>
                  <a:srgbClr val="E6E7E8"/>
                </a:highlight>
                <a:latin typeface="Consolas" panose="020B0609020204030204" pitchFamily="49" charset="0"/>
              </a:rPr>
              <a:t>the call is ambiguous between the following methods or properties: '</a:t>
            </a:r>
            <a:r>
              <a:rPr lang="en-US" sz="1800" dirty="0" err="1">
                <a:solidFill>
                  <a:srgbClr val="1E1E1E"/>
                </a:solidFill>
                <a:highlight>
                  <a:srgbClr val="E6E7E8"/>
                </a:highlight>
                <a:latin typeface="Consolas" panose="020B0609020204030204" pitchFamily="49" charset="0"/>
              </a:rPr>
              <a:t>Overload.ovlDemo</a:t>
            </a:r>
            <a:r>
              <a:rPr lang="en-US" sz="1800" dirty="0">
                <a:solidFill>
                  <a:srgbClr val="1E1E1E"/>
                </a:solidFill>
                <a:highlight>
                  <a:srgbClr val="E6E7E8"/>
                </a:highlight>
                <a:latin typeface="Consolas" panose="020B0609020204030204" pitchFamily="49" charset="0"/>
              </a:rPr>
              <a:t>(int, double)' and '</a:t>
            </a:r>
            <a:r>
              <a:rPr lang="en-US" sz="1800" dirty="0" err="1">
                <a:solidFill>
                  <a:srgbClr val="1E1E1E"/>
                </a:solidFill>
                <a:highlight>
                  <a:srgbClr val="E6E7E8"/>
                </a:highlight>
                <a:latin typeface="Consolas" panose="020B0609020204030204" pitchFamily="49" charset="0"/>
              </a:rPr>
              <a:t>Overload.ovlDemo</a:t>
            </a:r>
            <a:r>
              <a:rPr lang="en-US" sz="1800" dirty="0">
                <a:solidFill>
                  <a:srgbClr val="1E1E1E"/>
                </a:solidFill>
                <a:highlight>
                  <a:srgbClr val="E6E7E8"/>
                </a:highlight>
                <a:latin typeface="Consolas" panose="020B0609020204030204" pitchFamily="49" charset="0"/>
              </a:rPr>
              <a:t>(double, int)'</a:t>
            </a:r>
          </a:p>
          <a:p>
            <a:endParaRPr lang="en-IN" dirty="0"/>
          </a:p>
        </p:txBody>
      </p:sp>
      <p:sp>
        <p:nvSpPr>
          <p:cNvPr id="5" name="TextBox 4">
            <a:extLst>
              <a:ext uri="{FF2B5EF4-FFF2-40B4-BE49-F238E27FC236}">
                <a16:creationId xmlns:a16="http://schemas.microsoft.com/office/drawing/2014/main" id="{D7A4A847-73CA-4B69-A168-9DBF5B5AAA74}"/>
              </a:ext>
            </a:extLst>
          </p:cNvPr>
          <p:cNvSpPr txBox="1"/>
          <p:nvPr/>
        </p:nvSpPr>
        <p:spPr>
          <a:xfrm>
            <a:off x="704193" y="5009483"/>
            <a:ext cx="4382814" cy="646331"/>
          </a:xfrm>
          <a:prstGeom prst="rect">
            <a:avLst/>
          </a:prstGeom>
          <a:noFill/>
        </p:spPr>
        <p:txBody>
          <a:bodyPr wrap="square" rtlCol="0">
            <a:spAutoFit/>
          </a:bodyPr>
          <a:lstStyle/>
          <a:p>
            <a:r>
              <a:rPr lang="en-IN" dirty="0"/>
              <a:t>It can call both version of </a:t>
            </a:r>
            <a:r>
              <a:rPr lang="en-IN" dirty="0" err="1"/>
              <a:t>ovlDemo</a:t>
            </a:r>
            <a:r>
              <a:rPr lang="en-IN" dirty="0"/>
              <a:t> so you get error</a:t>
            </a:r>
          </a:p>
        </p:txBody>
      </p:sp>
    </p:spTree>
    <p:extLst>
      <p:ext uri="{BB962C8B-B14F-4D97-AF65-F5344CB8AC3E}">
        <p14:creationId xmlns:p14="http://schemas.microsoft.com/office/powerpoint/2010/main" val="101943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3FF3E-D5BD-49D7-A2B8-82EDEC784326}"/>
              </a:ext>
            </a:extLst>
          </p:cNvPr>
          <p:cNvSpPr>
            <a:spLocks noGrp="1"/>
          </p:cNvSpPr>
          <p:nvPr>
            <p:ph idx="1"/>
          </p:nvPr>
        </p:nvSpPr>
        <p:spPr>
          <a:xfrm>
            <a:off x="4611329" y="-1"/>
            <a:ext cx="7384026" cy="6735097"/>
          </a:xfrm>
        </p:spPr>
        <p:txBody>
          <a:bodyPr>
            <a:noAutofit/>
          </a:bodyPr>
          <a:lstStyle/>
          <a:p>
            <a:pPr marL="0" indent="0">
              <a:buNone/>
            </a:pPr>
            <a:r>
              <a:rPr lang="en-US" sz="1200" dirty="0">
                <a:solidFill>
                  <a:srgbClr val="008000"/>
                </a:solidFill>
                <a:highlight>
                  <a:srgbClr val="FFFFFF"/>
                </a:highlight>
                <a:latin typeface="Consolas" panose="020B0609020204030204" pitchFamily="49" charset="0"/>
              </a:rPr>
              <a:t>// Implicit type conversions can affect overloaded method resolution.</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Overload2</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MyMeth</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x)</a:t>
            </a:r>
          </a:p>
          <a:p>
            <a:pPr marL="0" indent="0">
              <a:buNone/>
            </a:pP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"Inside </a:t>
            </a:r>
            <a:r>
              <a:rPr lang="en-IN" sz="1200" dirty="0" err="1">
                <a:solidFill>
                  <a:srgbClr val="A31515"/>
                </a:solidFill>
                <a:highlight>
                  <a:srgbClr val="FFFFFF"/>
                </a:highlight>
                <a:latin typeface="Consolas" panose="020B0609020204030204" pitchFamily="49" charset="0"/>
              </a:rPr>
              <a:t>MyMeth</a:t>
            </a:r>
            <a:r>
              <a:rPr lang="en-IN" sz="1200" dirty="0">
                <a:solidFill>
                  <a:srgbClr val="A31515"/>
                </a:solidFill>
                <a:highlight>
                  <a:srgbClr val="FFFFFF"/>
                </a:highlight>
                <a:latin typeface="Consolas" panose="020B0609020204030204" pitchFamily="49" charset="0"/>
              </a:rPr>
              <a:t>(int): "</a:t>
            </a:r>
            <a:r>
              <a:rPr lang="en-IN" sz="1200" dirty="0">
                <a:solidFill>
                  <a:srgbClr val="000000"/>
                </a:solidFill>
                <a:highlight>
                  <a:srgbClr val="FFFFFF"/>
                </a:highlight>
                <a:latin typeface="Consolas" panose="020B0609020204030204" pitchFamily="49" charset="0"/>
              </a:rPr>
              <a:t> + x);    }</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MyMeth</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x)</a:t>
            </a:r>
          </a:p>
          <a:p>
            <a:pPr marL="0" indent="0">
              <a:buNone/>
            </a:pPr>
            <a:r>
              <a:rPr lang="en-IN" sz="1200" dirty="0">
                <a:solidFill>
                  <a:srgbClr val="000000"/>
                </a:solidFill>
                <a:highlight>
                  <a:srgbClr val="FFFFFF"/>
                </a:highlight>
                <a:latin typeface="Consolas" panose="020B0609020204030204" pitchFamily="49" charset="0"/>
              </a:rPr>
              <a:t>    {        </a:t>
            </a:r>
            <a:r>
              <a:rPr lang="en-IN" sz="1200" dirty="0" err="1">
                <a:solidFill>
                  <a:srgbClr val="2B91AF"/>
                </a:solidFill>
                <a:highlight>
                  <a:srgbClr val="FFFFFF"/>
                </a:highlight>
                <a:latin typeface="Consolas" panose="020B0609020204030204" pitchFamily="49" charset="0"/>
              </a:rPr>
              <a:t>Console</a:t>
            </a:r>
            <a:r>
              <a:rPr lang="en-IN" sz="1200" dirty="0" err="1">
                <a:solidFill>
                  <a:srgbClr val="000000"/>
                </a:solidFill>
                <a:highlight>
                  <a:srgbClr val="FFFFFF"/>
                </a:highlight>
                <a:latin typeface="Consolas" panose="020B0609020204030204" pitchFamily="49" charset="0"/>
              </a:rPr>
              <a:t>.WriteLine</a:t>
            </a:r>
            <a:r>
              <a:rPr lang="en-IN" sz="1200" dirty="0">
                <a:solidFill>
                  <a:srgbClr val="000000"/>
                </a:solidFill>
                <a:highlight>
                  <a:srgbClr val="FFFFFF"/>
                </a:highlight>
                <a:latin typeface="Consolas" panose="020B0609020204030204" pitchFamily="49" charset="0"/>
              </a:rPr>
              <a:t>(</a:t>
            </a:r>
            <a:r>
              <a:rPr lang="en-IN" sz="1200" dirty="0">
                <a:solidFill>
                  <a:srgbClr val="A31515"/>
                </a:solidFill>
                <a:highlight>
                  <a:srgbClr val="FFFFFF"/>
                </a:highlight>
                <a:latin typeface="Consolas" panose="020B0609020204030204" pitchFamily="49" charset="0"/>
              </a:rPr>
              <a:t>"Inside </a:t>
            </a:r>
            <a:r>
              <a:rPr lang="en-IN" sz="1200" dirty="0" err="1">
                <a:solidFill>
                  <a:srgbClr val="A31515"/>
                </a:solidFill>
                <a:highlight>
                  <a:srgbClr val="FFFFFF"/>
                </a:highlight>
                <a:latin typeface="Consolas" panose="020B0609020204030204" pitchFamily="49" charset="0"/>
              </a:rPr>
              <a:t>MyMeth</a:t>
            </a:r>
            <a:r>
              <a:rPr lang="en-IN" sz="1200" dirty="0">
                <a:solidFill>
                  <a:srgbClr val="A31515"/>
                </a:solidFill>
                <a:highlight>
                  <a:srgbClr val="FFFFFF"/>
                </a:highlight>
                <a:latin typeface="Consolas" panose="020B0609020204030204" pitchFamily="49" charset="0"/>
              </a:rPr>
              <a:t>(double): "</a:t>
            </a:r>
            <a:r>
              <a:rPr lang="en-IN" sz="1200" dirty="0">
                <a:solidFill>
                  <a:srgbClr val="000000"/>
                </a:solidFill>
                <a:highlight>
                  <a:srgbClr val="FFFFFF"/>
                </a:highlight>
                <a:latin typeface="Consolas" panose="020B0609020204030204" pitchFamily="49" charset="0"/>
              </a:rPr>
              <a:t> + x);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TypeConv</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Overload2</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Overload2</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i</a:t>
            </a:r>
            <a:r>
              <a:rPr lang="en-IN" sz="1200" dirty="0">
                <a:solidFill>
                  <a:srgbClr val="000000"/>
                </a:solidFill>
                <a:highlight>
                  <a:srgbClr val="FFFFFF"/>
                </a:highlight>
                <a:latin typeface="Consolas" panose="020B0609020204030204" pitchFamily="49" charset="0"/>
              </a:rPr>
              <a:t> = 10;</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d = 10.1;</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byte</a:t>
            </a:r>
            <a:r>
              <a:rPr lang="en-IN" sz="1200" dirty="0">
                <a:solidFill>
                  <a:srgbClr val="000000"/>
                </a:solidFill>
                <a:highlight>
                  <a:srgbClr val="FFFFFF"/>
                </a:highlight>
                <a:latin typeface="Consolas" panose="020B0609020204030204" pitchFamily="49" charset="0"/>
              </a:rPr>
              <a:t> b = 99;</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short</a:t>
            </a:r>
            <a:r>
              <a:rPr lang="en-IN" sz="1200" dirty="0">
                <a:solidFill>
                  <a:srgbClr val="000000"/>
                </a:solidFill>
                <a:highlight>
                  <a:srgbClr val="FFFFFF"/>
                </a:highlight>
                <a:latin typeface="Consolas" panose="020B0609020204030204" pitchFamily="49" charset="0"/>
              </a:rPr>
              <a:t> s = 10;</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float</a:t>
            </a:r>
            <a:r>
              <a:rPr lang="en-IN" sz="1200" dirty="0">
                <a:solidFill>
                  <a:srgbClr val="000000"/>
                </a:solidFill>
                <a:highlight>
                  <a:srgbClr val="FFFFFF"/>
                </a:highlight>
                <a:latin typeface="Consolas" panose="020B0609020204030204" pitchFamily="49" charset="0"/>
              </a:rPr>
              <a:t> f = 11.5F;</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ob.MyMeth</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i</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calls </a:t>
            </a:r>
            <a:r>
              <a:rPr lang="en-US" sz="1200" dirty="0" err="1">
                <a:solidFill>
                  <a:srgbClr val="008000"/>
                </a:solidFill>
                <a:highlight>
                  <a:srgbClr val="FFFFFF"/>
                </a:highlight>
                <a:latin typeface="Consolas" panose="020B0609020204030204" pitchFamily="49" charset="0"/>
              </a:rPr>
              <a:t>ob.MyMeth</a:t>
            </a:r>
            <a:r>
              <a:rPr lang="en-US" sz="1200" dirty="0">
                <a:solidFill>
                  <a:srgbClr val="008000"/>
                </a:solidFill>
                <a:highlight>
                  <a:srgbClr val="FFFFFF"/>
                </a:highlight>
                <a:latin typeface="Consolas" panose="020B0609020204030204" pitchFamily="49" charset="0"/>
              </a:rPr>
              <a:t>(int)</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ob.MyMeth</a:t>
            </a:r>
            <a:r>
              <a:rPr lang="en-US" sz="1200" dirty="0">
                <a:solidFill>
                  <a:srgbClr val="000000"/>
                </a:solidFill>
                <a:highlight>
                  <a:srgbClr val="FFFFFF"/>
                </a:highlight>
                <a:latin typeface="Consolas" panose="020B0609020204030204" pitchFamily="49" charset="0"/>
              </a:rPr>
              <a:t>(d); </a:t>
            </a:r>
            <a:r>
              <a:rPr lang="en-US" sz="1200" dirty="0">
                <a:solidFill>
                  <a:srgbClr val="008000"/>
                </a:solidFill>
                <a:highlight>
                  <a:srgbClr val="FFFFFF"/>
                </a:highlight>
                <a:latin typeface="Consolas" panose="020B0609020204030204" pitchFamily="49" charset="0"/>
              </a:rPr>
              <a:t>// calls </a:t>
            </a:r>
            <a:r>
              <a:rPr lang="en-US" sz="1200" dirty="0" err="1">
                <a:solidFill>
                  <a:srgbClr val="008000"/>
                </a:solidFill>
                <a:highlight>
                  <a:srgbClr val="FFFFFF"/>
                </a:highlight>
                <a:latin typeface="Consolas" panose="020B0609020204030204" pitchFamily="49" charset="0"/>
              </a:rPr>
              <a:t>ob.MyMeth</a:t>
            </a:r>
            <a:r>
              <a:rPr lang="en-US" sz="1200" dirty="0">
                <a:solidFill>
                  <a:srgbClr val="008000"/>
                </a:solidFill>
                <a:highlight>
                  <a:srgbClr val="FFFFFF"/>
                </a:highlight>
                <a:latin typeface="Consolas" panose="020B0609020204030204" pitchFamily="49" charset="0"/>
              </a:rPr>
              <a:t>(double)</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ob.MyMeth</a:t>
            </a:r>
            <a:r>
              <a:rPr lang="en-US" sz="1200" dirty="0">
                <a:solidFill>
                  <a:srgbClr val="000000"/>
                </a:solidFill>
                <a:highlight>
                  <a:srgbClr val="FFFFFF"/>
                </a:highlight>
                <a:latin typeface="Consolas" panose="020B0609020204030204" pitchFamily="49" charset="0"/>
              </a:rPr>
              <a:t>(b); </a:t>
            </a:r>
            <a:r>
              <a:rPr lang="en-US" sz="1200" dirty="0">
                <a:solidFill>
                  <a:srgbClr val="008000"/>
                </a:solidFill>
                <a:highlight>
                  <a:srgbClr val="FFFFFF"/>
                </a:highlight>
                <a:latin typeface="Consolas" panose="020B0609020204030204" pitchFamily="49" charset="0"/>
              </a:rPr>
              <a:t>// calls </a:t>
            </a:r>
            <a:r>
              <a:rPr lang="en-US" sz="1200" dirty="0" err="1">
                <a:solidFill>
                  <a:srgbClr val="008000"/>
                </a:solidFill>
                <a:highlight>
                  <a:srgbClr val="FFFFFF"/>
                </a:highlight>
                <a:latin typeface="Consolas" panose="020B0609020204030204" pitchFamily="49" charset="0"/>
              </a:rPr>
              <a:t>ob.MyMeth</a:t>
            </a:r>
            <a:r>
              <a:rPr lang="en-US" sz="1200" dirty="0">
                <a:solidFill>
                  <a:srgbClr val="008000"/>
                </a:solidFill>
                <a:highlight>
                  <a:srgbClr val="FFFFFF"/>
                </a:highlight>
                <a:latin typeface="Consolas" panose="020B0609020204030204" pitchFamily="49" charset="0"/>
              </a:rPr>
              <a:t>(int) -- type conversion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ob.MyMeth</a:t>
            </a:r>
            <a:r>
              <a:rPr lang="en-US" sz="1200" dirty="0">
                <a:solidFill>
                  <a:srgbClr val="000000"/>
                </a:solidFill>
                <a:highlight>
                  <a:srgbClr val="FFFFFF"/>
                </a:highlight>
                <a:latin typeface="Consolas" panose="020B0609020204030204" pitchFamily="49" charset="0"/>
              </a:rPr>
              <a:t>(s); </a:t>
            </a:r>
            <a:r>
              <a:rPr lang="en-US" sz="1200" dirty="0">
                <a:solidFill>
                  <a:srgbClr val="008000"/>
                </a:solidFill>
                <a:highlight>
                  <a:srgbClr val="FFFFFF"/>
                </a:highlight>
                <a:latin typeface="Consolas" panose="020B0609020204030204" pitchFamily="49" charset="0"/>
              </a:rPr>
              <a:t>// calls </a:t>
            </a:r>
            <a:r>
              <a:rPr lang="en-US" sz="1200" dirty="0" err="1">
                <a:solidFill>
                  <a:srgbClr val="008000"/>
                </a:solidFill>
                <a:highlight>
                  <a:srgbClr val="FFFFFF"/>
                </a:highlight>
                <a:latin typeface="Consolas" panose="020B0609020204030204" pitchFamily="49" charset="0"/>
              </a:rPr>
              <a:t>ob.MyMeth</a:t>
            </a:r>
            <a:r>
              <a:rPr lang="en-US" sz="1200" dirty="0">
                <a:solidFill>
                  <a:srgbClr val="008000"/>
                </a:solidFill>
                <a:highlight>
                  <a:srgbClr val="FFFFFF"/>
                </a:highlight>
                <a:latin typeface="Consolas" panose="020B0609020204030204" pitchFamily="49" charset="0"/>
              </a:rPr>
              <a:t>(int) -- type conversion</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ob.MyMeth</a:t>
            </a:r>
            <a:r>
              <a:rPr lang="en-US" sz="1200" dirty="0">
                <a:solidFill>
                  <a:srgbClr val="000000"/>
                </a:solidFill>
                <a:highlight>
                  <a:srgbClr val="FFFFFF"/>
                </a:highlight>
                <a:latin typeface="Consolas" panose="020B0609020204030204" pitchFamily="49" charset="0"/>
              </a:rPr>
              <a:t>(f); </a:t>
            </a:r>
            <a:r>
              <a:rPr lang="en-US" sz="1200" dirty="0">
                <a:solidFill>
                  <a:srgbClr val="008000"/>
                </a:solidFill>
                <a:highlight>
                  <a:srgbClr val="FFFFFF"/>
                </a:highlight>
                <a:latin typeface="Consolas" panose="020B0609020204030204" pitchFamily="49" charset="0"/>
              </a:rPr>
              <a:t>// calls </a:t>
            </a:r>
            <a:r>
              <a:rPr lang="en-US" sz="1200" dirty="0" err="1">
                <a:solidFill>
                  <a:srgbClr val="008000"/>
                </a:solidFill>
                <a:highlight>
                  <a:srgbClr val="FFFFFF"/>
                </a:highlight>
                <a:latin typeface="Consolas" panose="020B0609020204030204" pitchFamily="49" charset="0"/>
              </a:rPr>
              <a:t>ob.MyMeth</a:t>
            </a:r>
            <a:r>
              <a:rPr lang="en-US" sz="1200" dirty="0">
                <a:solidFill>
                  <a:srgbClr val="008000"/>
                </a:solidFill>
                <a:highlight>
                  <a:srgbClr val="FFFFFF"/>
                </a:highlight>
                <a:latin typeface="Consolas" panose="020B0609020204030204" pitchFamily="49" charset="0"/>
              </a:rPr>
              <a:t>(double) -- type conversion</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p:txBody>
      </p:sp>
      <p:sp>
        <p:nvSpPr>
          <p:cNvPr id="4" name="TextBox 3">
            <a:extLst>
              <a:ext uri="{FF2B5EF4-FFF2-40B4-BE49-F238E27FC236}">
                <a16:creationId xmlns:a16="http://schemas.microsoft.com/office/drawing/2014/main" id="{91E0143E-90E7-47C0-8341-203977955F42}"/>
              </a:ext>
            </a:extLst>
          </p:cNvPr>
          <p:cNvSpPr txBox="1"/>
          <p:nvPr/>
        </p:nvSpPr>
        <p:spPr>
          <a:xfrm>
            <a:off x="108156" y="1140542"/>
            <a:ext cx="3982064" cy="2308324"/>
          </a:xfrm>
          <a:prstGeom prst="rect">
            <a:avLst/>
          </a:prstGeom>
          <a:noFill/>
        </p:spPr>
        <p:txBody>
          <a:bodyPr wrap="square" rtlCol="0">
            <a:spAutoFit/>
          </a:bodyPr>
          <a:lstStyle/>
          <a:p>
            <a:pPr marL="0" indent="0">
              <a:buNone/>
            </a:pPr>
            <a:r>
              <a:rPr lang="en-US" sz="1800" dirty="0">
                <a:solidFill>
                  <a:srgbClr val="008000"/>
                </a:solidFill>
                <a:highlight>
                  <a:srgbClr val="FFFFFF"/>
                </a:highlight>
                <a:latin typeface="Consolas" panose="020B0609020204030204" pitchFamily="49" charset="0"/>
              </a:rPr>
              <a:t>/*The output from the program is shown here:</a:t>
            </a:r>
            <a:endParaRPr lang="en-US" sz="1800" dirty="0">
              <a:solidFill>
                <a:srgbClr val="000000"/>
              </a:solidFill>
              <a:highlight>
                <a:srgbClr val="FFFFFF"/>
              </a:highlight>
              <a:latin typeface="Consolas" panose="020B0609020204030204" pitchFamily="49" charset="0"/>
            </a:endParaRPr>
          </a:p>
          <a:p>
            <a:pPr marL="0" indent="0">
              <a:buNone/>
            </a:pPr>
            <a:r>
              <a:rPr lang="en-IN" sz="1800" dirty="0">
                <a:solidFill>
                  <a:srgbClr val="008000"/>
                </a:solidFill>
                <a:highlight>
                  <a:srgbClr val="FFFFFF"/>
                </a:highlight>
                <a:latin typeface="Consolas" panose="020B0609020204030204" pitchFamily="49" charset="0"/>
              </a:rPr>
              <a:t>Inside </a:t>
            </a:r>
            <a:r>
              <a:rPr lang="en-IN" sz="1800" dirty="0" err="1">
                <a:solidFill>
                  <a:srgbClr val="008000"/>
                </a:solidFill>
                <a:highlight>
                  <a:srgbClr val="FFFFFF"/>
                </a:highlight>
                <a:latin typeface="Consolas" panose="020B0609020204030204" pitchFamily="49" charset="0"/>
              </a:rPr>
              <a:t>MyMeth</a:t>
            </a:r>
            <a:r>
              <a:rPr lang="en-IN" sz="1800" dirty="0">
                <a:solidFill>
                  <a:srgbClr val="008000"/>
                </a:solidFill>
                <a:highlight>
                  <a:srgbClr val="FFFFFF"/>
                </a:highlight>
                <a:latin typeface="Consolas" panose="020B0609020204030204" pitchFamily="49" charset="0"/>
              </a:rPr>
              <a:t>(int): 10</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8000"/>
                </a:solidFill>
                <a:highlight>
                  <a:srgbClr val="FFFFFF"/>
                </a:highlight>
                <a:latin typeface="Consolas" panose="020B0609020204030204" pitchFamily="49" charset="0"/>
              </a:rPr>
              <a:t>Inside </a:t>
            </a:r>
            <a:r>
              <a:rPr lang="en-IN" sz="1800" dirty="0" err="1">
                <a:solidFill>
                  <a:srgbClr val="008000"/>
                </a:solidFill>
                <a:highlight>
                  <a:srgbClr val="FFFFFF"/>
                </a:highlight>
                <a:latin typeface="Consolas" panose="020B0609020204030204" pitchFamily="49" charset="0"/>
              </a:rPr>
              <a:t>MyMeth</a:t>
            </a:r>
            <a:r>
              <a:rPr lang="en-IN" sz="1800" dirty="0">
                <a:solidFill>
                  <a:srgbClr val="008000"/>
                </a:solidFill>
                <a:highlight>
                  <a:srgbClr val="FFFFFF"/>
                </a:highlight>
                <a:latin typeface="Consolas" panose="020B0609020204030204" pitchFamily="49" charset="0"/>
              </a:rPr>
              <a:t>(double): 10.1</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8000"/>
                </a:solidFill>
                <a:highlight>
                  <a:srgbClr val="FFFFFF"/>
                </a:highlight>
                <a:latin typeface="Consolas" panose="020B0609020204030204" pitchFamily="49" charset="0"/>
              </a:rPr>
              <a:t>Inside </a:t>
            </a:r>
            <a:r>
              <a:rPr lang="en-IN" sz="1800" dirty="0" err="1">
                <a:solidFill>
                  <a:srgbClr val="008000"/>
                </a:solidFill>
                <a:highlight>
                  <a:srgbClr val="FFFFFF"/>
                </a:highlight>
                <a:latin typeface="Consolas" panose="020B0609020204030204" pitchFamily="49" charset="0"/>
              </a:rPr>
              <a:t>MyMeth</a:t>
            </a:r>
            <a:r>
              <a:rPr lang="en-IN" sz="1800" dirty="0">
                <a:solidFill>
                  <a:srgbClr val="008000"/>
                </a:solidFill>
                <a:highlight>
                  <a:srgbClr val="FFFFFF"/>
                </a:highlight>
                <a:latin typeface="Consolas" panose="020B0609020204030204" pitchFamily="49" charset="0"/>
              </a:rPr>
              <a:t>(int): 99</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8000"/>
                </a:solidFill>
                <a:highlight>
                  <a:srgbClr val="FFFFFF"/>
                </a:highlight>
                <a:latin typeface="Consolas" panose="020B0609020204030204" pitchFamily="49" charset="0"/>
              </a:rPr>
              <a:t>Inside </a:t>
            </a:r>
            <a:r>
              <a:rPr lang="en-IN" sz="1800" dirty="0" err="1">
                <a:solidFill>
                  <a:srgbClr val="008000"/>
                </a:solidFill>
                <a:highlight>
                  <a:srgbClr val="FFFFFF"/>
                </a:highlight>
                <a:latin typeface="Consolas" panose="020B0609020204030204" pitchFamily="49" charset="0"/>
              </a:rPr>
              <a:t>MyMeth</a:t>
            </a:r>
            <a:r>
              <a:rPr lang="en-IN" sz="1800" dirty="0">
                <a:solidFill>
                  <a:srgbClr val="008000"/>
                </a:solidFill>
                <a:highlight>
                  <a:srgbClr val="FFFFFF"/>
                </a:highlight>
                <a:latin typeface="Consolas" panose="020B0609020204030204" pitchFamily="49" charset="0"/>
              </a:rPr>
              <a:t>(int): 10</a:t>
            </a:r>
            <a:endParaRPr lang="en-IN" sz="1800" dirty="0">
              <a:solidFill>
                <a:srgbClr val="000000"/>
              </a:solidFill>
              <a:highlight>
                <a:srgbClr val="FFFFFF"/>
              </a:highlight>
              <a:latin typeface="Consolas" panose="020B0609020204030204" pitchFamily="49" charset="0"/>
            </a:endParaRPr>
          </a:p>
          <a:p>
            <a:pPr marL="0" indent="0">
              <a:buNone/>
            </a:pPr>
            <a:r>
              <a:rPr lang="en-IN" sz="1800" dirty="0">
                <a:solidFill>
                  <a:srgbClr val="008000"/>
                </a:solidFill>
                <a:highlight>
                  <a:srgbClr val="FFFFFF"/>
                </a:highlight>
                <a:latin typeface="Consolas" panose="020B0609020204030204" pitchFamily="49" charset="0"/>
              </a:rPr>
              <a:t>Inside </a:t>
            </a:r>
            <a:r>
              <a:rPr lang="en-IN" sz="1800" dirty="0" err="1">
                <a:solidFill>
                  <a:srgbClr val="008000"/>
                </a:solidFill>
                <a:highlight>
                  <a:srgbClr val="FFFFFF"/>
                </a:highlight>
                <a:latin typeface="Consolas" panose="020B0609020204030204" pitchFamily="49" charset="0"/>
              </a:rPr>
              <a:t>MyMeth</a:t>
            </a:r>
            <a:r>
              <a:rPr lang="en-IN" sz="1800" dirty="0">
                <a:solidFill>
                  <a:srgbClr val="008000"/>
                </a:solidFill>
                <a:highlight>
                  <a:srgbClr val="FFFFFF"/>
                </a:highlight>
                <a:latin typeface="Consolas" panose="020B0609020204030204" pitchFamily="49" charset="0"/>
              </a:rPr>
              <a:t>(double): 11.5*/</a:t>
            </a:r>
            <a:endParaRPr lang="en-IN" sz="2400" dirty="0"/>
          </a:p>
          <a:p>
            <a:endParaRPr lang="en-IN" dirty="0"/>
          </a:p>
        </p:txBody>
      </p:sp>
    </p:spTree>
    <p:extLst>
      <p:ext uri="{BB962C8B-B14F-4D97-AF65-F5344CB8AC3E}">
        <p14:creationId xmlns:p14="http://schemas.microsoft.com/office/powerpoint/2010/main" val="36937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FE612-ED05-429C-B42F-4834310DEC1E}"/>
              </a:ext>
            </a:extLst>
          </p:cNvPr>
          <p:cNvSpPr>
            <a:spLocks noGrp="1"/>
          </p:cNvSpPr>
          <p:nvPr>
            <p:ph idx="1"/>
          </p:nvPr>
        </p:nvSpPr>
        <p:spPr>
          <a:xfrm>
            <a:off x="5594555" y="22277"/>
            <a:ext cx="6420464" cy="6702988"/>
          </a:xfrm>
        </p:spPr>
        <p:txBody>
          <a:bodyPr>
            <a:noAutofit/>
          </a:bodyPr>
          <a:lstStyle/>
          <a:p>
            <a:pPr marL="0" indent="0">
              <a:buNone/>
            </a:pPr>
            <a:r>
              <a:rPr lang="en-IN" sz="1200" dirty="0">
                <a:solidFill>
                  <a:srgbClr val="0000FF"/>
                </a:solidFill>
                <a:highlight>
                  <a:srgbClr val="FFFFFF"/>
                </a:highlight>
                <a:latin typeface="Consolas" panose="020B0609020204030204" pitchFamily="49" charset="0"/>
              </a:rPr>
              <a:t>using</a:t>
            </a:r>
            <a:r>
              <a:rPr lang="en-IN" sz="1200" dirty="0">
                <a:solidFill>
                  <a:srgbClr val="000000"/>
                </a:solidFill>
                <a:highlight>
                  <a:srgbClr val="FFFFFF"/>
                </a:highlight>
                <a:latin typeface="Consolas" panose="020B0609020204030204" pitchFamily="49" charset="0"/>
              </a:rPr>
              <a:t> System;</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8000"/>
                </a:solidFill>
                <a:highlight>
                  <a:srgbClr val="FFFFFF"/>
                </a:highlight>
                <a:latin typeface="Consolas" panose="020B0609020204030204" pitchFamily="49" charset="0"/>
              </a:rPr>
              <a:t>// Overload </a:t>
            </a:r>
            <a:r>
              <a:rPr lang="en-IN" sz="1200" dirty="0" err="1">
                <a:solidFill>
                  <a:srgbClr val="008000"/>
                </a:solidFill>
                <a:highlight>
                  <a:srgbClr val="FFFFFF"/>
                </a:highlight>
                <a:latin typeface="Consolas" panose="020B0609020204030204" pitchFamily="49" charset="0"/>
              </a:rPr>
              <a:t>ovlDemo</a:t>
            </a:r>
            <a:r>
              <a:rPr lang="en-IN" sz="1200" dirty="0">
                <a:solidFill>
                  <a:srgbClr val="008000"/>
                </a:solidFill>
                <a:highlight>
                  <a:srgbClr val="FFFFFF"/>
                </a:highlight>
                <a:latin typeface="Consolas" panose="020B0609020204030204" pitchFamily="49" charset="0"/>
              </a:rPr>
              <a:t> for two integer parameters.  </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ovlDemo</a:t>
            </a:r>
            <a:r>
              <a:rPr lang="en-IN" sz="1200" dirty="0">
                <a:solidFill>
                  <a:srgbClr val="000000"/>
                </a:solidFill>
                <a:highlight>
                  <a:srgbClr val="FFFFFF"/>
                </a:highlight>
                <a:latin typeface="Consolas" panose="020B0609020204030204" pitchFamily="49" charset="0"/>
              </a:rPr>
              <a:t>(</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a,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parameters: "</a:t>
            </a:r>
            <a:r>
              <a:rPr lang="en-US" sz="1200" dirty="0">
                <a:solidFill>
                  <a:srgbClr val="000000"/>
                </a:solidFill>
                <a:highlight>
                  <a:srgbClr val="FFFFFF"/>
                </a:highlight>
                <a:latin typeface="Consolas" panose="020B0609020204030204" pitchFamily="49" charset="0"/>
              </a:rPr>
              <a:t> + a +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 + b;</a:t>
            </a:r>
          </a:p>
          <a:p>
            <a:pPr marL="0" indent="0">
              <a:buNone/>
            </a:pPr>
            <a:r>
              <a:rPr lang="en-IN" sz="1200" dirty="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Overload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for two double parameters.  </a:t>
            </a:r>
            <a:endParaRPr lang="en-US" sz="1200" dirty="0">
              <a:solidFill>
                <a:srgbClr val="000000"/>
              </a:solidFill>
              <a:highlight>
                <a:srgbClr val="FFFFFF"/>
              </a:highlight>
              <a:latin typeface="Consolas" panose="020B0609020204030204" pitchFamily="49" charset="0"/>
            </a:endParaRP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ovlDemo</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 </a:t>
            </a:r>
            <a:r>
              <a:rPr lang="en-US" sz="1200" dirty="0">
                <a:solidFill>
                  <a:srgbClr val="0000FF"/>
                </a:solidFill>
                <a:highlight>
                  <a:srgbClr val="FFFFFF"/>
                </a:highlight>
                <a:latin typeface="Consolas" panose="020B0609020204030204" pitchFamily="49" charset="0"/>
              </a:rPr>
              <a:t>double</a:t>
            </a:r>
            <a:r>
              <a:rPr lang="en-US" sz="1200" dirty="0">
                <a:solidFill>
                  <a:srgbClr val="000000"/>
                </a:solidFill>
                <a:highlight>
                  <a:srgbClr val="FFFFFF"/>
                </a:highlight>
                <a:latin typeface="Consolas" panose="020B0609020204030204" pitchFamily="49" charset="0"/>
              </a:rPr>
              <a:t> b)</a:t>
            </a:r>
          </a:p>
          <a:p>
            <a:pPr marL="0" indent="0">
              <a:buNone/>
            </a:pPr>
            <a:r>
              <a:rPr lang="en-IN"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"Two double parameters: "</a:t>
            </a:r>
            <a:r>
              <a:rPr lang="en-US" sz="1200" dirty="0">
                <a:solidFill>
                  <a:srgbClr val="000000"/>
                </a:solidFill>
                <a:highlight>
                  <a:srgbClr val="FFFFFF"/>
                </a:highlight>
                <a:latin typeface="Consolas" panose="020B0609020204030204" pitchFamily="49" charset="0"/>
              </a:rPr>
              <a:t> + a +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b);</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return</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)(a + b);</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FF"/>
                </a:solidFill>
                <a:highlight>
                  <a:srgbClr val="FFFFFF"/>
                </a:highlight>
                <a:latin typeface="Consolas" panose="020B0609020204030204" pitchFamily="49" charset="0"/>
              </a:rPr>
              <a:t>class</a:t>
            </a:r>
            <a:r>
              <a:rPr lang="en-IN" sz="1200" dirty="0">
                <a:solidFill>
                  <a:srgbClr val="000000"/>
                </a:solidFill>
                <a:highlight>
                  <a:srgbClr val="FFFFFF"/>
                </a:highlight>
                <a:latin typeface="Consolas" panose="020B0609020204030204" pitchFamily="49" charset="0"/>
              </a:rPr>
              <a:t> </a:t>
            </a:r>
            <a:r>
              <a:rPr lang="en-IN" sz="1200" dirty="0" err="1">
                <a:solidFill>
                  <a:srgbClr val="2B91AF"/>
                </a:solidFill>
                <a:highlight>
                  <a:srgbClr val="FFFFFF"/>
                </a:highlight>
                <a:latin typeface="Consolas" panose="020B0609020204030204" pitchFamily="49" charset="0"/>
              </a:rPr>
              <a:t>OverloadDemo</a:t>
            </a:r>
            <a:endParaRPr lang="en-IN"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public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static</a:t>
            </a: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void</a:t>
            </a:r>
            <a:r>
              <a:rPr lang="en-IN" sz="1200" dirty="0">
                <a:solidFill>
                  <a:srgbClr val="000000"/>
                </a:solidFill>
                <a:highlight>
                  <a:srgbClr val="FFFFFF"/>
                </a:highlight>
                <a:latin typeface="Consolas" panose="020B0609020204030204" pitchFamily="49" charset="0"/>
              </a:rPr>
              <a:t> Main()</a:t>
            </a:r>
          </a:p>
          <a:p>
            <a:pPr marL="0" indent="0">
              <a:buNone/>
            </a:pPr>
            <a:r>
              <a:rPr lang="en-IN" sz="1200" dirty="0">
                <a:solidFill>
                  <a:srgbClr val="000000"/>
                </a:solidFill>
                <a:highlight>
                  <a:srgbClr val="FFFFFF"/>
                </a:highlight>
                <a:latin typeface="Consolas" panose="020B0609020204030204" pitchFamily="49" charset="0"/>
              </a:rPr>
              <a:t>    {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ob</a:t>
            </a:r>
            <a:r>
              <a:rPr lang="en-IN" sz="1200" dirty="0">
                <a:solidFill>
                  <a:srgbClr val="000000"/>
                </a:solidFill>
                <a:highlight>
                  <a:srgbClr val="FFFFFF"/>
                </a:highlight>
                <a:latin typeface="Consolas" panose="020B0609020204030204" pitchFamily="49" charset="0"/>
              </a:rPr>
              <a:t> = </a:t>
            </a:r>
            <a:r>
              <a:rPr lang="en-IN" sz="1200" dirty="0">
                <a:solidFill>
                  <a:srgbClr val="0000FF"/>
                </a:solidFill>
                <a:highlight>
                  <a:srgbClr val="FFFFFF"/>
                </a:highlight>
                <a:latin typeface="Consolas" panose="020B0609020204030204" pitchFamily="49" charset="0"/>
              </a:rPr>
              <a:t>new</a:t>
            </a:r>
            <a:r>
              <a:rPr lang="en-IN" sz="1200" dirty="0">
                <a:solidFill>
                  <a:srgbClr val="000000"/>
                </a:solidFill>
                <a:highlight>
                  <a:srgbClr val="FFFFFF"/>
                </a:highlight>
                <a:latin typeface="Consolas" panose="020B0609020204030204" pitchFamily="49" charset="0"/>
              </a:rPr>
              <a:t> </a:t>
            </a:r>
            <a:r>
              <a:rPr lang="en-IN" sz="1200" dirty="0">
                <a:solidFill>
                  <a:srgbClr val="2B91AF"/>
                </a:solidFill>
                <a:highlight>
                  <a:srgbClr val="FFFFFF"/>
                </a:highlight>
                <a:latin typeface="Consolas" panose="020B0609020204030204" pitchFamily="49" charset="0"/>
              </a:rPr>
              <a:t>Overload</a:t>
            </a:r>
            <a:r>
              <a:rPr lang="en-IN"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en-IN" sz="1200" dirty="0">
                <a:solidFill>
                  <a:srgbClr val="0000FF"/>
                </a:solidFill>
                <a:highlight>
                  <a:srgbClr val="FFFFFF"/>
                </a:highlight>
                <a:latin typeface="Consolas" panose="020B0609020204030204" pitchFamily="49" charset="0"/>
              </a:rPr>
              <a:t>int</a:t>
            </a:r>
            <a:r>
              <a:rPr lang="en-IN" sz="1200" dirty="0">
                <a:solidFill>
                  <a:srgbClr val="000000"/>
                </a:solidFill>
                <a:highlight>
                  <a:srgbClr val="FFFFFF"/>
                </a:highlight>
                <a:latin typeface="Consolas" panose="020B0609020204030204" pitchFamily="49" charset="0"/>
              </a:rPr>
              <a:t> n;       </a:t>
            </a:r>
            <a:r>
              <a:rPr lang="en-IN" sz="1200" dirty="0">
                <a:solidFill>
                  <a:srgbClr val="0000FF"/>
                </a:solidFill>
                <a:highlight>
                  <a:srgbClr val="FFFFFF"/>
                </a:highlight>
                <a:latin typeface="Consolas" panose="020B0609020204030204" pitchFamily="49" charset="0"/>
              </a:rPr>
              <a:t>double</a:t>
            </a: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a:t>
            </a:r>
          </a:p>
          <a:p>
            <a:pPr marL="0" indent="0">
              <a:buNone/>
            </a:pPr>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call all versions of </a:t>
            </a:r>
            <a:r>
              <a:rPr lang="en-US" sz="1200" dirty="0" err="1">
                <a:solidFill>
                  <a:srgbClr val="008000"/>
                </a:solidFill>
                <a:highlight>
                  <a:srgbClr val="FFFFFF"/>
                </a:highlight>
                <a:latin typeface="Consolas" panose="020B0609020204030204" pitchFamily="49" charset="0"/>
              </a:rPr>
              <a:t>ovlDemo</a:t>
            </a:r>
            <a:r>
              <a:rPr lang="en-US" sz="1200" dirty="0">
                <a:solidFill>
                  <a:srgbClr val="008000"/>
                </a:solidFill>
                <a:highlight>
                  <a:srgbClr val="FFFFFF"/>
                </a:highlight>
                <a:latin typeface="Consolas" panose="020B0609020204030204" pitchFamily="49" charset="0"/>
              </a:rPr>
              <a:t>()  </a:t>
            </a:r>
            <a:endParaRPr lang="en-US" sz="1200" dirty="0">
              <a:solidFill>
                <a:srgbClr val="000000"/>
              </a:solidFill>
              <a:highlight>
                <a:srgbClr val="FFFFFF"/>
              </a:highlight>
              <a:latin typeface="Consolas" panose="020B0609020204030204" pitchFamily="49" charset="0"/>
            </a:endParaRPr>
          </a:p>
          <a:p>
            <a:pPr marL="0" indent="0">
              <a:buNone/>
            </a:pPr>
            <a:r>
              <a:rPr lang="en-IN" sz="1200" dirty="0">
                <a:solidFill>
                  <a:srgbClr val="000000"/>
                </a:solidFill>
                <a:highlight>
                  <a:srgbClr val="FFFFFF"/>
                </a:highlight>
                <a:latin typeface="Consolas" panose="020B0609020204030204" pitchFamily="49" charset="0"/>
              </a:rPr>
              <a:t>              </a:t>
            </a:r>
            <a:r>
              <a:rPr lang="en-IN" sz="1200" dirty="0" err="1">
                <a:solidFill>
                  <a:srgbClr val="000000"/>
                </a:solidFill>
                <a:highlight>
                  <a:srgbClr val="FFFFFF"/>
                </a:highlight>
                <a:latin typeface="Consolas" panose="020B0609020204030204" pitchFamily="49" charset="0"/>
              </a:rPr>
              <a:t>resD</a:t>
            </a:r>
            <a:r>
              <a:rPr lang="en-IN" sz="1200" dirty="0">
                <a:solidFill>
                  <a:srgbClr val="000000"/>
                </a:solidFill>
                <a:highlight>
                  <a:srgbClr val="FFFFFF"/>
                </a:highlight>
                <a:latin typeface="Consolas" panose="020B0609020204030204" pitchFamily="49" charset="0"/>
              </a:rPr>
              <a:t> = </a:t>
            </a:r>
            <a:r>
              <a:rPr lang="en-IN" sz="1200" dirty="0" err="1">
                <a:solidFill>
                  <a:srgbClr val="000000"/>
                </a:solidFill>
                <a:highlight>
                  <a:srgbClr val="FFFFFF"/>
                </a:highlight>
                <a:latin typeface="Consolas" panose="020B0609020204030204" pitchFamily="49" charset="0"/>
              </a:rPr>
              <a:t>ob.ovlDemo</a:t>
            </a:r>
            <a:r>
              <a:rPr lang="en-IN" sz="1200" dirty="0">
                <a:solidFill>
                  <a:srgbClr val="000000"/>
                </a:solidFill>
                <a:highlight>
                  <a:srgbClr val="FFFFFF"/>
                </a:highlight>
                <a:latin typeface="Consolas" panose="020B0609020204030204" pitchFamily="49" charset="0"/>
              </a:rPr>
              <a:t>(4, 6.5);</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"Result of </a:t>
            </a:r>
            <a:r>
              <a:rPr lang="en-US" sz="1200" dirty="0" err="1">
                <a:solidFill>
                  <a:srgbClr val="A31515"/>
                </a:solidFill>
                <a:highlight>
                  <a:srgbClr val="FFFFFF"/>
                </a:highlight>
                <a:latin typeface="Consolas" panose="020B0609020204030204" pitchFamily="49" charset="0"/>
              </a:rPr>
              <a:t>ob.ovlDemo</a:t>
            </a:r>
            <a:r>
              <a:rPr lang="en-US" sz="1200" dirty="0">
                <a:solidFill>
                  <a:srgbClr val="A31515"/>
                </a:solidFill>
                <a:highlight>
                  <a:srgbClr val="FFFFFF"/>
                </a:highlight>
                <a:latin typeface="Consolas" panose="020B0609020204030204" pitchFamily="49" charset="0"/>
              </a:rPr>
              <a:t>(4, 6): "</a:t>
            </a:r>
            <a:r>
              <a:rPr lang="en-US" sz="1200" dirty="0">
                <a:solidFill>
                  <a:srgbClr val="000000"/>
                </a:solidFill>
                <a:highlight>
                  <a:srgbClr val="FFFFFF"/>
                </a:highlight>
                <a:latin typeface="Consolas" panose="020B0609020204030204" pitchFamily="49" charset="0"/>
              </a:rPr>
              <a:t> +  </a:t>
            </a:r>
            <a:r>
              <a:rPr lang="en-US" sz="1200" dirty="0" err="1">
                <a:solidFill>
                  <a:srgbClr val="000000"/>
                </a:solidFill>
                <a:highlight>
                  <a:srgbClr val="FFFFFF"/>
                </a:highlight>
                <a:latin typeface="Consolas" panose="020B0609020204030204" pitchFamily="49" charset="0"/>
              </a:rPr>
              <a:t>resD</a:t>
            </a:r>
            <a:r>
              <a:rPr lang="en-US" sz="1200" dirty="0">
                <a:solidFill>
                  <a:srgbClr val="000000"/>
                </a:solidFill>
                <a:highlight>
                  <a:srgbClr val="FFFFFF"/>
                </a:highlight>
                <a:latin typeface="Consolas" panose="020B0609020204030204" pitchFamily="49" charset="0"/>
              </a:rPr>
              <a:t>);</a:t>
            </a:r>
          </a:p>
          <a:p>
            <a:pPr marL="0" indent="0">
              <a:buNone/>
            </a:pPr>
            <a:r>
              <a:rPr lang="en-IN" sz="1200" dirty="0">
                <a:solidFill>
                  <a:srgbClr val="000000"/>
                </a:solidFill>
                <a:highlight>
                  <a:srgbClr val="FFFFFF"/>
                </a:highlight>
                <a:latin typeface="Consolas" panose="020B0609020204030204" pitchFamily="49" charset="0"/>
              </a:rPr>
              <a:t>        </a:t>
            </a:r>
            <a:r>
              <a:rPr lang="pt-BR" sz="1200" dirty="0">
                <a:solidFill>
                  <a:srgbClr val="000000"/>
                </a:solidFill>
                <a:highlight>
                  <a:srgbClr val="FFFFFF"/>
                </a:highlight>
                <a:latin typeface="Consolas" panose="020B0609020204030204" pitchFamily="49" charset="0"/>
              </a:rPr>
              <a:t>    n = ob.ovlDemo(1, 2.5);</a:t>
            </a:r>
          </a:p>
          <a:p>
            <a:pPr marL="0" indent="0">
              <a:buNone/>
            </a:pP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"Result of </a:t>
            </a:r>
            <a:r>
              <a:rPr lang="en-US" sz="1200" dirty="0" err="1">
                <a:solidFill>
                  <a:srgbClr val="A31515"/>
                </a:solidFill>
                <a:highlight>
                  <a:srgbClr val="FFFFFF"/>
                </a:highlight>
                <a:latin typeface="Consolas" panose="020B0609020204030204" pitchFamily="49" charset="0"/>
              </a:rPr>
              <a:t>ob.ovlDemo</a:t>
            </a:r>
            <a:r>
              <a:rPr lang="en-US" sz="1200" dirty="0">
                <a:solidFill>
                  <a:srgbClr val="A31515"/>
                </a:solidFill>
                <a:highlight>
                  <a:srgbClr val="FFFFFF"/>
                </a:highlight>
                <a:latin typeface="Consolas" panose="020B0609020204030204" pitchFamily="49" charset="0"/>
              </a:rPr>
              <a:t>(1.1, 2.2): "</a:t>
            </a:r>
            <a:r>
              <a:rPr lang="en-US" sz="1200" dirty="0">
                <a:solidFill>
                  <a:srgbClr val="000000"/>
                </a:solidFill>
                <a:highlight>
                  <a:srgbClr val="FFFFFF"/>
                </a:highlight>
                <a:latin typeface="Consolas" panose="020B0609020204030204" pitchFamily="49" charset="0"/>
              </a:rPr>
              <a:t> +   n);</a:t>
            </a:r>
          </a:p>
          <a:p>
            <a:pPr marL="0" indent="0">
              <a:buNone/>
            </a:pPr>
            <a:r>
              <a:rPr lang="en-IN" sz="1200" dirty="0">
                <a:solidFill>
                  <a:srgbClr val="000000"/>
                </a:solidFill>
                <a:highlight>
                  <a:srgbClr val="FFFFFF"/>
                </a:highlight>
                <a:latin typeface="Consolas" panose="020B0609020204030204" pitchFamily="49" charset="0"/>
              </a:rPr>
              <a:t>    }</a:t>
            </a:r>
          </a:p>
          <a:p>
            <a:pPr marL="0" indent="0">
              <a:buNone/>
            </a:pPr>
            <a:r>
              <a:rPr lang="en-IN" sz="1200" dirty="0">
                <a:solidFill>
                  <a:srgbClr val="000000"/>
                </a:solidFill>
                <a:highlight>
                  <a:srgbClr val="FFFFFF"/>
                </a:highlight>
                <a:latin typeface="Consolas" panose="020B0609020204030204" pitchFamily="49" charset="0"/>
              </a:rPr>
              <a:t>}</a:t>
            </a:r>
          </a:p>
          <a:p>
            <a:pPr marL="0" indent="0">
              <a:buNone/>
            </a:pPr>
            <a:endParaRPr lang="en-IN" sz="1200" dirty="0"/>
          </a:p>
        </p:txBody>
      </p:sp>
      <p:sp>
        <p:nvSpPr>
          <p:cNvPr id="6" name="TextBox 5">
            <a:extLst>
              <a:ext uri="{FF2B5EF4-FFF2-40B4-BE49-F238E27FC236}">
                <a16:creationId xmlns:a16="http://schemas.microsoft.com/office/drawing/2014/main" id="{379AC933-FEDB-4FEC-809D-6FB6AD6C3579}"/>
              </a:ext>
            </a:extLst>
          </p:cNvPr>
          <p:cNvSpPr txBox="1"/>
          <p:nvPr/>
        </p:nvSpPr>
        <p:spPr>
          <a:xfrm>
            <a:off x="383458" y="1032387"/>
            <a:ext cx="4581832" cy="4503174"/>
          </a:xfrm>
          <a:prstGeom prst="rect">
            <a:avLst/>
          </a:prstGeom>
          <a:noFill/>
        </p:spPr>
        <p:txBody>
          <a:bodyPr wrap="square" rtlCol="0">
            <a:spAutoFit/>
          </a:bodyPr>
          <a:lstStyle/>
          <a:p>
            <a:endParaRPr lang="en-IN" dirty="0"/>
          </a:p>
        </p:txBody>
      </p:sp>
      <p:sp>
        <p:nvSpPr>
          <p:cNvPr id="7" name="Title 1">
            <a:extLst>
              <a:ext uri="{FF2B5EF4-FFF2-40B4-BE49-F238E27FC236}">
                <a16:creationId xmlns:a16="http://schemas.microsoft.com/office/drawing/2014/main" id="{A18A8AAB-DCC7-48C1-9757-12D2EBF5029F}"/>
              </a:ext>
            </a:extLst>
          </p:cNvPr>
          <p:cNvSpPr>
            <a:spLocks noGrp="1"/>
          </p:cNvSpPr>
          <p:nvPr>
            <p:ph type="title"/>
          </p:nvPr>
        </p:nvSpPr>
        <p:spPr>
          <a:xfrm>
            <a:off x="0" y="1154586"/>
            <a:ext cx="5161935" cy="4258776"/>
          </a:xfrm>
        </p:spPr>
        <p:txBody>
          <a:bodyPr anchor="t">
            <a:normAutofit/>
          </a:bodyPr>
          <a:lstStyle/>
          <a:p>
            <a:r>
              <a:rPr lang="en-IN" sz="3200" dirty="0"/>
              <a:t>Following code will not compile</a:t>
            </a:r>
            <a:br>
              <a:rPr lang="en-IN" sz="3200" dirty="0"/>
            </a:br>
            <a:r>
              <a:rPr lang="en-IN" sz="3200" dirty="0"/>
              <a:t>(</a:t>
            </a:r>
            <a:r>
              <a:rPr lang="en-US" sz="1100" dirty="0">
                <a:solidFill>
                  <a:srgbClr val="1E1E1E"/>
                </a:solidFill>
                <a:highlight>
                  <a:srgbClr val="E6E7E8"/>
                </a:highlight>
                <a:latin typeface="Consolas" panose="020B0609020204030204" pitchFamily="49" charset="0"/>
              </a:rPr>
              <a:t>'Overload' already defines a member called '</a:t>
            </a:r>
            <a:r>
              <a:rPr lang="en-US" sz="1100" dirty="0" err="1">
                <a:solidFill>
                  <a:srgbClr val="1E1E1E"/>
                </a:solidFill>
                <a:highlight>
                  <a:srgbClr val="E6E7E8"/>
                </a:highlight>
                <a:latin typeface="Consolas" panose="020B0609020204030204" pitchFamily="49" charset="0"/>
              </a:rPr>
              <a:t>ovlDemo</a:t>
            </a:r>
            <a:r>
              <a:rPr lang="en-US" sz="1100" dirty="0">
                <a:solidFill>
                  <a:srgbClr val="1E1E1E"/>
                </a:solidFill>
                <a:highlight>
                  <a:srgbClr val="E6E7E8"/>
                </a:highlight>
                <a:latin typeface="Consolas" panose="020B0609020204030204" pitchFamily="49" charset="0"/>
              </a:rPr>
              <a:t>' with the same parameter types</a:t>
            </a:r>
            <a:r>
              <a:rPr lang="en-IN" sz="4000" dirty="0"/>
              <a:t>)</a:t>
            </a:r>
            <a:br>
              <a:rPr lang="en-IN" sz="4000" dirty="0"/>
            </a:br>
            <a:br>
              <a:rPr lang="en-IN" sz="4000" dirty="0"/>
            </a:b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public</a:t>
            </a:r>
            <a:r>
              <a:rPr lang="en-IN" sz="1600" dirty="0">
                <a:solidFill>
                  <a:srgbClr val="000000"/>
                </a:solidFill>
                <a:highlight>
                  <a:srgbClr val="FFFFFF"/>
                </a:highlight>
                <a:latin typeface="Consolas" panose="020B0609020204030204" pitchFamily="49" charset="0"/>
              </a:rPr>
              <a:t> </a:t>
            </a:r>
            <a:r>
              <a:rPr lang="en-IN" sz="1600" dirty="0">
                <a:solidFill>
                  <a:srgbClr val="0000FF"/>
                </a:solidFill>
                <a:highlight>
                  <a:srgbClr val="FFFFFF"/>
                </a:highlight>
                <a:latin typeface="Consolas" panose="020B0609020204030204" pitchFamily="49" charset="0"/>
              </a:rPr>
              <a:t>double</a:t>
            </a:r>
            <a:r>
              <a:rPr lang="en-IN" sz="1600" dirty="0">
                <a:solidFill>
                  <a:srgbClr val="000000"/>
                </a:solidFill>
                <a:highlight>
                  <a:srgbClr val="FFFFFF"/>
                </a:highlight>
                <a:latin typeface="Consolas" panose="020B0609020204030204" pitchFamily="49" charset="0"/>
              </a:rPr>
              <a:t> </a:t>
            </a:r>
            <a:r>
              <a:rPr lang="en-IN" sz="1600" dirty="0" err="1">
                <a:solidFill>
                  <a:srgbClr val="000000"/>
                </a:solidFill>
                <a:highlight>
                  <a:srgbClr val="FFFFFF"/>
                </a:highlight>
                <a:latin typeface="Consolas" panose="020B0609020204030204" pitchFamily="49" charset="0"/>
              </a:rPr>
              <a:t>ovlDemo</a:t>
            </a:r>
            <a:r>
              <a:rPr lang="en-IN" sz="1600" dirty="0">
                <a:solidFill>
                  <a:srgbClr val="000000"/>
                </a:solidFill>
                <a:highlight>
                  <a:srgbClr val="FFFFFF"/>
                </a:highlight>
                <a:latin typeface="Consolas" panose="020B0609020204030204" pitchFamily="49" charset="0"/>
              </a:rPr>
              <a:t>(</a:t>
            </a:r>
            <a:r>
              <a:rPr lang="en-IN" sz="1600" dirty="0">
                <a:solidFill>
                  <a:srgbClr val="0000FF"/>
                </a:solidFill>
                <a:highlight>
                  <a:srgbClr val="FFFFFF"/>
                </a:highlight>
                <a:latin typeface="Consolas" panose="020B0609020204030204" pitchFamily="49" charset="0"/>
              </a:rPr>
              <a:t>int</a:t>
            </a:r>
            <a:r>
              <a:rPr lang="en-IN" sz="1600" dirty="0">
                <a:solidFill>
                  <a:srgbClr val="000000"/>
                </a:solidFill>
                <a:highlight>
                  <a:srgbClr val="FFFFFF"/>
                </a:highlight>
                <a:latin typeface="Consolas" panose="020B0609020204030204" pitchFamily="49" charset="0"/>
              </a:rPr>
              <a:t> a, </a:t>
            </a:r>
            <a:r>
              <a:rPr lang="en-IN" sz="1600" dirty="0">
                <a:solidFill>
                  <a:srgbClr val="0000FF"/>
                </a:solidFill>
                <a:highlight>
                  <a:srgbClr val="FFFFFF"/>
                </a:highlight>
                <a:latin typeface="Consolas" panose="020B0609020204030204" pitchFamily="49" charset="0"/>
              </a:rPr>
              <a:t>double</a:t>
            </a:r>
            <a:r>
              <a:rPr lang="en-IN" sz="1600" dirty="0">
                <a:solidFill>
                  <a:srgbClr val="000000"/>
                </a:solidFill>
                <a:highlight>
                  <a:srgbClr val="FFFFFF"/>
                </a:highlight>
                <a:latin typeface="Consolas" panose="020B0609020204030204" pitchFamily="49" charset="0"/>
              </a:rPr>
              <a:t> b)</a:t>
            </a:r>
            <a:br>
              <a:rPr lang="en-IN" sz="1600" dirty="0">
                <a:solidFill>
                  <a:srgbClr val="000000"/>
                </a:solidFill>
                <a:highlight>
                  <a:srgbClr val="FFFFFF"/>
                </a:highlight>
                <a:latin typeface="Consolas" panose="020B0609020204030204" pitchFamily="49" charset="0"/>
              </a:rPr>
            </a:b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ovlDemo</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 </a:t>
            </a:r>
            <a:r>
              <a:rPr lang="en-US" sz="1600" dirty="0">
                <a:solidFill>
                  <a:srgbClr val="0000FF"/>
                </a:solidFill>
                <a:highlight>
                  <a:srgbClr val="FFFFFF"/>
                </a:highlight>
                <a:latin typeface="Consolas" panose="020B0609020204030204" pitchFamily="49" charset="0"/>
              </a:rPr>
              <a:t>double</a:t>
            </a:r>
            <a:r>
              <a:rPr lang="en-US" sz="1600" dirty="0">
                <a:solidFill>
                  <a:srgbClr val="000000"/>
                </a:solidFill>
                <a:highlight>
                  <a:srgbClr val="FFFFFF"/>
                </a:highlight>
                <a:latin typeface="Consolas" panose="020B0609020204030204" pitchFamily="49" charset="0"/>
              </a:rPr>
              <a:t> b)</a:t>
            </a:r>
            <a:br>
              <a:rPr lang="en-US" sz="2000" dirty="0">
                <a:solidFill>
                  <a:srgbClr val="000000"/>
                </a:solidFill>
                <a:highlight>
                  <a:srgbClr val="FFFFFF"/>
                </a:highlight>
                <a:latin typeface="Consolas" panose="020B0609020204030204" pitchFamily="49" charset="0"/>
              </a:rPr>
            </a:br>
            <a:r>
              <a:rPr lang="en-US" sz="2000" dirty="0">
                <a:solidFill>
                  <a:srgbClr val="000000"/>
                </a:solidFill>
                <a:highlight>
                  <a:srgbClr val="FFFFFF"/>
                </a:highlight>
                <a:latin typeface="Consolas" panose="020B0609020204030204" pitchFamily="49" charset="0"/>
              </a:rPr>
              <a:t>only return type is different.</a:t>
            </a:r>
            <a:endParaRPr lang="en-IN" sz="3200" dirty="0"/>
          </a:p>
        </p:txBody>
      </p:sp>
    </p:spTree>
    <p:extLst>
      <p:ext uri="{BB962C8B-B14F-4D97-AF65-F5344CB8AC3E}">
        <p14:creationId xmlns:p14="http://schemas.microsoft.com/office/powerpoint/2010/main" val="1776070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2269</Words>
  <Application>Microsoft Office PowerPoint</Application>
  <PresentationFormat>Widescreen</PresentationFormat>
  <Paragraphs>240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Consolas</vt:lpstr>
      <vt:lpstr>Garamond</vt:lpstr>
      <vt:lpstr>Office Theme</vt:lpstr>
      <vt:lpstr>PowerPoint Presentation</vt:lpstr>
      <vt:lpstr>What is method overloading?</vt:lpstr>
      <vt:lpstr>Why method overloading</vt:lpstr>
      <vt:lpstr>Some more example </vt:lpstr>
      <vt:lpstr>Different number of argument and type of argument</vt:lpstr>
      <vt:lpstr>PowerPoint Presentation</vt:lpstr>
      <vt:lpstr>PowerPoint Presentation</vt:lpstr>
      <vt:lpstr>PowerPoint Presentation</vt:lpstr>
      <vt:lpstr>Following code will not compile ('Overload' already defines a member called 'ovlDemo' with the same parameter types)   public double ovlDemo(int a, double b) public int ovlDemo(int a, double b) only return type is different.</vt:lpstr>
      <vt:lpstr>Ref and out keyword</vt:lpstr>
      <vt:lpstr>polymorphism</vt:lpstr>
      <vt:lpstr>Overloading and Inheritance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29</cp:revision>
  <dcterms:created xsi:type="dcterms:W3CDTF">2020-07-30T05:11:00Z</dcterms:created>
  <dcterms:modified xsi:type="dcterms:W3CDTF">2020-10-27T05:09:00Z</dcterms:modified>
</cp:coreProperties>
</file>