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4DFD-5C2F-473F-BCF5-E517D0413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C6297-F754-4F82-B2C9-D9189F340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93A27C-0012-4E71-BF5A-564E1C50E964}"/>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3AC30DD9-DCB2-46FF-BC32-AF09F2274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0084F-62CE-4F6D-BB3C-FFB9328AF73F}"/>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14279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9D2-1D27-4C9D-8956-B697BA1EAF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B7B93-330E-4E5E-9308-8D67FC5A0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BF4B4-0F03-419B-B6EA-7516868374A5}"/>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5B1FDBBE-CE13-45D1-A9CD-74B108B13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9DD59-5E13-4274-B790-84BFF551DA1C}"/>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139556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C92AB-F40D-4CEA-ACB6-E1AFE92F5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6B155-7139-4B85-98F4-565D6F1AF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B063C-F09E-41B7-8231-DB35A6E2C44B}"/>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D18E04FF-A07F-4A23-AF57-B825986A1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E37F8-16AA-453C-BE37-A60B482D84CB}"/>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9480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5E57-904F-43AB-B43C-9C8B3F766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2E389B-671E-4AE2-AB57-2BE56B14D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A4069-5A9B-4A46-A409-247BB73D919F}"/>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CE68215E-2064-44DD-A42F-1AB7E39BC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45829-10A8-47DC-A18A-D1661286B7FD}"/>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68050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01C8-E0A2-4CDC-89B9-3F58A4062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A0FE93-EED3-4048-957F-066900D9A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6D46E-4350-4094-B0A7-DBD2A77145EF}"/>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8AFF0E6E-2353-4468-80BC-EA3C07E4B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CFCB6-BEBD-4F7C-9994-0DC2A66B533A}"/>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16012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46F-C6AE-4D2A-AA22-CEA092B35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4F79A-E662-41BC-9BDE-27DB81553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530462-9506-4786-8F36-66B971CE8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67E510-8219-4BB6-903D-4933DB5C364C}"/>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6" name="Footer Placeholder 5">
            <a:extLst>
              <a:ext uri="{FF2B5EF4-FFF2-40B4-BE49-F238E27FC236}">
                <a16:creationId xmlns:a16="http://schemas.microsoft.com/office/drawing/2014/main" id="{A674FCBD-4CB2-4D49-8CE9-FA1FB496F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84A22-8CC6-4378-B86D-D38D39585FB4}"/>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74630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F835-DFA2-4F68-A97A-CD9E759A9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7CD5D7-ABB4-49A0-820E-85875A14A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CA8E5-FD30-4FFF-916A-B7292998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15CA1-11F7-49C2-8B6E-6A54B1749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F9BD4-C942-4274-9D7B-3B4EA83A7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2C7842-E55E-444D-8DA3-C1EB64B3549E}"/>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8" name="Footer Placeholder 7">
            <a:extLst>
              <a:ext uri="{FF2B5EF4-FFF2-40B4-BE49-F238E27FC236}">
                <a16:creationId xmlns:a16="http://schemas.microsoft.com/office/drawing/2014/main" id="{8730F27E-1F33-4865-9427-D0853BB74A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AF9DA9-40E3-49BF-9A1A-070C63A92E00}"/>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95090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47F6-9B2F-4F06-9707-99844FC19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C6AC3E-5726-4778-83E2-E57BB42DDFC3}"/>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4" name="Footer Placeholder 3">
            <a:extLst>
              <a:ext uri="{FF2B5EF4-FFF2-40B4-BE49-F238E27FC236}">
                <a16:creationId xmlns:a16="http://schemas.microsoft.com/office/drawing/2014/main" id="{C03FD813-D2F5-4D5F-95A7-F1B380631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381EC-49F9-4FA5-A40C-051171CE9177}"/>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470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CCC85-630F-49FB-90BF-F5A797C2CB49}"/>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3" name="Footer Placeholder 2">
            <a:extLst>
              <a:ext uri="{FF2B5EF4-FFF2-40B4-BE49-F238E27FC236}">
                <a16:creationId xmlns:a16="http://schemas.microsoft.com/office/drawing/2014/main" id="{C742F6C3-1797-41EB-A1D8-B7739D8705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422ED-12E8-4D8E-8EF1-3D0AF0D93137}"/>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08129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1FCF-058A-4C8A-BEAF-3D81EDD35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EDB52B-22C9-4633-9709-5A16E8EDA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A786A4-DBD8-48B7-BED0-DC17AE7C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A6062-E35F-4C99-93E1-C48172745442}"/>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6" name="Footer Placeholder 5">
            <a:extLst>
              <a:ext uri="{FF2B5EF4-FFF2-40B4-BE49-F238E27FC236}">
                <a16:creationId xmlns:a16="http://schemas.microsoft.com/office/drawing/2014/main" id="{109DA785-16B4-468C-B242-AA72A11B45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890613-BC0D-4AA9-92EF-E6C9EA96B4BF}"/>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99221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9B50-3737-4925-80DB-8411908DF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AEC68C-F687-41E9-AE5C-F3BA3286B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A17082-6598-47DA-AA32-C3A322027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B6D3B-EB9E-4BA9-9670-9BCCF2E19E38}"/>
              </a:ext>
            </a:extLst>
          </p:cNvPr>
          <p:cNvSpPr>
            <a:spLocks noGrp="1"/>
          </p:cNvSpPr>
          <p:nvPr>
            <p:ph type="dt" sz="half" idx="10"/>
          </p:nvPr>
        </p:nvSpPr>
        <p:spPr/>
        <p:txBody>
          <a:bodyPr/>
          <a:lstStyle/>
          <a:p>
            <a:fld id="{55F10815-F6B0-4898-B00F-ADA3040311C6}" type="datetimeFigureOut">
              <a:rPr lang="en-IN" smtClean="0"/>
              <a:t>26-10-2020</a:t>
            </a:fld>
            <a:endParaRPr lang="en-IN"/>
          </a:p>
        </p:txBody>
      </p:sp>
      <p:sp>
        <p:nvSpPr>
          <p:cNvPr id="6" name="Footer Placeholder 5">
            <a:extLst>
              <a:ext uri="{FF2B5EF4-FFF2-40B4-BE49-F238E27FC236}">
                <a16:creationId xmlns:a16="http://schemas.microsoft.com/office/drawing/2014/main" id="{8D01E558-1553-465C-AE2D-948251998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3BC76-3FEF-462A-9801-2A26DA43D11E}"/>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33441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BBFBB-DDE3-4197-8168-85B265AAC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152D8-3FD7-4A2B-9021-E4A14CCDC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4291-2113-4515-A363-F5E7B1173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0815-F6B0-4898-B00F-ADA3040311C6}" type="datetimeFigureOut">
              <a:rPr lang="en-IN" smtClean="0"/>
              <a:t>26-10-2020</a:t>
            </a:fld>
            <a:endParaRPr lang="en-IN"/>
          </a:p>
        </p:txBody>
      </p:sp>
      <p:sp>
        <p:nvSpPr>
          <p:cNvPr id="5" name="Footer Placeholder 4">
            <a:extLst>
              <a:ext uri="{FF2B5EF4-FFF2-40B4-BE49-F238E27FC236}">
                <a16:creationId xmlns:a16="http://schemas.microsoft.com/office/drawing/2014/main" id="{ADC9C300-F2B3-43C1-90F5-0259C8EC4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56F2B9-5FA4-4EB3-A149-5127BE24D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7DC10-D674-433D-9E93-6601DB9F2F78}" type="slidenum">
              <a:rPr lang="en-IN" smtClean="0"/>
              <a:t>‹#›</a:t>
            </a:fld>
            <a:endParaRPr lang="en-IN"/>
          </a:p>
        </p:txBody>
      </p:sp>
      <p:pic>
        <p:nvPicPr>
          <p:cNvPr id="8" name="Picture 7">
            <a:extLst>
              <a:ext uri="{FF2B5EF4-FFF2-40B4-BE49-F238E27FC236}">
                <a16:creationId xmlns:a16="http://schemas.microsoft.com/office/drawing/2014/main" id="{4E546541-DE5E-413B-862D-99032D4024C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8772A4FE-BBBD-439B-A00E-D011F99D5915}"/>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811748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E15AA-8BE7-4EF6-9565-F05C86169210}"/>
              </a:ext>
            </a:extLst>
          </p:cNvPr>
          <p:cNvSpPr>
            <a:spLocks noGrp="1"/>
          </p:cNvSpPr>
          <p:nvPr>
            <p:ph idx="1"/>
          </p:nvPr>
        </p:nvSpPr>
        <p:spPr>
          <a:xfrm>
            <a:off x="245806" y="639097"/>
            <a:ext cx="4650659" cy="2789903"/>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Current</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Current(</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2B91A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(name, </a:t>
            </a:r>
            <a:r>
              <a:rPr lang="en-IN" sz="1200" dirty="0" err="1">
                <a:solidFill>
                  <a:srgbClr val="000000"/>
                </a:solidFill>
                <a:highlight>
                  <a:srgbClr val="FFFFFF"/>
                </a:highlight>
                <a:latin typeface="Consolas" panose="020B0609020204030204" pitchFamily="49" charset="0"/>
              </a:rPr>
              <a:t>bal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withdraw(</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a:t>
            </a:r>
          </a:p>
          <a:p>
            <a:pPr marL="0" indent="0">
              <a:buNone/>
            </a:pPr>
            <a:r>
              <a:rPr lang="en-IN" sz="1200" dirty="0">
                <a:solidFill>
                  <a:srgbClr val="000000"/>
                </a:solidFill>
                <a:highlight>
                  <a:srgbClr val="FFFFFF"/>
                </a:highlight>
                <a:latin typeface="Consolas" panose="020B0609020204030204" pitchFamily="49" charset="0"/>
              </a:rPr>
              <a:t>        {            Balance = Balance - a;</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2D5B1545-1562-4178-ABD8-987FFD7C2CC9}"/>
              </a:ext>
            </a:extLst>
          </p:cNvPr>
          <p:cNvSpPr txBox="1"/>
          <p:nvPr/>
        </p:nvSpPr>
        <p:spPr>
          <a:xfrm>
            <a:off x="245806" y="3215148"/>
            <a:ext cx="4925962" cy="360098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Saving</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Saving(</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2B91A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bal</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(name, </a:t>
            </a:r>
            <a:r>
              <a:rPr lang="en-IN" sz="1200" dirty="0" err="1">
                <a:solidFill>
                  <a:srgbClr val="000000"/>
                </a:solidFill>
                <a:highlight>
                  <a:srgbClr val="FFFFFF"/>
                </a:highlight>
                <a:latin typeface="Consolas" panose="020B0609020204030204" pitchFamily="49" charset="0"/>
              </a:rPr>
              <a:t>bal</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withdraw(</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((Balance - a) &lt; </a:t>
            </a:r>
            <a:r>
              <a:rPr lang="en-IN" sz="1200" dirty="0" err="1">
                <a:solidFill>
                  <a:srgbClr val="000000"/>
                </a:solidFill>
                <a:highlight>
                  <a:srgbClr val="FFFFFF"/>
                </a:highlight>
                <a:latin typeface="Consolas" panose="020B0609020204030204" pitchFamily="49" charset="0"/>
              </a:rPr>
              <a:t>minbal</a:t>
            </a:r>
            <a:r>
              <a:rPr lang="en-IN" sz="1200" dirty="0">
                <a:solidFill>
                  <a:srgbClr val="000000"/>
                </a:solidFill>
                <a:highlight>
                  <a:srgbClr val="FFFFFF"/>
                </a:highlight>
                <a:latin typeface="Consolas" panose="020B0609020204030204" pitchFamily="49" charset="0"/>
              </a:rPr>
              <a:t>)</a:t>
            </a:r>
          </a:p>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Exception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"Balance cannot be less than 10000“ </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Balance = Balance - a;</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5" name="TextBox 4">
            <a:extLst>
              <a:ext uri="{FF2B5EF4-FFF2-40B4-BE49-F238E27FC236}">
                <a16:creationId xmlns:a16="http://schemas.microsoft.com/office/drawing/2014/main" id="{7D53A4BE-1A95-4865-B1B0-1CCE90BBF7B7}"/>
              </a:ext>
            </a:extLst>
          </p:cNvPr>
          <p:cNvSpPr txBox="1"/>
          <p:nvPr/>
        </p:nvSpPr>
        <p:spPr>
          <a:xfrm>
            <a:off x="5781368" y="353961"/>
            <a:ext cx="5801032" cy="2861187"/>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 35000);</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t>
            </a:r>
            <a:r>
              <a:rPr lang="en-US" sz="1200" dirty="0">
                <a:solidFill>
                  <a:srgbClr val="000000"/>
                </a:solidFill>
                <a:highlight>
                  <a:srgbClr val="FFFFFF"/>
                </a:highlight>
                <a:latin typeface="Consolas" panose="020B0609020204030204" pitchFamily="49" charset="0"/>
              </a:rPr>
              <a:t>, 18000);</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Current</a:t>
            </a:r>
            <a:r>
              <a:rPr lang="en-US" sz="1200" dirty="0">
                <a:solidFill>
                  <a:srgbClr val="000000"/>
                </a:solidFill>
                <a:highlight>
                  <a:srgbClr val="FFFFFF"/>
                </a:highlight>
                <a:latin typeface="Consolas" panose="020B0609020204030204" pitchFamily="49" charset="0"/>
              </a:rPr>
              <a:t> c1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Current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a:t>
            </a:r>
            <a:r>
              <a:rPr lang="en-US" sz="1200" dirty="0">
                <a:solidFill>
                  <a:srgbClr val="000000"/>
                </a:solidFill>
                <a:highlight>
                  <a:srgbClr val="FFFFFF"/>
                </a:highlight>
                <a:latin typeface="Consolas" panose="020B0609020204030204" pitchFamily="49" charset="0"/>
              </a:rPr>
              <a:t>, 40000);</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s1.deposit(10000);</a:t>
            </a:r>
          </a:p>
          <a:p>
            <a:r>
              <a:rPr lang="en-IN" sz="1200" dirty="0">
                <a:solidFill>
                  <a:srgbClr val="000000"/>
                </a:solidFill>
                <a:highlight>
                  <a:srgbClr val="FFFFFF"/>
                </a:highlight>
                <a:latin typeface="Consolas" panose="020B0609020204030204" pitchFamily="49" charset="0"/>
              </a:rPr>
              <a:t>            s1.withdraw(1000);</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 {2}"</a:t>
            </a:r>
            <a:r>
              <a:rPr lang="en-US" sz="1200" dirty="0">
                <a:solidFill>
                  <a:srgbClr val="000000"/>
                </a:solidFill>
                <a:highlight>
                  <a:srgbClr val="FFFFFF"/>
                </a:highlight>
                <a:latin typeface="Consolas" panose="020B0609020204030204" pitchFamily="49" charset="0"/>
              </a:rPr>
              <a:t>,s1.Id, s1.Name, s1.Balance);</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7" name="TextBox 6">
            <a:extLst>
              <a:ext uri="{FF2B5EF4-FFF2-40B4-BE49-F238E27FC236}">
                <a16:creationId xmlns:a16="http://schemas.microsoft.com/office/drawing/2014/main" id="{67421FB3-9B73-4A94-A479-9BF592203E1E}"/>
              </a:ext>
            </a:extLst>
          </p:cNvPr>
          <p:cNvSpPr txBox="1"/>
          <p:nvPr/>
        </p:nvSpPr>
        <p:spPr>
          <a:xfrm>
            <a:off x="5663381" y="3146321"/>
            <a:ext cx="6282813" cy="4031873"/>
          </a:xfrm>
          <a:prstGeom prst="rect">
            <a:avLst/>
          </a:prstGeom>
          <a:noFill/>
        </p:spPr>
        <p:txBody>
          <a:bodyPr wrap="square" rtlCol="0">
            <a:spAutoFit/>
          </a:bodyPr>
          <a:lstStyle/>
          <a:p>
            <a:r>
              <a:rPr lang="en-IN" sz="1600" dirty="0"/>
              <a:t>Current and Saving are two child of Account class.</a:t>
            </a:r>
          </a:p>
          <a:p>
            <a:r>
              <a:rPr lang="en-IN" sz="1600" dirty="0"/>
              <a:t>S1.deposit(). Does saving and current class has deposit method ?</a:t>
            </a:r>
          </a:p>
          <a:p>
            <a:r>
              <a:rPr lang="en-IN" sz="1600" dirty="0"/>
              <a:t>No</a:t>
            </a:r>
          </a:p>
          <a:p>
            <a:r>
              <a:rPr lang="en-IN" sz="1600" dirty="0"/>
              <a:t>So it will go to parent class.</a:t>
            </a:r>
          </a:p>
          <a:p>
            <a:r>
              <a:rPr lang="en-IN" sz="1600" dirty="0"/>
              <a:t>Child is inheriting common feature from parent class.</a:t>
            </a:r>
          </a:p>
          <a:p>
            <a:r>
              <a:rPr lang="en-IN" sz="1600" dirty="0"/>
              <a:t>Think if you do not use inheritance then you would have declare id, name, balance and deposit method in both saving and current class. This will leads to repetition of code.</a:t>
            </a:r>
          </a:p>
          <a:p>
            <a:r>
              <a:rPr lang="en-IN" sz="1600" dirty="0"/>
              <a:t>In inheritance common feature of both class shifted to Account class and child is exhibiting unique feature . </a:t>
            </a:r>
            <a:r>
              <a:rPr lang="en-IN" sz="1600" dirty="0" err="1"/>
              <a:t>Eg</a:t>
            </a:r>
            <a:r>
              <a:rPr lang="en-IN" sz="1600" dirty="0"/>
              <a:t> withdraw method behave differently in saving and current. In saving account user have to maintain minimum balance of 10000 where as in current account Over Draft facility available so negative balance is allowed.</a:t>
            </a:r>
          </a:p>
          <a:p>
            <a:endParaRPr lang="en-IN" sz="1600" dirty="0"/>
          </a:p>
          <a:p>
            <a:endParaRPr lang="en-IN" sz="1600" dirty="0"/>
          </a:p>
          <a:p>
            <a:endParaRPr lang="en-IN" sz="1600" dirty="0"/>
          </a:p>
        </p:txBody>
      </p:sp>
    </p:spTree>
    <p:extLst>
      <p:ext uri="{BB962C8B-B14F-4D97-AF65-F5344CB8AC3E}">
        <p14:creationId xmlns:p14="http://schemas.microsoft.com/office/powerpoint/2010/main" val="405222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3CE-ED18-4010-A8CE-5ADBF6406634}"/>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59BF5-A658-4E1C-B2B6-6F696E3BCF8B}"/>
              </a:ext>
            </a:extLst>
          </p:cNvPr>
          <p:cNvSpPr>
            <a:spLocks noGrp="1"/>
          </p:cNvSpPr>
          <p:nvPr>
            <p:ph idx="1"/>
          </p:nvPr>
        </p:nvSpPr>
        <p:spPr/>
        <p:txBody>
          <a:bodyPr/>
          <a:lstStyle/>
          <a:p>
            <a:r>
              <a:rPr lang="en-US" dirty="0"/>
              <a:t>Inheritance is a feature of object-oriented programming languages that allows you to define a base class that provides specific functionality (data and behavior) and to define derived classes that either inherit or override that functionality.</a:t>
            </a:r>
            <a:endParaRPr lang="en-IN" dirty="0"/>
          </a:p>
        </p:txBody>
      </p:sp>
    </p:spTree>
    <p:extLst>
      <p:ext uri="{BB962C8B-B14F-4D97-AF65-F5344CB8AC3E}">
        <p14:creationId xmlns:p14="http://schemas.microsoft.com/office/powerpoint/2010/main" val="20705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8664-778F-4AB4-AF80-FEB3EA2CC08B}"/>
              </a:ext>
            </a:extLst>
          </p:cNvPr>
          <p:cNvSpPr>
            <a:spLocks noGrp="1"/>
          </p:cNvSpPr>
          <p:nvPr>
            <p:ph idx="1"/>
          </p:nvPr>
        </p:nvSpPr>
        <p:spPr>
          <a:xfrm>
            <a:off x="6410631" y="255639"/>
            <a:ext cx="5503605" cy="592132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ConsoleApplicationinheri</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Object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Method(</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"Method </a:t>
            </a:r>
            <a:r>
              <a:rPr lang="en-US" sz="1200" dirty="0" err="1">
                <a:solidFill>
                  <a:srgbClr val="A31515"/>
                </a:solidFill>
                <a:highlight>
                  <a:srgbClr val="FFFFFF"/>
                </a:highlight>
                <a:latin typeface="Consolas" panose="020B0609020204030204" pitchFamily="49" charset="0"/>
              </a:rPr>
              <a:t>called"</a:t>
            </a:r>
            <a:r>
              <a:rPr lang="en-US" sz="1200" dirty="0" err="1">
                <a:solidFill>
                  <a:srgbClr val="000000"/>
                </a:solidFill>
                <a:highlight>
                  <a:srgbClr val="FFFFFF"/>
                </a:highlight>
                <a:latin typeface="Consolas" panose="020B0609020204030204" pitchFamily="49" charset="0"/>
              </a:rPr>
              <a:t>+y</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 c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c.Method</a:t>
            </a:r>
            <a:r>
              <a:rPr lang="en-IN" sz="1200" dirty="0">
                <a:solidFill>
                  <a:srgbClr val="000000"/>
                </a:solidFill>
                <a:highlight>
                  <a:srgbClr val="FFFFFF"/>
                </a:highlight>
                <a:latin typeface="Consolas" panose="020B0609020204030204" pitchFamily="49" charset="0"/>
              </a:rPr>
              <a:t>(10.30);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b1 = c </a:t>
            </a:r>
            <a:r>
              <a:rPr lang="en-US" sz="1200" dirty="0">
                <a:solidFill>
                  <a:srgbClr val="0000FF"/>
                </a:solidFill>
                <a:highlight>
                  <a:srgbClr val="FFFFFF"/>
                </a:highlight>
                <a:latin typeface="Consolas" panose="020B0609020204030204" pitchFamily="49" charset="0"/>
              </a:rPr>
              <a:t>is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Child</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//same as </a:t>
            </a:r>
            <a:r>
              <a:rPr lang="en-US" sz="1200" dirty="0" err="1">
                <a:solidFill>
                  <a:srgbClr val="008000"/>
                </a:solidFill>
                <a:highlight>
                  <a:srgbClr val="FFFFFF"/>
                </a:highlight>
                <a:latin typeface="Consolas" panose="020B0609020204030204" pitchFamily="49" charset="0"/>
              </a:rPr>
              <a:t>instanceof</a:t>
            </a:r>
            <a:r>
              <a:rPr lang="en-US" sz="1200" dirty="0">
                <a:solidFill>
                  <a:srgbClr val="008000"/>
                </a:solidFill>
                <a:highlight>
                  <a:srgbClr val="FFFFFF"/>
                </a:highlight>
                <a:latin typeface="Consolas" panose="020B0609020204030204" pitchFamily="49" charset="0"/>
              </a:rPr>
              <a:t> in Java script</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(b1);</a:t>
            </a:r>
          </a:p>
          <a:p>
            <a:pPr marL="0" indent="0">
              <a:buNone/>
            </a:pPr>
            <a:r>
              <a:rPr lang="en-IN" sz="1200" dirty="0">
                <a:solidFill>
                  <a:srgbClr val="000000"/>
                </a:solidFill>
                <a:highlight>
                  <a:srgbClr val="FFFFFF"/>
                </a:highlight>
                <a:latin typeface="Consolas" panose="020B0609020204030204" pitchFamily="49" charset="0"/>
              </a:rPr>
              <a:t>            b1 = c </a:t>
            </a:r>
            <a:r>
              <a:rPr lang="en-IN" sz="1200" dirty="0">
                <a:solidFill>
                  <a:srgbClr val="0000FF"/>
                </a:solidFill>
                <a:highlight>
                  <a:srgbClr val="FFFFFF"/>
                </a:highlight>
                <a:latin typeface="Consolas" panose="020B0609020204030204" pitchFamily="49" charset="0"/>
              </a:rPr>
              <a:t>is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(b1);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34BA12E7-618A-4F21-9006-EB3A20F322E7}"/>
              </a:ext>
            </a:extLst>
          </p:cNvPr>
          <p:cNvSpPr txBox="1"/>
          <p:nvPr/>
        </p:nvSpPr>
        <p:spPr>
          <a:xfrm>
            <a:off x="1032388" y="88490"/>
            <a:ext cx="4935794" cy="1754326"/>
          </a:xfrm>
          <a:prstGeom prst="rect">
            <a:avLst/>
          </a:prstGeom>
          <a:noFill/>
        </p:spPr>
        <p:txBody>
          <a:bodyPr wrap="square" rtlCol="0">
            <a:spAutoFit/>
          </a:bodyPr>
          <a:lstStyle/>
          <a:p>
            <a:r>
              <a:rPr lang="en-IN" dirty="0"/>
              <a:t>All class are derived from object class.</a:t>
            </a:r>
          </a:p>
          <a:p>
            <a:endParaRPr lang="en-IN" dirty="0"/>
          </a:p>
          <a:p>
            <a:r>
              <a:rPr lang="en-IN" dirty="0"/>
              <a:t>Have you used inheritance in your project?</a:t>
            </a:r>
          </a:p>
          <a:p>
            <a:r>
              <a:rPr lang="en-IN" dirty="0"/>
              <a:t>Yes. </a:t>
            </a:r>
          </a:p>
          <a:p>
            <a:r>
              <a:rPr lang="en-IN" dirty="0"/>
              <a:t>In every code there is inheritance</a:t>
            </a:r>
          </a:p>
          <a:p>
            <a:r>
              <a:rPr lang="en-IN" dirty="0"/>
              <a:t>By default every class is derived  from Object class.</a:t>
            </a:r>
          </a:p>
        </p:txBody>
      </p:sp>
      <p:sp>
        <p:nvSpPr>
          <p:cNvPr id="5" name="Rectangle 4">
            <a:extLst>
              <a:ext uri="{FF2B5EF4-FFF2-40B4-BE49-F238E27FC236}">
                <a16:creationId xmlns:a16="http://schemas.microsoft.com/office/drawing/2014/main" id="{10D25953-D289-4F62-A0CC-95EDD0970CC9}"/>
              </a:ext>
            </a:extLst>
          </p:cNvPr>
          <p:cNvSpPr/>
          <p:nvPr/>
        </p:nvSpPr>
        <p:spPr>
          <a:xfrm>
            <a:off x="2448232" y="2104103"/>
            <a:ext cx="1622323"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5861B7C-2DE9-4A56-A5CC-DF26942CA928}"/>
              </a:ext>
            </a:extLst>
          </p:cNvPr>
          <p:cNvSpPr/>
          <p:nvPr/>
        </p:nvSpPr>
        <p:spPr>
          <a:xfrm>
            <a:off x="2448232" y="3820564"/>
            <a:ext cx="1622323"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5A99E4-567A-4EFF-A4AA-5C03047443C4}"/>
              </a:ext>
            </a:extLst>
          </p:cNvPr>
          <p:cNvCxnSpPr>
            <a:cxnSpLocks/>
          </p:cNvCxnSpPr>
          <p:nvPr/>
        </p:nvCxnSpPr>
        <p:spPr>
          <a:xfrm>
            <a:off x="3500285" y="3254477"/>
            <a:ext cx="0" cy="56608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44A9E28B-AFDC-4B47-B993-5F0B3979D477}"/>
              </a:ext>
            </a:extLst>
          </p:cNvPr>
          <p:cNvSpPr/>
          <p:nvPr/>
        </p:nvSpPr>
        <p:spPr>
          <a:xfrm>
            <a:off x="422787" y="4109884"/>
            <a:ext cx="825910" cy="8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5D77C1-BDAA-47D3-886C-7B409B42EA59}"/>
              </a:ext>
            </a:extLst>
          </p:cNvPr>
          <p:cNvSpPr txBox="1"/>
          <p:nvPr/>
        </p:nvSpPr>
        <p:spPr>
          <a:xfrm>
            <a:off x="422787" y="3706761"/>
            <a:ext cx="609601" cy="369332"/>
          </a:xfrm>
          <a:prstGeom prst="rect">
            <a:avLst/>
          </a:prstGeom>
          <a:noFill/>
        </p:spPr>
        <p:txBody>
          <a:bodyPr wrap="square" rtlCol="0">
            <a:spAutoFit/>
          </a:bodyPr>
          <a:lstStyle/>
          <a:p>
            <a:r>
              <a:rPr lang="en-IN" dirty="0"/>
              <a:t>c</a:t>
            </a:r>
          </a:p>
        </p:txBody>
      </p:sp>
      <p:cxnSp>
        <p:nvCxnSpPr>
          <p:cNvPr id="15" name="Straight Arrow Connector 14">
            <a:extLst>
              <a:ext uri="{FF2B5EF4-FFF2-40B4-BE49-F238E27FC236}">
                <a16:creationId xmlns:a16="http://schemas.microsoft.com/office/drawing/2014/main" id="{C6CB981D-6A70-4A9D-9166-70B98E1ECD7B}"/>
              </a:ext>
            </a:extLst>
          </p:cNvPr>
          <p:cNvCxnSpPr>
            <a:stCxn id="12" idx="3"/>
          </p:cNvCxnSpPr>
          <p:nvPr/>
        </p:nvCxnSpPr>
        <p:spPr>
          <a:xfrm flipV="1">
            <a:off x="1248697" y="4454013"/>
            <a:ext cx="1002890" cy="8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242DF3-94E1-42B5-9FC5-9F553A56641A}"/>
              </a:ext>
            </a:extLst>
          </p:cNvPr>
          <p:cNvSpPr txBox="1"/>
          <p:nvPr/>
        </p:nvSpPr>
        <p:spPr>
          <a:xfrm>
            <a:off x="2492476" y="1773313"/>
            <a:ext cx="1533833" cy="369332"/>
          </a:xfrm>
          <a:prstGeom prst="rect">
            <a:avLst/>
          </a:prstGeom>
          <a:noFill/>
        </p:spPr>
        <p:txBody>
          <a:bodyPr wrap="square" rtlCol="0">
            <a:spAutoFit/>
          </a:bodyPr>
          <a:lstStyle/>
          <a:p>
            <a:r>
              <a:rPr lang="en-IN" dirty="0"/>
              <a:t>Object</a:t>
            </a:r>
          </a:p>
        </p:txBody>
      </p:sp>
      <p:sp>
        <p:nvSpPr>
          <p:cNvPr id="17" name="TextBox 16">
            <a:extLst>
              <a:ext uri="{FF2B5EF4-FFF2-40B4-BE49-F238E27FC236}">
                <a16:creationId xmlns:a16="http://schemas.microsoft.com/office/drawing/2014/main" id="{EB6AA667-52D2-4DB2-91CB-8002755E4DF0}"/>
              </a:ext>
            </a:extLst>
          </p:cNvPr>
          <p:cNvSpPr txBox="1"/>
          <p:nvPr/>
        </p:nvSpPr>
        <p:spPr>
          <a:xfrm>
            <a:off x="2379406" y="3537520"/>
            <a:ext cx="993054" cy="369332"/>
          </a:xfrm>
          <a:prstGeom prst="rect">
            <a:avLst/>
          </a:prstGeom>
          <a:noFill/>
        </p:spPr>
        <p:txBody>
          <a:bodyPr wrap="square" rtlCol="0">
            <a:spAutoFit/>
          </a:bodyPr>
          <a:lstStyle/>
          <a:p>
            <a:r>
              <a:rPr lang="en-IN" dirty="0"/>
              <a:t>Child</a:t>
            </a:r>
          </a:p>
        </p:txBody>
      </p:sp>
      <p:sp>
        <p:nvSpPr>
          <p:cNvPr id="18" name="TextBox 17">
            <a:extLst>
              <a:ext uri="{FF2B5EF4-FFF2-40B4-BE49-F238E27FC236}">
                <a16:creationId xmlns:a16="http://schemas.microsoft.com/office/drawing/2014/main" id="{4059358E-2083-43EF-A3FC-D61B3CC97C69}"/>
              </a:ext>
            </a:extLst>
          </p:cNvPr>
          <p:cNvSpPr txBox="1"/>
          <p:nvPr/>
        </p:nvSpPr>
        <p:spPr>
          <a:xfrm>
            <a:off x="4355706" y="2104103"/>
            <a:ext cx="2580948" cy="923330"/>
          </a:xfrm>
          <a:prstGeom prst="rect">
            <a:avLst/>
          </a:prstGeom>
          <a:noFill/>
        </p:spPr>
        <p:txBody>
          <a:bodyPr wrap="square" rtlCol="0">
            <a:spAutoFit/>
          </a:bodyPr>
          <a:lstStyle/>
          <a:p>
            <a:r>
              <a:rPr lang="en-IN" dirty="0"/>
              <a:t>P V String </a:t>
            </a:r>
            <a:r>
              <a:rPr lang="en-IN" dirty="0" err="1"/>
              <a:t>ToString</a:t>
            </a:r>
            <a:r>
              <a:rPr lang="en-IN" dirty="0"/>
              <a:t>()</a:t>
            </a:r>
          </a:p>
          <a:p>
            <a:r>
              <a:rPr lang="en-IN" dirty="0"/>
              <a:t>P V int </a:t>
            </a:r>
            <a:r>
              <a:rPr lang="en-IN" dirty="0" err="1"/>
              <a:t>GetHashCode</a:t>
            </a:r>
            <a:r>
              <a:rPr lang="en-IN" dirty="0"/>
              <a:t>()</a:t>
            </a:r>
          </a:p>
          <a:p>
            <a:r>
              <a:rPr lang="en-IN" dirty="0"/>
              <a:t>P V bool Equals()</a:t>
            </a:r>
          </a:p>
        </p:txBody>
      </p:sp>
      <p:sp>
        <p:nvSpPr>
          <p:cNvPr id="19" name="TextBox 18">
            <a:extLst>
              <a:ext uri="{FF2B5EF4-FFF2-40B4-BE49-F238E27FC236}">
                <a16:creationId xmlns:a16="http://schemas.microsoft.com/office/drawing/2014/main" id="{240DF95A-890A-4598-A68D-CAE66C544CBC}"/>
              </a:ext>
            </a:extLst>
          </p:cNvPr>
          <p:cNvSpPr txBox="1"/>
          <p:nvPr/>
        </p:nvSpPr>
        <p:spPr>
          <a:xfrm>
            <a:off x="422787" y="5289755"/>
            <a:ext cx="5673213" cy="1477328"/>
          </a:xfrm>
          <a:prstGeom prst="rect">
            <a:avLst/>
          </a:prstGeom>
          <a:noFill/>
        </p:spPr>
        <p:txBody>
          <a:bodyPr wrap="square" rtlCol="0">
            <a:spAutoFit/>
          </a:bodyPr>
          <a:lstStyle/>
          <a:p>
            <a:r>
              <a:rPr lang="en-IN" dirty="0"/>
              <a:t>Can I use</a:t>
            </a:r>
          </a:p>
          <a:p>
            <a:r>
              <a:rPr lang="en-IN" dirty="0" err="1"/>
              <a:t>c.ToString</a:t>
            </a:r>
            <a:r>
              <a:rPr lang="en-IN" dirty="0"/>
              <a:t>() yes it will print current class name</a:t>
            </a:r>
          </a:p>
          <a:p>
            <a:r>
              <a:rPr lang="en-IN" dirty="0"/>
              <a:t>But </a:t>
            </a:r>
            <a:r>
              <a:rPr lang="en-IN" dirty="0" err="1"/>
              <a:t>ToString</a:t>
            </a:r>
            <a:r>
              <a:rPr lang="en-IN" dirty="0"/>
              <a:t>() method is not there in child class?</a:t>
            </a:r>
          </a:p>
          <a:p>
            <a:r>
              <a:rPr lang="en-IN" dirty="0"/>
              <a:t>Yes . If child does not find the method it will search in  parent class , and parent </a:t>
            </a:r>
            <a:r>
              <a:rPr lang="en-IN" dirty="0" err="1"/>
              <a:t>classToString</a:t>
            </a:r>
            <a:r>
              <a:rPr lang="en-IN" dirty="0"/>
              <a:t>() get called</a:t>
            </a:r>
          </a:p>
        </p:txBody>
      </p:sp>
    </p:spTree>
    <p:extLst>
      <p:ext uri="{BB962C8B-B14F-4D97-AF65-F5344CB8AC3E}">
        <p14:creationId xmlns:p14="http://schemas.microsoft.com/office/powerpoint/2010/main" val="37131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2222090" y="47478"/>
            <a:ext cx="7059562" cy="1754287"/>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TwoDShape</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width;</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height;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showDim</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"Width and height are </a:t>
            </a:r>
            <a:r>
              <a:rPr lang="en-IN"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  width + </a:t>
            </a:r>
            <a:r>
              <a:rPr lang="en-IN" sz="1800" dirty="0">
                <a:solidFill>
                  <a:srgbClr val="A31515"/>
                </a:solidFill>
                <a:highlight>
                  <a:srgbClr val="FFFFFF"/>
                </a:highlight>
                <a:latin typeface="Consolas" panose="020B0609020204030204" pitchFamily="49" charset="0"/>
              </a:rPr>
              <a:t>" and "</a:t>
            </a:r>
            <a:r>
              <a:rPr lang="en-IN" sz="1800" dirty="0">
                <a:solidFill>
                  <a:srgbClr val="000000"/>
                </a:solidFill>
                <a:highlight>
                  <a:srgbClr val="FFFFFF"/>
                </a:highlight>
                <a:latin typeface="Consolas" panose="020B0609020204030204" pitchFamily="49" charset="0"/>
              </a:rPr>
              <a:t> + height);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cxnSp>
        <p:nvCxnSpPr>
          <p:cNvPr id="6" name="Straight Arrow Connector 5">
            <a:extLst>
              <a:ext uri="{FF2B5EF4-FFF2-40B4-BE49-F238E27FC236}">
                <a16:creationId xmlns:a16="http://schemas.microsoft.com/office/drawing/2014/main" id="{9D66B3D1-DCDE-492B-89CA-41900FA4DBD3}"/>
              </a:ext>
            </a:extLst>
          </p:cNvPr>
          <p:cNvCxnSpPr>
            <a:cxnSpLocks/>
          </p:cNvCxnSpPr>
          <p:nvPr/>
        </p:nvCxnSpPr>
        <p:spPr>
          <a:xfrm>
            <a:off x="5463810" y="1494536"/>
            <a:ext cx="1750145" cy="74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B5F66B-35CC-42B5-B23F-365DEDAB2E9F}"/>
              </a:ext>
            </a:extLst>
          </p:cNvPr>
          <p:cNvSpPr txBox="1"/>
          <p:nvPr/>
        </p:nvSpPr>
        <p:spPr>
          <a:xfrm>
            <a:off x="235354" y="1780494"/>
            <a:ext cx="5569973" cy="28392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sp>
        <p:nvSpPr>
          <p:cNvPr id="12" name="TextBox 11">
            <a:extLst>
              <a:ext uri="{FF2B5EF4-FFF2-40B4-BE49-F238E27FC236}">
                <a16:creationId xmlns:a16="http://schemas.microsoft.com/office/drawing/2014/main" id="{986522E6-8956-4BE4-B879-EF681CD3C671}"/>
              </a:ext>
            </a:extLst>
          </p:cNvPr>
          <p:cNvSpPr txBox="1"/>
          <p:nvPr/>
        </p:nvSpPr>
        <p:spPr>
          <a:xfrm>
            <a:off x="7193678" y="1528770"/>
            <a:ext cx="4788310"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style; </a:t>
            </a:r>
            <a:r>
              <a:rPr lang="en-US" sz="1200" dirty="0">
                <a:solidFill>
                  <a:srgbClr val="008000"/>
                </a:solidFill>
                <a:highlight>
                  <a:srgbClr val="FFFFFF"/>
                </a:highlight>
                <a:latin typeface="Consolas" panose="020B0609020204030204" pitchFamily="49" charset="0"/>
              </a:rPr>
              <a:t>// style of triangle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true if the rectangle is square.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bool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isSquare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(width == height)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false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area of the rectangle.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width * height;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235354" y="1260000"/>
            <a:ext cx="1182327" cy="369332"/>
          </a:xfrm>
          <a:prstGeom prst="rect">
            <a:avLst/>
          </a:prstGeom>
          <a:noFill/>
        </p:spPr>
        <p:txBody>
          <a:bodyPr wrap="square" rtlCol="0">
            <a:spAutoFit/>
          </a:bodyPr>
          <a:lstStyle/>
          <a:p>
            <a:r>
              <a:rPr lang="en-IN" dirty="0"/>
              <a:t>child1</a:t>
            </a:r>
          </a:p>
        </p:txBody>
      </p:sp>
      <p:sp>
        <p:nvSpPr>
          <p:cNvPr id="19" name="TextBox 18">
            <a:extLst>
              <a:ext uri="{FF2B5EF4-FFF2-40B4-BE49-F238E27FC236}">
                <a16:creationId xmlns:a16="http://schemas.microsoft.com/office/drawing/2014/main" id="{CD0B31D1-ED93-4D95-A76A-3D5038679EF2}"/>
              </a:ext>
            </a:extLst>
          </p:cNvPr>
          <p:cNvSpPr txBox="1"/>
          <p:nvPr/>
        </p:nvSpPr>
        <p:spPr>
          <a:xfrm>
            <a:off x="9485364" y="1159438"/>
            <a:ext cx="1182327" cy="369332"/>
          </a:xfrm>
          <a:prstGeom prst="rect">
            <a:avLst/>
          </a:prstGeom>
          <a:noFill/>
        </p:spPr>
        <p:txBody>
          <a:bodyPr wrap="square" rtlCol="0">
            <a:spAutoFit/>
          </a:bodyPr>
          <a:lstStyle/>
          <a:p>
            <a:r>
              <a:rPr lang="en-IN" dirty="0"/>
              <a:t>child2</a:t>
            </a:r>
          </a:p>
        </p:txBody>
      </p:sp>
      <p:sp>
        <p:nvSpPr>
          <p:cNvPr id="20" name="TextBox 19">
            <a:extLst>
              <a:ext uri="{FF2B5EF4-FFF2-40B4-BE49-F238E27FC236}">
                <a16:creationId xmlns:a16="http://schemas.microsoft.com/office/drawing/2014/main" id="{E85E2952-76E6-498F-BAF1-4468456DE55F}"/>
              </a:ext>
            </a:extLst>
          </p:cNvPr>
          <p:cNvSpPr txBox="1"/>
          <p:nvPr/>
        </p:nvSpPr>
        <p:spPr>
          <a:xfrm>
            <a:off x="7676536" y="128127"/>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0" y="4632867"/>
            <a:ext cx="5928852" cy="2000548"/>
          </a:xfrm>
          <a:prstGeom prst="rect">
            <a:avLst/>
          </a:prstGeom>
          <a:noFill/>
        </p:spPr>
        <p:txBody>
          <a:bodyPr wrap="square" rtlCol="0">
            <a:spAutoFit/>
          </a:bodyPr>
          <a:lstStyle/>
          <a:p>
            <a:r>
              <a:rPr lang="en-IN" dirty="0"/>
              <a:t>Public member of parent class is accessible in child class due to inheritance. </a:t>
            </a:r>
          </a:p>
          <a:p>
            <a:r>
              <a:rPr lang="en-IN" sz="1800" dirty="0">
                <a:solidFill>
                  <a:srgbClr val="000000"/>
                </a:solidFill>
                <a:highlight>
                  <a:srgbClr val="FFFFFF"/>
                </a:highlight>
                <a:latin typeface="Consolas" panose="020B0609020204030204" pitchFamily="49" charset="0"/>
              </a:rPr>
              <a:t> t1.showDim();</a:t>
            </a:r>
          </a:p>
          <a:p>
            <a:r>
              <a:rPr lang="en-IN" sz="1400" dirty="0">
                <a:solidFill>
                  <a:srgbClr val="000000"/>
                </a:solidFill>
                <a:highlight>
                  <a:srgbClr val="FFFFFF"/>
                </a:highlight>
                <a:latin typeface="Consolas" panose="020B0609020204030204" pitchFamily="49" charset="0"/>
              </a:rPr>
              <a:t>Does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have </a:t>
            </a:r>
            <a:r>
              <a:rPr lang="en-IN" sz="1400" dirty="0" err="1">
                <a:solidFill>
                  <a:srgbClr val="000000"/>
                </a:solidFill>
                <a:highlight>
                  <a:srgbClr val="FFFFFF"/>
                </a:highlight>
                <a:latin typeface="Consolas" panose="020B0609020204030204" pitchFamily="49" charset="0"/>
              </a:rPr>
              <a:t>showDim</a:t>
            </a:r>
            <a:r>
              <a:rPr lang="en-IN" sz="1400" dirty="0">
                <a:solidFill>
                  <a:srgbClr val="000000"/>
                </a:solidFill>
                <a:highlight>
                  <a:srgbClr val="FFFFFF"/>
                </a:highlight>
                <a:latin typeface="Consolas" panose="020B0609020204030204" pitchFamily="49" charset="0"/>
              </a:rPr>
              <a:t>() method? ?</a:t>
            </a:r>
            <a:endParaRPr lang="en-IN" sz="1400" dirty="0"/>
          </a:p>
          <a:p>
            <a:r>
              <a:rPr lang="en-IN" sz="1400" dirty="0"/>
              <a:t>No. so if it is not fount in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it will go to its </a:t>
            </a:r>
          </a:p>
          <a:p>
            <a:r>
              <a:rPr lang="en-IN" sz="1400" dirty="0">
                <a:solidFill>
                  <a:srgbClr val="000000"/>
                </a:solidFill>
                <a:highlight>
                  <a:srgbClr val="FFFFFF"/>
                </a:highlight>
                <a:latin typeface="Consolas" panose="020B0609020204030204" pitchFamily="49" charset="0"/>
              </a:rPr>
              <a:t>parent class and execute that method</a:t>
            </a:r>
          </a:p>
          <a:p>
            <a:endParaRPr lang="en-IN" sz="1400" dirty="0">
              <a:solidFill>
                <a:srgbClr val="000000"/>
              </a:solidFill>
              <a:highlight>
                <a:srgbClr val="FFFFFF"/>
              </a:highlight>
              <a:latin typeface="Consolas" panose="020B0609020204030204" pitchFamily="49" charset="0"/>
            </a:endParaRPr>
          </a:p>
          <a:p>
            <a:endParaRPr lang="en-IN" sz="1400" dirty="0"/>
          </a:p>
        </p:txBody>
      </p:sp>
      <p:sp>
        <p:nvSpPr>
          <p:cNvPr id="22" name="TextBox 21">
            <a:extLst>
              <a:ext uri="{FF2B5EF4-FFF2-40B4-BE49-F238E27FC236}">
                <a16:creationId xmlns:a16="http://schemas.microsoft.com/office/drawing/2014/main" id="{609388CD-E757-413B-BCCC-F6672B8C4C07}"/>
              </a:ext>
            </a:extLst>
          </p:cNvPr>
          <p:cNvSpPr txBox="1"/>
          <p:nvPr/>
        </p:nvSpPr>
        <p:spPr>
          <a:xfrm>
            <a:off x="9281652" y="128126"/>
            <a:ext cx="2910348" cy="923330"/>
          </a:xfrm>
          <a:prstGeom prst="rect">
            <a:avLst/>
          </a:prstGeom>
          <a:noFill/>
        </p:spPr>
        <p:txBody>
          <a:bodyPr wrap="square" rtlCol="0">
            <a:spAutoFit/>
          </a:bodyPr>
          <a:lstStyle/>
          <a:p>
            <a:r>
              <a:rPr lang="en-IN" dirty="0"/>
              <a:t>Open </a:t>
            </a:r>
            <a:r>
              <a:rPr lang="en-IN" dirty="0" err="1"/>
              <a:t>ildasm</a:t>
            </a:r>
            <a:r>
              <a:rPr lang="en-IN" dirty="0"/>
              <a:t> and see code</a:t>
            </a:r>
          </a:p>
          <a:p>
            <a:r>
              <a:rPr lang="en-IN" dirty="0"/>
              <a:t>: is replaced with extend key word.</a:t>
            </a:r>
          </a:p>
        </p:txBody>
      </p:sp>
      <p:sp>
        <p:nvSpPr>
          <p:cNvPr id="23" name="TextBox 22">
            <a:extLst>
              <a:ext uri="{FF2B5EF4-FFF2-40B4-BE49-F238E27FC236}">
                <a16:creationId xmlns:a16="http://schemas.microsoft.com/office/drawing/2014/main" id="{6952A961-4BB6-48EC-8836-7A08D6A14E29}"/>
              </a:ext>
            </a:extLst>
          </p:cNvPr>
          <p:cNvSpPr txBox="1"/>
          <p:nvPr/>
        </p:nvSpPr>
        <p:spPr>
          <a:xfrm>
            <a:off x="5368413" y="4226510"/>
            <a:ext cx="6951405" cy="2631490"/>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        </a:t>
            </a:r>
            <a:r>
              <a:rPr lang="en-IN" sz="1100" dirty="0">
                <a:solidFill>
                  <a:srgbClr val="008000"/>
                </a:solidFill>
                <a:highlight>
                  <a:srgbClr val="FFFFFF"/>
                </a:highlight>
                <a:latin typeface="Consolas" panose="020B0609020204030204" pitchFamily="49" charset="0"/>
              </a:rPr>
              <a:t>//Object </a:t>
            </a:r>
            <a:r>
              <a:rPr lang="en-IN" sz="1100" dirty="0" err="1">
                <a:solidFill>
                  <a:srgbClr val="008000"/>
                </a:solidFill>
                <a:highlight>
                  <a:srgbClr val="FFFFFF"/>
                </a:highlight>
                <a:latin typeface="Consolas" panose="020B0609020204030204" pitchFamily="49" charset="0"/>
              </a:rPr>
              <a:t>intilization</a:t>
            </a:r>
            <a:r>
              <a:rPr lang="en-IN" sz="1100" dirty="0">
                <a:solidFill>
                  <a:srgbClr val="008000"/>
                </a:solidFill>
                <a:highlight>
                  <a:srgbClr val="FFFFFF"/>
                </a:highlight>
                <a:latin typeface="Consolas" panose="020B0609020204030204" pitchFamily="49" charset="0"/>
              </a:rPr>
              <a:t> syntax</a:t>
            </a:r>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width=4.0,height=4.0,style =</a:t>
            </a:r>
            <a:r>
              <a:rPr lang="en-US" sz="1100" dirty="0">
                <a:solidFill>
                  <a:srgbClr val="A31515"/>
                </a:solidFill>
                <a:highlight>
                  <a:srgbClr val="FFFFFF"/>
                </a:highlight>
                <a:latin typeface="Consolas" panose="020B0609020204030204" pitchFamily="49" charset="0"/>
              </a:rPr>
              <a:t>"isosceles"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US" sz="1100" dirty="0">
                <a:solidFill>
                  <a:srgbClr val="000000"/>
                </a:solidFill>
                <a:highlight>
                  <a:srgbClr val="FFFFFF"/>
                </a:highlight>
                <a:latin typeface="Consolas" panose="020B0609020204030204" pitchFamily="49" charset="0"/>
              </a:rPr>
              <a:t>() {  width = 8.0,height = 12.0,style = </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t2.area();        </a:t>
            </a:r>
          </a:p>
          <a:p>
            <a:r>
              <a:rPr lang="en-IN" sz="1100" dirty="0">
                <a:solidFill>
                  <a:srgbClr val="000000"/>
                </a:solidFill>
                <a:highlight>
                  <a:srgbClr val="FFFFFF"/>
                </a:highlight>
                <a:latin typeface="Consolas" panose="020B0609020204030204" pitchFamily="49" charset="0"/>
              </a:rPr>
              <a:t>        t2.showDim();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3402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2222090" y="47478"/>
            <a:ext cx="7059562" cy="1754287"/>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TwoDShape</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width;</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height;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showDim</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"Width and height are </a:t>
            </a:r>
            <a:r>
              <a:rPr lang="en-IN"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  width + </a:t>
            </a:r>
            <a:r>
              <a:rPr lang="en-IN" sz="1800" dirty="0">
                <a:solidFill>
                  <a:srgbClr val="A31515"/>
                </a:solidFill>
                <a:highlight>
                  <a:srgbClr val="FFFFFF"/>
                </a:highlight>
                <a:latin typeface="Consolas" panose="020B0609020204030204" pitchFamily="49" charset="0"/>
              </a:rPr>
              <a:t>" and "</a:t>
            </a:r>
            <a:r>
              <a:rPr lang="en-IN" sz="1800" dirty="0">
                <a:solidFill>
                  <a:srgbClr val="000000"/>
                </a:solidFill>
                <a:highlight>
                  <a:srgbClr val="FFFFFF"/>
                </a:highlight>
                <a:latin typeface="Consolas" panose="020B0609020204030204" pitchFamily="49" charset="0"/>
              </a:rPr>
              <a:t> + height);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235354" y="1684097"/>
            <a:ext cx="6283433" cy="25160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r>
              <a:rPr lang="en-US" sz="1050" dirty="0">
                <a:solidFill>
                  <a:srgbClr val="008000"/>
                </a:solidFill>
                <a:highlight>
                  <a:srgbClr val="FFFFFF"/>
                </a:highlight>
                <a:latin typeface="Consolas" panose="020B0609020204030204" pitchFamily="49" charset="0"/>
              </a:rPr>
              <a:t>//--height, width  is not accessible in derived class due private access modifier </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640826" y="1462844"/>
            <a:ext cx="894425" cy="690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235354" y="1260000"/>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7676536" y="128127"/>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1" y="4632867"/>
            <a:ext cx="11395587" cy="1754326"/>
          </a:xfrm>
          <a:prstGeom prst="rect">
            <a:avLst/>
          </a:prstGeom>
          <a:noFill/>
        </p:spPr>
        <p:txBody>
          <a:bodyPr wrap="square" rtlCol="0">
            <a:spAutoFit/>
          </a:bodyPr>
          <a:lstStyle/>
          <a:p>
            <a:r>
              <a:rPr lang="en-IN" dirty="0"/>
              <a:t>private member of parent class get inherited in child class.</a:t>
            </a:r>
          </a:p>
          <a:p>
            <a:r>
              <a:rPr lang="en-IN" dirty="0"/>
              <a:t>private member of parent class is not accessible in child class </a:t>
            </a:r>
            <a:r>
              <a:rPr lang="en-US" sz="1800" dirty="0">
                <a:solidFill>
                  <a:srgbClr val="008000"/>
                </a:solidFill>
                <a:highlight>
                  <a:srgbClr val="FFFFFF"/>
                </a:highlight>
                <a:latin typeface="Consolas" panose="020B0609020204030204" pitchFamily="49" charset="0"/>
              </a:rPr>
              <a:t>due to private access modifier</a:t>
            </a:r>
          </a:p>
          <a:p>
            <a:endParaRPr lang="en-US" dirty="0">
              <a:solidFill>
                <a:srgbClr val="008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What is the solution?</a:t>
            </a:r>
          </a:p>
          <a:p>
            <a:r>
              <a:rPr lang="en-US" sz="1800" dirty="0">
                <a:highlight>
                  <a:srgbClr val="FFFFFF"/>
                </a:highlight>
                <a:latin typeface="Consolas" panose="020B0609020204030204" pitchFamily="49" charset="0"/>
              </a:rPr>
              <a:t>Use getter setter public property.</a:t>
            </a:r>
            <a:r>
              <a:rPr lang="en-US" sz="1800" dirty="0">
                <a:solidFill>
                  <a:srgbClr val="008000"/>
                </a:solidFill>
                <a:highlight>
                  <a:srgbClr val="FFFFFF"/>
                </a:highlight>
                <a:latin typeface="Consolas" panose="020B0609020204030204" pitchFamily="49" charset="0"/>
              </a:rPr>
              <a:t> </a:t>
            </a:r>
            <a:endParaRPr lang="en-IN" dirty="0"/>
          </a:p>
          <a:p>
            <a:r>
              <a:rPr lang="en-IN" sz="1800" dirty="0">
                <a:solidFill>
                  <a:srgbClr val="000000"/>
                </a:solidFill>
                <a:highlight>
                  <a:srgbClr val="FFFFFF"/>
                </a:highlight>
                <a:latin typeface="Consolas" panose="020B0609020204030204" pitchFamily="49" charset="0"/>
              </a:rPr>
              <a:t> </a:t>
            </a:r>
            <a:endParaRPr lang="en-IN" sz="1400" dirty="0"/>
          </a:p>
        </p:txBody>
      </p:sp>
      <p:sp>
        <p:nvSpPr>
          <p:cNvPr id="22" name="TextBox 21">
            <a:extLst>
              <a:ext uri="{FF2B5EF4-FFF2-40B4-BE49-F238E27FC236}">
                <a16:creationId xmlns:a16="http://schemas.microsoft.com/office/drawing/2014/main" id="{609388CD-E757-413B-BCCC-F6672B8C4C07}"/>
              </a:ext>
            </a:extLst>
          </p:cNvPr>
          <p:cNvSpPr txBox="1"/>
          <p:nvPr/>
        </p:nvSpPr>
        <p:spPr>
          <a:xfrm>
            <a:off x="9281652" y="128126"/>
            <a:ext cx="2910348" cy="369332"/>
          </a:xfrm>
          <a:prstGeom prst="rect">
            <a:avLst/>
          </a:prstGeom>
          <a:noFill/>
        </p:spPr>
        <p:txBody>
          <a:bodyPr wrap="square" rtlCol="0">
            <a:spAutoFit/>
          </a:bodyPr>
          <a:lstStyle/>
          <a:p>
            <a:r>
              <a:rPr lang="en-IN" dirty="0"/>
              <a:t>This code will not compile</a:t>
            </a:r>
          </a:p>
        </p:txBody>
      </p:sp>
    </p:spTree>
    <p:extLst>
      <p:ext uri="{BB962C8B-B14F-4D97-AF65-F5344CB8AC3E}">
        <p14:creationId xmlns:p14="http://schemas.microsoft.com/office/powerpoint/2010/main" val="78425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5614218" y="0"/>
            <a:ext cx="6458713" cy="422651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IN"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235355" y="1380220"/>
            <a:ext cx="5054092" cy="28392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235355" y="877143"/>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10360743" y="88798"/>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0" y="4632867"/>
            <a:ext cx="5928852" cy="2000548"/>
          </a:xfrm>
          <a:prstGeom prst="rect">
            <a:avLst/>
          </a:prstGeom>
          <a:noFill/>
        </p:spPr>
        <p:txBody>
          <a:bodyPr wrap="square" rtlCol="0">
            <a:spAutoFit/>
          </a:bodyPr>
          <a:lstStyle/>
          <a:p>
            <a:r>
              <a:rPr lang="en-IN" dirty="0"/>
              <a:t>Public property of parent class is accessible in child class</a:t>
            </a:r>
          </a:p>
          <a:p>
            <a:r>
              <a:rPr lang="en-IN" dirty="0"/>
              <a:t> due to inheritance. </a:t>
            </a:r>
          </a:p>
          <a:p>
            <a:r>
              <a:rPr lang="en-IN" sz="1800" dirty="0">
                <a:solidFill>
                  <a:srgbClr val="000000"/>
                </a:solidFill>
                <a:highlight>
                  <a:srgbClr val="FFFFFF"/>
                </a:highlight>
                <a:latin typeface="Consolas" panose="020B0609020204030204" pitchFamily="49" charset="0"/>
              </a:rPr>
              <a:t> t1.showDim();</a:t>
            </a:r>
          </a:p>
          <a:p>
            <a:r>
              <a:rPr lang="en-IN" sz="1400" dirty="0">
                <a:solidFill>
                  <a:srgbClr val="000000"/>
                </a:solidFill>
                <a:highlight>
                  <a:srgbClr val="FFFFFF"/>
                </a:highlight>
                <a:latin typeface="Consolas" panose="020B0609020204030204" pitchFamily="49" charset="0"/>
              </a:rPr>
              <a:t>Does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have </a:t>
            </a:r>
            <a:r>
              <a:rPr lang="en-IN" sz="1400" dirty="0" err="1">
                <a:solidFill>
                  <a:srgbClr val="000000"/>
                </a:solidFill>
                <a:highlight>
                  <a:srgbClr val="FFFFFF"/>
                </a:highlight>
                <a:latin typeface="Consolas" panose="020B0609020204030204" pitchFamily="49" charset="0"/>
              </a:rPr>
              <a:t>showDim</a:t>
            </a:r>
            <a:r>
              <a:rPr lang="en-IN" sz="1400" dirty="0">
                <a:solidFill>
                  <a:srgbClr val="000000"/>
                </a:solidFill>
                <a:highlight>
                  <a:srgbClr val="FFFFFF"/>
                </a:highlight>
                <a:latin typeface="Consolas" panose="020B0609020204030204" pitchFamily="49" charset="0"/>
              </a:rPr>
              <a:t>() method? ?</a:t>
            </a:r>
            <a:endParaRPr lang="en-IN" sz="1400" dirty="0"/>
          </a:p>
          <a:p>
            <a:r>
              <a:rPr lang="en-IN" sz="1400" dirty="0"/>
              <a:t>No. so if it is not fount in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it will go to its </a:t>
            </a:r>
          </a:p>
          <a:p>
            <a:r>
              <a:rPr lang="en-IN" sz="1400" dirty="0">
                <a:solidFill>
                  <a:srgbClr val="000000"/>
                </a:solidFill>
                <a:highlight>
                  <a:srgbClr val="FFFFFF"/>
                </a:highlight>
                <a:latin typeface="Consolas" panose="020B0609020204030204" pitchFamily="49" charset="0"/>
              </a:rPr>
              <a:t>parent class and execute that method</a:t>
            </a:r>
          </a:p>
          <a:p>
            <a:endParaRPr lang="en-IN" sz="1400" dirty="0">
              <a:solidFill>
                <a:srgbClr val="000000"/>
              </a:solidFill>
              <a:highlight>
                <a:srgbClr val="FFFFFF"/>
              </a:highlight>
              <a:latin typeface="Consolas" panose="020B0609020204030204" pitchFamily="49" charset="0"/>
            </a:endParaRPr>
          </a:p>
          <a:p>
            <a:endParaRPr lang="en-IN" sz="1400" dirty="0"/>
          </a:p>
        </p:txBody>
      </p:sp>
      <p:sp>
        <p:nvSpPr>
          <p:cNvPr id="23" name="TextBox 22">
            <a:extLst>
              <a:ext uri="{FF2B5EF4-FFF2-40B4-BE49-F238E27FC236}">
                <a16:creationId xmlns:a16="http://schemas.microsoft.com/office/drawing/2014/main" id="{6952A961-4BB6-48EC-8836-7A08D6A14E29}"/>
              </a:ext>
            </a:extLst>
          </p:cNvPr>
          <p:cNvSpPr txBox="1"/>
          <p:nvPr/>
        </p:nvSpPr>
        <p:spPr>
          <a:xfrm>
            <a:off x="5368413" y="4226510"/>
            <a:ext cx="6951405" cy="2631490"/>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        </a:t>
            </a:r>
            <a:r>
              <a:rPr lang="en-IN" sz="1100" dirty="0">
                <a:solidFill>
                  <a:srgbClr val="008000"/>
                </a:solidFill>
                <a:highlight>
                  <a:srgbClr val="FFFFFF"/>
                </a:highlight>
                <a:latin typeface="Consolas" panose="020B0609020204030204" pitchFamily="49" charset="0"/>
              </a:rPr>
              <a:t>//Object </a:t>
            </a:r>
            <a:r>
              <a:rPr lang="en-IN" sz="1100" dirty="0" err="1">
                <a:solidFill>
                  <a:srgbClr val="008000"/>
                </a:solidFill>
                <a:highlight>
                  <a:srgbClr val="FFFFFF"/>
                </a:highlight>
                <a:latin typeface="Consolas" panose="020B0609020204030204" pitchFamily="49" charset="0"/>
              </a:rPr>
              <a:t>intilization</a:t>
            </a:r>
            <a:r>
              <a:rPr lang="en-IN" sz="1100" dirty="0">
                <a:solidFill>
                  <a:srgbClr val="008000"/>
                </a:solidFill>
                <a:highlight>
                  <a:srgbClr val="FFFFFF"/>
                </a:highlight>
                <a:latin typeface="Consolas" panose="020B0609020204030204" pitchFamily="49" charset="0"/>
              </a:rPr>
              <a:t> syntax</a:t>
            </a:r>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width=4.0,height=4.0,style =</a:t>
            </a:r>
            <a:r>
              <a:rPr lang="en-US" sz="1100" dirty="0">
                <a:solidFill>
                  <a:srgbClr val="A31515"/>
                </a:solidFill>
                <a:highlight>
                  <a:srgbClr val="FFFFFF"/>
                </a:highlight>
                <a:latin typeface="Consolas" panose="020B0609020204030204" pitchFamily="49" charset="0"/>
              </a:rPr>
              <a:t>"isosceles"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 = 8.0,height = 12.0,style = </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t2.showStyle();        </a:t>
            </a:r>
          </a:p>
          <a:p>
            <a:r>
              <a:rPr lang="en-IN" sz="1100" dirty="0">
                <a:solidFill>
                  <a:srgbClr val="000000"/>
                </a:solidFill>
                <a:highlight>
                  <a:srgbClr val="FFFFFF"/>
                </a:highlight>
                <a:latin typeface="Consolas" panose="020B0609020204030204" pitchFamily="49" charset="0"/>
              </a:rPr>
              <a:t>        t2.showDim();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51536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5614218" y="1"/>
            <a:ext cx="6458713" cy="3155540"/>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IN"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403237" y="224584"/>
            <a:ext cx="5054092"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style; </a:t>
            </a:r>
            <a:r>
              <a:rPr lang="en-IN" sz="1050" dirty="0">
                <a:solidFill>
                  <a:srgbClr val="008000"/>
                </a:solidFill>
                <a:highlight>
                  <a:srgbClr val="FFFFFF"/>
                </a:highlight>
                <a:latin typeface="Consolas" panose="020B0609020204030204" pitchFamily="49" charset="0"/>
              </a:rPr>
              <a:t>// private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Constructor </a:t>
            </a:r>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Triangle(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w,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h)</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width = w;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base class </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height = h;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base class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style = s;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derived class </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4313963" y="289716"/>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10360743" y="88798"/>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0" y="4287160"/>
            <a:ext cx="5928852" cy="1754326"/>
          </a:xfrm>
          <a:prstGeom prst="rect">
            <a:avLst/>
          </a:prstGeom>
          <a:noFill/>
        </p:spPr>
        <p:txBody>
          <a:bodyPr wrap="square" rtlCol="0">
            <a:spAutoFit/>
          </a:bodyPr>
          <a:lstStyle/>
          <a:p>
            <a:r>
              <a:rPr lang="en-IN" sz="1200" dirty="0"/>
              <a:t>Public property of parent class is accessible in child class  due to inheritance.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t1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"isosceles"</a:t>
            </a:r>
            <a:r>
              <a:rPr lang="en-IN" sz="1200" dirty="0">
                <a:solidFill>
                  <a:srgbClr val="000000"/>
                </a:solidFill>
                <a:highlight>
                  <a:srgbClr val="FFFFFF"/>
                </a:highlight>
                <a:latin typeface="Consolas" panose="020B0609020204030204" pitchFamily="49" charset="0"/>
              </a:rPr>
              <a:t>, 4.0, 4.0);</a:t>
            </a:r>
          </a:p>
          <a:p>
            <a:r>
              <a:rPr lang="en-IN" sz="1200" dirty="0">
                <a:solidFill>
                  <a:srgbClr val="000000"/>
                </a:solidFill>
                <a:highlight>
                  <a:srgbClr val="FFFFFF"/>
                </a:highlight>
                <a:latin typeface="Consolas" panose="020B0609020204030204" pitchFamily="49" charset="0"/>
              </a:rPr>
              <a:t>We are calling child class constructor which in turn calling</a:t>
            </a:r>
          </a:p>
          <a:p>
            <a:r>
              <a:rPr lang="en-IN" sz="1200" dirty="0">
                <a:solidFill>
                  <a:srgbClr val="000000"/>
                </a:solidFill>
                <a:highlight>
                  <a:srgbClr val="FFFFFF"/>
                </a:highlight>
                <a:latin typeface="Consolas" panose="020B0609020204030204" pitchFamily="49" charset="0"/>
              </a:rPr>
              <a:t> parent class getter setter.</a:t>
            </a:r>
          </a:p>
          <a:p>
            <a:r>
              <a:rPr lang="en-IN" sz="1200" dirty="0">
                <a:solidFill>
                  <a:srgbClr val="000000"/>
                </a:solidFill>
                <a:highlight>
                  <a:srgbClr val="FFFFFF"/>
                </a:highlight>
                <a:latin typeface="Consolas" panose="020B0609020204030204" pitchFamily="49" charset="0"/>
              </a:rPr>
              <a:t> Think can we shift Initialization in parent class? </a:t>
            </a:r>
          </a:p>
          <a:p>
            <a:r>
              <a:rPr lang="en-IN" sz="1200" dirty="0">
                <a:solidFill>
                  <a:srgbClr val="000000"/>
                </a:solidFill>
                <a:highlight>
                  <a:srgbClr val="FFFFFF"/>
                </a:highlight>
                <a:latin typeface="Consolas" panose="020B0609020204030204" pitchFamily="49" charset="0"/>
              </a:rPr>
              <a:t>Yes. </a:t>
            </a:r>
          </a:p>
          <a:p>
            <a:r>
              <a:rPr lang="en-IN" sz="1200" dirty="0">
                <a:solidFill>
                  <a:srgbClr val="000000"/>
                </a:solidFill>
                <a:highlight>
                  <a:srgbClr val="FFFFFF"/>
                </a:highlight>
                <a:latin typeface="Consolas" panose="020B0609020204030204" pitchFamily="49" charset="0"/>
              </a:rPr>
              <a:t>But  how child class will call parent class constructor?</a:t>
            </a:r>
          </a:p>
          <a:p>
            <a:r>
              <a:rPr lang="en-IN" sz="1200" dirty="0">
                <a:solidFill>
                  <a:srgbClr val="000000"/>
                </a:solidFill>
                <a:highlight>
                  <a:srgbClr val="FFFFFF"/>
                </a:highlight>
                <a:latin typeface="Consolas" panose="020B0609020204030204" pitchFamily="49" charset="0"/>
              </a:rPr>
              <a:t>Using </a:t>
            </a:r>
            <a:r>
              <a:rPr lang="en-IN" sz="1200" b="1" i="1" dirty="0">
                <a:solidFill>
                  <a:schemeClr val="accent2"/>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 key word</a:t>
            </a:r>
          </a:p>
          <a:p>
            <a:endParaRPr lang="en-IN" sz="1200" dirty="0"/>
          </a:p>
        </p:txBody>
      </p:sp>
      <p:sp>
        <p:nvSpPr>
          <p:cNvPr id="23" name="TextBox 22">
            <a:extLst>
              <a:ext uri="{FF2B5EF4-FFF2-40B4-BE49-F238E27FC236}">
                <a16:creationId xmlns:a16="http://schemas.microsoft.com/office/drawing/2014/main" id="{6952A961-4BB6-48EC-8836-7A08D6A14E29}"/>
              </a:ext>
            </a:extLst>
          </p:cNvPr>
          <p:cNvSpPr txBox="1"/>
          <p:nvPr/>
        </p:nvSpPr>
        <p:spPr>
          <a:xfrm>
            <a:off x="5378245" y="3155541"/>
            <a:ext cx="6941031" cy="3477875"/>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Shapes3</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 t1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"isosceles"</a:t>
            </a:r>
            <a:r>
              <a:rPr lang="en-IN" sz="1100" dirty="0">
                <a:solidFill>
                  <a:srgbClr val="000000"/>
                </a:solidFill>
                <a:highlight>
                  <a:srgbClr val="FFFFFF"/>
                </a:highlight>
                <a:latin typeface="Consolas" panose="020B0609020204030204" pitchFamily="49" charset="0"/>
              </a:rPr>
              <a:t>, 4.0, 4.0);</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 8.0, 12.0);</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t2.showStyle();</a:t>
            </a:r>
          </a:p>
          <a:p>
            <a:r>
              <a:rPr lang="en-IN" sz="1100" dirty="0">
                <a:solidFill>
                  <a:srgbClr val="000000"/>
                </a:solidFill>
                <a:highlight>
                  <a:srgbClr val="FFFFFF"/>
                </a:highlight>
                <a:latin typeface="Consolas" panose="020B0609020204030204" pitchFamily="49" charset="0"/>
              </a:rPr>
              <a:t>        t2.showDim();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15894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EE819-7827-4236-ABF8-13FB3AD3835B}"/>
              </a:ext>
            </a:extLst>
          </p:cNvPr>
          <p:cNvSpPr>
            <a:spLocks noGrp="1"/>
          </p:cNvSpPr>
          <p:nvPr>
            <p:ph idx="1"/>
          </p:nvPr>
        </p:nvSpPr>
        <p:spPr>
          <a:xfrm>
            <a:off x="6597444" y="9834"/>
            <a:ext cx="5309420" cy="5476568"/>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 A class for two-dimensional objects.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Constructor for </a:t>
            </a:r>
            <a:r>
              <a:rPr lang="en-IN" sz="1200" dirty="0" err="1">
                <a:solidFill>
                  <a:srgbClr val="008000"/>
                </a:solidFill>
                <a:highlight>
                  <a:srgbClr val="FFFFFF"/>
                </a:highlight>
                <a:latin typeface="Consolas" panose="020B0609020204030204" pitchFamily="49" charset="0"/>
              </a:rPr>
              <a:t>TwoDShape</a:t>
            </a:r>
            <a:r>
              <a:rPr lang="en-IN" sz="1200" dirty="0">
                <a:solidFill>
                  <a:srgbClr val="008000"/>
                </a:solidFill>
                <a:highlight>
                  <a:srgbClr val="FFFFFF"/>
                </a:highlight>
                <a:latin typeface="Consolas" panose="020B0609020204030204" pitchFamily="49" charset="0"/>
              </a:rPr>
              <a: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TwoDShape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width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height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801F2521-48FF-4DBB-A092-E07A343D25C4}"/>
              </a:ext>
            </a:extLst>
          </p:cNvPr>
          <p:cNvSpPr txBox="1"/>
          <p:nvPr/>
        </p:nvSpPr>
        <p:spPr>
          <a:xfrm>
            <a:off x="1278194" y="9834"/>
            <a:ext cx="4817806"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A derived class of </a:t>
            </a:r>
            <a:r>
              <a:rPr kumimoji="0" lang="en-US" sz="1200" b="0" i="0" u="none" strike="noStrike" kern="1200" cap="none" spc="0" normalizeH="0" baseline="0" noProof="0" dirty="0" err="1">
                <a:ln>
                  <a:noFill/>
                </a:ln>
                <a:solidFill>
                  <a:srgbClr val="008000"/>
                </a:solidFill>
                <a:effectLst/>
                <a:highlight>
                  <a:srgbClr val="FFFFFF"/>
                </a:highlight>
                <a:uLnTx/>
                <a:uFillTx/>
                <a:latin typeface="Consolas" panose="020B0609020204030204" pitchFamily="49" charset="0"/>
                <a:ea typeface="+mn-ea"/>
                <a:cs typeface="+mn-cs"/>
              </a:rPr>
              <a:t>TwoDShape</a:t>
            </a: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for triangles. </a:t>
            </a:r>
            <a:endPar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class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TwoDShape</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style;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private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Call the base class constructor. </a:t>
            </a:r>
            <a:endPar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Triangle(</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w,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base</a:t>
            </a:r>
            <a:r>
              <a:rPr kumimoji="0" lang="en-IN"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(w, 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style =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Return area of triangle.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return</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width * height /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Display a triangle's style.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void</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showStyle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"Triangle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
        <p:nvSpPr>
          <p:cNvPr id="5" name="TextBox 4">
            <a:extLst>
              <a:ext uri="{FF2B5EF4-FFF2-40B4-BE49-F238E27FC236}">
                <a16:creationId xmlns:a16="http://schemas.microsoft.com/office/drawing/2014/main" id="{7CC30B11-3927-43C8-83B6-4B4FC2025768}"/>
              </a:ext>
            </a:extLst>
          </p:cNvPr>
          <p:cNvSpPr txBox="1"/>
          <p:nvPr/>
        </p:nvSpPr>
        <p:spPr>
          <a:xfrm>
            <a:off x="540774" y="3593576"/>
            <a:ext cx="5791200" cy="32316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class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Shapes4</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static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void</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Main()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 =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new</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"isosceles"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4.0, 4.0);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 =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new</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"right"</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8.0, 12.0);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"Info for t1: "</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t1.showStyle();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t1.showDim();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"Area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t1.area());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"Info for t2: "</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t2.showStyle();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t2.showDim();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"Area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t2.area());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C1466CEF-02DC-46A0-BC9A-BCF06AF9BAB4}"/>
              </a:ext>
            </a:extLst>
          </p:cNvPr>
          <p:cNvSpPr txBox="1"/>
          <p:nvPr/>
        </p:nvSpPr>
        <p:spPr>
          <a:xfrm>
            <a:off x="5397910" y="5486402"/>
            <a:ext cx="6361471" cy="1384995"/>
          </a:xfrm>
          <a:prstGeom prst="rect">
            <a:avLst/>
          </a:prstGeom>
          <a:noFill/>
        </p:spPr>
        <p:txBody>
          <a:bodyPr wrap="square" rtlCol="0">
            <a:spAutoFit/>
          </a:bodyPr>
          <a:lstStyle/>
          <a:p>
            <a:r>
              <a:rPr lang="en-IN" sz="1200" b="1" dirty="0"/>
              <a:t>base</a:t>
            </a:r>
            <a:r>
              <a:rPr lang="en-IN" sz="1200" dirty="0"/>
              <a:t> key word is used to call parent class constructor. When you create a child class object control goes to child class constructor from there it goes to parent class constructor data get initialized then control come back to child class constructor to initialize child class data.</a:t>
            </a:r>
          </a:p>
          <a:p>
            <a:r>
              <a:rPr lang="en-IN" sz="1200" b="1" dirty="0"/>
              <a:t>Note</a:t>
            </a:r>
            <a:r>
              <a:rPr lang="en-IN" sz="1200" dirty="0"/>
              <a:t>: to prove this put </a:t>
            </a:r>
          </a:p>
          <a:p>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(“in name of class”</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t>
            </a:r>
            <a:endParaRPr lang="en-IN" sz="1200" dirty="0"/>
          </a:p>
          <a:p>
            <a:endParaRPr lang="en-IN" sz="1200" dirty="0"/>
          </a:p>
          <a:p>
            <a:endParaRPr lang="en-IN" sz="1200" dirty="0"/>
          </a:p>
        </p:txBody>
      </p:sp>
    </p:spTree>
    <p:extLst>
      <p:ext uri="{BB962C8B-B14F-4D97-AF65-F5344CB8AC3E}">
        <p14:creationId xmlns:p14="http://schemas.microsoft.com/office/powerpoint/2010/main" val="208240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2B9B5-3AB9-43E3-AC2D-30AFFA7977F3}"/>
              </a:ext>
            </a:extLst>
          </p:cNvPr>
          <p:cNvSpPr>
            <a:spLocks noGrp="1"/>
          </p:cNvSpPr>
          <p:nvPr>
            <p:ph idx="1"/>
          </p:nvPr>
        </p:nvSpPr>
        <p:spPr>
          <a:xfrm>
            <a:off x="1093839" y="75482"/>
            <a:ext cx="6526161" cy="6782518"/>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minbal</a:t>
            </a:r>
            <a:r>
              <a:rPr lang="en-US" sz="1200" dirty="0">
                <a:solidFill>
                  <a:srgbClr val="000000"/>
                </a:solidFill>
                <a:highlight>
                  <a:srgbClr val="FFFFFF"/>
                </a:highlight>
                <a:latin typeface="Consolas" panose="020B0609020204030204" pitchFamily="49" charset="0"/>
              </a:rPr>
              <a:t> = 10000;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Account() {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"BOB"</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Account(</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 =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Balance =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name;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value</a:t>
            </a:r>
            <a:r>
              <a:rPr lang="en-IN" sz="1200" dirty="0" err="1">
                <a:solidFill>
                  <a:srgbClr val="000000"/>
                </a:solidFill>
                <a:highlight>
                  <a:srgbClr val="FFFFFF"/>
                </a:highlight>
                <a:latin typeface="Consolas" panose="020B0609020204030204" pitchFamily="49" charset="0"/>
              </a:rPr>
              <a:t>.Length</a:t>
            </a:r>
            <a:r>
              <a:rPr lang="en-IN" sz="1200" dirty="0">
                <a:solidFill>
                  <a:srgbClr val="000000"/>
                </a:solidFill>
                <a:highlight>
                  <a:srgbClr val="FFFFFF"/>
                </a:highlight>
                <a:latin typeface="Consolas" panose="020B0609020204030204" pitchFamily="49" charset="0"/>
              </a:rPr>
              <a:t> &gt; 15)</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Exception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"Name length should be less than 15"</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balance;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balance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void</a:t>
            </a:r>
            <a:r>
              <a:rPr lang="fr-FR" sz="1200" dirty="0">
                <a:solidFill>
                  <a:srgbClr val="000000"/>
                </a:solidFill>
                <a:highlight>
                  <a:srgbClr val="FFFFFF"/>
                </a:highlight>
                <a:latin typeface="Consolas" panose="020B0609020204030204" pitchFamily="49" charset="0"/>
              </a:rPr>
              <a:t> deposit(</a:t>
            </a:r>
            <a:r>
              <a:rPr lang="fr-FR" sz="1200" dirty="0">
                <a:solidFill>
                  <a:srgbClr val="0000FF"/>
                </a:solidFill>
                <a:highlight>
                  <a:srgbClr val="FFFFFF"/>
                </a:highlight>
                <a:latin typeface="Consolas" panose="020B0609020204030204" pitchFamily="49" charset="0"/>
              </a:rPr>
              <a:t>double</a:t>
            </a:r>
            <a:r>
              <a:rPr lang="fr-FR"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Balance = Balance + a;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F4B85964-1544-483B-8E15-CC5A6FB42BCD}"/>
              </a:ext>
            </a:extLst>
          </p:cNvPr>
          <p:cNvSpPr txBox="1"/>
          <p:nvPr/>
        </p:nvSpPr>
        <p:spPr>
          <a:xfrm>
            <a:off x="7226710" y="550606"/>
            <a:ext cx="4650658" cy="2585323"/>
          </a:xfrm>
          <a:prstGeom prst="rect">
            <a:avLst/>
          </a:prstGeom>
          <a:noFill/>
        </p:spPr>
        <p:txBody>
          <a:bodyPr wrap="square" rtlCol="0">
            <a:spAutoFit/>
          </a:bodyPr>
          <a:lstStyle/>
          <a:p>
            <a:r>
              <a:rPr lang="en-IN" dirty="0"/>
              <a:t>Account is parent class who’s job is to initialized </a:t>
            </a:r>
          </a:p>
          <a:p>
            <a:r>
              <a:rPr lang="en-IN" dirty="0"/>
              <a:t>Data name and balance. I t generate Account id.</a:t>
            </a:r>
          </a:p>
          <a:p>
            <a:r>
              <a:rPr lang="en-IN" dirty="0"/>
              <a:t>User should not able to set Account id that is why </a:t>
            </a:r>
            <a:r>
              <a:rPr lang="en-IN" dirty="0" err="1"/>
              <a:t>accid</a:t>
            </a:r>
            <a:r>
              <a:rPr lang="en-IN" dirty="0"/>
              <a:t> is </a:t>
            </a:r>
            <a:r>
              <a:rPr lang="en-IN" dirty="0" err="1"/>
              <a:t>readonly</a:t>
            </a:r>
            <a:r>
              <a:rPr lang="en-IN" dirty="0"/>
              <a:t> property.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4185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2574</Words>
  <Application>Microsoft Office PowerPoint</Application>
  <PresentationFormat>Widescreen</PresentationFormat>
  <Paragraphs>425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Consolas</vt:lpstr>
      <vt:lpstr>Office Theme</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2020-08-24T07:03:09Z</dcterms:created>
  <dcterms:modified xsi:type="dcterms:W3CDTF">2020-10-26T16:42:41Z</dcterms:modified>
</cp:coreProperties>
</file>