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61" r:id="rId4"/>
    <p:sldId id="263"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75124-9E12-4BED-BCBB-FB8A1CA6D4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B3F7D0-9AAD-4557-9BE8-0FE336B2E7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4F0ACF-54EB-4DAE-AC2E-A6A6D7355358}"/>
              </a:ext>
            </a:extLst>
          </p:cNvPr>
          <p:cNvSpPr>
            <a:spLocks noGrp="1"/>
          </p:cNvSpPr>
          <p:nvPr>
            <p:ph type="dt" sz="half" idx="10"/>
          </p:nvPr>
        </p:nvSpPr>
        <p:spPr/>
        <p:txBody>
          <a:bodyPr/>
          <a:lstStyle/>
          <a:p>
            <a:fld id="{68D5B8B6-602C-4041-A84C-03C485EA8267}" type="datetimeFigureOut">
              <a:rPr lang="en-IN" smtClean="0"/>
              <a:t>26-08-2020</a:t>
            </a:fld>
            <a:endParaRPr lang="en-IN"/>
          </a:p>
        </p:txBody>
      </p:sp>
      <p:sp>
        <p:nvSpPr>
          <p:cNvPr id="5" name="Footer Placeholder 4">
            <a:extLst>
              <a:ext uri="{FF2B5EF4-FFF2-40B4-BE49-F238E27FC236}">
                <a16:creationId xmlns:a16="http://schemas.microsoft.com/office/drawing/2014/main" id="{1D3F070F-749E-467D-91BC-776D59A28B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390184-0D4A-4668-A7BB-612504A25BF6}"/>
              </a:ext>
            </a:extLst>
          </p:cNvPr>
          <p:cNvSpPr>
            <a:spLocks noGrp="1"/>
          </p:cNvSpPr>
          <p:nvPr>
            <p:ph type="sldNum" sz="quarter" idx="12"/>
          </p:nvPr>
        </p:nvSpPr>
        <p:spPr/>
        <p:txBody>
          <a:bodyPr/>
          <a:lstStyle/>
          <a:p>
            <a:fld id="{099EE65B-51CD-439E-9DA4-5D0E12E8CADC}" type="slidenum">
              <a:rPr lang="en-IN" smtClean="0"/>
              <a:t>‹#›</a:t>
            </a:fld>
            <a:endParaRPr lang="en-IN"/>
          </a:p>
        </p:txBody>
      </p:sp>
    </p:spTree>
    <p:extLst>
      <p:ext uri="{BB962C8B-B14F-4D97-AF65-F5344CB8AC3E}">
        <p14:creationId xmlns:p14="http://schemas.microsoft.com/office/powerpoint/2010/main" val="284788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0116-4F59-49DB-967B-52353EEB8F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ADFFB-C25A-42E6-89DC-4019BF57E6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16D24A-1138-4030-B0A0-89DC8337143D}"/>
              </a:ext>
            </a:extLst>
          </p:cNvPr>
          <p:cNvSpPr>
            <a:spLocks noGrp="1"/>
          </p:cNvSpPr>
          <p:nvPr>
            <p:ph type="dt" sz="half" idx="10"/>
          </p:nvPr>
        </p:nvSpPr>
        <p:spPr/>
        <p:txBody>
          <a:bodyPr/>
          <a:lstStyle/>
          <a:p>
            <a:fld id="{68D5B8B6-602C-4041-A84C-03C485EA8267}" type="datetimeFigureOut">
              <a:rPr lang="en-IN" smtClean="0"/>
              <a:t>26-08-2020</a:t>
            </a:fld>
            <a:endParaRPr lang="en-IN"/>
          </a:p>
        </p:txBody>
      </p:sp>
      <p:sp>
        <p:nvSpPr>
          <p:cNvPr id="5" name="Footer Placeholder 4">
            <a:extLst>
              <a:ext uri="{FF2B5EF4-FFF2-40B4-BE49-F238E27FC236}">
                <a16:creationId xmlns:a16="http://schemas.microsoft.com/office/drawing/2014/main" id="{1F50B59D-DDE7-4322-B85C-4DF90926E9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56F566-94C0-498A-9D36-81FE146413F5}"/>
              </a:ext>
            </a:extLst>
          </p:cNvPr>
          <p:cNvSpPr>
            <a:spLocks noGrp="1"/>
          </p:cNvSpPr>
          <p:nvPr>
            <p:ph type="sldNum" sz="quarter" idx="12"/>
          </p:nvPr>
        </p:nvSpPr>
        <p:spPr/>
        <p:txBody>
          <a:bodyPr/>
          <a:lstStyle/>
          <a:p>
            <a:fld id="{099EE65B-51CD-439E-9DA4-5D0E12E8CADC}" type="slidenum">
              <a:rPr lang="en-IN" smtClean="0"/>
              <a:t>‹#›</a:t>
            </a:fld>
            <a:endParaRPr lang="en-IN"/>
          </a:p>
        </p:txBody>
      </p:sp>
    </p:spTree>
    <p:extLst>
      <p:ext uri="{BB962C8B-B14F-4D97-AF65-F5344CB8AC3E}">
        <p14:creationId xmlns:p14="http://schemas.microsoft.com/office/powerpoint/2010/main" val="2731087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D9AEB4-6FC7-4405-AA79-AF089F0D56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945AF1-7EDB-4B2E-A494-2B61E84A19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9992AF-EAE6-48AE-9F1B-7D12EE34E5AD}"/>
              </a:ext>
            </a:extLst>
          </p:cNvPr>
          <p:cNvSpPr>
            <a:spLocks noGrp="1"/>
          </p:cNvSpPr>
          <p:nvPr>
            <p:ph type="dt" sz="half" idx="10"/>
          </p:nvPr>
        </p:nvSpPr>
        <p:spPr/>
        <p:txBody>
          <a:bodyPr/>
          <a:lstStyle/>
          <a:p>
            <a:fld id="{68D5B8B6-602C-4041-A84C-03C485EA8267}" type="datetimeFigureOut">
              <a:rPr lang="en-IN" smtClean="0"/>
              <a:t>26-08-2020</a:t>
            </a:fld>
            <a:endParaRPr lang="en-IN"/>
          </a:p>
        </p:txBody>
      </p:sp>
      <p:sp>
        <p:nvSpPr>
          <p:cNvPr id="5" name="Footer Placeholder 4">
            <a:extLst>
              <a:ext uri="{FF2B5EF4-FFF2-40B4-BE49-F238E27FC236}">
                <a16:creationId xmlns:a16="http://schemas.microsoft.com/office/drawing/2014/main" id="{C33BB23B-2B78-4C21-BF2C-C867D1E84B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2134DE-17DA-4AD8-B564-27A29FFB8149}"/>
              </a:ext>
            </a:extLst>
          </p:cNvPr>
          <p:cNvSpPr>
            <a:spLocks noGrp="1"/>
          </p:cNvSpPr>
          <p:nvPr>
            <p:ph type="sldNum" sz="quarter" idx="12"/>
          </p:nvPr>
        </p:nvSpPr>
        <p:spPr/>
        <p:txBody>
          <a:bodyPr/>
          <a:lstStyle/>
          <a:p>
            <a:fld id="{099EE65B-51CD-439E-9DA4-5D0E12E8CADC}" type="slidenum">
              <a:rPr lang="en-IN" smtClean="0"/>
              <a:t>‹#›</a:t>
            </a:fld>
            <a:endParaRPr lang="en-IN"/>
          </a:p>
        </p:txBody>
      </p:sp>
    </p:spTree>
    <p:extLst>
      <p:ext uri="{BB962C8B-B14F-4D97-AF65-F5344CB8AC3E}">
        <p14:creationId xmlns:p14="http://schemas.microsoft.com/office/powerpoint/2010/main" val="87754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7064-76AE-4E0B-83E4-AC4E6D5A7F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9C7C6D-804B-47AE-BC64-8BB428FB0D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13BDC5-7C8E-4324-B215-58A20FB4CBDC}"/>
              </a:ext>
            </a:extLst>
          </p:cNvPr>
          <p:cNvSpPr>
            <a:spLocks noGrp="1"/>
          </p:cNvSpPr>
          <p:nvPr>
            <p:ph type="dt" sz="half" idx="10"/>
          </p:nvPr>
        </p:nvSpPr>
        <p:spPr/>
        <p:txBody>
          <a:bodyPr/>
          <a:lstStyle/>
          <a:p>
            <a:fld id="{68D5B8B6-602C-4041-A84C-03C485EA8267}" type="datetimeFigureOut">
              <a:rPr lang="en-IN" smtClean="0"/>
              <a:t>26-08-2020</a:t>
            </a:fld>
            <a:endParaRPr lang="en-IN"/>
          </a:p>
        </p:txBody>
      </p:sp>
      <p:sp>
        <p:nvSpPr>
          <p:cNvPr id="5" name="Footer Placeholder 4">
            <a:extLst>
              <a:ext uri="{FF2B5EF4-FFF2-40B4-BE49-F238E27FC236}">
                <a16:creationId xmlns:a16="http://schemas.microsoft.com/office/drawing/2014/main" id="{CE034E72-1E46-4ED5-9905-58D9B9FF7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C72D06-96B5-4975-A80C-6F2648A63E8B}"/>
              </a:ext>
            </a:extLst>
          </p:cNvPr>
          <p:cNvSpPr>
            <a:spLocks noGrp="1"/>
          </p:cNvSpPr>
          <p:nvPr>
            <p:ph type="sldNum" sz="quarter" idx="12"/>
          </p:nvPr>
        </p:nvSpPr>
        <p:spPr/>
        <p:txBody>
          <a:bodyPr/>
          <a:lstStyle/>
          <a:p>
            <a:fld id="{099EE65B-51CD-439E-9DA4-5D0E12E8CADC}" type="slidenum">
              <a:rPr lang="en-IN" smtClean="0"/>
              <a:t>‹#›</a:t>
            </a:fld>
            <a:endParaRPr lang="en-IN"/>
          </a:p>
        </p:txBody>
      </p:sp>
    </p:spTree>
    <p:extLst>
      <p:ext uri="{BB962C8B-B14F-4D97-AF65-F5344CB8AC3E}">
        <p14:creationId xmlns:p14="http://schemas.microsoft.com/office/powerpoint/2010/main" val="674122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F2E7-A7CC-425B-A58E-60E4865289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78EBB7-5D21-4511-9B90-32B3DC2156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8CB793-A240-44D6-8C9E-83DFDA9B3FE2}"/>
              </a:ext>
            </a:extLst>
          </p:cNvPr>
          <p:cNvSpPr>
            <a:spLocks noGrp="1"/>
          </p:cNvSpPr>
          <p:nvPr>
            <p:ph type="dt" sz="half" idx="10"/>
          </p:nvPr>
        </p:nvSpPr>
        <p:spPr/>
        <p:txBody>
          <a:bodyPr/>
          <a:lstStyle/>
          <a:p>
            <a:fld id="{68D5B8B6-602C-4041-A84C-03C485EA8267}" type="datetimeFigureOut">
              <a:rPr lang="en-IN" smtClean="0"/>
              <a:t>26-08-2020</a:t>
            </a:fld>
            <a:endParaRPr lang="en-IN"/>
          </a:p>
        </p:txBody>
      </p:sp>
      <p:sp>
        <p:nvSpPr>
          <p:cNvPr id="5" name="Footer Placeholder 4">
            <a:extLst>
              <a:ext uri="{FF2B5EF4-FFF2-40B4-BE49-F238E27FC236}">
                <a16:creationId xmlns:a16="http://schemas.microsoft.com/office/drawing/2014/main" id="{C6269AB3-5200-47B7-BA76-36A22B3A1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90867F-5E89-44F4-993B-AA9C318E1655}"/>
              </a:ext>
            </a:extLst>
          </p:cNvPr>
          <p:cNvSpPr>
            <a:spLocks noGrp="1"/>
          </p:cNvSpPr>
          <p:nvPr>
            <p:ph type="sldNum" sz="quarter" idx="12"/>
          </p:nvPr>
        </p:nvSpPr>
        <p:spPr/>
        <p:txBody>
          <a:bodyPr/>
          <a:lstStyle/>
          <a:p>
            <a:fld id="{099EE65B-51CD-439E-9DA4-5D0E12E8CADC}" type="slidenum">
              <a:rPr lang="en-IN" smtClean="0"/>
              <a:t>‹#›</a:t>
            </a:fld>
            <a:endParaRPr lang="en-IN"/>
          </a:p>
        </p:txBody>
      </p:sp>
    </p:spTree>
    <p:extLst>
      <p:ext uri="{BB962C8B-B14F-4D97-AF65-F5344CB8AC3E}">
        <p14:creationId xmlns:p14="http://schemas.microsoft.com/office/powerpoint/2010/main" val="3985564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7615-6409-4840-A186-0F2994F419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9C78A4-599C-488C-8BC9-B9781869B1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627E8B-0AD3-4D55-9968-392077FCB0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DBB83C-990B-41A4-84A1-57DC6098BFE4}"/>
              </a:ext>
            </a:extLst>
          </p:cNvPr>
          <p:cNvSpPr>
            <a:spLocks noGrp="1"/>
          </p:cNvSpPr>
          <p:nvPr>
            <p:ph type="dt" sz="half" idx="10"/>
          </p:nvPr>
        </p:nvSpPr>
        <p:spPr/>
        <p:txBody>
          <a:bodyPr/>
          <a:lstStyle/>
          <a:p>
            <a:fld id="{68D5B8B6-602C-4041-A84C-03C485EA8267}" type="datetimeFigureOut">
              <a:rPr lang="en-IN" smtClean="0"/>
              <a:t>26-08-2020</a:t>
            </a:fld>
            <a:endParaRPr lang="en-IN"/>
          </a:p>
        </p:txBody>
      </p:sp>
      <p:sp>
        <p:nvSpPr>
          <p:cNvPr id="6" name="Footer Placeholder 5">
            <a:extLst>
              <a:ext uri="{FF2B5EF4-FFF2-40B4-BE49-F238E27FC236}">
                <a16:creationId xmlns:a16="http://schemas.microsoft.com/office/drawing/2014/main" id="{36E41393-F5B6-439F-AE14-2B7CFB9C1D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92B402-695F-495B-9E8B-91A9FE60554F}"/>
              </a:ext>
            </a:extLst>
          </p:cNvPr>
          <p:cNvSpPr>
            <a:spLocks noGrp="1"/>
          </p:cNvSpPr>
          <p:nvPr>
            <p:ph type="sldNum" sz="quarter" idx="12"/>
          </p:nvPr>
        </p:nvSpPr>
        <p:spPr/>
        <p:txBody>
          <a:bodyPr/>
          <a:lstStyle/>
          <a:p>
            <a:fld id="{099EE65B-51CD-439E-9DA4-5D0E12E8CADC}" type="slidenum">
              <a:rPr lang="en-IN" smtClean="0"/>
              <a:t>‹#›</a:t>
            </a:fld>
            <a:endParaRPr lang="en-IN"/>
          </a:p>
        </p:txBody>
      </p:sp>
    </p:spTree>
    <p:extLst>
      <p:ext uri="{BB962C8B-B14F-4D97-AF65-F5344CB8AC3E}">
        <p14:creationId xmlns:p14="http://schemas.microsoft.com/office/powerpoint/2010/main" val="3994533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F05D-7970-4A79-B314-A865E9BDDC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AC1C59-9D7D-4AB9-9BBB-BCF6AAEF49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820770-B42E-496C-B108-49F1C4F7B7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4DF66A-57BD-405C-B8A3-1FCC1D510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24A555-7720-4089-908C-86D2DACEE3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78ED37-F03A-41CB-8143-C89014D93A72}"/>
              </a:ext>
            </a:extLst>
          </p:cNvPr>
          <p:cNvSpPr>
            <a:spLocks noGrp="1"/>
          </p:cNvSpPr>
          <p:nvPr>
            <p:ph type="dt" sz="half" idx="10"/>
          </p:nvPr>
        </p:nvSpPr>
        <p:spPr/>
        <p:txBody>
          <a:bodyPr/>
          <a:lstStyle/>
          <a:p>
            <a:fld id="{68D5B8B6-602C-4041-A84C-03C485EA8267}" type="datetimeFigureOut">
              <a:rPr lang="en-IN" smtClean="0"/>
              <a:t>26-08-2020</a:t>
            </a:fld>
            <a:endParaRPr lang="en-IN"/>
          </a:p>
        </p:txBody>
      </p:sp>
      <p:sp>
        <p:nvSpPr>
          <p:cNvPr id="8" name="Footer Placeholder 7">
            <a:extLst>
              <a:ext uri="{FF2B5EF4-FFF2-40B4-BE49-F238E27FC236}">
                <a16:creationId xmlns:a16="http://schemas.microsoft.com/office/drawing/2014/main" id="{C0446771-7CBB-4755-99BB-992550388C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FF8091-C55D-42EB-97DD-9E83E4B74FBC}"/>
              </a:ext>
            </a:extLst>
          </p:cNvPr>
          <p:cNvSpPr>
            <a:spLocks noGrp="1"/>
          </p:cNvSpPr>
          <p:nvPr>
            <p:ph type="sldNum" sz="quarter" idx="12"/>
          </p:nvPr>
        </p:nvSpPr>
        <p:spPr/>
        <p:txBody>
          <a:bodyPr/>
          <a:lstStyle/>
          <a:p>
            <a:fld id="{099EE65B-51CD-439E-9DA4-5D0E12E8CADC}" type="slidenum">
              <a:rPr lang="en-IN" smtClean="0"/>
              <a:t>‹#›</a:t>
            </a:fld>
            <a:endParaRPr lang="en-IN"/>
          </a:p>
        </p:txBody>
      </p:sp>
    </p:spTree>
    <p:extLst>
      <p:ext uri="{BB962C8B-B14F-4D97-AF65-F5344CB8AC3E}">
        <p14:creationId xmlns:p14="http://schemas.microsoft.com/office/powerpoint/2010/main" val="57829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8D71-8FBB-4962-B6EE-A800735B6F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0E7FF7-B2EF-4140-92BE-F3ECAA14FF44}"/>
              </a:ext>
            </a:extLst>
          </p:cNvPr>
          <p:cNvSpPr>
            <a:spLocks noGrp="1"/>
          </p:cNvSpPr>
          <p:nvPr>
            <p:ph type="dt" sz="half" idx="10"/>
          </p:nvPr>
        </p:nvSpPr>
        <p:spPr/>
        <p:txBody>
          <a:bodyPr/>
          <a:lstStyle/>
          <a:p>
            <a:fld id="{68D5B8B6-602C-4041-A84C-03C485EA8267}" type="datetimeFigureOut">
              <a:rPr lang="en-IN" smtClean="0"/>
              <a:t>26-08-2020</a:t>
            </a:fld>
            <a:endParaRPr lang="en-IN"/>
          </a:p>
        </p:txBody>
      </p:sp>
      <p:sp>
        <p:nvSpPr>
          <p:cNvPr id="4" name="Footer Placeholder 3">
            <a:extLst>
              <a:ext uri="{FF2B5EF4-FFF2-40B4-BE49-F238E27FC236}">
                <a16:creationId xmlns:a16="http://schemas.microsoft.com/office/drawing/2014/main" id="{7E6CC6C2-2E04-4623-84A0-7D0CB73C2A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F567B7-0D75-486D-B252-47288FCAD577}"/>
              </a:ext>
            </a:extLst>
          </p:cNvPr>
          <p:cNvSpPr>
            <a:spLocks noGrp="1"/>
          </p:cNvSpPr>
          <p:nvPr>
            <p:ph type="sldNum" sz="quarter" idx="12"/>
          </p:nvPr>
        </p:nvSpPr>
        <p:spPr/>
        <p:txBody>
          <a:bodyPr/>
          <a:lstStyle/>
          <a:p>
            <a:fld id="{099EE65B-51CD-439E-9DA4-5D0E12E8CADC}" type="slidenum">
              <a:rPr lang="en-IN" smtClean="0"/>
              <a:t>‹#›</a:t>
            </a:fld>
            <a:endParaRPr lang="en-IN"/>
          </a:p>
        </p:txBody>
      </p:sp>
    </p:spTree>
    <p:extLst>
      <p:ext uri="{BB962C8B-B14F-4D97-AF65-F5344CB8AC3E}">
        <p14:creationId xmlns:p14="http://schemas.microsoft.com/office/powerpoint/2010/main" val="365691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E5FB4C-0903-4510-967A-C60F02C8E11D}"/>
              </a:ext>
            </a:extLst>
          </p:cNvPr>
          <p:cNvSpPr>
            <a:spLocks noGrp="1"/>
          </p:cNvSpPr>
          <p:nvPr>
            <p:ph type="dt" sz="half" idx="10"/>
          </p:nvPr>
        </p:nvSpPr>
        <p:spPr/>
        <p:txBody>
          <a:bodyPr/>
          <a:lstStyle/>
          <a:p>
            <a:fld id="{68D5B8B6-602C-4041-A84C-03C485EA8267}" type="datetimeFigureOut">
              <a:rPr lang="en-IN" smtClean="0"/>
              <a:t>26-08-2020</a:t>
            </a:fld>
            <a:endParaRPr lang="en-IN"/>
          </a:p>
        </p:txBody>
      </p:sp>
      <p:sp>
        <p:nvSpPr>
          <p:cNvPr id="3" name="Footer Placeholder 2">
            <a:extLst>
              <a:ext uri="{FF2B5EF4-FFF2-40B4-BE49-F238E27FC236}">
                <a16:creationId xmlns:a16="http://schemas.microsoft.com/office/drawing/2014/main" id="{897A1672-8113-4BC3-A251-5F6F14A055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9F12C9-9465-4860-90C8-1930B5EF6C91}"/>
              </a:ext>
            </a:extLst>
          </p:cNvPr>
          <p:cNvSpPr>
            <a:spLocks noGrp="1"/>
          </p:cNvSpPr>
          <p:nvPr>
            <p:ph type="sldNum" sz="quarter" idx="12"/>
          </p:nvPr>
        </p:nvSpPr>
        <p:spPr/>
        <p:txBody>
          <a:bodyPr/>
          <a:lstStyle/>
          <a:p>
            <a:fld id="{099EE65B-51CD-439E-9DA4-5D0E12E8CADC}" type="slidenum">
              <a:rPr lang="en-IN" smtClean="0"/>
              <a:t>‹#›</a:t>
            </a:fld>
            <a:endParaRPr lang="en-IN"/>
          </a:p>
        </p:txBody>
      </p:sp>
    </p:spTree>
    <p:extLst>
      <p:ext uri="{BB962C8B-B14F-4D97-AF65-F5344CB8AC3E}">
        <p14:creationId xmlns:p14="http://schemas.microsoft.com/office/powerpoint/2010/main" val="110029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D8BA-830D-4B81-AEFD-7E92D0844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3EC77F-9311-4736-AE7E-AE022CD39A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D57811-F76D-4670-9ADC-FFBD29229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62A950-2E2D-4352-A3D0-8BDD7E26AAFA}"/>
              </a:ext>
            </a:extLst>
          </p:cNvPr>
          <p:cNvSpPr>
            <a:spLocks noGrp="1"/>
          </p:cNvSpPr>
          <p:nvPr>
            <p:ph type="dt" sz="half" idx="10"/>
          </p:nvPr>
        </p:nvSpPr>
        <p:spPr/>
        <p:txBody>
          <a:bodyPr/>
          <a:lstStyle/>
          <a:p>
            <a:fld id="{68D5B8B6-602C-4041-A84C-03C485EA8267}" type="datetimeFigureOut">
              <a:rPr lang="en-IN" smtClean="0"/>
              <a:t>26-08-2020</a:t>
            </a:fld>
            <a:endParaRPr lang="en-IN"/>
          </a:p>
        </p:txBody>
      </p:sp>
      <p:sp>
        <p:nvSpPr>
          <p:cNvPr id="6" name="Footer Placeholder 5">
            <a:extLst>
              <a:ext uri="{FF2B5EF4-FFF2-40B4-BE49-F238E27FC236}">
                <a16:creationId xmlns:a16="http://schemas.microsoft.com/office/drawing/2014/main" id="{5A13A0B1-6CBA-4F77-86EB-212509388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9CFEC4-D76A-4AC6-9BCC-73AB1B9EE294}"/>
              </a:ext>
            </a:extLst>
          </p:cNvPr>
          <p:cNvSpPr>
            <a:spLocks noGrp="1"/>
          </p:cNvSpPr>
          <p:nvPr>
            <p:ph type="sldNum" sz="quarter" idx="12"/>
          </p:nvPr>
        </p:nvSpPr>
        <p:spPr/>
        <p:txBody>
          <a:bodyPr/>
          <a:lstStyle/>
          <a:p>
            <a:fld id="{099EE65B-51CD-439E-9DA4-5D0E12E8CADC}" type="slidenum">
              <a:rPr lang="en-IN" smtClean="0"/>
              <a:t>‹#›</a:t>
            </a:fld>
            <a:endParaRPr lang="en-IN"/>
          </a:p>
        </p:txBody>
      </p:sp>
    </p:spTree>
    <p:extLst>
      <p:ext uri="{BB962C8B-B14F-4D97-AF65-F5344CB8AC3E}">
        <p14:creationId xmlns:p14="http://schemas.microsoft.com/office/powerpoint/2010/main" val="560423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6079-8AF1-4CCF-824B-BBACBE6D0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8E6EA4-F5B0-44FB-B198-F67BF6E57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E68D57-5CAD-4FA5-B7D5-344244D8A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0CA805-F46C-465C-AE3C-E6AB60CF20E7}"/>
              </a:ext>
            </a:extLst>
          </p:cNvPr>
          <p:cNvSpPr>
            <a:spLocks noGrp="1"/>
          </p:cNvSpPr>
          <p:nvPr>
            <p:ph type="dt" sz="half" idx="10"/>
          </p:nvPr>
        </p:nvSpPr>
        <p:spPr/>
        <p:txBody>
          <a:bodyPr/>
          <a:lstStyle/>
          <a:p>
            <a:fld id="{68D5B8B6-602C-4041-A84C-03C485EA8267}" type="datetimeFigureOut">
              <a:rPr lang="en-IN" smtClean="0"/>
              <a:t>26-08-2020</a:t>
            </a:fld>
            <a:endParaRPr lang="en-IN"/>
          </a:p>
        </p:txBody>
      </p:sp>
      <p:sp>
        <p:nvSpPr>
          <p:cNvPr id="6" name="Footer Placeholder 5">
            <a:extLst>
              <a:ext uri="{FF2B5EF4-FFF2-40B4-BE49-F238E27FC236}">
                <a16:creationId xmlns:a16="http://schemas.microsoft.com/office/drawing/2014/main" id="{DBD1F387-1C15-4442-B851-057C6184D1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DAD1CD-F76E-486B-A941-CFBF46E7CF25}"/>
              </a:ext>
            </a:extLst>
          </p:cNvPr>
          <p:cNvSpPr>
            <a:spLocks noGrp="1"/>
          </p:cNvSpPr>
          <p:nvPr>
            <p:ph type="sldNum" sz="quarter" idx="12"/>
          </p:nvPr>
        </p:nvSpPr>
        <p:spPr/>
        <p:txBody>
          <a:bodyPr/>
          <a:lstStyle/>
          <a:p>
            <a:fld id="{099EE65B-51CD-439E-9DA4-5D0E12E8CADC}" type="slidenum">
              <a:rPr lang="en-IN" smtClean="0"/>
              <a:t>‹#›</a:t>
            </a:fld>
            <a:endParaRPr lang="en-IN"/>
          </a:p>
        </p:txBody>
      </p:sp>
    </p:spTree>
    <p:extLst>
      <p:ext uri="{BB962C8B-B14F-4D97-AF65-F5344CB8AC3E}">
        <p14:creationId xmlns:p14="http://schemas.microsoft.com/office/powerpoint/2010/main" val="267439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6E5A95-B3F1-48F4-B0EF-CEC0F8999B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0A2F8C-2751-497B-81AA-A8EA2C693E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626AD1-C885-4108-A1C1-AEEE49890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5B8B6-602C-4041-A84C-03C485EA8267}" type="datetimeFigureOut">
              <a:rPr lang="en-IN" smtClean="0"/>
              <a:t>26-08-2020</a:t>
            </a:fld>
            <a:endParaRPr lang="en-IN"/>
          </a:p>
        </p:txBody>
      </p:sp>
      <p:sp>
        <p:nvSpPr>
          <p:cNvPr id="5" name="Footer Placeholder 4">
            <a:extLst>
              <a:ext uri="{FF2B5EF4-FFF2-40B4-BE49-F238E27FC236}">
                <a16:creationId xmlns:a16="http://schemas.microsoft.com/office/drawing/2014/main" id="{8DEAC2BD-35A1-4F50-AB56-0CECAB6D8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2FF9F74-5F34-4684-A23C-414CA8350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EE65B-51CD-439E-9DA4-5D0E12E8CADC}" type="slidenum">
              <a:rPr lang="en-IN" smtClean="0"/>
              <a:t>‹#›</a:t>
            </a:fld>
            <a:endParaRPr lang="en-IN"/>
          </a:p>
        </p:txBody>
      </p:sp>
      <p:pic>
        <p:nvPicPr>
          <p:cNvPr id="8" name="Picture 7">
            <a:extLst>
              <a:ext uri="{FF2B5EF4-FFF2-40B4-BE49-F238E27FC236}">
                <a16:creationId xmlns:a16="http://schemas.microsoft.com/office/drawing/2014/main" id="{0F189E1D-D032-4FB9-910D-C10AFA49D00D}"/>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BA4B7696-561F-4489-AB8C-A90494CEA5A0}"/>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776942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330359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11AD-FAA2-4529-A402-138D9C96C474}"/>
              </a:ext>
            </a:extLst>
          </p:cNvPr>
          <p:cNvSpPr>
            <a:spLocks noGrp="1"/>
          </p:cNvSpPr>
          <p:nvPr>
            <p:ph type="title"/>
          </p:nvPr>
        </p:nvSpPr>
        <p:spPr>
          <a:xfrm>
            <a:off x="1516627" y="33440"/>
            <a:ext cx="4058266" cy="490281"/>
          </a:xfrm>
        </p:spPr>
        <p:txBody>
          <a:bodyPr>
            <a:normAutofit fontScale="90000"/>
          </a:bodyPr>
          <a:lstStyle/>
          <a:p>
            <a:r>
              <a:rPr lang="en-IN" dirty="0"/>
              <a:t>Method hiding</a:t>
            </a:r>
          </a:p>
        </p:txBody>
      </p:sp>
      <p:sp>
        <p:nvSpPr>
          <p:cNvPr id="3" name="Content Placeholder 2">
            <a:extLst>
              <a:ext uri="{FF2B5EF4-FFF2-40B4-BE49-F238E27FC236}">
                <a16:creationId xmlns:a16="http://schemas.microsoft.com/office/drawing/2014/main" id="{7F27F701-6EBF-401A-95A4-E368A4182ECE}"/>
              </a:ext>
            </a:extLst>
          </p:cNvPr>
          <p:cNvSpPr>
            <a:spLocks noGrp="1"/>
          </p:cNvSpPr>
          <p:nvPr>
            <p:ph idx="1"/>
          </p:nvPr>
        </p:nvSpPr>
        <p:spPr>
          <a:xfrm>
            <a:off x="6617108" y="13775"/>
            <a:ext cx="5447073" cy="6436186"/>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A</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 0;</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show() in A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show()</a:t>
            </a:r>
          </a:p>
          <a:p>
            <a:pPr marL="0" indent="0">
              <a:buNone/>
            </a:pPr>
            <a:r>
              <a:rPr lang="en-IN" sz="1200" dirty="0">
                <a:solidFill>
                  <a:srgbClr val="000000"/>
                </a:solidFill>
                <a:highlight>
                  <a:srgbClr val="FFFFFF"/>
                </a:highlight>
                <a:latin typeface="Consolas" panose="020B0609020204030204" pitchFamily="49" charset="0"/>
              </a:rPr>
              <a:t>    {</a:t>
            </a:r>
            <a:r>
              <a:rPr lang="it-IT" sz="1200" dirty="0">
                <a:solidFill>
                  <a:srgbClr val="000000"/>
                </a:solidFill>
                <a:highlight>
                  <a:srgbClr val="FFFFFF"/>
                </a:highlight>
                <a:latin typeface="Consolas" panose="020B0609020204030204" pitchFamily="49" charset="0"/>
              </a:rPr>
              <a:t>        </a:t>
            </a:r>
            <a:r>
              <a:rPr lang="it-IT" sz="1200" dirty="0">
                <a:solidFill>
                  <a:srgbClr val="2B91AF"/>
                </a:solidFill>
                <a:highlight>
                  <a:srgbClr val="FFFFFF"/>
                </a:highlight>
                <a:latin typeface="Consolas" panose="020B0609020204030204" pitchFamily="49" charset="0"/>
              </a:rPr>
              <a:t>Console</a:t>
            </a:r>
            <a:r>
              <a:rPr lang="it-IT" sz="1200" dirty="0">
                <a:solidFill>
                  <a:srgbClr val="000000"/>
                </a:solidFill>
                <a:highlight>
                  <a:srgbClr val="FFFFFF"/>
                </a:highlight>
                <a:latin typeface="Consolas" panose="020B0609020204030204" pitchFamily="49" charset="0"/>
              </a:rPr>
              <a:t>.WriteLine(</a:t>
            </a:r>
            <a:r>
              <a:rPr lang="it-IT" sz="1200" dirty="0">
                <a:solidFill>
                  <a:srgbClr val="A31515"/>
                </a:solidFill>
                <a:highlight>
                  <a:srgbClr val="FFFFFF"/>
                </a:highlight>
                <a:latin typeface="Consolas" panose="020B0609020204030204" pitchFamily="49" charset="0"/>
              </a:rPr>
              <a:t>"i in base class: "</a:t>
            </a:r>
            <a:r>
              <a:rPr lang="it-IT" sz="1200" dirty="0">
                <a:solidFill>
                  <a:srgbClr val="000000"/>
                </a:solidFill>
                <a:highlight>
                  <a:srgbClr val="FFFFFF"/>
                </a:highlight>
                <a:latin typeface="Consolas" panose="020B0609020204030204" pitchFamily="49" charset="0"/>
              </a:rPr>
              <a:t> + i);</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8000"/>
                </a:solidFill>
                <a:highlight>
                  <a:srgbClr val="FFFFFF"/>
                </a:highlight>
                <a:latin typeface="Consolas" panose="020B0609020204030204" pitchFamily="49" charset="0"/>
              </a:rPr>
              <a:t>// Create a derived class.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B</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A</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a:t>
            </a:r>
            <a:r>
              <a:rPr lang="en-US" sz="1200" dirty="0" err="1">
                <a:solidFill>
                  <a:srgbClr val="008000"/>
                </a:solidFill>
                <a:highlight>
                  <a:srgbClr val="FFFFFF"/>
                </a:highlight>
                <a:latin typeface="Consolas" panose="020B0609020204030204" pitchFamily="49" charset="0"/>
              </a:rPr>
              <a:t>i</a:t>
            </a:r>
            <a:r>
              <a:rPr lang="en-US" sz="1200" dirty="0">
                <a:solidFill>
                  <a:srgbClr val="008000"/>
                </a:solidFill>
                <a:highlight>
                  <a:srgbClr val="FFFFFF"/>
                </a:highlight>
                <a:latin typeface="Consolas" panose="020B0609020204030204" pitchFamily="49" charset="0"/>
              </a:rPr>
              <a:t> hides the </a:t>
            </a:r>
            <a:r>
              <a:rPr lang="en-US" sz="1200" dirty="0" err="1">
                <a:solidFill>
                  <a:srgbClr val="008000"/>
                </a:solidFill>
                <a:highlight>
                  <a:srgbClr val="FFFFFF"/>
                </a:highlight>
                <a:latin typeface="Consolas" panose="020B0609020204030204" pitchFamily="49" charset="0"/>
              </a:rPr>
              <a:t>i</a:t>
            </a:r>
            <a:r>
              <a:rPr lang="en-US" sz="1200" dirty="0">
                <a:solidFill>
                  <a:srgbClr val="008000"/>
                </a:solidFill>
                <a:highlight>
                  <a:srgbClr val="FFFFFF"/>
                </a:highlight>
                <a:latin typeface="Consolas" panose="020B0609020204030204" pitchFamily="49" charset="0"/>
              </a:rPr>
              <a:t> in A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B(</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b)</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base</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 = a; </a:t>
            </a:r>
            <a:r>
              <a:rPr lang="en-US" sz="1200" dirty="0">
                <a:solidFill>
                  <a:srgbClr val="008000"/>
                </a:solidFill>
                <a:highlight>
                  <a:srgbClr val="FFFFFF"/>
                </a:highlight>
                <a:latin typeface="Consolas" panose="020B0609020204030204" pitchFamily="49" charset="0"/>
              </a:rPr>
              <a:t>// this uncovers the </a:t>
            </a:r>
            <a:r>
              <a:rPr lang="en-US" sz="1200" dirty="0" err="1">
                <a:solidFill>
                  <a:srgbClr val="008000"/>
                </a:solidFill>
                <a:highlight>
                  <a:srgbClr val="FFFFFF"/>
                </a:highlight>
                <a:latin typeface="Consolas" panose="020B0609020204030204" pitchFamily="49" charset="0"/>
              </a:rPr>
              <a:t>i</a:t>
            </a:r>
            <a:r>
              <a:rPr lang="en-US" sz="1200" dirty="0">
                <a:solidFill>
                  <a:srgbClr val="008000"/>
                </a:solidFill>
                <a:highlight>
                  <a:srgbClr val="FFFFFF"/>
                </a:highlight>
                <a:latin typeface="Consolas" panose="020B0609020204030204" pitchFamily="49" charset="0"/>
              </a:rPr>
              <a:t> in A </a:t>
            </a:r>
            <a:endParaRPr lang="en-US" sz="1200" dirty="0">
              <a:solidFill>
                <a:srgbClr val="000000"/>
              </a:solidFill>
              <a:highlight>
                <a:srgbClr val="FFFFFF"/>
              </a:highlight>
              <a:latin typeface="Consolas" panose="020B0609020204030204" pitchFamily="49" charset="0"/>
            </a:endParaRPr>
          </a:p>
          <a:p>
            <a:pPr marL="0" indent="0">
              <a:buNone/>
            </a:pPr>
            <a:r>
              <a:rPr lang="it-IT" sz="1200" dirty="0">
                <a:solidFill>
                  <a:srgbClr val="000000"/>
                </a:solidFill>
                <a:highlight>
                  <a:srgbClr val="FFFFFF"/>
                </a:highlight>
                <a:latin typeface="Consolas" panose="020B0609020204030204" pitchFamily="49" charset="0"/>
              </a:rPr>
              <a:t>        i = b; </a:t>
            </a:r>
            <a:r>
              <a:rPr lang="it-IT" sz="1200" dirty="0">
                <a:solidFill>
                  <a:srgbClr val="008000"/>
                </a:solidFill>
                <a:highlight>
                  <a:srgbClr val="FFFFFF"/>
                </a:highlight>
                <a:latin typeface="Consolas" panose="020B0609020204030204" pitchFamily="49" charset="0"/>
              </a:rPr>
              <a:t>// i in B </a:t>
            </a:r>
            <a:endParaRPr lang="it-IT"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hides show() in A. Notice the use of new.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show()</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base</a:t>
            </a:r>
            <a:r>
              <a:rPr lang="en-US" sz="1200" dirty="0" err="1">
                <a:solidFill>
                  <a:srgbClr val="000000"/>
                </a:solidFill>
                <a:highlight>
                  <a:srgbClr val="FFFFFF"/>
                </a:highlight>
                <a:latin typeface="Consolas" panose="020B0609020204030204" pitchFamily="49" charset="0"/>
              </a:rPr>
              <a:t>.show</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calls show() in A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displays the </a:t>
            </a:r>
            <a:r>
              <a:rPr lang="en-US" sz="1200" dirty="0" err="1">
                <a:solidFill>
                  <a:srgbClr val="008000"/>
                </a:solidFill>
                <a:highlight>
                  <a:srgbClr val="FFFFFF"/>
                </a:highlight>
                <a:latin typeface="Consolas" panose="020B0609020204030204" pitchFamily="49" charset="0"/>
              </a:rPr>
              <a:t>i</a:t>
            </a:r>
            <a:r>
              <a:rPr lang="en-US" sz="1200" dirty="0">
                <a:solidFill>
                  <a:srgbClr val="008000"/>
                </a:solidFill>
                <a:highlight>
                  <a:srgbClr val="FFFFFF"/>
                </a:highlight>
                <a:latin typeface="Consolas" panose="020B0609020204030204" pitchFamily="49" charset="0"/>
              </a:rPr>
              <a:t> in B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i</a:t>
            </a:r>
            <a:r>
              <a:rPr lang="en-US" sz="1200" dirty="0">
                <a:solidFill>
                  <a:srgbClr val="A31515"/>
                </a:solidFill>
                <a:highlight>
                  <a:srgbClr val="FFFFFF"/>
                </a:highlight>
                <a:latin typeface="Consolas" panose="020B0609020204030204" pitchFamily="49" charset="0"/>
              </a:rPr>
              <a:t> in derived class: "</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p:txBody>
      </p:sp>
      <p:sp>
        <p:nvSpPr>
          <p:cNvPr id="4" name="TextBox 3">
            <a:extLst>
              <a:ext uri="{FF2B5EF4-FFF2-40B4-BE49-F238E27FC236}">
                <a16:creationId xmlns:a16="http://schemas.microsoft.com/office/drawing/2014/main" id="{AAFE70DA-8B50-4CB1-B97C-43B059CDC250}"/>
              </a:ext>
            </a:extLst>
          </p:cNvPr>
          <p:cNvSpPr txBox="1"/>
          <p:nvPr/>
        </p:nvSpPr>
        <p:spPr>
          <a:xfrm>
            <a:off x="1516626" y="681037"/>
            <a:ext cx="4058267" cy="1785104"/>
          </a:xfrm>
          <a:prstGeom prst="rect">
            <a:avLst/>
          </a:prstGeom>
          <a:noFill/>
        </p:spPr>
        <p:txBody>
          <a:bodyPr wrap="square" rtlCol="0">
            <a:spAutoFit/>
          </a:bodyPr>
          <a:lstStyle/>
          <a:p>
            <a:pPr marL="0" indent="0">
              <a:buNone/>
            </a:pP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UncoverName</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B</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ob</a:t>
            </a:r>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new</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B</a:t>
            </a:r>
            <a:r>
              <a:rPr lang="en-IN" sz="1100" dirty="0">
                <a:solidFill>
                  <a:srgbClr val="000000"/>
                </a:solidFill>
                <a:highlight>
                  <a:srgbClr val="FFFFFF"/>
                </a:highlight>
                <a:latin typeface="Consolas" panose="020B0609020204030204" pitchFamily="49" charset="0"/>
              </a:rPr>
              <a:t>(1, 2);</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ob.show</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a:t>
            </a:r>
          </a:p>
          <a:p>
            <a:pPr marL="0" indent="0">
              <a:buNone/>
            </a:pPr>
            <a:endParaRPr lang="en-IN" sz="1100" dirty="0">
              <a:solidFill>
                <a:srgbClr val="000000"/>
              </a:solidFill>
              <a:highlight>
                <a:srgbClr val="FFFFFF"/>
              </a:highlight>
              <a:latin typeface="Consolas" panose="020B0609020204030204" pitchFamily="49" charset="0"/>
            </a:endParaRPr>
          </a:p>
        </p:txBody>
      </p:sp>
      <p:sp>
        <p:nvSpPr>
          <p:cNvPr id="5" name="TextBox 4">
            <a:extLst>
              <a:ext uri="{FF2B5EF4-FFF2-40B4-BE49-F238E27FC236}">
                <a16:creationId xmlns:a16="http://schemas.microsoft.com/office/drawing/2014/main" id="{50FB0E0F-E73D-465C-ADE8-1484573E710E}"/>
              </a:ext>
            </a:extLst>
          </p:cNvPr>
          <p:cNvSpPr txBox="1"/>
          <p:nvPr/>
        </p:nvSpPr>
        <p:spPr>
          <a:xfrm>
            <a:off x="393289" y="2389240"/>
            <a:ext cx="5909187" cy="4524315"/>
          </a:xfrm>
          <a:prstGeom prst="rect">
            <a:avLst/>
          </a:prstGeom>
          <a:noFill/>
        </p:spPr>
        <p:txBody>
          <a:bodyPr wrap="square" rtlCol="0">
            <a:spAutoFit/>
          </a:bodyPr>
          <a:lstStyle/>
          <a:p>
            <a:endParaRPr lang="en-IN" dirty="0"/>
          </a:p>
          <a:p>
            <a:r>
              <a:rPr lang="en-IN" dirty="0"/>
              <a:t>Child class can have same method and variable as of its parent. In such case it is hiding parent method and variable.</a:t>
            </a:r>
          </a:p>
          <a:p>
            <a:r>
              <a:rPr lang="en-IN" dirty="0"/>
              <a:t>But using base key word you can explicitly call parent class method and variable.</a:t>
            </a:r>
          </a:p>
          <a:p>
            <a:endParaRPr lang="en-IN" dirty="0"/>
          </a:p>
          <a:p>
            <a:r>
              <a:rPr lang="en-IN" dirty="0"/>
              <a:t>When </a:t>
            </a:r>
            <a:r>
              <a:rPr lang="en-IN" dirty="0" err="1"/>
              <a:t>childclass</a:t>
            </a:r>
            <a:r>
              <a:rPr lang="en-IN" dirty="0"/>
              <a:t> intent to hide parent method it is prefix with new key word to inform that you are knowingly hiding the method and not by mistake. Even if you do not use new key word code will compile and run successfully.</a:t>
            </a:r>
          </a:p>
          <a:p>
            <a:endParaRPr lang="en-IN" dirty="0"/>
          </a:p>
          <a:p>
            <a:endParaRPr lang="en-IN" dirty="0"/>
          </a:p>
          <a:p>
            <a:endParaRPr lang="en-IN" dirty="0"/>
          </a:p>
          <a:p>
            <a:endParaRPr lang="en-IN" dirty="0"/>
          </a:p>
          <a:p>
            <a:endParaRPr lang="en-IN" dirty="0"/>
          </a:p>
          <a:p>
            <a:r>
              <a:rPr lang="en-IN" dirty="0"/>
              <a:t> </a:t>
            </a:r>
          </a:p>
        </p:txBody>
      </p:sp>
    </p:spTree>
    <p:extLst>
      <p:ext uri="{BB962C8B-B14F-4D97-AF65-F5344CB8AC3E}">
        <p14:creationId xmlns:p14="http://schemas.microsoft.com/office/powerpoint/2010/main" val="261744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907F-39C0-4922-A4EE-22AF7C9A236B}"/>
              </a:ext>
            </a:extLst>
          </p:cNvPr>
          <p:cNvSpPr>
            <a:spLocks noGrp="1"/>
          </p:cNvSpPr>
          <p:nvPr>
            <p:ph type="title"/>
          </p:nvPr>
        </p:nvSpPr>
        <p:spPr/>
        <p:txBody>
          <a:bodyPr/>
          <a:lstStyle/>
          <a:p>
            <a:r>
              <a:rPr lang="en-IN" dirty="0"/>
              <a:t>Why method hiding</a:t>
            </a:r>
          </a:p>
        </p:txBody>
      </p:sp>
      <p:sp>
        <p:nvSpPr>
          <p:cNvPr id="3" name="Content Placeholder 2">
            <a:extLst>
              <a:ext uri="{FF2B5EF4-FFF2-40B4-BE49-F238E27FC236}">
                <a16:creationId xmlns:a16="http://schemas.microsoft.com/office/drawing/2014/main" id="{FFC480D3-EDE2-4F38-BD5D-ECC1B2A91C54}"/>
              </a:ext>
            </a:extLst>
          </p:cNvPr>
          <p:cNvSpPr>
            <a:spLocks noGrp="1"/>
          </p:cNvSpPr>
          <p:nvPr>
            <p:ph idx="1"/>
          </p:nvPr>
        </p:nvSpPr>
        <p:spPr>
          <a:xfrm>
            <a:off x="344129" y="1455174"/>
            <a:ext cx="11009671" cy="4721789"/>
          </a:xfrm>
        </p:spPr>
        <p:txBody>
          <a:bodyPr/>
          <a:lstStyle/>
          <a:p>
            <a:r>
              <a:rPr lang="en-US" dirty="0"/>
              <a:t>Consider the case where you derive a class that is exposed in some other library, one that you do not have control over. You add some methods to your class.</a:t>
            </a:r>
          </a:p>
          <a:p>
            <a:r>
              <a:rPr lang="en-US" dirty="0"/>
              <a:t>Later, the developer of the library you depend on adds some enhancements and uses the same name as one of the methods you added to your derived class. Hiding in this case is merely the preservation of existing functionality. If you change your method name, you have to update your entire code base, and you break compatibility with anyone who is using your library. Instead, you can hide your existing method and retain compatibility with your dependents and with the library you depend on at the same time.</a:t>
            </a:r>
          </a:p>
          <a:p>
            <a:endParaRPr lang="en-IN" dirty="0"/>
          </a:p>
        </p:txBody>
      </p:sp>
    </p:spTree>
    <p:extLst>
      <p:ext uri="{BB962C8B-B14F-4D97-AF65-F5344CB8AC3E}">
        <p14:creationId xmlns:p14="http://schemas.microsoft.com/office/powerpoint/2010/main" val="63455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11AD-FAA2-4529-A402-138D9C96C474}"/>
              </a:ext>
            </a:extLst>
          </p:cNvPr>
          <p:cNvSpPr>
            <a:spLocks noGrp="1"/>
          </p:cNvSpPr>
          <p:nvPr>
            <p:ph type="title"/>
          </p:nvPr>
        </p:nvSpPr>
        <p:spPr>
          <a:xfrm>
            <a:off x="1516627" y="33440"/>
            <a:ext cx="4058266" cy="490281"/>
          </a:xfrm>
        </p:spPr>
        <p:txBody>
          <a:bodyPr>
            <a:normAutofit fontScale="90000"/>
          </a:bodyPr>
          <a:lstStyle/>
          <a:p>
            <a:r>
              <a:rPr lang="en-IN" dirty="0"/>
              <a:t>Method hiding</a:t>
            </a:r>
          </a:p>
        </p:txBody>
      </p:sp>
      <p:sp>
        <p:nvSpPr>
          <p:cNvPr id="3" name="Content Placeholder 2">
            <a:extLst>
              <a:ext uri="{FF2B5EF4-FFF2-40B4-BE49-F238E27FC236}">
                <a16:creationId xmlns:a16="http://schemas.microsoft.com/office/drawing/2014/main" id="{7F27F701-6EBF-401A-95A4-E368A4182ECE}"/>
              </a:ext>
            </a:extLst>
          </p:cNvPr>
          <p:cNvSpPr>
            <a:spLocks noGrp="1"/>
          </p:cNvSpPr>
          <p:nvPr>
            <p:ph idx="1"/>
          </p:nvPr>
        </p:nvSpPr>
        <p:spPr>
          <a:xfrm>
            <a:off x="6617108" y="13775"/>
            <a:ext cx="5447073" cy="6436186"/>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A</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 0;</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show() in A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show()</a:t>
            </a:r>
          </a:p>
          <a:p>
            <a:pPr marL="0" indent="0">
              <a:buNone/>
            </a:pPr>
            <a:r>
              <a:rPr lang="en-IN" sz="1200" dirty="0">
                <a:solidFill>
                  <a:srgbClr val="000000"/>
                </a:solidFill>
                <a:highlight>
                  <a:srgbClr val="FFFFFF"/>
                </a:highlight>
                <a:latin typeface="Consolas" panose="020B0609020204030204" pitchFamily="49" charset="0"/>
              </a:rPr>
              <a:t>    {</a:t>
            </a:r>
            <a:r>
              <a:rPr lang="it-IT" sz="1200" dirty="0">
                <a:solidFill>
                  <a:srgbClr val="000000"/>
                </a:solidFill>
                <a:highlight>
                  <a:srgbClr val="FFFFFF"/>
                </a:highlight>
                <a:latin typeface="Consolas" panose="020B0609020204030204" pitchFamily="49" charset="0"/>
              </a:rPr>
              <a:t>        </a:t>
            </a:r>
            <a:r>
              <a:rPr lang="it-IT" sz="1200" dirty="0">
                <a:solidFill>
                  <a:srgbClr val="2B91AF"/>
                </a:solidFill>
                <a:highlight>
                  <a:srgbClr val="FFFFFF"/>
                </a:highlight>
                <a:latin typeface="Consolas" panose="020B0609020204030204" pitchFamily="49" charset="0"/>
              </a:rPr>
              <a:t>Console</a:t>
            </a:r>
            <a:r>
              <a:rPr lang="it-IT" sz="1200" dirty="0">
                <a:solidFill>
                  <a:srgbClr val="000000"/>
                </a:solidFill>
                <a:highlight>
                  <a:srgbClr val="FFFFFF"/>
                </a:highlight>
                <a:latin typeface="Consolas" panose="020B0609020204030204" pitchFamily="49" charset="0"/>
              </a:rPr>
              <a:t>.WriteLine(</a:t>
            </a:r>
            <a:r>
              <a:rPr lang="it-IT" sz="1200" dirty="0">
                <a:solidFill>
                  <a:srgbClr val="A31515"/>
                </a:solidFill>
                <a:highlight>
                  <a:srgbClr val="FFFFFF"/>
                </a:highlight>
                <a:latin typeface="Consolas" panose="020B0609020204030204" pitchFamily="49" charset="0"/>
              </a:rPr>
              <a:t>"i in base class: "</a:t>
            </a:r>
            <a:r>
              <a:rPr lang="it-IT" sz="1200" dirty="0">
                <a:solidFill>
                  <a:srgbClr val="000000"/>
                </a:solidFill>
                <a:highlight>
                  <a:srgbClr val="FFFFFF"/>
                </a:highlight>
                <a:latin typeface="Consolas" panose="020B0609020204030204" pitchFamily="49" charset="0"/>
              </a:rPr>
              <a:t> + i);</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8000"/>
                </a:solidFill>
                <a:highlight>
                  <a:srgbClr val="FFFFFF"/>
                </a:highlight>
                <a:latin typeface="Consolas" panose="020B0609020204030204" pitchFamily="49" charset="0"/>
              </a:rPr>
              <a:t>// Create a derived class.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B</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A</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a:t>
            </a:r>
            <a:r>
              <a:rPr lang="en-US" sz="1200" dirty="0" err="1">
                <a:solidFill>
                  <a:srgbClr val="008000"/>
                </a:solidFill>
                <a:highlight>
                  <a:srgbClr val="FFFFFF"/>
                </a:highlight>
                <a:latin typeface="Consolas" panose="020B0609020204030204" pitchFamily="49" charset="0"/>
              </a:rPr>
              <a:t>i</a:t>
            </a:r>
            <a:r>
              <a:rPr lang="en-US" sz="1200" dirty="0">
                <a:solidFill>
                  <a:srgbClr val="008000"/>
                </a:solidFill>
                <a:highlight>
                  <a:srgbClr val="FFFFFF"/>
                </a:highlight>
                <a:latin typeface="Consolas" panose="020B0609020204030204" pitchFamily="49" charset="0"/>
              </a:rPr>
              <a:t> hides the </a:t>
            </a:r>
            <a:r>
              <a:rPr lang="en-US" sz="1200" dirty="0" err="1">
                <a:solidFill>
                  <a:srgbClr val="008000"/>
                </a:solidFill>
                <a:highlight>
                  <a:srgbClr val="FFFFFF"/>
                </a:highlight>
                <a:latin typeface="Consolas" panose="020B0609020204030204" pitchFamily="49" charset="0"/>
              </a:rPr>
              <a:t>i</a:t>
            </a:r>
            <a:r>
              <a:rPr lang="en-US" sz="1200" dirty="0">
                <a:solidFill>
                  <a:srgbClr val="008000"/>
                </a:solidFill>
                <a:highlight>
                  <a:srgbClr val="FFFFFF"/>
                </a:highlight>
                <a:latin typeface="Consolas" panose="020B0609020204030204" pitchFamily="49" charset="0"/>
              </a:rPr>
              <a:t> in A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B(</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b)</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base</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 = a; </a:t>
            </a:r>
            <a:r>
              <a:rPr lang="en-US" sz="1200" dirty="0">
                <a:solidFill>
                  <a:srgbClr val="008000"/>
                </a:solidFill>
                <a:highlight>
                  <a:srgbClr val="FFFFFF"/>
                </a:highlight>
                <a:latin typeface="Consolas" panose="020B0609020204030204" pitchFamily="49" charset="0"/>
              </a:rPr>
              <a:t>// this uncovers the </a:t>
            </a:r>
            <a:r>
              <a:rPr lang="en-US" sz="1200" dirty="0" err="1">
                <a:solidFill>
                  <a:srgbClr val="008000"/>
                </a:solidFill>
                <a:highlight>
                  <a:srgbClr val="FFFFFF"/>
                </a:highlight>
                <a:latin typeface="Consolas" panose="020B0609020204030204" pitchFamily="49" charset="0"/>
              </a:rPr>
              <a:t>i</a:t>
            </a:r>
            <a:r>
              <a:rPr lang="en-US" sz="1200" dirty="0">
                <a:solidFill>
                  <a:srgbClr val="008000"/>
                </a:solidFill>
                <a:highlight>
                  <a:srgbClr val="FFFFFF"/>
                </a:highlight>
                <a:latin typeface="Consolas" panose="020B0609020204030204" pitchFamily="49" charset="0"/>
              </a:rPr>
              <a:t> in A </a:t>
            </a:r>
            <a:endParaRPr lang="en-US" sz="1200" dirty="0">
              <a:solidFill>
                <a:srgbClr val="000000"/>
              </a:solidFill>
              <a:highlight>
                <a:srgbClr val="FFFFFF"/>
              </a:highlight>
              <a:latin typeface="Consolas" panose="020B0609020204030204" pitchFamily="49" charset="0"/>
            </a:endParaRPr>
          </a:p>
          <a:p>
            <a:pPr marL="0" indent="0">
              <a:buNone/>
            </a:pPr>
            <a:r>
              <a:rPr lang="it-IT" sz="1200" dirty="0">
                <a:solidFill>
                  <a:srgbClr val="000000"/>
                </a:solidFill>
                <a:highlight>
                  <a:srgbClr val="FFFFFF"/>
                </a:highlight>
                <a:latin typeface="Consolas" panose="020B0609020204030204" pitchFamily="49" charset="0"/>
              </a:rPr>
              <a:t>        i = b; </a:t>
            </a:r>
            <a:r>
              <a:rPr lang="it-IT" sz="1200" dirty="0">
                <a:solidFill>
                  <a:srgbClr val="008000"/>
                </a:solidFill>
                <a:highlight>
                  <a:srgbClr val="FFFFFF"/>
                </a:highlight>
                <a:latin typeface="Consolas" panose="020B0609020204030204" pitchFamily="49" charset="0"/>
              </a:rPr>
              <a:t>// i in B </a:t>
            </a:r>
            <a:endParaRPr lang="it-IT"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hides show() in A. Notice the use of new.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show()</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base</a:t>
            </a:r>
            <a:r>
              <a:rPr lang="en-US" sz="1200" dirty="0" err="1">
                <a:solidFill>
                  <a:srgbClr val="000000"/>
                </a:solidFill>
                <a:highlight>
                  <a:srgbClr val="FFFFFF"/>
                </a:highlight>
                <a:latin typeface="Consolas" panose="020B0609020204030204" pitchFamily="49" charset="0"/>
              </a:rPr>
              <a:t>.show</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calls show() in A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displays the </a:t>
            </a:r>
            <a:r>
              <a:rPr lang="en-US" sz="1200" dirty="0" err="1">
                <a:solidFill>
                  <a:srgbClr val="008000"/>
                </a:solidFill>
                <a:highlight>
                  <a:srgbClr val="FFFFFF"/>
                </a:highlight>
                <a:latin typeface="Consolas" panose="020B0609020204030204" pitchFamily="49" charset="0"/>
              </a:rPr>
              <a:t>i</a:t>
            </a:r>
            <a:r>
              <a:rPr lang="en-US" sz="1200" dirty="0">
                <a:solidFill>
                  <a:srgbClr val="008000"/>
                </a:solidFill>
                <a:highlight>
                  <a:srgbClr val="FFFFFF"/>
                </a:highlight>
                <a:latin typeface="Consolas" panose="020B0609020204030204" pitchFamily="49" charset="0"/>
              </a:rPr>
              <a:t> in B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i</a:t>
            </a:r>
            <a:r>
              <a:rPr lang="en-US" sz="1200" dirty="0">
                <a:solidFill>
                  <a:srgbClr val="A31515"/>
                </a:solidFill>
                <a:highlight>
                  <a:srgbClr val="FFFFFF"/>
                </a:highlight>
                <a:latin typeface="Consolas" panose="020B0609020204030204" pitchFamily="49" charset="0"/>
              </a:rPr>
              <a:t> in derived class: "</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p:txBody>
      </p:sp>
      <p:sp>
        <p:nvSpPr>
          <p:cNvPr id="4" name="TextBox 3">
            <a:extLst>
              <a:ext uri="{FF2B5EF4-FFF2-40B4-BE49-F238E27FC236}">
                <a16:creationId xmlns:a16="http://schemas.microsoft.com/office/drawing/2014/main" id="{AAFE70DA-8B50-4CB1-B97C-43B059CDC250}"/>
              </a:ext>
            </a:extLst>
          </p:cNvPr>
          <p:cNvSpPr txBox="1"/>
          <p:nvPr/>
        </p:nvSpPr>
        <p:spPr>
          <a:xfrm>
            <a:off x="1426903" y="452590"/>
            <a:ext cx="4058267" cy="2123658"/>
          </a:xfrm>
          <a:prstGeom prst="rect">
            <a:avLst/>
          </a:prstGeom>
          <a:noFill/>
        </p:spPr>
        <p:txBody>
          <a:bodyPr wrap="square" rtlCol="0">
            <a:spAutoFit/>
          </a:bodyPr>
          <a:lstStyle/>
          <a:p>
            <a:pPr marL="0" indent="0">
              <a:buNone/>
            </a:pP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UncoverName</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B</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ob</a:t>
            </a:r>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new</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B</a:t>
            </a:r>
            <a:r>
              <a:rPr lang="en-IN" sz="1100" dirty="0">
                <a:solidFill>
                  <a:srgbClr val="000000"/>
                </a:solidFill>
                <a:highlight>
                  <a:srgbClr val="FFFFFF"/>
                </a:highlight>
                <a:latin typeface="Consolas" panose="020B0609020204030204" pitchFamily="49" charset="0"/>
              </a:rPr>
              <a:t>(1, 2);</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ob.show</a:t>
            </a:r>
            <a:r>
              <a:rPr lang="en-IN"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A</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aref</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B</a:t>
            </a:r>
            <a:r>
              <a:rPr lang="en-US" sz="1100" dirty="0">
                <a:solidFill>
                  <a:srgbClr val="000000"/>
                </a:solidFill>
                <a:highlight>
                  <a:srgbClr val="FFFFFF"/>
                </a:highlight>
                <a:latin typeface="Consolas" panose="020B0609020204030204" pitchFamily="49" charset="0"/>
              </a:rPr>
              <a:t>(5, 3);</a:t>
            </a:r>
            <a:r>
              <a:rPr lang="en-US" sz="1100" dirty="0">
                <a:solidFill>
                  <a:srgbClr val="008000"/>
                </a:solidFill>
                <a:highlight>
                  <a:srgbClr val="FFFFFF"/>
                </a:highlight>
                <a:latin typeface="Consolas" panose="020B0609020204030204" pitchFamily="49" charset="0"/>
              </a:rPr>
              <a:t>// this will call parent class show method</a:t>
            </a:r>
            <a:endParaRPr lang="en-US"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aref.show</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a:t>
            </a:r>
          </a:p>
        </p:txBody>
      </p:sp>
      <p:sp>
        <p:nvSpPr>
          <p:cNvPr id="5" name="TextBox 4">
            <a:extLst>
              <a:ext uri="{FF2B5EF4-FFF2-40B4-BE49-F238E27FC236}">
                <a16:creationId xmlns:a16="http://schemas.microsoft.com/office/drawing/2014/main" id="{50FB0E0F-E73D-465C-ADE8-1484573E710E}"/>
              </a:ext>
            </a:extLst>
          </p:cNvPr>
          <p:cNvSpPr txBox="1"/>
          <p:nvPr/>
        </p:nvSpPr>
        <p:spPr>
          <a:xfrm>
            <a:off x="393287" y="2669172"/>
            <a:ext cx="5909187" cy="1569660"/>
          </a:xfrm>
          <a:prstGeom prst="rect">
            <a:avLst/>
          </a:prstGeom>
          <a:noFill/>
        </p:spPr>
        <p:txBody>
          <a:bodyPr wrap="square" rtlCol="0">
            <a:spAutoFit/>
          </a:bodyPr>
          <a:lstStyle/>
          <a:p>
            <a:r>
              <a:rPr lang="en-US" sz="1200" dirty="0">
                <a:solidFill>
                  <a:srgbClr val="2B91AF"/>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aref</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B</a:t>
            </a:r>
            <a:r>
              <a:rPr lang="en-US" sz="1200" dirty="0">
                <a:solidFill>
                  <a:srgbClr val="000000"/>
                </a:solidFill>
                <a:highlight>
                  <a:srgbClr val="FFFFFF"/>
                </a:highlight>
                <a:latin typeface="Consolas" panose="020B0609020204030204" pitchFamily="49" charset="0"/>
              </a:rPr>
              <a:t>(5, 3);</a:t>
            </a:r>
            <a:r>
              <a:rPr lang="en-US" sz="1200" dirty="0">
                <a:solidFill>
                  <a:srgbClr val="008000"/>
                </a:solidFill>
                <a:highlight>
                  <a:srgbClr val="FFFFFF"/>
                </a:highlight>
                <a:latin typeface="Consolas" panose="020B0609020204030204" pitchFamily="49" charset="0"/>
              </a:rPr>
              <a:t>// this will call parent class show method</a:t>
            </a:r>
          </a:p>
          <a:p>
            <a:endParaRPr lang="en-IN" sz="1200" dirty="0"/>
          </a:p>
          <a:p>
            <a:r>
              <a:rPr lang="en-IN" dirty="0"/>
              <a:t>In the above line since we have used parent class reference</a:t>
            </a:r>
          </a:p>
          <a:p>
            <a:r>
              <a:rPr lang="en-IN" dirty="0"/>
              <a:t>Pointing to child class object, it will call parent show method.</a:t>
            </a:r>
          </a:p>
          <a:p>
            <a:r>
              <a:rPr lang="en-IN" dirty="0"/>
              <a:t>Parent knows about their feature but not aware of child’s unique feature. This also known as UP casting </a:t>
            </a:r>
          </a:p>
        </p:txBody>
      </p:sp>
    </p:spTree>
    <p:extLst>
      <p:ext uri="{BB962C8B-B14F-4D97-AF65-F5344CB8AC3E}">
        <p14:creationId xmlns:p14="http://schemas.microsoft.com/office/powerpoint/2010/main" val="152507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61DC65-8E62-4C00-8B30-D3F72F173E9E}"/>
              </a:ext>
            </a:extLst>
          </p:cNvPr>
          <p:cNvSpPr/>
          <p:nvPr/>
        </p:nvSpPr>
        <p:spPr>
          <a:xfrm>
            <a:off x="5181600" y="1828800"/>
            <a:ext cx="914400" cy="766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a:t>
            </a:r>
            <a:r>
              <a:rPr lang="en-IN" dirty="0"/>
              <a:t>=5</a:t>
            </a:r>
          </a:p>
        </p:txBody>
      </p:sp>
      <p:sp>
        <p:nvSpPr>
          <p:cNvPr id="6" name="Rectangle 5">
            <a:extLst>
              <a:ext uri="{FF2B5EF4-FFF2-40B4-BE49-F238E27FC236}">
                <a16:creationId xmlns:a16="http://schemas.microsoft.com/office/drawing/2014/main" id="{5D212D4A-1E57-4689-9A17-9496AD301BDA}"/>
              </a:ext>
            </a:extLst>
          </p:cNvPr>
          <p:cNvSpPr/>
          <p:nvPr/>
        </p:nvSpPr>
        <p:spPr>
          <a:xfrm>
            <a:off x="2544097" y="2972686"/>
            <a:ext cx="634181" cy="550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3A25541-CD6A-4D58-976D-224A4A5A5946}"/>
              </a:ext>
            </a:extLst>
          </p:cNvPr>
          <p:cNvSpPr/>
          <p:nvPr/>
        </p:nvSpPr>
        <p:spPr>
          <a:xfrm>
            <a:off x="7187381" y="1951703"/>
            <a:ext cx="914400" cy="766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12E2721-4FF0-4AFE-AAF3-B59DC101A59C}"/>
              </a:ext>
            </a:extLst>
          </p:cNvPr>
          <p:cNvSpPr/>
          <p:nvPr/>
        </p:nvSpPr>
        <p:spPr>
          <a:xfrm>
            <a:off x="7074310" y="3408029"/>
            <a:ext cx="914400" cy="766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5705229C-66A0-4463-BB6A-AA5F26CF137C}"/>
              </a:ext>
            </a:extLst>
          </p:cNvPr>
          <p:cNvSpPr/>
          <p:nvPr/>
        </p:nvSpPr>
        <p:spPr>
          <a:xfrm>
            <a:off x="4906297" y="3187979"/>
            <a:ext cx="1419065" cy="766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base.i</a:t>
            </a:r>
            <a:endParaRPr lang="en-IN" dirty="0"/>
          </a:p>
          <a:p>
            <a:pPr algn="ctr"/>
            <a:r>
              <a:rPr lang="en-IN" dirty="0"/>
              <a:t>new </a:t>
            </a:r>
            <a:r>
              <a:rPr lang="en-IN" dirty="0" err="1"/>
              <a:t>i</a:t>
            </a:r>
            <a:r>
              <a:rPr lang="en-IN" dirty="0"/>
              <a:t>=3</a:t>
            </a:r>
          </a:p>
          <a:p>
            <a:pPr algn="ctr"/>
            <a:endParaRPr lang="en-IN" dirty="0"/>
          </a:p>
        </p:txBody>
      </p:sp>
      <p:sp>
        <p:nvSpPr>
          <p:cNvPr id="13" name="TextBox 12">
            <a:extLst>
              <a:ext uri="{FF2B5EF4-FFF2-40B4-BE49-F238E27FC236}">
                <a16:creationId xmlns:a16="http://schemas.microsoft.com/office/drawing/2014/main" id="{14A1CF3B-F984-42F6-830A-97D9B452DA78}"/>
              </a:ext>
            </a:extLst>
          </p:cNvPr>
          <p:cNvSpPr txBox="1"/>
          <p:nvPr/>
        </p:nvSpPr>
        <p:spPr>
          <a:xfrm>
            <a:off x="5181600" y="1356852"/>
            <a:ext cx="786581" cy="369332"/>
          </a:xfrm>
          <a:prstGeom prst="rect">
            <a:avLst/>
          </a:prstGeom>
          <a:noFill/>
        </p:spPr>
        <p:txBody>
          <a:bodyPr wrap="square" rtlCol="0">
            <a:spAutoFit/>
          </a:bodyPr>
          <a:lstStyle/>
          <a:p>
            <a:r>
              <a:rPr lang="en-IN" dirty="0"/>
              <a:t>A</a:t>
            </a:r>
          </a:p>
        </p:txBody>
      </p:sp>
      <p:sp>
        <p:nvSpPr>
          <p:cNvPr id="15" name="Content Placeholder 14">
            <a:extLst>
              <a:ext uri="{FF2B5EF4-FFF2-40B4-BE49-F238E27FC236}">
                <a16:creationId xmlns:a16="http://schemas.microsoft.com/office/drawing/2014/main" id="{43F84CC9-E780-4FC4-B798-AF5FAD6EAFD1}"/>
              </a:ext>
            </a:extLst>
          </p:cNvPr>
          <p:cNvSpPr txBox="1">
            <a:spLocks noGrp="1"/>
          </p:cNvSpPr>
          <p:nvPr>
            <p:ph idx="1"/>
          </p:nvPr>
        </p:nvSpPr>
        <p:spPr>
          <a:xfrm>
            <a:off x="747713" y="698500"/>
            <a:ext cx="10606087" cy="719171"/>
          </a:xfrm>
          <a:prstGeom prst="rect">
            <a:avLst/>
          </a:prstGeom>
          <a:noFill/>
        </p:spPr>
        <p:txBody>
          <a:bodyPr wrap="square" rtlCol="0">
            <a:spAutoFit/>
          </a:bodyPr>
          <a:lstStyle/>
          <a:p>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A</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aref</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B</a:t>
            </a:r>
            <a:r>
              <a:rPr lang="en-US" sz="1800" dirty="0">
                <a:solidFill>
                  <a:srgbClr val="000000"/>
                </a:solidFill>
                <a:highlight>
                  <a:srgbClr val="FFFFFF"/>
                </a:highlight>
                <a:latin typeface="Consolas" panose="020B0609020204030204" pitchFamily="49" charset="0"/>
              </a:rPr>
              <a:t>(5, 3);</a:t>
            </a:r>
            <a:r>
              <a:rPr lang="en-US" sz="1800" dirty="0">
                <a:solidFill>
                  <a:srgbClr val="008000"/>
                </a:solidFill>
                <a:highlight>
                  <a:srgbClr val="FFFFFF"/>
                </a:highlight>
                <a:latin typeface="Consolas" panose="020B0609020204030204" pitchFamily="49" charset="0"/>
              </a:rPr>
              <a:t>// this will call parent class show method</a:t>
            </a:r>
            <a:endParaRPr lang="en-US" sz="1800"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aref.show</a:t>
            </a:r>
            <a:r>
              <a:rPr lang="en-IN" sz="1800" dirty="0">
                <a:solidFill>
                  <a:srgbClr val="000000"/>
                </a:solidFill>
                <a:highlight>
                  <a:srgbClr val="FFFFFF"/>
                </a:highlight>
                <a:latin typeface="Consolas" panose="020B0609020204030204" pitchFamily="49" charset="0"/>
              </a:rPr>
              <a:t>();</a:t>
            </a:r>
            <a:endParaRPr lang="en-IN" dirty="0"/>
          </a:p>
        </p:txBody>
      </p:sp>
      <p:sp>
        <p:nvSpPr>
          <p:cNvPr id="17" name="TextBox 16">
            <a:extLst>
              <a:ext uri="{FF2B5EF4-FFF2-40B4-BE49-F238E27FC236}">
                <a16:creationId xmlns:a16="http://schemas.microsoft.com/office/drawing/2014/main" id="{2FB27804-B244-41BB-92F2-AD1ABBCB10E8}"/>
              </a:ext>
            </a:extLst>
          </p:cNvPr>
          <p:cNvSpPr txBox="1"/>
          <p:nvPr/>
        </p:nvSpPr>
        <p:spPr>
          <a:xfrm>
            <a:off x="7019003" y="2878658"/>
            <a:ext cx="786581" cy="369332"/>
          </a:xfrm>
          <a:prstGeom prst="rect">
            <a:avLst/>
          </a:prstGeom>
          <a:noFill/>
        </p:spPr>
        <p:txBody>
          <a:bodyPr wrap="square" rtlCol="0">
            <a:spAutoFit/>
          </a:bodyPr>
          <a:lstStyle/>
          <a:p>
            <a:r>
              <a:rPr lang="en-IN" dirty="0"/>
              <a:t>A</a:t>
            </a:r>
          </a:p>
        </p:txBody>
      </p:sp>
      <p:sp>
        <p:nvSpPr>
          <p:cNvPr id="19" name="TextBox 18">
            <a:extLst>
              <a:ext uri="{FF2B5EF4-FFF2-40B4-BE49-F238E27FC236}">
                <a16:creationId xmlns:a16="http://schemas.microsoft.com/office/drawing/2014/main" id="{3CC79124-CB6F-429A-92FC-6EB3CB510FE5}"/>
              </a:ext>
            </a:extLst>
          </p:cNvPr>
          <p:cNvSpPr txBox="1"/>
          <p:nvPr/>
        </p:nvSpPr>
        <p:spPr>
          <a:xfrm>
            <a:off x="7471287" y="1481299"/>
            <a:ext cx="2646107" cy="338554"/>
          </a:xfrm>
          <a:prstGeom prst="rect">
            <a:avLst/>
          </a:prstGeom>
          <a:noFill/>
        </p:spPr>
        <p:txBody>
          <a:bodyPr wrap="square" rtlCol="0">
            <a:spAutoFit/>
          </a:bodyPr>
          <a:lstStyle/>
          <a:p>
            <a:r>
              <a:rPr lang="en-IN" sz="1600" dirty="0">
                <a:solidFill>
                  <a:srgbClr val="0000FF"/>
                </a:solidFill>
                <a:highlight>
                  <a:srgbClr val="FFFFFF"/>
                </a:highlight>
                <a:latin typeface="Consolas" panose="020B0609020204030204" pitchFamily="49" charset="0"/>
              </a:rPr>
              <a:t>public</a:t>
            </a: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void</a:t>
            </a:r>
            <a:r>
              <a:rPr lang="en-IN" sz="1600" dirty="0">
                <a:solidFill>
                  <a:srgbClr val="000000"/>
                </a:solidFill>
                <a:highlight>
                  <a:srgbClr val="FFFFFF"/>
                </a:highlight>
                <a:latin typeface="Consolas" panose="020B0609020204030204" pitchFamily="49" charset="0"/>
              </a:rPr>
              <a:t> show()</a:t>
            </a:r>
            <a:endParaRPr lang="en-IN" sz="1600" dirty="0"/>
          </a:p>
        </p:txBody>
      </p:sp>
      <p:sp>
        <p:nvSpPr>
          <p:cNvPr id="21" name="TextBox 20">
            <a:extLst>
              <a:ext uri="{FF2B5EF4-FFF2-40B4-BE49-F238E27FC236}">
                <a16:creationId xmlns:a16="http://schemas.microsoft.com/office/drawing/2014/main" id="{4AD2919F-4BC7-4C31-BBB4-2D1AFB021D18}"/>
              </a:ext>
            </a:extLst>
          </p:cNvPr>
          <p:cNvSpPr txBox="1"/>
          <p:nvPr/>
        </p:nvSpPr>
        <p:spPr>
          <a:xfrm>
            <a:off x="5407743" y="2918563"/>
            <a:ext cx="786581" cy="369332"/>
          </a:xfrm>
          <a:prstGeom prst="rect">
            <a:avLst/>
          </a:prstGeom>
          <a:noFill/>
        </p:spPr>
        <p:txBody>
          <a:bodyPr wrap="square" rtlCol="0">
            <a:spAutoFit/>
          </a:bodyPr>
          <a:lstStyle/>
          <a:p>
            <a:r>
              <a:rPr lang="en-IN" dirty="0"/>
              <a:t>B</a:t>
            </a:r>
          </a:p>
        </p:txBody>
      </p:sp>
      <p:sp>
        <p:nvSpPr>
          <p:cNvPr id="23" name="TextBox 22">
            <a:extLst>
              <a:ext uri="{FF2B5EF4-FFF2-40B4-BE49-F238E27FC236}">
                <a16:creationId xmlns:a16="http://schemas.microsoft.com/office/drawing/2014/main" id="{2337AF3E-E040-4F04-8D05-07DF8304334D}"/>
              </a:ext>
            </a:extLst>
          </p:cNvPr>
          <p:cNvSpPr txBox="1"/>
          <p:nvPr/>
        </p:nvSpPr>
        <p:spPr>
          <a:xfrm>
            <a:off x="7579442" y="2880202"/>
            <a:ext cx="2990235" cy="307777"/>
          </a:xfrm>
          <a:prstGeom prst="rect">
            <a:avLst/>
          </a:prstGeom>
          <a:noFill/>
        </p:spPr>
        <p:txBody>
          <a:bodyPr wrap="square" rtlCol="0">
            <a:spAutoFit/>
          </a:bodyPr>
          <a:lstStyle/>
          <a:p>
            <a:r>
              <a:rPr lang="en-IN" sz="1400" dirty="0">
                <a:solidFill>
                  <a:srgbClr val="0000FF"/>
                </a:solidFill>
                <a:highlight>
                  <a:srgbClr val="FFFFFF"/>
                </a:highlight>
                <a:latin typeface="Consolas" panose="020B0609020204030204" pitchFamily="49" charset="0"/>
              </a:rPr>
              <a:t>new 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show()</a:t>
            </a:r>
            <a:endParaRPr lang="en-IN" sz="1400" dirty="0"/>
          </a:p>
        </p:txBody>
      </p:sp>
      <p:sp>
        <p:nvSpPr>
          <p:cNvPr id="25" name="TextBox 24">
            <a:extLst>
              <a:ext uri="{FF2B5EF4-FFF2-40B4-BE49-F238E27FC236}">
                <a16:creationId xmlns:a16="http://schemas.microsoft.com/office/drawing/2014/main" id="{C9062E5F-1CC1-4FE2-8BE6-FA5918807261}"/>
              </a:ext>
            </a:extLst>
          </p:cNvPr>
          <p:cNvSpPr txBox="1"/>
          <p:nvPr/>
        </p:nvSpPr>
        <p:spPr>
          <a:xfrm>
            <a:off x="2544097" y="2506469"/>
            <a:ext cx="786581" cy="369332"/>
          </a:xfrm>
          <a:prstGeom prst="rect">
            <a:avLst/>
          </a:prstGeom>
          <a:noFill/>
        </p:spPr>
        <p:txBody>
          <a:bodyPr wrap="square" rtlCol="0">
            <a:spAutoFit/>
          </a:bodyPr>
          <a:lstStyle/>
          <a:p>
            <a:r>
              <a:rPr lang="en-IN" dirty="0"/>
              <a:t>A </a:t>
            </a:r>
            <a:r>
              <a:rPr lang="en-IN" dirty="0" err="1"/>
              <a:t>aref</a:t>
            </a:r>
            <a:endParaRPr lang="en-IN" dirty="0"/>
          </a:p>
        </p:txBody>
      </p:sp>
      <p:cxnSp>
        <p:nvCxnSpPr>
          <p:cNvPr id="27" name="Straight Arrow Connector 26">
            <a:extLst>
              <a:ext uri="{FF2B5EF4-FFF2-40B4-BE49-F238E27FC236}">
                <a16:creationId xmlns:a16="http://schemas.microsoft.com/office/drawing/2014/main" id="{9B9547BF-81ED-4DEE-BF08-D255E11E5AC9}"/>
              </a:ext>
            </a:extLst>
          </p:cNvPr>
          <p:cNvCxnSpPr>
            <a:cxnSpLocks/>
          </p:cNvCxnSpPr>
          <p:nvPr/>
        </p:nvCxnSpPr>
        <p:spPr>
          <a:xfrm>
            <a:off x="5858330" y="2595716"/>
            <a:ext cx="0" cy="507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800CE99-59F4-414F-B41E-76D760F8CACB}"/>
              </a:ext>
            </a:extLst>
          </p:cNvPr>
          <p:cNvSpPr txBox="1"/>
          <p:nvPr/>
        </p:nvSpPr>
        <p:spPr>
          <a:xfrm>
            <a:off x="1130710" y="3103229"/>
            <a:ext cx="1077394" cy="369332"/>
          </a:xfrm>
          <a:prstGeom prst="rect">
            <a:avLst/>
          </a:prstGeom>
          <a:noFill/>
        </p:spPr>
        <p:txBody>
          <a:bodyPr wrap="square" rtlCol="0">
            <a:spAutoFit/>
          </a:bodyPr>
          <a:lstStyle/>
          <a:p>
            <a:endParaRPr lang="en-IN" dirty="0"/>
          </a:p>
        </p:txBody>
      </p:sp>
      <p:sp>
        <p:nvSpPr>
          <p:cNvPr id="31" name="Freeform: Shape 30">
            <a:extLst>
              <a:ext uri="{FF2B5EF4-FFF2-40B4-BE49-F238E27FC236}">
                <a16:creationId xmlns:a16="http://schemas.microsoft.com/office/drawing/2014/main" id="{8989A8AB-F736-41EA-99E6-62252CF985B9}"/>
              </a:ext>
            </a:extLst>
          </p:cNvPr>
          <p:cNvSpPr/>
          <p:nvPr/>
        </p:nvSpPr>
        <p:spPr>
          <a:xfrm>
            <a:off x="7384026" y="1203829"/>
            <a:ext cx="914400" cy="369332"/>
          </a:xfrm>
          <a:custGeom>
            <a:avLst/>
            <a:gdLst>
              <a:gd name="connsiteX0" fmla="*/ 0 w 2054942"/>
              <a:gd name="connsiteY0" fmla="*/ 422787 h 875071"/>
              <a:gd name="connsiteX1" fmla="*/ 49161 w 2054942"/>
              <a:gd name="connsiteY1" fmla="*/ 501445 h 875071"/>
              <a:gd name="connsiteX2" fmla="*/ 58993 w 2054942"/>
              <a:gd name="connsiteY2" fmla="*/ 530942 h 875071"/>
              <a:gd name="connsiteX3" fmla="*/ 117987 w 2054942"/>
              <a:gd name="connsiteY3" fmla="*/ 580104 h 875071"/>
              <a:gd name="connsiteX4" fmla="*/ 157316 w 2054942"/>
              <a:gd name="connsiteY4" fmla="*/ 648929 h 875071"/>
              <a:gd name="connsiteX5" fmla="*/ 226142 w 2054942"/>
              <a:gd name="connsiteY5" fmla="*/ 717755 h 875071"/>
              <a:gd name="connsiteX6" fmla="*/ 294968 w 2054942"/>
              <a:gd name="connsiteY6" fmla="*/ 806245 h 875071"/>
              <a:gd name="connsiteX7" fmla="*/ 363793 w 2054942"/>
              <a:gd name="connsiteY7" fmla="*/ 875071 h 875071"/>
              <a:gd name="connsiteX8" fmla="*/ 452284 w 2054942"/>
              <a:gd name="connsiteY8" fmla="*/ 865239 h 875071"/>
              <a:gd name="connsiteX9" fmla="*/ 511277 w 2054942"/>
              <a:gd name="connsiteY9" fmla="*/ 825910 h 875071"/>
              <a:gd name="connsiteX10" fmla="*/ 540774 w 2054942"/>
              <a:gd name="connsiteY10" fmla="*/ 806245 h 875071"/>
              <a:gd name="connsiteX11" fmla="*/ 580103 w 2054942"/>
              <a:gd name="connsiteY11" fmla="*/ 786581 h 875071"/>
              <a:gd name="connsiteX12" fmla="*/ 648929 w 2054942"/>
              <a:gd name="connsiteY12" fmla="*/ 727587 h 875071"/>
              <a:gd name="connsiteX13" fmla="*/ 717755 w 2054942"/>
              <a:gd name="connsiteY13" fmla="*/ 698091 h 875071"/>
              <a:gd name="connsiteX14" fmla="*/ 747251 w 2054942"/>
              <a:gd name="connsiteY14" fmla="*/ 678426 h 875071"/>
              <a:gd name="connsiteX15" fmla="*/ 766916 w 2054942"/>
              <a:gd name="connsiteY15" fmla="*/ 648929 h 875071"/>
              <a:gd name="connsiteX16" fmla="*/ 816077 w 2054942"/>
              <a:gd name="connsiteY16" fmla="*/ 639097 h 875071"/>
              <a:gd name="connsiteX17" fmla="*/ 865239 w 2054942"/>
              <a:gd name="connsiteY17" fmla="*/ 599768 h 875071"/>
              <a:gd name="connsiteX18" fmla="*/ 924232 w 2054942"/>
              <a:gd name="connsiteY18" fmla="*/ 560439 h 875071"/>
              <a:gd name="connsiteX19" fmla="*/ 943897 w 2054942"/>
              <a:gd name="connsiteY19" fmla="*/ 530942 h 875071"/>
              <a:gd name="connsiteX20" fmla="*/ 953729 w 2054942"/>
              <a:gd name="connsiteY20" fmla="*/ 501445 h 875071"/>
              <a:gd name="connsiteX21" fmla="*/ 1012722 w 2054942"/>
              <a:gd name="connsiteY21" fmla="*/ 481781 h 875071"/>
              <a:gd name="connsiteX22" fmla="*/ 1042219 w 2054942"/>
              <a:gd name="connsiteY22" fmla="*/ 462116 h 875071"/>
              <a:gd name="connsiteX23" fmla="*/ 1071716 w 2054942"/>
              <a:gd name="connsiteY23" fmla="*/ 452284 h 875071"/>
              <a:gd name="connsiteX24" fmla="*/ 1120877 w 2054942"/>
              <a:gd name="connsiteY24" fmla="*/ 412955 h 875071"/>
              <a:gd name="connsiteX25" fmla="*/ 1150374 w 2054942"/>
              <a:gd name="connsiteY25" fmla="*/ 383458 h 875071"/>
              <a:gd name="connsiteX26" fmla="*/ 1209368 w 2054942"/>
              <a:gd name="connsiteY26" fmla="*/ 344129 h 875071"/>
              <a:gd name="connsiteX27" fmla="*/ 1238864 w 2054942"/>
              <a:gd name="connsiteY27" fmla="*/ 324465 h 875071"/>
              <a:gd name="connsiteX28" fmla="*/ 1297858 w 2054942"/>
              <a:gd name="connsiteY28" fmla="*/ 285136 h 875071"/>
              <a:gd name="connsiteX29" fmla="*/ 1356851 w 2054942"/>
              <a:gd name="connsiteY29" fmla="*/ 265471 h 875071"/>
              <a:gd name="connsiteX30" fmla="*/ 1445342 w 2054942"/>
              <a:gd name="connsiteY30" fmla="*/ 235975 h 875071"/>
              <a:gd name="connsiteX31" fmla="*/ 1474839 w 2054942"/>
              <a:gd name="connsiteY31" fmla="*/ 226142 h 875071"/>
              <a:gd name="connsiteX32" fmla="*/ 1504335 w 2054942"/>
              <a:gd name="connsiteY32" fmla="*/ 206478 h 875071"/>
              <a:gd name="connsiteX33" fmla="*/ 1573161 w 2054942"/>
              <a:gd name="connsiteY33" fmla="*/ 176981 h 875071"/>
              <a:gd name="connsiteX34" fmla="*/ 1651819 w 2054942"/>
              <a:gd name="connsiteY34" fmla="*/ 157316 h 875071"/>
              <a:gd name="connsiteX35" fmla="*/ 1691148 w 2054942"/>
              <a:gd name="connsiteY35" fmla="*/ 147484 h 875071"/>
              <a:gd name="connsiteX36" fmla="*/ 1710813 w 2054942"/>
              <a:gd name="connsiteY36" fmla="*/ 117987 h 875071"/>
              <a:gd name="connsiteX37" fmla="*/ 1750142 w 2054942"/>
              <a:gd name="connsiteY37" fmla="*/ 98323 h 875071"/>
              <a:gd name="connsiteX38" fmla="*/ 1828800 w 2054942"/>
              <a:gd name="connsiteY38" fmla="*/ 78658 h 875071"/>
              <a:gd name="connsiteX39" fmla="*/ 1917290 w 2054942"/>
              <a:gd name="connsiteY39" fmla="*/ 49162 h 875071"/>
              <a:gd name="connsiteX40" fmla="*/ 1946787 w 2054942"/>
              <a:gd name="connsiteY40" fmla="*/ 39329 h 875071"/>
              <a:gd name="connsiteX41" fmla="*/ 1995948 w 2054942"/>
              <a:gd name="connsiteY41" fmla="*/ 29497 h 875071"/>
              <a:gd name="connsiteX42" fmla="*/ 2025445 w 2054942"/>
              <a:gd name="connsiteY42" fmla="*/ 9833 h 875071"/>
              <a:gd name="connsiteX43" fmla="*/ 2054942 w 2054942"/>
              <a:gd name="connsiteY43" fmla="*/ 0 h 87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054942" h="875071">
                <a:moveTo>
                  <a:pt x="0" y="422787"/>
                </a:moveTo>
                <a:cubicBezTo>
                  <a:pt x="19410" y="519840"/>
                  <a:pt x="-9778" y="430718"/>
                  <a:pt x="49161" y="501445"/>
                </a:cubicBezTo>
                <a:cubicBezTo>
                  <a:pt x="55796" y="509407"/>
                  <a:pt x="53851" y="521943"/>
                  <a:pt x="58993" y="530942"/>
                </a:cubicBezTo>
                <a:cubicBezTo>
                  <a:pt x="84203" y="575060"/>
                  <a:pt x="79588" y="567303"/>
                  <a:pt x="117987" y="580104"/>
                </a:cubicBezTo>
                <a:cubicBezTo>
                  <a:pt x="127856" y="599842"/>
                  <a:pt x="141678" y="631554"/>
                  <a:pt x="157316" y="648929"/>
                </a:cubicBezTo>
                <a:cubicBezTo>
                  <a:pt x="179021" y="673045"/>
                  <a:pt x="226142" y="717755"/>
                  <a:pt x="226142" y="717755"/>
                </a:cubicBezTo>
                <a:cubicBezTo>
                  <a:pt x="253007" y="798353"/>
                  <a:pt x="206538" y="673599"/>
                  <a:pt x="294968" y="806245"/>
                </a:cubicBezTo>
                <a:cubicBezTo>
                  <a:pt x="340046" y="873862"/>
                  <a:pt x="311876" y="857765"/>
                  <a:pt x="363793" y="875071"/>
                </a:cubicBezTo>
                <a:cubicBezTo>
                  <a:pt x="393290" y="871794"/>
                  <a:pt x="424128" y="874624"/>
                  <a:pt x="452284" y="865239"/>
                </a:cubicBezTo>
                <a:cubicBezTo>
                  <a:pt x="474705" y="857765"/>
                  <a:pt x="491613" y="839020"/>
                  <a:pt x="511277" y="825910"/>
                </a:cubicBezTo>
                <a:lnTo>
                  <a:pt x="540774" y="806245"/>
                </a:lnTo>
                <a:cubicBezTo>
                  <a:pt x="552969" y="798115"/>
                  <a:pt x="567674" y="794349"/>
                  <a:pt x="580103" y="786581"/>
                </a:cubicBezTo>
                <a:cubicBezTo>
                  <a:pt x="714861" y="702358"/>
                  <a:pt x="536309" y="808029"/>
                  <a:pt x="648929" y="727587"/>
                </a:cubicBezTo>
                <a:cubicBezTo>
                  <a:pt x="670191" y="712400"/>
                  <a:pt x="693684" y="706114"/>
                  <a:pt x="717755" y="698091"/>
                </a:cubicBezTo>
                <a:cubicBezTo>
                  <a:pt x="727587" y="691536"/>
                  <a:pt x="738895" y="686782"/>
                  <a:pt x="747251" y="678426"/>
                </a:cubicBezTo>
                <a:cubicBezTo>
                  <a:pt x="755607" y="670070"/>
                  <a:pt x="756656" y="654792"/>
                  <a:pt x="766916" y="648929"/>
                </a:cubicBezTo>
                <a:cubicBezTo>
                  <a:pt x="781426" y="640638"/>
                  <a:pt x="799690" y="642374"/>
                  <a:pt x="816077" y="639097"/>
                </a:cubicBezTo>
                <a:cubicBezTo>
                  <a:pt x="860058" y="573126"/>
                  <a:pt x="808247" y="637763"/>
                  <a:pt x="865239" y="599768"/>
                </a:cubicBezTo>
                <a:cubicBezTo>
                  <a:pt x="938889" y="550667"/>
                  <a:pt x="854095" y="583817"/>
                  <a:pt x="924232" y="560439"/>
                </a:cubicBezTo>
                <a:cubicBezTo>
                  <a:pt x="930787" y="550607"/>
                  <a:pt x="938612" y="541511"/>
                  <a:pt x="943897" y="530942"/>
                </a:cubicBezTo>
                <a:cubicBezTo>
                  <a:pt x="948532" y="521672"/>
                  <a:pt x="945295" y="507469"/>
                  <a:pt x="953729" y="501445"/>
                </a:cubicBezTo>
                <a:cubicBezTo>
                  <a:pt x="970596" y="489397"/>
                  <a:pt x="1012722" y="481781"/>
                  <a:pt x="1012722" y="481781"/>
                </a:cubicBezTo>
                <a:cubicBezTo>
                  <a:pt x="1022554" y="475226"/>
                  <a:pt x="1031650" y="467401"/>
                  <a:pt x="1042219" y="462116"/>
                </a:cubicBezTo>
                <a:cubicBezTo>
                  <a:pt x="1051489" y="457481"/>
                  <a:pt x="1063623" y="458758"/>
                  <a:pt x="1071716" y="452284"/>
                </a:cubicBezTo>
                <a:cubicBezTo>
                  <a:pt x="1135249" y="401457"/>
                  <a:pt x="1046735" y="437668"/>
                  <a:pt x="1120877" y="412955"/>
                </a:cubicBezTo>
                <a:cubicBezTo>
                  <a:pt x="1130709" y="403123"/>
                  <a:pt x="1139398" y="391995"/>
                  <a:pt x="1150374" y="383458"/>
                </a:cubicBezTo>
                <a:cubicBezTo>
                  <a:pt x="1169030" y="368948"/>
                  <a:pt x="1189703" y="357239"/>
                  <a:pt x="1209368" y="344129"/>
                </a:cubicBezTo>
                <a:lnTo>
                  <a:pt x="1238864" y="324465"/>
                </a:lnTo>
                <a:lnTo>
                  <a:pt x="1297858" y="285136"/>
                </a:lnTo>
                <a:cubicBezTo>
                  <a:pt x="1317522" y="278581"/>
                  <a:pt x="1339604" y="276969"/>
                  <a:pt x="1356851" y="265471"/>
                </a:cubicBezTo>
                <a:cubicBezTo>
                  <a:pt x="1402936" y="234749"/>
                  <a:pt x="1374692" y="247750"/>
                  <a:pt x="1445342" y="235975"/>
                </a:cubicBezTo>
                <a:cubicBezTo>
                  <a:pt x="1455174" y="232697"/>
                  <a:pt x="1465569" y="230777"/>
                  <a:pt x="1474839" y="226142"/>
                </a:cubicBezTo>
                <a:cubicBezTo>
                  <a:pt x="1485408" y="220857"/>
                  <a:pt x="1494075" y="212341"/>
                  <a:pt x="1504335" y="206478"/>
                </a:cubicBezTo>
                <a:cubicBezTo>
                  <a:pt x="1528863" y="192462"/>
                  <a:pt x="1546780" y="184176"/>
                  <a:pt x="1573161" y="176981"/>
                </a:cubicBezTo>
                <a:cubicBezTo>
                  <a:pt x="1599235" y="169870"/>
                  <a:pt x="1625600" y="163871"/>
                  <a:pt x="1651819" y="157316"/>
                </a:cubicBezTo>
                <a:lnTo>
                  <a:pt x="1691148" y="147484"/>
                </a:lnTo>
                <a:cubicBezTo>
                  <a:pt x="1697703" y="137652"/>
                  <a:pt x="1701735" y="125552"/>
                  <a:pt x="1710813" y="117987"/>
                </a:cubicBezTo>
                <a:cubicBezTo>
                  <a:pt x="1722073" y="108604"/>
                  <a:pt x="1736670" y="104097"/>
                  <a:pt x="1750142" y="98323"/>
                </a:cubicBezTo>
                <a:cubicBezTo>
                  <a:pt x="1787330" y="82386"/>
                  <a:pt x="1782639" y="91847"/>
                  <a:pt x="1828800" y="78658"/>
                </a:cubicBezTo>
                <a:cubicBezTo>
                  <a:pt x="1858696" y="70116"/>
                  <a:pt x="1887793" y="58994"/>
                  <a:pt x="1917290" y="49162"/>
                </a:cubicBezTo>
                <a:cubicBezTo>
                  <a:pt x="1927122" y="45885"/>
                  <a:pt x="1936624" y="41362"/>
                  <a:pt x="1946787" y="39329"/>
                </a:cubicBezTo>
                <a:lnTo>
                  <a:pt x="1995948" y="29497"/>
                </a:lnTo>
                <a:cubicBezTo>
                  <a:pt x="2005780" y="22942"/>
                  <a:pt x="2014876" y="15118"/>
                  <a:pt x="2025445" y="9833"/>
                </a:cubicBezTo>
                <a:cubicBezTo>
                  <a:pt x="2034715" y="5198"/>
                  <a:pt x="2054942" y="0"/>
                  <a:pt x="2054942" y="0"/>
                </a:cubicBezTo>
              </a:path>
            </a:pathLst>
          </a:cu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881634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761</Words>
  <Application>Microsoft Office PowerPoint</Application>
  <PresentationFormat>Widescreen</PresentationFormat>
  <Paragraphs>102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vt:lpstr>
      <vt:lpstr>Consolas</vt:lpstr>
      <vt:lpstr>Office Theme</vt:lpstr>
      <vt:lpstr>PowerPoint Presentation</vt:lpstr>
      <vt:lpstr>Method hiding</vt:lpstr>
      <vt:lpstr>Why method hiding</vt:lpstr>
      <vt:lpstr>Method hiding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17</cp:revision>
  <dcterms:created xsi:type="dcterms:W3CDTF">2020-08-24T09:47:05Z</dcterms:created>
  <dcterms:modified xsi:type="dcterms:W3CDTF">2020-08-26T05:26:12Z</dcterms:modified>
</cp:coreProperties>
</file>