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63" r:id="rId4"/>
    <p:sldId id="257" r:id="rId5"/>
    <p:sldId id="262" r:id="rId6"/>
    <p:sldId id="261" r:id="rId7"/>
    <p:sldId id="265" r:id="rId8"/>
    <p:sldId id="268" r:id="rId9"/>
    <p:sldId id="267"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5621D-6D7A-46E2-9063-D9F8B741E3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DDE9D50-3E35-494E-9211-4ED16CDDF9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F1FD9FC-6729-4F95-B638-EA30BD08FBB6}"/>
              </a:ext>
            </a:extLst>
          </p:cNvPr>
          <p:cNvSpPr>
            <a:spLocks noGrp="1"/>
          </p:cNvSpPr>
          <p:nvPr>
            <p:ph type="dt" sz="half" idx="10"/>
          </p:nvPr>
        </p:nvSpPr>
        <p:spPr/>
        <p:txBody>
          <a:bodyPr/>
          <a:lstStyle/>
          <a:p>
            <a:fld id="{DC3D3E32-C6EA-48CE-8033-E58EA8FCA7E6}" type="datetimeFigureOut">
              <a:rPr lang="en-IN" smtClean="0"/>
              <a:t>26-08-2020</a:t>
            </a:fld>
            <a:endParaRPr lang="en-IN"/>
          </a:p>
        </p:txBody>
      </p:sp>
      <p:sp>
        <p:nvSpPr>
          <p:cNvPr id="5" name="Footer Placeholder 4">
            <a:extLst>
              <a:ext uri="{FF2B5EF4-FFF2-40B4-BE49-F238E27FC236}">
                <a16:creationId xmlns:a16="http://schemas.microsoft.com/office/drawing/2014/main" id="{3BDF1CEB-3881-4358-B643-494CDD0D25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E3E377-F133-404E-B392-42D8A5E052AB}"/>
              </a:ext>
            </a:extLst>
          </p:cNvPr>
          <p:cNvSpPr>
            <a:spLocks noGrp="1"/>
          </p:cNvSpPr>
          <p:nvPr>
            <p:ph type="sldNum" sz="quarter" idx="12"/>
          </p:nvPr>
        </p:nvSpPr>
        <p:spPr/>
        <p:txBody>
          <a:bodyPr/>
          <a:lstStyle/>
          <a:p>
            <a:fld id="{34DAD033-20D6-41A8-9959-9BA3936BBA83}" type="slidenum">
              <a:rPr lang="en-IN" smtClean="0"/>
              <a:t>‹#›</a:t>
            </a:fld>
            <a:endParaRPr lang="en-IN"/>
          </a:p>
        </p:txBody>
      </p:sp>
    </p:spTree>
    <p:extLst>
      <p:ext uri="{BB962C8B-B14F-4D97-AF65-F5344CB8AC3E}">
        <p14:creationId xmlns:p14="http://schemas.microsoft.com/office/powerpoint/2010/main" val="1643338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29E0B-3493-4732-9FBC-6796E962F7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53AEA1-233A-43FF-8BBE-5A3F3ECF9C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20E52-0B54-4D84-937B-A8F1837EB8F9}"/>
              </a:ext>
            </a:extLst>
          </p:cNvPr>
          <p:cNvSpPr>
            <a:spLocks noGrp="1"/>
          </p:cNvSpPr>
          <p:nvPr>
            <p:ph type="dt" sz="half" idx="10"/>
          </p:nvPr>
        </p:nvSpPr>
        <p:spPr/>
        <p:txBody>
          <a:bodyPr/>
          <a:lstStyle/>
          <a:p>
            <a:fld id="{DC3D3E32-C6EA-48CE-8033-E58EA8FCA7E6}" type="datetimeFigureOut">
              <a:rPr lang="en-IN" smtClean="0"/>
              <a:t>26-08-2020</a:t>
            </a:fld>
            <a:endParaRPr lang="en-IN"/>
          </a:p>
        </p:txBody>
      </p:sp>
      <p:sp>
        <p:nvSpPr>
          <p:cNvPr id="5" name="Footer Placeholder 4">
            <a:extLst>
              <a:ext uri="{FF2B5EF4-FFF2-40B4-BE49-F238E27FC236}">
                <a16:creationId xmlns:a16="http://schemas.microsoft.com/office/drawing/2014/main" id="{A3370B17-5473-471D-AD95-6C91E51CF7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B8A77B-DEEE-4B6B-8F22-4C25F01FA7EE}"/>
              </a:ext>
            </a:extLst>
          </p:cNvPr>
          <p:cNvSpPr>
            <a:spLocks noGrp="1"/>
          </p:cNvSpPr>
          <p:nvPr>
            <p:ph type="sldNum" sz="quarter" idx="12"/>
          </p:nvPr>
        </p:nvSpPr>
        <p:spPr/>
        <p:txBody>
          <a:bodyPr/>
          <a:lstStyle/>
          <a:p>
            <a:fld id="{34DAD033-20D6-41A8-9959-9BA3936BBA83}" type="slidenum">
              <a:rPr lang="en-IN" smtClean="0"/>
              <a:t>‹#›</a:t>
            </a:fld>
            <a:endParaRPr lang="en-IN"/>
          </a:p>
        </p:txBody>
      </p:sp>
    </p:spTree>
    <p:extLst>
      <p:ext uri="{BB962C8B-B14F-4D97-AF65-F5344CB8AC3E}">
        <p14:creationId xmlns:p14="http://schemas.microsoft.com/office/powerpoint/2010/main" val="2511322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69052-D40B-4DF5-A173-32E84B3179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635F8C-6BB9-4938-BAF2-80D9831EC3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50A7A9-4A6E-43DC-AF3B-245AEE12A391}"/>
              </a:ext>
            </a:extLst>
          </p:cNvPr>
          <p:cNvSpPr>
            <a:spLocks noGrp="1"/>
          </p:cNvSpPr>
          <p:nvPr>
            <p:ph type="dt" sz="half" idx="10"/>
          </p:nvPr>
        </p:nvSpPr>
        <p:spPr/>
        <p:txBody>
          <a:bodyPr/>
          <a:lstStyle/>
          <a:p>
            <a:fld id="{DC3D3E32-C6EA-48CE-8033-E58EA8FCA7E6}" type="datetimeFigureOut">
              <a:rPr lang="en-IN" smtClean="0"/>
              <a:t>26-08-2020</a:t>
            </a:fld>
            <a:endParaRPr lang="en-IN"/>
          </a:p>
        </p:txBody>
      </p:sp>
      <p:sp>
        <p:nvSpPr>
          <p:cNvPr id="5" name="Footer Placeholder 4">
            <a:extLst>
              <a:ext uri="{FF2B5EF4-FFF2-40B4-BE49-F238E27FC236}">
                <a16:creationId xmlns:a16="http://schemas.microsoft.com/office/drawing/2014/main" id="{47DAEAB2-ED78-4BAF-B08C-637AEC8401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B6EEC7-CA18-446C-A4D4-E034815E3243}"/>
              </a:ext>
            </a:extLst>
          </p:cNvPr>
          <p:cNvSpPr>
            <a:spLocks noGrp="1"/>
          </p:cNvSpPr>
          <p:nvPr>
            <p:ph type="sldNum" sz="quarter" idx="12"/>
          </p:nvPr>
        </p:nvSpPr>
        <p:spPr/>
        <p:txBody>
          <a:bodyPr/>
          <a:lstStyle/>
          <a:p>
            <a:fld id="{34DAD033-20D6-41A8-9959-9BA3936BBA83}" type="slidenum">
              <a:rPr lang="en-IN" smtClean="0"/>
              <a:t>‹#›</a:t>
            </a:fld>
            <a:endParaRPr lang="en-IN"/>
          </a:p>
        </p:txBody>
      </p:sp>
    </p:spTree>
    <p:extLst>
      <p:ext uri="{BB962C8B-B14F-4D97-AF65-F5344CB8AC3E}">
        <p14:creationId xmlns:p14="http://schemas.microsoft.com/office/powerpoint/2010/main" val="1566063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F2D7B-76B0-42A6-B6B8-CDB5084F81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1BD21A-3149-4909-9644-09AB4687E9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54343F-964A-469D-9CDE-79A4C5849D1C}"/>
              </a:ext>
            </a:extLst>
          </p:cNvPr>
          <p:cNvSpPr>
            <a:spLocks noGrp="1"/>
          </p:cNvSpPr>
          <p:nvPr>
            <p:ph type="dt" sz="half" idx="10"/>
          </p:nvPr>
        </p:nvSpPr>
        <p:spPr/>
        <p:txBody>
          <a:bodyPr/>
          <a:lstStyle/>
          <a:p>
            <a:fld id="{DC3D3E32-C6EA-48CE-8033-E58EA8FCA7E6}" type="datetimeFigureOut">
              <a:rPr lang="en-IN" smtClean="0"/>
              <a:t>26-08-2020</a:t>
            </a:fld>
            <a:endParaRPr lang="en-IN"/>
          </a:p>
        </p:txBody>
      </p:sp>
      <p:sp>
        <p:nvSpPr>
          <p:cNvPr id="5" name="Footer Placeholder 4">
            <a:extLst>
              <a:ext uri="{FF2B5EF4-FFF2-40B4-BE49-F238E27FC236}">
                <a16:creationId xmlns:a16="http://schemas.microsoft.com/office/drawing/2014/main" id="{DB4296B2-D3AE-4A6E-9F71-5F1CF6B45B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244138-D8C4-4140-86CB-4E9488EEF05A}"/>
              </a:ext>
            </a:extLst>
          </p:cNvPr>
          <p:cNvSpPr>
            <a:spLocks noGrp="1"/>
          </p:cNvSpPr>
          <p:nvPr>
            <p:ph type="sldNum" sz="quarter" idx="12"/>
          </p:nvPr>
        </p:nvSpPr>
        <p:spPr/>
        <p:txBody>
          <a:bodyPr/>
          <a:lstStyle/>
          <a:p>
            <a:fld id="{34DAD033-20D6-41A8-9959-9BA3936BBA83}" type="slidenum">
              <a:rPr lang="en-IN" smtClean="0"/>
              <a:t>‹#›</a:t>
            </a:fld>
            <a:endParaRPr lang="en-IN"/>
          </a:p>
        </p:txBody>
      </p:sp>
    </p:spTree>
    <p:extLst>
      <p:ext uri="{BB962C8B-B14F-4D97-AF65-F5344CB8AC3E}">
        <p14:creationId xmlns:p14="http://schemas.microsoft.com/office/powerpoint/2010/main" val="3544000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0C210-A1C6-4FDF-BE6D-675C2C4876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37CCC38-005E-4305-9546-2891BB8B0E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55B61E-30EA-4439-95D1-843E7F9A28AA}"/>
              </a:ext>
            </a:extLst>
          </p:cNvPr>
          <p:cNvSpPr>
            <a:spLocks noGrp="1"/>
          </p:cNvSpPr>
          <p:nvPr>
            <p:ph type="dt" sz="half" idx="10"/>
          </p:nvPr>
        </p:nvSpPr>
        <p:spPr/>
        <p:txBody>
          <a:bodyPr/>
          <a:lstStyle/>
          <a:p>
            <a:fld id="{DC3D3E32-C6EA-48CE-8033-E58EA8FCA7E6}" type="datetimeFigureOut">
              <a:rPr lang="en-IN" smtClean="0"/>
              <a:t>26-08-2020</a:t>
            </a:fld>
            <a:endParaRPr lang="en-IN"/>
          </a:p>
        </p:txBody>
      </p:sp>
      <p:sp>
        <p:nvSpPr>
          <p:cNvPr id="5" name="Footer Placeholder 4">
            <a:extLst>
              <a:ext uri="{FF2B5EF4-FFF2-40B4-BE49-F238E27FC236}">
                <a16:creationId xmlns:a16="http://schemas.microsoft.com/office/drawing/2014/main" id="{F7AE6392-EC0A-4511-AE8C-F28059FDDE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DE3CC3-BB3B-4055-A4A2-28ADEF71C6DD}"/>
              </a:ext>
            </a:extLst>
          </p:cNvPr>
          <p:cNvSpPr>
            <a:spLocks noGrp="1"/>
          </p:cNvSpPr>
          <p:nvPr>
            <p:ph type="sldNum" sz="quarter" idx="12"/>
          </p:nvPr>
        </p:nvSpPr>
        <p:spPr/>
        <p:txBody>
          <a:bodyPr/>
          <a:lstStyle/>
          <a:p>
            <a:fld id="{34DAD033-20D6-41A8-9959-9BA3936BBA83}" type="slidenum">
              <a:rPr lang="en-IN" smtClean="0"/>
              <a:t>‹#›</a:t>
            </a:fld>
            <a:endParaRPr lang="en-IN"/>
          </a:p>
        </p:txBody>
      </p:sp>
    </p:spTree>
    <p:extLst>
      <p:ext uri="{BB962C8B-B14F-4D97-AF65-F5344CB8AC3E}">
        <p14:creationId xmlns:p14="http://schemas.microsoft.com/office/powerpoint/2010/main" val="3614591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675C-4707-4C12-A898-F48F0B9F94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87CAD1-2AEE-4DEF-A0E0-9F837D5899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D9F9A58-2258-47C7-942C-778F5D681F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CDB288-9780-44BF-B805-3A130DA3DF0B}"/>
              </a:ext>
            </a:extLst>
          </p:cNvPr>
          <p:cNvSpPr>
            <a:spLocks noGrp="1"/>
          </p:cNvSpPr>
          <p:nvPr>
            <p:ph type="dt" sz="half" idx="10"/>
          </p:nvPr>
        </p:nvSpPr>
        <p:spPr/>
        <p:txBody>
          <a:bodyPr/>
          <a:lstStyle/>
          <a:p>
            <a:fld id="{DC3D3E32-C6EA-48CE-8033-E58EA8FCA7E6}" type="datetimeFigureOut">
              <a:rPr lang="en-IN" smtClean="0"/>
              <a:t>26-08-2020</a:t>
            </a:fld>
            <a:endParaRPr lang="en-IN"/>
          </a:p>
        </p:txBody>
      </p:sp>
      <p:sp>
        <p:nvSpPr>
          <p:cNvPr id="6" name="Footer Placeholder 5">
            <a:extLst>
              <a:ext uri="{FF2B5EF4-FFF2-40B4-BE49-F238E27FC236}">
                <a16:creationId xmlns:a16="http://schemas.microsoft.com/office/drawing/2014/main" id="{47F194F9-BB68-4238-AA62-30A28B437E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82D4B1-7628-4BB9-9E30-2F08546A1A35}"/>
              </a:ext>
            </a:extLst>
          </p:cNvPr>
          <p:cNvSpPr>
            <a:spLocks noGrp="1"/>
          </p:cNvSpPr>
          <p:nvPr>
            <p:ph type="sldNum" sz="quarter" idx="12"/>
          </p:nvPr>
        </p:nvSpPr>
        <p:spPr/>
        <p:txBody>
          <a:bodyPr/>
          <a:lstStyle/>
          <a:p>
            <a:fld id="{34DAD033-20D6-41A8-9959-9BA3936BBA83}" type="slidenum">
              <a:rPr lang="en-IN" smtClean="0"/>
              <a:t>‹#›</a:t>
            </a:fld>
            <a:endParaRPr lang="en-IN"/>
          </a:p>
        </p:txBody>
      </p:sp>
    </p:spTree>
    <p:extLst>
      <p:ext uri="{BB962C8B-B14F-4D97-AF65-F5344CB8AC3E}">
        <p14:creationId xmlns:p14="http://schemas.microsoft.com/office/powerpoint/2010/main" val="4108974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05B66-B231-447A-874F-67484ED252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8E096B-341F-4687-B6BC-BA72A9A795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2E9778-E3AA-481A-B6C8-AB977B9E58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9993FE3-A2BB-4807-B7AB-7209863956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45FADA-D0B1-4677-8698-B49D191A52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D8F6B8E-2DF7-45FF-BAF8-D746028BBC30}"/>
              </a:ext>
            </a:extLst>
          </p:cNvPr>
          <p:cNvSpPr>
            <a:spLocks noGrp="1"/>
          </p:cNvSpPr>
          <p:nvPr>
            <p:ph type="dt" sz="half" idx="10"/>
          </p:nvPr>
        </p:nvSpPr>
        <p:spPr/>
        <p:txBody>
          <a:bodyPr/>
          <a:lstStyle/>
          <a:p>
            <a:fld id="{DC3D3E32-C6EA-48CE-8033-E58EA8FCA7E6}" type="datetimeFigureOut">
              <a:rPr lang="en-IN" smtClean="0"/>
              <a:t>26-08-2020</a:t>
            </a:fld>
            <a:endParaRPr lang="en-IN"/>
          </a:p>
        </p:txBody>
      </p:sp>
      <p:sp>
        <p:nvSpPr>
          <p:cNvPr id="8" name="Footer Placeholder 7">
            <a:extLst>
              <a:ext uri="{FF2B5EF4-FFF2-40B4-BE49-F238E27FC236}">
                <a16:creationId xmlns:a16="http://schemas.microsoft.com/office/drawing/2014/main" id="{17219C90-4BB5-444F-AE9F-1EB7A211B71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BF40943-A703-4DE9-940A-36F954E66CD4}"/>
              </a:ext>
            </a:extLst>
          </p:cNvPr>
          <p:cNvSpPr>
            <a:spLocks noGrp="1"/>
          </p:cNvSpPr>
          <p:nvPr>
            <p:ph type="sldNum" sz="quarter" idx="12"/>
          </p:nvPr>
        </p:nvSpPr>
        <p:spPr/>
        <p:txBody>
          <a:bodyPr/>
          <a:lstStyle/>
          <a:p>
            <a:fld id="{34DAD033-20D6-41A8-9959-9BA3936BBA83}" type="slidenum">
              <a:rPr lang="en-IN" smtClean="0"/>
              <a:t>‹#›</a:t>
            </a:fld>
            <a:endParaRPr lang="en-IN"/>
          </a:p>
        </p:txBody>
      </p:sp>
    </p:spTree>
    <p:extLst>
      <p:ext uri="{BB962C8B-B14F-4D97-AF65-F5344CB8AC3E}">
        <p14:creationId xmlns:p14="http://schemas.microsoft.com/office/powerpoint/2010/main" val="90050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4BDED-DB89-4CD3-838E-006E8C5130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9D44295-4877-4217-B55A-B7E4DF5DA5A7}"/>
              </a:ext>
            </a:extLst>
          </p:cNvPr>
          <p:cNvSpPr>
            <a:spLocks noGrp="1"/>
          </p:cNvSpPr>
          <p:nvPr>
            <p:ph type="dt" sz="half" idx="10"/>
          </p:nvPr>
        </p:nvSpPr>
        <p:spPr/>
        <p:txBody>
          <a:bodyPr/>
          <a:lstStyle/>
          <a:p>
            <a:fld id="{DC3D3E32-C6EA-48CE-8033-E58EA8FCA7E6}" type="datetimeFigureOut">
              <a:rPr lang="en-IN" smtClean="0"/>
              <a:t>26-08-2020</a:t>
            </a:fld>
            <a:endParaRPr lang="en-IN"/>
          </a:p>
        </p:txBody>
      </p:sp>
      <p:sp>
        <p:nvSpPr>
          <p:cNvPr id="4" name="Footer Placeholder 3">
            <a:extLst>
              <a:ext uri="{FF2B5EF4-FFF2-40B4-BE49-F238E27FC236}">
                <a16:creationId xmlns:a16="http://schemas.microsoft.com/office/drawing/2014/main" id="{C294731F-9FCC-4DC0-9387-8186F53311A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22DBA6-26A9-442C-8919-5FE2F21C38B2}"/>
              </a:ext>
            </a:extLst>
          </p:cNvPr>
          <p:cNvSpPr>
            <a:spLocks noGrp="1"/>
          </p:cNvSpPr>
          <p:nvPr>
            <p:ph type="sldNum" sz="quarter" idx="12"/>
          </p:nvPr>
        </p:nvSpPr>
        <p:spPr/>
        <p:txBody>
          <a:bodyPr/>
          <a:lstStyle/>
          <a:p>
            <a:fld id="{34DAD033-20D6-41A8-9959-9BA3936BBA83}" type="slidenum">
              <a:rPr lang="en-IN" smtClean="0"/>
              <a:t>‹#›</a:t>
            </a:fld>
            <a:endParaRPr lang="en-IN"/>
          </a:p>
        </p:txBody>
      </p:sp>
    </p:spTree>
    <p:extLst>
      <p:ext uri="{BB962C8B-B14F-4D97-AF65-F5344CB8AC3E}">
        <p14:creationId xmlns:p14="http://schemas.microsoft.com/office/powerpoint/2010/main" val="813750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1A5920-DA5E-4967-98E1-F83ACFEA75D4}"/>
              </a:ext>
            </a:extLst>
          </p:cNvPr>
          <p:cNvSpPr>
            <a:spLocks noGrp="1"/>
          </p:cNvSpPr>
          <p:nvPr>
            <p:ph type="dt" sz="half" idx="10"/>
          </p:nvPr>
        </p:nvSpPr>
        <p:spPr/>
        <p:txBody>
          <a:bodyPr/>
          <a:lstStyle/>
          <a:p>
            <a:fld id="{DC3D3E32-C6EA-48CE-8033-E58EA8FCA7E6}" type="datetimeFigureOut">
              <a:rPr lang="en-IN" smtClean="0"/>
              <a:t>26-08-2020</a:t>
            </a:fld>
            <a:endParaRPr lang="en-IN"/>
          </a:p>
        </p:txBody>
      </p:sp>
      <p:sp>
        <p:nvSpPr>
          <p:cNvPr id="3" name="Footer Placeholder 2">
            <a:extLst>
              <a:ext uri="{FF2B5EF4-FFF2-40B4-BE49-F238E27FC236}">
                <a16:creationId xmlns:a16="http://schemas.microsoft.com/office/drawing/2014/main" id="{ACE0D291-95B4-45B6-979B-8AC6C5DD642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3FD53CA-3133-4993-9464-FD90753B7B27}"/>
              </a:ext>
            </a:extLst>
          </p:cNvPr>
          <p:cNvSpPr>
            <a:spLocks noGrp="1"/>
          </p:cNvSpPr>
          <p:nvPr>
            <p:ph type="sldNum" sz="quarter" idx="12"/>
          </p:nvPr>
        </p:nvSpPr>
        <p:spPr/>
        <p:txBody>
          <a:bodyPr/>
          <a:lstStyle/>
          <a:p>
            <a:fld id="{34DAD033-20D6-41A8-9959-9BA3936BBA83}" type="slidenum">
              <a:rPr lang="en-IN" smtClean="0"/>
              <a:t>‹#›</a:t>
            </a:fld>
            <a:endParaRPr lang="en-IN"/>
          </a:p>
        </p:txBody>
      </p:sp>
    </p:spTree>
    <p:extLst>
      <p:ext uri="{BB962C8B-B14F-4D97-AF65-F5344CB8AC3E}">
        <p14:creationId xmlns:p14="http://schemas.microsoft.com/office/powerpoint/2010/main" val="4291970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7083-AD93-481A-BF81-77DBE4B9C4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E09A784-B73D-4586-9663-04EA59ED7A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10F047-80C6-409B-8964-0D2CD1FC17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9F5445-E192-44F2-AE9A-718F3E000E96}"/>
              </a:ext>
            </a:extLst>
          </p:cNvPr>
          <p:cNvSpPr>
            <a:spLocks noGrp="1"/>
          </p:cNvSpPr>
          <p:nvPr>
            <p:ph type="dt" sz="half" idx="10"/>
          </p:nvPr>
        </p:nvSpPr>
        <p:spPr/>
        <p:txBody>
          <a:bodyPr/>
          <a:lstStyle/>
          <a:p>
            <a:fld id="{DC3D3E32-C6EA-48CE-8033-E58EA8FCA7E6}" type="datetimeFigureOut">
              <a:rPr lang="en-IN" smtClean="0"/>
              <a:t>26-08-2020</a:t>
            </a:fld>
            <a:endParaRPr lang="en-IN"/>
          </a:p>
        </p:txBody>
      </p:sp>
      <p:sp>
        <p:nvSpPr>
          <p:cNvPr id="6" name="Footer Placeholder 5">
            <a:extLst>
              <a:ext uri="{FF2B5EF4-FFF2-40B4-BE49-F238E27FC236}">
                <a16:creationId xmlns:a16="http://schemas.microsoft.com/office/drawing/2014/main" id="{DDA32D8B-BAA8-4521-A1FE-8F69005E7F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7BA3D9-6C2A-4D3C-ACFD-14B1A8CF9979}"/>
              </a:ext>
            </a:extLst>
          </p:cNvPr>
          <p:cNvSpPr>
            <a:spLocks noGrp="1"/>
          </p:cNvSpPr>
          <p:nvPr>
            <p:ph type="sldNum" sz="quarter" idx="12"/>
          </p:nvPr>
        </p:nvSpPr>
        <p:spPr/>
        <p:txBody>
          <a:bodyPr/>
          <a:lstStyle/>
          <a:p>
            <a:fld id="{34DAD033-20D6-41A8-9959-9BA3936BBA83}" type="slidenum">
              <a:rPr lang="en-IN" smtClean="0"/>
              <a:t>‹#›</a:t>
            </a:fld>
            <a:endParaRPr lang="en-IN"/>
          </a:p>
        </p:txBody>
      </p:sp>
    </p:spTree>
    <p:extLst>
      <p:ext uri="{BB962C8B-B14F-4D97-AF65-F5344CB8AC3E}">
        <p14:creationId xmlns:p14="http://schemas.microsoft.com/office/powerpoint/2010/main" val="999811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2642B-3F48-4242-BC11-AC2E39B8EA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3D870B3-5E03-4F56-BD68-987E3B1EDB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600FB4-2160-469F-844A-AA91C19668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D261B4-3C6C-4EA2-B399-F9CDB4DF6DC2}"/>
              </a:ext>
            </a:extLst>
          </p:cNvPr>
          <p:cNvSpPr>
            <a:spLocks noGrp="1"/>
          </p:cNvSpPr>
          <p:nvPr>
            <p:ph type="dt" sz="half" idx="10"/>
          </p:nvPr>
        </p:nvSpPr>
        <p:spPr/>
        <p:txBody>
          <a:bodyPr/>
          <a:lstStyle/>
          <a:p>
            <a:fld id="{DC3D3E32-C6EA-48CE-8033-E58EA8FCA7E6}" type="datetimeFigureOut">
              <a:rPr lang="en-IN" smtClean="0"/>
              <a:t>26-08-2020</a:t>
            </a:fld>
            <a:endParaRPr lang="en-IN"/>
          </a:p>
        </p:txBody>
      </p:sp>
      <p:sp>
        <p:nvSpPr>
          <p:cNvPr id="6" name="Footer Placeholder 5">
            <a:extLst>
              <a:ext uri="{FF2B5EF4-FFF2-40B4-BE49-F238E27FC236}">
                <a16:creationId xmlns:a16="http://schemas.microsoft.com/office/drawing/2014/main" id="{2CC58ABE-6ED7-45D0-8AE6-4CD59339FC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6A7927-81AD-4ECA-A312-BB102382400F}"/>
              </a:ext>
            </a:extLst>
          </p:cNvPr>
          <p:cNvSpPr>
            <a:spLocks noGrp="1"/>
          </p:cNvSpPr>
          <p:nvPr>
            <p:ph type="sldNum" sz="quarter" idx="12"/>
          </p:nvPr>
        </p:nvSpPr>
        <p:spPr/>
        <p:txBody>
          <a:bodyPr/>
          <a:lstStyle/>
          <a:p>
            <a:fld id="{34DAD033-20D6-41A8-9959-9BA3936BBA83}" type="slidenum">
              <a:rPr lang="en-IN" smtClean="0"/>
              <a:t>‹#›</a:t>
            </a:fld>
            <a:endParaRPr lang="en-IN"/>
          </a:p>
        </p:txBody>
      </p:sp>
    </p:spTree>
    <p:extLst>
      <p:ext uri="{BB962C8B-B14F-4D97-AF65-F5344CB8AC3E}">
        <p14:creationId xmlns:p14="http://schemas.microsoft.com/office/powerpoint/2010/main" val="3411227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70F71A-D023-4A93-896C-4BC23221AB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D0B0FB-DC8A-44B8-94EF-854F026459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24371A-5E78-41F5-80FD-09440D3655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3D3E32-C6EA-48CE-8033-E58EA8FCA7E6}" type="datetimeFigureOut">
              <a:rPr lang="en-IN" smtClean="0"/>
              <a:t>26-08-2020</a:t>
            </a:fld>
            <a:endParaRPr lang="en-IN"/>
          </a:p>
        </p:txBody>
      </p:sp>
      <p:sp>
        <p:nvSpPr>
          <p:cNvPr id="5" name="Footer Placeholder 4">
            <a:extLst>
              <a:ext uri="{FF2B5EF4-FFF2-40B4-BE49-F238E27FC236}">
                <a16:creationId xmlns:a16="http://schemas.microsoft.com/office/drawing/2014/main" id="{5BC307DD-63F3-4546-B074-0D4FCBD66A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DBA07D-EA53-4CD2-B8D0-C441AC29AC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AD033-20D6-41A8-9959-9BA3936BBA83}" type="slidenum">
              <a:rPr lang="en-IN" smtClean="0"/>
              <a:t>‹#›</a:t>
            </a:fld>
            <a:endParaRPr lang="en-IN"/>
          </a:p>
        </p:txBody>
      </p:sp>
      <p:pic>
        <p:nvPicPr>
          <p:cNvPr id="8" name="Picture 7">
            <a:extLst>
              <a:ext uri="{FF2B5EF4-FFF2-40B4-BE49-F238E27FC236}">
                <a16:creationId xmlns:a16="http://schemas.microsoft.com/office/drawing/2014/main" id="{643694F0-6545-4A2E-A773-83F47FDCD09C}"/>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3136" y="-120068"/>
            <a:ext cx="1282699" cy="857534"/>
          </a:xfrm>
          <a:prstGeom prst="rect">
            <a:avLst/>
          </a:prstGeom>
        </p:spPr>
      </p:pic>
      <p:sp>
        <p:nvSpPr>
          <p:cNvPr id="10" name="Rectangle 9">
            <a:extLst>
              <a:ext uri="{FF2B5EF4-FFF2-40B4-BE49-F238E27FC236}">
                <a16:creationId xmlns:a16="http://schemas.microsoft.com/office/drawing/2014/main" id="{400D9963-1176-4644-84F7-452CC996F993}"/>
              </a:ext>
            </a:extLst>
          </p:cNvPr>
          <p:cNvSpPr/>
          <p:nvPr userDrawn="1"/>
        </p:nvSpPr>
        <p:spPr>
          <a:xfrm>
            <a:off x="-73900" y="6568695"/>
            <a:ext cx="1219200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2117198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FEADA-E901-4302-A497-05D33C2B29A4}"/>
              </a:ext>
            </a:extLst>
          </p:cNvPr>
          <p:cNvSpPr>
            <a:spLocks noGrp="1"/>
          </p:cNvSpPr>
          <p:nvPr>
            <p:ph idx="1"/>
          </p:nvPr>
        </p:nvSpPr>
        <p:spPr>
          <a:xfrm>
            <a:off x="1752600" y="152400"/>
            <a:ext cx="8458200" cy="6705600"/>
          </a:xfrm>
        </p:spPr>
        <p:txBody>
          <a:bodyPr/>
          <a:lstStyle/>
          <a:p>
            <a:pPr marL="0" indent="0" algn="ctr">
              <a:buNone/>
            </a:pPr>
            <a:r>
              <a:rPr lang="en-IN" dirty="0">
                <a:hlinkClick r:id="rId2"/>
              </a:rPr>
              <a:t>http://www.vidyanidhi.com/</a:t>
            </a:r>
            <a:endParaRPr lang="en-IN" dirty="0"/>
          </a:p>
          <a:p>
            <a:pPr marL="0" indent="0" algn="ctr">
              <a:buNone/>
            </a:pPr>
            <a:r>
              <a:rPr lang="en-IN" dirty="0"/>
              <a:t>ketkiacharya.net@gmail.com</a:t>
            </a:r>
          </a:p>
        </p:txBody>
      </p:sp>
      <p:sp>
        <p:nvSpPr>
          <p:cNvPr id="4" name="TextBox 3">
            <a:extLst>
              <a:ext uri="{FF2B5EF4-FFF2-40B4-BE49-F238E27FC236}">
                <a16:creationId xmlns:a16="http://schemas.microsoft.com/office/drawing/2014/main" id="{E8DE8A8E-ED85-4B70-916D-ED56E0E40BBC}"/>
              </a:ext>
            </a:extLst>
          </p:cNvPr>
          <p:cNvSpPr txBox="1"/>
          <p:nvPr/>
        </p:nvSpPr>
        <p:spPr>
          <a:xfrm>
            <a:off x="2057400" y="4038601"/>
            <a:ext cx="3276600" cy="923330"/>
          </a:xfrm>
          <a:prstGeom prst="rect">
            <a:avLst/>
          </a:prstGeom>
          <a:noFill/>
        </p:spPr>
        <p:txBody>
          <a:bodyPr wrap="square" rtlCol="0">
            <a:spAutoFit/>
          </a:bodyPr>
          <a:lstStyle/>
          <a:p>
            <a:r>
              <a:rPr lang="en-IN" dirty="0" err="1"/>
              <a:t>Ketki</a:t>
            </a:r>
            <a:r>
              <a:rPr lang="en-IN" dirty="0"/>
              <a:t> Acharya</a:t>
            </a:r>
          </a:p>
          <a:p>
            <a:r>
              <a:rPr lang="en-IN" dirty="0"/>
              <a:t>From: SM VITA ATC of CDAC</a:t>
            </a:r>
          </a:p>
          <a:p>
            <a:r>
              <a:rPr lang="en-IN" dirty="0"/>
              <a:t>ketkiacharya.net@gmail.com</a:t>
            </a:r>
          </a:p>
        </p:txBody>
      </p:sp>
    </p:spTree>
    <p:extLst>
      <p:ext uri="{BB962C8B-B14F-4D97-AF65-F5344CB8AC3E}">
        <p14:creationId xmlns:p14="http://schemas.microsoft.com/office/powerpoint/2010/main" val="3303597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32FA2-D1E0-497D-A6FB-7E5ABDF62FEE}"/>
              </a:ext>
            </a:extLst>
          </p:cNvPr>
          <p:cNvSpPr>
            <a:spLocks noGrp="1"/>
          </p:cNvSpPr>
          <p:nvPr>
            <p:ph type="title"/>
          </p:nvPr>
        </p:nvSpPr>
        <p:spPr>
          <a:xfrm>
            <a:off x="1241322" y="18256"/>
            <a:ext cx="10515600" cy="662782"/>
          </a:xfrm>
        </p:spPr>
        <p:txBody>
          <a:bodyPr>
            <a:normAutofit fontScale="90000"/>
          </a:bodyPr>
          <a:lstStyle/>
          <a:p>
            <a:r>
              <a:rPr lang="en-IN" dirty="0"/>
              <a:t>Virtual </a:t>
            </a:r>
            <a:r>
              <a:rPr lang="en-IN" dirty="0" err="1"/>
              <a:t>Tostring</a:t>
            </a:r>
            <a:r>
              <a:rPr lang="en-IN" dirty="0"/>
              <a:t>()</a:t>
            </a:r>
          </a:p>
        </p:txBody>
      </p:sp>
      <p:sp>
        <p:nvSpPr>
          <p:cNvPr id="3" name="Content Placeholder 2">
            <a:extLst>
              <a:ext uri="{FF2B5EF4-FFF2-40B4-BE49-F238E27FC236}">
                <a16:creationId xmlns:a16="http://schemas.microsoft.com/office/drawing/2014/main" id="{CFE70625-C20B-4B6C-8D32-2CF210838EE2}"/>
              </a:ext>
            </a:extLst>
          </p:cNvPr>
          <p:cNvSpPr>
            <a:spLocks noGrp="1"/>
          </p:cNvSpPr>
          <p:nvPr>
            <p:ph idx="1"/>
          </p:nvPr>
        </p:nvSpPr>
        <p:spPr>
          <a:xfrm>
            <a:off x="6351638" y="18256"/>
            <a:ext cx="5614219" cy="4858544"/>
          </a:xfrm>
        </p:spPr>
        <p:txBody>
          <a:bodyPr>
            <a:noAutofit/>
          </a:bodyPr>
          <a:lstStyle/>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ConsoleApplication7</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Employee:Object</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id;</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name;</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salary;</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Employee(</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id, </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nm, </a:t>
            </a:r>
            <a:r>
              <a:rPr lang="en-US" sz="1200" dirty="0">
                <a:solidFill>
                  <a:srgbClr val="0000FF"/>
                </a:solidFill>
                <a:highlight>
                  <a:srgbClr val="FFFFFF"/>
                </a:highlight>
                <a:latin typeface="Consolas" panose="020B0609020204030204" pitchFamily="49" charset="0"/>
              </a:rPr>
              <a:t>double</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sal</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this</a:t>
            </a:r>
            <a:r>
              <a:rPr lang="en-IN" sz="1200" dirty="0">
                <a:solidFill>
                  <a:srgbClr val="000000"/>
                </a:solidFill>
                <a:highlight>
                  <a:srgbClr val="FFFFFF"/>
                </a:highlight>
                <a:latin typeface="Consolas" panose="020B0609020204030204" pitchFamily="49" charset="0"/>
              </a:rPr>
              <a:t>.id = id;</a:t>
            </a:r>
          </a:p>
          <a:p>
            <a:pPr marL="0" indent="0">
              <a:buNone/>
            </a:pPr>
            <a:r>
              <a:rPr lang="en-IN" sz="1200" dirty="0">
                <a:solidFill>
                  <a:srgbClr val="000000"/>
                </a:solidFill>
                <a:highlight>
                  <a:srgbClr val="FFFFFF"/>
                </a:highlight>
                <a:latin typeface="Consolas" panose="020B0609020204030204" pitchFamily="49" charset="0"/>
              </a:rPr>
              <a:t>            name = nm;</a:t>
            </a:r>
          </a:p>
          <a:p>
            <a:pPr marL="0" indent="0">
              <a:buNone/>
            </a:pPr>
            <a:r>
              <a:rPr lang="en-IN" sz="1200" dirty="0">
                <a:solidFill>
                  <a:srgbClr val="000000"/>
                </a:solidFill>
                <a:highlight>
                  <a:srgbClr val="FFFFFF"/>
                </a:highlight>
                <a:latin typeface="Consolas" panose="020B0609020204030204" pitchFamily="49" charset="0"/>
              </a:rPr>
              <a:t>            salary = </a:t>
            </a:r>
            <a:r>
              <a:rPr lang="en-IN" sz="1200" dirty="0" err="1">
                <a:solidFill>
                  <a:srgbClr val="000000"/>
                </a:solidFill>
                <a:highlight>
                  <a:srgbClr val="FFFFFF"/>
                </a:highlight>
                <a:latin typeface="Consolas" panose="020B0609020204030204" pitchFamily="49" charset="0"/>
              </a:rPr>
              <a:t>sal</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override</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ToString</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id + </a:t>
            </a:r>
            <a:r>
              <a:rPr lang="en-IN" sz="1200" dirty="0">
                <a:solidFill>
                  <a:srgbClr val="A31515"/>
                </a:solidFill>
                <a:highlight>
                  <a:srgbClr val="FFFFFF"/>
                </a:highlight>
                <a:latin typeface="Consolas" panose="020B0609020204030204" pitchFamily="49" charset="0"/>
              </a:rPr>
              <a:t>" "</a:t>
            </a:r>
            <a:r>
              <a:rPr lang="en-IN" sz="1200" dirty="0">
                <a:solidFill>
                  <a:srgbClr val="000000"/>
                </a:solidFill>
                <a:highlight>
                  <a:srgbClr val="FFFFFF"/>
                </a:highlight>
                <a:latin typeface="Consolas" panose="020B0609020204030204" pitchFamily="49" charset="0"/>
              </a:rPr>
              <a:t> + name + </a:t>
            </a:r>
            <a:r>
              <a:rPr lang="en-IN" sz="1200" dirty="0">
                <a:solidFill>
                  <a:srgbClr val="A31515"/>
                </a:solidFill>
                <a:highlight>
                  <a:srgbClr val="FFFFFF"/>
                </a:highlight>
                <a:latin typeface="Consolas" panose="020B0609020204030204" pitchFamily="49" charset="0"/>
              </a:rPr>
              <a:t>" "</a:t>
            </a:r>
            <a:r>
              <a:rPr lang="en-IN" sz="1200" dirty="0">
                <a:solidFill>
                  <a:srgbClr val="000000"/>
                </a:solidFill>
                <a:highlight>
                  <a:srgbClr val="FFFFFF"/>
                </a:highlight>
                <a:latin typeface="Consolas" panose="020B0609020204030204" pitchFamily="49" charset="0"/>
              </a:rPr>
              <a:t> + salary;</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endParaRPr lang="en-IN" sz="1200" dirty="0"/>
          </a:p>
        </p:txBody>
      </p:sp>
      <p:sp>
        <p:nvSpPr>
          <p:cNvPr id="4" name="TextBox 3">
            <a:extLst>
              <a:ext uri="{FF2B5EF4-FFF2-40B4-BE49-F238E27FC236}">
                <a16:creationId xmlns:a16="http://schemas.microsoft.com/office/drawing/2014/main" id="{6AC2E3C1-17B4-478F-AD70-454849FFC72F}"/>
              </a:ext>
            </a:extLst>
          </p:cNvPr>
          <p:cNvSpPr txBox="1"/>
          <p:nvPr/>
        </p:nvSpPr>
        <p:spPr>
          <a:xfrm>
            <a:off x="412955" y="681038"/>
            <a:ext cx="5614219" cy="2308324"/>
          </a:xfrm>
          <a:prstGeom prst="rect">
            <a:avLst/>
          </a:prstGeom>
          <a:noFill/>
        </p:spPr>
        <p:txBody>
          <a:bodyPr wrap="square" rtlCol="0">
            <a:spAutoFit/>
          </a:bodyPr>
          <a:lstStyle/>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Employee</a:t>
            </a:r>
            <a:r>
              <a:rPr lang="en-US" sz="1200" dirty="0">
                <a:solidFill>
                  <a:srgbClr val="000000"/>
                </a:solidFill>
                <a:highlight>
                  <a:srgbClr val="FFFFFF"/>
                </a:highlight>
                <a:latin typeface="Consolas" panose="020B0609020204030204" pitchFamily="49" charset="0"/>
              </a:rPr>
              <a:t> e1=</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Employee</a:t>
            </a:r>
            <a:r>
              <a:rPr lang="en-US" sz="1200" dirty="0">
                <a:solidFill>
                  <a:srgbClr val="000000"/>
                </a:solidFill>
                <a:highlight>
                  <a:srgbClr val="FFFFFF"/>
                </a:highlight>
                <a:latin typeface="Consolas" panose="020B0609020204030204" pitchFamily="49" charset="0"/>
              </a:rPr>
              <a:t> (1,</a:t>
            </a:r>
            <a:r>
              <a:rPr lang="en-US" sz="1200" dirty="0">
                <a:solidFill>
                  <a:srgbClr val="A31515"/>
                </a:solidFill>
                <a:highlight>
                  <a:srgbClr val="FFFFFF"/>
                </a:highlight>
                <a:latin typeface="Consolas" panose="020B0609020204030204" pitchFamily="49" charset="0"/>
              </a:rPr>
              <a:t>"Raj"</a:t>
            </a:r>
            <a:r>
              <a:rPr lang="en-US" sz="1200" dirty="0">
                <a:solidFill>
                  <a:srgbClr val="000000"/>
                </a:solidFill>
                <a:highlight>
                  <a:srgbClr val="FFFFFF"/>
                </a:highlight>
                <a:latin typeface="Consolas" panose="020B0609020204030204" pitchFamily="49" charset="0"/>
              </a:rPr>
              <a:t>,5000);</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object</a:t>
            </a:r>
            <a:r>
              <a:rPr lang="en-US" sz="1200" dirty="0">
                <a:solidFill>
                  <a:srgbClr val="000000"/>
                </a:solidFill>
                <a:highlight>
                  <a:srgbClr val="FFFFFF"/>
                </a:highlight>
                <a:latin typeface="Consolas" panose="020B0609020204030204" pitchFamily="49" charset="0"/>
              </a:rPr>
              <a:t> e2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Employee</a:t>
            </a:r>
            <a:r>
              <a:rPr lang="en-US" sz="1200" dirty="0">
                <a:solidFill>
                  <a:srgbClr val="000000"/>
                </a:solidFill>
                <a:highlight>
                  <a:srgbClr val="FFFFFF"/>
                </a:highlight>
                <a:latin typeface="Consolas" panose="020B0609020204030204" pitchFamily="49" charset="0"/>
              </a:rPr>
              <a:t>(2, </a:t>
            </a:r>
            <a:r>
              <a:rPr lang="en-US" sz="1200" dirty="0">
                <a:solidFill>
                  <a:srgbClr val="A31515"/>
                </a:solidFill>
                <a:highlight>
                  <a:srgbClr val="FFFFFF"/>
                </a:highlight>
                <a:latin typeface="Consolas" panose="020B0609020204030204" pitchFamily="49" charset="0"/>
              </a:rPr>
              <a:t>"Mona"</a:t>
            </a:r>
            <a:r>
              <a:rPr lang="en-US" sz="1200" dirty="0">
                <a:solidFill>
                  <a:srgbClr val="000000"/>
                </a:solidFill>
                <a:highlight>
                  <a:srgbClr val="FFFFFF"/>
                </a:highlight>
                <a:latin typeface="Consolas" panose="020B0609020204030204" pitchFamily="49" charset="0"/>
              </a:rPr>
              <a:t>, 9000);</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(e1);</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(e2);</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p>
          <a:p>
            <a:endParaRPr lang="en-IN" sz="1200" dirty="0"/>
          </a:p>
        </p:txBody>
      </p:sp>
      <p:sp>
        <p:nvSpPr>
          <p:cNvPr id="5" name="TextBox 4">
            <a:extLst>
              <a:ext uri="{FF2B5EF4-FFF2-40B4-BE49-F238E27FC236}">
                <a16:creationId xmlns:a16="http://schemas.microsoft.com/office/drawing/2014/main" id="{592A8984-5777-4AF1-973F-75702F7ACDA0}"/>
              </a:ext>
            </a:extLst>
          </p:cNvPr>
          <p:cNvSpPr txBox="1"/>
          <p:nvPr/>
        </p:nvSpPr>
        <p:spPr>
          <a:xfrm>
            <a:off x="412954" y="2989362"/>
            <a:ext cx="5614219" cy="3416320"/>
          </a:xfrm>
          <a:prstGeom prst="rect">
            <a:avLst/>
          </a:prstGeom>
          <a:noFill/>
        </p:spPr>
        <p:txBody>
          <a:bodyPr wrap="square" rtlCol="0">
            <a:spAutoFit/>
          </a:bodyPr>
          <a:lstStyle/>
          <a:p>
            <a:r>
              <a:rPr lang="en-IN" dirty="0"/>
              <a:t>When you print object internally it will call virtual </a:t>
            </a:r>
            <a:r>
              <a:rPr lang="en-IN" dirty="0" err="1"/>
              <a:t>ToString</a:t>
            </a:r>
            <a:r>
              <a:rPr lang="en-IN" dirty="0"/>
              <a:t> method defined in Object class. </a:t>
            </a:r>
          </a:p>
          <a:p>
            <a:endParaRPr lang="en-IN" dirty="0"/>
          </a:p>
          <a:p>
            <a:r>
              <a:rPr lang="en-IN" dirty="0"/>
              <a:t>All class are derived from Object class which has </a:t>
            </a:r>
          </a:p>
          <a:p>
            <a:endParaRPr lang="en-IN" dirty="0"/>
          </a:p>
          <a:p>
            <a:r>
              <a:rPr lang="en-IN" dirty="0"/>
              <a:t>Public virtual string </a:t>
            </a:r>
            <a:r>
              <a:rPr lang="en-IN" dirty="0" err="1"/>
              <a:t>ToString</a:t>
            </a:r>
            <a:r>
              <a:rPr lang="en-IN" dirty="0"/>
              <a:t>() method.</a:t>
            </a:r>
          </a:p>
          <a:p>
            <a:r>
              <a:rPr lang="en-IN" dirty="0"/>
              <a:t>If  Employee Class has overridden it then overridden version will get called.</a:t>
            </a:r>
          </a:p>
          <a:p>
            <a:endParaRPr lang="en-IN" dirty="0"/>
          </a:p>
          <a:p>
            <a:endParaRPr lang="en-IN" dirty="0"/>
          </a:p>
          <a:p>
            <a:r>
              <a:rPr lang="en-IN" dirty="0"/>
              <a:t>Note. Comment </a:t>
            </a:r>
            <a:r>
              <a:rPr lang="en-IN" dirty="0" err="1"/>
              <a:t>ToString</a:t>
            </a:r>
            <a:r>
              <a:rPr lang="en-IN" dirty="0"/>
              <a:t> method and execute code </a:t>
            </a:r>
          </a:p>
          <a:p>
            <a:r>
              <a:rPr lang="en-IN" dirty="0"/>
              <a:t>It will print </a:t>
            </a:r>
            <a:r>
              <a:rPr lang="en-IN" sz="1200" dirty="0">
                <a:solidFill>
                  <a:srgbClr val="000000"/>
                </a:solidFill>
                <a:highlight>
                  <a:srgbClr val="FFFFFF"/>
                </a:highlight>
                <a:latin typeface="Consolas" panose="020B0609020204030204" pitchFamily="49" charset="0"/>
              </a:rPr>
              <a:t>ConsoleApplication7</a:t>
            </a:r>
            <a:r>
              <a:rPr lang="en-IN" sz="1200" dirty="0"/>
              <a:t>.Employee</a:t>
            </a:r>
          </a:p>
        </p:txBody>
      </p:sp>
    </p:spTree>
    <p:extLst>
      <p:ext uri="{BB962C8B-B14F-4D97-AF65-F5344CB8AC3E}">
        <p14:creationId xmlns:p14="http://schemas.microsoft.com/office/powerpoint/2010/main" val="629639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109134-C9ED-4B77-8E6F-6A8574660C01}"/>
              </a:ext>
            </a:extLst>
          </p:cNvPr>
          <p:cNvSpPr>
            <a:spLocks noGrp="1"/>
          </p:cNvSpPr>
          <p:nvPr>
            <p:ph idx="1"/>
          </p:nvPr>
        </p:nvSpPr>
        <p:spPr>
          <a:xfrm>
            <a:off x="6567948" y="88489"/>
            <a:ext cx="4785852" cy="6088473"/>
          </a:xfrm>
        </p:spPr>
        <p:txBody>
          <a:bodyPr>
            <a:noAutofit/>
          </a:bodyPr>
          <a:lstStyle/>
          <a:p>
            <a:pPr marL="0" indent="0">
              <a:buNone/>
            </a:pPr>
            <a:r>
              <a:rPr lang="en-US" sz="1100" dirty="0">
                <a:solidFill>
                  <a:srgbClr val="008000"/>
                </a:solidFill>
                <a:highlight>
                  <a:srgbClr val="FFFFFF"/>
                </a:highlight>
                <a:latin typeface="Consolas" panose="020B0609020204030204" pitchFamily="49" charset="0"/>
              </a:rPr>
              <a:t>// This program will not compile. </a:t>
            </a:r>
            <a:endParaRPr lang="en-US" sz="1100" dirty="0">
              <a:solidFill>
                <a:srgbClr val="000000"/>
              </a:solidFill>
              <a:highlight>
                <a:srgbClr val="FFFFFF"/>
              </a:highlight>
              <a:latin typeface="Consolas" panose="020B0609020204030204" pitchFamily="49" charset="0"/>
            </a:endParaRPr>
          </a:p>
          <a:p>
            <a:pPr marL="0" indent="0">
              <a:buNone/>
            </a:pPr>
            <a:r>
              <a:rPr lang="en-IN" sz="1100" dirty="0">
                <a:solidFill>
                  <a:srgbClr val="0000FF"/>
                </a:solidFill>
                <a:highlight>
                  <a:srgbClr val="FFFFFF"/>
                </a:highlight>
                <a:latin typeface="Consolas" panose="020B0609020204030204" pitchFamily="49" charset="0"/>
              </a:rPr>
              <a:t>class</a:t>
            </a: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Animal</a:t>
            </a:r>
            <a:endParaRPr lang="en-IN"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int</a:t>
            </a:r>
            <a:r>
              <a:rPr lang="en-IN" sz="1100" dirty="0">
                <a:solidFill>
                  <a:srgbClr val="000000"/>
                </a:solidFill>
                <a:highlight>
                  <a:srgbClr val="FFFFFF"/>
                </a:highlight>
                <a:latin typeface="Consolas" panose="020B0609020204030204" pitchFamily="49" charset="0"/>
              </a:rPr>
              <a:t> a;</a:t>
            </a: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public</a:t>
            </a:r>
            <a:r>
              <a:rPr lang="en-US" sz="1100" dirty="0">
                <a:solidFill>
                  <a:srgbClr val="000000"/>
                </a:solidFill>
                <a:highlight>
                  <a:srgbClr val="FFFFFF"/>
                </a:highlight>
                <a:latin typeface="Consolas" panose="020B0609020204030204" pitchFamily="49" charset="0"/>
              </a:rPr>
              <a:t> Animal(</a:t>
            </a:r>
            <a:r>
              <a:rPr lang="en-US" sz="1100" dirty="0">
                <a:solidFill>
                  <a:srgbClr val="0000FF"/>
                </a:solidFill>
                <a:highlight>
                  <a:srgbClr val="FFFFFF"/>
                </a:highlight>
                <a:latin typeface="Consolas" panose="020B0609020204030204" pitchFamily="49" charset="0"/>
              </a:rPr>
              <a:t>int</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i</a:t>
            </a:r>
            <a:r>
              <a:rPr lang="en-US" sz="1100" dirty="0">
                <a:solidFill>
                  <a:srgbClr val="000000"/>
                </a:solidFill>
                <a:highlight>
                  <a:srgbClr val="FFFFFF"/>
                </a:highlight>
                <a:latin typeface="Consolas" panose="020B0609020204030204" pitchFamily="49" charset="0"/>
              </a:rPr>
              <a:t>) { a = </a:t>
            </a:r>
            <a:r>
              <a:rPr lang="en-US" sz="1100" dirty="0" err="1">
                <a:solidFill>
                  <a:srgbClr val="000000"/>
                </a:solidFill>
                <a:highlight>
                  <a:srgbClr val="FFFFFF"/>
                </a:highlight>
                <a:latin typeface="Consolas" panose="020B0609020204030204" pitchFamily="49" charset="0"/>
              </a:rPr>
              <a:t>i</a:t>
            </a:r>
            <a:r>
              <a:rPr lang="en-US" sz="1100" dirty="0">
                <a:solidFill>
                  <a:srgbClr val="000000"/>
                </a:solidFill>
                <a:highlight>
                  <a:srgbClr val="FFFFFF"/>
                </a:highlight>
                <a:latin typeface="Consolas" panose="020B0609020204030204" pitchFamily="49" charset="0"/>
              </a:rPr>
              <a:t>; }</a:t>
            </a:r>
          </a:p>
          <a:p>
            <a:pPr marL="0" indent="0">
              <a:buNone/>
            </a:pP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FF"/>
                </a:solidFill>
                <a:highlight>
                  <a:srgbClr val="FFFFFF"/>
                </a:highlight>
                <a:latin typeface="Consolas" panose="020B0609020204030204" pitchFamily="49" charset="0"/>
              </a:rPr>
              <a:t>class</a:t>
            </a: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Human</a:t>
            </a:r>
            <a:endParaRPr lang="en-IN"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int</a:t>
            </a:r>
            <a:r>
              <a:rPr lang="en-IN" sz="1100" dirty="0">
                <a:solidFill>
                  <a:srgbClr val="000000"/>
                </a:solidFill>
                <a:highlight>
                  <a:srgbClr val="FFFFFF"/>
                </a:highlight>
                <a:latin typeface="Consolas" panose="020B0609020204030204" pitchFamily="49" charset="0"/>
              </a:rPr>
              <a:t> a;</a:t>
            </a:r>
          </a:p>
          <a:p>
            <a:pPr marL="0" indent="0">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Human(</a:t>
            </a:r>
            <a:r>
              <a:rPr lang="en-IN" sz="1100" dirty="0">
                <a:solidFill>
                  <a:srgbClr val="0000FF"/>
                </a:solidFill>
                <a:highlight>
                  <a:srgbClr val="FFFFFF"/>
                </a:highlight>
                <a:latin typeface="Consolas" panose="020B0609020204030204" pitchFamily="49" charset="0"/>
              </a:rPr>
              <a:t>int</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i</a:t>
            </a: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 a = </a:t>
            </a:r>
            <a:r>
              <a:rPr lang="en-IN" sz="1100" dirty="0" err="1">
                <a:solidFill>
                  <a:srgbClr val="000000"/>
                </a:solidFill>
                <a:highlight>
                  <a:srgbClr val="FFFFFF"/>
                </a:highlight>
                <a:latin typeface="Consolas" panose="020B0609020204030204" pitchFamily="49" charset="0"/>
              </a:rPr>
              <a:t>i</a:t>
            </a:r>
            <a:r>
              <a:rPr lang="en-IN" sz="1100" dirty="0">
                <a:solidFill>
                  <a:srgbClr val="000000"/>
                </a:solidFill>
                <a:highlight>
                  <a:srgbClr val="FFFFFF"/>
                </a:highlight>
                <a:latin typeface="Consolas" panose="020B0609020204030204" pitchFamily="49" charset="0"/>
              </a:rPr>
              <a:t>; }</a:t>
            </a:r>
          </a:p>
          <a:p>
            <a:pPr marL="0" indent="0">
              <a:buNone/>
            </a:pP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FF"/>
                </a:solidFill>
                <a:highlight>
                  <a:srgbClr val="FFFFFF"/>
                </a:highlight>
                <a:latin typeface="Consolas" panose="020B0609020204030204" pitchFamily="49" charset="0"/>
              </a:rPr>
              <a:t>class</a:t>
            </a: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IncompatibleRef</a:t>
            </a:r>
            <a:endParaRPr lang="en-IN"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static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void</a:t>
            </a:r>
            <a:r>
              <a:rPr lang="en-IN" sz="1100" dirty="0">
                <a:solidFill>
                  <a:srgbClr val="000000"/>
                </a:solidFill>
                <a:highlight>
                  <a:srgbClr val="FFFFFF"/>
                </a:highlight>
                <a:latin typeface="Consolas" panose="020B0609020204030204" pitchFamily="49" charset="0"/>
              </a:rPr>
              <a:t> Main()</a:t>
            </a:r>
          </a:p>
          <a:p>
            <a:pPr marL="0" indent="0">
              <a:buNone/>
            </a:pPr>
            <a:r>
              <a:rPr lang="en-IN" sz="1100" dirty="0">
                <a:solidFill>
                  <a:srgbClr val="000000"/>
                </a:solidFill>
                <a:highlight>
                  <a:srgbClr val="FFFFFF"/>
                </a:highlight>
                <a:latin typeface="Consolas" panose="020B0609020204030204" pitchFamily="49" charset="0"/>
              </a:rPr>
              <a:t>    {</a:t>
            </a: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Animal</a:t>
            </a:r>
            <a:r>
              <a:rPr lang="en-US" sz="1100" dirty="0">
                <a:solidFill>
                  <a:srgbClr val="000000"/>
                </a:solidFill>
                <a:highlight>
                  <a:srgbClr val="FFFFFF"/>
                </a:highlight>
                <a:latin typeface="Consolas" panose="020B0609020204030204" pitchFamily="49" charset="0"/>
              </a:rPr>
              <a:t>  a = </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Animal</a:t>
            </a:r>
            <a:r>
              <a:rPr lang="en-US" sz="1100" dirty="0">
                <a:solidFill>
                  <a:srgbClr val="000000"/>
                </a:solidFill>
                <a:highlight>
                  <a:srgbClr val="FFFFFF"/>
                </a:highlight>
                <a:latin typeface="Consolas" panose="020B0609020204030204" pitchFamily="49" charset="0"/>
              </a:rPr>
              <a:t>(10);</a:t>
            </a: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Human</a:t>
            </a:r>
            <a:r>
              <a:rPr lang="en-US" sz="1100" dirty="0">
                <a:solidFill>
                  <a:srgbClr val="000000"/>
                </a:solidFill>
                <a:highlight>
                  <a:srgbClr val="FFFFFF"/>
                </a:highlight>
                <a:latin typeface="Consolas" panose="020B0609020204030204" pitchFamily="49" charset="0"/>
              </a:rPr>
              <a:t> h = </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Human</a:t>
            </a:r>
            <a:r>
              <a:rPr lang="en-US" sz="1100" dirty="0">
                <a:solidFill>
                  <a:srgbClr val="000000"/>
                </a:solidFill>
                <a:highlight>
                  <a:srgbClr val="FFFFFF"/>
                </a:highlight>
                <a:latin typeface="Consolas" panose="020B0609020204030204" pitchFamily="49" charset="0"/>
              </a:rPr>
              <a:t>(5);</a:t>
            </a:r>
          </a:p>
          <a:p>
            <a:pPr marL="0" indent="0">
              <a:buNone/>
            </a:pP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Animal</a:t>
            </a:r>
            <a:r>
              <a:rPr lang="en-IN" sz="1100" dirty="0">
                <a:solidFill>
                  <a:srgbClr val="000000"/>
                </a:solidFill>
                <a:highlight>
                  <a:srgbClr val="FFFFFF"/>
                </a:highlight>
                <a:latin typeface="Consolas" panose="020B0609020204030204" pitchFamily="49" charset="0"/>
              </a:rPr>
              <a:t> a2;</a:t>
            </a:r>
          </a:p>
          <a:p>
            <a:pPr marL="0" indent="0">
              <a:buNone/>
            </a:pPr>
            <a:r>
              <a:rPr lang="en-US" sz="1100" dirty="0">
                <a:solidFill>
                  <a:srgbClr val="000000"/>
                </a:solidFill>
                <a:highlight>
                  <a:srgbClr val="FFFFFF"/>
                </a:highlight>
                <a:latin typeface="Consolas" panose="020B0609020204030204" pitchFamily="49" charset="0"/>
              </a:rPr>
              <a:t>        a2 = a; </a:t>
            </a:r>
            <a:r>
              <a:rPr lang="en-US" sz="1100" dirty="0">
                <a:solidFill>
                  <a:srgbClr val="008000"/>
                </a:solidFill>
                <a:highlight>
                  <a:srgbClr val="FFFFFF"/>
                </a:highlight>
                <a:latin typeface="Consolas" panose="020B0609020204030204" pitchFamily="49" charset="0"/>
              </a:rPr>
              <a:t>// OK, both of same type </a:t>
            </a:r>
            <a:endParaRPr lang="en-US" sz="1100" dirty="0">
              <a:solidFill>
                <a:srgbClr val="000000"/>
              </a:solidFill>
              <a:highlight>
                <a:srgbClr val="FFFFFF"/>
              </a:highlight>
              <a:latin typeface="Consolas" panose="020B0609020204030204" pitchFamily="49" charset="0"/>
            </a:endParaRPr>
          </a:p>
          <a:p>
            <a:pPr marL="0" indent="0">
              <a:buNone/>
            </a:pPr>
            <a:r>
              <a:rPr lang="en-US" sz="1100" dirty="0">
                <a:solidFill>
                  <a:srgbClr val="000000"/>
                </a:solidFill>
                <a:highlight>
                  <a:srgbClr val="FFFFFF"/>
                </a:highlight>
                <a:latin typeface="Consolas" panose="020B0609020204030204" pitchFamily="49" charset="0"/>
              </a:rPr>
              <a:t>       a2 = h; </a:t>
            </a:r>
            <a:r>
              <a:rPr lang="en-US" sz="1100" dirty="0">
                <a:solidFill>
                  <a:srgbClr val="008000"/>
                </a:solidFill>
                <a:highlight>
                  <a:srgbClr val="FFFFFF"/>
                </a:highlight>
                <a:latin typeface="Consolas" panose="020B0609020204030204" pitchFamily="49" charset="0"/>
              </a:rPr>
              <a:t>// Error, not of same type </a:t>
            </a:r>
            <a:endParaRPr lang="en-US"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    }</a:t>
            </a:r>
          </a:p>
          <a:p>
            <a:pPr marL="0" indent="0">
              <a:buNone/>
            </a:pPr>
            <a:r>
              <a:rPr lang="en-IN" sz="1100" dirty="0">
                <a:solidFill>
                  <a:srgbClr val="000000"/>
                </a:solidFill>
                <a:highlight>
                  <a:srgbClr val="FFFFFF"/>
                </a:highlight>
                <a:latin typeface="Consolas" panose="020B0609020204030204" pitchFamily="49" charset="0"/>
              </a:rPr>
              <a:t>}</a:t>
            </a:r>
            <a:endParaRPr lang="en-IN" sz="1100" dirty="0"/>
          </a:p>
        </p:txBody>
      </p:sp>
      <p:sp>
        <p:nvSpPr>
          <p:cNvPr id="4" name="TextBox 3">
            <a:extLst>
              <a:ext uri="{FF2B5EF4-FFF2-40B4-BE49-F238E27FC236}">
                <a16:creationId xmlns:a16="http://schemas.microsoft.com/office/drawing/2014/main" id="{037F353F-F089-4525-B0FD-D71B83BCD8A3}"/>
              </a:ext>
            </a:extLst>
          </p:cNvPr>
          <p:cNvSpPr txBox="1"/>
          <p:nvPr/>
        </p:nvSpPr>
        <p:spPr>
          <a:xfrm>
            <a:off x="383458" y="766917"/>
            <a:ext cx="5525729" cy="1200329"/>
          </a:xfrm>
          <a:prstGeom prst="rect">
            <a:avLst/>
          </a:prstGeom>
          <a:noFill/>
        </p:spPr>
        <p:txBody>
          <a:bodyPr wrap="square" rtlCol="0">
            <a:spAutoFit/>
          </a:bodyPr>
          <a:lstStyle/>
          <a:p>
            <a:r>
              <a:rPr lang="en-IN" dirty="0"/>
              <a:t>a2=h;</a:t>
            </a:r>
          </a:p>
          <a:p>
            <a:r>
              <a:rPr lang="en-IN" dirty="0"/>
              <a:t>This line will give you error as how can we ask animal to become human??</a:t>
            </a:r>
          </a:p>
          <a:p>
            <a:endParaRPr lang="en-IN" dirty="0"/>
          </a:p>
        </p:txBody>
      </p:sp>
      <p:sp>
        <p:nvSpPr>
          <p:cNvPr id="5" name="Rectangle 4">
            <a:extLst>
              <a:ext uri="{FF2B5EF4-FFF2-40B4-BE49-F238E27FC236}">
                <a16:creationId xmlns:a16="http://schemas.microsoft.com/office/drawing/2014/main" id="{674220AD-82C7-4D48-85B6-E8DDCFA4FA13}"/>
              </a:ext>
            </a:extLst>
          </p:cNvPr>
          <p:cNvSpPr/>
          <p:nvPr/>
        </p:nvSpPr>
        <p:spPr>
          <a:xfrm>
            <a:off x="3146322" y="2644877"/>
            <a:ext cx="1140543" cy="943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35182A7-6321-41EB-90C6-D6C8A408D5C5}"/>
              </a:ext>
            </a:extLst>
          </p:cNvPr>
          <p:cNvSpPr/>
          <p:nvPr/>
        </p:nvSpPr>
        <p:spPr>
          <a:xfrm>
            <a:off x="3298721" y="4724400"/>
            <a:ext cx="1140543" cy="943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67780363-521A-4C46-B7EF-F6524310EF3C}"/>
              </a:ext>
            </a:extLst>
          </p:cNvPr>
          <p:cNvSpPr txBox="1"/>
          <p:nvPr/>
        </p:nvSpPr>
        <p:spPr>
          <a:xfrm>
            <a:off x="3146322" y="2123768"/>
            <a:ext cx="1140543" cy="369332"/>
          </a:xfrm>
          <a:prstGeom prst="rect">
            <a:avLst/>
          </a:prstGeom>
          <a:noFill/>
        </p:spPr>
        <p:txBody>
          <a:bodyPr wrap="square" rtlCol="0">
            <a:spAutoFit/>
          </a:bodyPr>
          <a:lstStyle/>
          <a:p>
            <a:r>
              <a:rPr lang="en-IN" dirty="0"/>
              <a:t>Animal</a:t>
            </a:r>
          </a:p>
        </p:txBody>
      </p:sp>
      <p:sp>
        <p:nvSpPr>
          <p:cNvPr id="10" name="TextBox 9">
            <a:extLst>
              <a:ext uri="{FF2B5EF4-FFF2-40B4-BE49-F238E27FC236}">
                <a16:creationId xmlns:a16="http://schemas.microsoft.com/office/drawing/2014/main" id="{902ECF88-576E-42F7-B541-C4BE8C3F6B26}"/>
              </a:ext>
            </a:extLst>
          </p:cNvPr>
          <p:cNvSpPr txBox="1"/>
          <p:nvPr/>
        </p:nvSpPr>
        <p:spPr>
          <a:xfrm>
            <a:off x="3298720" y="4212501"/>
            <a:ext cx="1140543" cy="369332"/>
          </a:xfrm>
          <a:prstGeom prst="rect">
            <a:avLst/>
          </a:prstGeom>
          <a:noFill/>
        </p:spPr>
        <p:txBody>
          <a:bodyPr wrap="square" rtlCol="0">
            <a:spAutoFit/>
          </a:bodyPr>
          <a:lstStyle/>
          <a:p>
            <a:r>
              <a:rPr lang="en-IN" dirty="0"/>
              <a:t>Human</a:t>
            </a:r>
          </a:p>
        </p:txBody>
      </p:sp>
      <p:sp>
        <p:nvSpPr>
          <p:cNvPr id="11" name="Rectangle 10">
            <a:extLst>
              <a:ext uri="{FF2B5EF4-FFF2-40B4-BE49-F238E27FC236}">
                <a16:creationId xmlns:a16="http://schemas.microsoft.com/office/drawing/2014/main" id="{2F4C05BF-3F0E-4FA4-A2AC-4137E9126BFB}"/>
              </a:ext>
            </a:extLst>
          </p:cNvPr>
          <p:cNvSpPr/>
          <p:nvPr/>
        </p:nvSpPr>
        <p:spPr>
          <a:xfrm>
            <a:off x="707923" y="2323026"/>
            <a:ext cx="727587" cy="643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8E41FF49-A664-421B-B2F0-67FDAF7B49C2}"/>
              </a:ext>
            </a:extLst>
          </p:cNvPr>
          <p:cNvSpPr txBox="1"/>
          <p:nvPr/>
        </p:nvSpPr>
        <p:spPr>
          <a:xfrm>
            <a:off x="707923" y="1861635"/>
            <a:ext cx="452283" cy="369332"/>
          </a:xfrm>
          <a:prstGeom prst="rect">
            <a:avLst/>
          </a:prstGeom>
          <a:noFill/>
        </p:spPr>
        <p:txBody>
          <a:bodyPr wrap="square" rtlCol="0">
            <a:spAutoFit/>
          </a:bodyPr>
          <a:lstStyle/>
          <a:p>
            <a:r>
              <a:rPr lang="en-IN" dirty="0"/>
              <a:t>a</a:t>
            </a:r>
          </a:p>
        </p:txBody>
      </p:sp>
      <p:sp>
        <p:nvSpPr>
          <p:cNvPr id="14" name="TextBox 13">
            <a:extLst>
              <a:ext uri="{FF2B5EF4-FFF2-40B4-BE49-F238E27FC236}">
                <a16:creationId xmlns:a16="http://schemas.microsoft.com/office/drawing/2014/main" id="{7AC8EAA3-25CB-44F6-89A3-E4A555C75B20}"/>
              </a:ext>
            </a:extLst>
          </p:cNvPr>
          <p:cNvSpPr txBox="1"/>
          <p:nvPr/>
        </p:nvSpPr>
        <p:spPr>
          <a:xfrm>
            <a:off x="707922" y="3161157"/>
            <a:ext cx="452283" cy="369332"/>
          </a:xfrm>
          <a:prstGeom prst="rect">
            <a:avLst/>
          </a:prstGeom>
          <a:noFill/>
        </p:spPr>
        <p:txBody>
          <a:bodyPr wrap="square" rtlCol="0">
            <a:spAutoFit/>
          </a:bodyPr>
          <a:lstStyle/>
          <a:p>
            <a:r>
              <a:rPr lang="en-IN" dirty="0"/>
              <a:t>a2</a:t>
            </a:r>
          </a:p>
        </p:txBody>
      </p:sp>
      <p:sp>
        <p:nvSpPr>
          <p:cNvPr id="16" name="Rectangle 15">
            <a:extLst>
              <a:ext uri="{FF2B5EF4-FFF2-40B4-BE49-F238E27FC236}">
                <a16:creationId xmlns:a16="http://schemas.microsoft.com/office/drawing/2014/main" id="{74AAE23C-5F37-4CB2-ADC6-6133E2718E1E}"/>
              </a:ext>
            </a:extLst>
          </p:cNvPr>
          <p:cNvSpPr/>
          <p:nvPr/>
        </p:nvSpPr>
        <p:spPr>
          <a:xfrm>
            <a:off x="707923" y="3588774"/>
            <a:ext cx="727587" cy="643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Arrow Connector 17">
            <a:extLst>
              <a:ext uri="{FF2B5EF4-FFF2-40B4-BE49-F238E27FC236}">
                <a16:creationId xmlns:a16="http://schemas.microsoft.com/office/drawing/2014/main" id="{FF28A641-6FFD-43C9-86BA-5252DC9354F9}"/>
              </a:ext>
            </a:extLst>
          </p:cNvPr>
          <p:cNvCxnSpPr/>
          <p:nvPr/>
        </p:nvCxnSpPr>
        <p:spPr>
          <a:xfrm>
            <a:off x="1514168" y="2742092"/>
            <a:ext cx="1514167" cy="155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81812EA-3B59-4FC7-B298-1866B7FAF0E6}"/>
              </a:ext>
            </a:extLst>
          </p:cNvPr>
          <p:cNvSpPr txBox="1"/>
          <p:nvPr/>
        </p:nvSpPr>
        <p:spPr>
          <a:xfrm>
            <a:off x="2138515" y="3819800"/>
            <a:ext cx="2300748" cy="369332"/>
          </a:xfrm>
          <a:prstGeom prst="rect">
            <a:avLst/>
          </a:prstGeom>
          <a:noFill/>
        </p:spPr>
        <p:txBody>
          <a:bodyPr wrap="square" rtlCol="0">
            <a:spAutoFit/>
          </a:bodyPr>
          <a:lstStyle/>
          <a:p>
            <a:r>
              <a:rPr lang="en-US" sz="1800" dirty="0">
                <a:solidFill>
                  <a:srgbClr val="000000"/>
                </a:solidFill>
                <a:highlight>
                  <a:srgbClr val="FFFFFF"/>
                </a:highlight>
                <a:latin typeface="Consolas" panose="020B0609020204030204" pitchFamily="49" charset="0"/>
              </a:rPr>
              <a:t> a2 = a</a:t>
            </a:r>
            <a:endParaRPr lang="en-IN" dirty="0"/>
          </a:p>
        </p:txBody>
      </p:sp>
      <p:cxnSp>
        <p:nvCxnSpPr>
          <p:cNvPr id="20" name="Straight Arrow Connector 19">
            <a:extLst>
              <a:ext uri="{FF2B5EF4-FFF2-40B4-BE49-F238E27FC236}">
                <a16:creationId xmlns:a16="http://schemas.microsoft.com/office/drawing/2014/main" id="{AF669AAF-03C3-4867-A6A3-7AA90339D2AC}"/>
              </a:ext>
            </a:extLst>
          </p:cNvPr>
          <p:cNvCxnSpPr>
            <a:cxnSpLocks/>
          </p:cNvCxnSpPr>
          <p:nvPr/>
        </p:nvCxnSpPr>
        <p:spPr>
          <a:xfrm flipV="1">
            <a:off x="1533832" y="3275398"/>
            <a:ext cx="1248697" cy="547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B16BADEE-EE75-41E6-B6ED-485A17E90BB2}"/>
              </a:ext>
            </a:extLst>
          </p:cNvPr>
          <p:cNvSpPr/>
          <p:nvPr/>
        </p:nvSpPr>
        <p:spPr>
          <a:xfrm>
            <a:off x="934063" y="5043948"/>
            <a:ext cx="727587" cy="601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76989652-582F-482A-B4B3-DE3209E2818D}"/>
              </a:ext>
            </a:extLst>
          </p:cNvPr>
          <p:cNvSpPr txBox="1"/>
          <p:nvPr/>
        </p:nvSpPr>
        <p:spPr>
          <a:xfrm>
            <a:off x="838200" y="4645860"/>
            <a:ext cx="727587" cy="369332"/>
          </a:xfrm>
          <a:prstGeom prst="rect">
            <a:avLst/>
          </a:prstGeom>
          <a:noFill/>
        </p:spPr>
        <p:txBody>
          <a:bodyPr wrap="square" rtlCol="0">
            <a:spAutoFit/>
          </a:bodyPr>
          <a:lstStyle/>
          <a:p>
            <a:r>
              <a:rPr lang="en-IN" dirty="0"/>
              <a:t>h</a:t>
            </a:r>
          </a:p>
        </p:txBody>
      </p:sp>
      <p:cxnSp>
        <p:nvCxnSpPr>
          <p:cNvPr id="26" name="Straight Arrow Connector 25">
            <a:extLst>
              <a:ext uri="{FF2B5EF4-FFF2-40B4-BE49-F238E27FC236}">
                <a16:creationId xmlns:a16="http://schemas.microsoft.com/office/drawing/2014/main" id="{35207726-E3CD-492C-9B7A-A40C09D6036C}"/>
              </a:ext>
            </a:extLst>
          </p:cNvPr>
          <p:cNvCxnSpPr/>
          <p:nvPr/>
        </p:nvCxnSpPr>
        <p:spPr>
          <a:xfrm flipV="1">
            <a:off x="1789471" y="5209622"/>
            <a:ext cx="1160206" cy="218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1176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DD581-EE6C-4217-8EBE-102F6CC467A5}"/>
              </a:ext>
            </a:extLst>
          </p:cNvPr>
          <p:cNvSpPr>
            <a:spLocks noGrp="1"/>
          </p:cNvSpPr>
          <p:nvPr>
            <p:ph type="title"/>
          </p:nvPr>
        </p:nvSpPr>
        <p:spPr>
          <a:xfrm>
            <a:off x="1092609" y="197976"/>
            <a:ext cx="10006781" cy="627933"/>
          </a:xfrm>
        </p:spPr>
        <p:txBody>
          <a:bodyPr>
            <a:normAutofit fontScale="90000"/>
          </a:bodyPr>
          <a:lstStyle/>
          <a:p>
            <a:r>
              <a:rPr lang="en-IN" dirty="0"/>
              <a:t>Polymorphism</a:t>
            </a:r>
          </a:p>
        </p:txBody>
      </p:sp>
      <p:sp>
        <p:nvSpPr>
          <p:cNvPr id="3" name="Content Placeholder 2">
            <a:extLst>
              <a:ext uri="{FF2B5EF4-FFF2-40B4-BE49-F238E27FC236}">
                <a16:creationId xmlns:a16="http://schemas.microsoft.com/office/drawing/2014/main" id="{FA28DBE1-007B-4241-AA37-AB04411F69F1}"/>
              </a:ext>
            </a:extLst>
          </p:cNvPr>
          <p:cNvSpPr>
            <a:spLocks noGrp="1"/>
          </p:cNvSpPr>
          <p:nvPr>
            <p:ph idx="1"/>
          </p:nvPr>
        </p:nvSpPr>
        <p:spPr>
          <a:xfrm>
            <a:off x="285135" y="943895"/>
            <a:ext cx="10559845" cy="4817807"/>
          </a:xfrm>
        </p:spPr>
        <p:txBody>
          <a:bodyPr/>
          <a:lstStyle/>
          <a:p>
            <a:pPr marL="0" indent="0">
              <a:buNone/>
            </a:pPr>
            <a:r>
              <a:rPr lang="en-IN" dirty="0"/>
              <a:t>In </a:t>
            </a:r>
            <a:r>
              <a:rPr lang="en-IN" dirty="0" err="1"/>
              <a:t>c#</a:t>
            </a:r>
            <a:r>
              <a:rPr lang="en-IN" dirty="0"/>
              <a:t> by default all methods are </a:t>
            </a:r>
            <a:r>
              <a:rPr lang="en-IN" b="1" dirty="0"/>
              <a:t>sealed.</a:t>
            </a:r>
          </a:p>
          <a:p>
            <a:pPr marL="0" indent="0">
              <a:buNone/>
            </a:pPr>
            <a:r>
              <a:rPr lang="en-IN" b="1" dirty="0"/>
              <a:t>Sealed </a:t>
            </a:r>
            <a:r>
              <a:rPr lang="en-IN" dirty="0"/>
              <a:t>method can not be overridden.</a:t>
            </a:r>
            <a:endParaRPr lang="en-IN" b="1" dirty="0"/>
          </a:p>
          <a:p>
            <a:pPr marL="0" indent="0">
              <a:buNone/>
            </a:pPr>
            <a:r>
              <a:rPr lang="en-IN" dirty="0"/>
              <a:t>Only virtual methods in parent class can be overridden in child class. This is called method overriding  </a:t>
            </a:r>
          </a:p>
          <a:p>
            <a:pPr marL="0" indent="0">
              <a:buNone/>
            </a:pPr>
            <a:r>
              <a:rPr lang="en-IN" dirty="0"/>
              <a:t>Using parent reference you can call methods, if method is overridden in child class then it will call overridden version of method otherwise it will call parent virtual method.</a:t>
            </a:r>
          </a:p>
          <a:p>
            <a:pPr marL="0" indent="0">
              <a:buNone/>
            </a:pPr>
            <a:r>
              <a:rPr lang="en-IN" dirty="0"/>
              <a:t>Lets see how can we say that it resolves at runtime.</a:t>
            </a:r>
          </a:p>
        </p:txBody>
      </p:sp>
    </p:spTree>
    <p:extLst>
      <p:ext uri="{BB962C8B-B14F-4D97-AF65-F5344CB8AC3E}">
        <p14:creationId xmlns:p14="http://schemas.microsoft.com/office/powerpoint/2010/main" val="2318971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D2FB32-3ED6-4851-9059-F34D1DEE28E9}"/>
              </a:ext>
            </a:extLst>
          </p:cNvPr>
          <p:cNvSpPr>
            <a:spLocks noGrp="1"/>
          </p:cNvSpPr>
          <p:nvPr>
            <p:ph idx="1"/>
          </p:nvPr>
        </p:nvSpPr>
        <p:spPr>
          <a:xfrm>
            <a:off x="5722373" y="127818"/>
            <a:ext cx="5958350" cy="6730181"/>
          </a:xfrm>
        </p:spPr>
        <p:txBody>
          <a:bodyPr>
            <a:noAutofit/>
          </a:bodyPr>
          <a:lstStyle/>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Mammal</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p</a:t>
            </a:r>
            <a:r>
              <a:rPr lang="en-IN" sz="1200" dirty="0">
                <a:solidFill>
                  <a:srgbClr val="0000FF"/>
                </a:solidFill>
                <a:highlight>
                  <a:srgbClr val="FFFFFF"/>
                </a:highlight>
                <a:latin typeface="Consolas" panose="020B0609020204030204" pitchFamily="49" charset="0"/>
              </a:rPr>
              <a:t>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a;</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Mammal(</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i</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a = </a:t>
            </a:r>
            <a:r>
              <a:rPr lang="en-IN" sz="1200" dirty="0" err="1">
                <a:solidFill>
                  <a:srgbClr val="000000"/>
                </a:solidFill>
                <a:highlight>
                  <a:srgbClr val="FFFFFF"/>
                </a:highlight>
                <a:latin typeface="Consolas" panose="020B0609020204030204" pitchFamily="49" charset="0"/>
              </a:rPr>
              <a:t>i</a:t>
            </a: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Animal</a:t>
            </a:r>
            <a:r>
              <a:rPr lang="en-IN" sz="1200" dirty="0">
                <a:solidFill>
                  <a:srgbClr val="000000"/>
                </a:solidFill>
                <a:highlight>
                  <a:srgbClr val="FFFFFF"/>
                </a:highlight>
                <a:latin typeface="Consolas" panose="020B0609020204030204" pitchFamily="49" charset="0"/>
              </a:rPr>
              <a:t> : </a:t>
            </a:r>
            <a:r>
              <a:rPr lang="en-IN" sz="1200" dirty="0">
                <a:solidFill>
                  <a:srgbClr val="2B91AF"/>
                </a:solidFill>
                <a:highlight>
                  <a:srgbClr val="FFFFFF"/>
                </a:highlight>
                <a:latin typeface="Consolas" panose="020B0609020204030204" pitchFamily="49" charset="0"/>
              </a:rPr>
              <a:t>Mammal</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b;</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Animal(</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i</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j): </a:t>
            </a:r>
            <a:r>
              <a:rPr lang="en-IN" sz="1200" dirty="0">
                <a:solidFill>
                  <a:srgbClr val="0000FF"/>
                </a:solidFill>
                <a:highlight>
                  <a:srgbClr val="FFFFFF"/>
                </a:highlight>
                <a:latin typeface="Consolas" panose="020B0609020204030204" pitchFamily="49" charset="0"/>
              </a:rPr>
              <a:t>base</a:t>
            </a:r>
            <a:r>
              <a:rPr lang="en-IN" sz="1200" dirty="0">
                <a:solidFill>
                  <a:srgbClr val="000000"/>
                </a:solidFill>
                <a:highlight>
                  <a:srgbClr val="FFFFFF"/>
                </a:highlight>
                <a:latin typeface="Consolas" panose="020B0609020204030204" pitchFamily="49" charset="0"/>
              </a:rPr>
              <a:t>(j)</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b = </a:t>
            </a:r>
            <a:r>
              <a:rPr lang="en-IN" sz="1200" dirty="0" err="1">
                <a:solidFill>
                  <a:srgbClr val="000000"/>
                </a:solidFill>
                <a:highlight>
                  <a:srgbClr val="FFFFFF"/>
                </a:highlight>
                <a:latin typeface="Consolas" panose="020B0609020204030204" pitchFamily="49" charset="0"/>
              </a:rPr>
              <a:t>i</a:t>
            </a: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BaseRef</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a:t>
            </a:r>
          </a:p>
          <a:p>
            <a:pPr marL="0" indent="0">
              <a:buNone/>
            </a:pPr>
            <a:r>
              <a:rPr lang="en-IN" sz="1200" dirty="0">
                <a:solidFill>
                  <a:srgbClr val="000000"/>
                </a:solidFill>
                <a:highlight>
                  <a:srgbClr val="FFFFFF"/>
                </a:highlight>
                <a:latin typeface="Consolas" panose="020B0609020204030204" pitchFamily="49" charset="0"/>
              </a:rPr>
              <a:t>    {   </a:t>
            </a:r>
            <a:r>
              <a:rPr lang="en-IN" sz="1200" dirty="0">
                <a:solidFill>
                  <a:srgbClr val="2B91AF"/>
                </a:solidFill>
                <a:highlight>
                  <a:srgbClr val="FFFFFF"/>
                </a:highlight>
                <a:latin typeface="Consolas" panose="020B0609020204030204" pitchFamily="49" charset="0"/>
              </a:rPr>
              <a:t>Mammal</a:t>
            </a:r>
            <a:r>
              <a:rPr lang="en-IN" sz="1200" dirty="0">
                <a:solidFill>
                  <a:srgbClr val="000000"/>
                </a:solidFill>
                <a:highlight>
                  <a:srgbClr val="FFFFFF"/>
                </a:highlight>
                <a:latin typeface="Consolas" panose="020B0609020204030204" pitchFamily="49" charset="0"/>
              </a:rPr>
              <a:t> m =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Mammal</a:t>
            </a:r>
            <a:r>
              <a:rPr lang="en-IN" sz="1200" dirty="0">
                <a:solidFill>
                  <a:srgbClr val="000000"/>
                </a:solidFill>
                <a:highlight>
                  <a:srgbClr val="FFFFFF"/>
                </a:highlight>
                <a:latin typeface="Consolas" panose="020B0609020204030204" pitchFamily="49" charset="0"/>
              </a:rPr>
              <a:t>(10);</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Mammal</a:t>
            </a:r>
            <a:r>
              <a:rPr lang="en-IN" sz="1200" dirty="0">
                <a:solidFill>
                  <a:srgbClr val="000000"/>
                </a:solidFill>
                <a:highlight>
                  <a:srgbClr val="FFFFFF"/>
                </a:highlight>
                <a:latin typeface="Consolas" panose="020B0609020204030204" pitchFamily="49" charset="0"/>
              </a:rPr>
              <a:t> m2;</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Animal</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anim</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Animal</a:t>
            </a:r>
            <a:r>
              <a:rPr lang="en-US" sz="1200" dirty="0">
                <a:solidFill>
                  <a:srgbClr val="000000"/>
                </a:solidFill>
                <a:highlight>
                  <a:srgbClr val="FFFFFF"/>
                </a:highlight>
                <a:latin typeface="Consolas" panose="020B0609020204030204" pitchFamily="49" charset="0"/>
              </a:rPr>
              <a:t>(5, 6);</a:t>
            </a:r>
          </a:p>
          <a:p>
            <a:pPr marL="0" indent="0">
              <a:buNone/>
            </a:pPr>
            <a:r>
              <a:rPr lang="en-US" sz="1200" dirty="0">
                <a:solidFill>
                  <a:srgbClr val="000000"/>
                </a:solidFill>
                <a:highlight>
                  <a:srgbClr val="FFFFFF"/>
                </a:highlight>
                <a:latin typeface="Consolas" panose="020B0609020204030204" pitchFamily="49" charset="0"/>
              </a:rPr>
              <a:t>        m2 = m; </a:t>
            </a:r>
            <a:r>
              <a:rPr lang="en-US" sz="1200" dirty="0">
                <a:solidFill>
                  <a:srgbClr val="008000"/>
                </a:solidFill>
                <a:highlight>
                  <a:srgbClr val="FFFFFF"/>
                </a:highlight>
                <a:latin typeface="Consolas" panose="020B0609020204030204" pitchFamily="49" charset="0"/>
              </a:rPr>
              <a:t>// OK, both of same type </a:t>
            </a:r>
            <a:endParaRPr lang="en-US" sz="1200" dirty="0">
              <a:solidFill>
                <a:srgbClr val="000000"/>
              </a:solidFill>
              <a:highlight>
                <a:srgbClr val="FFFFFF"/>
              </a:highlight>
              <a:latin typeface="Consolas" panose="020B0609020204030204" pitchFamily="49" charset="0"/>
            </a:endParaRPr>
          </a:p>
          <a:p>
            <a:pPr marL="0" indent="0">
              <a:buNone/>
            </a:pPr>
            <a:r>
              <a:rPr lang="it-IT" sz="1200" dirty="0">
                <a:solidFill>
                  <a:srgbClr val="000000"/>
                </a:solidFill>
                <a:highlight>
                  <a:srgbClr val="FFFFFF"/>
                </a:highlight>
                <a:latin typeface="Consolas" panose="020B0609020204030204" pitchFamily="49" charset="0"/>
              </a:rPr>
              <a:t>        </a:t>
            </a:r>
            <a:r>
              <a:rPr lang="it-IT" sz="1200" dirty="0">
                <a:solidFill>
                  <a:srgbClr val="2B91AF"/>
                </a:solidFill>
                <a:highlight>
                  <a:srgbClr val="FFFFFF"/>
                </a:highlight>
                <a:latin typeface="Consolas" panose="020B0609020204030204" pitchFamily="49" charset="0"/>
              </a:rPr>
              <a:t>Console</a:t>
            </a:r>
            <a:r>
              <a:rPr lang="it-IT" sz="1200" dirty="0">
                <a:solidFill>
                  <a:srgbClr val="000000"/>
                </a:solidFill>
                <a:highlight>
                  <a:srgbClr val="FFFFFF"/>
                </a:highlight>
                <a:latin typeface="Consolas" panose="020B0609020204030204" pitchFamily="49" charset="0"/>
              </a:rPr>
              <a:t>.WriteLine(</a:t>
            </a:r>
            <a:r>
              <a:rPr lang="it-IT" sz="1200" dirty="0">
                <a:solidFill>
                  <a:srgbClr val="A31515"/>
                </a:solidFill>
                <a:highlight>
                  <a:srgbClr val="FFFFFF"/>
                </a:highlight>
                <a:latin typeface="Consolas" panose="020B0609020204030204" pitchFamily="49" charset="0"/>
              </a:rPr>
              <a:t>"x2.a: "</a:t>
            </a:r>
            <a:r>
              <a:rPr lang="it-IT" sz="1200" dirty="0">
                <a:solidFill>
                  <a:srgbClr val="000000"/>
                </a:solidFill>
                <a:highlight>
                  <a:srgbClr val="FFFFFF"/>
                </a:highlight>
                <a:latin typeface="Consolas" panose="020B0609020204030204" pitchFamily="49" charset="0"/>
              </a:rPr>
              <a:t> + m2.a);</a:t>
            </a:r>
          </a:p>
          <a:p>
            <a:pPr marL="0" indent="0">
              <a:buNone/>
            </a:pPr>
            <a:r>
              <a:rPr lang="en-US" sz="1200" dirty="0">
                <a:solidFill>
                  <a:srgbClr val="000000"/>
                </a:solidFill>
                <a:highlight>
                  <a:srgbClr val="FFFFFF"/>
                </a:highlight>
                <a:latin typeface="Consolas" panose="020B0609020204030204" pitchFamily="49" charset="0"/>
              </a:rPr>
              <a:t>        m2 = </a:t>
            </a:r>
            <a:r>
              <a:rPr lang="en-US" sz="1200" dirty="0" err="1">
                <a:solidFill>
                  <a:srgbClr val="000000"/>
                </a:solidFill>
                <a:highlight>
                  <a:srgbClr val="FFFFFF"/>
                </a:highlight>
                <a:latin typeface="Consolas" panose="020B0609020204030204" pitchFamily="49" charset="0"/>
              </a:rPr>
              <a:t>anim</a:t>
            </a: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still Ok because animal is derived from mammal </a:t>
            </a:r>
            <a:endParaRPr lang="en-US" sz="1200" dirty="0">
              <a:solidFill>
                <a:srgbClr val="000000"/>
              </a:solidFill>
              <a:highlight>
                <a:srgbClr val="FFFFFF"/>
              </a:highlight>
              <a:latin typeface="Consolas" panose="020B0609020204030204" pitchFamily="49" charset="0"/>
            </a:endParaRPr>
          </a:p>
          <a:p>
            <a:pPr marL="0" indent="0">
              <a:buNone/>
            </a:pPr>
            <a:r>
              <a:rPr lang="it-IT" sz="1200" dirty="0">
                <a:solidFill>
                  <a:srgbClr val="000000"/>
                </a:solidFill>
                <a:highlight>
                  <a:srgbClr val="FFFFFF"/>
                </a:highlight>
                <a:latin typeface="Consolas" panose="020B0609020204030204" pitchFamily="49" charset="0"/>
              </a:rPr>
              <a:t>        </a:t>
            </a:r>
            <a:r>
              <a:rPr lang="it-IT" sz="1200" dirty="0">
                <a:solidFill>
                  <a:srgbClr val="2B91AF"/>
                </a:solidFill>
                <a:highlight>
                  <a:srgbClr val="FFFFFF"/>
                </a:highlight>
                <a:latin typeface="Consolas" panose="020B0609020204030204" pitchFamily="49" charset="0"/>
              </a:rPr>
              <a:t>Console</a:t>
            </a:r>
            <a:r>
              <a:rPr lang="it-IT" sz="1200" dirty="0">
                <a:solidFill>
                  <a:srgbClr val="000000"/>
                </a:solidFill>
                <a:highlight>
                  <a:srgbClr val="FFFFFF"/>
                </a:highlight>
                <a:latin typeface="Consolas" panose="020B0609020204030204" pitchFamily="49" charset="0"/>
              </a:rPr>
              <a:t>.WriteLine(</a:t>
            </a:r>
            <a:r>
              <a:rPr lang="it-IT" sz="1200" dirty="0">
                <a:solidFill>
                  <a:srgbClr val="A31515"/>
                </a:solidFill>
                <a:highlight>
                  <a:srgbClr val="FFFFFF"/>
                </a:highlight>
                <a:latin typeface="Consolas" panose="020B0609020204030204" pitchFamily="49" charset="0"/>
              </a:rPr>
              <a:t>«m2.a: "</a:t>
            </a:r>
            <a:r>
              <a:rPr lang="it-IT" sz="1200" dirty="0">
                <a:solidFill>
                  <a:srgbClr val="000000"/>
                </a:solidFill>
                <a:highlight>
                  <a:srgbClr val="FFFFFF"/>
                </a:highlight>
                <a:latin typeface="Consolas" panose="020B0609020204030204" pitchFamily="49" charset="0"/>
              </a:rPr>
              <a:t> + m2.a);</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X references know only about X members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m2.a = 19; </a:t>
            </a:r>
            <a:r>
              <a:rPr lang="en-IN" sz="1200" dirty="0">
                <a:solidFill>
                  <a:srgbClr val="008000"/>
                </a:solidFill>
                <a:highlight>
                  <a:srgbClr val="FFFFFF"/>
                </a:highlight>
                <a:latin typeface="Consolas" panose="020B0609020204030204" pitchFamily="49" charset="0"/>
              </a:rPr>
              <a:t>// OK </a:t>
            </a: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m2.b = 27; </a:t>
            </a:r>
            <a:r>
              <a:rPr lang="en-US" sz="1200" dirty="0">
                <a:solidFill>
                  <a:srgbClr val="008000"/>
                </a:solidFill>
                <a:highlight>
                  <a:srgbClr val="FFFFFF"/>
                </a:highlight>
                <a:latin typeface="Consolas" panose="020B0609020204030204" pitchFamily="49" charset="0"/>
              </a:rPr>
              <a:t>// Error,m2X doesn't have a b member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endParaRPr lang="en-IN" sz="1200" dirty="0"/>
          </a:p>
        </p:txBody>
      </p:sp>
      <p:sp>
        <p:nvSpPr>
          <p:cNvPr id="4" name="TextBox 3">
            <a:extLst>
              <a:ext uri="{FF2B5EF4-FFF2-40B4-BE49-F238E27FC236}">
                <a16:creationId xmlns:a16="http://schemas.microsoft.com/office/drawing/2014/main" id="{C5D94322-C13D-452C-BCFA-BBC873EE2CB9}"/>
              </a:ext>
            </a:extLst>
          </p:cNvPr>
          <p:cNvSpPr txBox="1"/>
          <p:nvPr/>
        </p:nvSpPr>
        <p:spPr>
          <a:xfrm>
            <a:off x="314632" y="143907"/>
            <a:ext cx="5447069" cy="1815882"/>
          </a:xfrm>
          <a:prstGeom prst="rect">
            <a:avLst/>
          </a:prstGeom>
          <a:noFill/>
        </p:spPr>
        <p:txBody>
          <a:bodyPr wrap="square" rtlCol="0">
            <a:spAutoFit/>
          </a:bodyPr>
          <a:lstStyle/>
          <a:p>
            <a:r>
              <a:rPr lang="en-US" sz="1400" dirty="0">
                <a:solidFill>
                  <a:srgbClr val="008000"/>
                </a:solidFill>
                <a:highlight>
                  <a:srgbClr val="FFFFFF"/>
                </a:highlight>
                <a:latin typeface="Consolas" panose="020B0609020204030204" pitchFamily="49" charset="0"/>
              </a:rPr>
              <a:t>// A base class reference can refer to a derived class object.</a:t>
            </a:r>
          </a:p>
          <a:p>
            <a:r>
              <a:rPr lang="en-US" sz="1400" dirty="0">
                <a:solidFill>
                  <a:srgbClr val="008000"/>
                </a:solidFill>
                <a:highlight>
                  <a:srgbClr val="FFFFFF"/>
                </a:highlight>
                <a:latin typeface="Consolas" panose="020B0609020204030204" pitchFamily="49" charset="0"/>
              </a:rPr>
              <a:t>Parent class reference can point to child class object but parent(mammal) knows it’s member and not aware of new feature develop by child</a:t>
            </a:r>
          </a:p>
          <a:p>
            <a:r>
              <a:rPr lang="en-US" sz="1400" dirty="0">
                <a:highlight>
                  <a:srgbClr val="FFFFFF"/>
                </a:highlight>
                <a:latin typeface="Consolas" panose="020B0609020204030204" pitchFamily="49" charset="0"/>
              </a:rPr>
              <a:t>Parent p=new child();</a:t>
            </a:r>
          </a:p>
          <a:p>
            <a:r>
              <a:rPr lang="en-US" sz="1400" dirty="0">
                <a:solidFill>
                  <a:srgbClr val="008000"/>
                </a:solidFill>
                <a:highlight>
                  <a:srgbClr val="FFFFFF"/>
                </a:highlight>
                <a:latin typeface="Consolas" panose="020B0609020204030204" pitchFamily="49" charset="0"/>
              </a:rPr>
              <a:t>P can point to its member it is not aware of feature developed by child </a:t>
            </a:r>
            <a:endParaRPr lang="en-IN" sz="1400" dirty="0"/>
          </a:p>
        </p:txBody>
      </p:sp>
      <p:sp>
        <p:nvSpPr>
          <p:cNvPr id="6" name="Rectangle 5">
            <a:extLst>
              <a:ext uri="{FF2B5EF4-FFF2-40B4-BE49-F238E27FC236}">
                <a16:creationId xmlns:a16="http://schemas.microsoft.com/office/drawing/2014/main" id="{A8E91CD8-BF72-4D00-8B4A-235CFC1122D6}"/>
              </a:ext>
            </a:extLst>
          </p:cNvPr>
          <p:cNvSpPr/>
          <p:nvPr/>
        </p:nvSpPr>
        <p:spPr>
          <a:xfrm>
            <a:off x="2772697" y="2507527"/>
            <a:ext cx="1140543" cy="943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a=10</a:t>
            </a:r>
          </a:p>
        </p:txBody>
      </p:sp>
      <p:sp>
        <p:nvSpPr>
          <p:cNvPr id="8" name="Rectangle 7">
            <a:extLst>
              <a:ext uri="{FF2B5EF4-FFF2-40B4-BE49-F238E27FC236}">
                <a16:creationId xmlns:a16="http://schemas.microsoft.com/office/drawing/2014/main" id="{BFDD379F-1879-4665-95E8-5B1BFF2F217B}"/>
              </a:ext>
            </a:extLst>
          </p:cNvPr>
          <p:cNvSpPr/>
          <p:nvPr/>
        </p:nvSpPr>
        <p:spPr>
          <a:xfrm>
            <a:off x="696861" y="2465156"/>
            <a:ext cx="727587" cy="643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6792C1B4-A141-4995-9A8D-051885E9F4A3}"/>
              </a:ext>
            </a:extLst>
          </p:cNvPr>
          <p:cNvSpPr txBox="1"/>
          <p:nvPr/>
        </p:nvSpPr>
        <p:spPr>
          <a:xfrm>
            <a:off x="687030" y="2034854"/>
            <a:ext cx="452283" cy="369332"/>
          </a:xfrm>
          <a:prstGeom prst="rect">
            <a:avLst/>
          </a:prstGeom>
          <a:noFill/>
        </p:spPr>
        <p:txBody>
          <a:bodyPr wrap="square" rtlCol="0">
            <a:spAutoFit/>
          </a:bodyPr>
          <a:lstStyle/>
          <a:p>
            <a:r>
              <a:rPr lang="en-IN" dirty="0"/>
              <a:t>m</a:t>
            </a:r>
          </a:p>
        </p:txBody>
      </p:sp>
      <p:sp>
        <p:nvSpPr>
          <p:cNvPr id="11" name="TextBox 10">
            <a:extLst>
              <a:ext uri="{FF2B5EF4-FFF2-40B4-BE49-F238E27FC236}">
                <a16:creationId xmlns:a16="http://schemas.microsoft.com/office/drawing/2014/main" id="{8385D8B4-D1F8-4E53-A99C-C5F8E9DD7836}"/>
              </a:ext>
            </a:extLst>
          </p:cNvPr>
          <p:cNvSpPr txBox="1"/>
          <p:nvPr/>
        </p:nvSpPr>
        <p:spPr>
          <a:xfrm>
            <a:off x="3983290" y="2363195"/>
            <a:ext cx="1170039" cy="369332"/>
          </a:xfrm>
          <a:prstGeom prst="rect">
            <a:avLst/>
          </a:prstGeom>
          <a:noFill/>
        </p:spPr>
        <p:txBody>
          <a:bodyPr wrap="square" rtlCol="0">
            <a:spAutoFit/>
          </a:bodyPr>
          <a:lstStyle/>
          <a:p>
            <a:r>
              <a:rPr lang="en-IN" dirty="0"/>
              <a:t>mammal</a:t>
            </a:r>
          </a:p>
        </p:txBody>
      </p:sp>
      <p:cxnSp>
        <p:nvCxnSpPr>
          <p:cNvPr id="13" name="Straight Arrow Connector 12">
            <a:extLst>
              <a:ext uri="{FF2B5EF4-FFF2-40B4-BE49-F238E27FC236}">
                <a16:creationId xmlns:a16="http://schemas.microsoft.com/office/drawing/2014/main" id="{7FB7AC70-A4E5-4E60-B96B-D46876C93A10}"/>
              </a:ext>
            </a:extLst>
          </p:cNvPr>
          <p:cNvCxnSpPr/>
          <p:nvPr/>
        </p:nvCxnSpPr>
        <p:spPr>
          <a:xfrm flipV="1">
            <a:off x="1435510" y="2692358"/>
            <a:ext cx="1199535" cy="80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D4BCE0F-9FF0-45C6-9157-1ACF838A978C}"/>
              </a:ext>
            </a:extLst>
          </p:cNvPr>
          <p:cNvSpPr/>
          <p:nvPr/>
        </p:nvSpPr>
        <p:spPr>
          <a:xfrm>
            <a:off x="707923" y="3328737"/>
            <a:ext cx="727587" cy="643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763B4EAE-688B-4B0B-BABE-38362B6369F5}"/>
              </a:ext>
            </a:extLst>
          </p:cNvPr>
          <p:cNvSpPr txBox="1"/>
          <p:nvPr/>
        </p:nvSpPr>
        <p:spPr>
          <a:xfrm>
            <a:off x="727588" y="3007334"/>
            <a:ext cx="589935" cy="369332"/>
          </a:xfrm>
          <a:prstGeom prst="rect">
            <a:avLst/>
          </a:prstGeom>
          <a:noFill/>
        </p:spPr>
        <p:txBody>
          <a:bodyPr wrap="square" rtlCol="0">
            <a:spAutoFit/>
          </a:bodyPr>
          <a:lstStyle/>
          <a:p>
            <a:r>
              <a:rPr lang="en-IN" dirty="0"/>
              <a:t>m2</a:t>
            </a:r>
          </a:p>
        </p:txBody>
      </p:sp>
      <p:sp>
        <p:nvSpPr>
          <p:cNvPr id="18" name="Rectangle 17">
            <a:extLst>
              <a:ext uri="{FF2B5EF4-FFF2-40B4-BE49-F238E27FC236}">
                <a16:creationId xmlns:a16="http://schemas.microsoft.com/office/drawing/2014/main" id="{3740E38B-2017-4915-A266-4C78BF270BC8}"/>
              </a:ext>
            </a:extLst>
          </p:cNvPr>
          <p:cNvSpPr/>
          <p:nvPr/>
        </p:nvSpPr>
        <p:spPr>
          <a:xfrm>
            <a:off x="3057829" y="5638799"/>
            <a:ext cx="1140543" cy="943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b=5</a:t>
            </a:r>
          </a:p>
        </p:txBody>
      </p:sp>
      <p:sp>
        <p:nvSpPr>
          <p:cNvPr id="19" name="Rectangle 18">
            <a:extLst>
              <a:ext uri="{FF2B5EF4-FFF2-40B4-BE49-F238E27FC236}">
                <a16:creationId xmlns:a16="http://schemas.microsoft.com/office/drawing/2014/main" id="{27B17082-BAF6-4044-80B6-773518F10FB5}"/>
              </a:ext>
            </a:extLst>
          </p:cNvPr>
          <p:cNvSpPr/>
          <p:nvPr/>
        </p:nvSpPr>
        <p:spPr>
          <a:xfrm>
            <a:off x="993055" y="5654153"/>
            <a:ext cx="727587" cy="643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511CBB6F-C289-4F95-B4E7-36B38D6662BB}"/>
              </a:ext>
            </a:extLst>
          </p:cNvPr>
          <p:cNvSpPr txBox="1"/>
          <p:nvPr/>
        </p:nvSpPr>
        <p:spPr>
          <a:xfrm>
            <a:off x="196647" y="5432891"/>
            <a:ext cx="825908" cy="369332"/>
          </a:xfrm>
          <a:prstGeom prst="rect">
            <a:avLst/>
          </a:prstGeom>
          <a:noFill/>
        </p:spPr>
        <p:txBody>
          <a:bodyPr wrap="square" rtlCol="0">
            <a:spAutoFit/>
          </a:bodyPr>
          <a:lstStyle/>
          <a:p>
            <a:r>
              <a:rPr lang="en-IN" dirty="0" err="1"/>
              <a:t>anim</a:t>
            </a:r>
            <a:endParaRPr lang="en-IN" dirty="0"/>
          </a:p>
        </p:txBody>
      </p:sp>
      <p:sp>
        <p:nvSpPr>
          <p:cNvPr id="21" name="TextBox 20">
            <a:extLst>
              <a:ext uri="{FF2B5EF4-FFF2-40B4-BE49-F238E27FC236}">
                <a16:creationId xmlns:a16="http://schemas.microsoft.com/office/drawing/2014/main" id="{C3DB9220-0FC7-45F4-BEC5-1F46DCB75BAA}"/>
              </a:ext>
            </a:extLst>
          </p:cNvPr>
          <p:cNvSpPr txBox="1"/>
          <p:nvPr/>
        </p:nvSpPr>
        <p:spPr>
          <a:xfrm>
            <a:off x="4119715" y="5248225"/>
            <a:ext cx="1170039" cy="369332"/>
          </a:xfrm>
          <a:prstGeom prst="rect">
            <a:avLst/>
          </a:prstGeom>
          <a:noFill/>
        </p:spPr>
        <p:txBody>
          <a:bodyPr wrap="square" rtlCol="0">
            <a:spAutoFit/>
          </a:bodyPr>
          <a:lstStyle/>
          <a:p>
            <a:r>
              <a:rPr lang="en-IN" dirty="0"/>
              <a:t>Animal</a:t>
            </a:r>
          </a:p>
        </p:txBody>
      </p:sp>
      <p:cxnSp>
        <p:nvCxnSpPr>
          <p:cNvPr id="22" name="Straight Arrow Connector 21">
            <a:extLst>
              <a:ext uri="{FF2B5EF4-FFF2-40B4-BE49-F238E27FC236}">
                <a16:creationId xmlns:a16="http://schemas.microsoft.com/office/drawing/2014/main" id="{936A2437-E340-4697-9EEE-68D1586EC2C9}"/>
              </a:ext>
            </a:extLst>
          </p:cNvPr>
          <p:cNvCxnSpPr/>
          <p:nvPr/>
        </p:nvCxnSpPr>
        <p:spPr>
          <a:xfrm flipV="1">
            <a:off x="1661651" y="5976004"/>
            <a:ext cx="1199535" cy="80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28B4FD9-0548-4066-97CB-7B68DC856CFA}"/>
              </a:ext>
            </a:extLst>
          </p:cNvPr>
          <p:cNvCxnSpPr>
            <a:cxnSpLocks/>
          </p:cNvCxnSpPr>
          <p:nvPr/>
        </p:nvCxnSpPr>
        <p:spPr>
          <a:xfrm>
            <a:off x="3264310" y="5166850"/>
            <a:ext cx="0" cy="427026"/>
          </a:xfrm>
          <a:prstGeom prst="line">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6" name="Rectangle 25">
            <a:extLst>
              <a:ext uri="{FF2B5EF4-FFF2-40B4-BE49-F238E27FC236}">
                <a16:creationId xmlns:a16="http://schemas.microsoft.com/office/drawing/2014/main" id="{E7D2FC12-8507-48D2-AB61-5BDA9D12BCD2}"/>
              </a:ext>
            </a:extLst>
          </p:cNvPr>
          <p:cNvSpPr/>
          <p:nvPr/>
        </p:nvSpPr>
        <p:spPr>
          <a:xfrm>
            <a:off x="2939844" y="4222953"/>
            <a:ext cx="1140543" cy="943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a=6 19</a:t>
            </a:r>
          </a:p>
        </p:txBody>
      </p:sp>
      <p:cxnSp>
        <p:nvCxnSpPr>
          <p:cNvPr id="28" name="Straight Arrow Connector 27">
            <a:extLst>
              <a:ext uri="{FF2B5EF4-FFF2-40B4-BE49-F238E27FC236}">
                <a16:creationId xmlns:a16="http://schemas.microsoft.com/office/drawing/2014/main" id="{D03803CD-4235-4EC6-8EFC-3FDAAF8071D0}"/>
              </a:ext>
            </a:extLst>
          </p:cNvPr>
          <p:cNvCxnSpPr>
            <a:cxnSpLocks/>
          </p:cNvCxnSpPr>
          <p:nvPr/>
        </p:nvCxnSpPr>
        <p:spPr>
          <a:xfrm flipV="1">
            <a:off x="1531374" y="2910140"/>
            <a:ext cx="1103671" cy="582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E428C13-4986-4989-843A-DC7798227935}"/>
              </a:ext>
            </a:extLst>
          </p:cNvPr>
          <p:cNvSpPr txBox="1"/>
          <p:nvPr/>
        </p:nvSpPr>
        <p:spPr>
          <a:xfrm>
            <a:off x="3077491" y="3752195"/>
            <a:ext cx="1170039" cy="369332"/>
          </a:xfrm>
          <a:prstGeom prst="rect">
            <a:avLst/>
          </a:prstGeom>
          <a:noFill/>
        </p:spPr>
        <p:txBody>
          <a:bodyPr wrap="square" rtlCol="0">
            <a:spAutoFit/>
          </a:bodyPr>
          <a:lstStyle/>
          <a:p>
            <a:r>
              <a:rPr lang="en-IN" dirty="0"/>
              <a:t>mammal</a:t>
            </a:r>
          </a:p>
        </p:txBody>
      </p:sp>
      <p:cxnSp>
        <p:nvCxnSpPr>
          <p:cNvPr id="33" name="Straight Arrow Connector 32">
            <a:extLst>
              <a:ext uri="{FF2B5EF4-FFF2-40B4-BE49-F238E27FC236}">
                <a16:creationId xmlns:a16="http://schemas.microsoft.com/office/drawing/2014/main" id="{AECED2B6-40CF-456F-9149-4AF8C961473B}"/>
              </a:ext>
            </a:extLst>
          </p:cNvPr>
          <p:cNvCxnSpPr>
            <a:cxnSpLocks/>
          </p:cNvCxnSpPr>
          <p:nvPr/>
        </p:nvCxnSpPr>
        <p:spPr>
          <a:xfrm>
            <a:off x="1519698" y="4081009"/>
            <a:ext cx="1256992" cy="852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A743C46-55FD-47C2-ADA5-AA7278090CBC}"/>
              </a:ext>
            </a:extLst>
          </p:cNvPr>
          <p:cNvCxnSpPr/>
          <p:nvPr/>
        </p:nvCxnSpPr>
        <p:spPr>
          <a:xfrm>
            <a:off x="1750142" y="3192000"/>
            <a:ext cx="117987" cy="298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B8FE993-34FA-473D-8E7B-6CD046117506}"/>
              </a:ext>
            </a:extLst>
          </p:cNvPr>
          <p:cNvCxnSpPr>
            <a:cxnSpLocks/>
          </p:cNvCxnSpPr>
          <p:nvPr/>
        </p:nvCxnSpPr>
        <p:spPr>
          <a:xfrm>
            <a:off x="1996022" y="3114681"/>
            <a:ext cx="112917" cy="286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57EE72B-3700-48F2-B5DB-C16E9DA8DDA4}"/>
              </a:ext>
            </a:extLst>
          </p:cNvPr>
          <p:cNvCxnSpPr/>
          <p:nvPr/>
        </p:nvCxnSpPr>
        <p:spPr>
          <a:xfrm>
            <a:off x="2177838" y="2979476"/>
            <a:ext cx="117987" cy="298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C63634C-1241-4647-82D9-309E4A7163F1}"/>
              </a:ext>
            </a:extLst>
          </p:cNvPr>
          <p:cNvCxnSpPr/>
          <p:nvPr/>
        </p:nvCxnSpPr>
        <p:spPr>
          <a:xfrm flipV="1">
            <a:off x="3360166" y="4621161"/>
            <a:ext cx="208940" cy="186813"/>
          </a:xfrm>
          <a:prstGeom prst="line">
            <a:avLst/>
          </a:prstGeom>
        </p:spPr>
        <p:style>
          <a:lnRef idx="3">
            <a:schemeClr val="accent4"/>
          </a:lnRef>
          <a:fillRef idx="0">
            <a:schemeClr val="accent4"/>
          </a:fillRef>
          <a:effectRef idx="2">
            <a:schemeClr val="accent4"/>
          </a:effectRef>
          <a:fontRef idx="minor">
            <a:schemeClr val="tx1"/>
          </a:fontRef>
        </p:style>
      </p:cxnSp>
      <p:sp>
        <p:nvSpPr>
          <p:cNvPr id="47" name="Rectangle 46">
            <a:extLst>
              <a:ext uri="{FF2B5EF4-FFF2-40B4-BE49-F238E27FC236}">
                <a16:creationId xmlns:a16="http://schemas.microsoft.com/office/drawing/2014/main" id="{83AAF150-9C98-4102-AE38-1419546CBB1B}"/>
              </a:ext>
            </a:extLst>
          </p:cNvPr>
          <p:cNvSpPr/>
          <p:nvPr/>
        </p:nvSpPr>
        <p:spPr>
          <a:xfrm>
            <a:off x="7811729" y="1818968"/>
            <a:ext cx="240890" cy="21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cxnSp>
        <p:nvCxnSpPr>
          <p:cNvPr id="48" name="Straight Connector 47">
            <a:extLst>
              <a:ext uri="{FF2B5EF4-FFF2-40B4-BE49-F238E27FC236}">
                <a16:creationId xmlns:a16="http://schemas.microsoft.com/office/drawing/2014/main" id="{D1DAC7A7-1732-4610-8681-66165D43C112}"/>
              </a:ext>
            </a:extLst>
          </p:cNvPr>
          <p:cNvCxnSpPr/>
          <p:nvPr/>
        </p:nvCxnSpPr>
        <p:spPr>
          <a:xfrm>
            <a:off x="1873045" y="3133308"/>
            <a:ext cx="117987" cy="298251"/>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DD23D792-B0FD-4E51-988F-0F75FE96967B}"/>
              </a:ext>
            </a:extLst>
          </p:cNvPr>
          <p:cNvSpPr/>
          <p:nvPr/>
        </p:nvSpPr>
        <p:spPr>
          <a:xfrm>
            <a:off x="8380773" y="1730902"/>
            <a:ext cx="240890" cy="21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a:t>
            </a:r>
          </a:p>
        </p:txBody>
      </p:sp>
      <p:sp>
        <p:nvSpPr>
          <p:cNvPr id="52" name="Rectangle 51">
            <a:extLst>
              <a:ext uri="{FF2B5EF4-FFF2-40B4-BE49-F238E27FC236}">
                <a16:creationId xmlns:a16="http://schemas.microsoft.com/office/drawing/2014/main" id="{2A7A3E51-A3DC-4AC5-9FCE-378AA3488716}"/>
              </a:ext>
            </a:extLst>
          </p:cNvPr>
          <p:cNvSpPr/>
          <p:nvPr/>
        </p:nvSpPr>
        <p:spPr>
          <a:xfrm>
            <a:off x="7685754" y="649564"/>
            <a:ext cx="240890" cy="21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a:t>
            </a:r>
          </a:p>
        </p:txBody>
      </p:sp>
    </p:spTree>
    <p:extLst>
      <p:ext uri="{BB962C8B-B14F-4D97-AF65-F5344CB8AC3E}">
        <p14:creationId xmlns:p14="http://schemas.microsoft.com/office/powerpoint/2010/main" val="3337159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8932F4-1379-4C26-8FD4-AF17D731468F}"/>
              </a:ext>
            </a:extLst>
          </p:cNvPr>
          <p:cNvSpPr>
            <a:spLocks noGrp="1"/>
          </p:cNvSpPr>
          <p:nvPr>
            <p:ph idx="1"/>
          </p:nvPr>
        </p:nvSpPr>
        <p:spPr>
          <a:xfrm>
            <a:off x="6626942" y="147484"/>
            <a:ext cx="5279923" cy="6029479"/>
          </a:xfrm>
        </p:spPr>
        <p:txBody>
          <a:bodyPr>
            <a:noAutofit/>
          </a:bodyPr>
          <a:lstStyle/>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ConsoleApplication7</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shape</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H;</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W;</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shape(</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h,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w)</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H = h;</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W = w;</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 virtual</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area()</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0;</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rectangle</a:t>
            </a:r>
            <a:r>
              <a:rPr lang="en-IN" sz="1200" dirty="0">
                <a:solidFill>
                  <a:srgbClr val="000000"/>
                </a:solidFill>
                <a:highlight>
                  <a:srgbClr val="FFFFFF"/>
                </a:highlight>
                <a:latin typeface="Consolas" panose="020B0609020204030204" pitchFamily="49" charset="0"/>
              </a:rPr>
              <a:t> : </a:t>
            </a:r>
            <a:r>
              <a:rPr lang="en-IN" sz="1200" dirty="0">
                <a:solidFill>
                  <a:srgbClr val="2B91AF"/>
                </a:solidFill>
                <a:highlight>
                  <a:srgbClr val="FFFFFF"/>
                </a:highlight>
                <a:latin typeface="Consolas" panose="020B0609020204030204" pitchFamily="49" charset="0"/>
              </a:rPr>
              <a:t>shape</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fr-FR" sz="1200" dirty="0">
                <a:solidFill>
                  <a:srgbClr val="000000"/>
                </a:solidFill>
                <a:highlight>
                  <a:srgbClr val="FFFFFF"/>
                </a:highlight>
                <a:latin typeface="Consolas" panose="020B0609020204030204" pitchFamily="49" charset="0"/>
              </a:rPr>
              <a:t>        </a:t>
            </a:r>
            <a:r>
              <a:rPr lang="fr-FR" sz="1200" dirty="0">
                <a:solidFill>
                  <a:srgbClr val="0000FF"/>
                </a:solidFill>
                <a:highlight>
                  <a:srgbClr val="FFFFFF"/>
                </a:highlight>
                <a:latin typeface="Consolas" panose="020B0609020204030204" pitchFamily="49" charset="0"/>
              </a:rPr>
              <a:t>public</a:t>
            </a:r>
            <a:r>
              <a:rPr lang="fr-FR" sz="1200" dirty="0">
                <a:solidFill>
                  <a:srgbClr val="000000"/>
                </a:solidFill>
                <a:highlight>
                  <a:srgbClr val="FFFFFF"/>
                </a:highlight>
                <a:latin typeface="Consolas" panose="020B0609020204030204" pitchFamily="49" charset="0"/>
              </a:rPr>
              <a:t> rectangle(</a:t>
            </a:r>
            <a:r>
              <a:rPr lang="fr-FR" sz="1200" dirty="0">
                <a:solidFill>
                  <a:srgbClr val="0000FF"/>
                </a:solidFill>
                <a:highlight>
                  <a:srgbClr val="FFFFFF"/>
                </a:highlight>
                <a:latin typeface="Consolas" panose="020B0609020204030204" pitchFamily="49" charset="0"/>
              </a:rPr>
              <a:t>int</a:t>
            </a:r>
            <a:r>
              <a:rPr lang="fr-FR" sz="1200" dirty="0">
                <a:solidFill>
                  <a:srgbClr val="000000"/>
                </a:solidFill>
                <a:highlight>
                  <a:srgbClr val="FFFFFF"/>
                </a:highlight>
                <a:latin typeface="Consolas" panose="020B0609020204030204" pitchFamily="49" charset="0"/>
              </a:rPr>
              <a:t> p, </a:t>
            </a:r>
            <a:r>
              <a:rPr lang="fr-FR" sz="1200" dirty="0">
                <a:solidFill>
                  <a:srgbClr val="0000FF"/>
                </a:solidFill>
                <a:highlight>
                  <a:srgbClr val="FFFFFF"/>
                </a:highlight>
                <a:latin typeface="Consolas" panose="020B0609020204030204" pitchFamily="49" charset="0"/>
              </a:rPr>
              <a:t>int</a:t>
            </a:r>
            <a:r>
              <a:rPr lang="fr-FR" sz="1200" dirty="0">
                <a:solidFill>
                  <a:srgbClr val="000000"/>
                </a:solidFill>
                <a:highlight>
                  <a:srgbClr val="FFFFFF"/>
                </a:highlight>
                <a:latin typeface="Consolas" panose="020B0609020204030204" pitchFamily="49" charset="0"/>
              </a:rPr>
              <a:t> q) : </a:t>
            </a:r>
            <a:r>
              <a:rPr lang="fr-FR" sz="1200" dirty="0">
                <a:solidFill>
                  <a:srgbClr val="0000FF"/>
                </a:solidFill>
                <a:highlight>
                  <a:srgbClr val="FFFFFF"/>
                </a:highlight>
                <a:latin typeface="Consolas" panose="020B0609020204030204" pitchFamily="49" charset="0"/>
              </a:rPr>
              <a:t>base</a:t>
            </a:r>
            <a:r>
              <a:rPr lang="fr-FR" sz="1200" dirty="0">
                <a:solidFill>
                  <a:srgbClr val="000000"/>
                </a:solidFill>
                <a:highlight>
                  <a:srgbClr val="FFFFFF"/>
                </a:highlight>
                <a:latin typeface="Consolas" panose="020B0609020204030204" pitchFamily="49" charset="0"/>
              </a:rPr>
              <a:t>(p, q) {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area()</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H * W;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triangle</a:t>
            </a:r>
            <a:r>
              <a:rPr lang="en-IN" sz="1200" dirty="0">
                <a:solidFill>
                  <a:srgbClr val="000000"/>
                </a:solidFill>
                <a:highlight>
                  <a:srgbClr val="FFFFFF"/>
                </a:highlight>
                <a:latin typeface="Consolas" panose="020B0609020204030204" pitchFamily="49" charset="0"/>
              </a:rPr>
              <a:t> : </a:t>
            </a:r>
            <a:r>
              <a:rPr lang="en-IN" sz="1200" dirty="0">
                <a:solidFill>
                  <a:srgbClr val="2B91AF"/>
                </a:solidFill>
                <a:highlight>
                  <a:srgbClr val="FFFFFF"/>
                </a:highlight>
                <a:latin typeface="Consolas" panose="020B0609020204030204" pitchFamily="49" charset="0"/>
              </a:rPr>
              <a:t>shape</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fr-FR" sz="1200" dirty="0">
                <a:solidFill>
                  <a:srgbClr val="000000"/>
                </a:solidFill>
                <a:highlight>
                  <a:srgbClr val="FFFFFF"/>
                </a:highlight>
                <a:latin typeface="Consolas" panose="020B0609020204030204" pitchFamily="49" charset="0"/>
              </a:rPr>
              <a:t>        </a:t>
            </a:r>
            <a:r>
              <a:rPr lang="fr-FR" sz="1200" dirty="0">
                <a:solidFill>
                  <a:srgbClr val="0000FF"/>
                </a:solidFill>
                <a:highlight>
                  <a:srgbClr val="FFFFFF"/>
                </a:highlight>
                <a:latin typeface="Consolas" panose="020B0609020204030204" pitchFamily="49" charset="0"/>
              </a:rPr>
              <a:t>public</a:t>
            </a:r>
            <a:r>
              <a:rPr lang="fr-FR" sz="1200" dirty="0">
                <a:solidFill>
                  <a:srgbClr val="000000"/>
                </a:solidFill>
                <a:highlight>
                  <a:srgbClr val="FFFFFF"/>
                </a:highlight>
                <a:latin typeface="Consolas" panose="020B0609020204030204" pitchFamily="49" charset="0"/>
              </a:rPr>
              <a:t> triangle(</a:t>
            </a:r>
            <a:r>
              <a:rPr lang="fr-FR" sz="1200" dirty="0">
                <a:solidFill>
                  <a:srgbClr val="0000FF"/>
                </a:solidFill>
                <a:highlight>
                  <a:srgbClr val="FFFFFF"/>
                </a:highlight>
                <a:latin typeface="Consolas" panose="020B0609020204030204" pitchFamily="49" charset="0"/>
              </a:rPr>
              <a:t>int</a:t>
            </a:r>
            <a:r>
              <a:rPr lang="fr-FR" sz="1200" dirty="0">
                <a:solidFill>
                  <a:srgbClr val="000000"/>
                </a:solidFill>
                <a:highlight>
                  <a:srgbClr val="FFFFFF"/>
                </a:highlight>
                <a:latin typeface="Consolas" panose="020B0609020204030204" pitchFamily="49" charset="0"/>
              </a:rPr>
              <a:t> p, </a:t>
            </a:r>
            <a:r>
              <a:rPr lang="fr-FR" sz="1200" dirty="0">
                <a:solidFill>
                  <a:srgbClr val="0000FF"/>
                </a:solidFill>
                <a:highlight>
                  <a:srgbClr val="FFFFFF"/>
                </a:highlight>
                <a:latin typeface="Consolas" panose="020B0609020204030204" pitchFamily="49" charset="0"/>
              </a:rPr>
              <a:t>int</a:t>
            </a:r>
            <a:r>
              <a:rPr lang="fr-FR" sz="1200" dirty="0">
                <a:solidFill>
                  <a:srgbClr val="000000"/>
                </a:solidFill>
                <a:highlight>
                  <a:srgbClr val="FFFFFF"/>
                </a:highlight>
                <a:latin typeface="Consolas" panose="020B0609020204030204" pitchFamily="49" charset="0"/>
              </a:rPr>
              <a:t> q) : </a:t>
            </a:r>
            <a:r>
              <a:rPr lang="fr-FR" sz="1200" dirty="0">
                <a:solidFill>
                  <a:srgbClr val="0000FF"/>
                </a:solidFill>
                <a:highlight>
                  <a:srgbClr val="FFFFFF"/>
                </a:highlight>
                <a:latin typeface="Consolas" panose="020B0609020204030204" pitchFamily="49" charset="0"/>
              </a:rPr>
              <a:t>base</a:t>
            </a:r>
            <a:r>
              <a:rPr lang="fr-FR" sz="1200" dirty="0">
                <a:solidFill>
                  <a:srgbClr val="000000"/>
                </a:solidFill>
                <a:highlight>
                  <a:srgbClr val="FFFFFF"/>
                </a:highlight>
                <a:latin typeface="Consolas" panose="020B0609020204030204" pitchFamily="49" charset="0"/>
              </a:rPr>
              <a:t>(p, q) {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area()</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(H * W) / 2.0;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endParaRPr lang="en-IN" sz="1200" dirty="0"/>
          </a:p>
        </p:txBody>
      </p:sp>
      <p:sp>
        <p:nvSpPr>
          <p:cNvPr id="2" name="TextBox 1">
            <a:extLst>
              <a:ext uri="{FF2B5EF4-FFF2-40B4-BE49-F238E27FC236}">
                <a16:creationId xmlns:a16="http://schemas.microsoft.com/office/drawing/2014/main" id="{393548A4-877A-4B98-BF5C-3071B34532E8}"/>
              </a:ext>
            </a:extLst>
          </p:cNvPr>
          <p:cNvSpPr txBox="1"/>
          <p:nvPr/>
        </p:nvSpPr>
        <p:spPr>
          <a:xfrm>
            <a:off x="1130709" y="10650"/>
            <a:ext cx="5702710" cy="2677656"/>
          </a:xfrm>
          <a:prstGeom prst="rect">
            <a:avLst/>
          </a:prstGeom>
          <a:noFill/>
        </p:spPr>
        <p:txBody>
          <a:bodyPr wrap="square" rtlCol="0">
            <a:spAutoFit/>
          </a:bodyPr>
          <a:lstStyle/>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shape</a:t>
            </a:r>
            <a:r>
              <a:rPr lang="en-US" sz="1200" dirty="0">
                <a:solidFill>
                  <a:srgbClr val="000000"/>
                </a:solidFill>
                <a:highlight>
                  <a:srgbClr val="FFFFFF"/>
                </a:highlight>
                <a:latin typeface="Consolas" panose="020B0609020204030204" pitchFamily="49" charset="0"/>
              </a:rPr>
              <a:t> s1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triangle</a:t>
            </a:r>
            <a:r>
              <a:rPr lang="en-US" sz="1200" dirty="0">
                <a:solidFill>
                  <a:srgbClr val="000000"/>
                </a:solidFill>
                <a:highlight>
                  <a:srgbClr val="FFFFFF"/>
                </a:highlight>
                <a:latin typeface="Consolas" panose="020B0609020204030204" pitchFamily="49" charset="0"/>
              </a:rPr>
              <a:t>(5, 5);</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(s1.area());//0</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shape</a:t>
            </a:r>
            <a:r>
              <a:rPr lang="en-US" sz="1200" dirty="0">
                <a:solidFill>
                  <a:srgbClr val="000000"/>
                </a:solidFill>
                <a:highlight>
                  <a:srgbClr val="FFFFFF"/>
                </a:highlight>
                <a:latin typeface="Consolas" panose="020B0609020204030204" pitchFamily="49" charset="0"/>
              </a:rPr>
              <a:t> s2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rectangle</a:t>
            </a:r>
            <a:r>
              <a:rPr lang="en-US" sz="1200" dirty="0">
                <a:solidFill>
                  <a:srgbClr val="000000"/>
                </a:solidFill>
                <a:highlight>
                  <a:srgbClr val="FFFFFF"/>
                </a:highlight>
                <a:latin typeface="Consolas" panose="020B0609020204030204" pitchFamily="49" charset="0"/>
              </a:rPr>
              <a:t>(5, 5);</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(s2.</a:t>
            </a:r>
            <a:r>
              <a:rPr lang="en-IN" sz="1200">
                <a:solidFill>
                  <a:srgbClr val="000000"/>
                </a:solidFill>
                <a:highlight>
                  <a:srgbClr val="FFFFFF"/>
                </a:highlight>
                <a:latin typeface="Consolas" panose="020B0609020204030204" pitchFamily="49" charset="0"/>
              </a:rPr>
              <a:t>area());//0</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.ReadLine</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endParaRPr lang="en-IN" sz="1200" dirty="0"/>
          </a:p>
        </p:txBody>
      </p:sp>
      <p:sp>
        <p:nvSpPr>
          <p:cNvPr id="4" name="Rectangle 3">
            <a:extLst>
              <a:ext uri="{FF2B5EF4-FFF2-40B4-BE49-F238E27FC236}">
                <a16:creationId xmlns:a16="http://schemas.microsoft.com/office/drawing/2014/main" id="{9CF3BF69-2EA1-4138-A30F-4843421E03DE}"/>
              </a:ext>
            </a:extLst>
          </p:cNvPr>
          <p:cNvSpPr/>
          <p:nvPr/>
        </p:nvSpPr>
        <p:spPr>
          <a:xfrm>
            <a:off x="1130709" y="3527323"/>
            <a:ext cx="688258" cy="589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E5D68B9B-10D8-4FD1-A700-9D219E80E9B5}"/>
              </a:ext>
            </a:extLst>
          </p:cNvPr>
          <p:cNvSpPr txBox="1"/>
          <p:nvPr/>
        </p:nvSpPr>
        <p:spPr>
          <a:xfrm>
            <a:off x="963561" y="2953874"/>
            <a:ext cx="422787" cy="369332"/>
          </a:xfrm>
          <a:prstGeom prst="rect">
            <a:avLst/>
          </a:prstGeom>
          <a:noFill/>
        </p:spPr>
        <p:txBody>
          <a:bodyPr wrap="square" rtlCol="0">
            <a:spAutoFit/>
          </a:bodyPr>
          <a:lstStyle/>
          <a:p>
            <a:r>
              <a:rPr lang="en-IN" dirty="0"/>
              <a:t>s1</a:t>
            </a:r>
          </a:p>
        </p:txBody>
      </p:sp>
      <p:cxnSp>
        <p:nvCxnSpPr>
          <p:cNvPr id="7" name="Straight Arrow Connector 6">
            <a:extLst>
              <a:ext uri="{FF2B5EF4-FFF2-40B4-BE49-F238E27FC236}">
                <a16:creationId xmlns:a16="http://schemas.microsoft.com/office/drawing/2014/main" id="{2A3DF2BE-09FF-4DAE-B136-66D4EF8695E7}"/>
              </a:ext>
            </a:extLst>
          </p:cNvPr>
          <p:cNvCxnSpPr>
            <a:stCxn id="4" idx="3"/>
          </p:cNvCxnSpPr>
          <p:nvPr/>
        </p:nvCxnSpPr>
        <p:spPr>
          <a:xfrm>
            <a:off x="1818967" y="3822291"/>
            <a:ext cx="766916" cy="9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B27263D-BFD3-4B1C-9B10-EE820C8E7D5F}"/>
              </a:ext>
            </a:extLst>
          </p:cNvPr>
          <p:cNvSpPr/>
          <p:nvPr/>
        </p:nvSpPr>
        <p:spPr>
          <a:xfrm>
            <a:off x="3008670" y="3588774"/>
            <a:ext cx="1179871" cy="1014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82A4279B-EEAC-4602-AAB3-4AEDF1B5A17E}"/>
              </a:ext>
            </a:extLst>
          </p:cNvPr>
          <p:cNvSpPr/>
          <p:nvPr/>
        </p:nvSpPr>
        <p:spPr>
          <a:xfrm>
            <a:off x="3008669" y="2254867"/>
            <a:ext cx="1179871" cy="1014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H=5</a:t>
            </a:r>
          </a:p>
          <a:p>
            <a:pPr algn="ctr"/>
            <a:r>
              <a:rPr lang="en-IN" dirty="0"/>
              <a:t>W=5</a:t>
            </a:r>
          </a:p>
        </p:txBody>
      </p:sp>
      <p:sp>
        <p:nvSpPr>
          <p:cNvPr id="11" name="TextBox 10">
            <a:extLst>
              <a:ext uri="{FF2B5EF4-FFF2-40B4-BE49-F238E27FC236}">
                <a16:creationId xmlns:a16="http://schemas.microsoft.com/office/drawing/2014/main" id="{A1112B43-FC78-4E86-8E8A-81462C906CE1}"/>
              </a:ext>
            </a:extLst>
          </p:cNvPr>
          <p:cNvSpPr txBox="1"/>
          <p:nvPr/>
        </p:nvSpPr>
        <p:spPr>
          <a:xfrm>
            <a:off x="3986981" y="1917290"/>
            <a:ext cx="1027471" cy="369332"/>
          </a:xfrm>
          <a:prstGeom prst="rect">
            <a:avLst/>
          </a:prstGeom>
          <a:noFill/>
        </p:spPr>
        <p:txBody>
          <a:bodyPr wrap="square" rtlCol="0">
            <a:spAutoFit/>
          </a:bodyPr>
          <a:lstStyle/>
          <a:p>
            <a:r>
              <a:rPr lang="en-IN" dirty="0"/>
              <a:t>shape</a:t>
            </a:r>
          </a:p>
        </p:txBody>
      </p:sp>
      <p:sp>
        <p:nvSpPr>
          <p:cNvPr id="12" name="TextBox 11">
            <a:extLst>
              <a:ext uri="{FF2B5EF4-FFF2-40B4-BE49-F238E27FC236}">
                <a16:creationId xmlns:a16="http://schemas.microsoft.com/office/drawing/2014/main" id="{46DDC3A6-A3B0-482D-9554-01A9D5C42AE1}"/>
              </a:ext>
            </a:extLst>
          </p:cNvPr>
          <p:cNvSpPr txBox="1"/>
          <p:nvPr/>
        </p:nvSpPr>
        <p:spPr>
          <a:xfrm>
            <a:off x="4345858" y="3283974"/>
            <a:ext cx="1032387" cy="369332"/>
          </a:xfrm>
          <a:prstGeom prst="rect">
            <a:avLst/>
          </a:prstGeom>
          <a:noFill/>
        </p:spPr>
        <p:txBody>
          <a:bodyPr wrap="square" rtlCol="0">
            <a:spAutoFit/>
          </a:bodyPr>
          <a:lstStyle/>
          <a:p>
            <a:r>
              <a:rPr lang="en-IN" dirty="0"/>
              <a:t>triangle</a:t>
            </a:r>
          </a:p>
        </p:txBody>
      </p:sp>
      <p:sp>
        <p:nvSpPr>
          <p:cNvPr id="13" name="Rectangle 12">
            <a:extLst>
              <a:ext uri="{FF2B5EF4-FFF2-40B4-BE49-F238E27FC236}">
                <a16:creationId xmlns:a16="http://schemas.microsoft.com/office/drawing/2014/main" id="{1B7EA0D4-4BB3-47C7-BE30-A046DEC751F1}"/>
              </a:ext>
            </a:extLst>
          </p:cNvPr>
          <p:cNvSpPr/>
          <p:nvPr/>
        </p:nvSpPr>
        <p:spPr>
          <a:xfrm>
            <a:off x="5083277" y="2381969"/>
            <a:ext cx="1179871" cy="571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Return 0;</a:t>
            </a:r>
          </a:p>
        </p:txBody>
      </p:sp>
      <p:sp>
        <p:nvSpPr>
          <p:cNvPr id="14" name="TextBox 13">
            <a:extLst>
              <a:ext uri="{FF2B5EF4-FFF2-40B4-BE49-F238E27FC236}">
                <a16:creationId xmlns:a16="http://schemas.microsoft.com/office/drawing/2014/main" id="{FA89B5DF-A8F9-4856-A85D-E82C0F686F76}"/>
              </a:ext>
            </a:extLst>
          </p:cNvPr>
          <p:cNvSpPr txBox="1"/>
          <p:nvPr/>
        </p:nvSpPr>
        <p:spPr>
          <a:xfrm>
            <a:off x="4630994" y="2012637"/>
            <a:ext cx="2340077" cy="369332"/>
          </a:xfrm>
          <a:prstGeom prst="rect">
            <a:avLst/>
          </a:prstGeom>
          <a:noFill/>
        </p:spPr>
        <p:txBody>
          <a:bodyPr wrap="square" rtlCol="0">
            <a:spAutoFit/>
          </a:bodyPr>
          <a:lstStyle/>
          <a:p>
            <a:r>
              <a:rPr lang="en-IN" dirty="0"/>
              <a:t>P virtual double area</a:t>
            </a:r>
          </a:p>
        </p:txBody>
      </p:sp>
      <p:sp>
        <p:nvSpPr>
          <p:cNvPr id="16" name="Rectangle 15">
            <a:extLst>
              <a:ext uri="{FF2B5EF4-FFF2-40B4-BE49-F238E27FC236}">
                <a16:creationId xmlns:a16="http://schemas.microsoft.com/office/drawing/2014/main" id="{7FA9E65E-172E-4757-A4C1-E06BC466EAA0}"/>
              </a:ext>
            </a:extLst>
          </p:cNvPr>
          <p:cNvSpPr/>
          <p:nvPr/>
        </p:nvSpPr>
        <p:spPr>
          <a:xfrm>
            <a:off x="4916129" y="3922303"/>
            <a:ext cx="1656736" cy="571905"/>
          </a:xfrm>
          <a:prstGeom prst="rect">
            <a:avLst/>
          </a:prstGeom>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return H*W</a:t>
            </a:r>
          </a:p>
        </p:txBody>
      </p:sp>
      <p:sp>
        <p:nvSpPr>
          <p:cNvPr id="18" name="TextBox 17">
            <a:extLst>
              <a:ext uri="{FF2B5EF4-FFF2-40B4-BE49-F238E27FC236}">
                <a16:creationId xmlns:a16="http://schemas.microsoft.com/office/drawing/2014/main" id="{E84AEDB2-6E9C-4D04-B3D3-3BC5C0CD95E1}"/>
              </a:ext>
            </a:extLst>
          </p:cNvPr>
          <p:cNvSpPr txBox="1"/>
          <p:nvPr/>
        </p:nvSpPr>
        <p:spPr>
          <a:xfrm>
            <a:off x="4901381" y="3552971"/>
            <a:ext cx="1504336" cy="369332"/>
          </a:xfrm>
          <a:prstGeom prst="rect">
            <a:avLst/>
          </a:prstGeom>
          <a:noFill/>
        </p:spPr>
        <p:txBody>
          <a:bodyPr wrap="square" rtlCol="0">
            <a:spAutoFit/>
          </a:bodyPr>
          <a:lstStyle/>
          <a:p>
            <a:r>
              <a:rPr lang="en-IN" dirty="0"/>
              <a:t>P double area</a:t>
            </a:r>
          </a:p>
        </p:txBody>
      </p:sp>
      <p:sp>
        <p:nvSpPr>
          <p:cNvPr id="19" name="Freeform: Shape 18">
            <a:extLst>
              <a:ext uri="{FF2B5EF4-FFF2-40B4-BE49-F238E27FC236}">
                <a16:creationId xmlns:a16="http://schemas.microsoft.com/office/drawing/2014/main" id="{62771E95-D4F1-4897-A7B7-C2B797D1872B}"/>
              </a:ext>
            </a:extLst>
          </p:cNvPr>
          <p:cNvSpPr/>
          <p:nvPr/>
        </p:nvSpPr>
        <p:spPr>
          <a:xfrm>
            <a:off x="5211097" y="983226"/>
            <a:ext cx="1071716" cy="1121403"/>
          </a:xfrm>
          <a:custGeom>
            <a:avLst/>
            <a:gdLst>
              <a:gd name="connsiteX0" fmla="*/ 0 w 1071716"/>
              <a:gd name="connsiteY0" fmla="*/ 1022555 h 1121403"/>
              <a:gd name="connsiteX1" fmla="*/ 78658 w 1071716"/>
              <a:gd name="connsiteY1" fmla="*/ 1042219 h 1121403"/>
              <a:gd name="connsiteX2" fmla="*/ 108155 w 1071716"/>
              <a:gd name="connsiteY2" fmla="*/ 1061884 h 1121403"/>
              <a:gd name="connsiteX3" fmla="*/ 147484 w 1071716"/>
              <a:gd name="connsiteY3" fmla="*/ 1081548 h 1121403"/>
              <a:gd name="connsiteX4" fmla="*/ 226142 w 1071716"/>
              <a:gd name="connsiteY4" fmla="*/ 1101213 h 1121403"/>
              <a:gd name="connsiteX5" fmla="*/ 265471 w 1071716"/>
              <a:gd name="connsiteY5" fmla="*/ 1120877 h 1121403"/>
              <a:gd name="connsiteX6" fmla="*/ 363793 w 1071716"/>
              <a:gd name="connsiteY6" fmla="*/ 1101213 h 1121403"/>
              <a:gd name="connsiteX7" fmla="*/ 393290 w 1071716"/>
              <a:gd name="connsiteY7" fmla="*/ 1081548 h 1121403"/>
              <a:gd name="connsiteX8" fmla="*/ 432619 w 1071716"/>
              <a:gd name="connsiteY8" fmla="*/ 1071716 h 1121403"/>
              <a:gd name="connsiteX9" fmla="*/ 462116 w 1071716"/>
              <a:gd name="connsiteY9" fmla="*/ 1061884 h 1121403"/>
              <a:gd name="connsiteX10" fmla="*/ 481780 w 1071716"/>
              <a:gd name="connsiteY10" fmla="*/ 1032387 h 1121403"/>
              <a:gd name="connsiteX11" fmla="*/ 570271 w 1071716"/>
              <a:gd name="connsiteY11" fmla="*/ 983226 h 1121403"/>
              <a:gd name="connsiteX12" fmla="*/ 609600 w 1071716"/>
              <a:gd name="connsiteY12" fmla="*/ 953729 h 1121403"/>
              <a:gd name="connsiteX13" fmla="*/ 648929 w 1071716"/>
              <a:gd name="connsiteY13" fmla="*/ 904568 h 1121403"/>
              <a:gd name="connsiteX14" fmla="*/ 698090 w 1071716"/>
              <a:gd name="connsiteY14" fmla="*/ 825909 h 1121403"/>
              <a:gd name="connsiteX15" fmla="*/ 727587 w 1071716"/>
              <a:gd name="connsiteY15" fmla="*/ 806245 h 1121403"/>
              <a:gd name="connsiteX16" fmla="*/ 747251 w 1071716"/>
              <a:gd name="connsiteY16" fmla="*/ 747251 h 1121403"/>
              <a:gd name="connsiteX17" fmla="*/ 806245 w 1071716"/>
              <a:gd name="connsiteY17" fmla="*/ 639097 h 1121403"/>
              <a:gd name="connsiteX18" fmla="*/ 835742 w 1071716"/>
              <a:gd name="connsiteY18" fmla="*/ 570271 h 1121403"/>
              <a:gd name="connsiteX19" fmla="*/ 855406 w 1071716"/>
              <a:gd name="connsiteY19" fmla="*/ 501445 h 1121403"/>
              <a:gd name="connsiteX20" fmla="*/ 875071 w 1071716"/>
              <a:gd name="connsiteY20" fmla="*/ 471948 h 1121403"/>
              <a:gd name="connsiteX21" fmla="*/ 904568 w 1071716"/>
              <a:gd name="connsiteY21" fmla="*/ 412955 h 1121403"/>
              <a:gd name="connsiteX22" fmla="*/ 924232 w 1071716"/>
              <a:gd name="connsiteY22" fmla="*/ 363793 h 1121403"/>
              <a:gd name="connsiteX23" fmla="*/ 943897 w 1071716"/>
              <a:gd name="connsiteY23" fmla="*/ 294968 h 1121403"/>
              <a:gd name="connsiteX24" fmla="*/ 963561 w 1071716"/>
              <a:gd name="connsiteY24" fmla="*/ 265471 h 1121403"/>
              <a:gd name="connsiteX25" fmla="*/ 983226 w 1071716"/>
              <a:gd name="connsiteY25" fmla="*/ 226142 h 1121403"/>
              <a:gd name="connsiteX26" fmla="*/ 993058 w 1071716"/>
              <a:gd name="connsiteY26" fmla="*/ 186813 h 1121403"/>
              <a:gd name="connsiteX27" fmla="*/ 1032387 w 1071716"/>
              <a:gd name="connsiteY27" fmla="*/ 117987 h 1121403"/>
              <a:gd name="connsiteX28" fmla="*/ 1061884 w 1071716"/>
              <a:gd name="connsiteY28" fmla="*/ 19664 h 1121403"/>
              <a:gd name="connsiteX29" fmla="*/ 1071716 w 1071716"/>
              <a:gd name="connsiteY29" fmla="*/ 0 h 112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71716" h="1121403">
                <a:moveTo>
                  <a:pt x="0" y="1022555"/>
                </a:moveTo>
                <a:cubicBezTo>
                  <a:pt x="26219" y="1029110"/>
                  <a:pt x="53259" y="1032983"/>
                  <a:pt x="78658" y="1042219"/>
                </a:cubicBezTo>
                <a:cubicBezTo>
                  <a:pt x="89764" y="1046257"/>
                  <a:pt x="97895" y="1056021"/>
                  <a:pt x="108155" y="1061884"/>
                </a:cubicBezTo>
                <a:cubicBezTo>
                  <a:pt x="120881" y="1069156"/>
                  <a:pt x="134012" y="1075774"/>
                  <a:pt x="147484" y="1081548"/>
                </a:cubicBezTo>
                <a:cubicBezTo>
                  <a:pt x="173938" y="1092885"/>
                  <a:pt x="197288" y="1095442"/>
                  <a:pt x="226142" y="1101213"/>
                </a:cubicBezTo>
                <a:cubicBezTo>
                  <a:pt x="239252" y="1107768"/>
                  <a:pt x="250874" y="1119550"/>
                  <a:pt x="265471" y="1120877"/>
                </a:cubicBezTo>
                <a:cubicBezTo>
                  <a:pt x="300980" y="1124105"/>
                  <a:pt x="331799" y="1111878"/>
                  <a:pt x="363793" y="1101213"/>
                </a:cubicBezTo>
                <a:cubicBezTo>
                  <a:pt x="373625" y="1094658"/>
                  <a:pt x="382428" y="1086203"/>
                  <a:pt x="393290" y="1081548"/>
                </a:cubicBezTo>
                <a:cubicBezTo>
                  <a:pt x="405711" y="1076225"/>
                  <a:pt x="419626" y="1075428"/>
                  <a:pt x="432619" y="1071716"/>
                </a:cubicBezTo>
                <a:cubicBezTo>
                  <a:pt x="442584" y="1068869"/>
                  <a:pt x="452284" y="1065161"/>
                  <a:pt x="462116" y="1061884"/>
                </a:cubicBezTo>
                <a:cubicBezTo>
                  <a:pt x="468671" y="1052052"/>
                  <a:pt x="472808" y="1040077"/>
                  <a:pt x="481780" y="1032387"/>
                </a:cubicBezTo>
                <a:cubicBezTo>
                  <a:pt x="514747" y="1004130"/>
                  <a:pt x="535909" y="1004702"/>
                  <a:pt x="570271" y="983226"/>
                </a:cubicBezTo>
                <a:cubicBezTo>
                  <a:pt x="584167" y="974541"/>
                  <a:pt x="596490" y="963561"/>
                  <a:pt x="609600" y="953729"/>
                </a:cubicBezTo>
                <a:cubicBezTo>
                  <a:pt x="628741" y="896305"/>
                  <a:pt x="604455" y="949041"/>
                  <a:pt x="648929" y="904568"/>
                </a:cubicBezTo>
                <a:cubicBezTo>
                  <a:pt x="744115" y="809383"/>
                  <a:pt x="620209" y="919368"/>
                  <a:pt x="698090" y="825909"/>
                </a:cubicBezTo>
                <a:cubicBezTo>
                  <a:pt x="705655" y="816831"/>
                  <a:pt x="717755" y="812800"/>
                  <a:pt x="727587" y="806245"/>
                </a:cubicBezTo>
                <a:cubicBezTo>
                  <a:pt x="734142" y="786580"/>
                  <a:pt x="737981" y="765791"/>
                  <a:pt x="747251" y="747251"/>
                </a:cubicBezTo>
                <a:cubicBezTo>
                  <a:pt x="791865" y="658024"/>
                  <a:pt x="770319" y="692983"/>
                  <a:pt x="806245" y="639097"/>
                </a:cubicBezTo>
                <a:cubicBezTo>
                  <a:pt x="826708" y="557244"/>
                  <a:pt x="801791" y="638173"/>
                  <a:pt x="835742" y="570271"/>
                </a:cubicBezTo>
                <a:cubicBezTo>
                  <a:pt x="854874" y="532006"/>
                  <a:pt x="836506" y="545546"/>
                  <a:pt x="855406" y="501445"/>
                </a:cubicBezTo>
                <a:cubicBezTo>
                  <a:pt x="860061" y="490583"/>
                  <a:pt x="868516" y="481780"/>
                  <a:pt x="875071" y="471948"/>
                </a:cubicBezTo>
                <a:cubicBezTo>
                  <a:pt x="899785" y="397803"/>
                  <a:pt x="866446" y="489199"/>
                  <a:pt x="904568" y="412955"/>
                </a:cubicBezTo>
                <a:cubicBezTo>
                  <a:pt x="912461" y="397169"/>
                  <a:pt x="918651" y="380537"/>
                  <a:pt x="924232" y="363793"/>
                </a:cubicBezTo>
                <a:cubicBezTo>
                  <a:pt x="930536" y="344881"/>
                  <a:pt x="934424" y="313914"/>
                  <a:pt x="943897" y="294968"/>
                </a:cubicBezTo>
                <a:cubicBezTo>
                  <a:pt x="949182" y="284399"/>
                  <a:pt x="957698" y="275731"/>
                  <a:pt x="963561" y="265471"/>
                </a:cubicBezTo>
                <a:cubicBezTo>
                  <a:pt x="970833" y="252745"/>
                  <a:pt x="976671" y="239252"/>
                  <a:pt x="983226" y="226142"/>
                </a:cubicBezTo>
                <a:cubicBezTo>
                  <a:pt x="986503" y="213032"/>
                  <a:pt x="988313" y="199466"/>
                  <a:pt x="993058" y="186813"/>
                </a:cubicBezTo>
                <a:cubicBezTo>
                  <a:pt x="1003751" y="158297"/>
                  <a:pt x="1016085" y="142439"/>
                  <a:pt x="1032387" y="117987"/>
                </a:cubicBezTo>
                <a:cubicBezTo>
                  <a:pt x="1039444" y="89757"/>
                  <a:pt x="1049914" y="43605"/>
                  <a:pt x="1061884" y="19664"/>
                </a:cubicBezTo>
                <a:lnTo>
                  <a:pt x="1071716" y="0"/>
                </a:lnTo>
              </a:path>
            </a:pathLst>
          </a:custGeom>
          <a:ln w="5715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sp>
        <p:nvSpPr>
          <p:cNvPr id="20" name="TextBox 19">
            <a:extLst>
              <a:ext uri="{FF2B5EF4-FFF2-40B4-BE49-F238E27FC236}">
                <a16:creationId xmlns:a16="http://schemas.microsoft.com/office/drawing/2014/main" id="{336BB265-855C-4753-8D35-2F73FE305E60}"/>
              </a:ext>
            </a:extLst>
          </p:cNvPr>
          <p:cNvSpPr txBox="1"/>
          <p:nvPr/>
        </p:nvSpPr>
        <p:spPr>
          <a:xfrm>
            <a:off x="334297" y="4847303"/>
            <a:ext cx="6071420" cy="1754326"/>
          </a:xfrm>
          <a:prstGeom prst="rect">
            <a:avLst/>
          </a:prstGeom>
          <a:noFill/>
        </p:spPr>
        <p:txBody>
          <a:bodyPr wrap="square" rtlCol="0">
            <a:spAutoFit/>
          </a:bodyPr>
          <a:lstStyle/>
          <a:p>
            <a:r>
              <a:rPr lang="en-IN" sz="1800" dirty="0">
                <a:solidFill>
                  <a:srgbClr val="000000"/>
                </a:solidFill>
                <a:highlight>
                  <a:srgbClr val="FFFFFF"/>
                </a:highlight>
                <a:latin typeface="Consolas" panose="020B0609020204030204" pitchFamily="49" charset="0"/>
              </a:rPr>
              <a:t>s1.area() will call parent class method.</a:t>
            </a:r>
          </a:p>
          <a:p>
            <a:r>
              <a:rPr lang="en-IN" dirty="0">
                <a:solidFill>
                  <a:srgbClr val="000000"/>
                </a:solidFill>
                <a:highlight>
                  <a:srgbClr val="FFFFFF"/>
                </a:highlight>
                <a:latin typeface="Consolas" panose="020B0609020204030204" pitchFamily="49" charset="0"/>
              </a:rPr>
              <a:t>When you use parent class reference pointing to child class then parent knows about their methods only.</a:t>
            </a:r>
          </a:p>
          <a:p>
            <a:r>
              <a:rPr lang="en-IN" dirty="0">
                <a:solidFill>
                  <a:srgbClr val="000000"/>
                </a:solidFill>
                <a:highlight>
                  <a:srgbClr val="FFFFFF"/>
                </a:highlight>
                <a:latin typeface="Consolas" panose="020B0609020204030204" pitchFamily="49" charset="0"/>
              </a:rPr>
              <a:t>Here parent class method is virtual. Child is simply hiding parent virtual method</a:t>
            </a:r>
            <a:endParaRPr lang="en-IN" dirty="0"/>
          </a:p>
        </p:txBody>
      </p:sp>
      <p:sp>
        <p:nvSpPr>
          <p:cNvPr id="6" name="TextBox 5">
            <a:extLst>
              <a:ext uri="{FF2B5EF4-FFF2-40B4-BE49-F238E27FC236}">
                <a16:creationId xmlns:a16="http://schemas.microsoft.com/office/drawing/2014/main" id="{8B153507-E539-47C1-8041-9ECC83D7E077}"/>
              </a:ext>
            </a:extLst>
          </p:cNvPr>
          <p:cNvSpPr txBox="1"/>
          <p:nvPr/>
        </p:nvSpPr>
        <p:spPr>
          <a:xfrm>
            <a:off x="7039897" y="5801032"/>
            <a:ext cx="4758813" cy="369332"/>
          </a:xfrm>
          <a:prstGeom prst="rect">
            <a:avLst/>
          </a:prstGeom>
          <a:noFill/>
        </p:spPr>
        <p:txBody>
          <a:bodyPr wrap="square" rtlCol="0">
            <a:spAutoFit/>
          </a:bodyPr>
          <a:lstStyle/>
          <a:p>
            <a:r>
              <a:rPr lang="en-IN" dirty="0"/>
              <a:t>This concept is called </a:t>
            </a:r>
            <a:r>
              <a:rPr lang="en-IN" dirty="0" err="1"/>
              <a:t>UpCasting</a:t>
            </a:r>
            <a:r>
              <a:rPr lang="en-IN" dirty="0"/>
              <a:t> </a:t>
            </a:r>
          </a:p>
        </p:txBody>
      </p:sp>
    </p:spTree>
    <p:extLst>
      <p:ext uri="{BB962C8B-B14F-4D97-AF65-F5344CB8AC3E}">
        <p14:creationId xmlns:p14="http://schemas.microsoft.com/office/powerpoint/2010/main" val="3467024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8932F4-1379-4C26-8FD4-AF17D731468F}"/>
              </a:ext>
            </a:extLst>
          </p:cNvPr>
          <p:cNvSpPr>
            <a:spLocks noGrp="1"/>
          </p:cNvSpPr>
          <p:nvPr>
            <p:ph idx="1"/>
          </p:nvPr>
        </p:nvSpPr>
        <p:spPr>
          <a:xfrm>
            <a:off x="6626942" y="147484"/>
            <a:ext cx="5279923" cy="6469626"/>
          </a:xfrm>
        </p:spPr>
        <p:txBody>
          <a:bodyPr>
            <a:noAutofit/>
          </a:bodyPr>
          <a:lstStyle/>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ConsoleApplication7</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shape</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H;</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W;</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shape(</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h,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w)</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H = h;</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W = w;</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virtual double</a:t>
            </a:r>
            <a:r>
              <a:rPr lang="en-IN" sz="1200" dirty="0">
                <a:solidFill>
                  <a:srgbClr val="000000"/>
                </a:solidFill>
                <a:highlight>
                  <a:srgbClr val="FFFFFF"/>
                </a:highlight>
                <a:latin typeface="Consolas" panose="020B0609020204030204" pitchFamily="49" charset="0"/>
              </a:rPr>
              <a:t> area()</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0;</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rectangle</a:t>
            </a:r>
            <a:r>
              <a:rPr lang="en-IN" sz="1200" dirty="0">
                <a:solidFill>
                  <a:srgbClr val="000000"/>
                </a:solidFill>
                <a:highlight>
                  <a:srgbClr val="FFFFFF"/>
                </a:highlight>
                <a:latin typeface="Consolas" panose="020B0609020204030204" pitchFamily="49" charset="0"/>
              </a:rPr>
              <a:t> : </a:t>
            </a:r>
            <a:r>
              <a:rPr lang="en-IN" sz="1200" dirty="0">
                <a:solidFill>
                  <a:srgbClr val="2B91AF"/>
                </a:solidFill>
                <a:highlight>
                  <a:srgbClr val="FFFFFF"/>
                </a:highlight>
                <a:latin typeface="Consolas" panose="020B0609020204030204" pitchFamily="49" charset="0"/>
              </a:rPr>
              <a:t>shape</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fr-FR" sz="1200" dirty="0">
                <a:solidFill>
                  <a:srgbClr val="000000"/>
                </a:solidFill>
                <a:highlight>
                  <a:srgbClr val="FFFFFF"/>
                </a:highlight>
                <a:latin typeface="Consolas" panose="020B0609020204030204" pitchFamily="49" charset="0"/>
              </a:rPr>
              <a:t>        </a:t>
            </a:r>
            <a:r>
              <a:rPr lang="fr-FR" sz="1200" dirty="0">
                <a:solidFill>
                  <a:srgbClr val="0000FF"/>
                </a:solidFill>
                <a:highlight>
                  <a:srgbClr val="FFFFFF"/>
                </a:highlight>
                <a:latin typeface="Consolas" panose="020B0609020204030204" pitchFamily="49" charset="0"/>
              </a:rPr>
              <a:t>public</a:t>
            </a:r>
            <a:r>
              <a:rPr lang="fr-FR" sz="1200" dirty="0">
                <a:solidFill>
                  <a:srgbClr val="000000"/>
                </a:solidFill>
                <a:highlight>
                  <a:srgbClr val="FFFFFF"/>
                </a:highlight>
                <a:latin typeface="Consolas" panose="020B0609020204030204" pitchFamily="49" charset="0"/>
              </a:rPr>
              <a:t> rectangle(</a:t>
            </a:r>
            <a:r>
              <a:rPr lang="fr-FR" sz="1200" dirty="0">
                <a:solidFill>
                  <a:srgbClr val="0000FF"/>
                </a:solidFill>
                <a:highlight>
                  <a:srgbClr val="FFFFFF"/>
                </a:highlight>
                <a:latin typeface="Consolas" panose="020B0609020204030204" pitchFamily="49" charset="0"/>
              </a:rPr>
              <a:t>int</a:t>
            </a:r>
            <a:r>
              <a:rPr lang="fr-FR" sz="1200" dirty="0">
                <a:solidFill>
                  <a:srgbClr val="000000"/>
                </a:solidFill>
                <a:highlight>
                  <a:srgbClr val="FFFFFF"/>
                </a:highlight>
                <a:latin typeface="Consolas" panose="020B0609020204030204" pitchFamily="49" charset="0"/>
              </a:rPr>
              <a:t> p, </a:t>
            </a:r>
            <a:r>
              <a:rPr lang="fr-FR" sz="1200" dirty="0">
                <a:solidFill>
                  <a:srgbClr val="0000FF"/>
                </a:solidFill>
                <a:highlight>
                  <a:srgbClr val="FFFFFF"/>
                </a:highlight>
                <a:latin typeface="Consolas" panose="020B0609020204030204" pitchFamily="49" charset="0"/>
              </a:rPr>
              <a:t>int</a:t>
            </a:r>
            <a:r>
              <a:rPr lang="fr-FR" sz="1200" dirty="0">
                <a:solidFill>
                  <a:srgbClr val="000000"/>
                </a:solidFill>
                <a:highlight>
                  <a:srgbClr val="FFFFFF"/>
                </a:highlight>
                <a:latin typeface="Consolas" panose="020B0609020204030204" pitchFamily="49" charset="0"/>
              </a:rPr>
              <a:t> q)</a:t>
            </a:r>
          </a:p>
          <a:p>
            <a:pPr marL="0" indent="0">
              <a:lnSpc>
                <a:spcPct val="100000"/>
              </a:lnSpc>
              <a:spcBef>
                <a:spcPts val="0"/>
              </a:spcBef>
              <a:buNone/>
            </a:pPr>
            <a:r>
              <a:rPr lang="fr-FR" sz="1200" dirty="0">
                <a:solidFill>
                  <a:srgbClr val="000000"/>
                </a:solidFill>
                <a:highlight>
                  <a:srgbClr val="FFFFFF"/>
                </a:highlight>
                <a:latin typeface="Consolas" panose="020B0609020204030204" pitchFamily="49" charset="0"/>
              </a:rPr>
              <a:t>        : </a:t>
            </a:r>
            <a:r>
              <a:rPr lang="fr-FR" sz="1200" dirty="0">
                <a:solidFill>
                  <a:srgbClr val="0000FF"/>
                </a:solidFill>
                <a:highlight>
                  <a:srgbClr val="FFFFFF"/>
                </a:highlight>
                <a:latin typeface="Consolas" panose="020B0609020204030204" pitchFamily="49" charset="0"/>
              </a:rPr>
              <a:t>base</a:t>
            </a:r>
            <a:r>
              <a:rPr lang="fr-FR" sz="1200" dirty="0">
                <a:solidFill>
                  <a:srgbClr val="000000"/>
                </a:solidFill>
                <a:highlight>
                  <a:srgbClr val="FFFFFF"/>
                </a:highlight>
                <a:latin typeface="Consolas" panose="020B0609020204030204" pitchFamily="49" charset="0"/>
              </a:rPr>
              <a:t>(p, q) </a:t>
            </a:r>
          </a:p>
          <a:p>
            <a:pPr marL="0" indent="0">
              <a:lnSpc>
                <a:spcPct val="100000"/>
              </a:lnSpc>
              <a:spcBef>
                <a:spcPts val="0"/>
              </a:spcBef>
              <a:buNone/>
            </a:pPr>
            <a:r>
              <a:rPr lang="fr-FR" sz="1200" dirty="0">
                <a:solidFill>
                  <a:srgbClr val="000000"/>
                </a:solidFill>
                <a:highlight>
                  <a:srgbClr val="FFFFFF"/>
                </a:highlight>
                <a:latin typeface="Consolas" panose="020B0609020204030204" pitchFamily="49" charset="0"/>
              </a:rPr>
              <a:t>          {         }</a:t>
            </a:r>
          </a:p>
          <a:p>
            <a:pPr marL="0" indent="0">
              <a:lnSpc>
                <a:spcPct val="100000"/>
              </a:lnSpc>
              <a:spcBef>
                <a:spcPts val="0"/>
              </a:spcBef>
              <a:buNone/>
            </a:pPr>
            <a:endParaRPr lang="fr-FR"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override</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area()</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H * W;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triangle</a:t>
            </a:r>
            <a:r>
              <a:rPr lang="en-IN" sz="1200" dirty="0">
                <a:solidFill>
                  <a:srgbClr val="000000"/>
                </a:solidFill>
                <a:highlight>
                  <a:srgbClr val="FFFFFF"/>
                </a:highlight>
                <a:latin typeface="Consolas" panose="020B0609020204030204" pitchFamily="49" charset="0"/>
              </a:rPr>
              <a:t> : </a:t>
            </a:r>
            <a:r>
              <a:rPr lang="en-IN" sz="1200" dirty="0">
                <a:solidFill>
                  <a:srgbClr val="2B91AF"/>
                </a:solidFill>
                <a:highlight>
                  <a:srgbClr val="FFFFFF"/>
                </a:highlight>
                <a:latin typeface="Consolas" panose="020B0609020204030204" pitchFamily="49" charset="0"/>
              </a:rPr>
              <a:t>shape</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fr-FR" sz="1200" dirty="0">
                <a:solidFill>
                  <a:srgbClr val="000000"/>
                </a:solidFill>
                <a:highlight>
                  <a:srgbClr val="FFFFFF"/>
                </a:highlight>
                <a:latin typeface="Consolas" panose="020B0609020204030204" pitchFamily="49" charset="0"/>
              </a:rPr>
              <a:t>        </a:t>
            </a:r>
            <a:r>
              <a:rPr lang="fr-FR" sz="1200" dirty="0">
                <a:solidFill>
                  <a:srgbClr val="0000FF"/>
                </a:solidFill>
                <a:highlight>
                  <a:srgbClr val="FFFFFF"/>
                </a:highlight>
                <a:latin typeface="Consolas" panose="020B0609020204030204" pitchFamily="49" charset="0"/>
              </a:rPr>
              <a:t>public</a:t>
            </a:r>
            <a:r>
              <a:rPr lang="fr-FR" sz="1200" dirty="0">
                <a:solidFill>
                  <a:srgbClr val="000000"/>
                </a:solidFill>
                <a:highlight>
                  <a:srgbClr val="FFFFFF"/>
                </a:highlight>
                <a:latin typeface="Consolas" panose="020B0609020204030204" pitchFamily="49" charset="0"/>
              </a:rPr>
              <a:t> triangle(</a:t>
            </a:r>
            <a:r>
              <a:rPr lang="fr-FR" sz="1200" dirty="0">
                <a:solidFill>
                  <a:srgbClr val="0000FF"/>
                </a:solidFill>
                <a:highlight>
                  <a:srgbClr val="FFFFFF"/>
                </a:highlight>
                <a:latin typeface="Consolas" panose="020B0609020204030204" pitchFamily="49" charset="0"/>
              </a:rPr>
              <a:t>int</a:t>
            </a:r>
            <a:r>
              <a:rPr lang="fr-FR" sz="1200" dirty="0">
                <a:solidFill>
                  <a:srgbClr val="000000"/>
                </a:solidFill>
                <a:highlight>
                  <a:srgbClr val="FFFFFF"/>
                </a:highlight>
                <a:latin typeface="Consolas" panose="020B0609020204030204" pitchFamily="49" charset="0"/>
              </a:rPr>
              <a:t> p, </a:t>
            </a:r>
            <a:r>
              <a:rPr lang="fr-FR" sz="1200" dirty="0">
                <a:solidFill>
                  <a:srgbClr val="0000FF"/>
                </a:solidFill>
                <a:highlight>
                  <a:srgbClr val="FFFFFF"/>
                </a:highlight>
                <a:latin typeface="Consolas" panose="020B0609020204030204" pitchFamily="49" charset="0"/>
              </a:rPr>
              <a:t>int</a:t>
            </a:r>
            <a:r>
              <a:rPr lang="fr-FR" sz="1200" dirty="0">
                <a:solidFill>
                  <a:srgbClr val="000000"/>
                </a:solidFill>
                <a:highlight>
                  <a:srgbClr val="FFFFFF"/>
                </a:highlight>
                <a:latin typeface="Consolas" panose="020B0609020204030204" pitchFamily="49" charset="0"/>
              </a:rPr>
              <a:t> q) </a:t>
            </a:r>
          </a:p>
          <a:p>
            <a:pPr marL="0" indent="0">
              <a:lnSpc>
                <a:spcPct val="100000"/>
              </a:lnSpc>
              <a:spcBef>
                <a:spcPts val="0"/>
              </a:spcBef>
              <a:buNone/>
            </a:pPr>
            <a:r>
              <a:rPr lang="fr-FR" sz="1200" dirty="0">
                <a:solidFill>
                  <a:srgbClr val="000000"/>
                </a:solidFill>
                <a:highlight>
                  <a:srgbClr val="FFFFFF"/>
                </a:highlight>
                <a:latin typeface="Consolas" panose="020B0609020204030204" pitchFamily="49" charset="0"/>
              </a:rPr>
              <a:t>         : </a:t>
            </a:r>
            <a:r>
              <a:rPr lang="fr-FR" sz="1200" dirty="0">
                <a:solidFill>
                  <a:srgbClr val="0000FF"/>
                </a:solidFill>
                <a:highlight>
                  <a:srgbClr val="FFFFFF"/>
                </a:highlight>
                <a:latin typeface="Consolas" panose="020B0609020204030204" pitchFamily="49" charset="0"/>
              </a:rPr>
              <a:t>base</a:t>
            </a:r>
            <a:r>
              <a:rPr lang="fr-FR" sz="1200" dirty="0">
                <a:solidFill>
                  <a:srgbClr val="000000"/>
                </a:solidFill>
                <a:highlight>
                  <a:srgbClr val="FFFFFF"/>
                </a:highlight>
                <a:latin typeface="Consolas" panose="020B0609020204030204" pitchFamily="49" charset="0"/>
              </a:rPr>
              <a:t>(p, q)</a:t>
            </a:r>
          </a:p>
          <a:p>
            <a:pPr marL="0" indent="0">
              <a:lnSpc>
                <a:spcPct val="100000"/>
              </a:lnSpc>
              <a:spcBef>
                <a:spcPts val="0"/>
              </a:spcBef>
              <a:buNone/>
            </a:pPr>
            <a:r>
              <a:rPr lang="fr-FR" sz="1200" dirty="0">
                <a:solidFill>
                  <a:srgbClr val="000000"/>
                </a:solidFill>
                <a:highlight>
                  <a:srgbClr val="FFFFFF"/>
                </a:highlight>
                <a:latin typeface="Consolas" panose="020B0609020204030204" pitchFamily="49" charset="0"/>
              </a:rPr>
              <a:t>         {            }</a:t>
            </a:r>
          </a:p>
          <a:p>
            <a:pPr marL="0" indent="0">
              <a:lnSpc>
                <a:spcPct val="100000"/>
              </a:lnSpc>
              <a:spcBef>
                <a:spcPts val="0"/>
              </a:spcBef>
              <a:buNone/>
            </a:pPr>
            <a:endParaRPr lang="fr-FR"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override double</a:t>
            </a:r>
            <a:r>
              <a:rPr lang="en-IN" sz="1200" dirty="0">
                <a:solidFill>
                  <a:srgbClr val="000000"/>
                </a:solidFill>
                <a:highlight>
                  <a:srgbClr val="FFFFFF"/>
                </a:highlight>
                <a:latin typeface="Consolas" panose="020B0609020204030204" pitchFamily="49" charset="0"/>
              </a:rPr>
              <a:t> area()</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(H * W) / 2.0;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endParaRPr lang="en-IN" sz="1200" dirty="0"/>
          </a:p>
        </p:txBody>
      </p:sp>
      <p:sp>
        <p:nvSpPr>
          <p:cNvPr id="2" name="TextBox 1">
            <a:extLst>
              <a:ext uri="{FF2B5EF4-FFF2-40B4-BE49-F238E27FC236}">
                <a16:creationId xmlns:a16="http://schemas.microsoft.com/office/drawing/2014/main" id="{393548A4-877A-4B98-BF5C-3071B34532E8}"/>
              </a:ext>
            </a:extLst>
          </p:cNvPr>
          <p:cNvSpPr txBox="1"/>
          <p:nvPr/>
        </p:nvSpPr>
        <p:spPr>
          <a:xfrm>
            <a:off x="1130709" y="10650"/>
            <a:ext cx="5702710" cy="2677656"/>
          </a:xfrm>
          <a:prstGeom prst="rect">
            <a:avLst/>
          </a:prstGeom>
          <a:noFill/>
        </p:spPr>
        <p:txBody>
          <a:bodyPr wrap="square" rtlCol="0">
            <a:spAutoFit/>
          </a:bodyPr>
          <a:lstStyle/>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shape</a:t>
            </a:r>
            <a:r>
              <a:rPr lang="en-US" sz="1200" dirty="0">
                <a:solidFill>
                  <a:srgbClr val="000000"/>
                </a:solidFill>
                <a:highlight>
                  <a:srgbClr val="FFFFFF"/>
                </a:highlight>
                <a:latin typeface="Consolas" panose="020B0609020204030204" pitchFamily="49" charset="0"/>
              </a:rPr>
              <a:t> s1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triangle</a:t>
            </a:r>
            <a:r>
              <a:rPr lang="en-US" sz="1200" dirty="0">
                <a:solidFill>
                  <a:srgbClr val="000000"/>
                </a:solidFill>
                <a:highlight>
                  <a:srgbClr val="FFFFFF"/>
                </a:highlight>
                <a:latin typeface="Consolas" panose="020B0609020204030204" pitchFamily="49" charset="0"/>
              </a:rPr>
              <a:t>(5, 5);</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(s1.area());//0</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shape</a:t>
            </a:r>
            <a:r>
              <a:rPr lang="en-US" sz="1200" dirty="0">
                <a:solidFill>
                  <a:srgbClr val="000000"/>
                </a:solidFill>
                <a:highlight>
                  <a:srgbClr val="FFFFFF"/>
                </a:highlight>
                <a:latin typeface="Consolas" panose="020B0609020204030204" pitchFamily="49" charset="0"/>
              </a:rPr>
              <a:t> s2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rectangle</a:t>
            </a:r>
            <a:r>
              <a:rPr lang="en-US" sz="1200" dirty="0">
                <a:solidFill>
                  <a:srgbClr val="000000"/>
                </a:solidFill>
                <a:highlight>
                  <a:srgbClr val="FFFFFF"/>
                </a:highlight>
                <a:latin typeface="Consolas" panose="020B0609020204030204" pitchFamily="49" charset="0"/>
              </a:rPr>
              <a:t>(5, 5);</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(s2.area());//0</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.ReadLine</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endParaRPr lang="en-IN" sz="1200" dirty="0"/>
          </a:p>
        </p:txBody>
      </p:sp>
      <p:sp>
        <p:nvSpPr>
          <p:cNvPr id="4" name="Rectangle 3">
            <a:extLst>
              <a:ext uri="{FF2B5EF4-FFF2-40B4-BE49-F238E27FC236}">
                <a16:creationId xmlns:a16="http://schemas.microsoft.com/office/drawing/2014/main" id="{9CF3BF69-2EA1-4138-A30F-4843421E03DE}"/>
              </a:ext>
            </a:extLst>
          </p:cNvPr>
          <p:cNvSpPr/>
          <p:nvPr/>
        </p:nvSpPr>
        <p:spPr>
          <a:xfrm>
            <a:off x="1130709" y="3527323"/>
            <a:ext cx="688258" cy="589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E5D68B9B-10D8-4FD1-A700-9D219E80E9B5}"/>
              </a:ext>
            </a:extLst>
          </p:cNvPr>
          <p:cNvSpPr txBox="1"/>
          <p:nvPr/>
        </p:nvSpPr>
        <p:spPr>
          <a:xfrm>
            <a:off x="963561" y="2953874"/>
            <a:ext cx="422787" cy="369332"/>
          </a:xfrm>
          <a:prstGeom prst="rect">
            <a:avLst/>
          </a:prstGeom>
          <a:noFill/>
        </p:spPr>
        <p:txBody>
          <a:bodyPr wrap="square" rtlCol="0">
            <a:spAutoFit/>
          </a:bodyPr>
          <a:lstStyle/>
          <a:p>
            <a:r>
              <a:rPr lang="en-IN" dirty="0"/>
              <a:t>s1</a:t>
            </a:r>
          </a:p>
        </p:txBody>
      </p:sp>
      <p:cxnSp>
        <p:nvCxnSpPr>
          <p:cNvPr id="7" name="Straight Arrow Connector 6">
            <a:extLst>
              <a:ext uri="{FF2B5EF4-FFF2-40B4-BE49-F238E27FC236}">
                <a16:creationId xmlns:a16="http://schemas.microsoft.com/office/drawing/2014/main" id="{2A3DF2BE-09FF-4DAE-B136-66D4EF8695E7}"/>
              </a:ext>
            </a:extLst>
          </p:cNvPr>
          <p:cNvCxnSpPr>
            <a:stCxn id="4" idx="3"/>
          </p:cNvCxnSpPr>
          <p:nvPr/>
        </p:nvCxnSpPr>
        <p:spPr>
          <a:xfrm>
            <a:off x="1818967" y="3822291"/>
            <a:ext cx="766916" cy="9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B27263D-BFD3-4B1C-9B10-EE820C8E7D5F}"/>
              </a:ext>
            </a:extLst>
          </p:cNvPr>
          <p:cNvSpPr/>
          <p:nvPr/>
        </p:nvSpPr>
        <p:spPr>
          <a:xfrm>
            <a:off x="3008670" y="3588774"/>
            <a:ext cx="1179871" cy="1014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82A4279B-EEAC-4602-AAB3-4AEDF1B5A17E}"/>
              </a:ext>
            </a:extLst>
          </p:cNvPr>
          <p:cNvSpPr/>
          <p:nvPr/>
        </p:nvSpPr>
        <p:spPr>
          <a:xfrm>
            <a:off x="3008669" y="2254867"/>
            <a:ext cx="1179871" cy="1014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H=5</a:t>
            </a:r>
          </a:p>
          <a:p>
            <a:pPr algn="ctr"/>
            <a:r>
              <a:rPr lang="en-IN" dirty="0"/>
              <a:t>W=5</a:t>
            </a:r>
          </a:p>
        </p:txBody>
      </p:sp>
      <p:sp>
        <p:nvSpPr>
          <p:cNvPr id="11" name="TextBox 10">
            <a:extLst>
              <a:ext uri="{FF2B5EF4-FFF2-40B4-BE49-F238E27FC236}">
                <a16:creationId xmlns:a16="http://schemas.microsoft.com/office/drawing/2014/main" id="{A1112B43-FC78-4E86-8E8A-81462C906CE1}"/>
              </a:ext>
            </a:extLst>
          </p:cNvPr>
          <p:cNvSpPr txBox="1"/>
          <p:nvPr/>
        </p:nvSpPr>
        <p:spPr>
          <a:xfrm>
            <a:off x="3986981" y="1917290"/>
            <a:ext cx="1027471" cy="369332"/>
          </a:xfrm>
          <a:prstGeom prst="rect">
            <a:avLst/>
          </a:prstGeom>
          <a:noFill/>
        </p:spPr>
        <p:txBody>
          <a:bodyPr wrap="square" rtlCol="0">
            <a:spAutoFit/>
          </a:bodyPr>
          <a:lstStyle/>
          <a:p>
            <a:r>
              <a:rPr lang="en-IN" dirty="0"/>
              <a:t>shape</a:t>
            </a:r>
          </a:p>
        </p:txBody>
      </p:sp>
      <p:sp>
        <p:nvSpPr>
          <p:cNvPr id="12" name="TextBox 11">
            <a:extLst>
              <a:ext uri="{FF2B5EF4-FFF2-40B4-BE49-F238E27FC236}">
                <a16:creationId xmlns:a16="http://schemas.microsoft.com/office/drawing/2014/main" id="{46DDC3A6-A3B0-482D-9554-01A9D5C42AE1}"/>
              </a:ext>
            </a:extLst>
          </p:cNvPr>
          <p:cNvSpPr txBox="1"/>
          <p:nvPr/>
        </p:nvSpPr>
        <p:spPr>
          <a:xfrm>
            <a:off x="4345858" y="3283974"/>
            <a:ext cx="1032387" cy="369332"/>
          </a:xfrm>
          <a:prstGeom prst="rect">
            <a:avLst/>
          </a:prstGeom>
          <a:noFill/>
        </p:spPr>
        <p:txBody>
          <a:bodyPr wrap="square" rtlCol="0">
            <a:spAutoFit/>
          </a:bodyPr>
          <a:lstStyle/>
          <a:p>
            <a:r>
              <a:rPr lang="en-IN" dirty="0"/>
              <a:t>triangle</a:t>
            </a:r>
          </a:p>
        </p:txBody>
      </p:sp>
      <p:sp>
        <p:nvSpPr>
          <p:cNvPr id="13" name="Rectangle 12">
            <a:extLst>
              <a:ext uri="{FF2B5EF4-FFF2-40B4-BE49-F238E27FC236}">
                <a16:creationId xmlns:a16="http://schemas.microsoft.com/office/drawing/2014/main" id="{1B7EA0D4-4BB3-47C7-BE30-A046DEC751F1}"/>
              </a:ext>
            </a:extLst>
          </p:cNvPr>
          <p:cNvSpPr/>
          <p:nvPr/>
        </p:nvSpPr>
        <p:spPr>
          <a:xfrm>
            <a:off x="5083277" y="2381969"/>
            <a:ext cx="1179871" cy="571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Return 0;</a:t>
            </a:r>
          </a:p>
        </p:txBody>
      </p:sp>
      <p:sp>
        <p:nvSpPr>
          <p:cNvPr id="14" name="TextBox 13">
            <a:extLst>
              <a:ext uri="{FF2B5EF4-FFF2-40B4-BE49-F238E27FC236}">
                <a16:creationId xmlns:a16="http://schemas.microsoft.com/office/drawing/2014/main" id="{FA89B5DF-A8F9-4856-A85D-E82C0F686F76}"/>
              </a:ext>
            </a:extLst>
          </p:cNvPr>
          <p:cNvSpPr txBox="1"/>
          <p:nvPr/>
        </p:nvSpPr>
        <p:spPr>
          <a:xfrm>
            <a:off x="5068529" y="2012637"/>
            <a:ext cx="1504336" cy="369332"/>
          </a:xfrm>
          <a:prstGeom prst="rect">
            <a:avLst/>
          </a:prstGeom>
          <a:noFill/>
        </p:spPr>
        <p:txBody>
          <a:bodyPr wrap="square" rtlCol="0">
            <a:spAutoFit/>
          </a:bodyPr>
          <a:lstStyle/>
          <a:p>
            <a:r>
              <a:rPr lang="en-IN" dirty="0"/>
              <a:t>P double area</a:t>
            </a:r>
          </a:p>
        </p:txBody>
      </p:sp>
      <p:sp>
        <p:nvSpPr>
          <p:cNvPr id="16" name="Rectangle 15">
            <a:extLst>
              <a:ext uri="{FF2B5EF4-FFF2-40B4-BE49-F238E27FC236}">
                <a16:creationId xmlns:a16="http://schemas.microsoft.com/office/drawing/2014/main" id="{7FA9E65E-172E-4757-A4C1-E06BC466EAA0}"/>
              </a:ext>
            </a:extLst>
          </p:cNvPr>
          <p:cNvSpPr/>
          <p:nvPr/>
        </p:nvSpPr>
        <p:spPr>
          <a:xfrm>
            <a:off x="4916129" y="3922303"/>
            <a:ext cx="1656736" cy="571905"/>
          </a:xfrm>
          <a:prstGeom prst="rect">
            <a:avLst/>
          </a:prstGeom>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return H*W</a:t>
            </a:r>
          </a:p>
        </p:txBody>
      </p:sp>
      <p:sp>
        <p:nvSpPr>
          <p:cNvPr id="18" name="TextBox 17">
            <a:extLst>
              <a:ext uri="{FF2B5EF4-FFF2-40B4-BE49-F238E27FC236}">
                <a16:creationId xmlns:a16="http://schemas.microsoft.com/office/drawing/2014/main" id="{E84AEDB2-6E9C-4D04-B3D3-3BC5C0CD95E1}"/>
              </a:ext>
            </a:extLst>
          </p:cNvPr>
          <p:cNvSpPr txBox="1"/>
          <p:nvPr/>
        </p:nvSpPr>
        <p:spPr>
          <a:xfrm>
            <a:off x="4188540" y="3552971"/>
            <a:ext cx="2580971" cy="369332"/>
          </a:xfrm>
          <a:prstGeom prst="rect">
            <a:avLst/>
          </a:prstGeom>
          <a:noFill/>
        </p:spPr>
        <p:txBody>
          <a:bodyPr wrap="square" rtlCol="0">
            <a:spAutoFit/>
          </a:bodyPr>
          <a:lstStyle/>
          <a:p>
            <a:r>
              <a:rPr lang="en-IN" dirty="0"/>
              <a:t>P override double area</a:t>
            </a:r>
          </a:p>
        </p:txBody>
      </p:sp>
      <p:sp>
        <p:nvSpPr>
          <p:cNvPr id="19" name="Freeform: Shape 18">
            <a:extLst>
              <a:ext uri="{FF2B5EF4-FFF2-40B4-BE49-F238E27FC236}">
                <a16:creationId xmlns:a16="http://schemas.microsoft.com/office/drawing/2014/main" id="{62771E95-D4F1-4897-A7B7-C2B797D1872B}"/>
              </a:ext>
            </a:extLst>
          </p:cNvPr>
          <p:cNvSpPr/>
          <p:nvPr/>
        </p:nvSpPr>
        <p:spPr>
          <a:xfrm>
            <a:off x="5697795" y="2458089"/>
            <a:ext cx="1071716" cy="1121403"/>
          </a:xfrm>
          <a:custGeom>
            <a:avLst/>
            <a:gdLst>
              <a:gd name="connsiteX0" fmla="*/ 0 w 1071716"/>
              <a:gd name="connsiteY0" fmla="*/ 1022555 h 1121403"/>
              <a:gd name="connsiteX1" fmla="*/ 78658 w 1071716"/>
              <a:gd name="connsiteY1" fmla="*/ 1042219 h 1121403"/>
              <a:gd name="connsiteX2" fmla="*/ 108155 w 1071716"/>
              <a:gd name="connsiteY2" fmla="*/ 1061884 h 1121403"/>
              <a:gd name="connsiteX3" fmla="*/ 147484 w 1071716"/>
              <a:gd name="connsiteY3" fmla="*/ 1081548 h 1121403"/>
              <a:gd name="connsiteX4" fmla="*/ 226142 w 1071716"/>
              <a:gd name="connsiteY4" fmla="*/ 1101213 h 1121403"/>
              <a:gd name="connsiteX5" fmla="*/ 265471 w 1071716"/>
              <a:gd name="connsiteY5" fmla="*/ 1120877 h 1121403"/>
              <a:gd name="connsiteX6" fmla="*/ 363793 w 1071716"/>
              <a:gd name="connsiteY6" fmla="*/ 1101213 h 1121403"/>
              <a:gd name="connsiteX7" fmla="*/ 393290 w 1071716"/>
              <a:gd name="connsiteY7" fmla="*/ 1081548 h 1121403"/>
              <a:gd name="connsiteX8" fmla="*/ 432619 w 1071716"/>
              <a:gd name="connsiteY8" fmla="*/ 1071716 h 1121403"/>
              <a:gd name="connsiteX9" fmla="*/ 462116 w 1071716"/>
              <a:gd name="connsiteY9" fmla="*/ 1061884 h 1121403"/>
              <a:gd name="connsiteX10" fmla="*/ 481780 w 1071716"/>
              <a:gd name="connsiteY10" fmla="*/ 1032387 h 1121403"/>
              <a:gd name="connsiteX11" fmla="*/ 570271 w 1071716"/>
              <a:gd name="connsiteY11" fmla="*/ 983226 h 1121403"/>
              <a:gd name="connsiteX12" fmla="*/ 609600 w 1071716"/>
              <a:gd name="connsiteY12" fmla="*/ 953729 h 1121403"/>
              <a:gd name="connsiteX13" fmla="*/ 648929 w 1071716"/>
              <a:gd name="connsiteY13" fmla="*/ 904568 h 1121403"/>
              <a:gd name="connsiteX14" fmla="*/ 698090 w 1071716"/>
              <a:gd name="connsiteY14" fmla="*/ 825909 h 1121403"/>
              <a:gd name="connsiteX15" fmla="*/ 727587 w 1071716"/>
              <a:gd name="connsiteY15" fmla="*/ 806245 h 1121403"/>
              <a:gd name="connsiteX16" fmla="*/ 747251 w 1071716"/>
              <a:gd name="connsiteY16" fmla="*/ 747251 h 1121403"/>
              <a:gd name="connsiteX17" fmla="*/ 806245 w 1071716"/>
              <a:gd name="connsiteY17" fmla="*/ 639097 h 1121403"/>
              <a:gd name="connsiteX18" fmla="*/ 835742 w 1071716"/>
              <a:gd name="connsiteY18" fmla="*/ 570271 h 1121403"/>
              <a:gd name="connsiteX19" fmla="*/ 855406 w 1071716"/>
              <a:gd name="connsiteY19" fmla="*/ 501445 h 1121403"/>
              <a:gd name="connsiteX20" fmla="*/ 875071 w 1071716"/>
              <a:gd name="connsiteY20" fmla="*/ 471948 h 1121403"/>
              <a:gd name="connsiteX21" fmla="*/ 904568 w 1071716"/>
              <a:gd name="connsiteY21" fmla="*/ 412955 h 1121403"/>
              <a:gd name="connsiteX22" fmla="*/ 924232 w 1071716"/>
              <a:gd name="connsiteY22" fmla="*/ 363793 h 1121403"/>
              <a:gd name="connsiteX23" fmla="*/ 943897 w 1071716"/>
              <a:gd name="connsiteY23" fmla="*/ 294968 h 1121403"/>
              <a:gd name="connsiteX24" fmla="*/ 963561 w 1071716"/>
              <a:gd name="connsiteY24" fmla="*/ 265471 h 1121403"/>
              <a:gd name="connsiteX25" fmla="*/ 983226 w 1071716"/>
              <a:gd name="connsiteY25" fmla="*/ 226142 h 1121403"/>
              <a:gd name="connsiteX26" fmla="*/ 993058 w 1071716"/>
              <a:gd name="connsiteY26" fmla="*/ 186813 h 1121403"/>
              <a:gd name="connsiteX27" fmla="*/ 1032387 w 1071716"/>
              <a:gd name="connsiteY27" fmla="*/ 117987 h 1121403"/>
              <a:gd name="connsiteX28" fmla="*/ 1061884 w 1071716"/>
              <a:gd name="connsiteY28" fmla="*/ 19664 h 1121403"/>
              <a:gd name="connsiteX29" fmla="*/ 1071716 w 1071716"/>
              <a:gd name="connsiteY29" fmla="*/ 0 h 112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71716" h="1121403">
                <a:moveTo>
                  <a:pt x="0" y="1022555"/>
                </a:moveTo>
                <a:cubicBezTo>
                  <a:pt x="26219" y="1029110"/>
                  <a:pt x="53259" y="1032983"/>
                  <a:pt x="78658" y="1042219"/>
                </a:cubicBezTo>
                <a:cubicBezTo>
                  <a:pt x="89764" y="1046257"/>
                  <a:pt x="97895" y="1056021"/>
                  <a:pt x="108155" y="1061884"/>
                </a:cubicBezTo>
                <a:cubicBezTo>
                  <a:pt x="120881" y="1069156"/>
                  <a:pt x="134012" y="1075774"/>
                  <a:pt x="147484" y="1081548"/>
                </a:cubicBezTo>
                <a:cubicBezTo>
                  <a:pt x="173938" y="1092885"/>
                  <a:pt x="197288" y="1095442"/>
                  <a:pt x="226142" y="1101213"/>
                </a:cubicBezTo>
                <a:cubicBezTo>
                  <a:pt x="239252" y="1107768"/>
                  <a:pt x="250874" y="1119550"/>
                  <a:pt x="265471" y="1120877"/>
                </a:cubicBezTo>
                <a:cubicBezTo>
                  <a:pt x="300980" y="1124105"/>
                  <a:pt x="331799" y="1111878"/>
                  <a:pt x="363793" y="1101213"/>
                </a:cubicBezTo>
                <a:cubicBezTo>
                  <a:pt x="373625" y="1094658"/>
                  <a:pt x="382428" y="1086203"/>
                  <a:pt x="393290" y="1081548"/>
                </a:cubicBezTo>
                <a:cubicBezTo>
                  <a:pt x="405711" y="1076225"/>
                  <a:pt x="419626" y="1075428"/>
                  <a:pt x="432619" y="1071716"/>
                </a:cubicBezTo>
                <a:cubicBezTo>
                  <a:pt x="442584" y="1068869"/>
                  <a:pt x="452284" y="1065161"/>
                  <a:pt x="462116" y="1061884"/>
                </a:cubicBezTo>
                <a:cubicBezTo>
                  <a:pt x="468671" y="1052052"/>
                  <a:pt x="472808" y="1040077"/>
                  <a:pt x="481780" y="1032387"/>
                </a:cubicBezTo>
                <a:cubicBezTo>
                  <a:pt x="514747" y="1004130"/>
                  <a:pt x="535909" y="1004702"/>
                  <a:pt x="570271" y="983226"/>
                </a:cubicBezTo>
                <a:cubicBezTo>
                  <a:pt x="584167" y="974541"/>
                  <a:pt x="596490" y="963561"/>
                  <a:pt x="609600" y="953729"/>
                </a:cubicBezTo>
                <a:cubicBezTo>
                  <a:pt x="628741" y="896305"/>
                  <a:pt x="604455" y="949041"/>
                  <a:pt x="648929" y="904568"/>
                </a:cubicBezTo>
                <a:cubicBezTo>
                  <a:pt x="744115" y="809383"/>
                  <a:pt x="620209" y="919368"/>
                  <a:pt x="698090" y="825909"/>
                </a:cubicBezTo>
                <a:cubicBezTo>
                  <a:pt x="705655" y="816831"/>
                  <a:pt x="717755" y="812800"/>
                  <a:pt x="727587" y="806245"/>
                </a:cubicBezTo>
                <a:cubicBezTo>
                  <a:pt x="734142" y="786580"/>
                  <a:pt x="737981" y="765791"/>
                  <a:pt x="747251" y="747251"/>
                </a:cubicBezTo>
                <a:cubicBezTo>
                  <a:pt x="791865" y="658024"/>
                  <a:pt x="770319" y="692983"/>
                  <a:pt x="806245" y="639097"/>
                </a:cubicBezTo>
                <a:cubicBezTo>
                  <a:pt x="826708" y="557244"/>
                  <a:pt x="801791" y="638173"/>
                  <a:pt x="835742" y="570271"/>
                </a:cubicBezTo>
                <a:cubicBezTo>
                  <a:pt x="854874" y="532006"/>
                  <a:pt x="836506" y="545546"/>
                  <a:pt x="855406" y="501445"/>
                </a:cubicBezTo>
                <a:cubicBezTo>
                  <a:pt x="860061" y="490583"/>
                  <a:pt x="868516" y="481780"/>
                  <a:pt x="875071" y="471948"/>
                </a:cubicBezTo>
                <a:cubicBezTo>
                  <a:pt x="899785" y="397803"/>
                  <a:pt x="866446" y="489199"/>
                  <a:pt x="904568" y="412955"/>
                </a:cubicBezTo>
                <a:cubicBezTo>
                  <a:pt x="912461" y="397169"/>
                  <a:pt x="918651" y="380537"/>
                  <a:pt x="924232" y="363793"/>
                </a:cubicBezTo>
                <a:cubicBezTo>
                  <a:pt x="930536" y="344881"/>
                  <a:pt x="934424" y="313914"/>
                  <a:pt x="943897" y="294968"/>
                </a:cubicBezTo>
                <a:cubicBezTo>
                  <a:pt x="949182" y="284399"/>
                  <a:pt x="957698" y="275731"/>
                  <a:pt x="963561" y="265471"/>
                </a:cubicBezTo>
                <a:cubicBezTo>
                  <a:pt x="970833" y="252745"/>
                  <a:pt x="976671" y="239252"/>
                  <a:pt x="983226" y="226142"/>
                </a:cubicBezTo>
                <a:cubicBezTo>
                  <a:pt x="986503" y="213032"/>
                  <a:pt x="988313" y="199466"/>
                  <a:pt x="993058" y="186813"/>
                </a:cubicBezTo>
                <a:cubicBezTo>
                  <a:pt x="1003751" y="158297"/>
                  <a:pt x="1016085" y="142439"/>
                  <a:pt x="1032387" y="117987"/>
                </a:cubicBezTo>
                <a:cubicBezTo>
                  <a:pt x="1039444" y="89757"/>
                  <a:pt x="1049914" y="43605"/>
                  <a:pt x="1061884" y="19664"/>
                </a:cubicBezTo>
                <a:lnTo>
                  <a:pt x="1071716" y="0"/>
                </a:lnTo>
              </a:path>
            </a:pathLst>
          </a:custGeom>
          <a:ln w="5715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sp>
        <p:nvSpPr>
          <p:cNvPr id="20" name="TextBox 19">
            <a:extLst>
              <a:ext uri="{FF2B5EF4-FFF2-40B4-BE49-F238E27FC236}">
                <a16:creationId xmlns:a16="http://schemas.microsoft.com/office/drawing/2014/main" id="{336BB265-855C-4753-8D35-2F73FE305E60}"/>
              </a:ext>
            </a:extLst>
          </p:cNvPr>
          <p:cNvSpPr txBox="1"/>
          <p:nvPr/>
        </p:nvSpPr>
        <p:spPr>
          <a:xfrm>
            <a:off x="176981" y="4662649"/>
            <a:ext cx="6228736" cy="1754326"/>
          </a:xfrm>
          <a:prstGeom prst="rect">
            <a:avLst/>
          </a:prstGeom>
          <a:noFill/>
        </p:spPr>
        <p:txBody>
          <a:bodyPr wrap="square" rtlCol="0">
            <a:spAutoFit/>
          </a:bodyPr>
          <a:lstStyle/>
          <a:p>
            <a:r>
              <a:rPr lang="en-IN" sz="1800" dirty="0">
                <a:solidFill>
                  <a:srgbClr val="000000"/>
                </a:solidFill>
                <a:highlight>
                  <a:srgbClr val="FFFFFF"/>
                </a:highlight>
                <a:latin typeface="Consolas" panose="020B0609020204030204" pitchFamily="49" charset="0"/>
              </a:rPr>
              <a:t>s1.area() will call child class method.</a:t>
            </a:r>
          </a:p>
          <a:p>
            <a:r>
              <a:rPr lang="en-IN" dirty="0">
                <a:solidFill>
                  <a:srgbClr val="000000"/>
                </a:solidFill>
                <a:highlight>
                  <a:srgbClr val="FFFFFF"/>
                </a:highlight>
                <a:latin typeface="Consolas" panose="020B0609020204030204" pitchFamily="49" charset="0"/>
              </a:rPr>
              <a:t>When you use parent class reference pointing to child class object and parent virtual method overridden in child class in that case</a:t>
            </a:r>
          </a:p>
          <a:p>
            <a:r>
              <a:rPr lang="en-IN" dirty="0">
                <a:solidFill>
                  <a:srgbClr val="000000"/>
                </a:solidFill>
                <a:highlight>
                  <a:srgbClr val="FFFFFF"/>
                </a:highlight>
                <a:latin typeface="Consolas" panose="020B0609020204030204" pitchFamily="49" charset="0"/>
              </a:rPr>
              <a:t>S1.area() will call child class area method. This resolves at runtime</a:t>
            </a:r>
            <a:endParaRPr lang="en-IN" dirty="0"/>
          </a:p>
        </p:txBody>
      </p:sp>
    </p:spTree>
    <p:extLst>
      <p:ext uri="{BB962C8B-B14F-4D97-AF65-F5344CB8AC3E}">
        <p14:creationId xmlns:p14="http://schemas.microsoft.com/office/powerpoint/2010/main" val="546445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2C1607-EFF7-41FD-A418-48E7ADE3A63D}"/>
              </a:ext>
            </a:extLst>
          </p:cNvPr>
          <p:cNvSpPr>
            <a:spLocks noGrp="1"/>
          </p:cNvSpPr>
          <p:nvPr>
            <p:ph idx="1"/>
          </p:nvPr>
        </p:nvSpPr>
        <p:spPr>
          <a:xfrm>
            <a:off x="2244214" y="75483"/>
            <a:ext cx="3409334" cy="2854530"/>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0" indent="0">
              <a:buNone/>
            </a:pPr>
            <a:r>
              <a:rPr lang="en-IN" sz="1100" dirty="0">
                <a:solidFill>
                  <a:srgbClr val="0000FF"/>
                </a:solidFill>
                <a:highlight>
                  <a:srgbClr val="FFFFFF"/>
                </a:highlight>
                <a:latin typeface="Consolas" panose="020B0609020204030204" pitchFamily="49" charset="0"/>
              </a:rPr>
              <a:t>using</a:t>
            </a:r>
            <a:r>
              <a:rPr lang="en-IN" sz="1100" dirty="0">
                <a:solidFill>
                  <a:srgbClr val="000000"/>
                </a:solidFill>
                <a:highlight>
                  <a:srgbClr val="FFFFFF"/>
                </a:highlight>
                <a:latin typeface="Consolas" panose="020B0609020204030204" pitchFamily="49" charset="0"/>
              </a:rPr>
              <a:t> System;</a:t>
            </a:r>
            <a:endParaRPr lang="en-IN" sz="1100" dirty="0">
              <a:solidFill>
                <a:srgbClr val="0000FF"/>
              </a:solidFill>
              <a:highlight>
                <a:srgbClr val="FFFFFF"/>
              </a:highlight>
              <a:latin typeface="Consolas" panose="020B0609020204030204" pitchFamily="49" charset="0"/>
            </a:endParaRPr>
          </a:p>
          <a:p>
            <a:pPr marL="0" indent="0">
              <a:buNone/>
            </a:pPr>
            <a:r>
              <a:rPr lang="en-IN" sz="1100" dirty="0">
                <a:solidFill>
                  <a:srgbClr val="0000FF"/>
                </a:solidFill>
                <a:highlight>
                  <a:srgbClr val="FFFFFF"/>
                </a:highlight>
                <a:latin typeface="Consolas" panose="020B0609020204030204" pitchFamily="49" charset="0"/>
              </a:rPr>
              <a:t>class</a:t>
            </a: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shape</a:t>
            </a:r>
            <a:endParaRPr lang="en-IN"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    {   </a:t>
            </a:r>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int</a:t>
            </a:r>
            <a:r>
              <a:rPr lang="en-IN" sz="1100" dirty="0">
                <a:solidFill>
                  <a:srgbClr val="000000"/>
                </a:solidFill>
                <a:highlight>
                  <a:srgbClr val="FFFFFF"/>
                </a:highlight>
                <a:latin typeface="Consolas" panose="020B0609020204030204" pitchFamily="49" charset="0"/>
              </a:rPr>
              <a:t> H;</a:t>
            </a:r>
          </a:p>
          <a:p>
            <a:pPr marL="0" indent="0">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int</a:t>
            </a:r>
            <a:r>
              <a:rPr lang="en-IN" sz="1100" dirty="0">
                <a:solidFill>
                  <a:srgbClr val="000000"/>
                </a:solidFill>
                <a:highlight>
                  <a:srgbClr val="FFFFFF"/>
                </a:highlight>
                <a:latin typeface="Consolas" panose="020B0609020204030204" pitchFamily="49" charset="0"/>
              </a:rPr>
              <a:t> W;</a:t>
            </a: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public</a:t>
            </a:r>
            <a:r>
              <a:rPr lang="en-US" sz="1100" dirty="0">
                <a:solidFill>
                  <a:srgbClr val="000000"/>
                </a:solidFill>
                <a:highlight>
                  <a:srgbClr val="FFFFFF"/>
                </a:highlight>
                <a:latin typeface="Consolas" panose="020B0609020204030204" pitchFamily="49" charset="0"/>
              </a:rPr>
              <a:t> shape(</a:t>
            </a:r>
            <a:r>
              <a:rPr lang="en-US" sz="1100" dirty="0">
                <a:solidFill>
                  <a:srgbClr val="0000FF"/>
                </a:solidFill>
                <a:highlight>
                  <a:srgbClr val="FFFFFF"/>
                </a:highlight>
                <a:latin typeface="Consolas" panose="020B0609020204030204" pitchFamily="49" charset="0"/>
              </a:rPr>
              <a:t>int</a:t>
            </a:r>
            <a:r>
              <a:rPr lang="en-US" sz="1100" dirty="0">
                <a:solidFill>
                  <a:srgbClr val="000000"/>
                </a:solidFill>
                <a:highlight>
                  <a:srgbClr val="FFFFFF"/>
                </a:highlight>
                <a:latin typeface="Consolas" panose="020B0609020204030204" pitchFamily="49" charset="0"/>
              </a:rPr>
              <a:t> h, </a:t>
            </a:r>
            <a:r>
              <a:rPr lang="en-US" sz="1100" dirty="0">
                <a:solidFill>
                  <a:srgbClr val="0000FF"/>
                </a:solidFill>
                <a:highlight>
                  <a:srgbClr val="FFFFFF"/>
                </a:highlight>
                <a:latin typeface="Consolas" panose="020B0609020204030204" pitchFamily="49" charset="0"/>
              </a:rPr>
              <a:t>int</a:t>
            </a:r>
            <a:r>
              <a:rPr lang="en-US" sz="1100" dirty="0">
                <a:solidFill>
                  <a:srgbClr val="000000"/>
                </a:solidFill>
                <a:highlight>
                  <a:srgbClr val="FFFFFF"/>
                </a:highlight>
                <a:latin typeface="Consolas" panose="020B0609020204030204" pitchFamily="49" charset="0"/>
              </a:rPr>
              <a:t> w)</a:t>
            </a:r>
          </a:p>
          <a:p>
            <a:pPr marL="0" indent="0">
              <a:buNone/>
            </a:pPr>
            <a:r>
              <a:rPr lang="en-IN" sz="1100" dirty="0">
                <a:solidFill>
                  <a:srgbClr val="000000"/>
                </a:solidFill>
                <a:highlight>
                  <a:srgbClr val="FFFFFF"/>
                </a:highlight>
                <a:latin typeface="Consolas" panose="020B0609020204030204" pitchFamily="49" charset="0"/>
              </a:rPr>
              <a:t>        {  H = h;</a:t>
            </a:r>
          </a:p>
          <a:p>
            <a:pPr marL="0" indent="0">
              <a:buNone/>
            </a:pPr>
            <a:r>
              <a:rPr lang="en-IN" sz="1100" dirty="0">
                <a:solidFill>
                  <a:srgbClr val="000000"/>
                </a:solidFill>
                <a:highlight>
                  <a:srgbClr val="FFFFFF"/>
                </a:highlight>
                <a:latin typeface="Consolas" panose="020B0609020204030204" pitchFamily="49" charset="0"/>
              </a:rPr>
              <a:t>            W = w;</a:t>
            </a:r>
          </a:p>
          <a:p>
            <a:pPr marL="0" indent="0">
              <a:buNone/>
            </a:pPr>
            <a:r>
              <a:rPr lang="en-IN" sz="1100" dirty="0">
                <a:solidFill>
                  <a:srgbClr val="000000"/>
                </a:solidFill>
                <a:highlight>
                  <a:srgbClr val="FFFFFF"/>
                </a:highlight>
                <a:latin typeface="Consolas" panose="020B0609020204030204" pitchFamily="49" charset="0"/>
              </a:rPr>
              <a:t>        }</a:t>
            </a:r>
          </a:p>
          <a:p>
            <a:pPr marL="0" indent="0">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virtual</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double</a:t>
            </a:r>
            <a:r>
              <a:rPr lang="en-IN" sz="1100" dirty="0">
                <a:solidFill>
                  <a:srgbClr val="000000"/>
                </a:solidFill>
                <a:highlight>
                  <a:srgbClr val="FFFFFF"/>
                </a:highlight>
                <a:latin typeface="Consolas" panose="020B0609020204030204" pitchFamily="49" charset="0"/>
              </a:rPr>
              <a:t> area()</a:t>
            </a:r>
          </a:p>
          <a:p>
            <a:pPr marL="0" indent="0">
              <a:buNone/>
            </a:pPr>
            <a:r>
              <a:rPr lang="en-IN" sz="1100" dirty="0">
                <a:solidFill>
                  <a:srgbClr val="000000"/>
                </a:solidFill>
                <a:highlight>
                  <a:srgbClr val="FFFFFF"/>
                </a:highlight>
                <a:latin typeface="Consolas" panose="020B0609020204030204" pitchFamily="49" charset="0"/>
              </a:rPr>
              <a:t>        {    </a:t>
            </a:r>
            <a:r>
              <a:rPr lang="en-IN" sz="1100" dirty="0">
                <a:solidFill>
                  <a:srgbClr val="0000FF"/>
                </a:solidFill>
                <a:highlight>
                  <a:srgbClr val="FFFFFF"/>
                </a:highlight>
                <a:latin typeface="Consolas" panose="020B0609020204030204" pitchFamily="49" charset="0"/>
              </a:rPr>
              <a:t>return</a:t>
            </a:r>
            <a:r>
              <a:rPr lang="en-IN" sz="1100" dirty="0">
                <a:solidFill>
                  <a:srgbClr val="000000"/>
                </a:solidFill>
                <a:highlight>
                  <a:srgbClr val="FFFFFF"/>
                </a:highlight>
                <a:latin typeface="Consolas" panose="020B0609020204030204" pitchFamily="49" charset="0"/>
              </a:rPr>
              <a:t> 0;</a:t>
            </a:r>
          </a:p>
          <a:p>
            <a:pPr marL="0" indent="0">
              <a:buNone/>
            </a:pPr>
            <a:r>
              <a:rPr lang="en-IN" sz="1100" dirty="0">
                <a:solidFill>
                  <a:srgbClr val="000000"/>
                </a:solidFill>
                <a:highlight>
                  <a:srgbClr val="FFFFFF"/>
                </a:highlight>
                <a:latin typeface="Consolas" panose="020B0609020204030204" pitchFamily="49" charset="0"/>
              </a:rPr>
              <a:t>        }</a:t>
            </a:r>
          </a:p>
          <a:p>
            <a:pPr marL="0" indent="0">
              <a:buNone/>
            </a:pPr>
            <a:r>
              <a:rPr lang="en-IN" sz="1100" dirty="0">
                <a:solidFill>
                  <a:srgbClr val="000000"/>
                </a:solidFill>
                <a:highlight>
                  <a:srgbClr val="FFFFFF"/>
                </a:highlight>
                <a:latin typeface="Consolas" panose="020B0609020204030204" pitchFamily="49" charset="0"/>
              </a:rPr>
              <a:t>    }</a:t>
            </a:r>
            <a:endParaRPr lang="en-IN" sz="1100" dirty="0"/>
          </a:p>
        </p:txBody>
      </p:sp>
      <p:sp>
        <p:nvSpPr>
          <p:cNvPr id="4" name="TextBox 3">
            <a:extLst>
              <a:ext uri="{FF2B5EF4-FFF2-40B4-BE49-F238E27FC236}">
                <a16:creationId xmlns:a16="http://schemas.microsoft.com/office/drawing/2014/main" id="{E9646C5C-88EB-48B9-9435-D6414A71EE02}"/>
              </a:ext>
            </a:extLst>
          </p:cNvPr>
          <p:cNvSpPr txBox="1"/>
          <p:nvPr/>
        </p:nvSpPr>
        <p:spPr>
          <a:xfrm>
            <a:off x="157317" y="2898058"/>
            <a:ext cx="3598606" cy="161582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sz="1100" dirty="0">
                <a:solidFill>
                  <a:srgbClr val="0000FF"/>
                </a:solidFill>
                <a:highlight>
                  <a:srgbClr val="FFFFFF"/>
                </a:highlight>
                <a:latin typeface="Consolas" panose="020B0609020204030204" pitchFamily="49" charset="0"/>
              </a:rPr>
              <a:t>class</a:t>
            </a: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rectangle</a:t>
            </a:r>
            <a:r>
              <a:rPr lang="en-IN" sz="1100" dirty="0">
                <a:solidFill>
                  <a:srgbClr val="000000"/>
                </a:solidFill>
                <a:highlight>
                  <a:srgbClr val="FFFFFF"/>
                </a:highlight>
                <a:latin typeface="Consolas" panose="020B0609020204030204" pitchFamily="49" charset="0"/>
              </a:rPr>
              <a:t> : </a:t>
            </a:r>
            <a:r>
              <a:rPr lang="en-IN" sz="1100" dirty="0">
                <a:solidFill>
                  <a:srgbClr val="2B91AF"/>
                </a:solidFill>
                <a:highlight>
                  <a:srgbClr val="FFFFFF"/>
                </a:highlight>
                <a:latin typeface="Consolas" panose="020B0609020204030204" pitchFamily="49" charset="0"/>
              </a:rPr>
              <a:t>shape</a:t>
            </a:r>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rectangle(</a:t>
            </a:r>
            <a:r>
              <a:rPr lang="en-IN" sz="1100" dirty="0">
                <a:solidFill>
                  <a:srgbClr val="0000FF"/>
                </a:solidFill>
                <a:highlight>
                  <a:srgbClr val="FFFFFF"/>
                </a:highlight>
                <a:latin typeface="Consolas" panose="020B0609020204030204" pitchFamily="49" charset="0"/>
              </a:rPr>
              <a:t>int</a:t>
            </a:r>
            <a:r>
              <a:rPr lang="en-IN" sz="1100" dirty="0">
                <a:solidFill>
                  <a:srgbClr val="000000"/>
                </a:solidFill>
                <a:highlight>
                  <a:srgbClr val="FFFFFF"/>
                </a:highlight>
                <a:latin typeface="Consolas" panose="020B0609020204030204" pitchFamily="49" charset="0"/>
              </a:rPr>
              <a:t> p, </a:t>
            </a:r>
            <a:r>
              <a:rPr lang="en-IN" sz="1100" dirty="0">
                <a:solidFill>
                  <a:srgbClr val="0000FF"/>
                </a:solidFill>
                <a:highlight>
                  <a:srgbClr val="FFFFFF"/>
                </a:highlight>
                <a:latin typeface="Consolas" panose="020B0609020204030204" pitchFamily="49" charset="0"/>
              </a:rPr>
              <a:t>int</a:t>
            </a:r>
            <a:r>
              <a:rPr lang="en-IN" sz="1100" dirty="0">
                <a:solidFill>
                  <a:srgbClr val="000000"/>
                </a:solidFill>
                <a:highlight>
                  <a:srgbClr val="FFFFFF"/>
                </a:highlight>
                <a:latin typeface="Consolas" panose="020B0609020204030204" pitchFamily="49" charset="0"/>
              </a:rPr>
              <a:t> q)</a:t>
            </a:r>
          </a:p>
          <a:p>
            <a:r>
              <a:rPr lang="en-IN" sz="1100" dirty="0">
                <a:solidFill>
                  <a:srgbClr val="000000"/>
                </a:solidFill>
                <a:highlight>
                  <a:srgbClr val="FFFFFF"/>
                </a:highlight>
                <a:latin typeface="Consolas" panose="020B0609020204030204" pitchFamily="49" charset="0"/>
              </a:rPr>
              <a:t>        : </a:t>
            </a:r>
            <a:r>
              <a:rPr lang="en-IN" sz="1100" dirty="0">
                <a:solidFill>
                  <a:srgbClr val="0000FF"/>
                </a:solidFill>
                <a:highlight>
                  <a:srgbClr val="FFFFFF"/>
                </a:highlight>
                <a:latin typeface="Consolas" panose="020B0609020204030204" pitchFamily="49" charset="0"/>
              </a:rPr>
              <a:t>base</a:t>
            </a:r>
            <a:r>
              <a:rPr lang="en-IN" sz="1100" dirty="0">
                <a:solidFill>
                  <a:srgbClr val="000000"/>
                </a:solidFill>
                <a:highlight>
                  <a:srgbClr val="FFFFFF"/>
                </a:highlight>
                <a:latin typeface="Consolas" panose="020B0609020204030204" pitchFamily="49" charset="0"/>
              </a:rPr>
              <a:t>(p, q) </a:t>
            </a:r>
          </a:p>
          <a:p>
            <a:r>
              <a:rPr lang="en-IN" sz="1100" dirty="0">
                <a:solidFill>
                  <a:srgbClr val="000000"/>
                </a:solidFill>
                <a:highlight>
                  <a:srgbClr val="FFFFFF"/>
                </a:highlight>
                <a:latin typeface="Consolas" panose="020B0609020204030204" pitchFamily="49" charset="0"/>
              </a:rPr>
              <a:t>          {         }</a:t>
            </a:r>
          </a:p>
          <a:p>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override</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double</a:t>
            </a:r>
            <a:r>
              <a:rPr lang="en-IN" sz="1100" dirty="0">
                <a:solidFill>
                  <a:srgbClr val="000000"/>
                </a:solidFill>
                <a:highlight>
                  <a:srgbClr val="FFFFFF"/>
                </a:highlight>
                <a:latin typeface="Consolas" panose="020B0609020204030204" pitchFamily="49" charset="0"/>
              </a:rPr>
              <a:t> area()</a:t>
            </a:r>
          </a:p>
          <a:p>
            <a:r>
              <a:rPr lang="en-IN" sz="1100" dirty="0">
                <a:solidFill>
                  <a:srgbClr val="000000"/>
                </a:solidFill>
                <a:highlight>
                  <a:srgbClr val="FFFFFF"/>
                </a:highlight>
                <a:latin typeface="Consolas" panose="020B0609020204030204" pitchFamily="49" charset="0"/>
              </a:rPr>
              <a:t>        { </a:t>
            </a:r>
            <a:r>
              <a:rPr lang="en-IN" sz="1100" dirty="0">
                <a:solidFill>
                  <a:srgbClr val="0000FF"/>
                </a:solidFill>
                <a:highlight>
                  <a:srgbClr val="FFFFFF"/>
                </a:highlight>
                <a:latin typeface="Consolas" panose="020B0609020204030204" pitchFamily="49" charset="0"/>
              </a:rPr>
              <a:t>return</a:t>
            </a:r>
            <a:r>
              <a:rPr lang="en-IN" sz="1100" dirty="0">
                <a:solidFill>
                  <a:srgbClr val="000000"/>
                </a:solidFill>
                <a:highlight>
                  <a:srgbClr val="FFFFFF"/>
                </a:highlight>
                <a:latin typeface="Consolas" panose="020B0609020204030204" pitchFamily="49" charset="0"/>
              </a:rPr>
              <a:t> H * W; }</a:t>
            </a:r>
          </a:p>
          <a:p>
            <a:r>
              <a:rPr lang="en-IN" sz="1100" dirty="0">
                <a:solidFill>
                  <a:srgbClr val="000000"/>
                </a:solidFill>
                <a:highlight>
                  <a:srgbClr val="FFFFFF"/>
                </a:highlight>
                <a:latin typeface="Consolas" panose="020B0609020204030204" pitchFamily="49" charset="0"/>
              </a:rPr>
              <a:t>    }</a:t>
            </a:r>
            <a:endParaRPr lang="en-IN" sz="1100" dirty="0"/>
          </a:p>
        </p:txBody>
      </p:sp>
      <p:sp>
        <p:nvSpPr>
          <p:cNvPr id="5" name="TextBox 4">
            <a:extLst>
              <a:ext uri="{FF2B5EF4-FFF2-40B4-BE49-F238E27FC236}">
                <a16:creationId xmlns:a16="http://schemas.microsoft.com/office/drawing/2014/main" id="{0C95BD46-C68E-4494-B6D9-ACC3C9811095}"/>
              </a:ext>
            </a:extLst>
          </p:cNvPr>
          <p:cNvSpPr txBox="1"/>
          <p:nvPr/>
        </p:nvSpPr>
        <p:spPr>
          <a:xfrm>
            <a:off x="3893576" y="2885768"/>
            <a:ext cx="3510115" cy="161582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sz="1100" dirty="0">
                <a:solidFill>
                  <a:srgbClr val="0000FF"/>
                </a:solidFill>
                <a:highlight>
                  <a:srgbClr val="FFFFFF"/>
                </a:highlight>
                <a:latin typeface="Consolas" panose="020B0609020204030204" pitchFamily="49" charset="0"/>
              </a:rPr>
              <a:t>class</a:t>
            </a: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triangle</a:t>
            </a:r>
            <a:r>
              <a:rPr lang="en-IN" sz="1100" dirty="0">
                <a:solidFill>
                  <a:srgbClr val="000000"/>
                </a:solidFill>
                <a:highlight>
                  <a:srgbClr val="FFFFFF"/>
                </a:highlight>
                <a:latin typeface="Consolas" panose="020B0609020204030204" pitchFamily="49" charset="0"/>
              </a:rPr>
              <a:t> : </a:t>
            </a:r>
            <a:r>
              <a:rPr lang="en-IN" sz="1100" dirty="0">
                <a:solidFill>
                  <a:srgbClr val="2B91AF"/>
                </a:solidFill>
                <a:highlight>
                  <a:srgbClr val="FFFFFF"/>
                </a:highlight>
                <a:latin typeface="Consolas" panose="020B0609020204030204" pitchFamily="49" charset="0"/>
              </a:rPr>
              <a:t>shape</a:t>
            </a:r>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triangle(</a:t>
            </a:r>
            <a:r>
              <a:rPr lang="en-IN" sz="1100" dirty="0">
                <a:solidFill>
                  <a:srgbClr val="0000FF"/>
                </a:solidFill>
                <a:highlight>
                  <a:srgbClr val="FFFFFF"/>
                </a:highlight>
                <a:latin typeface="Consolas" panose="020B0609020204030204" pitchFamily="49" charset="0"/>
              </a:rPr>
              <a:t>int</a:t>
            </a:r>
            <a:r>
              <a:rPr lang="en-IN" sz="1100" dirty="0">
                <a:solidFill>
                  <a:srgbClr val="000000"/>
                </a:solidFill>
                <a:highlight>
                  <a:srgbClr val="FFFFFF"/>
                </a:highlight>
                <a:latin typeface="Consolas" panose="020B0609020204030204" pitchFamily="49" charset="0"/>
              </a:rPr>
              <a:t> p, </a:t>
            </a:r>
            <a:r>
              <a:rPr lang="en-IN" sz="1100" dirty="0">
                <a:solidFill>
                  <a:srgbClr val="0000FF"/>
                </a:solidFill>
                <a:highlight>
                  <a:srgbClr val="FFFFFF"/>
                </a:highlight>
                <a:latin typeface="Consolas" panose="020B0609020204030204" pitchFamily="49" charset="0"/>
              </a:rPr>
              <a:t>int</a:t>
            </a:r>
            <a:r>
              <a:rPr lang="en-IN" sz="1100" dirty="0">
                <a:solidFill>
                  <a:srgbClr val="000000"/>
                </a:solidFill>
                <a:highlight>
                  <a:srgbClr val="FFFFFF"/>
                </a:highlight>
                <a:latin typeface="Consolas" panose="020B0609020204030204" pitchFamily="49" charset="0"/>
              </a:rPr>
              <a:t> q) </a:t>
            </a:r>
          </a:p>
          <a:p>
            <a:r>
              <a:rPr lang="en-IN" sz="1100" dirty="0">
                <a:solidFill>
                  <a:srgbClr val="000000"/>
                </a:solidFill>
                <a:highlight>
                  <a:srgbClr val="FFFFFF"/>
                </a:highlight>
                <a:latin typeface="Consolas" panose="020B0609020204030204" pitchFamily="49" charset="0"/>
              </a:rPr>
              <a:t>         : </a:t>
            </a:r>
            <a:r>
              <a:rPr lang="en-IN" sz="1100" dirty="0">
                <a:solidFill>
                  <a:srgbClr val="0000FF"/>
                </a:solidFill>
                <a:highlight>
                  <a:srgbClr val="FFFFFF"/>
                </a:highlight>
                <a:latin typeface="Consolas" panose="020B0609020204030204" pitchFamily="49" charset="0"/>
              </a:rPr>
              <a:t>base</a:t>
            </a:r>
            <a:r>
              <a:rPr lang="en-IN" sz="1100" dirty="0">
                <a:solidFill>
                  <a:srgbClr val="000000"/>
                </a:solidFill>
                <a:highlight>
                  <a:srgbClr val="FFFFFF"/>
                </a:highlight>
                <a:latin typeface="Consolas" panose="020B0609020204030204" pitchFamily="49" charset="0"/>
              </a:rPr>
              <a:t>(p, q)</a:t>
            </a:r>
          </a:p>
          <a:p>
            <a:r>
              <a:rPr lang="en-IN" sz="1100" dirty="0">
                <a:solidFill>
                  <a:srgbClr val="000000"/>
                </a:solidFill>
                <a:highlight>
                  <a:srgbClr val="FFFFFF"/>
                </a:highlight>
                <a:latin typeface="Consolas" panose="020B0609020204030204" pitchFamily="49" charset="0"/>
              </a:rPr>
              <a:t>         {            }</a:t>
            </a:r>
          </a:p>
          <a:p>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override</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double</a:t>
            </a:r>
            <a:r>
              <a:rPr lang="en-IN" sz="1100" dirty="0">
                <a:solidFill>
                  <a:srgbClr val="000000"/>
                </a:solidFill>
                <a:highlight>
                  <a:srgbClr val="FFFFFF"/>
                </a:highlight>
                <a:latin typeface="Consolas" panose="020B0609020204030204" pitchFamily="49" charset="0"/>
              </a:rPr>
              <a:t> area()</a:t>
            </a:r>
          </a:p>
          <a:p>
            <a:r>
              <a:rPr lang="en-IN" sz="1100" dirty="0">
                <a:solidFill>
                  <a:srgbClr val="000000"/>
                </a:solidFill>
                <a:highlight>
                  <a:srgbClr val="FFFFFF"/>
                </a:highlight>
                <a:latin typeface="Consolas" panose="020B0609020204030204" pitchFamily="49" charset="0"/>
              </a:rPr>
              <a:t>        { </a:t>
            </a:r>
            <a:r>
              <a:rPr lang="en-IN" sz="1100" dirty="0">
                <a:solidFill>
                  <a:srgbClr val="0000FF"/>
                </a:solidFill>
                <a:highlight>
                  <a:srgbClr val="FFFFFF"/>
                </a:highlight>
                <a:latin typeface="Consolas" panose="020B0609020204030204" pitchFamily="49" charset="0"/>
              </a:rPr>
              <a:t>return</a:t>
            </a:r>
            <a:r>
              <a:rPr lang="en-IN" sz="1100" dirty="0">
                <a:solidFill>
                  <a:srgbClr val="000000"/>
                </a:solidFill>
                <a:highlight>
                  <a:srgbClr val="FFFFFF"/>
                </a:highlight>
                <a:latin typeface="Consolas" panose="020B0609020204030204" pitchFamily="49" charset="0"/>
              </a:rPr>
              <a:t> (H * W) / 2.0; }</a:t>
            </a:r>
          </a:p>
          <a:p>
            <a:r>
              <a:rPr lang="en-IN" sz="1100" dirty="0">
                <a:solidFill>
                  <a:srgbClr val="000000"/>
                </a:solidFill>
                <a:highlight>
                  <a:srgbClr val="FFFFFF"/>
                </a:highlight>
                <a:latin typeface="Consolas" panose="020B0609020204030204" pitchFamily="49" charset="0"/>
              </a:rPr>
              <a:t>    }</a:t>
            </a:r>
            <a:endParaRPr lang="en-IN" sz="1100" dirty="0"/>
          </a:p>
        </p:txBody>
      </p:sp>
      <p:sp>
        <p:nvSpPr>
          <p:cNvPr id="7" name="TextBox 6">
            <a:extLst>
              <a:ext uri="{FF2B5EF4-FFF2-40B4-BE49-F238E27FC236}">
                <a16:creationId xmlns:a16="http://schemas.microsoft.com/office/drawing/2014/main" id="{A7F3E3DC-911B-4684-B26D-CE7632FEC09F}"/>
              </a:ext>
            </a:extLst>
          </p:cNvPr>
          <p:cNvSpPr txBox="1"/>
          <p:nvPr/>
        </p:nvSpPr>
        <p:spPr>
          <a:xfrm>
            <a:off x="7403691" y="186812"/>
            <a:ext cx="4296696" cy="1754326"/>
          </a:xfrm>
          <a:prstGeom prst="rect">
            <a:avLst/>
          </a:prstGeom>
          <a:noFill/>
        </p:spPr>
        <p:txBody>
          <a:bodyPr wrap="square" rtlCol="0">
            <a:spAutoFit/>
          </a:bodyPr>
          <a:lstStyle/>
          <a:p>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showpoly</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call(</a:t>
            </a:r>
            <a:r>
              <a:rPr lang="en-US" sz="1200" dirty="0">
                <a:solidFill>
                  <a:srgbClr val="2B91AF"/>
                </a:solidFill>
                <a:highlight>
                  <a:srgbClr val="FFFFFF"/>
                </a:highlight>
                <a:latin typeface="Consolas" panose="020B0609020204030204" pitchFamily="49" charset="0"/>
              </a:rPr>
              <a:t>shape</a:t>
            </a:r>
            <a:r>
              <a:rPr lang="en-US" sz="1200" dirty="0">
                <a:solidFill>
                  <a:srgbClr val="000000"/>
                </a:solidFill>
                <a:highlight>
                  <a:srgbClr val="FFFFFF"/>
                </a:highlight>
                <a:latin typeface="Consolas" panose="020B0609020204030204" pitchFamily="49" charset="0"/>
              </a:rPr>
              <a:t> s)</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s.area</a:t>
            </a:r>
            <a:r>
              <a:rPr lang="en-IN"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endParaRPr lang="en-IN" sz="1200" dirty="0"/>
          </a:p>
        </p:txBody>
      </p:sp>
      <p:sp>
        <p:nvSpPr>
          <p:cNvPr id="8" name="TextBox 7">
            <a:extLst>
              <a:ext uri="{FF2B5EF4-FFF2-40B4-BE49-F238E27FC236}">
                <a16:creationId xmlns:a16="http://schemas.microsoft.com/office/drawing/2014/main" id="{F35556F7-3976-428B-97A2-AEACB3D34724}"/>
              </a:ext>
            </a:extLst>
          </p:cNvPr>
          <p:cNvSpPr txBox="1"/>
          <p:nvPr/>
        </p:nvSpPr>
        <p:spPr>
          <a:xfrm>
            <a:off x="7629835" y="2595717"/>
            <a:ext cx="4227868" cy="2677656"/>
          </a:xfrm>
          <a:prstGeom prst="rect">
            <a:avLst/>
          </a:prstGeom>
          <a:noFill/>
        </p:spPr>
        <p:txBody>
          <a:bodyPr wrap="square" rtlCol="0">
            <a:spAutoFit/>
          </a:bodyPr>
          <a:lstStyle/>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showpoly</a:t>
            </a:r>
            <a:r>
              <a:rPr lang="en-IN" sz="1200" dirty="0">
                <a:solidFill>
                  <a:srgbClr val="000000"/>
                </a:solidFill>
                <a:highlight>
                  <a:srgbClr val="FFFFFF"/>
                </a:highlight>
                <a:latin typeface="Consolas" panose="020B0609020204030204" pitchFamily="49" charset="0"/>
              </a:rPr>
              <a:t> pol =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showpoly</a:t>
            </a:r>
            <a:r>
              <a:rPr lang="en-IN"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triangle</a:t>
            </a:r>
            <a:r>
              <a:rPr lang="en-US" sz="1200" dirty="0">
                <a:solidFill>
                  <a:srgbClr val="000000"/>
                </a:solidFill>
                <a:highlight>
                  <a:srgbClr val="FFFFFF"/>
                </a:highlight>
                <a:latin typeface="Consolas" panose="020B0609020204030204" pitchFamily="49" charset="0"/>
              </a:rPr>
              <a:t> s1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triangle</a:t>
            </a:r>
            <a:r>
              <a:rPr lang="en-US" sz="1200" dirty="0">
                <a:solidFill>
                  <a:srgbClr val="000000"/>
                </a:solidFill>
                <a:highlight>
                  <a:srgbClr val="FFFFFF"/>
                </a:highlight>
                <a:latin typeface="Consolas" panose="020B0609020204030204" pitchFamily="49" charset="0"/>
              </a:rPr>
              <a:t>(5, 5);</a:t>
            </a:r>
          </a:p>
          <a:p>
            <a:r>
              <a:rPr lang="en-IN"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rectangle</a:t>
            </a:r>
            <a:r>
              <a:rPr lang="en-US" sz="1200" dirty="0">
                <a:solidFill>
                  <a:srgbClr val="000000"/>
                </a:solidFill>
                <a:highlight>
                  <a:srgbClr val="FFFFFF"/>
                </a:highlight>
                <a:latin typeface="Consolas" panose="020B0609020204030204" pitchFamily="49" charset="0"/>
              </a:rPr>
              <a:t> s2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rectangle</a:t>
            </a:r>
            <a:r>
              <a:rPr lang="en-US" sz="1200" dirty="0">
                <a:solidFill>
                  <a:srgbClr val="000000"/>
                </a:solidFill>
                <a:highlight>
                  <a:srgbClr val="FFFFFF"/>
                </a:highlight>
                <a:latin typeface="Consolas" panose="020B0609020204030204" pitchFamily="49" charset="0"/>
              </a:rPr>
              <a:t>(5, 5);</a:t>
            </a:r>
          </a:p>
          <a:p>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pol.call</a:t>
            </a:r>
            <a:r>
              <a:rPr lang="en-IN" sz="1200" dirty="0">
                <a:solidFill>
                  <a:srgbClr val="000000"/>
                </a:solidFill>
                <a:highlight>
                  <a:srgbClr val="FFFFFF"/>
                </a:highlight>
                <a:latin typeface="Consolas" panose="020B0609020204030204" pitchFamily="49" charset="0"/>
              </a:rPr>
              <a:t>(s1);</a:t>
            </a:r>
          </a:p>
          <a:p>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pol.call</a:t>
            </a:r>
            <a:r>
              <a:rPr lang="en-IN" sz="1200" dirty="0">
                <a:solidFill>
                  <a:srgbClr val="000000"/>
                </a:solidFill>
                <a:highlight>
                  <a:srgbClr val="FFFFFF"/>
                </a:highlight>
                <a:latin typeface="Consolas" panose="020B0609020204030204" pitchFamily="49" charset="0"/>
              </a:rPr>
              <a:t>(s2);</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.ReadLine</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.ReadLine</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endParaRPr lang="en-IN" sz="1200" dirty="0"/>
          </a:p>
        </p:txBody>
      </p:sp>
      <p:sp>
        <p:nvSpPr>
          <p:cNvPr id="9" name="TextBox 8">
            <a:extLst>
              <a:ext uri="{FF2B5EF4-FFF2-40B4-BE49-F238E27FC236}">
                <a16:creationId xmlns:a16="http://schemas.microsoft.com/office/drawing/2014/main" id="{3D043A88-78AB-4E8C-AC9F-DA5D4D7766BE}"/>
              </a:ext>
            </a:extLst>
          </p:cNvPr>
          <p:cNvSpPr txBox="1"/>
          <p:nvPr/>
        </p:nvSpPr>
        <p:spPr>
          <a:xfrm>
            <a:off x="334297" y="4748981"/>
            <a:ext cx="6961241" cy="1477328"/>
          </a:xfrm>
          <a:prstGeom prst="rect">
            <a:avLst/>
          </a:prstGeom>
          <a:noFill/>
        </p:spPr>
        <p:txBody>
          <a:bodyPr wrap="square" rtlCol="0">
            <a:spAutoFit/>
          </a:bodyPr>
          <a:lstStyle/>
          <a:p>
            <a:r>
              <a:rPr lang="en-IN" dirty="0"/>
              <a:t>Here call method of </a:t>
            </a:r>
            <a:r>
              <a:rPr lang="en-IN" dirty="0" err="1"/>
              <a:t>showpoly</a:t>
            </a:r>
            <a:r>
              <a:rPr lang="en-IN" dirty="0"/>
              <a:t> class says I have to call area method but </a:t>
            </a:r>
            <a:r>
              <a:rPr lang="en-IN" b="1" dirty="0"/>
              <a:t>shape s </a:t>
            </a:r>
            <a:r>
              <a:rPr lang="en-IN" dirty="0"/>
              <a:t>is pointing to which object we are not aware until you call method and pass object. If you pass reference of rectangle it will call area method of rectangle class and if you pass reference of triangle it will call area method of triangle class. This is called polymorphism</a:t>
            </a:r>
          </a:p>
        </p:txBody>
      </p:sp>
      <p:sp>
        <p:nvSpPr>
          <p:cNvPr id="10" name="TextBox 9">
            <a:extLst>
              <a:ext uri="{FF2B5EF4-FFF2-40B4-BE49-F238E27FC236}">
                <a16:creationId xmlns:a16="http://schemas.microsoft.com/office/drawing/2014/main" id="{D6722408-678B-453B-9C6B-E50625DA089B}"/>
              </a:ext>
            </a:extLst>
          </p:cNvPr>
          <p:cNvSpPr txBox="1"/>
          <p:nvPr/>
        </p:nvSpPr>
        <p:spPr>
          <a:xfrm>
            <a:off x="7629835" y="5273373"/>
            <a:ext cx="4562165" cy="1200329"/>
          </a:xfrm>
          <a:prstGeom prst="rect">
            <a:avLst/>
          </a:prstGeom>
          <a:noFill/>
        </p:spPr>
        <p:txBody>
          <a:bodyPr wrap="square" rtlCol="0">
            <a:spAutoFit/>
          </a:bodyPr>
          <a:lstStyle/>
          <a:p>
            <a:r>
              <a:rPr lang="en-IN" dirty="0"/>
              <a:t>What if rectangle class has not overridden virtual area method of parent class?</a:t>
            </a:r>
          </a:p>
          <a:p>
            <a:r>
              <a:rPr lang="en-IN" dirty="0"/>
              <a:t>Then it will call parent virtual method.</a:t>
            </a:r>
          </a:p>
          <a:p>
            <a:endParaRPr lang="en-IN" dirty="0"/>
          </a:p>
        </p:txBody>
      </p:sp>
    </p:spTree>
    <p:extLst>
      <p:ext uri="{BB962C8B-B14F-4D97-AF65-F5344CB8AC3E}">
        <p14:creationId xmlns:p14="http://schemas.microsoft.com/office/powerpoint/2010/main" val="643519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3196C3-EA99-4530-82DD-29F4D6A8716E}"/>
              </a:ext>
            </a:extLst>
          </p:cNvPr>
          <p:cNvSpPr>
            <a:spLocks noGrp="1"/>
          </p:cNvSpPr>
          <p:nvPr>
            <p:ph idx="1"/>
          </p:nvPr>
        </p:nvSpPr>
        <p:spPr>
          <a:xfrm>
            <a:off x="1225345" y="186812"/>
            <a:ext cx="5735894" cy="5764008"/>
          </a:xfrm>
        </p:spPr>
        <p:txBody>
          <a:bodyPr>
            <a:normAutofit/>
          </a:bodyPr>
          <a:lstStyle/>
          <a:p>
            <a:r>
              <a:rPr lang="en-IN" sz="1400" dirty="0"/>
              <a:t>In the above code see </a:t>
            </a:r>
            <a:r>
              <a:rPr lang="en-IN" sz="1400" dirty="0" err="1"/>
              <a:t>showpoly</a:t>
            </a:r>
            <a:r>
              <a:rPr lang="en-IN" sz="1400" dirty="0"/>
              <a:t> class. It has method call which says I will behave differently depend on what is being passed to </a:t>
            </a:r>
            <a:r>
              <a:rPr lang="en-US" sz="1400" dirty="0">
                <a:solidFill>
                  <a:srgbClr val="2B91AF"/>
                </a:solidFill>
                <a:highlight>
                  <a:srgbClr val="FFFFFF"/>
                </a:highlight>
                <a:latin typeface="Consolas" panose="020B0609020204030204" pitchFamily="49" charset="0"/>
              </a:rPr>
              <a:t>shape</a:t>
            </a:r>
            <a:r>
              <a:rPr lang="en-US" sz="1400" dirty="0">
                <a:solidFill>
                  <a:srgbClr val="000000"/>
                </a:solidFill>
                <a:highlight>
                  <a:srgbClr val="FFFFFF"/>
                </a:highlight>
                <a:latin typeface="Consolas" panose="020B0609020204030204" pitchFamily="49" charset="0"/>
              </a:rPr>
              <a:t> s.</a:t>
            </a:r>
          </a:p>
          <a:p>
            <a:r>
              <a:rPr lang="en-US" sz="1400" dirty="0">
                <a:solidFill>
                  <a:srgbClr val="000000"/>
                </a:solidFill>
                <a:highlight>
                  <a:srgbClr val="FFFFFF"/>
                </a:highlight>
                <a:latin typeface="Consolas" panose="020B0609020204030204" pitchFamily="49" charset="0"/>
              </a:rPr>
              <a:t>In this example which area method will get called will purely depend on what is being passed.</a:t>
            </a:r>
          </a:p>
          <a:p>
            <a:r>
              <a:rPr lang="en-US" sz="1400" dirty="0">
                <a:solidFill>
                  <a:srgbClr val="000000"/>
                </a:solidFill>
                <a:highlight>
                  <a:srgbClr val="FFFFFF"/>
                </a:highlight>
                <a:latin typeface="Consolas" panose="020B0609020204030204" pitchFamily="49" charset="0"/>
              </a:rPr>
              <a:t>If you pass </a:t>
            </a:r>
            <a:r>
              <a:rPr lang="en-US" sz="1400" dirty="0">
                <a:solidFill>
                  <a:srgbClr val="2B91AF"/>
                </a:solidFill>
                <a:highlight>
                  <a:srgbClr val="FFFFFF"/>
                </a:highlight>
                <a:latin typeface="Consolas" panose="020B0609020204030204" pitchFamily="49" charset="0"/>
              </a:rPr>
              <a:t>triangle </a:t>
            </a:r>
            <a:r>
              <a:rPr lang="en-US" sz="1400" dirty="0">
                <a:highlight>
                  <a:srgbClr val="FFFFFF"/>
                </a:highlight>
                <a:latin typeface="Consolas" panose="020B0609020204030204" pitchFamily="49" charset="0"/>
              </a:rPr>
              <a:t>and if this class has overridden area then</a:t>
            </a:r>
            <a:r>
              <a:rPr lang="en-US" sz="1400" dirty="0">
                <a:solidFill>
                  <a:srgbClr val="2B91AF"/>
                </a:solidFill>
                <a:highlight>
                  <a:srgbClr val="FFFFFF"/>
                </a:highlight>
                <a:latin typeface="Consolas" panose="020B0609020204030204" pitchFamily="49" charset="0"/>
              </a:rPr>
              <a:t> triangle’s class </a:t>
            </a:r>
            <a:r>
              <a:rPr lang="en-US" sz="1400" dirty="0">
                <a:highlight>
                  <a:srgbClr val="FFFFFF"/>
                </a:highlight>
                <a:latin typeface="Consolas" panose="020B0609020204030204" pitchFamily="49" charset="0"/>
              </a:rPr>
              <a:t>area method will get called</a:t>
            </a:r>
          </a:p>
          <a:p>
            <a:r>
              <a:rPr lang="en-US" sz="1400" dirty="0">
                <a:solidFill>
                  <a:srgbClr val="000000"/>
                </a:solidFill>
                <a:highlight>
                  <a:srgbClr val="FFFFFF"/>
                </a:highlight>
                <a:latin typeface="Consolas" panose="020B0609020204030204" pitchFamily="49" charset="0"/>
              </a:rPr>
              <a:t> If child class has not overridden then parent virtual </a:t>
            </a:r>
            <a:r>
              <a:rPr lang="en-US" sz="1400">
                <a:solidFill>
                  <a:srgbClr val="000000"/>
                </a:solidFill>
                <a:highlight>
                  <a:srgbClr val="FFFFFF"/>
                </a:highlight>
                <a:latin typeface="Consolas" panose="020B0609020204030204" pitchFamily="49" charset="0"/>
              </a:rPr>
              <a:t>method will get called.</a:t>
            </a:r>
            <a:endParaRPr lang="en-IN" sz="1400" dirty="0"/>
          </a:p>
        </p:txBody>
      </p:sp>
      <p:sp>
        <p:nvSpPr>
          <p:cNvPr id="5" name="TextBox 4">
            <a:extLst>
              <a:ext uri="{FF2B5EF4-FFF2-40B4-BE49-F238E27FC236}">
                <a16:creationId xmlns:a16="http://schemas.microsoft.com/office/drawing/2014/main" id="{0774EACB-E167-4505-B8C1-AEEF7436575A}"/>
              </a:ext>
            </a:extLst>
          </p:cNvPr>
          <p:cNvSpPr txBox="1"/>
          <p:nvPr/>
        </p:nvSpPr>
        <p:spPr>
          <a:xfrm>
            <a:off x="7403691" y="186812"/>
            <a:ext cx="4296696" cy="1754326"/>
          </a:xfrm>
          <a:prstGeom prst="rect">
            <a:avLst/>
          </a:prstGeom>
          <a:noFill/>
        </p:spPr>
        <p:txBody>
          <a:bodyPr wrap="square" rtlCol="0">
            <a:spAutoFit/>
          </a:bodyPr>
          <a:lstStyle/>
          <a:p>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showpoly</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call(</a:t>
            </a:r>
            <a:r>
              <a:rPr lang="en-US" sz="1200" dirty="0">
                <a:solidFill>
                  <a:srgbClr val="2B91AF"/>
                </a:solidFill>
                <a:highlight>
                  <a:srgbClr val="FFFFFF"/>
                </a:highlight>
                <a:latin typeface="Consolas" panose="020B0609020204030204" pitchFamily="49" charset="0"/>
              </a:rPr>
              <a:t>shape</a:t>
            </a:r>
            <a:r>
              <a:rPr lang="en-US" sz="1200" dirty="0">
                <a:solidFill>
                  <a:srgbClr val="000000"/>
                </a:solidFill>
                <a:highlight>
                  <a:srgbClr val="FFFFFF"/>
                </a:highlight>
                <a:latin typeface="Consolas" panose="020B0609020204030204" pitchFamily="49" charset="0"/>
              </a:rPr>
              <a:t> s)</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s.area</a:t>
            </a:r>
            <a:r>
              <a:rPr lang="en-IN"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endParaRPr lang="en-IN" sz="1200" dirty="0"/>
          </a:p>
        </p:txBody>
      </p:sp>
    </p:spTree>
    <p:extLst>
      <p:ext uri="{BB962C8B-B14F-4D97-AF65-F5344CB8AC3E}">
        <p14:creationId xmlns:p14="http://schemas.microsoft.com/office/powerpoint/2010/main" val="4055301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BC6FAB-FE87-4137-8624-A0AFAD6FA45A}"/>
              </a:ext>
            </a:extLst>
          </p:cNvPr>
          <p:cNvSpPr>
            <a:spLocks noGrp="1"/>
          </p:cNvSpPr>
          <p:nvPr>
            <p:ph idx="1"/>
          </p:nvPr>
        </p:nvSpPr>
        <p:spPr>
          <a:xfrm>
            <a:off x="875070" y="776748"/>
            <a:ext cx="10478729" cy="5400215"/>
          </a:xfrm>
        </p:spPr>
        <p:txBody>
          <a:bodyPr/>
          <a:lstStyle/>
          <a:p>
            <a:pPr marL="0" indent="0">
              <a:buNone/>
            </a:pPr>
            <a:r>
              <a:rPr lang="en-IN" dirty="0"/>
              <a:t>Child class may or may not override parent virtual method.</a:t>
            </a:r>
          </a:p>
          <a:p>
            <a:pPr marL="0" indent="0">
              <a:buNone/>
            </a:pPr>
            <a:r>
              <a:rPr lang="en-IN" dirty="0" err="1"/>
              <a:t>Eg.</a:t>
            </a:r>
            <a:r>
              <a:rPr lang="en-IN" dirty="0"/>
              <a:t> Object class has public virtual string </a:t>
            </a:r>
            <a:r>
              <a:rPr lang="en-IN" dirty="0" err="1"/>
              <a:t>ToString</a:t>
            </a:r>
            <a:r>
              <a:rPr lang="en-IN" dirty="0"/>
              <a:t>() method.</a:t>
            </a:r>
          </a:p>
          <a:p>
            <a:pPr marL="0" indent="0">
              <a:buNone/>
            </a:pPr>
            <a:endParaRPr lang="en-IN" dirty="0"/>
          </a:p>
          <a:p>
            <a:pPr marL="0" indent="0">
              <a:buNone/>
            </a:pPr>
            <a:r>
              <a:rPr lang="en-IN" dirty="0"/>
              <a:t>When you create a Employee class and</a:t>
            </a:r>
          </a:p>
          <a:p>
            <a:pPr marL="0" indent="0">
              <a:buNone/>
            </a:pPr>
            <a:r>
              <a:rPr lang="en-IN" dirty="0"/>
              <a:t> if you do not override String </a:t>
            </a:r>
            <a:r>
              <a:rPr lang="en-IN" dirty="0" err="1"/>
              <a:t>ToString</a:t>
            </a:r>
            <a:r>
              <a:rPr lang="en-IN" dirty="0"/>
              <a:t> method and if you print object of Employee class then </a:t>
            </a:r>
          </a:p>
          <a:p>
            <a:pPr marL="0" indent="0">
              <a:buNone/>
            </a:pPr>
            <a:r>
              <a:rPr lang="en-IN" dirty="0"/>
              <a:t>it will print </a:t>
            </a:r>
            <a:r>
              <a:rPr lang="en-IN" dirty="0" err="1"/>
              <a:t>namespace.class</a:t>
            </a:r>
            <a:r>
              <a:rPr lang="en-IN" dirty="0"/>
              <a:t> name</a:t>
            </a:r>
          </a:p>
          <a:p>
            <a:pPr marL="0" indent="0">
              <a:buNone/>
            </a:pPr>
            <a:r>
              <a:rPr lang="en-IN" dirty="0"/>
              <a:t>Lets see in next example</a:t>
            </a:r>
          </a:p>
        </p:txBody>
      </p:sp>
    </p:spTree>
    <p:extLst>
      <p:ext uri="{BB962C8B-B14F-4D97-AF65-F5344CB8AC3E}">
        <p14:creationId xmlns:p14="http://schemas.microsoft.com/office/powerpoint/2010/main" val="457330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TotalTime>
  <Words>1794</Words>
  <Application>Microsoft Office PowerPoint</Application>
  <PresentationFormat>Widescreen</PresentationFormat>
  <Paragraphs>314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Cambria</vt:lpstr>
      <vt:lpstr>Consolas</vt:lpstr>
      <vt:lpstr>Office Theme</vt:lpstr>
      <vt:lpstr>PowerPoint Presentation</vt:lpstr>
      <vt:lpstr>PowerPoint Presentation</vt:lpstr>
      <vt:lpstr>Polymorphism</vt:lpstr>
      <vt:lpstr>PowerPoint Presentation</vt:lpstr>
      <vt:lpstr>PowerPoint Presentation</vt:lpstr>
      <vt:lpstr>PowerPoint Presentation</vt:lpstr>
      <vt:lpstr>PowerPoint Presentation</vt:lpstr>
      <vt:lpstr>PowerPoint Presentation</vt:lpstr>
      <vt:lpstr>PowerPoint Presentation</vt:lpstr>
      <vt:lpstr>Virtual Tostring()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Mantri vidyanidhi infotech academy</dc:creator>
  <cp:lastModifiedBy>Sriram Mantri vidyanidhi infotech academy</cp:lastModifiedBy>
  <cp:revision>37</cp:revision>
  <dcterms:created xsi:type="dcterms:W3CDTF">2020-08-24T15:38:10Z</dcterms:created>
  <dcterms:modified xsi:type="dcterms:W3CDTF">2020-08-26T03:18:47Z</dcterms:modified>
</cp:coreProperties>
</file>