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6" r:id="rId4"/>
    <p:sldId id="262" r:id="rId5"/>
    <p:sldId id="263" r:id="rId6"/>
    <p:sldId id="264" r:id="rId7"/>
    <p:sldId id="265" r:id="rId8"/>
    <p:sldId id="269" r:id="rId9"/>
    <p:sldId id="270"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490"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14DFD-5C2F-473F-BCF5-E517D0413A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FC6297-F754-4F82-B2C9-D9189F3402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93A27C-0012-4E71-BF5A-564E1C50E964}"/>
              </a:ext>
            </a:extLst>
          </p:cNvPr>
          <p:cNvSpPr>
            <a:spLocks noGrp="1"/>
          </p:cNvSpPr>
          <p:nvPr>
            <p:ph type="dt" sz="half" idx="10"/>
          </p:nvPr>
        </p:nvSpPr>
        <p:spPr/>
        <p:txBody>
          <a:bodyPr/>
          <a:lstStyle/>
          <a:p>
            <a:fld id="{55F10815-F6B0-4898-B00F-ADA3040311C6}" type="datetimeFigureOut">
              <a:rPr lang="en-IN" smtClean="0"/>
              <a:t>28-10-2020</a:t>
            </a:fld>
            <a:endParaRPr lang="en-IN"/>
          </a:p>
        </p:txBody>
      </p:sp>
      <p:sp>
        <p:nvSpPr>
          <p:cNvPr id="5" name="Footer Placeholder 4">
            <a:extLst>
              <a:ext uri="{FF2B5EF4-FFF2-40B4-BE49-F238E27FC236}">
                <a16:creationId xmlns:a16="http://schemas.microsoft.com/office/drawing/2014/main" id="{3AC30DD9-DCB2-46FF-BC32-AF09F2274B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60084F-62CE-4F6D-BB3C-FFB9328AF73F}"/>
              </a:ext>
            </a:extLst>
          </p:cNvPr>
          <p:cNvSpPr>
            <a:spLocks noGrp="1"/>
          </p:cNvSpPr>
          <p:nvPr>
            <p:ph type="sldNum" sz="quarter" idx="12"/>
          </p:nvPr>
        </p:nvSpPr>
        <p:spPr/>
        <p:txBody>
          <a:bodyPr/>
          <a:lstStyle/>
          <a:p>
            <a:fld id="{1C67DC10-D674-433D-9E93-6601DB9F2F78}" type="slidenum">
              <a:rPr lang="en-IN" smtClean="0"/>
              <a:t>‹#›</a:t>
            </a:fld>
            <a:endParaRPr lang="en-IN"/>
          </a:p>
        </p:txBody>
      </p:sp>
    </p:spTree>
    <p:extLst>
      <p:ext uri="{BB962C8B-B14F-4D97-AF65-F5344CB8AC3E}">
        <p14:creationId xmlns:p14="http://schemas.microsoft.com/office/powerpoint/2010/main" val="142797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49D2-1D27-4C9D-8956-B697BA1EAF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1B7B93-330E-4E5E-9308-8D67FC5A0C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7BF4B4-0F03-419B-B6EA-7516868374A5}"/>
              </a:ext>
            </a:extLst>
          </p:cNvPr>
          <p:cNvSpPr>
            <a:spLocks noGrp="1"/>
          </p:cNvSpPr>
          <p:nvPr>
            <p:ph type="dt" sz="half" idx="10"/>
          </p:nvPr>
        </p:nvSpPr>
        <p:spPr/>
        <p:txBody>
          <a:bodyPr/>
          <a:lstStyle/>
          <a:p>
            <a:fld id="{55F10815-F6B0-4898-B00F-ADA3040311C6}" type="datetimeFigureOut">
              <a:rPr lang="en-IN" smtClean="0"/>
              <a:t>28-10-2020</a:t>
            </a:fld>
            <a:endParaRPr lang="en-IN"/>
          </a:p>
        </p:txBody>
      </p:sp>
      <p:sp>
        <p:nvSpPr>
          <p:cNvPr id="5" name="Footer Placeholder 4">
            <a:extLst>
              <a:ext uri="{FF2B5EF4-FFF2-40B4-BE49-F238E27FC236}">
                <a16:creationId xmlns:a16="http://schemas.microsoft.com/office/drawing/2014/main" id="{5B1FDBBE-CE13-45D1-A9CD-74B108B13C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29DD59-5E13-4274-B790-84BFF551DA1C}"/>
              </a:ext>
            </a:extLst>
          </p:cNvPr>
          <p:cNvSpPr>
            <a:spLocks noGrp="1"/>
          </p:cNvSpPr>
          <p:nvPr>
            <p:ph type="sldNum" sz="quarter" idx="12"/>
          </p:nvPr>
        </p:nvSpPr>
        <p:spPr/>
        <p:txBody>
          <a:bodyPr/>
          <a:lstStyle/>
          <a:p>
            <a:fld id="{1C67DC10-D674-433D-9E93-6601DB9F2F78}" type="slidenum">
              <a:rPr lang="en-IN" smtClean="0"/>
              <a:t>‹#›</a:t>
            </a:fld>
            <a:endParaRPr lang="en-IN"/>
          </a:p>
        </p:txBody>
      </p:sp>
    </p:spTree>
    <p:extLst>
      <p:ext uri="{BB962C8B-B14F-4D97-AF65-F5344CB8AC3E}">
        <p14:creationId xmlns:p14="http://schemas.microsoft.com/office/powerpoint/2010/main" val="1395566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4C92AB-F40D-4CEA-ACB6-E1AFE92F51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06B155-7139-4B85-98F4-565D6F1AFC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7B063C-F09E-41B7-8231-DB35A6E2C44B}"/>
              </a:ext>
            </a:extLst>
          </p:cNvPr>
          <p:cNvSpPr>
            <a:spLocks noGrp="1"/>
          </p:cNvSpPr>
          <p:nvPr>
            <p:ph type="dt" sz="half" idx="10"/>
          </p:nvPr>
        </p:nvSpPr>
        <p:spPr/>
        <p:txBody>
          <a:bodyPr/>
          <a:lstStyle/>
          <a:p>
            <a:fld id="{55F10815-F6B0-4898-B00F-ADA3040311C6}" type="datetimeFigureOut">
              <a:rPr lang="en-IN" smtClean="0"/>
              <a:t>28-10-2020</a:t>
            </a:fld>
            <a:endParaRPr lang="en-IN"/>
          </a:p>
        </p:txBody>
      </p:sp>
      <p:sp>
        <p:nvSpPr>
          <p:cNvPr id="5" name="Footer Placeholder 4">
            <a:extLst>
              <a:ext uri="{FF2B5EF4-FFF2-40B4-BE49-F238E27FC236}">
                <a16:creationId xmlns:a16="http://schemas.microsoft.com/office/drawing/2014/main" id="{D18E04FF-A07F-4A23-AF57-B825986A11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1E37F8-16AA-453C-BE37-A60B482D84CB}"/>
              </a:ext>
            </a:extLst>
          </p:cNvPr>
          <p:cNvSpPr>
            <a:spLocks noGrp="1"/>
          </p:cNvSpPr>
          <p:nvPr>
            <p:ph type="sldNum" sz="quarter" idx="12"/>
          </p:nvPr>
        </p:nvSpPr>
        <p:spPr/>
        <p:txBody>
          <a:bodyPr/>
          <a:lstStyle/>
          <a:p>
            <a:fld id="{1C67DC10-D674-433D-9E93-6601DB9F2F78}" type="slidenum">
              <a:rPr lang="en-IN" smtClean="0"/>
              <a:t>‹#›</a:t>
            </a:fld>
            <a:endParaRPr lang="en-IN"/>
          </a:p>
        </p:txBody>
      </p:sp>
    </p:spTree>
    <p:extLst>
      <p:ext uri="{BB962C8B-B14F-4D97-AF65-F5344CB8AC3E}">
        <p14:creationId xmlns:p14="http://schemas.microsoft.com/office/powerpoint/2010/main" val="3948082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5E57-904F-43AB-B43C-9C8B3F7664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2E389B-671E-4AE2-AB57-2BE56B14D4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4A4069-5A9B-4A46-A409-247BB73D919F}"/>
              </a:ext>
            </a:extLst>
          </p:cNvPr>
          <p:cNvSpPr>
            <a:spLocks noGrp="1"/>
          </p:cNvSpPr>
          <p:nvPr>
            <p:ph type="dt" sz="half" idx="10"/>
          </p:nvPr>
        </p:nvSpPr>
        <p:spPr/>
        <p:txBody>
          <a:bodyPr/>
          <a:lstStyle/>
          <a:p>
            <a:fld id="{55F10815-F6B0-4898-B00F-ADA3040311C6}" type="datetimeFigureOut">
              <a:rPr lang="en-IN" smtClean="0"/>
              <a:t>28-10-2020</a:t>
            </a:fld>
            <a:endParaRPr lang="en-IN"/>
          </a:p>
        </p:txBody>
      </p:sp>
      <p:sp>
        <p:nvSpPr>
          <p:cNvPr id="5" name="Footer Placeholder 4">
            <a:extLst>
              <a:ext uri="{FF2B5EF4-FFF2-40B4-BE49-F238E27FC236}">
                <a16:creationId xmlns:a16="http://schemas.microsoft.com/office/drawing/2014/main" id="{CE68215E-2064-44DD-A42F-1AB7E39BC0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445829-10A8-47DC-A18A-D1661286B7FD}"/>
              </a:ext>
            </a:extLst>
          </p:cNvPr>
          <p:cNvSpPr>
            <a:spLocks noGrp="1"/>
          </p:cNvSpPr>
          <p:nvPr>
            <p:ph type="sldNum" sz="quarter" idx="12"/>
          </p:nvPr>
        </p:nvSpPr>
        <p:spPr/>
        <p:txBody>
          <a:bodyPr/>
          <a:lstStyle/>
          <a:p>
            <a:fld id="{1C67DC10-D674-433D-9E93-6601DB9F2F78}" type="slidenum">
              <a:rPr lang="en-IN" smtClean="0"/>
              <a:t>‹#›</a:t>
            </a:fld>
            <a:endParaRPr lang="en-IN"/>
          </a:p>
        </p:txBody>
      </p:sp>
    </p:spTree>
    <p:extLst>
      <p:ext uri="{BB962C8B-B14F-4D97-AF65-F5344CB8AC3E}">
        <p14:creationId xmlns:p14="http://schemas.microsoft.com/office/powerpoint/2010/main" val="680501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01C8-E0A2-4CDC-89B9-3F58A40625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A0FE93-EED3-4048-957F-066900D9A7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C6D46E-4350-4094-B0A7-DBD2A77145EF}"/>
              </a:ext>
            </a:extLst>
          </p:cNvPr>
          <p:cNvSpPr>
            <a:spLocks noGrp="1"/>
          </p:cNvSpPr>
          <p:nvPr>
            <p:ph type="dt" sz="half" idx="10"/>
          </p:nvPr>
        </p:nvSpPr>
        <p:spPr/>
        <p:txBody>
          <a:bodyPr/>
          <a:lstStyle/>
          <a:p>
            <a:fld id="{55F10815-F6B0-4898-B00F-ADA3040311C6}" type="datetimeFigureOut">
              <a:rPr lang="en-IN" smtClean="0"/>
              <a:t>28-10-2020</a:t>
            </a:fld>
            <a:endParaRPr lang="en-IN"/>
          </a:p>
        </p:txBody>
      </p:sp>
      <p:sp>
        <p:nvSpPr>
          <p:cNvPr id="5" name="Footer Placeholder 4">
            <a:extLst>
              <a:ext uri="{FF2B5EF4-FFF2-40B4-BE49-F238E27FC236}">
                <a16:creationId xmlns:a16="http://schemas.microsoft.com/office/drawing/2014/main" id="{8AFF0E6E-2353-4468-80BC-EA3C07E4B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2CFCB6-BEBD-4F7C-9994-0DC2A66B533A}"/>
              </a:ext>
            </a:extLst>
          </p:cNvPr>
          <p:cNvSpPr>
            <a:spLocks noGrp="1"/>
          </p:cNvSpPr>
          <p:nvPr>
            <p:ph type="sldNum" sz="quarter" idx="12"/>
          </p:nvPr>
        </p:nvSpPr>
        <p:spPr/>
        <p:txBody>
          <a:bodyPr/>
          <a:lstStyle/>
          <a:p>
            <a:fld id="{1C67DC10-D674-433D-9E93-6601DB9F2F78}" type="slidenum">
              <a:rPr lang="en-IN" smtClean="0"/>
              <a:t>‹#›</a:t>
            </a:fld>
            <a:endParaRPr lang="en-IN"/>
          </a:p>
        </p:txBody>
      </p:sp>
    </p:spTree>
    <p:extLst>
      <p:ext uri="{BB962C8B-B14F-4D97-AF65-F5344CB8AC3E}">
        <p14:creationId xmlns:p14="http://schemas.microsoft.com/office/powerpoint/2010/main" val="216012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A246F-C6AE-4D2A-AA22-CEA092B35F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C4F79A-E662-41BC-9BDE-27DB815533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530462-9506-4786-8F36-66B971CE83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67E510-8219-4BB6-903D-4933DB5C364C}"/>
              </a:ext>
            </a:extLst>
          </p:cNvPr>
          <p:cNvSpPr>
            <a:spLocks noGrp="1"/>
          </p:cNvSpPr>
          <p:nvPr>
            <p:ph type="dt" sz="half" idx="10"/>
          </p:nvPr>
        </p:nvSpPr>
        <p:spPr/>
        <p:txBody>
          <a:bodyPr/>
          <a:lstStyle/>
          <a:p>
            <a:fld id="{55F10815-F6B0-4898-B00F-ADA3040311C6}" type="datetimeFigureOut">
              <a:rPr lang="en-IN" smtClean="0"/>
              <a:t>28-10-2020</a:t>
            </a:fld>
            <a:endParaRPr lang="en-IN"/>
          </a:p>
        </p:txBody>
      </p:sp>
      <p:sp>
        <p:nvSpPr>
          <p:cNvPr id="6" name="Footer Placeholder 5">
            <a:extLst>
              <a:ext uri="{FF2B5EF4-FFF2-40B4-BE49-F238E27FC236}">
                <a16:creationId xmlns:a16="http://schemas.microsoft.com/office/drawing/2014/main" id="{A674FCBD-4CB2-4D49-8CE9-FA1FB496F3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984A22-8CC6-4378-B86D-D38D39585FB4}"/>
              </a:ext>
            </a:extLst>
          </p:cNvPr>
          <p:cNvSpPr>
            <a:spLocks noGrp="1"/>
          </p:cNvSpPr>
          <p:nvPr>
            <p:ph type="sldNum" sz="quarter" idx="12"/>
          </p:nvPr>
        </p:nvSpPr>
        <p:spPr/>
        <p:txBody>
          <a:bodyPr/>
          <a:lstStyle/>
          <a:p>
            <a:fld id="{1C67DC10-D674-433D-9E93-6601DB9F2F78}" type="slidenum">
              <a:rPr lang="en-IN" smtClean="0"/>
              <a:t>‹#›</a:t>
            </a:fld>
            <a:endParaRPr lang="en-IN"/>
          </a:p>
        </p:txBody>
      </p:sp>
    </p:spTree>
    <p:extLst>
      <p:ext uri="{BB962C8B-B14F-4D97-AF65-F5344CB8AC3E}">
        <p14:creationId xmlns:p14="http://schemas.microsoft.com/office/powerpoint/2010/main" val="746307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5F835-DFA2-4F68-A97A-CD9E759A96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7CD5D7-ABB4-49A0-820E-85875A14A8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8CA8E5-FD30-4FFF-916A-B72929989B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115CA1-11F7-49C2-8B6E-6A54B1749D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0F9BD4-C942-4274-9D7B-3B4EA83A73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2C7842-E55E-444D-8DA3-C1EB64B3549E}"/>
              </a:ext>
            </a:extLst>
          </p:cNvPr>
          <p:cNvSpPr>
            <a:spLocks noGrp="1"/>
          </p:cNvSpPr>
          <p:nvPr>
            <p:ph type="dt" sz="half" idx="10"/>
          </p:nvPr>
        </p:nvSpPr>
        <p:spPr/>
        <p:txBody>
          <a:bodyPr/>
          <a:lstStyle/>
          <a:p>
            <a:fld id="{55F10815-F6B0-4898-B00F-ADA3040311C6}" type="datetimeFigureOut">
              <a:rPr lang="en-IN" smtClean="0"/>
              <a:t>28-10-2020</a:t>
            </a:fld>
            <a:endParaRPr lang="en-IN"/>
          </a:p>
        </p:txBody>
      </p:sp>
      <p:sp>
        <p:nvSpPr>
          <p:cNvPr id="8" name="Footer Placeholder 7">
            <a:extLst>
              <a:ext uri="{FF2B5EF4-FFF2-40B4-BE49-F238E27FC236}">
                <a16:creationId xmlns:a16="http://schemas.microsoft.com/office/drawing/2014/main" id="{8730F27E-1F33-4865-9427-D0853BB74A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AF9DA9-40E3-49BF-9A1A-070C63A92E00}"/>
              </a:ext>
            </a:extLst>
          </p:cNvPr>
          <p:cNvSpPr>
            <a:spLocks noGrp="1"/>
          </p:cNvSpPr>
          <p:nvPr>
            <p:ph type="sldNum" sz="quarter" idx="12"/>
          </p:nvPr>
        </p:nvSpPr>
        <p:spPr/>
        <p:txBody>
          <a:bodyPr/>
          <a:lstStyle/>
          <a:p>
            <a:fld id="{1C67DC10-D674-433D-9E93-6601DB9F2F78}" type="slidenum">
              <a:rPr lang="en-IN" smtClean="0"/>
              <a:t>‹#›</a:t>
            </a:fld>
            <a:endParaRPr lang="en-IN"/>
          </a:p>
        </p:txBody>
      </p:sp>
    </p:spTree>
    <p:extLst>
      <p:ext uri="{BB962C8B-B14F-4D97-AF65-F5344CB8AC3E}">
        <p14:creationId xmlns:p14="http://schemas.microsoft.com/office/powerpoint/2010/main" val="2950905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147F6-9B2F-4F06-9707-99844FC19C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C6AC3E-5726-4778-83E2-E57BB42DDFC3}"/>
              </a:ext>
            </a:extLst>
          </p:cNvPr>
          <p:cNvSpPr>
            <a:spLocks noGrp="1"/>
          </p:cNvSpPr>
          <p:nvPr>
            <p:ph type="dt" sz="half" idx="10"/>
          </p:nvPr>
        </p:nvSpPr>
        <p:spPr/>
        <p:txBody>
          <a:bodyPr/>
          <a:lstStyle/>
          <a:p>
            <a:fld id="{55F10815-F6B0-4898-B00F-ADA3040311C6}" type="datetimeFigureOut">
              <a:rPr lang="en-IN" smtClean="0"/>
              <a:t>28-10-2020</a:t>
            </a:fld>
            <a:endParaRPr lang="en-IN"/>
          </a:p>
        </p:txBody>
      </p:sp>
      <p:sp>
        <p:nvSpPr>
          <p:cNvPr id="4" name="Footer Placeholder 3">
            <a:extLst>
              <a:ext uri="{FF2B5EF4-FFF2-40B4-BE49-F238E27FC236}">
                <a16:creationId xmlns:a16="http://schemas.microsoft.com/office/drawing/2014/main" id="{C03FD813-D2F5-4D5F-95A7-F1B3806312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6381EC-49F9-4FA5-A40C-051171CE9177}"/>
              </a:ext>
            </a:extLst>
          </p:cNvPr>
          <p:cNvSpPr>
            <a:spLocks noGrp="1"/>
          </p:cNvSpPr>
          <p:nvPr>
            <p:ph type="sldNum" sz="quarter" idx="12"/>
          </p:nvPr>
        </p:nvSpPr>
        <p:spPr/>
        <p:txBody>
          <a:bodyPr/>
          <a:lstStyle/>
          <a:p>
            <a:fld id="{1C67DC10-D674-433D-9E93-6601DB9F2F78}" type="slidenum">
              <a:rPr lang="en-IN" smtClean="0"/>
              <a:t>‹#›</a:t>
            </a:fld>
            <a:endParaRPr lang="en-IN"/>
          </a:p>
        </p:txBody>
      </p:sp>
    </p:spTree>
    <p:extLst>
      <p:ext uri="{BB962C8B-B14F-4D97-AF65-F5344CB8AC3E}">
        <p14:creationId xmlns:p14="http://schemas.microsoft.com/office/powerpoint/2010/main" val="34700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ACCC85-630F-49FB-90BF-F5A797C2CB49}"/>
              </a:ext>
            </a:extLst>
          </p:cNvPr>
          <p:cNvSpPr>
            <a:spLocks noGrp="1"/>
          </p:cNvSpPr>
          <p:nvPr>
            <p:ph type="dt" sz="half" idx="10"/>
          </p:nvPr>
        </p:nvSpPr>
        <p:spPr/>
        <p:txBody>
          <a:bodyPr/>
          <a:lstStyle/>
          <a:p>
            <a:fld id="{55F10815-F6B0-4898-B00F-ADA3040311C6}" type="datetimeFigureOut">
              <a:rPr lang="en-IN" smtClean="0"/>
              <a:t>28-10-2020</a:t>
            </a:fld>
            <a:endParaRPr lang="en-IN"/>
          </a:p>
        </p:txBody>
      </p:sp>
      <p:sp>
        <p:nvSpPr>
          <p:cNvPr id="3" name="Footer Placeholder 2">
            <a:extLst>
              <a:ext uri="{FF2B5EF4-FFF2-40B4-BE49-F238E27FC236}">
                <a16:creationId xmlns:a16="http://schemas.microsoft.com/office/drawing/2014/main" id="{C742F6C3-1797-41EB-A1D8-B7739D8705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1422ED-12E8-4D8E-8EF1-3D0AF0D93137}"/>
              </a:ext>
            </a:extLst>
          </p:cNvPr>
          <p:cNvSpPr>
            <a:spLocks noGrp="1"/>
          </p:cNvSpPr>
          <p:nvPr>
            <p:ph type="sldNum" sz="quarter" idx="12"/>
          </p:nvPr>
        </p:nvSpPr>
        <p:spPr/>
        <p:txBody>
          <a:bodyPr/>
          <a:lstStyle/>
          <a:p>
            <a:fld id="{1C67DC10-D674-433D-9E93-6601DB9F2F78}" type="slidenum">
              <a:rPr lang="en-IN" smtClean="0"/>
              <a:t>‹#›</a:t>
            </a:fld>
            <a:endParaRPr lang="en-IN"/>
          </a:p>
        </p:txBody>
      </p:sp>
    </p:spTree>
    <p:extLst>
      <p:ext uri="{BB962C8B-B14F-4D97-AF65-F5344CB8AC3E}">
        <p14:creationId xmlns:p14="http://schemas.microsoft.com/office/powerpoint/2010/main" val="3081297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31FCF-058A-4C8A-BEAF-3D81EDD355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EDB52B-22C9-4633-9709-5A16E8EDAE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A786A4-DBD8-48B7-BED0-DC17AE7CE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A6062-E35F-4C99-93E1-C48172745442}"/>
              </a:ext>
            </a:extLst>
          </p:cNvPr>
          <p:cNvSpPr>
            <a:spLocks noGrp="1"/>
          </p:cNvSpPr>
          <p:nvPr>
            <p:ph type="dt" sz="half" idx="10"/>
          </p:nvPr>
        </p:nvSpPr>
        <p:spPr/>
        <p:txBody>
          <a:bodyPr/>
          <a:lstStyle/>
          <a:p>
            <a:fld id="{55F10815-F6B0-4898-B00F-ADA3040311C6}" type="datetimeFigureOut">
              <a:rPr lang="en-IN" smtClean="0"/>
              <a:t>28-10-2020</a:t>
            </a:fld>
            <a:endParaRPr lang="en-IN"/>
          </a:p>
        </p:txBody>
      </p:sp>
      <p:sp>
        <p:nvSpPr>
          <p:cNvPr id="6" name="Footer Placeholder 5">
            <a:extLst>
              <a:ext uri="{FF2B5EF4-FFF2-40B4-BE49-F238E27FC236}">
                <a16:creationId xmlns:a16="http://schemas.microsoft.com/office/drawing/2014/main" id="{109DA785-16B4-468C-B242-AA72A11B45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890613-BC0D-4AA9-92EF-E6C9EA96B4BF}"/>
              </a:ext>
            </a:extLst>
          </p:cNvPr>
          <p:cNvSpPr>
            <a:spLocks noGrp="1"/>
          </p:cNvSpPr>
          <p:nvPr>
            <p:ph type="sldNum" sz="quarter" idx="12"/>
          </p:nvPr>
        </p:nvSpPr>
        <p:spPr/>
        <p:txBody>
          <a:bodyPr/>
          <a:lstStyle/>
          <a:p>
            <a:fld id="{1C67DC10-D674-433D-9E93-6601DB9F2F78}" type="slidenum">
              <a:rPr lang="en-IN" smtClean="0"/>
              <a:t>‹#›</a:t>
            </a:fld>
            <a:endParaRPr lang="en-IN"/>
          </a:p>
        </p:txBody>
      </p:sp>
    </p:spTree>
    <p:extLst>
      <p:ext uri="{BB962C8B-B14F-4D97-AF65-F5344CB8AC3E}">
        <p14:creationId xmlns:p14="http://schemas.microsoft.com/office/powerpoint/2010/main" val="2992215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9B50-3737-4925-80DB-8411908DF3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AEC68C-F687-41E9-AE5C-F3BA3286BA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A17082-6598-47DA-AA32-C3A322027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9B6D3B-EB9E-4BA9-9670-9BCCF2E19E38}"/>
              </a:ext>
            </a:extLst>
          </p:cNvPr>
          <p:cNvSpPr>
            <a:spLocks noGrp="1"/>
          </p:cNvSpPr>
          <p:nvPr>
            <p:ph type="dt" sz="half" idx="10"/>
          </p:nvPr>
        </p:nvSpPr>
        <p:spPr/>
        <p:txBody>
          <a:bodyPr/>
          <a:lstStyle/>
          <a:p>
            <a:fld id="{55F10815-F6B0-4898-B00F-ADA3040311C6}" type="datetimeFigureOut">
              <a:rPr lang="en-IN" smtClean="0"/>
              <a:t>28-10-2020</a:t>
            </a:fld>
            <a:endParaRPr lang="en-IN"/>
          </a:p>
        </p:txBody>
      </p:sp>
      <p:sp>
        <p:nvSpPr>
          <p:cNvPr id="6" name="Footer Placeholder 5">
            <a:extLst>
              <a:ext uri="{FF2B5EF4-FFF2-40B4-BE49-F238E27FC236}">
                <a16:creationId xmlns:a16="http://schemas.microsoft.com/office/drawing/2014/main" id="{8D01E558-1553-465C-AE2D-9482519981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23BC76-3FEF-462A-9801-2A26DA43D11E}"/>
              </a:ext>
            </a:extLst>
          </p:cNvPr>
          <p:cNvSpPr>
            <a:spLocks noGrp="1"/>
          </p:cNvSpPr>
          <p:nvPr>
            <p:ph type="sldNum" sz="quarter" idx="12"/>
          </p:nvPr>
        </p:nvSpPr>
        <p:spPr/>
        <p:txBody>
          <a:bodyPr/>
          <a:lstStyle/>
          <a:p>
            <a:fld id="{1C67DC10-D674-433D-9E93-6601DB9F2F78}" type="slidenum">
              <a:rPr lang="en-IN" smtClean="0"/>
              <a:t>‹#›</a:t>
            </a:fld>
            <a:endParaRPr lang="en-IN"/>
          </a:p>
        </p:txBody>
      </p:sp>
    </p:spTree>
    <p:extLst>
      <p:ext uri="{BB962C8B-B14F-4D97-AF65-F5344CB8AC3E}">
        <p14:creationId xmlns:p14="http://schemas.microsoft.com/office/powerpoint/2010/main" val="3334411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5BBFBB-DDE3-4197-8168-85B265AAC4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B152D8-3FD7-4A2B-9021-E4A14CCDCB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1F4291-2113-4515-A363-F5E7B11733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10815-F6B0-4898-B00F-ADA3040311C6}" type="datetimeFigureOut">
              <a:rPr lang="en-IN" smtClean="0"/>
              <a:t>28-10-2020</a:t>
            </a:fld>
            <a:endParaRPr lang="en-IN"/>
          </a:p>
        </p:txBody>
      </p:sp>
      <p:sp>
        <p:nvSpPr>
          <p:cNvPr id="5" name="Footer Placeholder 4">
            <a:extLst>
              <a:ext uri="{FF2B5EF4-FFF2-40B4-BE49-F238E27FC236}">
                <a16:creationId xmlns:a16="http://schemas.microsoft.com/office/drawing/2014/main" id="{ADC9C300-F2B3-43C1-90F5-0259C8EC4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56F2B9-5FA4-4EB3-A149-5127BE24D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67DC10-D674-433D-9E93-6601DB9F2F78}" type="slidenum">
              <a:rPr lang="en-IN" smtClean="0"/>
              <a:t>‹#›</a:t>
            </a:fld>
            <a:endParaRPr lang="en-IN"/>
          </a:p>
        </p:txBody>
      </p:sp>
      <p:pic>
        <p:nvPicPr>
          <p:cNvPr id="8" name="Picture 7">
            <a:extLst>
              <a:ext uri="{FF2B5EF4-FFF2-40B4-BE49-F238E27FC236}">
                <a16:creationId xmlns:a16="http://schemas.microsoft.com/office/drawing/2014/main" id="{4E546541-DE5E-413B-862D-99032D4024C4}"/>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136" y="-120068"/>
            <a:ext cx="1282699" cy="857534"/>
          </a:xfrm>
          <a:prstGeom prst="rect">
            <a:avLst/>
          </a:prstGeom>
        </p:spPr>
      </p:pic>
      <p:sp>
        <p:nvSpPr>
          <p:cNvPr id="10" name="Rectangle 9">
            <a:extLst>
              <a:ext uri="{FF2B5EF4-FFF2-40B4-BE49-F238E27FC236}">
                <a16:creationId xmlns:a16="http://schemas.microsoft.com/office/drawing/2014/main" id="{8772A4FE-BBBD-439B-A00E-D011F99D5915}"/>
              </a:ext>
            </a:extLst>
          </p:cNvPr>
          <p:cNvSpPr/>
          <p:nvPr userDrawn="1"/>
        </p:nvSpPr>
        <p:spPr>
          <a:xfrm>
            <a:off x="-73900" y="6568695"/>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2811748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752600" y="152400"/>
            <a:ext cx="8458200" cy="67056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2057400" y="4038601"/>
            <a:ext cx="3276600" cy="923330"/>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a:t>ketkiacharya</a:t>
            </a:r>
            <a:r>
              <a:rPr lang="en-IN" dirty="0"/>
              <a:t>.net@gmail.com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8EE819-7827-4236-ABF8-13FB3AD3835B}"/>
              </a:ext>
            </a:extLst>
          </p:cNvPr>
          <p:cNvSpPr>
            <a:spLocks noGrp="1"/>
          </p:cNvSpPr>
          <p:nvPr>
            <p:ph idx="1"/>
          </p:nvPr>
        </p:nvSpPr>
        <p:spPr>
          <a:xfrm>
            <a:off x="6597444" y="9834"/>
            <a:ext cx="5309420" cy="5476568"/>
          </a:xfrm>
        </p:spPr>
        <p:txBody>
          <a:bodyPr>
            <a:no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  </a:t>
            </a:r>
            <a:r>
              <a:rPr lang="en-US" sz="1200" dirty="0">
                <a:solidFill>
                  <a:srgbClr val="008000"/>
                </a:solidFill>
                <a:highlight>
                  <a:srgbClr val="FFFFFF"/>
                </a:highlight>
                <a:latin typeface="Consolas" panose="020B0609020204030204" pitchFamily="49" charset="0"/>
              </a:rPr>
              <a:t>// A class for two-dimensional objects. </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TwoDShape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pri_width</a:t>
            </a: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private </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pri_height</a:t>
            </a: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private  </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Constructor for </a:t>
            </a:r>
            <a:r>
              <a:rPr lang="en-IN" sz="1200" dirty="0" err="1">
                <a:solidFill>
                  <a:srgbClr val="008000"/>
                </a:solidFill>
                <a:highlight>
                  <a:srgbClr val="FFFFFF"/>
                </a:highlight>
                <a:latin typeface="Consolas" panose="020B0609020204030204" pitchFamily="49" charset="0"/>
              </a:rPr>
              <a:t>TwoDShape</a:t>
            </a:r>
            <a:r>
              <a:rPr lang="en-IN" sz="1200" dirty="0">
                <a:solidFill>
                  <a:srgbClr val="008000"/>
                </a:solidFill>
                <a:highlight>
                  <a:srgbClr val="FFFFFF"/>
                </a:highlight>
                <a:latin typeface="Consolas" panose="020B0609020204030204" pitchFamily="49" charset="0"/>
              </a:rPr>
              <a:t>. </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TwoDShape</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w,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h)</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width = w;</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height = h;</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properties for width and height. </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width</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pri_width</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set</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pri_width</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value</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height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pri_height</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set</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pri_height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value</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showDim</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"Width and height are "</a:t>
            </a:r>
            <a:r>
              <a:rPr lang="en-US"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width + </a:t>
            </a:r>
            <a:r>
              <a:rPr lang="en-IN" sz="1200" dirty="0">
                <a:solidFill>
                  <a:srgbClr val="A31515"/>
                </a:solidFill>
                <a:highlight>
                  <a:srgbClr val="FFFFFF"/>
                </a:highlight>
                <a:latin typeface="Consolas" panose="020B0609020204030204" pitchFamily="49" charset="0"/>
              </a:rPr>
              <a:t>" and "</a:t>
            </a:r>
            <a:r>
              <a:rPr lang="en-IN" sz="1200" dirty="0">
                <a:solidFill>
                  <a:srgbClr val="000000"/>
                </a:solidFill>
                <a:highlight>
                  <a:srgbClr val="FFFFFF"/>
                </a:highlight>
                <a:latin typeface="Consolas" panose="020B0609020204030204" pitchFamily="49" charset="0"/>
              </a:rPr>
              <a:t> + height);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p>
        </p:txBody>
      </p:sp>
      <p:sp>
        <p:nvSpPr>
          <p:cNvPr id="4" name="TextBox 3">
            <a:extLst>
              <a:ext uri="{FF2B5EF4-FFF2-40B4-BE49-F238E27FC236}">
                <a16:creationId xmlns:a16="http://schemas.microsoft.com/office/drawing/2014/main" id="{801F2521-48FF-4DBB-A092-E07A343D25C4}"/>
              </a:ext>
            </a:extLst>
          </p:cNvPr>
          <p:cNvSpPr txBox="1"/>
          <p:nvPr/>
        </p:nvSpPr>
        <p:spPr>
          <a:xfrm>
            <a:off x="1278194" y="9834"/>
            <a:ext cx="4817806" cy="36625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A derived class of </a:t>
            </a:r>
            <a:r>
              <a:rPr kumimoji="0" lang="en-US" sz="1200" b="0" i="0" u="none" strike="noStrike" kern="1200" cap="none" spc="0" normalizeH="0" baseline="0" noProof="0" dirty="0" err="1">
                <a:ln>
                  <a:noFill/>
                </a:ln>
                <a:solidFill>
                  <a:srgbClr val="008000"/>
                </a:solidFill>
                <a:effectLst/>
                <a:highlight>
                  <a:srgbClr val="FFFFFF"/>
                </a:highlight>
                <a:uLnTx/>
                <a:uFillTx/>
                <a:latin typeface="Consolas" panose="020B0609020204030204" pitchFamily="49" charset="0"/>
                <a:ea typeface="+mn-ea"/>
                <a:cs typeface="+mn-cs"/>
              </a:rPr>
              <a:t>TwoDShape</a:t>
            </a:r>
            <a:r>
              <a:rPr kumimoji="0" lang="en-US" sz="12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for triangles. </a:t>
            </a:r>
            <a:endPar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class</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2B91AF"/>
                </a:solidFill>
                <a:effectLst/>
                <a:highlight>
                  <a:srgbClr val="FFFFFF"/>
                </a:highlight>
                <a:uLnTx/>
                <a:uFillTx/>
                <a:latin typeface="Consolas" panose="020B0609020204030204" pitchFamily="49" charset="0"/>
                <a:ea typeface="+mn-ea"/>
                <a:cs typeface="+mn-cs"/>
              </a:rPr>
              <a:t>Triangle</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 </a:t>
            </a:r>
            <a:r>
              <a:rPr kumimoji="0" lang="en-IN" sz="12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TwoDShape</a:t>
            </a:r>
            <a:endPar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string</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style; </a:t>
            </a:r>
            <a:r>
              <a:rPr kumimoji="0" lang="en-IN" sz="12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private </a:t>
            </a:r>
            <a:endPar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Call the base class constructor. </a:t>
            </a:r>
            <a:endPar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public</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Triangle(</a:t>
            </a:r>
            <a:r>
              <a:rPr kumimoji="0" lang="en-US"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string</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s, </a:t>
            </a:r>
            <a:r>
              <a:rPr kumimoji="0" lang="en-US"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double</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w, </a:t>
            </a:r>
            <a:r>
              <a:rPr kumimoji="0" lang="en-US"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double</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h)</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 </a:t>
            </a:r>
            <a:r>
              <a:rPr kumimoji="0" lang="en-IN" sz="16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base</a:t>
            </a:r>
            <a:r>
              <a:rPr kumimoji="0" lang="en-IN" sz="16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(w, h)</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style = 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    </a:t>
            </a:r>
            <a:r>
              <a:rPr kumimoji="0" lang="en-IN" sz="12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Return area of triangle. </a:t>
            </a:r>
            <a:endPar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public</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double</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area()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return</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width * height / 2;</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8000"/>
                </a:solidFill>
                <a:effectLst/>
                <a:highlight>
                  <a:srgbClr val="FFFFFF"/>
                </a:highlight>
                <a:uLnTx/>
                <a:uFillTx/>
                <a:latin typeface="Consolas" panose="020B0609020204030204" pitchFamily="49" charset="0"/>
                <a:ea typeface="+mn-ea"/>
                <a:cs typeface="+mn-cs"/>
              </a:rPr>
              <a:t>// Display a triangle's style. </a:t>
            </a:r>
            <a:endPar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public</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void</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showStyle</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Console</a:t>
            </a:r>
            <a:r>
              <a:rPr kumimoji="0" lang="en-US" sz="12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.WriteLine</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"Triangle is "</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 style);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p:txBody>
      </p:sp>
      <p:sp>
        <p:nvSpPr>
          <p:cNvPr id="5" name="TextBox 4">
            <a:extLst>
              <a:ext uri="{FF2B5EF4-FFF2-40B4-BE49-F238E27FC236}">
                <a16:creationId xmlns:a16="http://schemas.microsoft.com/office/drawing/2014/main" id="{7CC30B11-3927-43C8-83B6-4B4FC2025768}"/>
              </a:ext>
            </a:extLst>
          </p:cNvPr>
          <p:cNvSpPr txBox="1"/>
          <p:nvPr/>
        </p:nvSpPr>
        <p:spPr>
          <a:xfrm>
            <a:off x="540774" y="3593576"/>
            <a:ext cx="5791200" cy="32316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class</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2B91AF"/>
                </a:solidFill>
                <a:effectLst/>
                <a:highlight>
                  <a:srgbClr val="FFFFFF"/>
                </a:highlight>
                <a:uLnTx/>
                <a:uFillTx/>
                <a:latin typeface="Consolas" panose="020B0609020204030204" pitchFamily="49" charset="0"/>
                <a:ea typeface="+mn-ea"/>
                <a:cs typeface="+mn-cs"/>
              </a:rPr>
              <a:t>Shapes4</a:t>
            </a:r>
            <a:endPar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public</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static</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void</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Main()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2B91AF"/>
                </a:solidFill>
                <a:effectLst/>
                <a:highlight>
                  <a:srgbClr val="FFFFFF"/>
                </a:highlight>
                <a:uLnTx/>
                <a:uFillTx/>
                <a:latin typeface="Consolas" panose="020B0609020204030204" pitchFamily="49" charset="0"/>
                <a:ea typeface="+mn-ea"/>
                <a:cs typeface="+mn-cs"/>
              </a:rPr>
              <a:t>Triangle</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t1 = </a:t>
            </a:r>
            <a:r>
              <a:rPr kumimoji="0" lang="en-IN"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new</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a:ln>
                  <a:noFill/>
                </a:ln>
                <a:solidFill>
                  <a:srgbClr val="2B91AF"/>
                </a:solidFill>
                <a:effectLst/>
                <a:highlight>
                  <a:srgbClr val="FFFFFF"/>
                </a:highlight>
                <a:uLnTx/>
                <a:uFillTx/>
                <a:latin typeface="Consolas" panose="020B0609020204030204" pitchFamily="49" charset="0"/>
                <a:ea typeface="+mn-ea"/>
                <a:cs typeface="+mn-cs"/>
              </a:rPr>
              <a:t>Triangle</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IN" sz="12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"isosceles"</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4.0, 4.0);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2B91AF"/>
                </a:solidFill>
                <a:effectLst/>
                <a:highlight>
                  <a:srgbClr val="FFFFFF"/>
                </a:highlight>
                <a:uLnTx/>
                <a:uFillTx/>
                <a:latin typeface="Consolas" panose="020B0609020204030204" pitchFamily="49" charset="0"/>
                <a:ea typeface="+mn-ea"/>
                <a:cs typeface="+mn-cs"/>
              </a:rPr>
              <a:t>Triangle</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t2 = </a:t>
            </a:r>
            <a:r>
              <a:rPr kumimoji="0" lang="en-US" sz="12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new</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2B91AF"/>
                </a:solidFill>
                <a:effectLst/>
                <a:highlight>
                  <a:srgbClr val="FFFFFF"/>
                </a:highlight>
                <a:uLnTx/>
                <a:uFillTx/>
                <a:latin typeface="Consolas" panose="020B0609020204030204" pitchFamily="49" charset="0"/>
                <a:ea typeface="+mn-ea"/>
                <a:cs typeface="+mn-cs"/>
              </a:rPr>
              <a:t>Triangle</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"right"</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8.0, 12.0);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Console</a:t>
            </a:r>
            <a:r>
              <a:rPr kumimoji="0" lang="en-IN" sz="12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.WriteLine</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IN" sz="12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"Info for t1: "</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t1.showStyle();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t1.showDim();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Console</a:t>
            </a:r>
            <a:r>
              <a:rPr kumimoji="0" lang="en-US" sz="12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.WriteLine</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"Area is "</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 t1.area());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Console</a:t>
            </a:r>
            <a:r>
              <a:rPr kumimoji="0" lang="en-IN" sz="12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.WriteLine</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IN" sz="12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Console</a:t>
            </a:r>
            <a:r>
              <a:rPr kumimoji="0" lang="en-IN" sz="12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.WriteLine</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IN" sz="12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"Info for t2: "</a:t>
            </a: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t2.showStyle();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t2.showDim();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Console</a:t>
            </a:r>
            <a:r>
              <a:rPr kumimoji="0" lang="en-US" sz="12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.WriteLine</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"Area is "</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 t2.area());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p>
        </p:txBody>
      </p:sp>
      <p:sp>
        <p:nvSpPr>
          <p:cNvPr id="6" name="TextBox 5">
            <a:extLst>
              <a:ext uri="{FF2B5EF4-FFF2-40B4-BE49-F238E27FC236}">
                <a16:creationId xmlns:a16="http://schemas.microsoft.com/office/drawing/2014/main" id="{C1466CEF-02DC-46A0-BC9A-BCF06AF9BAB4}"/>
              </a:ext>
            </a:extLst>
          </p:cNvPr>
          <p:cNvSpPr txBox="1"/>
          <p:nvPr/>
        </p:nvSpPr>
        <p:spPr>
          <a:xfrm>
            <a:off x="5397910" y="5486402"/>
            <a:ext cx="6361471" cy="1384995"/>
          </a:xfrm>
          <a:prstGeom prst="rect">
            <a:avLst/>
          </a:prstGeom>
          <a:noFill/>
        </p:spPr>
        <p:txBody>
          <a:bodyPr wrap="square" rtlCol="0">
            <a:spAutoFit/>
          </a:bodyPr>
          <a:lstStyle/>
          <a:p>
            <a:r>
              <a:rPr lang="en-IN" sz="1200" b="1" dirty="0"/>
              <a:t>base</a:t>
            </a:r>
            <a:r>
              <a:rPr lang="en-IN" sz="1200" dirty="0"/>
              <a:t> key word is used to call parent class constructor. When you create a child class object control goes to child class constructor from there it goes to parent class constructor data get initialized then control come back to child class constructor to initialize child class data.</a:t>
            </a:r>
          </a:p>
          <a:p>
            <a:r>
              <a:rPr lang="en-IN" sz="1200" b="1" dirty="0"/>
              <a:t>Note</a:t>
            </a:r>
            <a:r>
              <a:rPr lang="en-IN" sz="1200" dirty="0"/>
              <a:t>: to prove this put </a:t>
            </a:r>
          </a:p>
          <a:p>
            <a:r>
              <a:rPr kumimoji="0" lang="en-US" sz="12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Console</a:t>
            </a:r>
            <a:r>
              <a:rPr kumimoji="0" lang="en-US" sz="12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.WriteLine</a:t>
            </a:r>
            <a:r>
              <a:rPr kumimoji="0" lang="en-US" sz="12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(“in name of class”</a:t>
            </a:r>
            <a:r>
              <a:rPr kumimoji="0" lang="en-US" sz="1200" b="0" i="0" u="none" strike="noStrike" kern="1200" cap="none" spc="0" normalizeH="0" baseline="0" noProof="0" dirty="0">
                <a:ln>
                  <a:noFill/>
                </a:ln>
                <a:solidFill>
                  <a:srgbClr val="A31515"/>
                </a:solidFill>
                <a:effectLst/>
                <a:highlight>
                  <a:srgbClr val="FFFFFF"/>
                </a:highlight>
                <a:uLnTx/>
                <a:uFillTx/>
                <a:latin typeface="Consolas" panose="020B0609020204030204" pitchFamily="49" charset="0"/>
                <a:ea typeface="+mn-ea"/>
                <a:cs typeface="+mn-cs"/>
              </a:rPr>
              <a:t>);</a:t>
            </a:r>
            <a:endParaRPr lang="en-IN" sz="1200" dirty="0"/>
          </a:p>
          <a:p>
            <a:endParaRPr lang="en-IN" sz="1200" dirty="0"/>
          </a:p>
          <a:p>
            <a:endParaRPr lang="en-IN" sz="1200" dirty="0"/>
          </a:p>
        </p:txBody>
      </p:sp>
    </p:spTree>
    <p:extLst>
      <p:ext uri="{BB962C8B-B14F-4D97-AF65-F5344CB8AC3E}">
        <p14:creationId xmlns:p14="http://schemas.microsoft.com/office/powerpoint/2010/main" val="2082408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F2B9B5-3AB9-43E3-AC2D-30AFFA7977F3}"/>
              </a:ext>
            </a:extLst>
          </p:cNvPr>
          <p:cNvSpPr>
            <a:spLocks noGrp="1"/>
          </p:cNvSpPr>
          <p:nvPr>
            <p:ph idx="1"/>
          </p:nvPr>
        </p:nvSpPr>
        <p:spPr>
          <a:xfrm>
            <a:off x="1093839" y="75482"/>
            <a:ext cx="6526161" cy="6782518"/>
          </a:xfrm>
        </p:spPr>
        <p:txBody>
          <a:bodyPr>
            <a:no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ConsoleApplication1</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Account</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id;</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accid</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name;</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balance;</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protected</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minbal</a:t>
            </a:r>
            <a:r>
              <a:rPr lang="en-US" sz="1200" dirty="0">
                <a:solidFill>
                  <a:srgbClr val="000000"/>
                </a:solidFill>
                <a:highlight>
                  <a:srgbClr val="FFFFFF"/>
                </a:highlight>
                <a:latin typeface="Consolas" panose="020B0609020204030204" pitchFamily="49" charset="0"/>
              </a:rPr>
              <a:t> = 10000;</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Account() {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"BOB"</a:t>
            </a:r>
            <a:r>
              <a:rPr lang="en-US"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Account(</a:t>
            </a:r>
            <a:r>
              <a:rPr lang="en-US" sz="1200" dirty="0">
                <a:solidFill>
                  <a:srgbClr val="2B91A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name,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balance)</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accid</a:t>
            </a:r>
            <a:r>
              <a:rPr lang="en-IN" sz="1200" dirty="0">
                <a:solidFill>
                  <a:srgbClr val="000000"/>
                </a:solidFill>
                <a:highlight>
                  <a:srgbClr val="FFFFFF"/>
                </a:highlight>
                <a:latin typeface="Consolas" panose="020B0609020204030204" pitchFamily="49" charset="0"/>
              </a:rPr>
              <a:t> = ++id;</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Name = name;</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Balance = balance;</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Name</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name;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set</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if</a:t>
            </a:r>
            <a:r>
              <a:rPr lang="en-IN" sz="1200" dirty="0">
                <a:solidFill>
                  <a:srgbClr val="000000"/>
                </a:solidFill>
                <a:highlight>
                  <a:srgbClr val="FFFFFF"/>
                </a:highlight>
                <a:latin typeface="Consolas" panose="020B0609020204030204" pitchFamily="49" charset="0"/>
              </a:rPr>
              <a:t> (</a:t>
            </a:r>
            <a:r>
              <a:rPr lang="en-IN" sz="1200" dirty="0" err="1">
                <a:solidFill>
                  <a:srgbClr val="0000FF"/>
                </a:solidFill>
                <a:highlight>
                  <a:srgbClr val="FFFFFF"/>
                </a:highlight>
                <a:latin typeface="Consolas" panose="020B0609020204030204" pitchFamily="49" charset="0"/>
              </a:rPr>
              <a:t>value</a:t>
            </a:r>
            <a:r>
              <a:rPr lang="en-IN" sz="1200" dirty="0" err="1">
                <a:solidFill>
                  <a:srgbClr val="000000"/>
                </a:solidFill>
                <a:highlight>
                  <a:srgbClr val="FFFFFF"/>
                </a:highlight>
                <a:latin typeface="Consolas" panose="020B0609020204030204" pitchFamily="49" charset="0"/>
              </a:rPr>
              <a:t>.Length</a:t>
            </a:r>
            <a:r>
              <a:rPr lang="en-IN" sz="1200" dirty="0">
                <a:solidFill>
                  <a:srgbClr val="000000"/>
                </a:solidFill>
                <a:highlight>
                  <a:srgbClr val="FFFFFF"/>
                </a:highlight>
                <a:latin typeface="Consolas" panose="020B0609020204030204" pitchFamily="49" charset="0"/>
              </a:rPr>
              <a:t> &gt; 15)</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throw</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Exception</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"Name length should be less than 15"</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else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name = </a:t>
            </a:r>
            <a:r>
              <a:rPr lang="en-IN" sz="1200" dirty="0">
                <a:solidFill>
                  <a:srgbClr val="0000FF"/>
                </a:solidFill>
                <a:highlight>
                  <a:srgbClr val="FFFFFF"/>
                </a:highlight>
                <a:latin typeface="Consolas" panose="020B0609020204030204" pitchFamily="49" charset="0"/>
              </a:rPr>
              <a:t>value</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Balance</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balance; }</a:t>
            </a:r>
          </a:p>
          <a:p>
            <a:pPr marL="0" indent="0">
              <a:lnSpc>
                <a:spcPct val="100000"/>
              </a:lnSpc>
              <a:spcBef>
                <a:spcPts val="0"/>
              </a:spcBef>
              <a:buNone/>
            </a:pPr>
            <a:r>
              <a:rPr lang="en-IN" sz="1200" b="1" dirty="0">
                <a:solidFill>
                  <a:srgbClr val="000000"/>
                </a:solidFill>
                <a:highlight>
                  <a:srgbClr val="FFFFFF"/>
                </a:highlight>
                <a:latin typeface="Consolas" panose="020B0609020204030204" pitchFamily="49" charset="0"/>
              </a:rPr>
              <a:t>           </a:t>
            </a:r>
            <a:r>
              <a:rPr lang="en-IN" sz="1200" b="1" dirty="0">
                <a:solidFill>
                  <a:srgbClr val="0000FF"/>
                </a:solidFill>
                <a:highlight>
                  <a:srgbClr val="FFFFFF"/>
                </a:highlight>
                <a:latin typeface="Consolas" panose="020B0609020204030204" pitchFamily="49" charset="0"/>
              </a:rPr>
              <a:t>protected </a:t>
            </a:r>
            <a:r>
              <a:rPr lang="en-IN" sz="1200" dirty="0">
                <a:solidFill>
                  <a:srgbClr val="0000FF"/>
                </a:solidFill>
                <a:highlight>
                  <a:srgbClr val="FFFFFF"/>
                </a:highlight>
                <a:latin typeface="Consolas" panose="020B0609020204030204" pitchFamily="49" charset="0"/>
              </a:rPr>
              <a:t>set</a:t>
            </a:r>
            <a:r>
              <a:rPr lang="en-IN" sz="1200" dirty="0">
                <a:solidFill>
                  <a:srgbClr val="000000"/>
                </a:solidFill>
                <a:highlight>
                  <a:srgbClr val="FFFFFF"/>
                </a:highlight>
                <a:latin typeface="Consolas" panose="020B0609020204030204" pitchFamily="49" charset="0"/>
              </a:rPr>
              <a:t> { balance = </a:t>
            </a:r>
            <a:r>
              <a:rPr lang="en-IN" sz="1200" dirty="0">
                <a:solidFill>
                  <a:srgbClr val="0000FF"/>
                </a:solidFill>
                <a:highlight>
                  <a:srgbClr val="FFFFFF"/>
                </a:highlight>
                <a:latin typeface="Consolas" panose="020B0609020204030204" pitchFamily="49" charset="0"/>
              </a:rPr>
              <a:t>value</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Id</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accid</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fr-FR" sz="1200" dirty="0">
                <a:solidFill>
                  <a:srgbClr val="000000"/>
                </a:solidFill>
                <a:highlight>
                  <a:srgbClr val="FFFFFF"/>
                </a:highlight>
                <a:latin typeface="Consolas" panose="020B0609020204030204" pitchFamily="49" charset="0"/>
              </a:rPr>
              <a:t>        </a:t>
            </a:r>
            <a:r>
              <a:rPr lang="fr-FR" sz="1200" dirty="0">
                <a:solidFill>
                  <a:srgbClr val="0000FF"/>
                </a:solidFill>
                <a:highlight>
                  <a:srgbClr val="FFFFFF"/>
                </a:highlight>
                <a:latin typeface="Consolas" panose="020B0609020204030204" pitchFamily="49" charset="0"/>
              </a:rPr>
              <a:t>public</a:t>
            </a:r>
            <a:r>
              <a:rPr lang="fr-FR" sz="1200" dirty="0">
                <a:solidFill>
                  <a:srgbClr val="000000"/>
                </a:solidFill>
                <a:highlight>
                  <a:srgbClr val="FFFFFF"/>
                </a:highlight>
                <a:latin typeface="Consolas" panose="020B0609020204030204" pitchFamily="49" charset="0"/>
              </a:rPr>
              <a:t> </a:t>
            </a:r>
            <a:r>
              <a:rPr lang="fr-FR" sz="1200" dirty="0">
                <a:solidFill>
                  <a:srgbClr val="0000FF"/>
                </a:solidFill>
                <a:highlight>
                  <a:srgbClr val="FFFFFF"/>
                </a:highlight>
                <a:latin typeface="Consolas" panose="020B0609020204030204" pitchFamily="49" charset="0"/>
              </a:rPr>
              <a:t>void</a:t>
            </a:r>
            <a:r>
              <a:rPr lang="fr-FR" sz="1200" dirty="0">
                <a:solidFill>
                  <a:srgbClr val="000000"/>
                </a:solidFill>
                <a:highlight>
                  <a:srgbClr val="FFFFFF"/>
                </a:highlight>
                <a:latin typeface="Consolas" panose="020B0609020204030204" pitchFamily="49" charset="0"/>
              </a:rPr>
              <a:t> deposit(</a:t>
            </a:r>
            <a:r>
              <a:rPr lang="fr-FR" sz="1200" dirty="0">
                <a:solidFill>
                  <a:srgbClr val="0000FF"/>
                </a:solidFill>
                <a:highlight>
                  <a:srgbClr val="FFFFFF"/>
                </a:highlight>
                <a:latin typeface="Consolas" panose="020B0609020204030204" pitchFamily="49" charset="0"/>
              </a:rPr>
              <a:t>double</a:t>
            </a:r>
            <a:r>
              <a:rPr lang="fr-FR" sz="1200" dirty="0">
                <a:solidFill>
                  <a:srgbClr val="000000"/>
                </a:solidFill>
                <a:highlight>
                  <a:srgbClr val="FFFFFF"/>
                </a:highlight>
                <a:latin typeface="Consolas" panose="020B0609020204030204" pitchFamily="49" charset="0"/>
              </a:rPr>
              <a:t> a)</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Balance = Balance + a;      }</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endParaRPr lang="en-IN" sz="1200" dirty="0"/>
          </a:p>
        </p:txBody>
      </p:sp>
      <p:sp>
        <p:nvSpPr>
          <p:cNvPr id="4" name="TextBox 3">
            <a:extLst>
              <a:ext uri="{FF2B5EF4-FFF2-40B4-BE49-F238E27FC236}">
                <a16:creationId xmlns:a16="http://schemas.microsoft.com/office/drawing/2014/main" id="{F4B85964-1544-483B-8E15-CC5A6FB42BCD}"/>
              </a:ext>
            </a:extLst>
          </p:cNvPr>
          <p:cNvSpPr txBox="1"/>
          <p:nvPr/>
        </p:nvSpPr>
        <p:spPr>
          <a:xfrm>
            <a:off x="7226710" y="550606"/>
            <a:ext cx="4650658" cy="5078313"/>
          </a:xfrm>
          <a:prstGeom prst="rect">
            <a:avLst/>
          </a:prstGeom>
          <a:noFill/>
        </p:spPr>
        <p:txBody>
          <a:bodyPr wrap="square" rtlCol="0">
            <a:spAutoFit/>
          </a:bodyPr>
          <a:lstStyle/>
          <a:p>
            <a:r>
              <a:rPr lang="en-IN" dirty="0"/>
              <a:t>Account is parent class who’s job is to initialized </a:t>
            </a:r>
          </a:p>
          <a:p>
            <a:r>
              <a:rPr lang="en-IN" dirty="0"/>
              <a:t>Data name and balance. I t generate Account id.</a:t>
            </a:r>
          </a:p>
          <a:p>
            <a:r>
              <a:rPr lang="en-IN" dirty="0"/>
              <a:t>User should not able to set Account id that is why </a:t>
            </a:r>
            <a:r>
              <a:rPr lang="en-IN" dirty="0" err="1"/>
              <a:t>accid</a:t>
            </a:r>
            <a:r>
              <a:rPr lang="en-IN" dirty="0"/>
              <a:t> is </a:t>
            </a:r>
            <a:r>
              <a:rPr lang="en-IN" dirty="0" err="1"/>
              <a:t>readonly</a:t>
            </a:r>
            <a:r>
              <a:rPr lang="en-IN" dirty="0"/>
              <a:t> property.</a:t>
            </a:r>
          </a:p>
          <a:p>
            <a:endParaRPr lang="en-IN" dirty="0"/>
          </a:p>
          <a:p>
            <a:endParaRPr lang="en-IN" dirty="0"/>
          </a:p>
          <a:p>
            <a:r>
              <a:rPr lang="en-IN" dirty="0"/>
              <a:t>Observe:</a:t>
            </a:r>
          </a:p>
          <a:p>
            <a:r>
              <a:rPr lang="en-IN" sz="1800" b="1" dirty="0">
                <a:solidFill>
                  <a:srgbClr val="000000"/>
                </a:solidFill>
                <a:highlight>
                  <a:srgbClr val="FFFFFF"/>
                </a:highlight>
                <a:latin typeface="Consolas" panose="020B0609020204030204" pitchFamily="49" charset="0"/>
              </a:rPr>
              <a:t> </a:t>
            </a:r>
            <a:r>
              <a:rPr lang="en-IN" sz="1800" b="1" dirty="0">
                <a:solidFill>
                  <a:srgbClr val="0000FF"/>
                </a:solidFill>
                <a:highlight>
                  <a:srgbClr val="FFFFFF"/>
                </a:highlight>
                <a:latin typeface="Consolas" panose="020B0609020204030204" pitchFamily="49" charset="0"/>
              </a:rPr>
              <a:t>protected </a:t>
            </a:r>
            <a:r>
              <a:rPr lang="en-IN" sz="1800" dirty="0">
                <a:solidFill>
                  <a:srgbClr val="0000FF"/>
                </a:solidFill>
                <a:highlight>
                  <a:srgbClr val="FFFFFF"/>
                </a:highlight>
                <a:latin typeface="Consolas" panose="020B0609020204030204" pitchFamily="49" charset="0"/>
              </a:rPr>
              <a:t>set</a:t>
            </a:r>
            <a:r>
              <a:rPr lang="en-IN" sz="1800" dirty="0">
                <a:solidFill>
                  <a:srgbClr val="000000"/>
                </a:solidFill>
                <a:highlight>
                  <a:srgbClr val="FFFFFF"/>
                </a:highlight>
                <a:latin typeface="Consolas" panose="020B0609020204030204" pitchFamily="49" charset="0"/>
              </a:rPr>
              <a:t> { balance = </a:t>
            </a:r>
            <a:r>
              <a:rPr lang="en-IN" sz="1800" dirty="0">
                <a:solidFill>
                  <a:srgbClr val="0000FF"/>
                </a:solidFill>
                <a:highlight>
                  <a:srgbClr val="FFFFFF"/>
                </a:highlight>
                <a:latin typeface="Consolas" panose="020B0609020204030204" pitchFamily="49" charset="0"/>
              </a:rPr>
              <a:t>value</a:t>
            </a:r>
            <a:r>
              <a:rPr lang="en-IN" sz="1800" dirty="0">
                <a:solidFill>
                  <a:srgbClr val="000000"/>
                </a:solidFill>
                <a:highlight>
                  <a:srgbClr val="FFFFFF"/>
                </a:highlight>
                <a:latin typeface="Consolas" panose="020B0609020204030204" pitchFamily="49" charset="0"/>
              </a:rPr>
              <a:t>; }</a:t>
            </a:r>
            <a:endParaRPr lang="en-IN" dirty="0"/>
          </a:p>
          <a:p>
            <a:endParaRPr lang="en-IN" dirty="0"/>
          </a:p>
          <a:p>
            <a:r>
              <a:rPr lang="en-IN" dirty="0"/>
              <a:t>This will allow </a:t>
            </a:r>
            <a:r>
              <a:rPr lang="en-IN" b="1" dirty="0"/>
              <a:t>only  child class </a:t>
            </a:r>
            <a:r>
              <a:rPr lang="en-IN" dirty="0"/>
              <a:t>to set balance and out side the class in entry point you can not write this</a:t>
            </a:r>
          </a:p>
          <a:p>
            <a:r>
              <a:rPr lang="en-IN" sz="1800" dirty="0">
                <a:solidFill>
                  <a:srgbClr val="000000"/>
                </a:solidFill>
                <a:highlight>
                  <a:srgbClr val="FFFFFF"/>
                </a:highlight>
                <a:latin typeface="Consolas" panose="020B0609020204030204" pitchFamily="49" charset="0"/>
              </a:rPr>
              <a:t> s1.Balance=200000000000;</a:t>
            </a:r>
          </a:p>
          <a:p>
            <a:r>
              <a:rPr lang="en-IN" dirty="0">
                <a:solidFill>
                  <a:srgbClr val="FF0000"/>
                </a:solidFill>
                <a:highlight>
                  <a:srgbClr val="FFFFFF"/>
                </a:highlight>
                <a:latin typeface="Consolas" panose="020B0609020204030204" pitchFamily="49" charset="0"/>
              </a:rPr>
              <a:t>error</a:t>
            </a:r>
            <a:endParaRPr lang="en-IN" dirty="0">
              <a:solidFill>
                <a:srgbClr val="FF0000"/>
              </a:solidFill>
            </a:endParaRP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941855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E15AA-8BE7-4EF6-9565-F05C86169210}"/>
              </a:ext>
            </a:extLst>
          </p:cNvPr>
          <p:cNvSpPr>
            <a:spLocks noGrp="1"/>
          </p:cNvSpPr>
          <p:nvPr>
            <p:ph idx="1"/>
          </p:nvPr>
        </p:nvSpPr>
        <p:spPr>
          <a:xfrm>
            <a:off x="245806" y="639097"/>
            <a:ext cx="4650659" cy="2789903"/>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Current</a:t>
            </a:r>
            <a:r>
              <a:rPr lang="en-IN" sz="1200" dirty="0">
                <a:solidFill>
                  <a:srgbClr val="000000"/>
                </a:solidFill>
                <a:highlight>
                  <a:srgbClr val="FFFFFF"/>
                </a:highlight>
                <a:latin typeface="Consolas" panose="020B0609020204030204" pitchFamily="49" charset="0"/>
              </a:rPr>
              <a:t> : </a:t>
            </a:r>
            <a:r>
              <a:rPr lang="en-IN" sz="1200" dirty="0">
                <a:solidFill>
                  <a:srgbClr val="2B91AF"/>
                </a:solidFill>
                <a:highlight>
                  <a:srgbClr val="FFFFFF"/>
                </a:highlight>
                <a:latin typeface="Consolas" panose="020B0609020204030204" pitchFamily="49" charset="0"/>
              </a:rPr>
              <a:t>Account</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Current(</a:t>
            </a:r>
            <a:r>
              <a:rPr lang="en-US" sz="1200" dirty="0">
                <a:solidFill>
                  <a:srgbClr val="2B91A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name, </a:t>
            </a:r>
            <a:r>
              <a:rPr lang="en-US" sz="1200" dirty="0">
                <a:solidFill>
                  <a:srgbClr val="2B91A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bal</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base</a:t>
            </a:r>
            <a:r>
              <a:rPr lang="en-IN" sz="1200" dirty="0">
                <a:solidFill>
                  <a:srgbClr val="000000"/>
                </a:solidFill>
                <a:highlight>
                  <a:srgbClr val="FFFFFF"/>
                </a:highlight>
                <a:latin typeface="Consolas" panose="020B0609020204030204" pitchFamily="49" charset="0"/>
              </a:rPr>
              <a:t>(name, </a:t>
            </a:r>
            <a:r>
              <a:rPr lang="en-IN" sz="1200" dirty="0" err="1">
                <a:solidFill>
                  <a:srgbClr val="000000"/>
                </a:solidFill>
                <a:highlight>
                  <a:srgbClr val="FFFFFF"/>
                </a:highlight>
                <a:latin typeface="Consolas" panose="020B0609020204030204" pitchFamily="49" charset="0"/>
              </a:rPr>
              <a:t>bal</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withdraw(</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a)</a:t>
            </a:r>
          </a:p>
          <a:p>
            <a:pPr marL="0" indent="0">
              <a:buNone/>
            </a:pPr>
            <a:r>
              <a:rPr lang="en-IN" sz="1200" dirty="0">
                <a:solidFill>
                  <a:srgbClr val="000000"/>
                </a:solidFill>
                <a:highlight>
                  <a:srgbClr val="FFFFFF"/>
                </a:highlight>
                <a:latin typeface="Consolas" panose="020B0609020204030204" pitchFamily="49" charset="0"/>
              </a:rPr>
              <a:t>        {            Balance = Balance - a;</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endParaRPr lang="en-IN" sz="1200" dirty="0"/>
          </a:p>
        </p:txBody>
      </p:sp>
      <p:sp>
        <p:nvSpPr>
          <p:cNvPr id="4" name="TextBox 3">
            <a:extLst>
              <a:ext uri="{FF2B5EF4-FFF2-40B4-BE49-F238E27FC236}">
                <a16:creationId xmlns:a16="http://schemas.microsoft.com/office/drawing/2014/main" id="{2D5B1545-1562-4178-ABD8-987FFD7C2CC9}"/>
              </a:ext>
            </a:extLst>
          </p:cNvPr>
          <p:cNvSpPr txBox="1"/>
          <p:nvPr/>
        </p:nvSpPr>
        <p:spPr>
          <a:xfrm>
            <a:off x="245806" y="3215148"/>
            <a:ext cx="4925962" cy="3600986"/>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Saving</a:t>
            </a:r>
            <a:r>
              <a:rPr lang="en-IN" sz="1200" dirty="0">
                <a:solidFill>
                  <a:srgbClr val="000000"/>
                </a:solidFill>
                <a:highlight>
                  <a:srgbClr val="FFFFFF"/>
                </a:highlight>
                <a:latin typeface="Consolas" panose="020B0609020204030204" pitchFamily="49" charset="0"/>
              </a:rPr>
              <a:t> : </a:t>
            </a:r>
            <a:r>
              <a:rPr lang="en-IN" sz="1200" dirty="0">
                <a:solidFill>
                  <a:srgbClr val="2B91AF"/>
                </a:solidFill>
                <a:highlight>
                  <a:srgbClr val="FFFFFF"/>
                </a:highlight>
                <a:latin typeface="Consolas" panose="020B0609020204030204" pitchFamily="49" charset="0"/>
              </a:rPr>
              <a:t>Account</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Saving(</a:t>
            </a:r>
            <a:r>
              <a:rPr lang="en-US" sz="1200" dirty="0">
                <a:solidFill>
                  <a:srgbClr val="2B91A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name, </a:t>
            </a:r>
            <a:r>
              <a:rPr lang="en-US" sz="1200" dirty="0">
                <a:solidFill>
                  <a:srgbClr val="2B91A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bal</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base</a:t>
            </a:r>
            <a:r>
              <a:rPr lang="en-IN" sz="1200" dirty="0">
                <a:solidFill>
                  <a:srgbClr val="000000"/>
                </a:solidFill>
                <a:highlight>
                  <a:srgbClr val="FFFFFF"/>
                </a:highlight>
                <a:latin typeface="Consolas" panose="020B0609020204030204" pitchFamily="49" charset="0"/>
              </a:rPr>
              <a:t>(name, </a:t>
            </a:r>
            <a:r>
              <a:rPr lang="en-IN" sz="1200" dirty="0" err="1">
                <a:solidFill>
                  <a:srgbClr val="000000"/>
                </a:solidFill>
                <a:highlight>
                  <a:srgbClr val="FFFFFF"/>
                </a:highlight>
                <a:latin typeface="Consolas" panose="020B0609020204030204" pitchFamily="49" charset="0"/>
              </a:rPr>
              <a:t>bal</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withdraw(</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a)</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if</a:t>
            </a:r>
            <a:r>
              <a:rPr lang="en-IN" sz="1200" dirty="0">
                <a:solidFill>
                  <a:srgbClr val="000000"/>
                </a:solidFill>
                <a:highlight>
                  <a:srgbClr val="FFFFFF"/>
                </a:highlight>
                <a:latin typeface="Consolas" panose="020B0609020204030204" pitchFamily="49" charset="0"/>
              </a:rPr>
              <a:t> ((Balance - a) &lt; </a:t>
            </a:r>
            <a:r>
              <a:rPr lang="en-IN" sz="1200" dirty="0" err="1">
                <a:solidFill>
                  <a:srgbClr val="000000"/>
                </a:solidFill>
                <a:highlight>
                  <a:srgbClr val="FFFFFF"/>
                </a:highlight>
                <a:latin typeface="Consolas" panose="020B0609020204030204" pitchFamily="49" charset="0"/>
              </a:rPr>
              <a:t>minbal</a:t>
            </a:r>
            <a:r>
              <a:rPr lang="en-IN" sz="1200" dirty="0">
                <a:solidFill>
                  <a:srgbClr val="000000"/>
                </a:solidFill>
                <a:highlight>
                  <a:srgbClr val="FFFFFF"/>
                </a:highlight>
                <a:latin typeface="Consolas" panose="020B0609020204030204" pitchFamily="49" charset="0"/>
              </a:rPr>
              <a:t>)</a:t>
            </a:r>
          </a:p>
          <a:p>
            <a:r>
              <a:rPr lang="en-US" sz="1200" dirty="0">
                <a:solidFill>
                  <a:srgbClr val="0000FF"/>
                </a:solidFill>
                <a:highlight>
                  <a:srgbClr val="FFFFFF"/>
                </a:highlight>
                <a:latin typeface="Consolas" panose="020B0609020204030204" pitchFamily="49" charset="0"/>
              </a:rPr>
              <a:t>throw</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Exception</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"Balance cannot be less than 10000“ </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else</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Balance = Balance - a;</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endParaRPr lang="en-IN" sz="1200" dirty="0"/>
          </a:p>
        </p:txBody>
      </p:sp>
      <p:sp>
        <p:nvSpPr>
          <p:cNvPr id="5" name="TextBox 4">
            <a:extLst>
              <a:ext uri="{FF2B5EF4-FFF2-40B4-BE49-F238E27FC236}">
                <a16:creationId xmlns:a16="http://schemas.microsoft.com/office/drawing/2014/main" id="{7D53A4BE-1A95-4865-B1B0-1CCE90BBF7B7}"/>
              </a:ext>
            </a:extLst>
          </p:cNvPr>
          <p:cNvSpPr txBox="1"/>
          <p:nvPr/>
        </p:nvSpPr>
        <p:spPr>
          <a:xfrm>
            <a:off x="5781368" y="353961"/>
            <a:ext cx="5801032" cy="2861187"/>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Saving</a:t>
            </a:r>
            <a:r>
              <a:rPr lang="en-US" sz="1200" dirty="0">
                <a:solidFill>
                  <a:srgbClr val="000000"/>
                </a:solidFill>
                <a:highlight>
                  <a:srgbClr val="FFFFFF"/>
                </a:highlight>
                <a:latin typeface="Consolas" panose="020B0609020204030204" pitchFamily="49" charset="0"/>
              </a:rPr>
              <a:t> s1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Saving</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 35000);</a:t>
            </a:r>
          </a:p>
          <a:p>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Saving</a:t>
            </a:r>
            <a:r>
              <a:rPr lang="en-US" sz="1200" dirty="0">
                <a:solidFill>
                  <a:srgbClr val="000000"/>
                </a:solidFill>
                <a:highlight>
                  <a:srgbClr val="FFFFFF"/>
                </a:highlight>
                <a:latin typeface="Consolas" panose="020B0609020204030204" pitchFamily="49" charset="0"/>
              </a:rPr>
              <a:t> s2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Saving</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"B"</a:t>
            </a:r>
            <a:r>
              <a:rPr lang="en-US" sz="1200" dirty="0">
                <a:solidFill>
                  <a:srgbClr val="000000"/>
                </a:solidFill>
                <a:highlight>
                  <a:srgbClr val="FFFFFF"/>
                </a:highlight>
                <a:latin typeface="Consolas" panose="020B0609020204030204" pitchFamily="49" charset="0"/>
              </a:rPr>
              <a:t>, 18000);</a:t>
            </a:r>
          </a:p>
          <a:p>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Current</a:t>
            </a:r>
            <a:r>
              <a:rPr lang="en-US" sz="1200" dirty="0">
                <a:solidFill>
                  <a:srgbClr val="000000"/>
                </a:solidFill>
                <a:highlight>
                  <a:srgbClr val="FFFFFF"/>
                </a:highlight>
                <a:latin typeface="Consolas" panose="020B0609020204030204" pitchFamily="49" charset="0"/>
              </a:rPr>
              <a:t> c1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Current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a:t>
            </a:r>
            <a:r>
              <a:rPr lang="en-US" sz="1200" dirty="0">
                <a:solidFill>
                  <a:srgbClr val="000000"/>
                </a:solidFill>
                <a:highlight>
                  <a:srgbClr val="FFFFFF"/>
                </a:highlight>
                <a:latin typeface="Consolas" panose="020B0609020204030204" pitchFamily="49" charset="0"/>
              </a:rPr>
              <a:t>, 40000);</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s1.deposit(10000);</a:t>
            </a:r>
          </a:p>
          <a:p>
            <a:r>
              <a:rPr lang="en-IN" sz="1200" dirty="0">
                <a:solidFill>
                  <a:srgbClr val="000000"/>
                </a:solidFill>
                <a:highlight>
                  <a:srgbClr val="FFFFFF"/>
                </a:highlight>
                <a:latin typeface="Consolas" panose="020B0609020204030204" pitchFamily="49" charset="0"/>
              </a:rPr>
              <a:t>            s1.withdraw(1000);</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"{0}  {1} {2}"</a:t>
            </a:r>
            <a:r>
              <a:rPr lang="en-US" sz="1200" dirty="0">
                <a:solidFill>
                  <a:srgbClr val="000000"/>
                </a:solidFill>
                <a:highlight>
                  <a:srgbClr val="FFFFFF"/>
                </a:highlight>
                <a:latin typeface="Consolas" panose="020B0609020204030204" pitchFamily="49" charset="0"/>
              </a:rPr>
              <a:t>,s1.Id, s1.Name, s1.Balance);</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.ReadLine</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a:t>
            </a:r>
            <a:endParaRPr lang="en-IN" sz="1200" dirty="0"/>
          </a:p>
        </p:txBody>
      </p:sp>
      <p:sp>
        <p:nvSpPr>
          <p:cNvPr id="7" name="TextBox 6">
            <a:extLst>
              <a:ext uri="{FF2B5EF4-FFF2-40B4-BE49-F238E27FC236}">
                <a16:creationId xmlns:a16="http://schemas.microsoft.com/office/drawing/2014/main" id="{67421FB3-9B73-4A94-A479-9BF592203E1E}"/>
              </a:ext>
            </a:extLst>
          </p:cNvPr>
          <p:cNvSpPr txBox="1"/>
          <p:nvPr/>
        </p:nvSpPr>
        <p:spPr>
          <a:xfrm>
            <a:off x="5663381" y="3146321"/>
            <a:ext cx="6282813" cy="4031873"/>
          </a:xfrm>
          <a:prstGeom prst="rect">
            <a:avLst/>
          </a:prstGeom>
          <a:noFill/>
        </p:spPr>
        <p:txBody>
          <a:bodyPr wrap="square" rtlCol="0">
            <a:spAutoFit/>
          </a:bodyPr>
          <a:lstStyle/>
          <a:p>
            <a:r>
              <a:rPr lang="en-IN" sz="1600" dirty="0"/>
              <a:t>Current and Saving are two child of Account class.</a:t>
            </a:r>
          </a:p>
          <a:p>
            <a:r>
              <a:rPr lang="en-IN" sz="1600" dirty="0"/>
              <a:t>S1.deposit(). Does saving and current class has deposit method ?</a:t>
            </a:r>
          </a:p>
          <a:p>
            <a:r>
              <a:rPr lang="en-IN" sz="1600" dirty="0"/>
              <a:t>No</a:t>
            </a:r>
          </a:p>
          <a:p>
            <a:r>
              <a:rPr lang="en-IN" sz="1600" dirty="0"/>
              <a:t>So it will go to parent class.</a:t>
            </a:r>
          </a:p>
          <a:p>
            <a:r>
              <a:rPr lang="en-IN" sz="1600" dirty="0"/>
              <a:t>Child is inheriting common feature from parent class.</a:t>
            </a:r>
          </a:p>
          <a:p>
            <a:r>
              <a:rPr lang="en-IN" sz="1600" dirty="0"/>
              <a:t>Think if you do not use inheritance then you would have declare id, name, balance and deposit method in both saving and current class. This will leads to repetition of code.</a:t>
            </a:r>
          </a:p>
          <a:p>
            <a:r>
              <a:rPr lang="en-IN" sz="1600" dirty="0"/>
              <a:t>In inheritance common feature of both class shifted to Account class and child is exhibiting unique feature . </a:t>
            </a:r>
            <a:r>
              <a:rPr lang="en-IN" sz="1600" dirty="0" err="1"/>
              <a:t>Eg</a:t>
            </a:r>
            <a:r>
              <a:rPr lang="en-IN" sz="1600" dirty="0"/>
              <a:t> withdraw method behave differently in saving and current. In saving account user have to maintain minimum balance of 10000 where as in current account Over Draft facility available so negative balance is allowed.</a:t>
            </a:r>
          </a:p>
          <a:p>
            <a:endParaRPr lang="en-IN" sz="1600" dirty="0"/>
          </a:p>
          <a:p>
            <a:endParaRPr lang="en-IN" sz="1600" dirty="0"/>
          </a:p>
          <a:p>
            <a:endParaRPr lang="en-IN" sz="1600" dirty="0"/>
          </a:p>
        </p:txBody>
      </p:sp>
    </p:spTree>
    <p:extLst>
      <p:ext uri="{BB962C8B-B14F-4D97-AF65-F5344CB8AC3E}">
        <p14:creationId xmlns:p14="http://schemas.microsoft.com/office/powerpoint/2010/main" val="405222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3F3CE-ED18-4010-A8CE-5ADBF6406634}"/>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2CA59BF5-A658-4E1C-B2B6-6F696E3BCF8B}"/>
              </a:ext>
            </a:extLst>
          </p:cNvPr>
          <p:cNvSpPr>
            <a:spLocks noGrp="1"/>
          </p:cNvSpPr>
          <p:nvPr>
            <p:ph idx="1"/>
          </p:nvPr>
        </p:nvSpPr>
        <p:spPr/>
        <p:txBody>
          <a:bodyPr/>
          <a:lstStyle/>
          <a:p>
            <a:r>
              <a:rPr lang="en-US" dirty="0"/>
              <a:t>Inheritance is a feature of object-oriented programming languages that allows you to define a base class that provides specific functionality (data and behavior) and to define derived classes that either inherit or override that functionality.</a:t>
            </a:r>
            <a:endParaRPr lang="en-IN" dirty="0"/>
          </a:p>
        </p:txBody>
      </p:sp>
    </p:spTree>
    <p:extLst>
      <p:ext uri="{BB962C8B-B14F-4D97-AF65-F5344CB8AC3E}">
        <p14:creationId xmlns:p14="http://schemas.microsoft.com/office/powerpoint/2010/main" val="207059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088664-778F-4AB4-AF80-FEB3EA2CC08B}"/>
              </a:ext>
            </a:extLst>
          </p:cNvPr>
          <p:cNvSpPr>
            <a:spLocks noGrp="1"/>
          </p:cNvSpPr>
          <p:nvPr>
            <p:ph idx="1"/>
          </p:nvPr>
        </p:nvSpPr>
        <p:spPr>
          <a:xfrm>
            <a:off x="6410631" y="255639"/>
            <a:ext cx="5503605" cy="5921324"/>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ConsoleApplicationinheri</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Child</a:t>
            </a:r>
            <a:r>
              <a:rPr lang="en-IN" sz="1200" dirty="0">
                <a:solidFill>
                  <a:srgbClr val="000000"/>
                </a:solidFill>
                <a:highlight>
                  <a:srgbClr val="FFFFFF"/>
                </a:highlight>
                <a:latin typeface="Consolas" panose="020B0609020204030204" pitchFamily="49" charset="0"/>
              </a:rPr>
              <a:t> : </a:t>
            </a:r>
            <a:r>
              <a:rPr lang="en-IN" sz="1200" dirty="0">
                <a:solidFill>
                  <a:srgbClr val="2B91AF"/>
                </a:solidFill>
                <a:highlight>
                  <a:srgbClr val="FFFFFF"/>
                </a:highlight>
                <a:latin typeface="Consolas" panose="020B0609020204030204" pitchFamily="49" charset="0"/>
              </a:rPr>
              <a:t>Object</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Method(</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y)</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"Method </a:t>
            </a:r>
            <a:r>
              <a:rPr lang="en-US" sz="1200" dirty="0" err="1">
                <a:solidFill>
                  <a:srgbClr val="A31515"/>
                </a:solidFill>
                <a:highlight>
                  <a:srgbClr val="FFFFFF"/>
                </a:highlight>
                <a:latin typeface="Consolas" panose="020B0609020204030204" pitchFamily="49" charset="0"/>
              </a:rPr>
              <a:t>called"</a:t>
            </a:r>
            <a:r>
              <a:rPr lang="en-US" sz="1200" dirty="0" err="1">
                <a:solidFill>
                  <a:srgbClr val="000000"/>
                </a:solidFill>
                <a:highlight>
                  <a:srgbClr val="FFFFFF"/>
                </a:highlight>
                <a:latin typeface="Consolas" panose="020B0609020204030204" pitchFamily="49" charset="0"/>
              </a:rPr>
              <a:t>+y</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Child</a:t>
            </a:r>
            <a:r>
              <a:rPr lang="en-IN" sz="1200" dirty="0">
                <a:solidFill>
                  <a:srgbClr val="000000"/>
                </a:solidFill>
                <a:highlight>
                  <a:srgbClr val="FFFFFF"/>
                </a:highlight>
                <a:latin typeface="Consolas" panose="020B0609020204030204" pitchFamily="49" charset="0"/>
              </a:rPr>
              <a:t> c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Child</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c.Method</a:t>
            </a:r>
            <a:r>
              <a:rPr lang="en-IN" sz="1200" dirty="0">
                <a:solidFill>
                  <a:srgbClr val="000000"/>
                </a:solidFill>
                <a:highlight>
                  <a:srgbClr val="FFFFFF"/>
                </a:highlight>
                <a:latin typeface="Consolas" panose="020B0609020204030204" pitchFamily="49" charset="0"/>
              </a:rPr>
              <a:t>(10.30);</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bool</a:t>
            </a:r>
            <a:r>
              <a:rPr lang="en-US" sz="1200" dirty="0">
                <a:solidFill>
                  <a:srgbClr val="000000"/>
                </a:solidFill>
                <a:highlight>
                  <a:srgbClr val="FFFFFF"/>
                </a:highlight>
                <a:latin typeface="Consolas" panose="020B0609020204030204" pitchFamily="49" charset="0"/>
              </a:rPr>
              <a:t> b1 = c </a:t>
            </a:r>
            <a:r>
              <a:rPr lang="en-US" sz="1200" dirty="0">
                <a:solidFill>
                  <a:srgbClr val="0000FF"/>
                </a:solidFill>
                <a:highlight>
                  <a:srgbClr val="FFFFFF"/>
                </a:highlight>
                <a:latin typeface="Consolas" panose="020B0609020204030204" pitchFamily="49" charset="0"/>
              </a:rPr>
              <a:t>is</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Child</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//same as </a:t>
            </a:r>
            <a:r>
              <a:rPr lang="en-US" sz="1200" dirty="0" err="1">
                <a:solidFill>
                  <a:srgbClr val="008000"/>
                </a:solidFill>
                <a:highlight>
                  <a:srgbClr val="FFFFFF"/>
                </a:highlight>
                <a:latin typeface="Consolas" panose="020B0609020204030204" pitchFamily="49" charset="0"/>
              </a:rPr>
              <a:t>instanceof</a:t>
            </a:r>
            <a:r>
              <a:rPr lang="en-US" sz="1200" dirty="0">
                <a:solidFill>
                  <a:srgbClr val="008000"/>
                </a:solidFill>
                <a:highlight>
                  <a:srgbClr val="FFFFFF"/>
                </a:highlight>
                <a:latin typeface="Consolas" panose="020B0609020204030204" pitchFamily="49" charset="0"/>
              </a:rPr>
              <a:t> in Java script</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(b1);</a:t>
            </a:r>
          </a:p>
          <a:p>
            <a:pPr marL="0" indent="0">
              <a:buNone/>
            </a:pPr>
            <a:r>
              <a:rPr lang="en-IN" sz="1200" dirty="0">
                <a:solidFill>
                  <a:srgbClr val="000000"/>
                </a:solidFill>
                <a:highlight>
                  <a:srgbClr val="FFFFFF"/>
                </a:highlight>
                <a:latin typeface="Consolas" panose="020B0609020204030204" pitchFamily="49" charset="0"/>
              </a:rPr>
              <a:t>            b1 = c </a:t>
            </a:r>
            <a:r>
              <a:rPr lang="en-IN" sz="1200" dirty="0">
                <a:solidFill>
                  <a:srgbClr val="0000FF"/>
                </a:solidFill>
                <a:highlight>
                  <a:srgbClr val="FFFFFF"/>
                </a:highlight>
                <a:latin typeface="Consolas" panose="020B0609020204030204" pitchFamily="49" charset="0"/>
              </a:rPr>
              <a:t>is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Object</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(b1);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4" name="TextBox 3">
            <a:extLst>
              <a:ext uri="{FF2B5EF4-FFF2-40B4-BE49-F238E27FC236}">
                <a16:creationId xmlns:a16="http://schemas.microsoft.com/office/drawing/2014/main" id="{34BA12E7-618A-4F21-9006-EB3A20F322E7}"/>
              </a:ext>
            </a:extLst>
          </p:cNvPr>
          <p:cNvSpPr txBox="1"/>
          <p:nvPr/>
        </p:nvSpPr>
        <p:spPr>
          <a:xfrm>
            <a:off x="1032388" y="88490"/>
            <a:ext cx="4935794" cy="1754326"/>
          </a:xfrm>
          <a:prstGeom prst="rect">
            <a:avLst/>
          </a:prstGeom>
          <a:noFill/>
        </p:spPr>
        <p:txBody>
          <a:bodyPr wrap="square" rtlCol="0">
            <a:spAutoFit/>
          </a:bodyPr>
          <a:lstStyle/>
          <a:p>
            <a:r>
              <a:rPr lang="en-IN" dirty="0"/>
              <a:t>All class are derived from object class.</a:t>
            </a:r>
          </a:p>
          <a:p>
            <a:endParaRPr lang="en-IN" dirty="0"/>
          </a:p>
          <a:p>
            <a:r>
              <a:rPr lang="en-IN" dirty="0"/>
              <a:t>Have you used inheritance in your project?</a:t>
            </a:r>
          </a:p>
          <a:p>
            <a:r>
              <a:rPr lang="en-IN" dirty="0"/>
              <a:t>Yes. </a:t>
            </a:r>
          </a:p>
          <a:p>
            <a:r>
              <a:rPr lang="en-IN" dirty="0"/>
              <a:t>In every code there is inheritance</a:t>
            </a:r>
          </a:p>
          <a:p>
            <a:r>
              <a:rPr lang="en-IN" dirty="0"/>
              <a:t>By default every class is derived  from Object class.</a:t>
            </a:r>
          </a:p>
        </p:txBody>
      </p:sp>
      <p:sp>
        <p:nvSpPr>
          <p:cNvPr id="5" name="Rectangle 4">
            <a:extLst>
              <a:ext uri="{FF2B5EF4-FFF2-40B4-BE49-F238E27FC236}">
                <a16:creationId xmlns:a16="http://schemas.microsoft.com/office/drawing/2014/main" id="{10D25953-D289-4F62-A0CC-95EDD0970CC9}"/>
              </a:ext>
            </a:extLst>
          </p:cNvPr>
          <p:cNvSpPr/>
          <p:nvPr/>
        </p:nvSpPr>
        <p:spPr>
          <a:xfrm>
            <a:off x="2448232" y="2104103"/>
            <a:ext cx="1622323"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5861B7C-2DE9-4A56-A5CC-DF26942CA928}"/>
              </a:ext>
            </a:extLst>
          </p:cNvPr>
          <p:cNvSpPr/>
          <p:nvPr/>
        </p:nvSpPr>
        <p:spPr>
          <a:xfrm>
            <a:off x="2448232" y="3820564"/>
            <a:ext cx="1622323" cy="1150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735A99E4-567A-4EFF-A4AA-5C03047443C4}"/>
              </a:ext>
            </a:extLst>
          </p:cNvPr>
          <p:cNvCxnSpPr>
            <a:cxnSpLocks/>
          </p:cNvCxnSpPr>
          <p:nvPr/>
        </p:nvCxnSpPr>
        <p:spPr>
          <a:xfrm>
            <a:off x="3500285" y="3254477"/>
            <a:ext cx="0" cy="566087"/>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44A9E28B-AFDC-4B47-B993-5F0B3979D477}"/>
              </a:ext>
            </a:extLst>
          </p:cNvPr>
          <p:cNvSpPr/>
          <p:nvPr/>
        </p:nvSpPr>
        <p:spPr>
          <a:xfrm>
            <a:off x="422787" y="4109884"/>
            <a:ext cx="825910" cy="86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B5D77C1-BDAA-47D3-886C-7B409B42EA59}"/>
              </a:ext>
            </a:extLst>
          </p:cNvPr>
          <p:cNvSpPr txBox="1"/>
          <p:nvPr/>
        </p:nvSpPr>
        <p:spPr>
          <a:xfrm>
            <a:off x="422787" y="3706761"/>
            <a:ext cx="609601" cy="369332"/>
          </a:xfrm>
          <a:prstGeom prst="rect">
            <a:avLst/>
          </a:prstGeom>
          <a:noFill/>
        </p:spPr>
        <p:txBody>
          <a:bodyPr wrap="square" rtlCol="0">
            <a:spAutoFit/>
          </a:bodyPr>
          <a:lstStyle/>
          <a:p>
            <a:r>
              <a:rPr lang="en-IN" dirty="0"/>
              <a:t>c</a:t>
            </a:r>
          </a:p>
        </p:txBody>
      </p:sp>
      <p:cxnSp>
        <p:nvCxnSpPr>
          <p:cNvPr id="15" name="Straight Arrow Connector 14">
            <a:extLst>
              <a:ext uri="{FF2B5EF4-FFF2-40B4-BE49-F238E27FC236}">
                <a16:creationId xmlns:a16="http://schemas.microsoft.com/office/drawing/2014/main" id="{C6CB981D-6A70-4A9D-9166-70B98E1ECD7B}"/>
              </a:ext>
            </a:extLst>
          </p:cNvPr>
          <p:cNvCxnSpPr>
            <a:stCxn id="12" idx="3"/>
          </p:cNvCxnSpPr>
          <p:nvPr/>
        </p:nvCxnSpPr>
        <p:spPr>
          <a:xfrm flipV="1">
            <a:off x="1248697" y="4454013"/>
            <a:ext cx="1002890" cy="86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B242DF3-94E1-42B5-9FC5-9F553A56641A}"/>
              </a:ext>
            </a:extLst>
          </p:cNvPr>
          <p:cNvSpPr txBox="1"/>
          <p:nvPr/>
        </p:nvSpPr>
        <p:spPr>
          <a:xfrm>
            <a:off x="2492476" y="1773313"/>
            <a:ext cx="1533833" cy="369332"/>
          </a:xfrm>
          <a:prstGeom prst="rect">
            <a:avLst/>
          </a:prstGeom>
          <a:noFill/>
        </p:spPr>
        <p:txBody>
          <a:bodyPr wrap="square" rtlCol="0">
            <a:spAutoFit/>
          </a:bodyPr>
          <a:lstStyle/>
          <a:p>
            <a:r>
              <a:rPr lang="en-IN" dirty="0"/>
              <a:t>Object</a:t>
            </a:r>
          </a:p>
        </p:txBody>
      </p:sp>
      <p:sp>
        <p:nvSpPr>
          <p:cNvPr id="17" name="TextBox 16">
            <a:extLst>
              <a:ext uri="{FF2B5EF4-FFF2-40B4-BE49-F238E27FC236}">
                <a16:creationId xmlns:a16="http://schemas.microsoft.com/office/drawing/2014/main" id="{EB6AA667-52D2-4DB2-91CB-8002755E4DF0}"/>
              </a:ext>
            </a:extLst>
          </p:cNvPr>
          <p:cNvSpPr txBox="1"/>
          <p:nvPr/>
        </p:nvSpPr>
        <p:spPr>
          <a:xfrm>
            <a:off x="2379406" y="3537520"/>
            <a:ext cx="993054" cy="369332"/>
          </a:xfrm>
          <a:prstGeom prst="rect">
            <a:avLst/>
          </a:prstGeom>
          <a:noFill/>
        </p:spPr>
        <p:txBody>
          <a:bodyPr wrap="square" rtlCol="0">
            <a:spAutoFit/>
          </a:bodyPr>
          <a:lstStyle/>
          <a:p>
            <a:r>
              <a:rPr lang="en-IN" dirty="0"/>
              <a:t>Child</a:t>
            </a:r>
          </a:p>
        </p:txBody>
      </p:sp>
      <p:sp>
        <p:nvSpPr>
          <p:cNvPr id="18" name="TextBox 17">
            <a:extLst>
              <a:ext uri="{FF2B5EF4-FFF2-40B4-BE49-F238E27FC236}">
                <a16:creationId xmlns:a16="http://schemas.microsoft.com/office/drawing/2014/main" id="{4059358E-2083-43EF-A3FC-D61B3CC97C69}"/>
              </a:ext>
            </a:extLst>
          </p:cNvPr>
          <p:cNvSpPr txBox="1"/>
          <p:nvPr/>
        </p:nvSpPr>
        <p:spPr>
          <a:xfrm>
            <a:off x="4355706" y="2104103"/>
            <a:ext cx="2580948" cy="923330"/>
          </a:xfrm>
          <a:prstGeom prst="rect">
            <a:avLst/>
          </a:prstGeom>
          <a:noFill/>
        </p:spPr>
        <p:txBody>
          <a:bodyPr wrap="square" rtlCol="0">
            <a:spAutoFit/>
          </a:bodyPr>
          <a:lstStyle/>
          <a:p>
            <a:r>
              <a:rPr lang="en-IN" dirty="0"/>
              <a:t>P V String </a:t>
            </a:r>
            <a:r>
              <a:rPr lang="en-IN" dirty="0" err="1"/>
              <a:t>ToString</a:t>
            </a:r>
            <a:r>
              <a:rPr lang="en-IN" dirty="0"/>
              <a:t>()</a:t>
            </a:r>
          </a:p>
          <a:p>
            <a:r>
              <a:rPr lang="en-IN" dirty="0"/>
              <a:t>P V int </a:t>
            </a:r>
            <a:r>
              <a:rPr lang="en-IN" dirty="0" err="1"/>
              <a:t>GetHashCode</a:t>
            </a:r>
            <a:r>
              <a:rPr lang="en-IN" dirty="0"/>
              <a:t>()</a:t>
            </a:r>
          </a:p>
          <a:p>
            <a:r>
              <a:rPr lang="en-IN" dirty="0"/>
              <a:t>P V bool Equals()</a:t>
            </a:r>
          </a:p>
        </p:txBody>
      </p:sp>
      <p:sp>
        <p:nvSpPr>
          <p:cNvPr id="19" name="TextBox 18">
            <a:extLst>
              <a:ext uri="{FF2B5EF4-FFF2-40B4-BE49-F238E27FC236}">
                <a16:creationId xmlns:a16="http://schemas.microsoft.com/office/drawing/2014/main" id="{240DF95A-890A-4598-A68D-CAE66C544CBC}"/>
              </a:ext>
            </a:extLst>
          </p:cNvPr>
          <p:cNvSpPr txBox="1"/>
          <p:nvPr/>
        </p:nvSpPr>
        <p:spPr>
          <a:xfrm>
            <a:off x="422787" y="5289755"/>
            <a:ext cx="5673213" cy="1477328"/>
          </a:xfrm>
          <a:prstGeom prst="rect">
            <a:avLst/>
          </a:prstGeom>
          <a:noFill/>
        </p:spPr>
        <p:txBody>
          <a:bodyPr wrap="square" rtlCol="0">
            <a:spAutoFit/>
          </a:bodyPr>
          <a:lstStyle/>
          <a:p>
            <a:r>
              <a:rPr lang="en-IN" dirty="0"/>
              <a:t>Can I use</a:t>
            </a:r>
          </a:p>
          <a:p>
            <a:r>
              <a:rPr lang="en-IN" dirty="0" err="1"/>
              <a:t>c.ToString</a:t>
            </a:r>
            <a:r>
              <a:rPr lang="en-IN" dirty="0"/>
              <a:t>() yes it will print current class name</a:t>
            </a:r>
          </a:p>
          <a:p>
            <a:r>
              <a:rPr lang="en-IN" dirty="0"/>
              <a:t>But </a:t>
            </a:r>
            <a:r>
              <a:rPr lang="en-IN" dirty="0" err="1"/>
              <a:t>ToString</a:t>
            </a:r>
            <a:r>
              <a:rPr lang="en-IN" dirty="0"/>
              <a:t>() method is not there in child class?</a:t>
            </a:r>
          </a:p>
          <a:p>
            <a:r>
              <a:rPr lang="en-IN" dirty="0"/>
              <a:t>Yes . If child does not find the method it will search in  parent class , and parent </a:t>
            </a:r>
            <a:r>
              <a:rPr lang="en-IN" dirty="0" err="1"/>
              <a:t>classToString</a:t>
            </a:r>
            <a:r>
              <a:rPr lang="en-IN" dirty="0"/>
              <a:t>() get called</a:t>
            </a:r>
          </a:p>
        </p:txBody>
      </p:sp>
    </p:spTree>
    <p:extLst>
      <p:ext uri="{BB962C8B-B14F-4D97-AF65-F5344CB8AC3E}">
        <p14:creationId xmlns:p14="http://schemas.microsoft.com/office/powerpoint/2010/main" val="371315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FF880-D845-4A61-8C44-0F1150B04320}"/>
              </a:ext>
            </a:extLst>
          </p:cNvPr>
          <p:cNvSpPr>
            <a:spLocks noGrp="1"/>
          </p:cNvSpPr>
          <p:nvPr>
            <p:ph idx="1"/>
          </p:nvPr>
        </p:nvSpPr>
        <p:spPr>
          <a:xfrm>
            <a:off x="2222090" y="47478"/>
            <a:ext cx="7059562" cy="1754287"/>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marL="0" indent="0">
              <a:buNone/>
            </a:pPr>
            <a:r>
              <a:rPr lang="en-IN" sz="1800" dirty="0">
                <a:solidFill>
                  <a:srgbClr val="0000FF"/>
                </a:solidFill>
                <a:highlight>
                  <a:srgbClr val="FFFFFF"/>
                </a:highlight>
                <a:latin typeface="Consolas" panose="020B0609020204030204" pitchFamily="49" charset="0"/>
              </a:rPr>
              <a:t>class</a:t>
            </a: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TwoDShape</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double</a:t>
            </a:r>
            <a:r>
              <a:rPr lang="en-IN" sz="1800" dirty="0">
                <a:solidFill>
                  <a:srgbClr val="000000"/>
                </a:solidFill>
                <a:highlight>
                  <a:srgbClr val="FFFFFF"/>
                </a:highlight>
                <a:latin typeface="Consolas" panose="020B0609020204030204" pitchFamily="49" charset="0"/>
              </a:rPr>
              <a:t> width;</a:t>
            </a: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double</a:t>
            </a:r>
            <a:r>
              <a:rPr lang="en-IN" sz="1800" dirty="0">
                <a:solidFill>
                  <a:srgbClr val="000000"/>
                </a:solidFill>
                <a:highlight>
                  <a:srgbClr val="FFFFFF"/>
                </a:highlight>
                <a:latin typeface="Consolas" panose="020B0609020204030204" pitchFamily="49" charset="0"/>
              </a:rPr>
              <a:t> height;</a:t>
            </a: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void</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showDim</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 </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"Width and height are </a:t>
            </a:r>
            <a:r>
              <a:rPr lang="en-IN" sz="1800" dirty="0">
                <a:solidFill>
                  <a:srgbClr val="A31515"/>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a:t>
            </a:r>
            <a:r>
              <a:rPr lang="en-IN" sz="1800" dirty="0">
                <a:solidFill>
                  <a:srgbClr val="000000"/>
                </a:solidFill>
                <a:highlight>
                  <a:srgbClr val="FFFFFF"/>
                </a:highlight>
                <a:latin typeface="Consolas" panose="020B0609020204030204" pitchFamily="49" charset="0"/>
              </a:rPr>
              <a:t>  width + </a:t>
            </a:r>
            <a:r>
              <a:rPr lang="en-IN" sz="1800" dirty="0">
                <a:solidFill>
                  <a:srgbClr val="A31515"/>
                </a:solidFill>
                <a:highlight>
                  <a:srgbClr val="FFFFFF"/>
                </a:highlight>
                <a:latin typeface="Consolas" panose="020B0609020204030204" pitchFamily="49" charset="0"/>
              </a:rPr>
              <a:t>" and "</a:t>
            </a:r>
            <a:r>
              <a:rPr lang="en-IN" sz="1800" dirty="0">
                <a:solidFill>
                  <a:srgbClr val="000000"/>
                </a:solidFill>
                <a:highlight>
                  <a:srgbClr val="FFFFFF"/>
                </a:highlight>
                <a:latin typeface="Consolas" panose="020B0609020204030204" pitchFamily="49" charset="0"/>
              </a:rPr>
              <a:t> + height);</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a:t>
            </a:r>
            <a:endParaRPr lang="en-IN" dirty="0"/>
          </a:p>
        </p:txBody>
      </p:sp>
      <p:cxnSp>
        <p:nvCxnSpPr>
          <p:cNvPr id="6" name="Straight Arrow Connector 5">
            <a:extLst>
              <a:ext uri="{FF2B5EF4-FFF2-40B4-BE49-F238E27FC236}">
                <a16:creationId xmlns:a16="http://schemas.microsoft.com/office/drawing/2014/main" id="{9D66B3D1-DCDE-492B-89CA-41900FA4DBD3}"/>
              </a:ext>
            </a:extLst>
          </p:cNvPr>
          <p:cNvCxnSpPr>
            <a:cxnSpLocks/>
          </p:cNvCxnSpPr>
          <p:nvPr/>
        </p:nvCxnSpPr>
        <p:spPr>
          <a:xfrm>
            <a:off x="5463810" y="1494536"/>
            <a:ext cx="1750145" cy="749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9B5F66B-35CC-42B5-B23F-365DEDAB2E9F}"/>
              </a:ext>
            </a:extLst>
          </p:cNvPr>
          <p:cNvSpPr txBox="1"/>
          <p:nvPr/>
        </p:nvSpPr>
        <p:spPr>
          <a:xfrm>
            <a:off x="235354" y="1780494"/>
            <a:ext cx="5569973" cy="28392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Triangle</a:t>
            </a:r>
            <a:r>
              <a:rPr lang="en-IN" sz="1050" dirty="0">
                <a:solidFill>
                  <a:srgbClr val="000000"/>
                </a:solidFill>
                <a:highlight>
                  <a:srgbClr val="FFFFFF"/>
                </a:highlight>
                <a:latin typeface="Consolas" panose="020B0609020204030204" pitchFamily="49" charset="0"/>
              </a:rPr>
              <a:t> : </a:t>
            </a:r>
            <a:r>
              <a:rPr lang="en-IN" sz="1050" dirty="0" err="1">
                <a:solidFill>
                  <a:srgbClr val="2B91AF"/>
                </a:solidFill>
                <a:highlight>
                  <a:srgbClr val="FFFFFF"/>
                </a:highlight>
                <a:latin typeface="Consolas" panose="020B0609020204030204" pitchFamily="49" charset="0"/>
              </a:rPr>
              <a:t>TwoDShape</a:t>
            </a:r>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style; </a:t>
            </a:r>
            <a:r>
              <a:rPr lang="en-US" sz="1050" dirty="0">
                <a:solidFill>
                  <a:srgbClr val="008000"/>
                </a:solidFill>
                <a:highlight>
                  <a:srgbClr val="FFFFFF"/>
                </a:highlight>
                <a:latin typeface="Consolas" panose="020B0609020204030204" pitchFamily="49" charset="0"/>
              </a:rPr>
              <a:t>// style of triangle </a:t>
            </a:r>
            <a:endParaRPr lang="en-US" sz="1050" dirty="0">
              <a:solidFill>
                <a:srgbClr val="000000"/>
              </a:solidFill>
              <a:highlight>
                <a:srgbClr val="FFFFFF"/>
              </a:highlight>
              <a:latin typeface="Consolas" panose="020B0609020204030204" pitchFamily="49" charset="0"/>
            </a:endParaRPr>
          </a:p>
          <a:p>
            <a:endParaRPr lang="en-IN"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a:solidFill>
                  <a:srgbClr val="008000"/>
                </a:solidFill>
                <a:highlight>
                  <a:srgbClr val="FFFFFF"/>
                </a:highlight>
                <a:latin typeface="Consolas" panose="020B0609020204030204" pitchFamily="49" charset="0"/>
              </a:rPr>
              <a:t>// Return area of triangle. --height, width available in the derived class due to inheritance</a:t>
            </a:r>
            <a:endParaRPr lang="en-US"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double</a:t>
            </a:r>
            <a:r>
              <a:rPr lang="en-IN" sz="1050" dirty="0">
                <a:solidFill>
                  <a:srgbClr val="000000"/>
                </a:solidFill>
                <a:highlight>
                  <a:srgbClr val="FFFFFF"/>
                </a:highlight>
                <a:latin typeface="Consolas" panose="020B0609020204030204" pitchFamily="49" charset="0"/>
              </a:rPr>
              <a:t> area()</a:t>
            </a:r>
          </a:p>
          <a:p>
            <a:r>
              <a:rPr lang="en-IN" sz="1050" dirty="0">
                <a:solidFill>
                  <a:srgbClr val="000000"/>
                </a:solidFill>
                <a:highlight>
                  <a:srgbClr val="FFFFFF"/>
                </a:highlight>
                <a:latin typeface="Consolas" panose="020B0609020204030204" pitchFamily="49" charset="0"/>
              </a:rPr>
              <a:t>    {</a:t>
            </a: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return</a:t>
            </a:r>
            <a:r>
              <a:rPr lang="en-IN" sz="1050" dirty="0">
                <a:solidFill>
                  <a:srgbClr val="000000"/>
                </a:solidFill>
                <a:highlight>
                  <a:srgbClr val="FFFFFF"/>
                </a:highlight>
                <a:latin typeface="Consolas" panose="020B0609020204030204" pitchFamily="49" charset="0"/>
              </a:rPr>
              <a:t> width * height / 2;</a:t>
            </a:r>
          </a:p>
          <a:p>
            <a:r>
              <a:rPr lang="en-IN" sz="1050" dirty="0">
                <a:solidFill>
                  <a:srgbClr val="000000"/>
                </a:solidFill>
                <a:highlight>
                  <a:srgbClr val="FFFFFF"/>
                </a:highlight>
                <a:latin typeface="Consolas" panose="020B0609020204030204" pitchFamily="49" charset="0"/>
              </a:rPr>
              <a:t>    }</a:t>
            </a:r>
          </a:p>
          <a:p>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8000"/>
                </a:solidFill>
                <a:highlight>
                  <a:srgbClr val="FFFFFF"/>
                </a:highlight>
                <a:latin typeface="Consolas" panose="020B0609020204030204" pitchFamily="49" charset="0"/>
              </a:rPr>
              <a:t>// Display a triangle's style. </a:t>
            </a:r>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void</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showStyle</a:t>
            </a:r>
            <a:r>
              <a:rPr lang="en-IN" sz="1050" dirty="0">
                <a:solidFill>
                  <a:srgbClr val="000000"/>
                </a:solidFill>
                <a:highlight>
                  <a:srgbClr val="FFFFFF"/>
                </a:highlight>
                <a:latin typeface="Consolas" panose="020B0609020204030204" pitchFamily="49" charset="0"/>
              </a:rPr>
              <a:t>()</a:t>
            </a:r>
          </a:p>
          <a:p>
            <a:r>
              <a:rPr lang="en-IN"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.WriteLine</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"Triangle is "</a:t>
            </a:r>
            <a:r>
              <a:rPr lang="en-US" sz="1050" dirty="0">
                <a:solidFill>
                  <a:srgbClr val="000000"/>
                </a:solidFill>
                <a:highlight>
                  <a:srgbClr val="FFFFFF"/>
                </a:highlight>
                <a:latin typeface="Consolas" panose="020B0609020204030204" pitchFamily="49" charset="0"/>
              </a:rPr>
              <a:t> + style);</a:t>
            </a:r>
          </a:p>
          <a:p>
            <a:r>
              <a:rPr lang="en-IN" sz="1050" dirty="0">
                <a:solidFill>
                  <a:srgbClr val="000000"/>
                </a:solidFill>
                <a:highlight>
                  <a:srgbClr val="FFFFFF"/>
                </a:highlight>
                <a:latin typeface="Consolas" panose="020B0609020204030204" pitchFamily="49" charset="0"/>
              </a:rPr>
              <a:t>    }</a:t>
            </a:r>
          </a:p>
          <a:p>
            <a:r>
              <a:rPr lang="en-IN" sz="1050" dirty="0">
                <a:solidFill>
                  <a:srgbClr val="000000"/>
                </a:solidFill>
                <a:highlight>
                  <a:srgbClr val="FFFFFF"/>
                </a:highlight>
                <a:latin typeface="Consolas" panose="020B0609020204030204" pitchFamily="49" charset="0"/>
              </a:rPr>
              <a:t>}</a:t>
            </a:r>
            <a:endParaRPr lang="en-IN" sz="1050" dirty="0"/>
          </a:p>
        </p:txBody>
      </p:sp>
      <p:sp>
        <p:nvSpPr>
          <p:cNvPr id="12" name="TextBox 11">
            <a:extLst>
              <a:ext uri="{FF2B5EF4-FFF2-40B4-BE49-F238E27FC236}">
                <a16:creationId xmlns:a16="http://schemas.microsoft.com/office/drawing/2014/main" id="{986522E6-8956-4BE4-B879-EF681CD3C671}"/>
              </a:ext>
            </a:extLst>
          </p:cNvPr>
          <p:cNvSpPr txBox="1"/>
          <p:nvPr/>
        </p:nvSpPr>
        <p:spPr>
          <a:xfrm>
            <a:off x="7193678" y="1528770"/>
            <a:ext cx="4788310" cy="286232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Rectangle</a:t>
            </a: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TwoDShape</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style; </a:t>
            </a:r>
            <a:r>
              <a:rPr lang="en-US" sz="1200" dirty="0">
                <a:solidFill>
                  <a:srgbClr val="008000"/>
                </a:solidFill>
                <a:highlight>
                  <a:srgbClr val="FFFFFF"/>
                </a:highlight>
                <a:latin typeface="Consolas" panose="020B0609020204030204" pitchFamily="49" charset="0"/>
              </a:rPr>
              <a:t>// style of triangle </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Return true if the rectangle is square. </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bool</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isSquare</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(width == height)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true</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false</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Return area of the rectangle. </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area()</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width * height;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a:t>
            </a:r>
            <a:endParaRPr lang="en-IN" sz="1200" dirty="0"/>
          </a:p>
        </p:txBody>
      </p:sp>
      <p:cxnSp>
        <p:nvCxnSpPr>
          <p:cNvPr id="5" name="Straight Arrow Connector 4">
            <a:extLst>
              <a:ext uri="{FF2B5EF4-FFF2-40B4-BE49-F238E27FC236}">
                <a16:creationId xmlns:a16="http://schemas.microsoft.com/office/drawing/2014/main" id="{C1B9E17F-014D-4A10-9F34-1369582D7E0A}"/>
              </a:ext>
            </a:extLst>
          </p:cNvPr>
          <p:cNvCxnSpPr>
            <a:cxnSpLocks/>
          </p:cNvCxnSpPr>
          <p:nvPr/>
        </p:nvCxnSpPr>
        <p:spPr>
          <a:xfrm flipH="1">
            <a:off x="4551103" y="1462844"/>
            <a:ext cx="984148" cy="1004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324324E-7C3F-43FD-B9D8-E41E2F640003}"/>
              </a:ext>
            </a:extLst>
          </p:cNvPr>
          <p:cNvSpPr txBox="1"/>
          <p:nvPr/>
        </p:nvSpPr>
        <p:spPr>
          <a:xfrm>
            <a:off x="235354" y="1260000"/>
            <a:ext cx="1182327" cy="369332"/>
          </a:xfrm>
          <a:prstGeom prst="rect">
            <a:avLst/>
          </a:prstGeom>
          <a:noFill/>
        </p:spPr>
        <p:txBody>
          <a:bodyPr wrap="square" rtlCol="0">
            <a:spAutoFit/>
          </a:bodyPr>
          <a:lstStyle/>
          <a:p>
            <a:r>
              <a:rPr lang="en-IN" dirty="0"/>
              <a:t>child1</a:t>
            </a:r>
          </a:p>
        </p:txBody>
      </p:sp>
      <p:sp>
        <p:nvSpPr>
          <p:cNvPr id="19" name="TextBox 18">
            <a:extLst>
              <a:ext uri="{FF2B5EF4-FFF2-40B4-BE49-F238E27FC236}">
                <a16:creationId xmlns:a16="http://schemas.microsoft.com/office/drawing/2014/main" id="{CD0B31D1-ED93-4D95-A76A-3D5038679EF2}"/>
              </a:ext>
            </a:extLst>
          </p:cNvPr>
          <p:cNvSpPr txBox="1"/>
          <p:nvPr/>
        </p:nvSpPr>
        <p:spPr>
          <a:xfrm>
            <a:off x="9485364" y="1159438"/>
            <a:ext cx="1182327" cy="369332"/>
          </a:xfrm>
          <a:prstGeom prst="rect">
            <a:avLst/>
          </a:prstGeom>
          <a:noFill/>
        </p:spPr>
        <p:txBody>
          <a:bodyPr wrap="square" rtlCol="0">
            <a:spAutoFit/>
          </a:bodyPr>
          <a:lstStyle/>
          <a:p>
            <a:r>
              <a:rPr lang="en-IN" dirty="0"/>
              <a:t>child2</a:t>
            </a:r>
          </a:p>
        </p:txBody>
      </p:sp>
      <p:sp>
        <p:nvSpPr>
          <p:cNvPr id="20" name="TextBox 19">
            <a:extLst>
              <a:ext uri="{FF2B5EF4-FFF2-40B4-BE49-F238E27FC236}">
                <a16:creationId xmlns:a16="http://schemas.microsoft.com/office/drawing/2014/main" id="{E85E2952-76E6-498F-BAF1-4468456DE55F}"/>
              </a:ext>
            </a:extLst>
          </p:cNvPr>
          <p:cNvSpPr txBox="1"/>
          <p:nvPr/>
        </p:nvSpPr>
        <p:spPr>
          <a:xfrm>
            <a:off x="7676536" y="128127"/>
            <a:ext cx="1229032" cy="369332"/>
          </a:xfrm>
          <a:prstGeom prst="rect">
            <a:avLst/>
          </a:prstGeom>
          <a:noFill/>
        </p:spPr>
        <p:txBody>
          <a:bodyPr wrap="square" rtlCol="0">
            <a:spAutoFit/>
          </a:bodyPr>
          <a:lstStyle/>
          <a:p>
            <a:r>
              <a:rPr lang="en-IN" dirty="0"/>
              <a:t>Parent</a:t>
            </a:r>
          </a:p>
        </p:txBody>
      </p:sp>
      <p:sp>
        <p:nvSpPr>
          <p:cNvPr id="21" name="TextBox 20">
            <a:extLst>
              <a:ext uri="{FF2B5EF4-FFF2-40B4-BE49-F238E27FC236}">
                <a16:creationId xmlns:a16="http://schemas.microsoft.com/office/drawing/2014/main" id="{6C35AB0A-CE07-4005-9D2D-032B74FC2B29}"/>
              </a:ext>
            </a:extLst>
          </p:cNvPr>
          <p:cNvSpPr txBox="1"/>
          <p:nvPr/>
        </p:nvSpPr>
        <p:spPr>
          <a:xfrm>
            <a:off x="0" y="4632867"/>
            <a:ext cx="5928852" cy="2000548"/>
          </a:xfrm>
          <a:prstGeom prst="rect">
            <a:avLst/>
          </a:prstGeom>
          <a:noFill/>
        </p:spPr>
        <p:txBody>
          <a:bodyPr wrap="square" rtlCol="0">
            <a:spAutoFit/>
          </a:bodyPr>
          <a:lstStyle/>
          <a:p>
            <a:r>
              <a:rPr lang="en-IN" dirty="0"/>
              <a:t>Public member of parent class is accessible in child class</a:t>
            </a:r>
          </a:p>
          <a:p>
            <a:r>
              <a:rPr lang="en-IN" dirty="0"/>
              <a:t> due to inheritance. </a:t>
            </a:r>
          </a:p>
          <a:p>
            <a:r>
              <a:rPr lang="en-IN" sz="1800" dirty="0">
                <a:solidFill>
                  <a:srgbClr val="000000"/>
                </a:solidFill>
                <a:highlight>
                  <a:srgbClr val="FFFFFF"/>
                </a:highlight>
                <a:latin typeface="Consolas" panose="020B0609020204030204" pitchFamily="49" charset="0"/>
              </a:rPr>
              <a:t> t1.showDim();</a:t>
            </a:r>
          </a:p>
          <a:p>
            <a:r>
              <a:rPr lang="en-IN" sz="1400" dirty="0">
                <a:solidFill>
                  <a:srgbClr val="000000"/>
                </a:solidFill>
                <a:highlight>
                  <a:srgbClr val="FFFFFF"/>
                </a:highlight>
                <a:latin typeface="Consolas" panose="020B0609020204030204" pitchFamily="49" charset="0"/>
              </a:rPr>
              <a:t>Does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Triangle</a:t>
            </a:r>
            <a:r>
              <a:rPr lang="en-IN" sz="1400" dirty="0">
                <a:solidFill>
                  <a:srgbClr val="000000"/>
                </a:solidFill>
                <a:highlight>
                  <a:srgbClr val="FFFFFF"/>
                </a:highlight>
                <a:latin typeface="Consolas" panose="020B0609020204030204" pitchFamily="49" charset="0"/>
              </a:rPr>
              <a:t> have </a:t>
            </a:r>
            <a:r>
              <a:rPr lang="en-IN" sz="1400" dirty="0" err="1">
                <a:solidFill>
                  <a:srgbClr val="000000"/>
                </a:solidFill>
                <a:highlight>
                  <a:srgbClr val="FFFFFF"/>
                </a:highlight>
                <a:latin typeface="Consolas" panose="020B0609020204030204" pitchFamily="49" charset="0"/>
              </a:rPr>
              <a:t>showDim</a:t>
            </a:r>
            <a:r>
              <a:rPr lang="en-IN" sz="1400" dirty="0">
                <a:solidFill>
                  <a:srgbClr val="000000"/>
                </a:solidFill>
                <a:highlight>
                  <a:srgbClr val="FFFFFF"/>
                </a:highlight>
                <a:latin typeface="Consolas" panose="020B0609020204030204" pitchFamily="49" charset="0"/>
              </a:rPr>
              <a:t>() method? ?</a:t>
            </a:r>
            <a:endParaRPr lang="en-IN" sz="1400" dirty="0"/>
          </a:p>
          <a:p>
            <a:r>
              <a:rPr lang="en-IN" sz="1400" dirty="0"/>
              <a:t>No. so if it is not fount in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Triangle</a:t>
            </a:r>
            <a:r>
              <a:rPr lang="en-IN" sz="1400" dirty="0">
                <a:solidFill>
                  <a:srgbClr val="000000"/>
                </a:solidFill>
                <a:highlight>
                  <a:srgbClr val="FFFFFF"/>
                </a:highlight>
                <a:latin typeface="Consolas" panose="020B0609020204030204" pitchFamily="49" charset="0"/>
              </a:rPr>
              <a:t> it will go to its </a:t>
            </a:r>
          </a:p>
          <a:p>
            <a:r>
              <a:rPr lang="en-IN" sz="1400" dirty="0">
                <a:solidFill>
                  <a:srgbClr val="000000"/>
                </a:solidFill>
                <a:highlight>
                  <a:srgbClr val="FFFFFF"/>
                </a:highlight>
                <a:latin typeface="Consolas" panose="020B0609020204030204" pitchFamily="49" charset="0"/>
              </a:rPr>
              <a:t>parent class and execute that method</a:t>
            </a:r>
          </a:p>
          <a:p>
            <a:endParaRPr lang="en-IN" sz="1400" dirty="0">
              <a:solidFill>
                <a:srgbClr val="000000"/>
              </a:solidFill>
              <a:highlight>
                <a:srgbClr val="FFFFFF"/>
              </a:highlight>
              <a:latin typeface="Consolas" panose="020B0609020204030204" pitchFamily="49" charset="0"/>
            </a:endParaRPr>
          </a:p>
          <a:p>
            <a:endParaRPr lang="en-IN" sz="1400" dirty="0"/>
          </a:p>
        </p:txBody>
      </p:sp>
      <p:sp>
        <p:nvSpPr>
          <p:cNvPr id="22" name="TextBox 21">
            <a:extLst>
              <a:ext uri="{FF2B5EF4-FFF2-40B4-BE49-F238E27FC236}">
                <a16:creationId xmlns:a16="http://schemas.microsoft.com/office/drawing/2014/main" id="{609388CD-E757-413B-BCCC-F6672B8C4C07}"/>
              </a:ext>
            </a:extLst>
          </p:cNvPr>
          <p:cNvSpPr txBox="1"/>
          <p:nvPr/>
        </p:nvSpPr>
        <p:spPr>
          <a:xfrm>
            <a:off x="9281652" y="128126"/>
            <a:ext cx="2910348" cy="923330"/>
          </a:xfrm>
          <a:prstGeom prst="rect">
            <a:avLst/>
          </a:prstGeom>
          <a:noFill/>
        </p:spPr>
        <p:txBody>
          <a:bodyPr wrap="square" rtlCol="0">
            <a:spAutoFit/>
          </a:bodyPr>
          <a:lstStyle/>
          <a:p>
            <a:r>
              <a:rPr lang="en-IN" dirty="0"/>
              <a:t>Open </a:t>
            </a:r>
            <a:r>
              <a:rPr lang="en-IN" dirty="0" err="1"/>
              <a:t>ildasm</a:t>
            </a:r>
            <a:r>
              <a:rPr lang="en-IN" dirty="0"/>
              <a:t> and see code</a:t>
            </a:r>
          </a:p>
          <a:p>
            <a:r>
              <a:rPr lang="en-IN" dirty="0"/>
              <a:t>: is replaced with extend key word.</a:t>
            </a:r>
          </a:p>
        </p:txBody>
      </p:sp>
      <p:sp>
        <p:nvSpPr>
          <p:cNvPr id="23" name="TextBox 22">
            <a:extLst>
              <a:ext uri="{FF2B5EF4-FFF2-40B4-BE49-F238E27FC236}">
                <a16:creationId xmlns:a16="http://schemas.microsoft.com/office/drawing/2014/main" id="{6952A961-4BB6-48EC-8836-7A08D6A14E29}"/>
              </a:ext>
            </a:extLst>
          </p:cNvPr>
          <p:cNvSpPr txBox="1"/>
          <p:nvPr/>
        </p:nvSpPr>
        <p:spPr>
          <a:xfrm>
            <a:off x="5368413" y="4226510"/>
            <a:ext cx="6951405" cy="2631490"/>
          </a:xfrm>
          <a:prstGeom prst="rect">
            <a:avLst/>
          </a:prstGeom>
          <a:noFill/>
        </p:spPr>
        <p:txBody>
          <a:bodyPr wrap="square" rtlCol="0">
            <a:spAutoFit/>
          </a:bodyPr>
          <a:lstStyle/>
          <a:p>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Shapes</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static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void</a:t>
            </a:r>
            <a:r>
              <a:rPr lang="en-IN" sz="1100" dirty="0">
                <a:solidFill>
                  <a:srgbClr val="000000"/>
                </a:solidFill>
                <a:highlight>
                  <a:srgbClr val="FFFFFF"/>
                </a:highlight>
                <a:latin typeface="Consolas" panose="020B0609020204030204" pitchFamily="49" charset="0"/>
              </a:rPr>
              <a:t> Main()</a:t>
            </a:r>
          </a:p>
          <a:p>
            <a:r>
              <a:rPr lang="en-IN" sz="1100" dirty="0">
                <a:solidFill>
                  <a:srgbClr val="000000"/>
                </a:solidFill>
                <a:highlight>
                  <a:srgbClr val="FFFFFF"/>
                </a:highlight>
                <a:latin typeface="Consolas" panose="020B0609020204030204" pitchFamily="49" charset="0"/>
              </a:rPr>
              <a:t>    {        </a:t>
            </a:r>
            <a:r>
              <a:rPr lang="en-IN" sz="1100" dirty="0">
                <a:solidFill>
                  <a:srgbClr val="008000"/>
                </a:solidFill>
                <a:highlight>
                  <a:srgbClr val="FFFFFF"/>
                </a:highlight>
                <a:latin typeface="Consolas" panose="020B0609020204030204" pitchFamily="49" charset="0"/>
              </a:rPr>
              <a:t>//Object </a:t>
            </a:r>
            <a:r>
              <a:rPr lang="en-IN" sz="1100" dirty="0" err="1">
                <a:solidFill>
                  <a:srgbClr val="008000"/>
                </a:solidFill>
                <a:highlight>
                  <a:srgbClr val="FFFFFF"/>
                </a:highlight>
                <a:latin typeface="Consolas" panose="020B0609020204030204" pitchFamily="49" charset="0"/>
              </a:rPr>
              <a:t>intilization</a:t>
            </a:r>
            <a:r>
              <a:rPr lang="en-IN" sz="1100" dirty="0">
                <a:solidFill>
                  <a:srgbClr val="008000"/>
                </a:solidFill>
                <a:highlight>
                  <a:srgbClr val="FFFFFF"/>
                </a:highlight>
                <a:latin typeface="Consolas" panose="020B0609020204030204" pitchFamily="49" charset="0"/>
              </a:rPr>
              <a:t> syntax</a:t>
            </a:r>
            <a:endParaRPr lang="en-I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Triangle</a:t>
            </a:r>
            <a:r>
              <a:rPr lang="en-US" sz="1100" dirty="0">
                <a:solidFill>
                  <a:srgbClr val="000000"/>
                </a:solidFill>
                <a:highlight>
                  <a:srgbClr val="FFFFFF"/>
                </a:highlight>
                <a:latin typeface="Consolas" panose="020B0609020204030204" pitchFamily="49" charset="0"/>
              </a:rPr>
              <a:t> t1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Triangle</a:t>
            </a:r>
            <a:r>
              <a:rPr lang="en-US" sz="1100" dirty="0">
                <a:solidFill>
                  <a:srgbClr val="000000"/>
                </a:solidFill>
                <a:highlight>
                  <a:srgbClr val="FFFFFF"/>
                </a:highlight>
                <a:latin typeface="Consolas" panose="020B0609020204030204" pitchFamily="49" charset="0"/>
              </a:rPr>
              <a:t>() { width=4.0,height=4.0,style =</a:t>
            </a:r>
            <a:r>
              <a:rPr lang="en-US" sz="1100" dirty="0">
                <a:solidFill>
                  <a:srgbClr val="A31515"/>
                </a:solidFill>
                <a:highlight>
                  <a:srgbClr val="FFFFFF"/>
                </a:highlight>
                <a:latin typeface="Consolas" panose="020B0609020204030204" pitchFamily="49" charset="0"/>
              </a:rPr>
              <a:t>"isosceles"</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Rectangle</a:t>
            </a:r>
            <a:r>
              <a:rPr lang="en-US" sz="1100" dirty="0">
                <a:solidFill>
                  <a:srgbClr val="000000"/>
                </a:solidFill>
                <a:highlight>
                  <a:srgbClr val="FFFFFF"/>
                </a:highlight>
                <a:latin typeface="Consolas" panose="020B0609020204030204" pitchFamily="49" charset="0"/>
              </a:rPr>
              <a:t> t2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Rectangle</a:t>
            </a:r>
            <a:r>
              <a:rPr lang="en-US" sz="1100" dirty="0">
                <a:solidFill>
                  <a:srgbClr val="000000"/>
                </a:solidFill>
                <a:highlight>
                  <a:srgbClr val="FFFFFF"/>
                </a:highlight>
                <a:latin typeface="Consolas" panose="020B0609020204030204" pitchFamily="49" charset="0"/>
              </a:rPr>
              <a:t>() {  width = 8.0,height = 12.0,style = </a:t>
            </a:r>
            <a:r>
              <a:rPr lang="en-US" sz="1100" dirty="0">
                <a:solidFill>
                  <a:srgbClr val="A31515"/>
                </a:solidFill>
                <a:highlight>
                  <a:srgbClr val="FFFFFF"/>
                </a:highlight>
                <a:latin typeface="Consolas" panose="020B0609020204030204" pitchFamily="49" charset="0"/>
              </a:rPr>
              <a:t>"right"</a:t>
            </a:r>
            <a:r>
              <a:rPr lang="en-US"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"Info for t1: "</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t1.showStyle();</a:t>
            </a:r>
          </a:p>
          <a:p>
            <a:r>
              <a:rPr lang="en-IN" sz="1100" dirty="0">
                <a:solidFill>
                  <a:srgbClr val="000000"/>
                </a:solidFill>
                <a:highlight>
                  <a:srgbClr val="FFFFFF"/>
                </a:highlight>
                <a:latin typeface="Consolas" panose="020B0609020204030204" pitchFamily="49" charset="0"/>
              </a:rPr>
              <a:t>        t1.showDim();</a:t>
            </a:r>
          </a:p>
          <a:p>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"Area is "</a:t>
            </a:r>
            <a:r>
              <a:rPr lang="en-US" sz="1100" dirty="0">
                <a:solidFill>
                  <a:srgbClr val="000000"/>
                </a:solidFill>
                <a:highlight>
                  <a:srgbClr val="FFFFFF"/>
                </a:highlight>
                <a:latin typeface="Consolas" panose="020B0609020204030204" pitchFamily="49" charset="0"/>
              </a:rPr>
              <a:t> + t1.area());</a:t>
            </a: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"Info for t2: "</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t2.area();        </a:t>
            </a:r>
          </a:p>
          <a:p>
            <a:r>
              <a:rPr lang="en-IN" sz="1100" dirty="0">
                <a:solidFill>
                  <a:srgbClr val="000000"/>
                </a:solidFill>
                <a:highlight>
                  <a:srgbClr val="FFFFFF"/>
                </a:highlight>
                <a:latin typeface="Consolas" panose="020B0609020204030204" pitchFamily="49" charset="0"/>
              </a:rPr>
              <a:t>        t2.showDim();            </a:t>
            </a:r>
          </a:p>
          <a:p>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"Area is "</a:t>
            </a:r>
            <a:r>
              <a:rPr lang="en-US" sz="1100" dirty="0">
                <a:solidFill>
                  <a:srgbClr val="000000"/>
                </a:solidFill>
                <a:highlight>
                  <a:srgbClr val="FFFFFF"/>
                </a:highlight>
                <a:latin typeface="Consolas" panose="020B0609020204030204" pitchFamily="49" charset="0"/>
              </a:rPr>
              <a:t> + t2.area());</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103402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FF880-D845-4A61-8C44-0F1150B04320}"/>
              </a:ext>
            </a:extLst>
          </p:cNvPr>
          <p:cNvSpPr>
            <a:spLocks noGrp="1"/>
          </p:cNvSpPr>
          <p:nvPr>
            <p:ph idx="1"/>
          </p:nvPr>
        </p:nvSpPr>
        <p:spPr>
          <a:xfrm>
            <a:off x="2222090" y="47478"/>
            <a:ext cx="7059562" cy="1754287"/>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marL="0" indent="0">
              <a:buNone/>
            </a:pPr>
            <a:r>
              <a:rPr lang="en-IN" sz="1800" dirty="0">
                <a:solidFill>
                  <a:srgbClr val="0000FF"/>
                </a:solidFill>
                <a:highlight>
                  <a:srgbClr val="FFFFFF"/>
                </a:highlight>
                <a:latin typeface="Consolas" panose="020B0609020204030204" pitchFamily="49" charset="0"/>
              </a:rPr>
              <a:t>class</a:t>
            </a: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TwoDShape</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double</a:t>
            </a:r>
            <a:r>
              <a:rPr lang="en-IN" sz="1800" dirty="0">
                <a:solidFill>
                  <a:srgbClr val="000000"/>
                </a:solidFill>
                <a:highlight>
                  <a:srgbClr val="FFFFFF"/>
                </a:highlight>
                <a:latin typeface="Consolas" panose="020B0609020204030204" pitchFamily="49" charset="0"/>
              </a:rPr>
              <a:t> width;</a:t>
            </a: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double</a:t>
            </a:r>
            <a:r>
              <a:rPr lang="en-IN" sz="1800" dirty="0">
                <a:solidFill>
                  <a:srgbClr val="000000"/>
                </a:solidFill>
                <a:highlight>
                  <a:srgbClr val="FFFFFF"/>
                </a:highlight>
                <a:latin typeface="Consolas" panose="020B0609020204030204" pitchFamily="49" charset="0"/>
              </a:rPr>
              <a:t> height;</a:t>
            </a: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void</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showDim</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 </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"Width and height are </a:t>
            </a:r>
            <a:r>
              <a:rPr lang="en-IN" sz="1800" dirty="0">
                <a:solidFill>
                  <a:srgbClr val="A31515"/>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a:t>
            </a:r>
            <a:r>
              <a:rPr lang="en-IN" sz="1800" dirty="0">
                <a:solidFill>
                  <a:srgbClr val="000000"/>
                </a:solidFill>
                <a:highlight>
                  <a:srgbClr val="FFFFFF"/>
                </a:highlight>
                <a:latin typeface="Consolas" panose="020B0609020204030204" pitchFamily="49" charset="0"/>
              </a:rPr>
              <a:t>  width + </a:t>
            </a:r>
            <a:r>
              <a:rPr lang="en-IN" sz="1800" dirty="0">
                <a:solidFill>
                  <a:srgbClr val="A31515"/>
                </a:solidFill>
                <a:highlight>
                  <a:srgbClr val="FFFFFF"/>
                </a:highlight>
                <a:latin typeface="Consolas" panose="020B0609020204030204" pitchFamily="49" charset="0"/>
              </a:rPr>
              <a:t>" and "</a:t>
            </a:r>
            <a:r>
              <a:rPr lang="en-IN" sz="1800" dirty="0">
                <a:solidFill>
                  <a:srgbClr val="000000"/>
                </a:solidFill>
                <a:highlight>
                  <a:srgbClr val="FFFFFF"/>
                </a:highlight>
                <a:latin typeface="Consolas" panose="020B0609020204030204" pitchFamily="49" charset="0"/>
              </a:rPr>
              <a:t> + height);</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a:t>
            </a:r>
            <a:endParaRPr lang="en-IN" dirty="0"/>
          </a:p>
        </p:txBody>
      </p:sp>
      <p:sp>
        <p:nvSpPr>
          <p:cNvPr id="11" name="TextBox 10">
            <a:extLst>
              <a:ext uri="{FF2B5EF4-FFF2-40B4-BE49-F238E27FC236}">
                <a16:creationId xmlns:a16="http://schemas.microsoft.com/office/drawing/2014/main" id="{19B5F66B-35CC-42B5-B23F-365DEDAB2E9F}"/>
              </a:ext>
            </a:extLst>
          </p:cNvPr>
          <p:cNvSpPr txBox="1"/>
          <p:nvPr/>
        </p:nvSpPr>
        <p:spPr>
          <a:xfrm>
            <a:off x="235354" y="1684097"/>
            <a:ext cx="6283433" cy="251607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Triangle</a:t>
            </a:r>
            <a:r>
              <a:rPr lang="en-IN" sz="1050" dirty="0">
                <a:solidFill>
                  <a:srgbClr val="000000"/>
                </a:solidFill>
                <a:highlight>
                  <a:srgbClr val="FFFFFF"/>
                </a:highlight>
                <a:latin typeface="Consolas" panose="020B0609020204030204" pitchFamily="49" charset="0"/>
              </a:rPr>
              <a:t> : </a:t>
            </a:r>
            <a:r>
              <a:rPr lang="en-IN" sz="1050" dirty="0" err="1">
                <a:solidFill>
                  <a:srgbClr val="2B91AF"/>
                </a:solidFill>
                <a:highlight>
                  <a:srgbClr val="FFFFFF"/>
                </a:highlight>
                <a:latin typeface="Consolas" panose="020B0609020204030204" pitchFamily="49" charset="0"/>
              </a:rPr>
              <a:t>TwoDShape</a:t>
            </a:r>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style; </a:t>
            </a:r>
            <a:r>
              <a:rPr lang="en-US" sz="1050" dirty="0">
                <a:solidFill>
                  <a:srgbClr val="008000"/>
                </a:solidFill>
                <a:highlight>
                  <a:srgbClr val="FFFFFF"/>
                </a:highlight>
                <a:latin typeface="Consolas" panose="020B0609020204030204" pitchFamily="49" charset="0"/>
              </a:rPr>
              <a:t>// style of triangle </a:t>
            </a:r>
            <a:endParaRPr lang="en-US" sz="1050" dirty="0">
              <a:solidFill>
                <a:srgbClr val="000000"/>
              </a:solidFill>
              <a:highlight>
                <a:srgbClr val="FFFFFF"/>
              </a:highlight>
              <a:latin typeface="Consolas" panose="020B0609020204030204" pitchFamily="49" charset="0"/>
            </a:endParaRPr>
          </a:p>
          <a:p>
            <a:r>
              <a:rPr lang="en-US" sz="1050" dirty="0">
                <a:solidFill>
                  <a:srgbClr val="008000"/>
                </a:solidFill>
                <a:highlight>
                  <a:srgbClr val="FFFFFF"/>
                </a:highlight>
                <a:latin typeface="Consolas" panose="020B0609020204030204" pitchFamily="49" charset="0"/>
              </a:rPr>
              <a:t>//--height, width  is not accessible in derived class due private access modifier </a:t>
            </a:r>
            <a:endParaRPr lang="en-US"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double</a:t>
            </a:r>
            <a:r>
              <a:rPr lang="en-IN" sz="1050" dirty="0">
                <a:solidFill>
                  <a:srgbClr val="000000"/>
                </a:solidFill>
                <a:highlight>
                  <a:srgbClr val="FFFFFF"/>
                </a:highlight>
                <a:latin typeface="Consolas" panose="020B0609020204030204" pitchFamily="49" charset="0"/>
              </a:rPr>
              <a:t> area()</a:t>
            </a:r>
          </a:p>
          <a:p>
            <a:r>
              <a:rPr lang="en-IN" sz="1050" dirty="0">
                <a:solidFill>
                  <a:srgbClr val="000000"/>
                </a:solidFill>
                <a:highlight>
                  <a:srgbClr val="FFFFFF"/>
                </a:highlight>
                <a:latin typeface="Consolas" panose="020B0609020204030204" pitchFamily="49" charset="0"/>
              </a:rPr>
              <a:t>    {</a:t>
            </a: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return</a:t>
            </a:r>
            <a:r>
              <a:rPr lang="en-IN" sz="1050" dirty="0">
                <a:solidFill>
                  <a:srgbClr val="000000"/>
                </a:solidFill>
                <a:highlight>
                  <a:srgbClr val="FFFFFF"/>
                </a:highlight>
                <a:latin typeface="Consolas" panose="020B0609020204030204" pitchFamily="49" charset="0"/>
              </a:rPr>
              <a:t> width * height / 2;</a:t>
            </a:r>
          </a:p>
          <a:p>
            <a:r>
              <a:rPr lang="en-IN" sz="1050" dirty="0">
                <a:solidFill>
                  <a:srgbClr val="000000"/>
                </a:solidFill>
                <a:highlight>
                  <a:srgbClr val="FFFFFF"/>
                </a:highlight>
                <a:latin typeface="Consolas" panose="020B0609020204030204" pitchFamily="49" charset="0"/>
              </a:rPr>
              <a:t>    }</a:t>
            </a:r>
          </a:p>
          <a:p>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8000"/>
                </a:solidFill>
                <a:highlight>
                  <a:srgbClr val="FFFFFF"/>
                </a:highlight>
                <a:latin typeface="Consolas" panose="020B0609020204030204" pitchFamily="49" charset="0"/>
              </a:rPr>
              <a:t>// Display a triangle's style. </a:t>
            </a:r>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void</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showStyle</a:t>
            </a:r>
            <a:r>
              <a:rPr lang="en-IN" sz="1050" dirty="0">
                <a:solidFill>
                  <a:srgbClr val="000000"/>
                </a:solidFill>
                <a:highlight>
                  <a:srgbClr val="FFFFFF"/>
                </a:highlight>
                <a:latin typeface="Consolas" panose="020B0609020204030204" pitchFamily="49" charset="0"/>
              </a:rPr>
              <a:t>()</a:t>
            </a:r>
          </a:p>
          <a:p>
            <a:r>
              <a:rPr lang="en-IN"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.WriteLine</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"Triangle is "</a:t>
            </a:r>
            <a:r>
              <a:rPr lang="en-US" sz="1050" dirty="0">
                <a:solidFill>
                  <a:srgbClr val="000000"/>
                </a:solidFill>
                <a:highlight>
                  <a:srgbClr val="FFFFFF"/>
                </a:highlight>
                <a:latin typeface="Consolas" panose="020B0609020204030204" pitchFamily="49" charset="0"/>
              </a:rPr>
              <a:t> + style);</a:t>
            </a:r>
          </a:p>
          <a:p>
            <a:r>
              <a:rPr lang="en-IN" sz="1050" dirty="0">
                <a:solidFill>
                  <a:srgbClr val="000000"/>
                </a:solidFill>
                <a:highlight>
                  <a:srgbClr val="FFFFFF"/>
                </a:highlight>
                <a:latin typeface="Consolas" panose="020B0609020204030204" pitchFamily="49" charset="0"/>
              </a:rPr>
              <a:t>    }</a:t>
            </a:r>
          </a:p>
          <a:p>
            <a:r>
              <a:rPr lang="en-IN" sz="1050" dirty="0">
                <a:solidFill>
                  <a:srgbClr val="000000"/>
                </a:solidFill>
                <a:highlight>
                  <a:srgbClr val="FFFFFF"/>
                </a:highlight>
                <a:latin typeface="Consolas" panose="020B0609020204030204" pitchFamily="49" charset="0"/>
              </a:rPr>
              <a:t>}</a:t>
            </a:r>
            <a:endParaRPr lang="en-IN" sz="1050" dirty="0"/>
          </a:p>
        </p:txBody>
      </p:sp>
      <p:cxnSp>
        <p:nvCxnSpPr>
          <p:cNvPr id="5" name="Straight Arrow Connector 4">
            <a:extLst>
              <a:ext uri="{FF2B5EF4-FFF2-40B4-BE49-F238E27FC236}">
                <a16:creationId xmlns:a16="http://schemas.microsoft.com/office/drawing/2014/main" id="{C1B9E17F-014D-4A10-9F34-1369582D7E0A}"/>
              </a:ext>
            </a:extLst>
          </p:cNvPr>
          <p:cNvCxnSpPr>
            <a:cxnSpLocks/>
          </p:cNvCxnSpPr>
          <p:nvPr/>
        </p:nvCxnSpPr>
        <p:spPr>
          <a:xfrm flipH="1">
            <a:off x="4640826" y="1462844"/>
            <a:ext cx="894425" cy="690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324324E-7C3F-43FD-B9D8-E41E2F640003}"/>
              </a:ext>
            </a:extLst>
          </p:cNvPr>
          <p:cNvSpPr txBox="1"/>
          <p:nvPr/>
        </p:nvSpPr>
        <p:spPr>
          <a:xfrm>
            <a:off x="235354" y="1260000"/>
            <a:ext cx="1182327" cy="369332"/>
          </a:xfrm>
          <a:prstGeom prst="rect">
            <a:avLst/>
          </a:prstGeom>
          <a:noFill/>
        </p:spPr>
        <p:txBody>
          <a:bodyPr wrap="square" rtlCol="0">
            <a:spAutoFit/>
          </a:bodyPr>
          <a:lstStyle/>
          <a:p>
            <a:r>
              <a:rPr lang="en-IN" dirty="0"/>
              <a:t>child1</a:t>
            </a:r>
          </a:p>
        </p:txBody>
      </p:sp>
      <p:sp>
        <p:nvSpPr>
          <p:cNvPr id="20" name="TextBox 19">
            <a:extLst>
              <a:ext uri="{FF2B5EF4-FFF2-40B4-BE49-F238E27FC236}">
                <a16:creationId xmlns:a16="http://schemas.microsoft.com/office/drawing/2014/main" id="{E85E2952-76E6-498F-BAF1-4468456DE55F}"/>
              </a:ext>
            </a:extLst>
          </p:cNvPr>
          <p:cNvSpPr txBox="1"/>
          <p:nvPr/>
        </p:nvSpPr>
        <p:spPr>
          <a:xfrm>
            <a:off x="7676536" y="128127"/>
            <a:ext cx="1229032" cy="369332"/>
          </a:xfrm>
          <a:prstGeom prst="rect">
            <a:avLst/>
          </a:prstGeom>
          <a:noFill/>
        </p:spPr>
        <p:txBody>
          <a:bodyPr wrap="square" rtlCol="0">
            <a:spAutoFit/>
          </a:bodyPr>
          <a:lstStyle/>
          <a:p>
            <a:r>
              <a:rPr lang="en-IN" dirty="0"/>
              <a:t>Parent</a:t>
            </a:r>
          </a:p>
        </p:txBody>
      </p:sp>
      <p:sp>
        <p:nvSpPr>
          <p:cNvPr id="21" name="TextBox 20">
            <a:extLst>
              <a:ext uri="{FF2B5EF4-FFF2-40B4-BE49-F238E27FC236}">
                <a16:creationId xmlns:a16="http://schemas.microsoft.com/office/drawing/2014/main" id="{6C35AB0A-CE07-4005-9D2D-032B74FC2B29}"/>
              </a:ext>
            </a:extLst>
          </p:cNvPr>
          <p:cNvSpPr txBox="1"/>
          <p:nvPr/>
        </p:nvSpPr>
        <p:spPr>
          <a:xfrm>
            <a:off x="-1" y="4632867"/>
            <a:ext cx="11395587" cy="1754326"/>
          </a:xfrm>
          <a:prstGeom prst="rect">
            <a:avLst/>
          </a:prstGeom>
          <a:noFill/>
        </p:spPr>
        <p:txBody>
          <a:bodyPr wrap="square" rtlCol="0">
            <a:spAutoFit/>
          </a:bodyPr>
          <a:lstStyle/>
          <a:p>
            <a:r>
              <a:rPr lang="en-IN" dirty="0"/>
              <a:t>private member of parent class get inherited in child class.</a:t>
            </a:r>
          </a:p>
          <a:p>
            <a:r>
              <a:rPr lang="en-IN" dirty="0"/>
              <a:t>private member of parent class is </a:t>
            </a:r>
            <a:r>
              <a:rPr lang="en-IN" dirty="0">
                <a:solidFill>
                  <a:srgbClr val="FF0000"/>
                </a:solidFill>
              </a:rPr>
              <a:t>not accessible </a:t>
            </a:r>
            <a:r>
              <a:rPr lang="en-IN" dirty="0"/>
              <a:t>in child class </a:t>
            </a:r>
            <a:r>
              <a:rPr lang="en-US" sz="1800" dirty="0">
                <a:solidFill>
                  <a:srgbClr val="008000"/>
                </a:solidFill>
                <a:highlight>
                  <a:srgbClr val="FFFFFF"/>
                </a:highlight>
                <a:latin typeface="Consolas" panose="020B0609020204030204" pitchFamily="49" charset="0"/>
              </a:rPr>
              <a:t>due to private access modifier</a:t>
            </a:r>
          </a:p>
          <a:p>
            <a:endParaRPr lang="en-US" dirty="0">
              <a:solidFill>
                <a:srgbClr val="008000"/>
              </a:solidFill>
              <a:highlight>
                <a:srgbClr val="FFFFFF"/>
              </a:highlight>
              <a:latin typeface="Consolas" panose="020B0609020204030204" pitchFamily="49" charset="0"/>
            </a:endParaRPr>
          </a:p>
          <a:p>
            <a:r>
              <a:rPr lang="en-US" sz="1800" dirty="0">
                <a:solidFill>
                  <a:srgbClr val="008000"/>
                </a:solidFill>
                <a:highlight>
                  <a:srgbClr val="FFFFFF"/>
                </a:highlight>
                <a:latin typeface="Consolas" panose="020B0609020204030204" pitchFamily="49" charset="0"/>
              </a:rPr>
              <a:t>What is the solution?</a:t>
            </a:r>
          </a:p>
          <a:p>
            <a:r>
              <a:rPr lang="en-US" sz="1800" dirty="0">
                <a:highlight>
                  <a:srgbClr val="FFFFFF"/>
                </a:highlight>
                <a:latin typeface="Consolas" panose="020B0609020204030204" pitchFamily="49" charset="0"/>
              </a:rPr>
              <a:t>Use getter setter public property.</a:t>
            </a:r>
            <a:r>
              <a:rPr lang="en-US" sz="1800" dirty="0">
                <a:solidFill>
                  <a:srgbClr val="008000"/>
                </a:solidFill>
                <a:highlight>
                  <a:srgbClr val="FFFFFF"/>
                </a:highlight>
                <a:latin typeface="Consolas" panose="020B0609020204030204" pitchFamily="49" charset="0"/>
              </a:rPr>
              <a:t> </a:t>
            </a:r>
            <a:endParaRPr lang="en-IN" dirty="0"/>
          </a:p>
          <a:p>
            <a:r>
              <a:rPr lang="en-IN" sz="1800" dirty="0">
                <a:solidFill>
                  <a:srgbClr val="000000"/>
                </a:solidFill>
                <a:highlight>
                  <a:srgbClr val="FFFFFF"/>
                </a:highlight>
                <a:latin typeface="Consolas" panose="020B0609020204030204" pitchFamily="49" charset="0"/>
              </a:rPr>
              <a:t> </a:t>
            </a:r>
            <a:endParaRPr lang="en-IN" sz="1400" dirty="0"/>
          </a:p>
        </p:txBody>
      </p:sp>
      <p:sp>
        <p:nvSpPr>
          <p:cNvPr id="22" name="TextBox 21">
            <a:extLst>
              <a:ext uri="{FF2B5EF4-FFF2-40B4-BE49-F238E27FC236}">
                <a16:creationId xmlns:a16="http://schemas.microsoft.com/office/drawing/2014/main" id="{609388CD-E757-413B-BCCC-F6672B8C4C07}"/>
              </a:ext>
            </a:extLst>
          </p:cNvPr>
          <p:cNvSpPr txBox="1"/>
          <p:nvPr/>
        </p:nvSpPr>
        <p:spPr>
          <a:xfrm>
            <a:off x="9281652" y="128126"/>
            <a:ext cx="2910348" cy="369332"/>
          </a:xfrm>
          <a:prstGeom prst="rect">
            <a:avLst/>
          </a:prstGeom>
          <a:noFill/>
        </p:spPr>
        <p:txBody>
          <a:bodyPr wrap="square" rtlCol="0">
            <a:spAutoFit/>
          </a:bodyPr>
          <a:lstStyle/>
          <a:p>
            <a:r>
              <a:rPr lang="en-IN" dirty="0">
                <a:solidFill>
                  <a:srgbClr val="FF0000"/>
                </a:solidFill>
              </a:rPr>
              <a:t>This code will not compile</a:t>
            </a:r>
          </a:p>
        </p:txBody>
      </p:sp>
    </p:spTree>
    <p:extLst>
      <p:ext uri="{BB962C8B-B14F-4D97-AF65-F5344CB8AC3E}">
        <p14:creationId xmlns:p14="http://schemas.microsoft.com/office/powerpoint/2010/main" val="784256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FF880-D845-4A61-8C44-0F1150B04320}"/>
              </a:ext>
            </a:extLst>
          </p:cNvPr>
          <p:cNvSpPr>
            <a:spLocks noGrp="1"/>
          </p:cNvSpPr>
          <p:nvPr>
            <p:ph idx="1"/>
          </p:nvPr>
        </p:nvSpPr>
        <p:spPr>
          <a:xfrm>
            <a:off x="5614218" y="0"/>
            <a:ext cx="6458713" cy="4226510"/>
          </a:xfrm>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TwoDShape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pri_width</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pri_height</a:t>
            </a:r>
            <a:r>
              <a:rPr lang="en-IN" sz="1200" dirty="0">
                <a:solidFill>
                  <a:srgbClr val="00000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Properties for width and height.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width</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pri_width</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set</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pri_width</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value</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height</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pri_height</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set</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pri_height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value</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showDim</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"Width and height are </a:t>
            </a:r>
            <a:r>
              <a:rPr lang="en-IN"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width + </a:t>
            </a:r>
            <a:r>
              <a:rPr lang="en-IN" sz="1200" dirty="0">
                <a:solidFill>
                  <a:srgbClr val="A31515"/>
                </a:solidFill>
                <a:highlight>
                  <a:srgbClr val="FFFFFF"/>
                </a:highlight>
                <a:latin typeface="Consolas" panose="020B0609020204030204" pitchFamily="49" charset="0"/>
              </a:rPr>
              <a:t>" and "</a:t>
            </a:r>
            <a:r>
              <a:rPr lang="en-IN" sz="1200" dirty="0">
                <a:solidFill>
                  <a:srgbClr val="000000"/>
                </a:solidFill>
                <a:highlight>
                  <a:srgbClr val="FFFFFF"/>
                </a:highlight>
                <a:latin typeface="Consolas" panose="020B0609020204030204" pitchFamily="49" charset="0"/>
              </a:rPr>
              <a:t> + height);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11" name="TextBox 10">
            <a:extLst>
              <a:ext uri="{FF2B5EF4-FFF2-40B4-BE49-F238E27FC236}">
                <a16:creationId xmlns:a16="http://schemas.microsoft.com/office/drawing/2014/main" id="{19B5F66B-35CC-42B5-B23F-365DEDAB2E9F}"/>
              </a:ext>
            </a:extLst>
          </p:cNvPr>
          <p:cNvSpPr txBox="1"/>
          <p:nvPr/>
        </p:nvSpPr>
        <p:spPr>
          <a:xfrm>
            <a:off x="214627" y="805513"/>
            <a:ext cx="5054092" cy="28392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Triangle</a:t>
            </a:r>
            <a:r>
              <a:rPr lang="en-IN" sz="1050" dirty="0">
                <a:solidFill>
                  <a:srgbClr val="000000"/>
                </a:solidFill>
                <a:highlight>
                  <a:srgbClr val="FFFFFF"/>
                </a:highlight>
                <a:latin typeface="Consolas" panose="020B0609020204030204" pitchFamily="49" charset="0"/>
              </a:rPr>
              <a:t> : </a:t>
            </a:r>
            <a:r>
              <a:rPr lang="en-IN" sz="1050" dirty="0" err="1">
                <a:solidFill>
                  <a:srgbClr val="2B91AF"/>
                </a:solidFill>
                <a:highlight>
                  <a:srgbClr val="FFFFFF"/>
                </a:highlight>
                <a:latin typeface="Consolas" panose="020B0609020204030204" pitchFamily="49" charset="0"/>
              </a:rPr>
              <a:t>TwoDShape</a:t>
            </a:r>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a:t>
            </a: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style; </a:t>
            </a:r>
            <a:r>
              <a:rPr lang="en-US" sz="1050" dirty="0">
                <a:solidFill>
                  <a:srgbClr val="008000"/>
                </a:solidFill>
                <a:highlight>
                  <a:srgbClr val="FFFFFF"/>
                </a:highlight>
                <a:latin typeface="Consolas" panose="020B0609020204030204" pitchFamily="49" charset="0"/>
              </a:rPr>
              <a:t>// style of triangle </a:t>
            </a:r>
            <a:endParaRPr lang="en-US" sz="1050" dirty="0">
              <a:solidFill>
                <a:srgbClr val="000000"/>
              </a:solidFill>
              <a:highlight>
                <a:srgbClr val="FFFFFF"/>
              </a:highlight>
              <a:latin typeface="Consolas" panose="020B0609020204030204" pitchFamily="49" charset="0"/>
            </a:endParaRPr>
          </a:p>
          <a:p>
            <a:endParaRPr lang="en-IN"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a:solidFill>
                  <a:srgbClr val="008000"/>
                </a:solidFill>
                <a:highlight>
                  <a:srgbClr val="FFFFFF"/>
                </a:highlight>
                <a:latin typeface="Consolas" panose="020B0609020204030204" pitchFamily="49" charset="0"/>
              </a:rPr>
              <a:t>// Return area of triangle. --height, width available in the derived class due to inheritance</a:t>
            </a:r>
            <a:endParaRPr lang="en-US"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double</a:t>
            </a:r>
            <a:r>
              <a:rPr lang="en-IN" sz="1050" dirty="0">
                <a:solidFill>
                  <a:srgbClr val="000000"/>
                </a:solidFill>
                <a:highlight>
                  <a:srgbClr val="FFFFFF"/>
                </a:highlight>
                <a:latin typeface="Consolas" panose="020B0609020204030204" pitchFamily="49" charset="0"/>
              </a:rPr>
              <a:t> area()</a:t>
            </a:r>
          </a:p>
          <a:p>
            <a:r>
              <a:rPr lang="en-IN" sz="1050" dirty="0">
                <a:solidFill>
                  <a:srgbClr val="000000"/>
                </a:solidFill>
                <a:highlight>
                  <a:srgbClr val="FFFFFF"/>
                </a:highlight>
                <a:latin typeface="Consolas" panose="020B0609020204030204" pitchFamily="49" charset="0"/>
              </a:rPr>
              <a:t>    {</a:t>
            </a: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return</a:t>
            </a:r>
            <a:r>
              <a:rPr lang="en-IN" sz="1050" dirty="0">
                <a:solidFill>
                  <a:srgbClr val="000000"/>
                </a:solidFill>
                <a:highlight>
                  <a:srgbClr val="FFFFFF"/>
                </a:highlight>
                <a:latin typeface="Consolas" panose="020B0609020204030204" pitchFamily="49" charset="0"/>
              </a:rPr>
              <a:t> width * height / 2;</a:t>
            </a:r>
          </a:p>
          <a:p>
            <a:r>
              <a:rPr lang="en-IN" sz="1050" dirty="0">
                <a:solidFill>
                  <a:srgbClr val="000000"/>
                </a:solidFill>
                <a:highlight>
                  <a:srgbClr val="FFFFFF"/>
                </a:highlight>
                <a:latin typeface="Consolas" panose="020B0609020204030204" pitchFamily="49" charset="0"/>
              </a:rPr>
              <a:t>    }</a:t>
            </a:r>
          </a:p>
          <a:p>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8000"/>
                </a:solidFill>
                <a:highlight>
                  <a:srgbClr val="FFFFFF"/>
                </a:highlight>
                <a:latin typeface="Consolas" panose="020B0609020204030204" pitchFamily="49" charset="0"/>
              </a:rPr>
              <a:t>// Display a triangle's style. </a:t>
            </a:r>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void</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showStyle</a:t>
            </a:r>
            <a:r>
              <a:rPr lang="en-IN" sz="1050" dirty="0">
                <a:solidFill>
                  <a:srgbClr val="000000"/>
                </a:solidFill>
                <a:highlight>
                  <a:srgbClr val="FFFFFF"/>
                </a:highlight>
                <a:latin typeface="Consolas" panose="020B0609020204030204" pitchFamily="49" charset="0"/>
              </a:rPr>
              <a:t>()</a:t>
            </a:r>
          </a:p>
          <a:p>
            <a:r>
              <a:rPr lang="en-IN"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.WriteLine</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"Triangle is "</a:t>
            </a:r>
            <a:r>
              <a:rPr lang="en-US" sz="1050" dirty="0">
                <a:solidFill>
                  <a:srgbClr val="000000"/>
                </a:solidFill>
                <a:highlight>
                  <a:srgbClr val="FFFFFF"/>
                </a:highlight>
                <a:latin typeface="Consolas" panose="020B0609020204030204" pitchFamily="49" charset="0"/>
              </a:rPr>
              <a:t> + style);</a:t>
            </a:r>
          </a:p>
          <a:p>
            <a:r>
              <a:rPr lang="en-IN" sz="1050" dirty="0">
                <a:solidFill>
                  <a:srgbClr val="000000"/>
                </a:solidFill>
                <a:highlight>
                  <a:srgbClr val="FFFFFF"/>
                </a:highlight>
                <a:latin typeface="Consolas" panose="020B0609020204030204" pitchFamily="49" charset="0"/>
              </a:rPr>
              <a:t>    }</a:t>
            </a:r>
          </a:p>
          <a:p>
            <a:r>
              <a:rPr lang="en-IN" sz="1050" dirty="0">
                <a:solidFill>
                  <a:srgbClr val="000000"/>
                </a:solidFill>
                <a:highlight>
                  <a:srgbClr val="FFFFFF"/>
                </a:highlight>
                <a:latin typeface="Consolas" panose="020B0609020204030204" pitchFamily="49" charset="0"/>
              </a:rPr>
              <a:t>}</a:t>
            </a:r>
            <a:endParaRPr lang="en-IN" sz="1050" dirty="0"/>
          </a:p>
        </p:txBody>
      </p:sp>
      <p:cxnSp>
        <p:nvCxnSpPr>
          <p:cNvPr id="5" name="Straight Arrow Connector 4">
            <a:extLst>
              <a:ext uri="{FF2B5EF4-FFF2-40B4-BE49-F238E27FC236}">
                <a16:creationId xmlns:a16="http://schemas.microsoft.com/office/drawing/2014/main" id="{C1B9E17F-014D-4A10-9F34-1369582D7E0A}"/>
              </a:ext>
            </a:extLst>
          </p:cNvPr>
          <p:cNvCxnSpPr>
            <a:cxnSpLocks/>
          </p:cNvCxnSpPr>
          <p:nvPr/>
        </p:nvCxnSpPr>
        <p:spPr>
          <a:xfrm flipH="1">
            <a:off x="4551103" y="1462844"/>
            <a:ext cx="984148" cy="1004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324324E-7C3F-43FD-B9D8-E41E2F640003}"/>
              </a:ext>
            </a:extLst>
          </p:cNvPr>
          <p:cNvSpPr txBox="1"/>
          <p:nvPr/>
        </p:nvSpPr>
        <p:spPr>
          <a:xfrm>
            <a:off x="1580074" y="190524"/>
            <a:ext cx="1182327" cy="369332"/>
          </a:xfrm>
          <a:prstGeom prst="rect">
            <a:avLst/>
          </a:prstGeom>
          <a:noFill/>
        </p:spPr>
        <p:txBody>
          <a:bodyPr wrap="square" rtlCol="0">
            <a:spAutoFit/>
          </a:bodyPr>
          <a:lstStyle/>
          <a:p>
            <a:r>
              <a:rPr lang="en-IN" dirty="0"/>
              <a:t>child1</a:t>
            </a:r>
          </a:p>
        </p:txBody>
      </p:sp>
      <p:sp>
        <p:nvSpPr>
          <p:cNvPr id="20" name="TextBox 19">
            <a:extLst>
              <a:ext uri="{FF2B5EF4-FFF2-40B4-BE49-F238E27FC236}">
                <a16:creationId xmlns:a16="http://schemas.microsoft.com/office/drawing/2014/main" id="{E85E2952-76E6-498F-BAF1-4468456DE55F}"/>
              </a:ext>
            </a:extLst>
          </p:cNvPr>
          <p:cNvSpPr txBox="1"/>
          <p:nvPr/>
        </p:nvSpPr>
        <p:spPr>
          <a:xfrm>
            <a:off x="10360743" y="88798"/>
            <a:ext cx="1229032" cy="369332"/>
          </a:xfrm>
          <a:prstGeom prst="rect">
            <a:avLst/>
          </a:prstGeom>
          <a:noFill/>
        </p:spPr>
        <p:txBody>
          <a:bodyPr wrap="square" rtlCol="0">
            <a:spAutoFit/>
          </a:bodyPr>
          <a:lstStyle/>
          <a:p>
            <a:r>
              <a:rPr lang="en-IN" dirty="0"/>
              <a:t>Parent</a:t>
            </a:r>
          </a:p>
        </p:txBody>
      </p:sp>
      <p:sp>
        <p:nvSpPr>
          <p:cNvPr id="21" name="TextBox 20">
            <a:extLst>
              <a:ext uri="{FF2B5EF4-FFF2-40B4-BE49-F238E27FC236}">
                <a16:creationId xmlns:a16="http://schemas.microsoft.com/office/drawing/2014/main" id="{6C35AB0A-CE07-4005-9D2D-032B74FC2B29}"/>
              </a:ext>
            </a:extLst>
          </p:cNvPr>
          <p:cNvSpPr txBox="1"/>
          <p:nvPr/>
        </p:nvSpPr>
        <p:spPr>
          <a:xfrm>
            <a:off x="119068" y="3794176"/>
            <a:ext cx="5809783" cy="2862322"/>
          </a:xfrm>
          <a:prstGeom prst="rect">
            <a:avLst/>
          </a:prstGeom>
          <a:noFill/>
        </p:spPr>
        <p:txBody>
          <a:bodyPr wrap="square" rtlCol="0">
            <a:spAutoFit/>
          </a:bodyPr>
          <a:lstStyle/>
          <a:p>
            <a:r>
              <a:rPr lang="en-IN" dirty="0"/>
              <a:t>Public property of parent class is accessible in child class</a:t>
            </a:r>
          </a:p>
          <a:p>
            <a:r>
              <a:rPr lang="en-IN" dirty="0"/>
              <a:t> due to inheritance. </a:t>
            </a:r>
          </a:p>
          <a:p>
            <a:r>
              <a:rPr lang="en-IN" sz="1800" dirty="0">
                <a:solidFill>
                  <a:srgbClr val="000000"/>
                </a:solidFill>
                <a:highlight>
                  <a:srgbClr val="FFFFFF"/>
                </a:highlight>
                <a:latin typeface="Consolas" panose="020B0609020204030204" pitchFamily="49" charset="0"/>
              </a:rPr>
              <a:t> t1.showDim();</a:t>
            </a:r>
          </a:p>
          <a:p>
            <a:r>
              <a:rPr lang="en-IN" sz="1400" dirty="0">
                <a:solidFill>
                  <a:srgbClr val="000000"/>
                </a:solidFill>
                <a:highlight>
                  <a:srgbClr val="FFFFFF"/>
                </a:highlight>
                <a:latin typeface="Consolas" panose="020B0609020204030204" pitchFamily="49" charset="0"/>
              </a:rPr>
              <a:t>Does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Triangle</a:t>
            </a:r>
            <a:r>
              <a:rPr lang="en-IN" sz="1400" dirty="0">
                <a:solidFill>
                  <a:srgbClr val="000000"/>
                </a:solidFill>
                <a:highlight>
                  <a:srgbClr val="FFFFFF"/>
                </a:highlight>
                <a:latin typeface="Consolas" panose="020B0609020204030204" pitchFamily="49" charset="0"/>
              </a:rPr>
              <a:t> have </a:t>
            </a:r>
            <a:r>
              <a:rPr lang="en-IN" sz="1400" dirty="0" err="1">
                <a:solidFill>
                  <a:srgbClr val="000000"/>
                </a:solidFill>
                <a:highlight>
                  <a:srgbClr val="FFFFFF"/>
                </a:highlight>
                <a:latin typeface="Consolas" panose="020B0609020204030204" pitchFamily="49" charset="0"/>
              </a:rPr>
              <a:t>showDim</a:t>
            </a:r>
            <a:r>
              <a:rPr lang="en-IN" sz="1400" dirty="0">
                <a:solidFill>
                  <a:srgbClr val="000000"/>
                </a:solidFill>
                <a:highlight>
                  <a:srgbClr val="FFFFFF"/>
                </a:highlight>
                <a:latin typeface="Consolas" panose="020B0609020204030204" pitchFamily="49" charset="0"/>
              </a:rPr>
              <a:t>() method? ?</a:t>
            </a:r>
            <a:endParaRPr lang="en-IN" sz="1400" dirty="0"/>
          </a:p>
          <a:p>
            <a:r>
              <a:rPr lang="en-IN" sz="1400" dirty="0"/>
              <a:t>No. so if it is not fount in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Triangle</a:t>
            </a:r>
            <a:r>
              <a:rPr lang="en-IN" sz="1400" dirty="0">
                <a:solidFill>
                  <a:srgbClr val="000000"/>
                </a:solidFill>
                <a:highlight>
                  <a:srgbClr val="FFFFFF"/>
                </a:highlight>
                <a:latin typeface="Consolas" panose="020B0609020204030204" pitchFamily="49" charset="0"/>
              </a:rPr>
              <a:t> it will go to its </a:t>
            </a:r>
          </a:p>
          <a:p>
            <a:r>
              <a:rPr lang="en-IN" sz="1400" dirty="0">
                <a:solidFill>
                  <a:srgbClr val="000000"/>
                </a:solidFill>
                <a:highlight>
                  <a:srgbClr val="FFFFFF"/>
                </a:highlight>
                <a:latin typeface="Consolas" panose="020B0609020204030204" pitchFamily="49" charset="0"/>
              </a:rPr>
              <a:t>parent class and execute that method</a:t>
            </a:r>
          </a:p>
          <a:p>
            <a:endParaRPr lang="en-IN" sz="1400" dirty="0">
              <a:solidFill>
                <a:srgbClr val="000000"/>
              </a:solidFill>
              <a:highlight>
                <a:srgbClr val="FFFFFF"/>
              </a:highlight>
              <a:latin typeface="Consolas" panose="020B0609020204030204" pitchFamily="49" charset="0"/>
            </a:endParaRPr>
          </a:p>
          <a:p>
            <a:endParaRPr lang="en-IN" sz="1400" dirty="0">
              <a:solidFill>
                <a:srgbClr val="000000"/>
              </a:solidFill>
              <a:highlight>
                <a:srgbClr val="FFFFFF"/>
              </a:highlight>
              <a:latin typeface="Consolas" panose="020B0609020204030204" pitchFamily="49" charset="0"/>
            </a:endParaRPr>
          </a:p>
          <a:p>
            <a:r>
              <a:rPr lang="en-US" sz="1400" dirty="0">
                <a:solidFill>
                  <a:srgbClr val="2B91AF"/>
                </a:solidFill>
                <a:highlight>
                  <a:srgbClr val="FFFFFF"/>
                </a:highlight>
                <a:latin typeface="Consolas" panose="020B0609020204030204" pitchFamily="49" charset="0"/>
              </a:rPr>
              <a:t>Triangle</a:t>
            </a:r>
            <a:r>
              <a:rPr lang="en-US" sz="1400" dirty="0">
                <a:solidFill>
                  <a:srgbClr val="000000"/>
                </a:solidFill>
                <a:highlight>
                  <a:srgbClr val="FFFFFF"/>
                </a:highlight>
                <a:latin typeface="Consolas" panose="020B0609020204030204" pitchFamily="49" charset="0"/>
              </a:rPr>
              <a:t> t1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Triangle</a:t>
            </a:r>
            <a:r>
              <a:rPr lang="en-US" sz="1400" dirty="0">
                <a:solidFill>
                  <a:srgbClr val="000000"/>
                </a:solidFill>
                <a:highlight>
                  <a:srgbClr val="FFFFFF"/>
                </a:highlight>
                <a:latin typeface="Consolas" panose="020B0609020204030204" pitchFamily="49" charset="0"/>
              </a:rPr>
              <a:t>() { width=4.0,height=4.0,style =</a:t>
            </a:r>
            <a:r>
              <a:rPr lang="en-US" sz="1400" dirty="0">
                <a:solidFill>
                  <a:srgbClr val="A31515"/>
                </a:solidFill>
                <a:highlight>
                  <a:srgbClr val="FFFFFF"/>
                </a:highlight>
                <a:latin typeface="Consolas" panose="020B0609020204030204" pitchFamily="49" charset="0"/>
              </a:rPr>
              <a:t>"isosceles"</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With this line </a:t>
            </a:r>
            <a:r>
              <a:rPr lang="en-US" sz="1400" dirty="0" err="1">
                <a:solidFill>
                  <a:srgbClr val="000000"/>
                </a:solidFill>
                <a:highlight>
                  <a:srgbClr val="FFFFFF"/>
                </a:highlight>
                <a:latin typeface="Consolas" panose="020B0609020204030204" pitchFamily="49" charset="0"/>
              </a:rPr>
              <a:t>noargs</a:t>
            </a:r>
            <a:r>
              <a:rPr lang="en-US" sz="1400" dirty="0">
                <a:solidFill>
                  <a:srgbClr val="000000"/>
                </a:solidFill>
                <a:highlight>
                  <a:srgbClr val="FFFFFF"/>
                </a:highlight>
                <a:latin typeface="Consolas" panose="020B0609020204030204" pitchFamily="49" charset="0"/>
              </a:rPr>
              <a:t> constructor of parent and child </a:t>
            </a:r>
          </a:p>
          <a:p>
            <a:r>
              <a:rPr lang="en-US" sz="1400" dirty="0">
                <a:solidFill>
                  <a:srgbClr val="000000"/>
                </a:solidFill>
                <a:highlight>
                  <a:srgbClr val="FFFFFF"/>
                </a:highlight>
                <a:latin typeface="Consolas" panose="020B0609020204030204" pitchFamily="49" charset="0"/>
              </a:rPr>
              <a:t>get called </a:t>
            </a:r>
            <a:endParaRPr lang="en-IN" sz="1400" dirty="0"/>
          </a:p>
        </p:txBody>
      </p:sp>
      <p:sp>
        <p:nvSpPr>
          <p:cNvPr id="23" name="TextBox 22">
            <a:extLst>
              <a:ext uri="{FF2B5EF4-FFF2-40B4-BE49-F238E27FC236}">
                <a16:creationId xmlns:a16="http://schemas.microsoft.com/office/drawing/2014/main" id="{6952A961-4BB6-48EC-8836-7A08D6A14E29}"/>
              </a:ext>
            </a:extLst>
          </p:cNvPr>
          <p:cNvSpPr txBox="1"/>
          <p:nvPr/>
        </p:nvSpPr>
        <p:spPr>
          <a:xfrm>
            <a:off x="5467025" y="4079411"/>
            <a:ext cx="6951405" cy="2631490"/>
          </a:xfrm>
          <a:prstGeom prst="rect">
            <a:avLst/>
          </a:prstGeom>
          <a:noFill/>
        </p:spPr>
        <p:txBody>
          <a:bodyPr wrap="square" rtlCol="0">
            <a:spAutoFit/>
          </a:bodyPr>
          <a:lstStyle/>
          <a:p>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Shapes</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static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void</a:t>
            </a:r>
            <a:r>
              <a:rPr lang="en-IN" sz="1100" dirty="0">
                <a:solidFill>
                  <a:srgbClr val="000000"/>
                </a:solidFill>
                <a:highlight>
                  <a:srgbClr val="FFFFFF"/>
                </a:highlight>
                <a:latin typeface="Consolas" panose="020B0609020204030204" pitchFamily="49" charset="0"/>
              </a:rPr>
              <a:t> Main()</a:t>
            </a:r>
          </a:p>
          <a:p>
            <a:r>
              <a:rPr lang="en-IN" sz="1100" dirty="0">
                <a:solidFill>
                  <a:srgbClr val="000000"/>
                </a:solidFill>
                <a:highlight>
                  <a:srgbClr val="FFFFFF"/>
                </a:highlight>
                <a:latin typeface="Consolas" panose="020B0609020204030204" pitchFamily="49" charset="0"/>
              </a:rPr>
              <a:t>    {        </a:t>
            </a:r>
            <a:r>
              <a:rPr lang="en-IN" sz="1100" dirty="0">
                <a:solidFill>
                  <a:srgbClr val="008000"/>
                </a:solidFill>
                <a:highlight>
                  <a:srgbClr val="FFFFFF"/>
                </a:highlight>
                <a:latin typeface="Consolas" panose="020B0609020204030204" pitchFamily="49" charset="0"/>
              </a:rPr>
              <a:t>//Object </a:t>
            </a:r>
            <a:r>
              <a:rPr lang="en-IN" sz="1100" dirty="0" err="1">
                <a:solidFill>
                  <a:srgbClr val="008000"/>
                </a:solidFill>
                <a:highlight>
                  <a:srgbClr val="FFFFFF"/>
                </a:highlight>
                <a:latin typeface="Consolas" panose="020B0609020204030204" pitchFamily="49" charset="0"/>
              </a:rPr>
              <a:t>intilization</a:t>
            </a:r>
            <a:r>
              <a:rPr lang="en-IN" sz="1100" dirty="0">
                <a:solidFill>
                  <a:srgbClr val="008000"/>
                </a:solidFill>
                <a:highlight>
                  <a:srgbClr val="FFFFFF"/>
                </a:highlight>
                <a:latin typeface="Consolas" panose="020B0609020204030204" pitchFamily="49" charset="0"/>
              </a:rPr>
              <a:t> syntax</a:t>
            </a:r>
            <a:endParaRPr lang="en-I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Triangle</a:t>
            </a:r>
            <a:r>
              <a:rPr lang="en-US" sz="1100" dirty="0">
                <a:solidFill>
                  <a:srgbClr val="000000"/>
                </a:solidFill>
                <a:highlight>
                  <a:srgbClr val="FFFFFF"/>
                </a:highlight>
                <a:latin typeface="Consolas" panose="020B0609020204030204" pitchFamily="49" charset="0"/>
              </a:rPr>
              <a:t> t1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Triangle</a:t>
            </a:r>
            <a:r>
              <a:rPr lang="en-US" sz="1100" dirty="0">
                <a:solidFill>
                  <a:srgbClr val="000000"/>
                </a:solidFill>
                <a:highlight>
                  <a:srgbClr val="FFFFFF"/>
                </a:highlight>
                <a:latin typeface="Consolas" panose="020B0609020204030204" pitchFamily="49" charset="0"/>
              </a:rPr>
              <a:t>() { width=4.0,height=4.0,style =</a:t>
            </a:r>
            <a:r>
              <a:rPr lang="en-US" sz="1100" dirty="0">
                <a:solidFill>
                  <a:srgbClr val="A31515"/>
                </a:solidFill>
                <a:highlight>
                  <a:srgbClr val="FFFFFF"/>
                </a:highlight>
                <a:latin typeface="Consolas" panose="020B0609020204030204" pitchFamily="49" charset="0"/>
              </a:rPr>
              <a:t>"isosceles"</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Triangle</a:t>
            </a:r>
            <a:r>
              <a:rPr lang="en-US" sz="1100" dirty="0">
                <a:solidFill>
                  <a:srgbClr val="000000"/>
                </a:solidFill>
                <a:highlight>
                  <a:srgbClr val="FFFFFF"/>
                </a:highlight>
                <a:latin typeface="Consolas" panose="020B0609020204030204" pitchFamily="49" charset="0"/>
              </a:rPr>
              <a:t> t2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Triangle</a:t>
            </a:r>
            <a:r>
              <a:rPr lang="en-US" sz="1100" dirty="0">
                <a:solidFill>
                  <a:srgbClr val="000000"/>
                </a:solidFill>
                <a:highlight>
                  <a:srgbClr val="FFFFFF"/>
                </a:highlight>
                <a:latin typeface="Consolas" panose="020B0609020204030204" pitchFamily="49" charset="0"/>
              </a:rPr>
              <a:t>() {  width = 8.0,height = 12.0,style = </a:t>
            </a:r>
            <a:r>
              <a:rPr lang="en-US" sz="1100" dirty="0">
                <a:solidFill>
                  <a:srgbClr val="A31515"/>
                </a:solidFill>
                <a:highlight>
                  <a:srgbClr val="FFFFFF"/>
                </a:highlight>
                <a:latin typeface="Consolas" panose="020B0609020204030204" pitchFamily="49" charset="0"/>
              </a:rPr>
              <a:t>"right"</a:t>
            </a:r>
            <a:r>
              <a:rPr lang="en-US"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"Info for t1: "</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t1.showStyle();</a:t>
            </a:r>
          </a:p>
          <a:p>
            <a:r>
              <a:rPr lang="en-IN" sz="1100" dirty="0">
                <a:solidFill>
                  <a:srgbClr val="000000"/>
                </a:solidFill>
                <a:highlight>
                  <a:srgbClr val="FFFFFF"/>
                </a:highlight>
                <a:latin typeface="Consolas" panose="020B0609020204030204" pitchFamily="49" charset="0"/>
              </a:rPr>
              <a:t>        t1.showDim();</a:t>
            </a:r>
          </a:p>
          <a:p>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"Area is "</a:t>
            </a:r>
            <a:r>
              <a:rPr lang="en-US" sz="1100" dirty="0">
                <a:solidFill>
                  <a:srgbClr val="000000"/>
                </a:solidFill>
                <a:highlight>
                  <a:srgbClr val="FFFFFF"/>
                </a:highlight>
                <a:latin typeface="Consolas" panose="020B0609020204030204" pitchFamily="49" charset="0"/>
              </a:rPr>
              <a:t> + t1.area());</a:t>
            </a: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"Info for t2: "</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t2.showStyle();        </a:t>
            </a:r>
          </a:p>
          <a:p>
            <a:r>
              <a:rPr lang="en-IN" sz="1100" dirty="0">
                <a:solidFill>
                  <a:srgbClr val="000000"/>
                </a:solidFill>
                <a:highlight>
                  <a:srgbClr val="FFFFFF"/>
                </a:highlight>
                <a:latin typeface="Consolas" panose="020B0609020204030204" pitchFamily="49" charset="0"/>
              </a:rPr>
              <a:t>        t2.showDim();            </a:t>
            </a:r>
          </a:p>
          <a:p>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"Area is "</a:t>
            </a:r>
            <a:r>
              <a:rPr lang="en-US" sz="1100" dirty="0">
                <a:solidFill>
                  <a:srgbClr val="000000"/>
                </a:solidFill>
                <a:highlight>
                  <a:srgbClr val="FFFFFF"/>
                </a:highlight>
                <a:latin typeface="Consolas" panose="020B0609020204030204" pitchFamily="49" charset="0"/>
              </a:rPr>
              <a:t> + t2.area());</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2515369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FF880-D845-4A61-8C44-0F1150B04320}"/>
              </a:ext>
            </a:extLst>
          </p:cNvPr>
          <p:cNvSpPr>
            <a:spLocks noGrp="1"/>
          </p:cNvSpPr>
          <p:nvPr>
            <p:ph idx="1"/>
          </p:nvPr>
        </p:nvSpPr>
        <p:spPr>
          <a:xfrm>
            <a:off x="5614218" y="1"/>
            <a:ext cx="6458713" cy="3155540"/>
          </a:xfrm>
        </p:spPr>
        <p:style>
          <a:lnRef idx="2">
            <a:schemeClr val="accent1"/>
          </a:lnRef>
          <a:fillRef idx="1">
            <a:schemeClr val="lt1"/>
          </a:fillRef>
          <a:effectRef idx="0">
            <a:schemeClr val="accent1"/>
          </a:effectRef>
          <a:fontRef idx="minor">
            <a:schemeClr val="dk1"/>
          </a:fontRef>
        </p:style>
        <p:txBody>
          <a:bodyPr>
            <a:no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TwoDShape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pri_width</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pri_height</a:t>
            </a:r>
            <a:r>
              <a:rPr lang="en-IN" sz="1200" dirty="0">
                <a:solidFill>
                  <a:srgbClr val="00000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Properties for width and height. </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width</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pri_width</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set</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pri_width</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value</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height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pri_height</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set</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pri_height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value</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showDim</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"Width and height are </a:t>
            </a:r>
            <a:r>
              <a:rPr lang="en-IN"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width + </a:t>
            </a:r>
            <a:r>
              <a:rPr lang="en-IN" sz="1200" dirty="0">
                <a:solidFill>
                  <a:srgbClr val="A31515"/>
                </a:solidFill>
                <a:highlight>
                  <a:srgbClr val="FFFFFF"/>
                </a:highlight>
                <a:latin typeface="Consolas" panose="020B0609020204030204" pitchFamily="49" charset="0"/>
              </a:rPr>
              <a:t>" and "</a:t>
            </a:r>
            <a:r>
              <a:rPr lang="en-IN" sz="1200" dirty="0">
                <a:solidFill>
                  <a:srgbClr val="000000"/>
                </a:solidFill>
                <a:highlight>
                  <a:srgbClr val="FFFFFF"/>
                </a:highlight>
                <a:latin typeface="Consolas" panose="020B0609020204030204" pitchFamily="49" charset="0"/>
              </a:rPr>
              <a:t> + height);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11" name="TextBox 10">
            <a:extLst>
              <a:ext uri="{FF2B5EF4-FFF2-40B4-BE49-F238E27FC236}">
                <a16:creationId xmlns:a16="http://schemas.microsoft.com/office/drawing/2014/main" id="{19B5F66B-35CC-42B5-B23F-365DEDAB2E9F}"/>
              </a:ext>
            </a:extLst>
          </p:cNvPr>
          <p:cNvSpPr txBox="1"/>
          <p:nvPr/>
        </p:nvSpPr>
        <p:spPr>
          <a:xfrm>
            <a:off x="403237" y="224584"/>
            <a:ext cx="5054092" cy="39703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Triangle</a:t>
            </a:r>
            <a:r>
              <a:rPr lang="en-IN" sz="1050" dirty="0">
                <a:solidFill>
                  <a:srgbClr val="000000"/>
                </a:solidFill>
                <a:highlight>
                  <a:srgbClr val="FFFFFF"/>
                </a:highlight>
                <a:latin typeface="Consolas" panose="020B0609020204030204" pitchFamily="49" charset="0"/>
              </a:rPr>
              <a:t> : </a:t>
            </a:r>
            <a:r>
              <a:rPr lang="en-IN" sz="1050" dirty="0" err="1">
                <a:solidFill>
                  <a:srgbClr val="2B91AF"/>
                </a:solidFill>
                <a:highlight>
                  <a:srgbClr val="FFFFFF"/>
                </a:highlight>
                <a:latin typeface="Consolas" panose="020B0609020204030204" pitchFamily="49" charset="0"/>
              </a:rPr>
              <a:t>TwoDShape</a:t>
            </a:r>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a:t>
            </a:r>
            <a:r>
              <a:rPr lang="en-IN" sz="1050" dirty="0">
                <a:solidFill>
                  <a:srgbClr val="0000FF"/>
                </a:solidFill>
                <a:highlight>
                  <a:srgbClr val="FFFFFF"/>
                </a:highlight>
                <a:latin typeface="Consolas" panose="020B0609020204030204" pitchFamily="49" charset="0"/>
              </a:rPr>
              <a:t>string</a:t>
            </a:r>
            <a:r>
              <a:rPr lang="en-IN" sz="1050" dirty="0">
                <a:solidFill>
                  <a:srgbClr val="000000"/>
                </a:solidFill>
                <a:highlight>
                  <a:srgbClr val="FFFFFF"/>
                </a:highlight>
                <a:latin typeface="Consolas" panose="020B0609020204030204" pitchFamily="49" charset="0"/>
              </a:rPr>
              <a:t> style; </a:t>
            </a:r>
            <a:r>
              <a:rPr lang="en-IN" sz="1050" dirty="0">
                <a:solidFill>
                  <a:srgbClr val="008000"/>
                </a:solidFill>
                <a:highlight>
                  <a:srgbClr val="FFFFFF"/>
                </a:highlight>
                <a:latin typeface="Consolas" panose="020B0609020204030204" pitchFamily="49" charset="0"/>
              </a:rPr>
              <a:t>// private </a:t>
            </a:r>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8000"/>
                </a:solidFill>
                <a:highlight>
                  <a:srgbClr val="FFFFFF"/>
                </a:highlight>
                <a:latin typeface="Consolas" panose="020B0609020204030204" pitchFamily="49" charset="0"/>
              </a:rPr>
              <a:t>// Constructor </a:t>
            </a:r>
            <a:endParaRPr lang="en-IN"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Triangle(</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s, </a:t>
            </a:r>
            <a:r>
              <a:rPr lang="en-US" sz="1050" dirty="0">
                <a:solidFill>
                  <a:srgbClr val="0000FF"/>
                </a:solidFill>
                <a:highlight>
                  <a:srgbClr val="FFFFFF"/>
                </a:highlight>
                <a:latin typeface="Consolas" panose="020B0609020204030204" pitchFamily="49" charset="0"/>
              </a:rPr>
              <a:t>double</a:t>
            </a:r>
            <a:r>
              <a:rPr lang="en-US" sz="1050" dirty="0">
                <a:solidFill>
                  <a:srgbClr val="000000"/>
                </a:solidFill>
                <a:highlight>
                  <a:srgbClr val="FFFFFF"/>
                </a:highlight>
                <a:latin typeface="Consolas" panose="020B0609020204030204" pitchFamily="49" charset="0"/>
              </a:rPr>
              <a:t> w, </a:t>
            </a:r>
            <a:r>
              <a:rPr lang="en-US" sz="1050" dirty="0">
                <a:solidFill>
                  <a:srgbClr val="0000FF"/>
                </a:solidFill>
                <a:highlight>
                  <a:srgbClr val="FFFFFF"/>
                </a:highlight>
                <a:latin typeface="Consolas" panose="020B0609020204030204" pitchFamily="49" charset="0"/>
              </a:rPr>
              <a:t>double</a:t>
            </a:r>
            <a:r>
              <a:rPr lang="en-US" sz="1050" dirty="0">
                <a:solidFill>
                  <a:srgbClr val="000000"/>
                </a:solidFill>
                <a:highlight>
                  <a:srgbClr val="FFFFFF"/>
                </a:highlight>
                <a:latin typeface="Consolas" panose="020B0609020204030204" pitchFamily="49" charset="0"/>
              </a:rPr>
              <a:t> h)[</a:t>
            </a:r>
            <a:r>
              <a:rPr lang="en-US" sz="1050" b="1" dirty="0">
                <a:solidFill>
                  <a:srgbClr val="FF0000"/>
                </a:solidFill>
                <a:highlight>
                  <a:srgbClr val="FFFFFF"/>
                </a:highlight>
                <a:latin typeface="Consolas" panose="020B0609020204030204" pitchFamily="49" charset="0"/>
              </a:rPr>
              <a:t>:base()</a:t>
            </a:r>
            <a:r>
              <a:rPr lang="en-US" sz="1050" dirty="0">
                <a:solidFill>
                  <a:srgbClr val="000000"/>
                </a:solidFill>
                <a:highlight>
                  <a:srgbClr val="FFFFFF"/>
                </a:highlight>
                <a:latin typeface="Consolas" panose="020B0609020204030204" pitchFamily="49" charset="0"/>
              </a:rPr>
              <a:t>]</a:t>
            </a:r>
          </a:p>
          <a:p>
            <a:r>
              <a:rPr lang="en-IN"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width = w;  </a:t>
            </a:r>
            <a:r>
              <a:rPr lang="en-US" sz="1050" dirty="0">
                <a:solidFill>
                  <a:srgbClr val="008000"/>
                </a:solidFill>
                <a:highlight>
                  <a:srgbClr val="FFFFFF"/>
                </a:highlight>
                <a:latin typeface="Consolas" panose="020B0609020204030204" pitchFamily="49" charset="0"/>
              </a:rPr>
              <a:t>// </a:t>
            </a:r>
            <a:r>
              <a:rPr lang="en-US" sz="1050" dirty="0" err="1">
                <a:solidFill>
                  <a:srgbClr val="008000"/>
                </a:solidFill>
                <a:highlight>
                  <a:srgbClr val="FFFFFF"/>
                </a:highlight>
                <a:latin typeface="Consolas" panose="020B0609020204030204" pitchFamily="49" charset="0"/>
              </a:rPr>
              <a:t>init</a:t>
            </a:r>
            <a:r>
              <a:rPr lang="en-US" sz="1050" dirty="0">
                <a:solidFill>
                  <a:srgbClr val="008000"/>
                </a:solidFill>
                <a:highlight>
                  <a:srgbClr val="FFFFFF"/>
                </a:highlight>
                <a:latin typeface="Consolas" panose="020B0609020204030204" pitchFamily="49" charset="0"/>
              </a:rPr>
              <a:t> the base class </a:t>
            </a:r>
            <a:endParaRPr lang="en-US"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height = h; </a:t>
            </a:r>
            <a:r>
              <a:rPr lang="en-US" sz="1050" dirty="0">
                <a:solidFill>
                  <a:srgbClr val="008000"/>
                </a:solidFill>
                <a:highlight>
                  <a:srgbClr val="FFFFFF"/>
                </a:highlight>
                <a:latin typeface="Consolas" panose="020B0609020204030204" pitchFamily="49" charset="0"/>
              </a:rPr>
              <a:t>// </a:t>
            </a:r>
            <a:r>
              <a:rPr lang="en-US" sz="1050" dirty="0" err="1">
                <a:solidFill>
                  <a:srgbClr val="008000"/>
                </a:solidFill>
                <a:highlight>
                  <a:srgbClr val="FFFFFF"/>
                </a:highlight>
                <a:latin typeface="Consolas" panose="020B0609020204030204" pitchFamily="49" charset="0"/>
              </a:rPr>
              <a:t>init</a:t>
            </a:r>
            <a:r>
              <a:rPr lang="en-US" sz="1050" dirty="0">
                <a:solidFill>
                  <a:srgbClr val="008000"/>
                </a:solidFill>
                <a:highlight>
                  <a:srgbClr val="FFFFFF"/>
                </a:highlight>
                <a:latin typeface="Consolas" panose="020B0609020204030204" pitchFamily="49" charset="0"/>
              </a:rPr>
              <a:t> the base class </a:t>
            </a:r>
            <a:endParaRPr lang="en-US" sz="1050" dirty="0">
              <a:solidFill>
                <a:srgbClr val="000000"/>
              </a:solidFill>
              <a:highlight>
                <a:srgbClr val="FFFFFF"/>
              </a:highlight>
              <a:latin typeface="Consolas" panose="020B0609020204030204" pitchFamily="49" charset="0"/>
            </a:endParaRPr>
          </a:p>
          <a:p>
            <a:endParaRPr lang="en-IN"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style = s;  </a:t>
            </a:r>
            <a:r>
              <a:rPr lang="en-US" sz="1050" dirty="0">
                <a:solidFill>
                  <a:srgbClr val="008000"/>
                </a:solidFill>
                <a:highlight>
                  <a:srgbClr val="FFFFFF"/>
                </a:highlight>
                <a:latin typeface="Consolas" panose="020B0609020204030204" pitchFamily="49" charset="0"/>
              </a:rPr>
              <a:t>// </a:t>
            </a:r>
            <a:r>
              <a:rPr lang="en-US" sz="1050" dirty="0" err="1">
                <a:solidFill>
                  <a:srgbClr val="008000"/>
                </a:solidFill>
                <a:highlight>
                  <a:srgbClr val="FFFFFF"/>
                </a:highlight>
                <a:latin typeface="Consolas" panose="020B0609020204030204" pitchFamily="49" charset="0"/>
              </a:rPr>
              <a:t>init</a:t>
            </a:r>
            <a:r>
              <a:rPr lang="en-US" sz="1050" dirty="0">
                <a:solidFill>
                  <a:srgbClr val="008000"/>
                </a:solidFill>
                <a:highlight>
                  <a:srgbClr val="FFFFFF"/>
                </a:highlight>
                <a:latin typeface="Consolas" panose="020B0609020204030204" pitchFamily="49" charset="0"/>
              </a:rPr>
              <a:t> the derived class </a:t>
            </a:r>
            <a:endParaRPr lang="en-US"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p>
          <a:p>
            <a:endParaRPr lang="en-IN" sz="1050" dirty="0">
              <a:solidFill>
                <a:srgbClr val="000000"/>
              </a:solidFill>
              <a:highlight>
                <a:srgbClr val="FFFFFF"/>
              </a:highlight>
              <a:latin typeface="Consolas" panose="020B0609020204030204" pitchFamily="49" charset="0"/>
            </a:endParaRPr>
          </a:p>
          <a:p>
            <a:r>
              <a:rPr lang="en-US" sz="1050" dirty="0">
                <a:solidFill>
                  <a:srgbClr val="008000"/>
                </a:solidFill>
                <a:highlight>
                  <a:srgbClr val="FFFFFF"/>
                </a:highlight>
                <a:latin typeface="Consolas" panose="020B0609020204030204" pitchFamily="49" charset="0"/>
              </a:rPr>
              <a:t>// Return area of triangle. --height, width available in the derived class due to inheritance</a:t>
            </a:r>
            <a:endParaRPr lang="en-US"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double</a:t>
            </a:r>
            <a:r>
              <a:rPr lang="en-IN" sz="1050" dirty="0">
                <a:solidFill>
                  <a:srgbClr val="000000"/>
                </a:solidFill>
                <a:highlight>
                  <a:srgbClr val="FFFFFF"/>
                </a:highlight>
                <a:latin typeface="Consolas" panose="020B0609020204030204" pitchFamily="49" charset="0"/>
              </a:rPr>
              <a:t> area()</a:t>
            </a:r>
          </a:p>
          <a:p>
            <a:r>
              <a:rPr lang="en-IN" sz="1050" dirty="0">
                <a:solidFill>
                  <a:srgbClr val="000000"/>
                </a:solidFill>
                <a:highlight>
                  <a:srgbClr val="FFFFFF"/>
                </a:highlight>
                <a:latin typeface="Consolas" panose="020B0609020204030204" pitchFamily="49" charset="0"/>
              </a:rPr>
              <a:t>    {</a:t>
            </a: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return</a:t>
            </a:r>
            <a:r>
              <a:rPr lang="en-IN" sz="1050" dirty="0">
                <a:solidFill>
                  <a:srgbClr val="000000"/>
                </a:solidFill>
                <a:highlight>
                  <a:srgbClr val="FFFFFF"/>
                </a:highlight>
                <a:latin typeface="Consolas" panose="020B0609020204030204" pitchFamily="49" charset="0"/>
              </a:rPr>
              <a:t> width * height / 2;</a:t>
            </a:r>
          </a:p>
          <a:p>
            <a:r>
              <a:rPr lang="en-IN" sz="1050" dirty="0">
                <a:solidFill>
                  <a:srgbClr val="000000"/>
                </a:solidFill>
                <a:highlight>
                  <a:srgbClr val="FFFFFF"/>
                </a:highlight>
                <a:latin typeface="Consolas" panose="020B0609020204030204" pitchFamily="49" charset="0"/>
              </a:rPr>
              <a:t>    }</a:t>
            </a:r>
          </a:p>
          <a:p>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8000"/>
                </a:solidFill>
                <a:highlight>
                  <a:srgbClr val="FFFFFF"/>
                </a:highlight>
                <a:latin typeface="Consolas" panose="020B0609020204030204" pitchFamily="49" charset="0"/>
              </a:rPr>
              <a:t>// Display a triangle's style. </a:t>
            </a:r>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void</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showStyle</a:t>
            </a:r>
            <a:r>
              <a:rPr lang="en-IN" sz="1050" dirty="0">
                <a:solidFill>
                  <a:srgbClr val="000000"/>
                </a:solidFill>
                <a:highlight>
                  <a:srgbClr val="FFFFFF"/>
                </a:highlight>
                <a:latin typeface="Consolas" panose="020B0609020204030204" pitchFamily="49" charset="0"/>
              </a:rPr>
              <a:t>()</a:t>
            </a:r>
          </a:p>
          <a:p>
            <a:r>
              <a:rPr lang="en-IN"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.WriteLine</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"Triangle is "</a:t>
            </a:r>
            <a:r>
              <a:rPr lang="en-US" sz="1050" dirty="0">
                <a:solidFill>
                  <a:srgbClr val="000000"/>
                </a:solidFill>
                <a:highlight>
                  <a:srgbClr val="FFFFFF"/>
                </a:highlight>
                <a:latin typeface="Consolas" panose="020B0609020204030204" pitchFamily="49" charset="0"/>
              </a:rPr>
              <a:t> + style);</a:t>
            </a:r>
          </a:p>
          <a:p>
            <a:r>
              <a:rPr lang="en-IN" sz="1050" dirty="0">
                <a:solidFill>
                  <a:srgbClr val="000000"/>
                </a:solidFill>
                <a:highlight>
                  <a:srgbClr val="FFFFFF"/>
                </a:highlight>
                <a:latin typeface="Consolas" panose="020B0609020204030204" pitchFamily="49" charset="0"/>
              </a:rPr>
              <a:t>    }</a:t>
            </a:r>
          </a:p>
          <a:p>
            <a:r>
              <a:rPr lang="en-IN" sz="1050" dirty="0">
                <a:solidFill>
                  <a:srgbClr val="000000"/>
                </a:solidFill>
                <a:highlight>
                  <a:srgbClr val="FFFFFF"/>
                </a:highlight>
                <a:latin typeface="Consolas" panose="020B0609020204030204" pitchFamily="49" charset="0"/>
              </a:rPr>
              <a:t>}</a:t>
            </a:r>
            <a:endParaRPr lang="en-IN" sz="1050" dirty="0"/>
          </a:p>
        </p:txBody>
      </p:sp>
      <p:cxnSp>
        <p:nvCxnSpPr>
          <p:cNvPr id="5" name="Straight Arrow Connector 4">
            <a:extLst>
              <a:ext uri="{FF2B5EF4-FFF2-40B4-BE49-F238E27FC236}">
                <a16:creationId xmlns:a16="http://schemas.microsoft.com/office/drawing/2014/main" id="{C1B9E17F-014D-4A10-9F34-1369582D7E0A}"/>
              </a:ext>
            </a:extLst>
          </p:cNvPr>
          <p:cNvCxnSpPr>
            <a:cxnSpLocks/>
          </p:cNvCxnSpPr>
          <p:nvPr/>
        </p:nvCxnSpPr>
        <p:spPr>
          <a:xfrm flipH="1">
            <a:off x="4551103" y="1462844"/>
            <a:ext cx="984148" cy="1004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324324E-7C3F-43FD-B9D8-E41E2F640003}"/>
              </a:ext>
            </a:extLst>
          </p:cNvPr>
          <p:cNvSpPr txBox="1"/>
          <p:nvPr/>
        </p:nvSpPr>
        <p:spPr>
          <a:xfrm>
            <a:off x="4313963" y="289716"/>
            <a:ext cx="1182327" cy="369332"/>
          </a:xfrm>
          <a:prstGeom prst="rect">
            <a:avLst/>
          </a:prstGeom>
          <a:noFill/>
        </p:spPr>
        <p:txBody>
          <a:bodyPr wrap="square" rtlCol="0">
            <a:spAutoFit/>
          </a:bodyPr>
          <a:lstStyle/>
          <a:p>
            <a:r>
              <a:rPr lang="en-IN" dirty="0"/>
              <a:t>child1</a:t>
            </a:r>
          </a:p>
        </p:txBody>
      </p:sp>
      <p:sp>
        <p:nvSpPr>
          <p:cNvPr id="20" name="TextBox 19">
            <a:extLst>
              <a:ext uri="{FF2B5EF4-FFF2-40B4-BE49-F238E27FC236}">
                <a16:creationId xmlns:a16="http://schemas.microsoft.com/office/drawing/2014/main" id="{E85E2952-76E6-498F-BAF1-4468456DE55F}"/>
              </a:ext>
            </a:extLst>
          </p:cNvPr>
          <p:cNvSpPr txBox="1"/>
          <p:nvPr/>
        </p:nvSpPr>
        <p:spPr>
          <a:xfrm>
            <a:off x="10360743" y="88798"/>
            <a:ext cx="1229032" cy="369332"/>
          </a:xfrm>
          <a:prstGeom prst="rect">
            <a:avLst/>
          </a:prstGeom>
          <a:noFill/>
        </p:spPr>
        <p:txBody>
          <a:bodyPr wrap="square" rtlCol="0">
            <a:spAutoFit/>
          </a:bodyPr>
          <a:lstStyle/>
          <a:p>
            <a:r>
              <a:rPr lang="en-IN" dirty="0"/>
              <a:t>Parent</a:t>
            </a:r>
          </a:p>
        </p:txBody>
      </p:sp>
      <p:sp>
        <p:nvSpPr>
          <p:cNvPr id="21" name="TextBox 20">
            <a:extLst>
              <a:ext uri="{FF2B5EF4-FFF2-40B4-BE49-F238E27FC236}">
                <a16:creationId xmlns:a16="http://schemas.microsoft.com/office/drawing/2014/main" id="{6C35AB0A-CE07-4005-9D2D-032B74FC2B29}"/>
              </a:ext>
            </a:extLst>
          </p:cNvPr>
          <p:cNvSpPr txBox="1"/>
          <p:nvPr/>
        </p:nvSpPr>
        <p:spPr>
          <a:xfrm>
            <a:off x="0" y="4287160"/>
            <a:ext cx="5928852" cy="2492990"/>
          </a:xfrm>
          <a:prstGeom prst="rect">
            <a:avLst/>
          </a:prstGeom>
          <a:noFill/>
        </p:spPr>
        <p:txBody>
          <a:bodyPr wrap="square" rtlCol="0">
            <a:spAutoFit/>
          </a:bodyPr>
          <a:lstStyle/>
          <a:p>
            <a:r>
              <a:rPr lang="en-IN" sz="1200" dirty="0"/>
              <a:t>Public property of parent class is accessible in child class  due to inheritance. </a:t>
            </a:r>
          </a:p>
          <a:p>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Triangle</a:t>
            </a:r>
            <a:r>
              <a:rPr lang="en-IN" sz="1200" dirty="0">
                <a:solidFill>
                  <a:srgbClr val="000000"/>
                </a:solidFill>
                <a:highlight>
                  <a:srgbClr val="FFFFFF"/>
                </a:highlight>
                <a:latin typeface="Consolas" panose="020B0609020204030204" pitchFamily="49" charset="0"/>
              </a:rPr>
              <a:t> t1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Triangle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"isosceles"</a:t>
            </a:r>
            <a:r>
              <a:rPr lang="en-IN" sz="1200" dirty="0">
                <a:solidFill>
                  <a:srgbClr val="000000"/>
                </a:solidFill>
                <a:highlight>
                  <a:srgbClr val="FFFFFF"/>
                </a:highlight>
                <a:latin typeface="Consolas" panose="020B0609020204030204" pitchFamily="49" charset="0"/>
              </a:rPr>
              <a:t>, 4.0, 4.0);</a:t>
            </a:r>
          </a:p>
          <a:p>
            <a:r>
              <a:rPr lang="en-IN" sz="1200" dirty="0">
                <a:solidFill>
                  <a:srgbClr val="000000"/>
                </a:solidFill>
                <a:highlight>
                  <a:srgbClr val="FFFFFF"/>
                </a:highlight>
                <a:latin typeface="Consolas" panose="020B0609020204030204" pitchFamily="49" charset="0"/>
              </a:rPr>
              <a:t>We are calling child class constructor which in turn calling</a:t>
            </a:r>
          </a:p>
          <a:p>
            <a:r>
              <a:rPr lang="en-IN" sz="1200" dirty="0">
                <a:solidFill>
                  <a:srgbClr val="000000"/>
                </a:solidFill>
                <a:highlight>
                  <a:srgbClr val="FFFFFF"/>
                </a:highlight>
                <a:latin typeface="Consolas" panose="020B0609020204030204" pitchFamily="49" charset="0"/>
              </a:rPr>
              <a:t> parent class getter setter.</a:t>
            </a:r>
          </a:p>
          <a:p>
            <a:r>
              <a:rPr lang="en-IN" sz="1200" dirty="0">
                <a:solidFill>
                  <a:srgbClr val="000000"/>
                </a:solidFill>
                <a:highlight>
                  <a:srgbClr val="FFFFFF"/>
                </a:highlight>
                <a:latin typeface="Consolas" panose="020B0609020204030204" pitchFamily="49" charset="0"/>
              </a:rPr>
              <a:t> Think can we shift Initialization in parent class? </a:t>
            </a:r>
          </a:p>
          <a:p>
            <a:r>
              <a:rPr lang="en-IN" sz="1200" dirty="0">
                <a:solidFill>
                  <a:srgbClr val="000000"/>
                </a:solidFill>
                <a:highlight>
                  <a:srgbClr val="FFFFFF"/>
                </a:highlight>
                <a:latin typeface="Consolas" panose="020B0609020204030204" pitchFamily="49" charset="0"/>
              </a:rPr>
              <a:t>Yes. </a:t>
            </a:r>
          </a:p>
          <a:p>
            <a:r>
              <a:rPr lang="en-IN" sz="1200" dirty="0">
                <a:solidFill>
                  <a:srgbClr val="000000"/>
                </a:solidFill>
                <a:highlight>
                  <a:srgbClr val="FFFFFF"/>
                </a:highlight>
                <a:latin typeface="Consolas" panose="020B0609020204030204" pitchFamily="49" charset="0"/>
              </a:rPr>
              <a:t>But  how child class will call parent class constructor?</a:t>
            </a:r>
          </a:p>
          <a:p>
            <a:r>
              <a:rPr lang="en-IN" sz="1200" dirty="0">
                <a:solidFill>
                  <a:srgbClr val="000000"/>
                </a:solidFill>
                <a:highlight>
                  <a:srgbClr val="FFFFFF"/>
                </a:highlight>
                <a:latin typeface="Consolas" panose="020B0609020204030204" pitchFamily="49" charset="0"/>
              </a:rPr>
              <a:t>Using </a:t>
            </a:r>
            <a:r>
              <a:rPr lang="en-IN" sz="1200" b="1" i="1" dirty="0">
                <a:solidFill>
                  <a:schemeClr val="accent2"/>
                </a:solidFill>
                <a:highlight>
                  <a:srgbClr val="FFFFFF"/>
                </a:highlight>
                <a:latin typeface="Consolas" panose="020B0609020204030204" pitchFamily="49" charset="0"/>
              </a:rPr>
              <a:t>base</a:t>
            </a:r>
            <a:r>
              <a:rPr lang="en-IN" sz="1200" dirty="0">
                <a:solidFill>
                  <a:srgbClr val="000000"/>
                </a:solidFill>
                <a:highlight>
                  <a:srgbClr val="FFFFFF"/>
                </a:highlight>
                <a:latin typeface="Consolas" panose="020B0609020204030204" pitchFamily="49" charset="0"/>
              </a:rPr>
              <a:t> key word</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Triangle</a:t>
            </a:r>
            <a:r>
              <a:rPr lang="en-IN" sz="1200" dirty="0">
                <a:solidFill>
                  <a:srgbClr val="000000"/>
                </a:solidFill>
                <a:highlight>
                  <a:srgbClr val="FFFFFF"/>
                </a:highlight>
                <a:latin typeface="Consolas" panose="020B0609020204030204" pitchFamily="49" charset="0"/>
              </a:rPr>
              <a:t> t1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Triangle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"isosceles"</a:t>
            </a:r>
            <a:r>
              <a:rPr lang="en-IN" sz="1200" dirty="0">
                <a:solidFill>
                  <a:srgbClr val="000000"/>
                </a:solidFill>
                <a:highlight>
                  <a:srgbClr val="FFFFFF"/>
                </a:highlight>
                <a:latin typeface="Consolas" panose="020B0609020204030204" pitchFamily="49" charset="0"/>
              </a:rPr>
              <a:t>, 4.0, 4.0);</a:t>
            </a:r>
          </a:p>
          <a:p>
            <a:r>
              <a:rPr lang="en-US" sz="1200" dirty="0">
                <a:solidFill>
                  <a:srgbClr val="000000"/>
                </a:solidFill>
                <a:highlight>
                  <a:srgbClr val="FFFFFF"/>
                </a:highlight>
                <a:latin typeface="Consolas" panose="020B0609020204030204" pitchFamily="49" charset="0"/>
              </a:rPr>
              <a:t>With this line </a:t>
            </a:r>
            <a:r>
              <a:rPr lang="en-US" sz="1200" dirty="0" err="1">
                <a:solidFill>
                  <a:srgbClr val="000000"/>
                </a:solidFill>
                <a:highlight>
                  <a:srgbClr val="FFFFFF"/>
                </a:highlight>
                <a:latin typeface="Consolas" panose="020B0609020204030204" pitchFamily="49" charset="0"/>
              </a:rPr>
              <a:t>noargs</a:t>
            </a:r>
            <a:r>
              <a:rPr lang="en-US" sz="1200" dirty="0">
                <a:solidFill>
                  <a:srgbClr val="000000"/>
                </a:solidFill>
                <a:highlight>
                  <a:srgbClr val="FFFFFF"/>
                </a:highlight>
                <a:latin typeface="Consolas" panose="020B0609020204030204" pitchFamily="49" charset="0"/>
              </a:rPr>
              <a:t> constructor of parent get called </a:t>
            </a:r>
            <a:endParaRPr lang="en-IN" sz="1200" dirty="0"/>
          </a:p>
          <a:p>
            <a:endParaRPr lang="en-IN" sz="1200" dirty="0">
              <a:solidFill>
                <a:srgbClr val="000000"/>
              </a:solidFill>
              <a:highlight>
                <a:srgbClr val="FFFFFF"/>
              </a:highlight>
              <a:latin typeface="Consolas" panose="020B0609020204030204" pitchFamily="49" charset="0"/>
            </a:endParaRPr>
          </a:p>
          <a:p>
            <a:endParaRPr lang="en-IN" sz="1200" dirty="0"/>
          </a:p>
        </p:txBody>
      </p:sp>
      <p:sp>
        <p:nvSpPr>
          <p:cNvPr id="23" name="TextBox 22">
            <a:extLst>
              <a:ext uri="{FF2B5EF4-FFF2-40B4-BE49-F238E27FC236}">
                <a16:creationId xmlns:a16="http://schemas.microsoft.com/office/drawing/2014/main" id="{6952A961-4BB6-48EC-8836-7A08D6A14E29}"/>
              </a:ext>
            </a:extLst>
          </p:cNvPr>
          <p:cNvSpPr txBox="1"/>
          <p:nvPr/>
        </p:nvSpPr>
        <p:spPr>
          <a:xfrm>
            <a:off x="5378245" y="3155541"/>
            <a:ext cx="6941031" cy="3477875"/>
          </a:xfrm>
          <a:prstGeom prst="rect">
            <a:avLst/>
          </a:prstGeom>
          <a:noFill/>
        </p:spPr>
        <p:txBody>
          <a:bodyPr wrap="square" rtlCol="0">
            <a:spAutoFit/>
          </a:bodyPr>
          <a:lstStyle/>
          <a:p>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Shapes3</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static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void</a:t>
            </a:r>
            <a:r>
              <a:rPr lang="en-IN" sz="1100" dirty="0">
                <a:solidFill>
                  <a:srgbClr val="000000"/>
                </a:solidFill>
                <a:highlight>
                  <a:srgbClr val="FFFFFF"/>
                </a:highlight>
                <a:latin typeface="Consolas" panose="020B0609020204030204" pitchFamily="49" charset="0"/>
              </a:rPr>
              <a:t> Main()</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Triangle</a:t>
            </a:r>
            <a:r>
              <a:rPr lang="en-IN" sz="1100" dirty="0">
                <a:solidFill>
                  <a:srgbClr val="000000"/>
                </a:solidFill>
                <a:highlight>
                  <a:srgbClr val="FFFFFF"/>
                </a:highlight>
                <a:latin typeface="Consolas" panose="020B0609020204030204" pitchFamily="49" charset="0"/>
              </a:rPr>
              <a:t> t1 = </a:t>
            </a:r>
            <a:r>
              <a:rPr lang="en-IN" sz="1100" dirty="0">
                <a:solidFill>
                  <a:srgbClr val="0000FF"/>
                </a:solidFill>
                <a:highlight>
                  <a:srgbClr val="FFFFFF"/>
                </a:highlight>
                <a:latin typeface="Consolas" panose="020B0609020204030204" pitchFamily="49" charset="0"/>
              </a:rPr>
              <a:t>new</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Triangle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"isosceles"</a:t>
            </a:r>
            <a:r>
              <a:rPr lang="en-IN" sz="1100" dirty="0">
                <a:solidFill>
                  <a:srgbClr val="000000"/>
                </a:solidFill>
                <a:highlight>
                  <a:srgbClr val="FFFFFF"/>
                </a:highlight>
                <a:latin typeface="Consolas" panose="020B0609020204030204" pitchFamily="49" charset="0"/>
              </a:rPr>
              <a:t>, 4.0, 4.0);</a:t>
            </a:r>
          </a:p>
          <a:p>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Triangle</a:t>
            </a:r>
            <a:r>
              <a:rPr lang="en-US" sz="1100" dirty="0">
                <a:solidFill>
                  <a:srgbClr val="000000"/>
                </a:solidFill>
                <a:highlight>
                  <a:srgbClr val="FFFFFF"/>
                </a:highlight>
                <a:latin typeface="Consolas" panose="020B0609020204030204" pitchFamily="49" charset="0"/>
              </a:rPr>
              <a:t> t2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Triangle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"right"</a:t>
            </a:r>
            <a:r>
              <a:rPr lang="en-US" sz="1100" dirty="0">
                <a:solidFill>
                  <a:srgbClr val="000000"/>
                </a:solidFill>
                <a:highlight>
                  <a:srgbClr val="FFFFFF"/>
                </a:highlight>
                <a:latin typeface="Consolas" panose="020B0609020204030204" pitchFamily="49" charset="0"/>
              </a:rPr>
              <a:t>, 8.0, 12.0);</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"Info for t1: "</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t1.showStyle();</a:t>
            </a:r>
          </a:p>
          <a:p>
            <a:r>
              <a:rPr lang="en-IN" sz="1100" dirty="0">
                <a:solidFill>
                  <a:srgbClr val="000000"/>
                </a:solidFill>
                <a:highlight>
                  <a:srgbClr val="FFFFFF"/>
                </a:highlight>
                <a:latin typeface="Consolas" panose="020B0609020204030204" pitchFamily="49" charset="0"/>
              </a:rPr>
              <a:t>        t1.showDim();</a:t>
            </a:r>
          </a:p>
          <a:p>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"Area is "</a:t>
            </a:r>
            <a:r>
              <a:rPr lang="en-US" sz="1100" dirty="0">
                <a:solidFill>
                  <a:srgbClr val="000000"/>
                </a:solidFill>
                <a:highlight>
                  <a:srgbClr val="FFFFFF"/>
                </a:highlight>
                <a:latin typeface="Consolas" panose="020B0609020204030204" pitchFamily="49" charset="0"/>
              </a:rPr>
              <a:t> + t1.area());</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"Info for t2: "</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t2.showStyle();</a:t>
            </a:r>
          </a:p>
          <a:p>
            <a:r>
              <a:rPr lang="en-IN" sz="1100" dirty="0">
                <a:solidFill>
                  <a:srgbClr val="000000"/>
                </a:solidFill>
                <a:highlight>
                  <a:srgbClr val="FFFFFF"/>
                </a:highlight>
                <a:latin typeface="Consolas" panose="020B0609020204030204" pitchFamily="49" charset="0"/>
              </a:rPr>
              <a:t>        t2.showDim();</a:t>
            </a:r>
          </a:p>
          <a:p>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"Area is "</a:t>
            </a:r>
            <a:r>
              <a:rPr lang="en-US" sz="1100" dirty="0">
                <a:solidFill>
                  <a:srgbClr val="000000"/>
                </a:solidFill>
                <a:highlight>
                  <a:srgbClr val="FFFFFF"/>
                </a:highlight>
                <a:latin typeface="Consolas" panose="020B0609020204030204" pitchFamily="49" charset="0"/>
              </a:rPr>
              <a:t> + t2.area());</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1158946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4FD32E-393A-4FF5-AF18-559D6BF1B210}"/>
              </a:ext>
            </a:extLst>
          </p:cNvPr>
          <p:cNvSpPr>
            <a:spLocks noGrp="1"/>
          </p:cNvSpPr>
          <p:nvPr>
            <p:ph idx="1"/>
          </p:nvPr>
        </p:nvSpPr>
        <p:spPr>
          <a:xfrm>
            <a:off x="546846" y="304800"/>
            <a:ext cx="5208495" cy="5299869"/>
          </a:xfrm>
        </p:spPr>
        <p:txBody>
          <a:bodyPr>
            <a:noAutofit/>
          </a:bodyPr>
          <a:lstStyle/>
          <a:p>
            <a:pPr>
              <a:lnSpc>
                <a:spcPct val="100000"/>
              </a:lnSpc>
              <a:spcBef>
                <a:spcPts val="0"/>
              </a:spcBef>
            </a:pPr>
            <a:r>
              <a:rPr lang="en-IN" sz="800" dirty="0">
                <a:solidFill>
                  <a:srgbClr val="0000FF"/>
                </a:solidFill>
                <a:highlight>
                  <a:srgbClr val="FFFFFF"/>
                </a:highlight>
                <a:latin typeface="Consolas" panose="020B0609020204030204" pitchFamily="49" charset="0"/>
              </a:rPr>
              <a:t>using</a:t>
            </a:r>
            <a:r>
              <a:rPr lang="en-IN" sz="800" dirty="0">
                <a:solidFill>
                  <a:srgbClr val="000000"/>
                </a:solidFill>
                <a:highlight>
                  <a:srgbClr val="FFFFFF"/>
                </a:highlight>
                <a:latin typeface="Consolas" panose="020B0609020204030204" pitchFamily="49" charset="0"/>
              </a:rPr>
              <a:t> System;</a:t>
            </a:r>
          </a:p>
          <a:p>
            <a:pPr>
              <a:lnSpc>
                <a:spcPct val="100000"/>
              </a:lnSpc>
              <a:spcBef>
                <a:spcPts val="0"/>
              </a:spcBef>
            </a:pPr>
            <a:r>
              <a:rPr lang="en-IN" sz="800" dirty="0">
                <a:solidFill>
                  <a:srgbClr val="0000FF"/>
                </a:solidFill>
                <a:highlight>
                  <a:srgbClr val="FFFFFF"/>
                </a:highlight>
                <a:latin typeface="Consolas" panose="020B0609020204030204" pitchFamily="49" charset="0"/>
              </a:rPr>
              <a:t>class</a:t>
            </a:r>
            <a:r>
              <a:rPr lang="en-IN" sz="800" dirty="0">
                <a:solidFill>
                  <a:srgbClr val="000000"/>
                </a:solidFill>
                <a:highlight>
                  <a:srgbClr val="FFFFFF"/>
                </a:highlight>
                <a:latin typeface="Consolas" panose="020B0609020204030204" pitchFamily="49" charset="0"/>
              </a:rPr>
              <a:t> </a:t>
            </a:r>
            <a:r>
              <a:rPr lang="en-IN" sz="800" dirty="0" err="1">
                <a:solidFill>
                  <a:srgbClr val="2B91AF"/>
                </a:solidFill>
                <a:highlight>
                  <a:srgbClr val="FFFFFF"/>
                </a:highlight>
                <a:latin typeface="Consolas" panose="020B0609020204030204" pitchFamily="49" charset="0"/>
              </a:rPr>
              <a:t>TwoDShape</a:t>
            </a:r>
            <a:endParaRPr lang="en-IN"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double</a:t>
            </a:r>
            <a:r>
              <a:rPr lang="en-IN" sz="800" dirty="0">
                <a:solidFill>
                  <a:srgbClr val="000000"/>
                </a:solidFill>
                <a:highlight>
                  <a:srgbClr val="FFFFFF"/>
                </a:highlight>
                <a:latin typeface="Consolas" panose="020B0609020204030204" pitchFamily="49" charset="0"/>
              </a:rPr>
              <a:t> </a:t>
            </a:r>
            <a:r>
              <a:rPr lang="en-IN" sz="800" dirty="0" err="1">
                <a:solidFill>
                  <a:srgbClr val="000000"/>
                </a:solidFill>
                <a:highlight>
                  <a:srgbClr val="FFFFFF"/>
                </a:highlight>
                <a:latin typeface="Consolas" panose="020B0609020204030204" pitchFamily="49" charset="0"/>
              </a:rPr>
              <a:t>pri_width</a:t>
            </a:r>
            <a:r>
              <a:rPr lang="en-IN" sz="800" dirty="0">
                <a:solidFill>
                  <a:srgbClr val="000000"/>
                </a:solidFill>
                <a:highlight>
                  <a:srgbClr val="FFFFFF"/>
                </a:highlight>
                <a:latin typeface="Consolas" panose="020B0609020204030204" pitchFamily="49" charset="0"/>
              </a:rPr>
              <a:t>;</a:t>
            </a:r>
          </a:p>
          <a:p>
            <a:pPr>
              <a:lnSpc>
                <a:spcPct val="100000"/>
              </a:lnSpc>
              <a:spcBef>
                <a:spcPts val="0"/>
              </a:spcBef>
            </a:pP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double</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pri_height</a:t>
            </a:r>
            <a:r>
              <a:rPr lang="en-US" sz="800" dirty="0">
                <a:solidFill>
                  <a:srgbClr val="000000"/>
                </a:solidFill>
                <a:highlight>
                  <a:srgbClr val="FFFFFF"/>
                </a:highlight>
                <a:latin typeface="Consolas" panose="020B0609020204030204" pitchFamily="49" charset="0"/>
              </a:rPr>
              <a:t>;    </a:t>
            </a:r>
            <a:r>
              <a:rPr lang="en-US" sz="800" dirty="0">
                <a:solidFill>
                  <a:srgbClr val="008000"/>
                </a:solidFill>
                <a:highlight>
                  <a:srgbClr val="FFFFFF"/>
                </a:highlight>
                <a:latin typeface="Consolas" panose="020B0609020204030204" pitchFamily="49" charset="0"/>
              </a:rPr>
              <a:t>// Properties for width and height. </a:t>
            </a:r>
            <a:endParaRPr lang="en-US"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public</a:t>
            </a:r>
            <a:r>
              <a:rPr lang="en-IN" sz="800" dirty="0">
                <a:solidFill>
                  <a:srgbClr val="000000"/>
                </a:solidFill>
                <a:highlight>
                  <a:srgbClr val="FFFFFF"/>
                </a:highlight>
                <a:latin typeface="Consolas" panose="020B0609020204030204" pitchFamily="49" charset="0"/>
              </a:rPr>
              <a:t> </a:t>
            </a:r>
            <a:r>
              <a:rPr lang="en-IN" sz="800" dirty="0" err="1">
                <a:solidFill>
                  <a:srgbClr val="000000"/>
                </a:solidFill>
                <a:highlight>
                  <a:srgbClr val="FFFFFF"/>
                </a:highlight>
                <a:latin typeface="Consolas" panose="020B0609020204030204" pitchFamily="49" charset="0"/>
              </a:rPr>
              <a:t>TwoDShape</a:t>
            </a:r>
            <a:r>
              <a:rPr lang="en-IN" sz="800" dirty="0">
                <a:solidFill>
                  <a:srgbClr val="000000"/>
                </a:solidFill>
                <a:highlight>
                  <a:srgbClr val="FFFFFF"/>
                </a:highlight>
                <a:latin typeface="Consolas" panose="020B0609020204030204" pitchFamily="49" charset="0"/>
              </a:rPr>
              <a:t>(</a:t>
            </a:r>
            <a:r>
              <a:rPr lang="en-IN" sz="800" dirty="0">
                <a:solidFill>
                  <a:srgbClr val="0000FF"/>
                </a:solidFill>
                <a:highlight>
                  <a:srgbClr val="FFFFFF"/>
                </a:highlight>
                <a:latin typeface="Consolas" panose="020B0609020204030204" pitchFamily="49" charset="0"/>
              </a:rPr>
              <a:t>double</a:t>
            </a:r>
            <a:r>
              <a:rPr lang="en-IN" sz="800" dirty="0">
                <a:solidFill>
                  <a:srgbClr val="000000"/>
                </a:solidFill>
                <a:highlight>
                  <a:srgbClr val="FFFFFF"/>
                </a:highlight>
                <a:latin typeface="Consolas" panose="020B0609020204030204" pitchFamily="49" charset="0"/>
              </a:rPr>
              <a:t> </a:t>
            </a:r>
            <a:r>
              <a:rPr lang="en-IN" sz="800" dirty="0" err="1">
                <a:solidFill>
                  <a:srgbClr val="000000"/>
                </a:solidFill>
                <a:highlight>
                  <a:srgbClr val="FFFFFF"/>
                </a:highlight>
                <a:latin typeface="Consolas" panose="020B0609020204030204" pitchFamily="49" charset="0"/>
              </a:rPr>
              <a:t>w,</a:t>
            </a:r>
            <a:r>
              <a:rPr lang="en-IN" sz="800" dirty="0" err="1">
                <a:solidFill>
                  <a:srgbClr val="0000FF"/>
                </a:solidFill>
                <a:highlight>
                  <a:srgbClr val="FFFFFF"/>
                </a:highlight>
                <a:latin typeface="Consolas" panose="020B0609020204030204" pitchFamily="49" charset="0"/>
              </a:rPr>
              <a:t>double</a:t>
            </a:r>
            <a:r>
              <a:rPr lang="en-IN" sz="800" dirty="0">
                <a:solidFill>
                  <a:srgbClr val="000000"/>
                </a:solidFill>
                <a:highlight>
                  <a:srgbClr val="FFFFFF"/>
                </a:highlight>
                <a:latin typeface="Consolas" panose="020B0609020204030204" pitchFamily="49" charset="0"/>
              </a:rPr>
              <a:t> h)</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public</a:t>
            </a: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double</a:t>
            </a:r>
            <a:r>
              <a:rPr lang="en-IN" sz="800" dirty="0">
                <a:solidFill>
                  <a:srgbClr val="000000"/>
                </a:solidFill>
                <a:highlight>
                  <a:srgbClr val="FFFFFF"/>
                </a:highlight>
                <a:latin typeface="Consolas" panose="020B0609020204030204" pitchFamily="49" charset="0"/>
              </a:rPr>
              <a:t> width</a:t>
            </a:r>
          </a:p>
          <a:p>
            <a:pPr>
              <a:lnSpc>
                <a:spcPct val="100000"/>
              </a:lnSpc>
              <a:spcBef>
                <a:spcPts val="0"/>
              </a:spcBef>
            </a:pPr>
            <a:r>
              <a:rPr lang="en-IN" sz="800" dirty="0">
                <a:solidFill>
                  <a:srgbClr val="000000"/>
                </a:solidFill>
                <a:highlight>
                  <a:srgbClr val="FFFFFF"/>
                </a:highlight>
                <a:latin typeface="Consolas" panose="020B0609020204030204" pitchFamily="49" charset="0"/>
              </a:rPr>
              <a:t>    {    </a:t>
            </a:r>
            <a:r>
              <a:rPr lang="en-IN" sz="800" dirty="0">
                <a:solidFill>
                  <a:srgbClr val="0000FF"/>
                </a:solidFill>
                <a:highlight>
                  <a:srgbClr val="FFFFFF"/>
                </a:highlight>
                <a:latin typeface="Consolas" panose="020B0609020204030204" pitchFamily="49" charset="0"/>
              </a:rPr>
              <a:t>get</a:t>
            </a:r>
            <a:r>
              <a:rPr lang="en-IN" sz="800" dirty="0">
                <a:solidFill>
                  <a:srgbClr val="000000"/>
                </a:solidFill>
                <a:highlight>
                  <a:srgbClr val="FFFFFF"/>
                </a:highlight>
                <a:latin typeface="Consolas" panose="020B0609020204030204" pitchFamily="49" charset="0"/>
              </a:rPr>
              <a:t> { </a:t>
            </a:r>
            <a:r>
              <a:rPr lang="en-IN" sz="800" dirty="0">
                <a:solidFill>
                  <a:srgbClr val="0000FF"/>
                </a:solidFill>
                <a:highlight>
                  <a:srgbClr val="FFFFFF"/>
                </a:highlight>
                <a:latin typeface="Consolas" panose="020B0609020204030204" pitchFamily="49" charset="0"/>
              </a:rPr>
              <a:t>return</a:t>
            </a:r>
            <a:r>
              <a:rPr lang="en-IN" sz="800" dirty="0">
                <a:solidFill>
                  <a:srgbClr val="000000"/>
                </a:solidFill>
                <a:highlight>
                  <a:srgbClr val="FFFFFF"/>
                </a:highlight>
                <a:latin typeface="Consolas" panose="020B0609020204030204" pitchFamily="49" charset="0"/>
              </a:rPr>
              <a:t> </a:t>
            </a:r>
            <a:r>
              <a:rPr lang="en-IN" sz="800" dirty="0" err="1">
                <a:solidFill>
                  <a:srgbClr val="000000"/>
                </a:solidFill>
                <a:highlight>
                  <a:srgbClr val="FFFFFF"/>
                </a:highlight>
                <a:latin typeface="Consolas" panose="020B0609020204030204" pitchFamily="49" charset="0"/>
              </a:rPr>
              <a:t>pri_width</a:t>
            </a: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set</a:t>
            </a:r>
            <a:r>
              <a:rPr lang="en-IN" sz="800" dirty="0">
                <a:solidFill>
                  <a:srgbClr val="000000"/>
                </a:solidFill>
                <a:highlight>
                  <a:srgbClr val="FFFFFF"/>
                </a:highlight>
                <a:latin typeface="Consolas" panose="020B0609020204030204" pitchFamily="49" charset="0"/>
              </a:rPr>
              <a:t> { </a:t>
            </a:r>
            <a:r>
              <a:rPr lang="en-IN" sz="800" dirty="0" err="1">
                <a:solidFill>
                  <a:srgbClr val="000000"/>
                </a:solidFill>
                <a:highlight>
                  <a:srgbClr val="FFFFFF"/>
                </a:highlight>
                <a:latin typeface="Consolas" panose="020B0609020204030204" pitchFamily="49" charset="0"/>
              </a:rPr>
              <a:t>pri_width</a:t>
            </a:r>
            <a:r>
              <a:rPr lang="en-IN" sz="800" dirty="0">
                <a:solidFill>
                  <a:srgbClr val="000000"/>
                </a:solidFill>
                <a:highlight>
                  <a:srgbClr val="FFFFFF"/>
                </a:highlight>
                <a:latin typeface="Consolas" panose="020B0609020204030204" pitchFamily="49" charset="0"/>
              </a:rPr>
              <a:t> = </a:t>
            </a:r>
            <a:r>
              <a:rPr lang="en-IN" sz="800" dirty="0">
                <a:solidFill>
                  <a:srgbClr val="0000FF"/>
                </a:solidFill>
                <a:highlight>
                  <a:srgbClr val="FFFFFF"/>
                </a:highlight>
                <a:latin typeface="Consolas" panose="020B0609020204030204" pitchFamily="49" charset="0"/>
              </a:rPr>
              <a:t>value</a:t>
            </a: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public</a:t>
            </a: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double</a:t>
            </a:r>
            <a:r>
              <a:rPr lang="en-IN" sz="800" dirty="0">
                <a:solidFill>
                  <a:srgbClr val="000000"/>
                </a:solidFill>
                <a:highlight>
                  <a:srgbClr val="FFFFFF"/>
                </a:highlight>
                <a:latin typeface="Consolas" panose="020B0609020204030204" pitchFamily="49" charset="0"/>
              </a:rPr>
              <a:t> height</a:t>
            </a:r>
          </a:p>
          <a:p>
            <a:pPr>
              <a:lnSpc>
                <a:spcPct val="100000"/>
              </a:lnSpc>
              <a:spcBef>
                <a:spcPts val="0"/>
              </a:spcBef>
            </a:pPr>
            <a:r>
              <a:rPr lang="en-IN" sz="800" dirty="0">
                <a:solidFill>
                  <a:srgbClr val="000000"/>
                </a:solidFill>
                <a:highlight>
                  <a:srgbClr val="FFFFFF"/>
                </a:highlight>
                <a:latin typeface="Consolas" panose="020B0609020204030204" pitchFamily="49" charset="0"/>
              </a:rPr>
              <a:t>    {   </a:t>
            </a:r>
            <a:r>
              <a:rPr lang="en-IN" sz="800" dirty="0">
                <a:solidFill>
                  <a:srgbClr val="0000FF"/>
                </a:solidFill>
                <a:highlight>
                  <a:srgbClr val="FFFFFF"/>
                </a:highlight>
                <a:latin typeface="Consolas" panose="020B0609020204030204" pitchFamily="49" charset="0"/>
              </a:rPr>
              <a:t>get</a:t>
            </a:r>
            <a:r>
              <a:rPr lang="en-IN" sz="800" dirty="0">
                <a:solidFill>
                  <a:srgbClr val="000000"/>
                </a:solidFill>
                <a:highlight>
                  <a:srgbClr val="FFFFFF"/>
                </a:highlight>
                <a:latin typeface="Consolas" panose="020B0609020204030204" pitchFamily="49" charset="0"/>
              </a:rPr>
              <a:t> { </a:t>
            </a:r>
            <a:r>
              <a:rPr lang="en-IN" sz="800" dirty="0">
                <a:solidFill>
                  <a:srgbClr val="0000FF"/>
                </a:solidFill>
                <a:highlight>
                  <a:srgbClr val="FFFFFF"/>
                </a:highlight>
                <a:latin typeface="Consolas" panose="020B0609020204030204" pitchFamily="49" charset="0"/>
              </a:rPr>
              <a:t>return</a:t>
            </a:r>
            <a:r>
              <a:rPr lang="en-IN" sz="800" dirty="0">
                <a:solidFill>
                  <a:srgbClr val="000000"/>
                </a:solidFill>
                <a:highlight>
                  <a:srgbClr val="FFFFFF"/>
                </a:highlight>
                <a:latin typeface="Consolas" panose="020B0609020204030204" pitchFamily="49" charset="0"/>
              </a:rPr>
              <a:t> </a:t>
            </a:r>
            <a:r>
              <a:rPr lang="en-IN" sz="800" dirty="0" err="1">
                <a:solidFill>
                  <a:srgbClr val="000000"/>
                </a:solidFill>
                <a:highlight>
                  <a:srgbClr val="FFFFFF"/>
                </a:highlight>
                <a:latin typeface="Consolas" panose="020B0609020204030204" pitchFamily="49" charset="0"/>
              </a:rPr>
              <a:t>pri_height</a:t>
            </a: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set</a:t>
            </a:r>
            <a:r>
              <a:rPr lang="en-IN" sz="800" dirty="0">
                <a:solidFill>
                  <a:srgbClr val="000000"/>
                </a:solidFill>
                <a:highlight>
                  <a:srgbClr val="FFFFFF"/>
                </a:highlight>
                <a:latin typeface="Consolas" panose="020B0609020204030204" pitchFamily="49" charset="0"/>
              </a:rPr>
              <a:t> { </a:t>
            </a:r>
            <a:r>
              <a:rPr lang="en-IN" sz="800" dirty="0" err="1">
                <a:solidFill>
                  <a:srgbClr val="000000"/>
                </a:solidFill>
                <a:highlight>
                  <a:srgbClr val="FFFFFF"/>
                </a:highlight>
                <a:latin typeface="Consolas" panose="020B0609020204030204" pitchFamily="49" charset="0"/>
              </a:rPr>
              <a:t>pri_height</a:t>
            </a:r>
            <a:r>
              <a:rPr lang="en-IN" sz="800" dirty="0">
                <a:solidFill>
                  <a:srgbClr val="000000"/>
                </a:solidFill>
                <a:highlight>
                  <a:srgbClr val="FFFFFF"/>
                </a:highlight>
                <a:latin typeface="Consolas" panose="020B0609020204030204" pitchFamily="49" charset="0"/>
              </a:rPr>
              <a:t> = </a:t>
            </a:r>
            <a:r>
              <a:rPr lang="en-IN" sz="800" dirty="0">
                <a:solidFill>
                  <a:srgbClr val="0000FF"/>
                </a:solidFill>
                <a:highlight>
                  <a:srgbClr val="FFFFFF"/>
                </a:highlight>
                <a:latin typeface="Consolas" panose="020B0609020204030204" pitchFamily="49" charset="0"/>
              </a:rPr>
              <a:t>value</a:t>
            </a: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    } </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public</a:t>
            </a: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void</a:t>
            </a:r>
            <a:r>
              <a:rPr lang="en-IN" sz="800" dirty="0">
                <a:solidFill>
                  <a:srgbClr val="000000"/>
                </a:solidFill>
                <a:highlight>
                  <a:srgbClr val="FFFFFF"/>
                </a:highlight>
                <a:latin typeface="Consolas" panose="020B0609020204030204" pitchFamily="49" charset="0"/>
              </a:rPr>
              <a:t> </a:t>
            </a:r>
            <a:r>
              <a:rPr lang="en-IN" sz="800" dirty="0" err="1">
                <a:solidFill>
                  <a:srgbClr val="000000"/>
                </a:solidFill>
                <a:highlight>
                  <a:srgbClr val="FFFFFF"/>
                </a:highlight>
                <a:latin typeface="Consolas" panose="020B0609020204030204" pitchFamily="49" charset="0"/>
              </a:rPr>
              <a:t>showDim</a:t>
            </a:r>
            <a:r>
              <a:rPr lang="en-IN" sz="800" dirty="0">
                <a:solidFill>
                  <a:srgbClr val="000000"/>
                </a:solidFill>
                <a:highlight>
                  <a:srgbClr val="FFFFFF"/>
                </a:highlight>
                <a:latin typeface="Consolas" panose="020B0609020204030204" pitchFamily="49" charset="0"/>
              </a:rPr>
              <a:t>()</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US" sz="800" dirty="0">
                <a:solidFill>
                  <a:srgbClr val="000000"/>
                </a:solidFill>
                <a:highlight>
                  <a:srgbClr val="FFFFFF"/>
                </a:highlight>
                <a:latin typeface="Consolas" panose="020B0609020204030204" pitchFamily="49" charset="0"/>
              </a:rPr>
              <a:t>   </a:t>
            </a:r>
            <a:r>
              <a:rPr lang="en-US" sz="800" dirty="0" err="1">
                <a:solidFill>
                  <a:srgbClr val="2B91AF"/>
                </a:solidFill>
                <a:highlight>
                  <a:srgbClr val="FFFFFF"/>
                </a:highlight>
                <a:latin typeface="Consolas" panose="020B0609020204030204" pitchFamily="49" charset="0"/>
              </a:rPr>
              <a:t>Console</a:t>
            </a:r>
            <a:r>
              <a:rPr lang="en-US" sz="800" dirty="0" err="1">
                <a:solidFill>
                  <a:srgbClr val="000000"/>
                </a:solidFill>
                <a:highlight>
                  <a:srgbClr val="FFFFFF"/>
                </a:highlight>
                <a:latin typeface="Consolas" panose="020B0609020204030204" pitchFamily="49" charset="0"/>
              </a:rPr>
              <a:t>.WriteLine</a:t>
            </a:r>
            <a:r>
              <a:rPr lang="en-US" sz="800" dirty="0">
                <a:solidFill>
                  <a:srgbClr val="000000"/>
                </a:solidFill>
                <a:highlight>
                  <a:srgbClr val="FFFFFF"/>
                </a:highlight>
                <a:latin typeface="Consolas" panose="020B0609020204030204" pitchFamily="49" charset="0"/>
              </a:rPr>
              <a:t>(</a:t>
            </a:r>
            <a:r>
              <a:rPr lang="en-US" sz="800" dirty="0">
                <a:solidFill>
                  <a:srgbClr val="A31515"/>
                </a:solidFill>
                <a:highlight>
                  <a:srgbClr val="FFFFFF"/>
                </a:highlight>
                <a:latin typeface="Consolas" panose="020B0609020204030204" pitchFamily="49" charset="0"/>
              </a:rPr>
              <a:t>"Width and height are "</a:t>
            </a:r>
            <a:r>
              <a:rPr lang="en-US" sz="800" dirty="0">
                <a:solidFill>
                  <a:srgbClr val="000000"/>
                </a:solidFill>
                <a:highlight>
                  <a:srgbClr val="FFFFFF"/>
                </a:highlight>
                <a:latin typeface="Consolas" panose="020B0609020204030204" pitchFamily="49" charset="0"/>
              </a:rPr>
              <a:t> +  width + </a:t>
            </a:r>
            <a:r>
              <a:rPr lang="en-US" sz="800" dirty="0">
                <a:solidFill>
                  <a:srgbClr val="A31515"/>
                </a:solidFill>
                <a:highlight>
                  <a:srgbClr val="FFFFFF"/>
                </a:highlight>
                <a:latin typeface="Consolas" panose="020B0609020204030204" pitchFamily="49" charset="0"/>
              </a:rPr>
              <a:t>" and "</a:t>
            </a:r>
            <a:r>
              <a:rPr lang="en-US" sz="800" dirty="0">
                <a:solidFill>
                  <a:srgbClr val="000000"/>
                </a:solidFill>
                <a:highlight>
                  <a:srgbClr val="FFFFFF"/>
                </a:highlight>
                <a:latin typeface="Consolas" panose="020B0609020204030204" pitchFamily="49" charset="0"/>
              </a:rPr>
              <a:t> + height);</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a:t>
            </a:r>
          </a:p>
          <a:p>
            <a:pPr>
              <a:lnSpc>
                <a:spcPct val="100000"/>
              </a:lnSpc>
              <a:spcBef>
                <a:spcPts val="0"/>
              </a:spcBef>
            </a:pPr>
            <a:endParaRPr lang="en-IN"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FF"/>
                </a:solidFill>
                <a:highlight>
                  <a:srgbClr val="FFFFFF"/>
                </a:highlight>
                <a:latin typeface="Consolas" panose="020B0609020204030204" pitchFamily="49" charset="0"/>
              </a:rPr>
              <a:t>class</a:t>
            </a:r>
            <a:r>
              <a:rPr lang="en-IN" sz="800" dirty="0">
                <a:solidFill>
                  <a:srgbClr val="000000"/>
                </a:solidFill>
                <a:highlight>
                  <a:srgbClr val="FFFFFF"/>
                </a:highlight>
                <a:latin typeface="Consolas" panose="020B0609020204030204" pitchFamily="49" charset="0"/>
              </a:rPr>
              <a:t> </a:t>
            </a:r>
            <a:r>
              <a:rPr lang="en-IN" sz="800" dirty="0">
                <a:solidFill>
                  <a:srgbClr val="2B91AF"/>
                </a:solidFill>
                <a:highlight>
                  <a:srgbClr val="FFFFFF"/>
                </a:highlight>
                <a:latin typeface="Consolas" panose="020B0609020204030204" pitchFamily="49" charset="0"/>
              </a:rPr>
              <a:t>Triangle</a:t>
            </a:r>
            <a:r>
              <a:rPr lang="en-IN" sz="800" dirty="0">
                <a:solidFill>
                  <a:srgbClr val="000000"/>
                </a:solidFill>
                <a:highlight>
                  <a:srgbClr val="FFFFFF"/>
                </a:highlight>
                <a:latin typeface="Consolas" panose="020B0609020204030204" pitchFamily="49" charset="0"/>
              </a:rPr>
              <a:t> : </a:t>
            </a:r>
            <a:r>
              <a:rPr lang="en-IN" sz="800" dirty="0" err="1">
                <a:solidFill>
                  <a:srgbClr val="2B91AF"/>
                </a:solidFill>
                <a:highlight>
                  <a:srgbClr val="FFFFFF"/>
                </a:highlight>
                <a:latin typeface="Consolas" panose="020B0609020204030204" pitchFamily="49" charset="0"/>
              </a:rPr>
              <a:t>TwoDShape</a:t>
            </a:r>
            <a:endParaRPr lang="en-IN"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00"/>
                </a:solidFill>
                <a:highlight>
                  <a:srgbClr val="FFFFFF"/>
                </a:highlight>
                <a:latin typeface="Consolas" panose="020B0609020204030204" pitchFamily="49" charset="0"/>
              </a:rPr>
              <a:t>{</a:t>
            </a:r>
            <a:r>
              <a:rPr lang="en-IN" sz="800" dirty="0">
                <a:solidFill>
                  <a:srgbClr val="0000FF"/>
                </a:solidFill>
                <a:highlight>
                  <a:srgbClr val="FFFFFF"/>
                </a:highlight>
                <a:latin typeface="Consolas" panose="020B0609020204030204" pitchFamily="49" charset="0"/>
              </a:rPr>
              <a:t>string</a:t>
            </a:r>
            <a:r>
              <a:rPr lang="en-IN" sz="800" dirty="0">
                <a:solidFill>
                  <a:srgbClr val="000000"/>
                </a:solidFill>
                <a:highlight>
                  <a:srgbClr val="FFFFFF"/>
                </a:highlight>
                <a:latin typeface="Consolas" panose="020B0609020204030204" pitchFamily="49" charset="0"/>
              </a:rPr>
              <a:t> style; </a:t>
            </a:r>
            <a:r>
              <a:rPr lang="en-IN" sz="800" dirty="0">
                <a:solidFill>
                  <a:srgbClr val="008000"/>
                </a:solidFill>
                <a:highlight>
                  <a:srgbClr val="FFFFFF"/>
                </a:highlight>
                <a:latin typeface="Consolas" panose="020B0609020204030204" pitchFamily="49" charset="0"/>
              </a:rPr>
              <a:t>// private </a:t>
            </a:r>
            <a:endParaRPr lang="en-IN"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008000"/>
                </a:solidFill>
                <a:highlight>
                  <a:srgbClr val="FFFFFF"/>
                </a:highlight>
                <a:latin typeface="Consolas" panose="020B0609020204030204" pitchFamily="49" charset="0"/>
              </a:rPr>
              <a:t>// Constructor </a:t>
            </a:r>
            <a:endParaRPr lang="en-IN" sz="800" dirty="0">
              <a:solidFill>
                <a:srgbClr val="000000"/>
              </a:solidFill>
              <a:highlight>
                <a:srgbClr val="FFFFFF"/>
              </a:highlight>
              <a:latin typeface="Consolas" panose="020B0609020204030204" pitchFamily="49" charset="0"/>
            </a:endParaRPr>
          </a:p>
          <a:p>
            <a:pPr>
              <a:lnSpc>
                <a:spcPct val="100000"/>
              </a:lnSpc>
              <a:spcBef>
                <a:spcPts val="0"/>
              </a:spcBef>
            </a:pP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public</a:t>
            </a:r>
            <a:r>
              <a:rPr lang="en-US" sz="800" dirty="0">
                <a:solidFill>
                  <a:srgbClr val="000000"/>
                </a:solidFill>
                <a:highlight>
                  <a:srgbClr val="FFFFFF"/>
                </a:highlight>
                <a:latin typeface="Consolas" panose="020B0609020204030204" pitchFamily="49" charset="0"/>
              </a:rPr>
              <a:t> Triangle(</a:t>
            </a:r>
            <a:r>
              <a:rPr lang="en-US" sz="800" dirty="0">
                <a:solidFill>
                  <a:srgbClr val="0000FF"/>
                </a:solidFill>
                <a:highlight>
                  <a:srgbClr val="FFFFFF"/>
                </a:highlight>
                <a:latin typeface="Consolas" panose="020B0609020204030204" pitchFamily="49" charset="0"/>
              </a:rPr>
              <a:t>string</a:t>
            </a:r>
            <a:r>
              <a:rPr lang="en-US" sz="800" dirty="0">
                <a:solidFill>
                  <a:srgbClr val="000000"/>
                </a:solidFill>
                <a:highlight>
                  <a:srgbClr val="FFFFFF"/>
                </a:highlight>
                <a:latin typeface="Consolas" panose="020B0609020204030204" pitchFamily="49" charset="0"/>
              </a:rPr>
              <a:t> s, </a:t>
            </a:r>
            <a:r>
              <a:rPr lang="en-US" sz="800" dirty="0">
                <a:solidFill>
                  <a:srgbClr val="0000FF"/>
                </a:solidFill>
                <a:highlight>
                  <a:srgbClr val="FFFFFF"/>
                </a:highlight>
                <a:latin typeface="Consolas" panose="020B0609020204030204" pitchFamily="49" charset="0"/>
              </a:rPr>
              <a:t>double</a:t>
            </a:r>
            <a:r>
              <a:rPr lang="en-US" sz="800" dirty="0">
                <a:solidFill>
                  <a:srgbClr val="000000"/>
                </a:solidFill>
                <a:highlight>
                  <a:srgbClr val="FFFFFF"/>
                </a:highlight>
                <a:latin typeface="Consolas" panose="020B0609020204030204" pitchFamily="49" charset="0"/>
              </a:rPr>
              <a:t> w, </a:t>
            </a:r>
            <a:r>
              <a:rPr lang="en-US" sz="800" dirty="0">
                <a:solidFill>
                  <a:srgbClr val="0000FF"/>
                </a:solidFill>
                <a:highlight>
                  <a:srgbClr val="FFFFFF"/>
                </a:highlight>
                <a:latin typeface="Consolas" panose="020B0609020204030204" pitchFamily="49" charset="0"/>
              </a:rPr>
              <a:t>double</a:t>
            </a:r>
            <a:r>
              <a:rPr lang="en-US" sz="800" dirty="0">
                <a:solidFill>
                  <a:srgbClr val="000000"/>
                </a:solidFill>
                <a:highlight>
                  <a:srgbClr val="FFFFFF"/>
                </a:highlight>
                <a:latin typeface="Consolas" panose="020B0609020204030204" pitchFamily="49" charset="0"/>
              </a:rPr>
              <a:t> h)</a:t>
            </a:r>
            <a:r>
              <a:rPr lang="en-US" sz="800" dirty="0">
                <a:solidFill>
                  <a:srgbClr val="008000"/>
                </a:solidFill>
                <a:highlight>
                  <a:srgbClr val="FFFFFF"/>
                </a:highlight>
                <a:latin typeface="Consolas" panose="020B0609020204030204" pitchFamily="49" charset="0"/>
              </a:rPr>
              <a:t>//[:base()]</a:t>
            </a:r>
            <a:endParaRPr lang="en-US"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US" sz="800" dirty="0">
                <a:solidFill>
                  <a:srgbClr val="000000"/>
                </a:solidFill>
                <a:highlight>
                  <a:srgbClr val="FFFFFF"/>
                </a:highlight>
                <a:latin typeface="Consolas" panose="020B0609020204030204" pitchFamily="49" charset="0"/>
              </a:rPr>
              <a:t>        width = w;  </a:t>
            </a:r>
            <a:r>
              <a:rPr lang="en-US" sz="800" dirty="0">
                <a:solidFill>
                  <a:srgbClr val="008000"/>
                </a:solidFill>
                <a:highlight>
                  <a:srgbClr val="FFFFFF"/>
                </a:highlight>
                <a:latin typeface="Consolas" panose="020B0609020204030204" pitchFamily="49" charset="0"/>
              </a:rPr>
              <a:t>// </a:t>
            </a:r>
            <a:r>
              <a:rPr lang="en-US" sz="800" dirty="0" err="1">
                <a:solidFill>
                  <a:srgbClr val="008000"/>
                </a:solidFill>
                <a:highlight>
                  <a:srgbClr val="FFFFFF"/>
                </a:highlight>
                <a:latin typeface="Consolas" panose="020B0609020204030204" pitchFamily="49" charset="0"/>
              </a:rPr>
              <a:t>init</a:t>
            </a:r>
            <a:r>
              <a:rPr lang="en-US" sz="800" dirty="0">
                <a:solidFill>
                  <a:srgbClr val="008000"/>
                </a:solidFill>
                <a:highlight>
                  <a:srgbClr val="FFFFFF"/>
                </a:highlight>
                <a:latin typeface="Consolas" panose="020B0609020204030204" pitchFamily="49" charset="0"/>
              </a:rPr>
              <a:t> the base class </a:t>
            </a:r>
            <a:endParaRPr lang="en-US" sz="800" dirty="0">
              <a:solidFill>
                <a:srgbClr val="000000"/>
              </a:solidFill>
              <a:highlight>
                <a:srgbClr val="FFFFFF"/>
              </a:highlight>
              <a:latin typeface="Consolas" panose="020B0609020204030204" pitchFamily="49" charset="0"/>
            </a:endParaRPr>
          </a:p>
          <a:p>
            <a:pPr>
              <a:lnSpc>
                <a:spcPct val="100000"/>
              </a:lnSpc>
              <a:spcBef>
                <a:spcPts val="0"/>
              </a:spcBef>
            </a:pPr>
            <a:r>
              <a:rPr lang="en-US" sz="800" dirty="0">
                <a:solidFill>
                  <a:srgbClr val="000000"/>
                </a:solidFill>
                <a:highlight>
                  <a:srgbClr val="FFFFFF"/>
                </a:highlight>
                <a:latin typeface="Consolas" panose="020B0609020204030204" pitchFamily="49" charset="0"/>
              </a:rPr>
              <a:t>        height = h; </a:t>
            </a:r>
            <a:r>
              <a:rPr lang="en-US" sz="800" dirty="0">
                <a:solidFill>
                  <a:srgbClr val="008000"/>
                </a:solidFill>
                <a:highlight>
                  <a:srgbClr val="FFFFFF"/>
                </a:highlight>
                <a:latin typeface="Consolas" panose="020B0609020204030204" pitchFamily="49" charset="0"/>
              </a:rPr>
              <a:t>// </a:t>
            </a:r>
            <a:r>
              <a:rPr lang="en-US" sz="800" dirty="0" err="1">
                <a:solidFill>
                  <a:srgbClr val="008000"/>
                </a:solidFill>
                <a:highlight>
                  <a:srgbClr val="FFFFFF"/>
                </a:highlight>
                <a:latin typeface="Consolas" panose="020B0609020204030204" pitchFamily="49" charset="0"/>
              </a:rPr>
              <a:t>init</a:t>
            </a:r>
            <a:r>
              <a:rPr lang="en-US" sz="800" dirty="0">
                <a:solidFill>
                  <a:srgbClr val="008000"/>
                </a:solidFill>
                <a:highlight>
                  <a:srgbClr val="FFFFFF"/>
                </a:highlight>
                <a:latin typeface="Consolas" panose="020B0609020204030204" pitchFamily="49" charset="0"/>
              </a:rPr>
              <a:t> the base class </a:t>
            </a:r>
            <a:endParaRPr lang="en-US" sz="800" dirty="0">
              <a:solidFill>
                <a:srgbClr val="000000"/>
              </a:solidFill>
              <a:highlight>
                <a:srgbClr val="FFFFFF"/>
              </a:highlight>
              <a:latin typeface="Consolas" panose="020B0609020204030204" pitchFamily="49" charset="0"/>
            </a:endParaRPr>
          </a:p>
          <a:p>
            <a:pPr>
              <a:lnSpc>
                <a:spcPct val="100000"/>
              </a:lnSpc>
              <a:spcBef>
                <a:spcPts val="0"/>
              </a:spcBef>
            </a:pPr>
            <a:endParaRPr lang="en-IN" sz="800" dirty="0">
              <a:solidFill>
                <a:srgbClr val="000000"/>
              </a:solidFill>
              <a:highlight>
                <a:srgbClr val="FFFFFF"/>
              </a:highlight>
              <a:latin typeface="Consolas" panose="020B0609020204030204" pitchFamily="49" charset="0"/>
            </a:endParaRPr>
          </a:p>
          <a:p>
            <a:pPr>
              <a:lnSpc>
                <a:spcPct val="100000"/>
              </a:lnSpc>
              <a:spcBef>
                <a:spcPts val="0"/>
              </a:spcBef>
            </a:pPr>
            <a:r>
              <a:rPr lang="en-US" sz="800" dirty="0">
                <a:solidFill>
                  <a:srgbClr val="000000"/>
                </a:solidFill>
                <a:highlight>
                  <a:srgbClr val="FFFFFF"/>
                </a:highlight>
                <a:latin typeface="Consolas" panose="020B0609020204030204" pitchFamily="49" charset="0"/>
              </a:rPr>
              <a:t>        style = s;  </a:t>
            </a:r>
            <a:r>
              <a:rPr lang="en-US" sz="800" dirty="0">
                <a:solidFill>
                  <a:srgbClr val="008000"/>
                </a:solidFill>
                <a:highlight>
                  <a:srgbClr val="FFFFFF"/>
                </a:highlight>
                <a:latin typeface="Consolas" panose="020B0609020204030204" pitchFamily="49" charset="0"/>
              </a:rPr>
              <a:t>// </a:t>
            </a:r>
            <a:r>
              <a:rPr lang="en-US" sz="800" dirty="0" err="1">
                <a:solidFill>
                  <a:srgbClr val="008000"/>
                </a:solidFill>
                <a:highlight>
                  <a:srgbClr val="FFFFFF"/>
                </a:highlight>
                <a:latin typeface="Consolas" panose="020B0609020204030204" pitchFamily="49" charset="0"/>
              </a:rPr>
              <a:t>init</a:t>
            </a:r>
            <a:r>
              <a:rPr lang="en-US" sz="800" dirty="0">
                <a:solidFill>
                  <a:srgbClr val="008000"/>
                </a:solidFill>
                <a:highlight>
                  <a:srgbClr val="FFFFFF"/>
                </a:highlight>
                <a:latin typeface="Consolas" panose="020B0609020204030204" pitchFamily="49" charset="0"/>
              </a:rPr>
              <a:t> the derived class </a:t>
            </a:r>
            <a:endParaRPr lang="en-US"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endParaRPr lang="en-IN" sz="800" dirty="0">
              <a:solidFill>
                <a:srgbClr val="000000"/>
              </a:solidFill>
              <a:highlight>
                <a:srgbClr val="FFFFFF"/>
              </a:highlight>
              <a:latin typeface="Consolas" panose="020B0609020204030204" pitchFamily="49" charset="0"/>
            </a:endParaRPr>
          </a:p>
          <a:p>
            <a:pPr>
              <a:lnSpc>
                <a:spcPct val="100000"/>
              </a:lnSpc>
              <a:spcBef>
                <a:spcPts val="0"/>
              </a:spcBef>
            </a:pPr>
            <a:r>
              <a:rPr lang="en-US" sz="800" dirty="0">
                <a:solidFill>
                  <a:srgbClr val="008000"/>
                </a:solidFill>
                <a:highlight>
                  <a:srgbClr val="FFFFFF"/>
                </a:highlight>
                <a:latin typeface="Consolas" panose="020B0609020204030204" pitchFamily="49" charset="0"/>
              </a:rPr>
              <a:t>// Return area of triangle. --height, width available in the derived class due to inheritance</a:t>
            </a:r>
            <a:endParaRPr lang="en-US"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public</a:t>
            </a: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double</a:t>
            </a:r>
            <a:r>
              <a:rPr lang="en-IN" sz="800" dirty="0">
                <a:solidFill>
                  <a:srgbClr val="000000"/>
                </a:solidFill>
                <a:highlight>
                  <a:srgbClr val="FFFFFF"/>
                </a:highlight>
                <a:latin typeface="Consolas" panose="020B0609020204030204" pitchFamily="49" charset="0"/>
              </a:rPr>
              <a:t> area()</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return</a:t>
            </a:r>
            <a:r>
              <a:rPr lang="en-IN" sz="800" dirty="0">
                <a:solidFill>
                  <a:srgbClr val="000000"/>
                </a:solidFill>
                <a:highlight>
                  <a:srgbClr val="FFFFFF"/>
                </a:highlight>
                <a:latin typeface="Consolas" panose="020B0609020204030204" pitchFamily="49" charset="0"/>
              </a:rPr>
              <a:t> width * height / 2;</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endParaRPr lang="en-IN"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008000"/>
                </a:solidFill>
                <a:highlight>
                  <a:srgbClr val="FFFFFF"/>
                </a:highlight>
                <a:latin typeface="Consolas" panose="020B0609020204030204" pitchFamily="49" charset="0"/>
              </a:rPr>
              <a:t>// Display a triangle's style. </a:t>
            </a:r>
            <a:endParaRPr lang="en-IN"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public</a:t>
            </a: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void</a:t>
            </a:r>
            <a:r>
              <a:rPr lang="en-IN" sz="800" dirty="0">
                <a:solidFill>
                  <a:srgbClr val="000000"/>
                </a:solidFill>
                <a:highlight>
                  <a:srgbClr val="FFFFFF"/>
                </a:highlight>
                <a:latin typeface="Consolas" panose="020B0609020204030204" pitchFamily="49" charset="0"/>
              </a:rPr>
              <a:t> </a:t>
            </a:r>
            <a:r>
              <a:rPr lang="en-IN" sz="800" dirty="0" err="1">
                <a:solidFill>
                  <a:srgbClr val="000000"/>
                </a:solidFill>
                <a:highlight>
                  <a:srgbClr val="FFFFFF"/>
                </a:highlight>
                <a:latin typeface="Consolas" panose="020B0609020204030204" pitchFamily="49" charset="0"/>
              </a:rPr>
              <a:t>showStyle</a:t>
            </a:r>
            <a:r>
              <a:rPr lang="en-IN" sz="800" dirty="0">
                <a:solidFill>
                  <a:srgbClr val="000000"/>
                </a:solidFill>
                <a:highlight>
                  <a:srgbClr val="FFFFFF"/>
                </a:highlight>
                <a:latin typeface="Consolas" panose="020B0609020204030204" pitchFamily="49" charset="0"/>
              </a:rPr>
              <a:t>()</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US" sz="800" dirty="0">
                <a:solidFill>
                  <a:srgbClr val="000000"/>
                </a:solidFill>
                <a:highlight>
                  <a:srgbClr val="FFFFFF"/>
                </a:highlight>
                <a:latin typeface="Consolas" panose="020B0609020204030204" pitchFamily="49" charset="0"/>
              </a:rPr>
              <a:t>        </a:t>
            </a:r>
            <a:r>
              <a:rPr lang="en-US" sz="800" dirty="0" err="1">
                <a:solidFill>
                  <a:srgbClr val="2B91AF"/>
                </a:solidFill>
                <a:highlight>
                  <a:srgbClr val="FFFFFF"/>
                </a:highlight>
                <a:latin typeface="Consolas" panose="020B0609020204030204" pitchFamily="49" charset="0"/>
              </a:rPr>
              <a:t>Console</a:t>
            </a:r>
            <a:r>
              <a:rPr lang="en-US" sz="800" dirty="0" err="1">
                <a:solidFill>
                  <a:srgbClr val="000000"/>
                </a:solidFill>
                <a:highlight>
                  <a:srgbClr val="FFFFFF"/>
                </a:highlight>
                <a:latin typeface="Consolas" panose="020B0609020204030204" pitchFamily="49" charset="0"/>
              </a:rPr>
              <a:t>.WriteLine</a:t>
            </a:r>
            <a:r>
              <a:rPr lang="en-US" sz="800" dirty="0">
                <a:solidFill>
                  <a:srgbClr val="000000"/>
                </a:solidFill>
                <a:highlight>
                  <a:srgbClr val="FFFFFF"/>
                </a:highlight>
                <a:latin typeface="Consolas" panose="020B0609020204030204" pitchFamily="49" charset="0"/>
              </a:rPr>
              <a:t>(</a:t>
            </a:r>
            <a:r>
              <a:rPr lang="en-US" sz="800" dirty="0">
                <a:solidFill>
                  <a:srgbClr val="A31515"/>
                </a:solidFill>
                <a:highlight>
                  <a:srgbClr val="FFFFFF"/>
                </a:highlight>
                <a:latin typeface="Consolas" panose="020B0609020204030204" pitchFamily="49" charset="0"/>
              </a:rPr>
              <a:t>"Triangle is "</a:t>
            </a:r>
            <a:r>
              <a:rPr lang="en-US" sz="800" dirty="0">
                <a:solidFill>
                  <a:srgbClr val="000000"/>
                </a:solidFill>
                <a:highlight>
                  <a:srgbClr val="FFFFFF"/>
                </a:highlight>
                <a:latin typeface="Consolas" panose="020B0609020204030204" pitchFamily="49" charset="0"/>
              </a:rPr>
              <a:t> + style);</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a:t>
            </a:r>
          </a:p>
          <a:p>
            <a:pPr>
              <a:lnSpc>
                <a:spcPct val="100000"/>
              </a:lnSpc>
              <a:spcBef>
                <a:spcPts val="0"/>
              </a:spcBef>
            </a:pPr>
            <a:r>
              <a:rPr lang="en-IN" sz="800" dirty="0">
                <a:solidFill>
                  <a:srgbClr val="0000FF"/>
                </a:solidFill>
                <a:highlight>
                  <a:srgbClr val="FFFFFF"/>
                </a:highlight>
                <a:latin typeface="Consolas" panose="020B0609020204030204" pitchFamily="49" charset="0"/>
              </a:rPr>
              <a:t>class</a:t>
            </a:r>
            <a:r>
              <a:rPr lang="en-IN" sz="800" dirty="0">
                <a:solidFill>
                  <a:srgbClr val="000000"/>
                </a:solidFill>
                <a:highlight>
                  <a:srgbClr val="FFFFFF"/>
                </a:highlight>
                <a:latin typeface="Consolas" panose="020B0609020204030204" pitchFamily="49" charset="0"/>
              </a:rPr>
              <a:t> </a:t>
            </a:r>
            <a:r>
              <a:rPr lang="en-IN" sz="800" dirty="0">
                <a:solidFill>
                  <a:srgbClr val="2B91AF"/>
                </a:solidFill>
                <a:highlight>
                  <a:srgbClr val="FFFFFF"/>
                </a:highlight>
                <a:latin typeface="Consolas" panose="020B0609020204030204" pitchFamily="49" charset="0"/>
              </a:rPr>
              <a:t>Shapes3</a:t>
            </a:r>
            <a:endParaRPr lang="en-IN"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00"/>
                </a:solidFill>
                <a:highlight>
                  <a:srgbClr val="FFFFFF"/>
                </a:highlight>
                <a:latin typeface="Consolas" panose="020B0609020204030204" pitchFamily="49" charset="0"/>
              </a:rPr>
              <a:t>{</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public</a:t>
            </a: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static</a:t>
            </a: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void</a:t>
            </a:r>
            <a:r>
              <a:rPr lang="en-IN" sz="800" dirty="0">
                <a:solidFill>
                  <a:srgbClr val="000000"/>
                </a:solidFill>
                <a:highlight>
                  <a:srgbClr val="FFFFFF"/>
                </a:highlight>
                <a:latin typeface="Consolas" panose="020B0609020204030204" pitchFamily="49" charset="0"/>
              </a:rPr>
              <a:t> Main()</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2B91AF"/>
                </a:solidFill>
                <a:highlight>
                  <a:srgbClr val="FFFFFF"/>
                </a:highlight>
                <a:latin typeface="Consolas" panose="020B0609020204030204" pitchFamily="49" charset="0"/>
              </a:rPr>
              <a:t>Triangle</a:t>
            </a:r>
            <a:r>
              <a:rPr lang="en-IN" sz="800" dirty="0">
                <a:solidFill>
                  <a:srgbClr val="000000"/>
                </a:solidFill>
                <a:highlight>
                  <a:srgbClr val="FFFFFF"/>
                </a:highlight>
                <a:latin typeface="Consolas" panose="020B0609020204030204" pitchFamily="49" charset="0"/>
              </a:rPr>
              <a:t> t1 = </a:t>
            </a:r>
            <a:r>
              <a:rPr lang="en-IN" sz="800" dirty="0">
                <a:solidFill>
                  <a:srgbClr val="0000FF"/>
                </a:solidFill>
                <a:highlight>
                  <a:srgbClr val="FFFFFF"/>
                </a:highlight>
                <a:latin typeface="Consolas" panose="020B0609020204030204" pitchFamily="49" charset="0"/>
              </a:rPr>
              <a:t>new</a:t>
            </a:r>
            <a:r>
              <a:rPr lang="en-IN" sz="800" dirty="0">
                <a:solidFill>
                  <a:srgbClr val="000000"/>
                </a:solidFill>
                <a:highlight>
                  <a:srgbClr val="FFFFFF"/>
                </a:highlight>
                <a:latin typeface="Consolas" panose="020B0609020204030204" pitchFamily="49" charset="0"/>
              </a:rPr>
              <a:t> </a:t>
            </a:r>
            <a:r>
              <a:rPr lang="en-IN" sz="800" dirty="0">
                <a:solidFill>
                  <a:srgbClr val="2B91AF"/>
                </a:solidFill>
                <a:highlight>
                  <a:srgbClr val="FFFFFF"/>
                </a:highlight>
                <a:latin typeface="Consolas" panose="020B0609020204030204" pitchFamily="49" charset="0"/>
              </a:rPr>
              <a:t>Triangle</a:t>
            </a:r>
            <a:r>
              <a:rPr lang="en-IN" sz="800" dirty="0">
                <a:solidFill>
                  <a:srgbClr val="000000"/>
                </a:solidFill>
                <a:highlight>
                  <a:srgbClr val="FFFFFF"/>
                </a:highlight>
                <a:latin typeface="Consolas" panose="020B0609020204030204" pitchFamily="49" charset="0"/>
              </a:rPr>
              <a:t>(</a:t>
            </a:r>
            <a:r>
              <a:rPr lang="en-IN" sz="800" dirty="0">
                <a:solidFill>
                  <a:srgbClr val="A31515"/>
                </a:solidFill>
                <a:highlight>
                  <a:srgbClr val="FFFFFF"/>
                </a:highlight>
                <a:latin typeface="Consolas" panose="020B0609020204030204" pitchFamily="49" charset="0"/>
              </a:rPr>
              <a:t>"isosceles"</a:t>
            </a:r>
            <a:r>
              <a:rPr lang="en-IN" sz="800" dirty="0">
                <a:solidFill>
                  <a:srgbClr val="000000"/>
                </a:solidFill>
                <a:highlight>
                  <a:srgbClr val="FFFFFF"/>
                </a:highlight>
                <a:latin typeface="Consolas" panose="020B0609020204030204" pitchFamily="49" charset="0"/>
              </a:rPr>
              <a:t>, 4.0, 4.0);</a:t>
            </a:r>
          </a:p>
          <a:p>
            <a:pPr>
              <a:lnSpc>
                <a:spcPct val="100000"/>
              </a:lnSpc>
              <a:spcBef>
                <a:spcPts val="0"/>
              </a:spcBef>
            </a:pPr>
            <a:r>
              <a:rPr lang="en-US" sz="800" dirty="0">
                <a:solidFill>
                  <a:srgbClr val="000000"/>
                </a:solidFill>
                <a:highlight>
                  <a:srgbClr val="FFFFFF"/>
                </a:highlight>
                <a:latin typeface="Consolas" panose="020B0609020204030204" pitchFamily="49" charset="0"/>
              </a:rPr>
              <a:t>        </a:t>
            </a:r>
            <a:r>
              <a:rPr lang="en-US" sz="800" dirty="0">
                <a:solidFill>
                  <a:srgbClr val="2B91AF"/>
                </a:solidFill>
                <a:highlight>
                  <a:srgbClr val="FFFFFF"/>
                </a:highlight>
                <a:latin typeface="Consolas" panose="020B0609020204030204" pitchFamily="49" charset="0"/>
              </a:rPr>
              <a:t>Triangle</a:t>
            </a:r>
            <a:r>
              <a:rPr lang="en-US" sz="800" dirty="0">
                <a:solidFill>
                  <a:srgbClr val="000000"/>
                </a:solidFill>
                <a:highlight>
                  <a:srgbClr val="FFFFFF"/>
                </a:highlight>
                <a:latin typeface="Consolas" panose="020B0609020204030204" pitchFamily="49" charset="0"/>
              </a:rPr>
              <a:t> t2 = </a:t>
            </a:r>
            <a:r>
              <a:rPr lang="en-US" sz="800" dirty="0">
                <a:solidFill>
                  <a:srgbClr val="0000FF"/>
                </a:solidFill>
                <a:highlight>
                  <a:srgbClr val="FFFFFF"/>
                </a:highlight>
                <a:latin typeface="Consolas" panose="020B0609020204030204" pitchFamily="49" charset="0"/>
              </a:rPr>
              <a:t>new</a:t>
            </a:r>
            <a:r>
              <a:rPr lang="en-US" sz="800" dirty="0">
                <a:solidFill>
                  <a:srgbClr val="000000"/>
                </a:solidFill>
                <a:highlight>
                  <a:srgbClr val="FFFFFF"/>
                </a:highlight>
                <a:latin typeface="Consolas" panose="020B0609020204030204" pitchFamily="49" charset="0"/>
              </a:rPr>
              <a:t> </a:t>
            </a:r>
            <a:r>
              <a:rPr lang="en-US" sz="800" dirty="0">
                <a:solidFill>
                  <a:srgbClr val="2B91AF"/>
                </a:solidFill>
                <a:highlight>
                  <a:srgbClr val="FFFFFF"/>
                </a:highlight>
                <a:latin typeface="Consolas" panose="020B0609020204030204" pitchFamily="49" charset="0"/>
              </a:rPr>
              <a:t>Triangle</a:t>
            </a:r>
            <a:r>
              <a:rPr lang="en-US" sz="800" dirty="0">
                <a:solidFill>
                  <a:srgbClr val="000000"/>
                </a:solidFill>
                <a:highlight>
                  <a:srgbClr val="FFFFFF"/>
                </a:highlight>
                <a:latin typeface="Consolas" panose="020B0609020204030204" pitchFamily="49" charset="0"/>
              </a:rPr>
              <a:t>(</a:t>
            </a:r>
            <a:r>
              <a:rPr lang="en-US" sz="800" dirty="0">
                <a:solidFill>
                  <a:srgbClr val="A31515"/>
                </a:solidFill>
                <a:highlight>
                  <a:srgbClr val="FFFFFF"/>
                </a:highlight>
                <a:latin typeface="Consolas" panose="020B0609020204030204" pitchFamily="49" charset="0"/>
              </a:rPr>
              <a:t>"right"</a:t>
            </a:r>
            <a:r>
              <a:rPr lang="en-US" sz="800" dirty="0">
                <a:solidFill>
                  <a:srgbClr val="000000"/>
                </a:solidFill>
                <a:highlight>
                  <a:srgbClr val="FFFFFF"/>
                </a:highlight>
                <a:latin typeface="Consolas" panose="020B0609020204030204" pitchFamily="49" charset="0"/>
              </a:rPr>
              <a:t>, 8.0, 12.0);</a:t>
            </a:r>
          </a:p>
          <a:p>
            <a:pPr>
              <a:lnSpc>
                <a:spcPct val="100000"/>
              </a:lnSpc>
              <a:spcBef>
                <a:spcPts val="0"/>
              </a:spcBef>
            </a:pPr>
            <a:endParaRPr lang="en-IN"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err="1">
                <a:solidFill>
                  <a:srgbClr val="2B91AF"/>
                </a:solidFill>
                <a:highlight>
                  <a:srgbClr val="FFFFFF"/>
                </a:highlight>
                <a:latin typeface="Consolas" panose="020B0609020204030204" pitchFamily="49" charset="0"/>
              </a:rPr>
              <a:t>Console</a:t>
            </a:r>
            <a:r>
              <a:rPr lang="en-IN" sz="800" dirty="0" err="1">
                <a:solidFill>
                  <a:srgbClr val="000000"/>
                </a:solidFill>
                <a:highlight>
                  <a:srgbClr val="FFFFFF"/>
                </a:highlight>
                <a:latin typeface="Consolas" panose="020B0609020204030204" pitchFamily="49" charset="0"/>
              </a:rPr>
              <a:t>.WriteLine</a:t>
            </a:r>
            <a:r>
              <a:rPr lang="en-IN" sz="800" dirty="0">
                <a:solidFill>
                  <a:srgbClr val="000000"/>
                </a:solidFill>
                <a:highlight>
                  <a:srgbClr val="FFFFFF"/>
                </a:highlight>
                <a:latin typeface="Consolas" panose="020B0609020204030204" pitchFamily="49" charset="0"/>
              </a:rPr>
              <a:t>(</a:t>
            </a:r>
            <a:r>
              <a:rPr lang="en-IN" sz="800" dirty="0">
                <a:solidFill>
                  <a:srgbClr val="A31515"/>
                </a:solidFill>
                <a:highlight>
                  <a:srgbClr val="FFFFFF"/>
                </a:highlight>
                <a:latin typeface="Consolas" panose="020B0609020204030204" pitchFamily="49" charset="0"/>
              </a:rPr>
              <a:t>"Info for t1: "</a:t>
            </a:r>
            <a:r>
              <a:rPr lang="en-IN" sz="800" dirty="0">
                <a:solidFill>
                  <a:srgbClr val="000000"/>
                </a:solidFill>
                <a:highlight>
                  <a:srgbClr val="FFFFFF"/>
                </a:highlight>
                <a:latin typeface="Consolas" panose="020B0609020204030204" pitchFamily="49" charset="0"/>
              </a:rPr>
              <a:t>);</a:t>
            </a:r>
          </a:p>
          <a:p>
            <a:pPr>
              <a:lnSpc>
                <a:spcPct val="100000"/>
              </a:lnSpc>
              <a:spcBef>
                <a:spcPts val="0"/>
              </a:spcBef>
            </a:pPr>
            <a:r>
              <a:rPr lang="en-IN" sz="800" dirty="0">
                <a:solidFill>
                  <a:srgbClr val="000000"/>
                </a:solidFill>
                <a:highlight>
                  <a:srgbClr val="FFFFFF"/>
                </a:highlight>
                <a:latin typeface="Consolas" panose="020B0609020204030204" pitchFamily="49" charset="0"/>
              </a:rPr>
              <a:t>        t1.showStyle();</a:t>
            </a:r>
          </a:p>
          <a:p>
            <a:pPr>
              <a:lnSpc>
                <a:spcPct val="100000"/>
              </a:lnSpc>
              <a:spcBef>
                <a:spcPts val="0"/>
              </a:spcBef>
            </a:pPr>
            <a:r>
              <a:rPr lang="en-IN" sz="800" dirty="0">
                <a:solidFill>
                  <a:srgbClr val="000000"/>
                </a:solidFill>
                <a:highlight>
                  <a:srgbClr val="FFFFFF"/>
                </a:highlight>
                <a:latin typeface="Consolas" panose="020B0609020204030204" pitchFamily="49" charset="0"/>
              </a:rPr>
              <a:t>        t1.showDim();</a:t>
            </a:r>
          </a:p>
          <a:p>
            <a:pPr>
              <a:lnSpc>
                <a:spcPct val="100000"/>
              </a:lnSpc>
              <a:spcBef>
                <a:spcPts val="0"/>
              </a:spcBef>
            </a:pPr>
            <a:r>
              <a:rPr lang="en-US" sz="800" dirty="0">
                <a:solidFill>
                  <a:srgbClr val="000000"/>
                </a:solidFill>
                <a:highlight>
                  <a:srgbClr val="FFFFFF"/>
                </a:highlight>
                <a:latin typeface="Consolas" panose="020B0609020204030204" pitchFamily="49" charset="0"/>
              </a:rPr>
              <a:t>        </a:t>
            </a:r>
            <a:r>
              <a:rPr lang="en-US" sz="800" dirty="0" err="1">
                <a:solidFill>
                  <a:srgbClr val="2B91AF"/>
                </a:solidFill>
                <a:highlight>
                  <a:srgbClr val="FFFFFF"/>
                </a:highlight>
                <a:latin typeface="Consolas" panose="020B0609020204030204" pitchFamily="49" charset="0"/>
              </a:rPr>
              <a:t>Console</a:t>
            </a:r>
            <a:r>
              <a:rPr lang="en-US" sz="800" dirty="0" err="1">
                <a:solidFill>
                  <a:srgbClr val="000000"/>
                </a:solidFill>
                <a:highlight>
                  <a:srgbClr val="FFFFFF"/>
                </a:highlight>
                <a:latin typeface="Consolas" panose="020B0609020204030204" pitchFamily="49" charset="0"/>
              </a:rPr>
              <a:t>.WriteLine</a:t>
            </a:r>
            <a:r>
              <a:rPr lang="en-US" sz="800" dirty="0">
                <a:solidFill>
                  <a:srgbClr val="000000"/>
                </a:solidFill>
                <a:highlight>
                  <a:srgbClr val="FFFFFF"/>
                </a:highlight>
                <a:latin typeface="Consolas" panose="020B0609020204030204" pitchFamily="49" charset="0"/>
              </a:rPr>
              <a:t>(</a:t>
            </a:r>
            <a:r>
              <a:rPr lang="en-US" sz="800" dirty="0">
                <a:solidFill>
                  <a:srgbClr val="A31515"/>
                </a:solidFill>
                <a:highlight>
                  <a:srgbClr val="FFFFFF"/>
                </a:highlight>
                <a:latin typeface="Consolas" panose="020B0609020204030204" pitchFamily="49" charset="0"/>
              </a:rPr>
              <a:t>"Area is "</a:t>
            </a:r>
            <a:r>
              <a:rPr lang="en-US" sz="800" dirty="0">
                <a:solidFill>
                  <a:srgbClr val="000000"/>
                </a:solidFill>
                <a:highlight>
                  <a:srgbClr val="FFFFFF"/>
                </a:highlight>
                <a:latin typeface="Consolas" panose="020B0609020204030204" pitchFamily="49" charset="0"/>
              </a:rPr>
              <a:t> + t1.area());</a:t>
            </a:r>
          </a:p>
          <a:p>
            <a:pPr>
              <a:lnSpc>
                <a:spcPct val="100000"/>
              </a:lnSpc>
              <a:spcBef>
                <a:spcPts val="0"/>
              </a:spcBef>
            </a:pPr>
            <a:endParaRPr lang="en-IN"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err="1">
                <a:solidFill>
                  <a:srgbClr val="2B91AF"/>
                </a:solidFill>
                <a:highlight>
                  <a:srgbClr val="FFFFFF"/>
                </a:highlight>
                <a:latin typeface="Consolas" panose="020B0609020204030204" pitchFamily="49" charset="0"/>
              </a:rPr>
              <a:t>Console</a:t>
            </a:r>
            <a:r>
              <a:rPr lang="en-IN" sz="800" dirty="0" err="1">
                <a:solidFill>
                  <a:srgbClr val="000000"/>
                </a:solidFill>
                <a:highlight>
                  <a:srgbClr val="FFFFFF"/>
                </a:highlight>
                <a:latin typeface="Consolas" panose="020B0609020204030204" pitchFamily="49" charset="0"/>
              </a:rPr>
              <a:t>.WriteLine</a:t>
            </a:r>
            <a:r>
              <a:rPr lang="en-IN" sz="800" dirty="0">
                <a:solidFill>
                  <a:srgbClr val="000000"/>
                </a:solidFill>
                <a:highlight>
                  <a:srgbClr val="FFFFFF"/>
                </a:highlight>
                <a:latin typeface="Consolas" panose="020B0609020204030204" pitchFamily="49" charset="0"/>
              </a:rPr>
              <a:t>();</a:t>
            </a:r>
          </a:p>
          <a:p>
            <a:pPr>
              <a:lnSpc>
                <a:spcPct val="100000"/>
              </a:lnSpc>
              <a:spcBef>
                <a:spcPts val="0"/>
              </a:spcBef>
            </a:pPr>
            <a:endParaRPr lang="en-IN"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err="1">
                <a:solidFill>
                  <a:srgbClr val="2B91AF"/>
                </a:solidFill>
                <a:highlight>
                  <a:srgbClr val="FFFFFF"/>
                </a:highlight>
                <a:latin typeface="Consolas" panose="020B0609020204030204" pitchFamily="49" charset="0"/>
              </a:rPr>
              <a:t>Console</a:t>
            </a:r>
            <a:r>
              <a:rPr lang="en-IN" sz="800" dirty="0" err="1">
                <a:solidFill>
                  <a:srgbClr val="000000"/>
                </a:solidFill>
                <a:highlight>
                  <a:srgbClr val="FFFFFF"/>
                </a:highlight>
                <a:latin typeface="Consolas" panose="020B0609020204030204" pitchFamily="49" charset="0"/>
              </a:rPr>
              <a:t>.WriteLine</a:t>
            </a:r>
            <a:r>
              <a:rPr lang="en-IN" sz="800" dirty="0">
                <a:solidFill>
                  <a:srgbClr val="000000"/>
                </a:solidFill>
                <a:highlight>
                  <a:srgbClr val="FFFFFF"/>
                </a:highlight>
                <a:latin typeface="Consolas" panose="020B0609020204030204" pitchFamily="49" charset="0"/>
              </a:rPr>
              <a:t>(</a:t>
            </a:r>
            <a:r>
              <a:rPr lang="en-IN" sz="800" dirty="0">
                <a:solidFill>
                  <a:srgbClr val="A31515"/>
                </a:solidFill>
                <a:highlight>
                  <a:srgbClr val="FFFFFF"/>
                </a:highlight>
                <a:latin typeface="Consolas" panose="020B0609020204030204" pitchFamily="49" charset="0"/>
              </a:rPr>
              <a:t>"Info for t2: "</a:t>
            </a:r>
            <a:r>
              <a:rPr lang="en-IN" sz="800" dirty="0">
                <a:solidFill>
                  <a:srgbClr val="000000"/>
                </a:solidFill>
                <a:highlight>
                  <a:srgbClr val="FFFFFF"/>
                </a:highlight>
                <a:latin typeface="Consolas" panose="020B0609020204030204" pitchFamily="49" charset="0"/>
              </a:rPr>
              <a:t>);</a:t>
            </a:r>
          </a:p>
          <a:p>
            <a:pPr>
              <a:lnSpc>
                <a:spcPct val="100000"/>
              </a:lnSpc>
              <a:spcBef>
                <a:spcPts val="0"/>
              </a:spcBef>
            </a:pPr>
            <a:r>
              <a:rPr lang="en-IN" sz="800" dirty="0">
                <a:solidFill>
                  <a:srgbClr val="000000"/>
                </a:solidFill>
                <a:highlight>
                  <a:srgbClr val="FFFFFF"/>
                </a:highlight>
                <a:latin typeface="Consolas" panose="020B0609020204030204" pitchFamily="49" charset="0"/>
              </a:rPr>
              <a:t>        t2.showStyle();</a:t>
            </a:r>
          </a:p>
          <a:p>
            <a:pPr>
              <a:lnSpc>
                <a:spcPct val="100000"/>
              </a:lnSpc>
              <a:spcBef>
                <a:spcPts val="0"/>
              </a:spcBef>
            </a:pPr>
            <a:r>
              <a:rPr lang="en-IN" sz="800" dirty="0">
                <a:solidFill>
                  <a:srgbClr val="000000"/>
                </a:solidFill>
                <a:highlight>
                  <a:srgbClr val="FFFFFF"/>
                </a:highlight>
                <a:latin typeface="Consolas" panose="020B0609020204030204" pitchFamily="49" charset="0"/>
              </a:rPr>
              <a:t>        t2.showDim();</a:t>
            </a:r>
          </a:p>
          <a:p>
            <a:pPr>
              <a:lnSpc>
                <a:spcPct val="100000"/>
              </a:lnSpc>
              <a:spcBef>
                <a:spcPts val="0"/>
              </a:spcBef>
            </a:pPr>
            <a:r>
              <a:rPr lang="en-US" sz="800" dirty="0">
                <a:solidFill>
                  <a:srgbClr val="000000"/>
                </a:solidFill>
                <a:highlight>
                  <a:srgbClr val="FFFFFF"/>
                </a:highlight>
                <a:latin typeface="Consolas" panose="020B0609020204030204" pitchFamily="49" charset="0"/>
              </a:rPr>
              <a:t>        </a:t>
            </a:r>
            <a:r>
              <a:rPr lang="en-US" sz="800" dirty="0" err="1">
                <a:solidFill>
                  <a:srgbClr val="2B91AF"/>
                </a:solidFill>
                <a:highlight>
                  <a:srgbClr val="FFFFFF"/>
                </a:highlight>
                <a:latin typeface="Consolas" panose="020B0609020204030204" pitchFamily="49" charset="0"/>
              </a:rPr>
              <a:t>Console</a:t>
            </a:r>
            <a:r>
              <a:rPr lang="en-US" sz="800" dirty="0" err="1">
                <a:solidFill>
                  <a:srgbClr val="000000"/>
                </a:solidFill>
                <a:highlight>
                  <a:srgbClr val="FFFFFF"/>
                </a:highlight>
                <a:latin typeface="Consolas" panose="020B0609020204030204" pitchFamily="49" charset="0"/>
              </a:rPr>
              <a:t>.WriteLine</a:t>
            </a:r>
            <a:r>
              <a:rPr lang="en-US" sz="800" dirty="0">
                <a:solidFill>
                  <a:srgbClr val="000000"/>
                </a:solidFill>
                <a:highlight>
                  <a:srgbClr val="FFFFFF"/>
                </a:highlight>
                <a:latin typeface="Consolas" panose="020B0609020204030204" pitchFamily="49" charset="0"/>
              </a:rPr>
              <a:t>(</a:t>
            </a:r>
            <a:r>
              <a:rPr lang="en-US" sz="800" dirty="0">
                <a:solidFill>
                  <a:srgbClr val="A31515"/>
                </a:solidFill>
                <a:highlight>
                  <a:srgbClr val="FFFFFF"/>
                </a:highlight>
                <a:latin typeface="Consolas" panose="020B0609020204030204" pitchFamily="49" charset="0"/>
              </a:rPr>
              <a:t>"Area is "</a:t>
            </a:r>
            <a:r>
              <a:rPr lang="en-US" sz="800" dirty="0">
                <a:solidFill>
                  <a:srgbClr val="000000"/>
                </a:solidFill>
                <a:highlight>
                  <a:srgbClr val="FFFFFF"/>
                </a:highlight>
                <a:latin typeface="Consolas" panose="020B0609020204030204" pitchFamily="49" charset="0"/>
              </a:rPr>
              <a:t> + t2.area());</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endParaRPr lang="en-IN" sz="1000" dirty="0"/>
          </a:p>
        </p:txBody>
      </p:sp>
      <p:sp>
        <p:nvSpPr>
          <p:cNvPr id="4" name="TextBox 3">
            <a:extLst>
              <a:ext uri="{FF2B5EF4-FFF2-40B4-BE49-F238E27FC236}">
                <a16:creationId xmlns:a16="http://schemas.microsoft.com/office/drawing/2014/main" id="{D1F3010F-27F5-46F7-9FDB-238FBCB8EF05}"/>
              </a:ext>
            </a:extLst>
          </p:cNvPr>
          <p:cNvSpPr txBox="1"/>
          <p:nvPr/>
        </p:nvSpPr>
        <p:spPr>
          <a:xfrm>
            <a:off x="6777318" y="1013012"/>
            <a:ext cx="4249270" cy="1477328"/>
          </a:xfrm>
          <a:prstGeom prst="rect">
            <a:avLst/>
          </a:prstGeom>
          <a:noFill/>
        </p:spPr>
        <p:txBody>
          <a:bodyPr wrap="square" rtlCol="0">
            <a:spAutoFit/>
          </a:bodyPr>
          <a:lstStyle/>
          <a:p>
            <a:r>
              <a:rPr lang="en-IN" dirty="0"/>
              <a:t>Error:</a:t>
            </a:r>
          </a:p>
          <a:p>
            <a:endParaRPr lang="en-IN" dirty="0"/>
          </a:p>
          <a:p>
            <a:r>
              <a:rPr lang="en-US" sz="1800" dirty="0" err="1">
                <a:solidFill>
                  <a:srgbClr val="1E1E1E"/>
                </a:solidFill>
                <a:highlight>
                  <a:srgbClr val="E6E7E8"/>
                </a:highlight>
                <a:latin typeface="Consolas" panose="020B0609020204030204" pitchFamily="49" charset="0"/>
              </a:rPr>
              <a:t>TwoDShape</a:t>
            </a:r>
            <a:r>
              <a:rPr lang="en-US" sz="1800" dirty="0">
                <a:solidFill>
                  <a:srgbClr val="1E1E1E"/>
                </a:solidFill>
                <a:highlight>
                  <a:srgbClr val="E6E7E8"/>
                </a:highlight>
                <a:latin typeface="Consolas" panose="020B0609020204030204" pitchFamily="49" charset="0"/>
              </a:rPr>
              <a:t>' does not contain a constructor that takes 0 arguments</a:t>
            </a:r>
            <a:endParaRPr lang="en-IN" dirty="0"/>
          </a:p>
        </p:txBody>
      </p:sp>
    </p:spTree>
    <p:extLst>
      <p:ext uri="{BB962C8B-B14F-4D97-AF65-F5344CB8AC3E}">
        <p14:creationId xmlns:p14="http://schemas.microsoft.com/office/powerpoint/2010/main" val="2715471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4FD32E-393A-4FF5-AF18-559D6BF1B210}"/>
              </a:ext>
            </a:extLst>
          </p:cNvPr>
          <p:cNvSpPr>
            <a:spLocks noGrp="1"/>
          </p:cNvSpPr>
          <p:nvPr>
            <p:ph idx="1"/>
          </p:nvPr>
        </p:nvSpPr>
        <p:spPr>
          <a:xfrm>
            <a:off x="546846" y="304800"/>
            <a:ext cx="5208495" cy="5299869"/>
          </a:xfrm>
        </p:spPr>
        <p:txBody>
          <a:bodyPr>
            <a:noAutofit/>
          </a:bodyPr>
          <a:lstStyle/>
          <a:p>
            <a:pPr>
              <a:lnSpc>
                <a:spcPct val="100000"/>
              </a:lnSpc>
              <a:spcBef>
                <a:spcPts val="0"/>
              </a:spcBef>
            </a:pPr>
            <a:r>
              <a:rPr lang="en-IN" sz="800" dirty="0">
                <a:solidFill>
                  <a:srgbClr val="0000FF"/>
                </a:solidFill>
                <a:highlight>
                  <a:srgbClr val="FFFFFF"/>
                </a:highlight>
                <a:latin typeface="Consolas" panose="020B0609020204030204" pitchFamily="49" charset="0"/>
              </a:rPr>
              <a:t>using</a:t>
            </a:r>
            <a:r>
              <a:rPr lang="en-IN" sz="800" dirty="0">
                <a:solidFill>
                  <a:srgbClr val="000000"/>
                </a:solidFill>
                <a:highlight>
                  <a:srgbClr val="FFFFFF"/>
                </a:highlight>
                <a:latin typeface="Consolas" panose="020B0609020204030204" pitchFamily="49" charset="0"/>
              </a:rPr>
              <a:t> System;</a:t>
            </a:r>
          </a:p>
          <a:p>
            <a:pPr>
              <a:lnSpc>
                <a:spcPct val="100000"/>
              </a:lnSpc>
              <a:spcBef>
                <a:spcPts val="0"/>
              </a:spcBef>
            </a:pPr>
            <a:r>
              <a:rPr lang="en-IN" sz="800" dirty="0">
                <a:solidFill>
                  <a:srgbClr val="0000FF"/>
                </a:solidFill>
                <a:highlight>
                  <a:srgbClr val="FFFFFF"/>
                </a:highlight>
                <a:latin typeface="Consolas" panose="020B0609020204030204" pitchFamily="49" charset="0"/>
              </a:rPr>
              <a:t>class</a:t>
            </a:r>
            <a:r>
              <a:rPr lang="en-IN" sz="800" dirty="0">
                <a:solidFill>
                  <a:srgbClr val="000000"/>
                </a:solidFill>
                <a:highlight>
                  <a:srgbClr val="FFFFFF"/>
                </a:highlight>
                <a:latin typeface="Consolas" panose="020B0609020204030204" pitchFamily="49" charset="0"/>
              </a:rPr>
              <a:t> </a:t>
            </a:r>
            <a:r>
              <a:rPr lang="en-IN" sz="800" dirty="0" err="1">
                <a:solidFill>
                  <a:srgbClr val="2B91AF"/>
                </a:solidFill>
                <a:highlight>
                  <a:srgbClr val="FFFFFF"/>
                </a:highlight>
                <a:latin typeface="Consolas" panose="020B0609020204030204" pitchFamily="49" charset="0"/>
              </a:rPr>
              <a:t>TwoDShape</a:t>
            </a:r>
            <a:endParaRPr lang="en-IN"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double</a:t>
            </a:r>
            <a:r>
              <a:rPr lang="en-IN" sz="800" dirty="0">
                <a:solidFill>
                  <a:srgbClr val="000000"/>
                </a:solidFill>
                <a:highlight>
                  <a:srgbClr val="FFFFFF"/>
                </a:highlight>
                <a:latin typeface="Consolas" panose="020B0609020204030204" pitchFamily="49" charset="0"/>
              </a:rPr>
              <a:t> </a:t>
            </a:r>
            <a:r>
              <a:rPr lang="en-IN" sz="800" dirty="0" err="1">
                <a:solidFill>
                  <a:srgbClr val="000000"/>
                </a:solidFill>
                <a:highlight>
                  <a:srgbClr val="FFFFFF"/>
                </a:highlight>
                <a:latin typeface="Consolas" panose="020B0609020204030204" pitchFamily="49" charset="0"/>
              </a:rPr>
              <a:t>pri_width</a:t>
            </a:r>
            <a:r>
              <a:rPr lang="en-IN" sz="800" dirty="0">
                <a:solidFill>
                  <a:srgbClr val="000000"/>
                </a:solidFill>
                <a:highlight>
                  <a:srgbClr val="FFFFFF"/>
                </a:highlight>
                <a:latin typeface="Consolas" panose="020B0609020204030204" pitchFamily="49" charset="0"/>
              </a:rPr>
              <a:t>;</a:t>
            </a:r>
          </a:p>
          <a:p>
            <a:pPr>
              <a:lnSpc>
                <a:spcPct val="100000"/>
              </a:lnSpc>
              <a:spcBef>
                <a:spcPts val="0"/>
              </a:spcBef>
            </a:pP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double</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pri_height</a:t>
            </a:r>
            <a:r>
              <a:rPr lang="en-US" sz="800" dirty="0">
                <a:solidFill>
                  <a:srgbClr val="000000"/>
                </a:solidFill>
                <a:highlight>
                  <a:srgbClr val="FFFFFF"/>
                </a:highlight>
                <a:latin typeface="Consolas" panose="020B0609020204030204" pitchFamily="49" charset="0"/>
              </a:rPr>
              <a:t>;    </a:t>
            </a:r>
            <a:r>
              <a:rPr lang="en-US" sz="800" dirty="0">
                <a:solidFill>
                  <a:srgbClr val="008000"/>
                </a:solidFill>
                <a:highlight>
                  <a:srgbClr val="FFFFFF"/>
                </a:highlight>
                <a:latin typeface="Consolas" panose="020B0609020204030204" pitchFamily="49" charset="0"/>
              </a:rPr>
              <a:t>// Properties for width and height. </a:t>
            </a:r>
            <a:endParaRPr lang="en-US"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public</a:t>
            </a:r>
            <a:r>
              <a:rPr lang="en-IN" sz="800" dirty="0">
                <a:solidFill>
                  <a:srgbClr val="000000"/>
                </a:solidFill>
                <a:highlight>
                  <a:srgbClr val="FFFFFF"/>
                </a:highlight>
                <a:latin typeface="Consolas" panose="020B0609020204030204" pitchFamily="49" charset="0"/>
              </a:rPr>
              <a:t> </a:t>
            </a:r>
            <a:r>
              <a:rPr lang="en-IN" sz="800" dirty="0" err="1">
                <a:solidFill>
                  <a:srgbClr val="000000"/>
                </a:solidFill>
                <a:highlight>
                  <a:srgbClr val="FFFFFF"/>
                </a:highlight>
                <a:latin typeface="Consolas" panose="020B0609020204030204" pitchFamily="49" charset="0"/>
              </a:rPr>
              <a:t>TwoDShape</a:t>
            </a:r>
            <a:r>
              <a:rPr lang="en-IN" sz="800" dirty="0">
                <a:solidFill>
                  <a:srgbClr val="000000"/>
                </a:solidFill>
                <a:highlight>
                  <a:srgbClr val="FFFFFF"/>
                </a:highlight>
                <a:latin typeface="Consolas" panose="020B0609020204030204" pitchFamily="49" charset="0"/>
              </a:rPr>
              <a:t>(</a:t>
            </a:r>
            <a:r>
              <a:rPr lang="en-IN" sz="800" dirty="0">
                <a:solidFill>
                  <a:srgbClr val="0000FF"/>
                </a:solidFill>
                <a:highlight>
                  <a:srgbClr val="FFFFFF"/>
                </a:highlight>
                <a:latin typeface="Consolas" panose="020B0609020204030204" pitchFamily="49" charset="0"/>
              </a:rPr>
              <a:t>double</a:t>
            </a:r>
            <a:r>
              <a:rPr lang="en-IN" sz="800" dirty="0">
                <a:solidFill>
                  <a:srgbClr val="000000"/>
                </a:solidFill>
                <a:highlight>
                  <a:srgbClr val="FFFFFF"/>
                </a:highlight>
                <a:latin typeface="Consolas" panose="020B0609020204030204" pitchFamily="49" charset="0"/>
              </a:rPr>
              <a:t> </a:t>
            </a:r>
            <a:r>
              <a:rPr lang="en-IN" sz="800" dirty="0" err="1">
                <a:solidFill>
                  <a:srgbClr val="000000"/>
                </a:solidFill>
                <a:highlight>
                  <a:srgbClr val="FFFFFF"/>
                </a:highlight>
                <a:latin typeface="Consolas" panose="020B0609020204030204" pitchFamily="49" charset="0"/>
              </a:rPr>
              <a:t>w,</a:t>
            </a:r>
            <a:r>
              <a:rPr lang="en-IN" sz="800" dirty="0" err="1">
                <a:solidFill>
                  <a:srgbClr val="0000FF"/>
                </a:solidFill>
                <a:highlight>
                  <a:srgbClr val="FFFFFF"/>
                </a:highlight>
                <a:latin typeface="Consolas" panose="020B0609020204030204" pitchFamily="49" charset="0"/>
              </a:rPr>
              <a:t>double</a:t>
            </a:r>
            <a:r>
              <a:rPr lang="en-IN" sz="800" dirty="0">
                <a:solidFill>
                  <a:srgbClr val="000000"/>
                </a:solidFill>
                <a:highlight>
                  <a:srgbClr val="FFFFFF"/>
                </a:highlight>
                <a:latin typeface="Consolas" panose="020B0609020204030204" pitchFamily="49" charset="0"/>
              </a:rPr>
              <a:t> h)</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r>
              <a:rPr lang="en-IN" sz="800" dirty="0">
                <a:solidFill>
                  <a:srgbClr val="0000FF"/>
                </a:solidFill>
                <a:highlight>
                  <a:srgbClr val="FFFFFF"/>
                </a:highlight>
                <a:latin typeface="Consolas" panose="020B0609020204030204" pitchFamily="49" charset="0"/>
              </a:rPr>
              <a:t>public</a:t>
            </a:r>
            <a:r>
              <a:rPr lang="en-IN" sz="800" dirty="0">
                <a:solidFill>
                  <a:srgbClr val="000000"/>
                </a:solidFill>
                <a:highlight>
                  <a:srgbClr val="FFFFFF"/>
                </a:highlight>
                <a:latin typeface="Consolas" panose="020B0609020204030204" pitchFamily="49" charset="0"/>
              </a:rPr>
              <a:t> </a:t>
            </a:r>
            <a:r>
              <a:rPr lang="en-IN" sz="800" dirty="0" err="1">
                <a:solidFill>
                  <a:srgbClr val="000000"/>
                </a:solidFill>
                <a:highlight>
                  <a:srgbClr val="FFFFFF"/>
                </a:highlight>
                <a:latin typeface="Consolas" panose="020B0609020204030204" pitchFamily="49" charset="0"/>
              </a:rPr>
              <a:t>TwoDShape</a:t>
            </a:r>
            <a:r>
              <a:rPr lang="en-IN" sz="800" dirty="0">
                <a:solidFill>
                  <a:srgbClr val="000000"/>
                </a:solidFill>
                <a:highlight>
                  <a:srgbClr val="FFFFFF"/>
                </a:highlight>
                <a:latin typeface="Consolas" panose="020B0609020204030204" pitchFamily="49" charset="0"/>
              </a:rPr>
              <a:t>()</a:t>
            </a:r>
          </a:p>
          <a:p>
            <a:r>
              <a:rPr lang="en-IN" sz="800" dirty="0">
                <a:solidFill>
                  <a:srgbClr val="000000"/>
                </a:solidFill>
                <a:highlight>
                  <a:srgbClr val="FFFFFF"/>
                </a:highlight>
                <a:latin typeface="Consolas" panose="020B0609020204030204" pitchFamily="49" charset="0"/>
              </a:rPr>
              <a:t>    { }        </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public</a:t>
            </a: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double</a:t>
            </a:r>
            <a:r>
              <a:rPr lang="en-IN" sz="800" dirty="0">
                <a:solidFill>
                  <a:srgbClr val="000000"/>
                </a:solidFill>
                <a:highlight>
                  <a:srgbClr val="FFFFFF"/>
                </a:highlight>
                <a:latin typeface="Consolas" panose="020B0609020204030204" pitchFamily="49" charset="0"/>
              </a:rPr>
              <a:t> width</a:t>
            </a:r>
          </a:p>
          <a:p>
            <a:pPr>
              <a:lnSpc>
                <a:spcPct val="100000"/>
              </a:lnSpc>
              <a:spcBef>
                <a:spcPts val="0"/>
              </a:spcBef>
            </a:pPr>
            <a:r>
              <a:rPr lang="en-IN" sz="800" dirty="0">
                <a:solidFill>
                  <a:srgbClr val="000000"/>
                </a:solidFill>
                <a:highlight>
                  <a:srgbClr val="FFFFFF"/>
                </a:highlight>
                <a:latin typeface="Consolas" panose="020B0609020204030204" pitchFamily="49" charset="0"/>
              </a:rPr>
              <a:t>    {    </a:t>
            </a:r>
            <a:r>
              <a:rPr lang="en-IN" sz="800" dirty="0">
                <a:solidFill>
                  <a:srgbClr val="0000FF"/>
                </a:solidFill>
                <a:highlight>
                  <a:srgbClr val="FFFFFF"/>
                </a:highlight>
                <a:latin typeface="Consolas" panose="020B0609020204030204" pitchFamily="49" charset="0"/>
              </a:rPr>
              <a:t>get</a:t>
            </a:r>
            <a:r>
              <a:rPr lang="en-IN" sz="800" dirty="0">
                <a:solidFill>
                  <a:srgbClr val="000000"/>
                </a:solidFill>
                <a:highlight>
                  <a:srgbClr val="FFFFFF"/>
                </a:highlight>
                <a:latin typeface="Consolas" panose="020B0609020204030204" pitchFamily="49" charset="0"/>
              </a:rPr>
              <a:t> { </a:t>
            </a:r>
            <a:r>
              <a:rPr lang="en-IN" sz="800" dirty="0">
                <a:solidFill>
                  <a:srgbClr val="0000FF"/>
                </a:solidFill>
                <a:highlight>
                  <a:srgbClr val="FFFFFF"/>
                </a:highlight>
                <a:latin typeface="Consolas" panose="020B0609020204030204" pitchFamily="49" charset="0"/>
              </a:rPr>
              <a:t>return</a:t>
            </a:r>
            <a:r>
              <a:rPr lang="en-IN" sz="800" dirty="0">
                <a:solidFill>
                  <a:srgbClr val="000000"/>
                </a:solidFill>
                <a:highlight>
                  <a:srgbClr val="FFFFFF"/>
                </a:highlight>
                <a:latin typeface="Consolas" panose="020B0609020204030204" pitchFamily="49" charset="0"/>
              </a:rPr>
              <a:t> </a:t>
            </a:r>
            <a:r>
              <a:rPr lang="en-IN" sz="800" dirty="0" err="1">
                <a:solidFill>
                  <a:srgbClr val="000000"/>
                </a:solidFill>
                <a:highlight>
                  <a:srgbClr val="FFFFFF"/>
                </a:highlight>
                <a:latin typeface="Consolas" panose="020B0609020204030204" pitchFamily="49" charset="0"/>
              </a:rPr>
              <a:t>pri_width</a:t>
            </a: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set</a:t>
            </a:r>
            <a:r>
              <a:rPr lang="en-IN" sz="800" dirty="0">
                <a:solidFill>
                  <a:srgbClr val="000000"/>
                </a:solidFill>
                <a:highlight>
                  <a:srgbClr val="FFFFFF"/>
                </a:highlight>
                <a:latin typeface="Consolas" panose="020B0609020204030204" pitchFamily="49" charset="0"/>
              </a:rPr>
              <a:t> { </a:t>
            </a:r>
            <a:r>
              <a:rPr lang="en-IN" sz="800" dirty="0" err="1">
                <a:solidFill>
                  <a:srgbClr val="000000"/>
                </a:solidFill>
                <a:highlight>
                  <a:srgbClr val="FFFFFF"/>
                </a:highlight>
                <a:latin typeface="Consolas" panose="020B0609020204030204" pitchFamily="49" charset="0"/>
              </a:rPr>
              <a:t>pri_width</a:t>
            </a:r>
            <a:r>
              <a:rPr lang="en-IN" sz="800" dirty="0">
                <a:solidFill>
                  <a:srgbClr val="000000"/>
                </a:solidFill>
                <a:highlight>
                  <a:srgbClr val="FFFFFF"/>
                </a:highlight>
                <a:latin typeface="Consolas" panose="020B0609020204030204" pitchFamily="49" charset="0"/>
              </a:rPr>
              <a:t> = </a:t>
            </a:r>
            <a:r>
              <a:rPr lang="en-IN" sz="800" dirty="0">
                <a:solidFill>
                  <a:srgbClr val="0000FF"/>
                </a:solidFill>
                <a:highlight>
                  <a:srgbClr val="FFFFFF"/>
                </a:highlight>
                <a:latin typeface="Consolas" panose="020B0609020204030204" pitchFamily="49" charset="0"/>
              </a:rPr>
              <a:t>value</a:t>
            </a: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public</a:t>
            </a: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double</a:t>
            </a:r>
            <a:r>
              <a:rPr lang="en-IN" sz="800" dirty="0">
                <a:solidFill>
                  <a:srgbClr val="000000"/>
                </a:solidFill>
                <a:highlight>
                  <a:srgbClr val="FFFFFF"/>
                </a:highlight>
                <a:latin typeface="Consolas" panose="020B0609020204030204" pitchFamily="49" charset="0"/>
              </a:rPr>
              <a:t> height</a:t>
            </a:r>
          </a:p>
          <a:p>
            <a:pPr>
              <a:lnSpc>
                <a:spcPct val="100000"/>
              </a:lnSpc>
              <a:spcBef>
                <a:spcPts val="0"/>
              </a:spcBef>
            </a:pPr>
            <a:r>
              <a:rPr lang="en-IN" sz="800" dirty="0">
                <a:solidFill>
                  <a:srgbClr val="000000"/>
                </a:solidFill>
                <a:highlight>
                  <a:srgbClr val="FFFFFF"/>
                </a:highlight>
                <a:latin typeface="Consolas" panose="020B0609020204030204" pitchFamily="49" charset="0"/>
              </a:rPr>
              <a:t>    {   </a:t>
            </a:r>
            <a:r>
              <a:rPr lang="en-IN" sz="800" dirty="0">
                <a:solidFill>
                  <a:srgbClr val="0000FF"/>
                </a:solidFill>
                <a:highlight>
                  <a:srgbClr val="FFFFFF"/>
                </a:highlight>
                <a:latin typeface="Consolas" panose="020B0609020204030204" pitchFamily="49" charset="0"/>
              </a:rPr>
              <a:t>get</a:t>
            </a:r>
            <a:r>
              <a:rPr lang="en-IN" sz="800" dirty="0">
                <a:solidFill>
                  <a:srgbClr val="000000"/>
                </a:solidFill>
                <a:highlight>
                  <a:srgbClr val="FFFFFF"/>
                </a:highlight>
                <a:latin typeface="Consolas" panose="020B0609020204030204" pitchFamily="49" charset="0"/>
              </a:rPr>
              <a:t> { </a:t>
            </a:r>
            <a:r>
              <a:rPr lang="en-IN" sz="800" dirty="0">
                <a:solidFill>
                  <a:srgbClr val="0000FF"/>
                </a:solidFill>
                <a:highlight>
                  <a:srgbClr val="FFFFFF"/>
                </a:highlight>
                <a:latin typeface="Consolas" panose="020B0609020204030204" pitchFamily="49" charset="0"/>
              </a:rPr>
              <a:t>return</a:t>
            </a:r>
            <a:r>
              <a:rPr lang="en-IN" sz="800" dirty="0">
                <a:solidFill>
                  <a:srgbClr val="000000"/>
                </a:solidFill>
                <a:highlight>
                  <a:srgbClr val="FFFFFF"/>
                </a:highlight>
                <a:latin typeface="Consolas" panose="020B0609020204030204" pitchFamily="49" charset="0"/>
              </a:rPr>
              <a:t> </a:t>
            </a:r>
            <a:r>
              <a:rPr lang="en-IN" sz="800" dirty="0" err="1">
                <a:solidFill>
                  <a:srgbClr val="000000"/>
                </a:solidFill>
                <a:highlight>
                  <a:srgbClr val="FFFFFF"/>
                </a:highlight>
                <a:latin typeface="Consolas" panose="020B0609020204030204" pitchFamily="49" charset="0"/>
              </a:rPr>
              <a:t>pri_height</a:t>
            </a: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set</a:t>
            </a:r>
            <a:r>
              <a:rPr lang="en-IN" sz="800" dirty="0">
                <a:solidFill>
                  <a:srgbClr val="000000"/>
                </a:solidFill>
                <a:highlight>
                  <a:srgbClr val="FFFFFF"/>
                </a:highlight>
                <a:latin typeface="Consolas" panose="020B0609020204030204" pitchFamily="49" charset="0"/>
              </a:rPr>
              <a:t> { </a:t>
            </a:r>
            <a:r>
              <a:rPr lang="en-IN" sz="800" dirty="0" err="1">
                <a:solidFill>
                  <a:srgbClr val="000000"/>
                </a:solidFill>
                <a:highlight>
                  <a:srgbClr val="FFFFFF"/>
                </a:highlight>
                <a:latin typeface="Consolas" panose="020B0609020204030204" pitchFamily="49" charset="0"/>
              </a:rPr>
              <a:t>pri_height</a:t>
            </a:r>
            <a:r>
              <a:rPr lang="en-IN" sz="800" dirty="0">
                <a:solidFill>
                  <a:srgbClr val="000000"/>
                </a:solidFill>
                <a:highlight>
                  <a:srgbClr val="FFFFFF"/>
                </a:highlight>
                <a:latin typeface="Consolas" panose="020B0609020204030204" pitchFamily="49" charset="0"/>
              </a:rPr>
              <a:t> = </a:t>
            </a:r>
            <a:r>
              <a:rPr lang="en-IN" sz="800" dirty="0">
                <a:solidFill>
                  <a:srgbClr val="0000FF"/>
                </a:solidFill>
                <a:highlight>
                  <a:srgbClr val="FFFFFF"/>
                </a:highlight>
                <a:latin typeface="Consolas" panose="020B0609020204030204" pitchFamily="49" charset="0"/>
              </a:rPr>
              <a:t>value</a:t>
            </a: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    } </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public</a:t>
            </a: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void</a:t>
            </a:r>
            <a:r>
              <a:rPr lang="en-IN" sz="800" dirty="0">
                <a:solidFill>
                  <a:srgbClr val="000000"/>
                </a:solidFill>
                <a:highlight>
                  <a:srgbClr val="FFFFFF"/>
                </a:highlight>
                <a:latin typeface="Consolas" panose="020B0609020204030204" pitchFamily="49" charset="0"/>
              </a:rPr>
              <a:t> </a:t>
            </a:r>
            <a:r>
              <a:rPr lang="en-IN" sz="800" dirty="0" err="1">
                <a:solidFill>
                  <a:srgbClr val="000000"/>
                </a:solidFill>
                <a:highlight>
                  <a:srgbClr val="FFFFFF"/>
                </a:highlight>
                <a:latin typeface="Consolas" panose="020B0609020204030204" pitchFamily="49" charset="0"/>
              </a:rPr>
              <a:t>showDim</a:t>
            </a:r>
            <a:r>
              <a:rPr lang="en-IN" sz="800" dirty="0">
                <a:solidFill>
                  <a:srgbClr val="000000"/>
                </a:solidFill>
                <a:highlight>
                  <a:srgbClr val="FFFFFF"/>
                </a:highlight>
                <a:latin typeface="Consolas" panose="020B0609020204030204" pitchFamily="49" charset="0"/>
              </a:rPr>
              <a:t>()</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US" sz="800" dirty="0">
                <a:solidFill>
                  <a:srgbClr val="000000"/>
                </a:solidFill>
                <a:highlight>
                  <a:srgbClr val="FFFFFF"/>
                </a:highlight>
                <a:latin typeface="Consolas" panose="020B0609020204030204" pitchFamily="49" charset="0"/>
              </a:rPr>
              <a:t>   </a:t>
            </a:r>
            <a:r>
              <a:rPr lang="en-US" sz="800" dirty="0" err="1">
                <a:solidFill>
                  <a:srgbClr val="2B91AF"/>
                </a:solidFill>
                <a:highlight>
                  <a:srgbClr val="FFFFFF"/>
                </a:highlight>
                <a:latin typeface="Consolas" panose="020B0609020204030204" pitchFamily="49" charset="0"/>
              </a:rPr>
              <a:t>Console</a:t>
            </a:r>
            <a:r>
              <a:rPr lang="en-US" sz="800" dirty="0" err="1">
                <a:solidFill>
                  <a:srgbClr val="000000"/>
                </a:solidFill>
                <a:highlight>
                  <a:srgbClr val="FFFFFF"/>
                </a:highlight>
                <a:latin typeface="Consolas" panose="020B0609020204030204" pitchFamily="49" charset="0"/>
              </a:rPr>
              <a:t>.WriteLine</a:t>
            </a:r>
            <a:r>
              <a:rPr lang="en-US" sz="800" dirty="0">
                <a:solidFill>
                  <a:srgbClr val="000000"/>
                </a:solidFill>
                <a:highlight>
                  <a:srgbClr val="FFFFFF"/>
                </a:highlight>
                <a:latin typeface="Consolas" panose="020B0609020204030204" pitchFamily="49" charset="0"/>
              </a:rPr>
              <a:t>(</a:t>
            </a:r>
            <a:r>
              <a:rPr lang="en-US" sz="800" dirty="0">
                <a:solidFill>
                  <a:srgbClr val="A31515"/>
                </a:solidFill>
                <a:highlight>
                  <a:srgbClr val="FFFFFF"/>
                </a:highlight>
                <a:latin typeface="Consolas" panose="020B0609020204030204" pitchFamily="49" charset="0"/>
              </a:rPr>
              <a:t>"Width and height are "</a:t>
            </a:r>
            <a:r>
              <a:rPr lang="en-US" sz="800" dirty="0">
                <a:solidFill>
                  <a:srgbClr val="000000"/>
                </a:solidFill>
                <a:highlight>
                  <a:srgbClr val="FFFFFF"/>
                </a:highlight>
                <a:latin typeface="Consolas" panose="020B0609020204030204" pitchFamily="49" charset="0"/>
              </a:rPr>
              <a:t> +  width + </a:t>
            </a:r>
            <a:r>
              <a:rPr lang="en-US" sz="800" dirty="0">
                <a:solidFill>
                  <a:srgbClr val="A31515"/>
                </a:solidFill>
                <a:highlight>
                  <a:srgbClr val="FFFFFF"/>
                </a:highlight>
                <a:latin typeface="Consolas" panose="020B0609020204030204" pitchFamily="49" charset="0"/>
              </a:rPr>
              <a:t>" and "</a:t>
            </a:r>
            <a:r>
              <a:rPr lang="en-US" sz="800" dirty="0">
                <a:solidFill>
                  <a:srgbClr val="000000"/>
                </a:solidFill>
                <a:highlight>
                  <a:srgbClr val="FFFFFF"/>
                </a:highlight>
                <a:latin typeface="Consolas" panose="020B0609020204030204" pitchFamily="49" charset="0"/>
              </a:rPr>
              <a:t> + height);</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a:t>
            </a:r>
          </a:p>
          <a:p>
            <a:pPr>
              <a:lnSpc>
                <a:spcPct val="100000"/>
              </a:lnSpc>
              <a:spcBef>
                <a:spcPts val="0"/>
              </a:spcBef>
            </a:pPr>
            <a:endParaRPr lang="en-IN"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FF"/>
                </a:solidFill>
                <a:highlight>
                  <a:srgbClr val="FFFFFF"/>
                </a:highlight>
                <a:latin typeface="Consolas" panose="020B0609020204030204" pitchFamily="49" charset="0"/>
              </a:rPr>
              <a:t>class</a:t>
            </a:r>
            <a:r>
              <a:rPr lang="en-IN" sz="800" dirty="0">
                <a:solidFill>
                  <a:srgbClr val="000000"/>
                </a:solidFill>
                <a:highlight>
                  <a:srgbClr val="FFFFFF"/>
                </a:highlight>
                <a:latin typeface="Consolas" panose="020B0609020204030204" pitchFamily="49" charset="0"/>
              </a:rPr>
              <a:t> </a:t>
            </a:r>
            <a:r>
              <a:rPr lang="en-IN" sz="800" dirty="0">
                <a:solidFill>
                  <a:srgbClr val="2B91AF"/>
                </a:solidFill>
                <a:highlight>
                  <a:srgbClr val="FFFFFF"/>
                </a:highlight>
                <a:latin typeface="Consolas" panose="020B0609020204030204" pitchFamily="49" charset="0"/>
              </a:rPr>
              <a:t>Triangle</a:t>
            </a:r>
            <a:r>
              <a:rPr lang="en-IN" sz="800" dirty="0">
                <a:solidFill>
                  <a:srgbClr val="000000"/>
                </a:solidFill>
                <a:highlight>
                  <a:srgbClr val="FFFFFF"/>
                </a:highlight>
                <a:latin typeface="Consolas" panose="020B0609020204030204" pitchFamily="49" charset="0"/>
              </a:rPr>
              <a:t> : </a:t>
            </a:r>
            <a:r>
              <a:rPr lang="en-IN" sz="800" dirty="0" err="1">
                <a:solidFill>
                  <a:srgbClr val="2B91AF"/>
                </a:solidFill>
                <a:highlight>
                  <a:srgbClr val="FFFFFF"/>
                </a:highlight>
                <a:latin typeface="Consolas" panose="020B0609020204030204" pitchFamily="49" charset="0"/>
              </a:rPr>
              <a:t>TwoDShape</a:t>
            </a:r>
            <a:endParaRPr lang="en-IN"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00"/>
                </a:solidFill>
                <a:highlight>
                  <a:srgbClr val="FFFFFF"/>
                </a:highlight>
                <a:latin typeface="Consolas" panose="020B0609020204030204" pitchFamily="49" charset="0"/>
              </a:rPr>
              <a:t>{</a:t>
            </a:r>
            <a:r>
              <a:rPr lang="en-IN" sz="800" dirty="0">
                <a:solidFill>
                  <a:srgbClr val="0000FF"/>
                </a:solidFill>
                <a:highlight>
                  <a:srgbClr val="FFFFFF"/>
                </a:highlight>
                <a:latin typeface="Consolas" panose="020B0609020204030204" pitchFamily="49" charset="0"/>
              </a:rPr>
              <a:t>string</a:t>
            </a:r>
            <a:r>
              <a:rPr lang="en-IN" sz="800" dirty="0">
                <a:solidFill>
                  <a:srgbClr val="000000"/>
                </a:solidFill>
                <a:highlight>
                  <a:srgbClr val="FFFFFF"/>
                </a:highlight>
                <a:latin typeface="Consolas" panose="020B0609020204030204" pitchFamily="49" charset="0"/>
              </a:rPr>
              <a:t> style; </a:t>
            </a:r>
            <a:r>
              <a:rPr lang="en-IN" sz="800" dirty="0">
                <a:solidFill>
                  <a:srgbClr val="008000"/>
                </a:solidFill>
                <a:highlight>
                  <a:srgbClr val="FFFFFF"/>
                </a:highlight>
                <a:latin typeface="Consolas" panose="020B0609020204030204" pitchFamily="49" charset="0"/>
              </a:rPr>
              <a:t>// private </a:t>
            </a:r>
            <a:endParaRPr lang="en-IN"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008000"/>
                </a:solidFill>
                <a:highlight>
                  <a:srgbClr val="FFFFFF"/>
                </a:highlight>
                <a:latin typeface="Consolas" panose="020B0609020204030204" pitchFamily="49" charset="0"/>
              </a:rPr>
              <a:t>// Constructor </a:t>
            </a:r>
            <a:endParaRPr lang="en-IN" sz="800" dirty="0">
              <a:solidFill>
                <a:srgbClr val="000000"/>
              </a:solidFill>
              <a:highlight>
                <a:srgbClr val="FFFFFF"/>
              </a:highlight>
              <a:latin typeface="Consolas" panose="020B0609020204030204" pitchFamily="49" charset="0"/>
            </a:endParaRPr>
          </a:p>
          <a:p>
            <a:pPr>
              <a:lnSpc>
                <a:spcPct val="100000"/>
              </a:lnSpc>
              <a:spcBef>
                <a:spcPts val="0"/>
              </a:spcBef>
            </a:pP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public</a:t>
            </a:r>
            <a:r>
              <a:rPr lang="en-US" sz="800" dirty="0">
                <a:solidFill>
                  <a:srgbClr val="000000"/>
                </a:solidFill>
                <a:highlight>
                  <a:srgbClr val="FFFFFF"/>
                </a:highlight>
                <a:latin typeface="Consolas" panose="020B0609020204030204" pitchFamily="49" charset="0"/>
              </a:rPr>
              <a:t> Triangle(</a:t>
            </a:r>
            <a:r>
              <a:rPr lang="en-US" sz="800" dirty="0">
                <a:solidFill>
                  <a:srgbClr val="0000FF"/>
                </a:solidFill>
                <a:highlight>
                  <a:srgbClr val="FFFFFF"/>
                </a:highlight>
                <a:latin typeface="Consolas" panose="020B0609020204030204" pitchFamily="49" charset="0"/>
              </a:rPr>
              <a:t>string</a:t>
            </a:r>
            <a:r>
              <a:rPr lang="en-US" sz="800" dirty="0">
                <a:solidFill>
                  <a:srgbClr val="000000"/>
                </a:solidFill>
                <a:highlight>
                  <a:srgbClr val="FFFFFF"/>
                </a:highlight>
                <a:latin typeface="Consolas" panose="020B0609020204030204" pitchFamily="49" charset="0"/>
              </a:rPr>
              <a:t> s, </a:t>
            </a:r>
            <a:r>
              <a:rPr lang="en-US" sz="800" dirty="0">
                <a:solidFill>
                  <a:srgbClr val="0000FF"/>
                </a:solidFill>
                <a:highlight>
                  <a:srgbClr val="FFFFFF"/>
                </a:highlight>
                <a:latin typeface="Consolas" panose="020B0609020204030204" pitchFamily="49" charset="0"/>
              </a:rPr>
              <a:t>double</a:t>
            </a:r>
            <a:r>
              <a:rPr lang="en-US" sz="800" dirty="0">
                <a:solidFill>
                  <a:srgbClr val="000000"/>
                </a:solidFill>
                <a:highlight>
                  <a:srgbClr val="FFFFFF"/>
                </a:highlight>
                <a:latin typeface="Consolas" panose="020B0609020204030204" pitchFamily="49" charset="0"/>
              </a:rPr>
              <a:t> w, </a:t>
            </a:r>
            <a:r>
              <a:rPr lang="en-US" sz="800" dirty="0">
                <a:solidFill>
                  <a:srgbClr val="0000FF"/>
                </a:solidFill>
                <a:highlight>
                  <a:srgbClr val="FFFFFF"/>
                </a:highlight>
                <a:latin typeface="Consolas" panose="020B0609020204030204" pitchFamily="49" charset="0"/>
              </a:rPr>
              <a:t>double</a:t>
            </a:r>
            <a:r>
              <a:rPr lang="en-US" sz="800" dirty="0">
                <a:solidFill>
                  <a:srgbClr val="000000"/>
                </a:solidFill>
                <a:highlight>
                  <a:srgbClr val="FFFFFF"/>
                </a:highlight>
                <a:latin typeface="Consolas" panose="020B0609020204030204" pitchFamily="49" charset="0"/>
              </a:rPr>
              <a:t> h)</a:t>
            </a:r>
            <a:r>
              <a:rPr lang="en-US" sz="800" dirty="0">
                <a:solidFill>
                  <a:srgbClr val="008000"/>
                </a:solidFill>
                <a:highlight>
                  <a:srgbClr val="FFFFFF"/>
                </a:highlight>
                <a:latin typeface="Consolas" panose="020B0609020204030204" pitchFamily="49" charset="0"/>
              </a:rPr>
              <a:t>//[:base()]</a:t>
            </a:r>
            <a:endParaRPr lang="en-US"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US" sz="800" dirty="0">
                <a:solidFill>
                  <a:srgbClr val="000000"/>
                </a:solidFill>
                <a:highlight>
                  <a:srgbClr val="FFFFFF"/>
                </a:highlight>
                <a:latin typeface="Consolas" panose="020B0609020204030204" pitchFamily="49" charset="0"/>
              </a:rPr>
              <a:t>        width = w;  </a:t>
            </a:r>
            <a:r>
              <a:rPr lang="en-US" sz="800" dirty="0">
                <a:solidFill>
                  <a:srgbClr val="008000"/>
                </a:solidFill>
                <a:highlight>
                  <a:srgbClr val="FFFFFF"/>
                </a:highlight>
                <a:latin typeface="Consolas" panose="020B0609020204030204" pitchFamily="49" charset="0"/>
              </a:rPr>
              <a:t>// </a:t>
            </a:r>
            <a:r>
              <a:rPr lang="en-US" sz="800" dirty="0" err="1">
                <a:solidFill>
                  <a:srgbClr val="008000"/>
                </a:solidFill>
                <a:highlight>
                  <a:srgbClr val="FFFFFF"/>
                </a:highlight>
                <a:latin typeface="Consolas" panose="020B0609020204030204" pitchFamily="49" charset="0"/>
              </a:rPr>
              <a:t>init</a:t>
            </a:r>
            <a:r>
              <a:rPr lang="en-US" sz="800" dirty="0">
                <a:solidFill>
                  <a:srgbClr val="008000"/>
                </a:solidFill>
                <a:highlight>
                  <a:srgbClr val="FFFFFF"/>
                </a:highlight>
                <a:latin typeface="Consolas" panose="020B0609020204030204" pitchFamily="49" charset="0"/>
              </a:rPr>
              <a:t> the base class </a:t>
            </a:r>
            <a:endParaRPr lang="en-US" sz="800" dirty="0">
              <a:solidFill>
                <a:srgbClr val="000000"/>
              </a:solidFill>
              <a:highlight>
                <a:srgbClr val="FFFFFF"/>
              </a:highlight>
              <a:latin typeface="Consolas" panose="020B0609020204030204" pitchFamily="49" charset="0"/>
            </a:endParaRPr>
          </a:p>
          <a:p>
            <a:pPr>
              <a:lnSpc>
                <a:spcPct val="100000"/>
              </a:lnSpc>
              <a:spcBef>
                <a:spcPts val="0"/>
              </a:spcBef>
            </a:pPr>
            <a:r>
              <a:rPr lang="en-US" sz="800" dirty="0">
                <a:solidFill>
                  <a:srgbClr val="000000"/>
                </a:solidFill>
                <a:highlight>
                  <a:srgbClr val="FFFFFF"/>
                </a:highlight>
                <a:latin typeface="Consolas" panose="020B0609020204030204" pitchFamily="49" charset="0"/>
              </a:rPr>
              <a:t>        height = h; </a:t>
            </a:r>
            <a:r>
              <a:rPr lang="en-US" sz="800" dirty="0">
                <a:solidFill>
                  <a:srgbClr val="008000"/>
                </a:solidFill>
                <a:highlight>
                  <a:srgbClr val="FFFFFF"/>
                </a:highlight>
                <a:latin typeface="Consolas" panose="020B0609020204030204" pitchFamily="49" charset="0"/>
              </a:rPr>
              <a:t>// </a:t>
            </a:r>
            <a:r>
              <a:rPr lang="en-US" sz="800" dirty="0" err="1">
                <a:solidFill>
                  <a:srgbClr val="008000"/>
                </a:solidFill>
                <a:highlight>
                  <a:srgbClr val="FFFFFF"/>
                </a:highlight>
                <a:latin typeface="Consolas" panose="020B0609020204030204" pitchFamily="49" charset="0"/>
              </a:rPr>
              <a:t>init</a:t>
            </a:r>
            <a:r>
              <a:rPr lang="en-US" sz="800" dirty="0">
                <a:solidFill>
                  <a:srgbClr val="008000"/>
                </a:solidFill>
                <a:highlight>
                  <a:srgbClr val="FFFFFF"/>
                </a:highlight>
                <a:latin typeface="Consolas" panose="020B0609020204030204" pitchFamily="49" charset="0"/>
              </a:rPr>
              <a:t> the base class </a:t>
            </a:r>
            <a:endParaRPr lang="en-US" sz="800" dirty="0">
              <a:solidFill>
                <a:srgbClr val="000000"/>
              </a:solidFill>
              <a:highlight>
                <a:srgbClr val="FFFFFF"/>
              </a:highlight>
              <a:latin typeface="Consolas" panose="020B0609020204030204" pitchFamily="49" charset="0"/>
            </a:endParaRPr>
          </a:p>
          <a:p>
            <a:pPr>
              <a:lnSpc>
                <a:spcPct val="100000"/>
              </a:lnSpc>
              <a:spcBef>
                <a:spcPts val="0"/>
              </a:spcBef>
            </a:pPr>
            <a:endParaRPr lang="en-IN" sz="800" dirty="0">
              <a:solidFill>
                <a:srgbClr val="000000"/>
              </a:solidFill>
              <a:highlight>
                <a:srgbClr val="FFFFFF"/>
              </a:highlight>
              <a:latin typeface="Consolas" panose="020B0609020204030204" pitchFamily="49" charset="0"/>
            </a:endParaRPr>
          </a:p>
          <a:p>
            <a:pPr>
              <a:lnSpc>
                <a:spcPct val="100000"/>
              </a:lnSpc>
              <a:spcBef>
                <a:spcPts val="0"/>
              </a:spcBef>
            </a:pPr>
            <a:r>
              <a:rPr lang="en-US" sz="800" dirty="0">
                <a:solidFill>
                  <a:srgbClr val="000000"/>
                </a:solidFill>
                <a:highlight>
                  <a:srgbClr val="FFFFFF"/>
                </a:highlight>
                <a:latin typeface="Consolas" panose="020B0609020204030204" pitchFamily="49" charset="0"/>
              </a:rPr>
              <a:t>        style = s;  </a:t>
            </a:r>
            <a:r>
              <a:rPr lang="en-US" sz="800" dirty="0">
                <a:solidFill>
                  <a:srgbClr val="008000"/>
                </a:solidFill>
                <a:highlight>
                  <a:srgbClr val="FFFFFF"/>
                </a:highlight>
                <a:latin typeface="Consolas" panose="020B0609020204030204" pitchFamily="49" charset="0"/>
              </a:rPr>
              <a:t>// </a:t>
            </a:r>
            <a:r>
              <a:rPr lang="en-US" sz="800" dirty="0" err="1">
                <a:solidFill>
                  <a:srgbClr val="008000"/>
                </a:solidFill>
                <a:highlight>
                  <a:srgbClr val="FFFFFF"/>
                </a:highlight>
                <a:latin typeface="Consolas" panose="020B0609020204030204" pitchFamily="49" charset="0"/>
              </a:rPr>
              <a:t>init</a:t>
            </a:r>
            <a:r>
              <a:rPr lang="en-US" sz="800" dirty="0">
                <a:solidFill>
                  <a:srgbClr val="008000"/>
                </a:solidFill>
                <a:highlight>
                  <a:srgbClr val="FFFFFF"/>
                </a:highlight>
                <a:latin typeface="Consolas" panose="020B0609020204030204" pitchFamily="49" charset="0"/>
              </a:rPr>
              <a:t> the derived class </a:t>
            </a:r>
            <a:endParaRPr lang="en-US"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endParaRPr lang="en-IN" sz="800" dirty="0">
              <a:solidFill>
                <a:srgbClr val="000000"/>
              </a:solidFill>
              <a:highlight>
                <a:srgbClr val="FFFFFF"/>
              </a:highlight>
              <a:latin typeface="Consolas" panose="020B0609020204030204" pitchFamily="49" charset="0"/>
            </a:endParaRPr>
          </a:p>
          <a:p>
            <a:pPr>
              <a:lnSpc>
                <a:spcPct val="100000"/>
              </a:lnSpc>
              <a:spcBef>
                <a:spcPts val="0"/>
              </a:spcBef>
            </a:pPr>
            <a:r>
              <a:rPr lang="en-US" sz="800" dirty="0">
                <a:solidFill>
                  <a:srgbClr val="008000"/>
                </a:solidFill>
                <a:highlight>
                  <a:srgbClr val="FFFFFF"/>
                </a:highlight>
                <a:latin typeface="Consolas" panose="020B0609020204030204" pitchFamily="49" charset="0"/>
              </a:rPr>
              <a:t>// Return area of triangle. --height, width available in the derived class due to inheritance</a:t>
            </a:r>
            <a:endParaRPr lang="en-US"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public</a:t>
            </a: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double</a:t>
            </a:r>
            <a:r>
              <a:rPr lang="en-IN" sz="800" dirty="0">
                <a:solidFill>
                  <a:srgbClr val="000000"/>
                </a:solidFill>
                <a:highlight>
                  <a:srgbClr val="FFFFFF"/>
                </a:highlight>
                <a:latin typeface="Consolas" panose="020B0609020204030204" pitchFamily="49" charset="0"/>
              </a:rPr>
              <a:t> area()</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return</a:t>
            </a:r>
            <a:r>
              <a:rPr lang="en-IN" sz="800" dirty="0">
                <a:solidFill>
                  <a:srgbClr val="000000"/>
                </a:solidFill>
                <a:highlight>
                  <a:srgbClr val="FFFFFF"/>
                </a:highlight>
                <a:latin typeface="Consolas" panose="020B0609020204030204" pitchFamily="49" charset="0"/>
              </a:rPr>
              <a:t> width * height / 2;</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endParaRPr lang="en-IN"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008000"/>
                </a:solidFill>
                <a:highlight>
                  <a:srgbClr val="FFFFFF"/>
                </a:highlight>
                <a:latin typeface="Consolas" panose="020B0609020204030204" pitchFamily="49" charset="0"/>
              </a:rPr>
              <a:t>// Display a triangle's style. </a:t>
            </a:r>
            <a:endParaRPr lang="en-IN"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public</a:t>
            </a: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void</a:t>
            </a:r>
            <a:r>
              <a:rPr lang="en-IN" sz="800" dirty="0">
                <a:solidFill>
                  <a:srgbClr val="000000"/>
                </a:solidFill>
                <a:highlight>
                  <a:srgbClr val="FFFFFF"/>
                </a:highlight>
                <a:latin typeface="Consolas" panose="020B0609020204030204" pitchFamily="49" charset="0"/>
              </a:rPr>
              <a:t> </a:t>
            </a:r>
            <a:r>
              <a:rPr lang="en-IN" sz="800" dirty="0" err="1">
                <a:solidFill>
                  <a:srgbClr val="000000"/>
                </a:solidFill>
                <a:highlight>
                  <a:srgbClr val="FFFFFF"/>
                </a:highlight>
                <a:latin typeface="Consolas" panose="020B0609020204030204" pitchFamily="49" charset="0"/>
              </a:rPr>
              <a:t>showStyle</a:t>
            </a:r>
            <a:r>
              <a:rPr lang="en-IN" sz="800" dirty="0">
                <a:solidFill>
                  <a:srgbClr val="000000"/>
                </a:solidFill>
                <a:highlight>
                  <a:srgbClr val="FFFFFF"/>
                </a:highlight>
                <a:latin typeface="Consolas" panose="020B0609020204030204" pitchFamily="49" charset="0"/>
              </a:rPr>
              <a:t>()</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US" sz="800" dirty="0">
                <a:solidFill>
                  <a:srgbClr val="000000"/>
                </a:solidFill>
                <a:highlight>
                  <a:srgbClr val="FFFFFF"/>
                </a:highlight>
                <a:latin typeface="Consolas" panose="020B0609020204030204" pitchFamily="49" charset="0"/>
              </a:rPr>
              <a:t>        </a:t>
            </a:r>
            <a:r>
              <a:rPr lang="en-US" sz="800" dirty="0" err="1">
                <a:solidFill>
                  <a:srgbClr val="2B91AF"/>
                </a:solidFill>
                <a:highlight>
                  <a:srgbClr val="FFFFFF"/>
                </a:highlight>
                <a:latin typeface="Consolas" panose="020B0609020204030204" pitchFamily="49" charset="0"/>
              </a:rPr>
              <a:t>Console</a:t>
            </a:r>
            <a:r>
              <a:rPr lang="en-US" sz="800" dirty="0" err="1">
                <a:solidFill>
                  <a:srgbClr val="000000"/>
                </a:solidFill>
                <a:highlight>
                  <a:srgbClr val="FFFFFF"/>
                </a:highlight>
                <a:latin typeface="Consolas" panose="020B0609020204030204" pitchFamily="49" charset="0"/>
              </a:rPr>
              <a:t>.WriteLine</a:t>
            </a:r>
            <a:r>
              <a:rPr lang="en-US" sz="800" dirty="0">
                <a:solidFill>
                  <a:srgbClr val="000000"/>
                </a:solidFill>
                <a:highlight>
                  <a:srgbClr val="FFFFFF"/>
                </a:highlight>
                <a:latin typeface="Consolas" panose="020B0609020204030204" pitchFamily="49" charset="0"/>
              </a:rPr>
              <a:t>(</a:t>
            </a:r>
            <a:r>
              <a:rPr lang="en-US" sz="800" dirty="0">
                <a:solidFill>
                  <a:srgbClr val="A31515"/>
                </a:solidFill>
                <a:highlight>
                  <a:srgbClr val="FFFFFF"/>
                </a:highlight>
                <a:latin typeface="Consolas" panose="020B0609020204030204" pitchFamily="49" charset="0"/>
              </a:rPr>
              <a:t>"Triangle is "</a:t>
            </a:r>
            <a:r>
              <a:rPr lang="en-US" sz="800" dirty="0">
                <a:solidFill>
                  <a:srgbClr val="000000"/>
                </a:solidFill>
                <a:highlight>
                  <a:srgbClr val="FFFFFF"/>
                </a:highlight>
                <a:latin typeface="Consolas" panose="020B0609020204030204" pitchFamily="49" charset="0"/>
              </a:rPr>
              <a:t> + style);</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a:t>
            </a:r>
          </a:p>
          <a:p>
            <a:pPr>
              <a:lnSpc>
                <a:spcPct val="100000"/>
              </a:lnSpc>
              <a:spcBef>
                <a:spcPts val="0"/>
              </a:spcBef>
            </a:pPr>
            <a:r>
              <a:rPr lang="en-IN" sz="800" dirty="0">
                <a:solidFill>
                  <a:srgbClr val="0000FF"/>
                </a:solidFill>
                <a:highlight>
                  <a:srgbClr val="FFFFFF"/>
                </a:highlight>
                <a:latin typeface="Consolas" panose="020B0609020204030204" pitchFamily="49" charset="0"/>
              </a:rPr>
              <a:t>class</a:t>
            </a:r>
            <a:r>
              <a:rPr lang="en-IN" sz="800" dirty="0">
                <a:solidFill>
                  <a:srgbClr val="000000"/>
                </a:solidFill>
                <a:highlight>
                  <a:srgbClr val="FFFFFF"/>
                </a:highlight>
                <a:latin typeface="Consolas" panose="020B0609020204030204" pitchFamily="49" charset="0"/>
              </a:rPr>
              <a:t> </a:t>
            </a:r>
            <a:r>
              <a:rPr lang="en-IN" sz="800" dirty="0">
                <a:solidFill>
                  <a:srgbClr val="2B91AF"/>
                </a:solidFill>
                <a:highlight>
                  <a:srgbClr val="FFFFFF"/>
                </a:highlight>
                <a:latin typeface="Consolas" panose="020B0609020204030204" pitchFamily="49" charset="0"/>
              </a:rPr>
              <a:t>Shapes3</a:t>
            </a:r>
            <a:endParaRPr lang="en-IN"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00"/>
                </a:solidFill>
                <a:highlight>
                  <a:srgbClr val="FFFFFF"/>
                </a:highlight>
                <a:latin typeface="Consolas" panose="020B0609020204030204" pitchFamily="49" charset="0"/>
              </a:rPr>
              <a:t>{</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public</a:t>
            </a: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static</a:t>
            </a: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void</a:t>
            </a:r>
            <a:r>
              <a:rPr lang="en-IN" sz="800" dirty="0">
                <a:solidFill>
                  <a:srgbClr val="000000"/>
                </a:solidFill>
                <a:highlight>
                  <a:srgbClr val="FFFFFF"/>
                </a:highlight>
                <a:latin typeface="Consolas" panose="020B0609020204030204" pitchFamily="49" charset="0"/>
              </a:rPr>
              <a:t> Main()</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a:solidFill>
                  <a:srgbClr val="2B91AF"/>
                </a:solidFill>
                <a:highlight>
                  <a:srgbClr val="FFFFFF"/>
                </a:highlight>
                <a:latin typeface="Consolas" panose="020B0609020204030204" pitchFamily="49" charset="0"/>
              </a:rPr>
              <a:t>Triangle</a:t>
            </a:r>
            <a:r>
              <a:rPr lang="en-IN" sz="800" dirty="0">
                <a:solidFill>
                  <a:srgbClr val="000000"/>
                </a:solidFill>
                <a:highlight>
                  <a:srgbClr val="FFFFFF"/>
                </a:highlight>
                <a:latin typeface="Consolas" panose="020B0609020204030204" pitchFamily="49" charset="0"/>
              </a:rPr>
              <a:t> t1 = </a:t>
            </a:r>
            <a:r>
              <a:rPr lang="en-IN" sz="800" dirty="0">
                <a:solidFill>
                  <a:srgbClr val="0000FF"/>
                </a:solidFill>
                <a:highlight>
                  <a:srgbClr val="FFFFFF"/>
                </a:highlight>
                <a:latin typeface="Consolas" panose="020B0609020204030204" pitchFamily="49" charset="0"/>
              </a:rPr>
              <a:t>new</a:t>
            </a:r>
            <a:r>
              <a:rPr lang="en-IN" sz="800" dirty="0">
                <a:solidFill>
                  <a:srgbClr val="000000"/>
                </a:solidFill>
                <a:highlight>
                  <a:srgbClr val="FFFFFF"/>
                </a:highlight>
                <a:latin typeface="Consolas" panose="020B0609020204030204" pitchFamily="49" charset="0"/>
              </a:rPr>
              <a:t> </a:t>
            </a:r>
            <a:r>
              <a:rPr lang="en-IN" sz="800" dirty="0">
                <a:solidFill>
                  <a:srgbClr val="2B91AF"/>
                </a:solidFill>
                <a:highlight>
                  <a:srgbClr val="FFFFFF"/>
                </a:highlight>
                <a:latin typeface="Consolas" panose="020B0609020204030204" pitchFamily="49" charset="0"/>
              </a:rPr>
              <a:t>Triangle</a:t>
            </a:r>
            <a:r>
              <a:rPr lang="en-IN" sz="800" dirty="0">
                <a:solidFill>
                  <a:srgbClr val="000000"/>
                </a:solidFill>
                <a:highlight>
                  <a:srgbClr val="FFFFFF"/>
                </a:highlight>
                <a:latin typeface="Consolas" panose="020B0609020204030204" pitchFamily="49" charset="0"/>
              </a:rPr>
              <a:t>(</a:t>
            </a:r>
            <a:r>
              <a:rPr lang="en-IN" sz="800" dirty="0">
                <a:solidFill>
                  <a:srgbClr val="A31515"/>
                </a:solidFill>
                <a:highlight>
                  <a:srgbClr val="FFFFFF"/>
                </a:highlight>
                <a:latin typeface="Consolas" panose="020B0609020204030204" pitchFamily="49" charset="0"/>
              </a:rPr>
              <a:t>"isosceles"</a:t>
            </a:r>
            <a:r>
              <a:rPr lang="en-IN" sz="800" dirty="0">
                <a:solidFill>
                  <a:srgbClr val="000000"/>
                </a:solidFill>
                <a:highlight>
                  <a:srgbClr val="FFFFFF"/>
                </a:highlight>
                <a:latin typeface="Consolas" panose="020B0609020204030204" pitchFamily="49" charset="0"/>
              </a:rPr>
              <a:t>, 4.0, 4.0);</a:t>
            </a:r>
          </a:p>
          <a:p>
            <a:pPr>
              <a:lnSpc>
                <a:spcPct val="100000"/>
              </a:lnSpc>
              <a:spcBef>
                <a:spcPts val="0"/>
              </a:spcBef>
            </a:pPr>
            <a:r>
              <a:rPr lang="en-US" sz="800" dirty="0">
                <a:solidFill>
                  <a:srgbClr val="000000"/>
                </a:solidFill>
                <a:highlight>
                  <a:srgbClr val="FFFFFF"/>
                </a:highlight>
                <a:latin typeface="Consolas" panose="020B0609020204030204" pitchFamily="49" charset="0"/>
              </a:rPr>
              <a:t>        </a:t>
            </a:r>
            <a:r>
              <a:rPr lang="en-US" sz="800" dirty="0">
                <a:solidFill>
                  <a:srgbClr val="2B91AF"/>
                </a:solidFill>
                <a:highlight>
                  <a:srgbClr val="FFFFFF"/>
                </a:highlight>
                <a:latin typeface="Consolas" panose="020B0609020204030204" pitchFamily="49" charset="0"/>
              </a:rPr>
              <a:t>Triangle</a:t>
            </a:r>
            <a:r>
              <a:rPr lang="en-US" sz="800" dirty="0">
                <a:solidFill>
                  <a:srgbClr val="000000"/>
                </a:solidFill>
                <a:highlight>
                  <a:srgbClr val="FFFFFF"/>
                </a:highlight>
                <a:latin typeface="Consolas" panose="020B0609020204030204" pitchFamily="49" charset="0"/>
              </a:rPr>
              <a:t> t2 = </a:t>
            </a:r>
            <a:r>
              <a:rPr lang="en-US" sz="800" dirty="0">
                <a:solidFill>
                  <a:srgbClr val="0000FF"/>
                </a:solidFill>
                <a:highlight>
                  <a:srgbClr val="FFFFFF"/>
                </a:highlight>
                <a:latin typeface="Consolas" panose="020B0609020204030204" pitchFamily="49" charset="0"/>
              </a:rPr>
              <a:t>new</a:t>
            </a:r>
            <a:r>
              <a:rPr lang="en-US" sz="800" dirty="0">
                <a:solidFill>
                  <a:srgbClr val="000000"/>
                </a:solidFill>
                <a:highlight>
                  <a:srgbClr val="FFFFFF"/>
                </a:highlight>
                <a:latin typeface="Consolas" panose="020B0609020204030204" pitchFamily="49" charset="0"/>
              </a:rPr>
              <a:t> </a:t>
            </a:r>
            <a:r>
              <a:rPr lang="en-US" sz="800" dirty="0">
                <a:solidFill>
                  <a:srgbClr val="2B91AF"/>
                </a:solidFill>
                <a:highlight>
                  <a:srgbClr val="FFFFFF"/>
                </a:highlight>
                <a:latin typeface="Consolas" panose="020B0609020204030204" pitchFamily="49" charset="0"/>
              </a:rPr>
              <a:t>Triangle</a:t>
            </a:r>
            <a:r>
              <a:rPr lang="en-US" sz="800" dirty="0">
                <a:solidFill>
                  <a:srgbClr val="000000"/>
                </a:solidFill>
                <a:highlight>
                  <a:srgbClr val="FFFFFF"/>
                </a:highlight>
                <a:latin typeface="Consolas" panose="020B0609020204030204" pitchFamily="49" charset="0"/>
              </a:rPr>
              <a:t>(</a:t>
            </a:r>
            <a:r>
              <a:rPr lang="en-US" sz="800" dirty="0">
                <a:solidFill>
                  <a:srgbClr val="A31515"/>
                </a:solidFill>
                <a:highlight>
                  <a:srgbClr val="FFFFFF"/>
                </a:highlight>
                <a:latin typeface="Consolas" panose="020B0609020204030204" pitchFamily="49" charset="0"/>
              </a:rPr>
              <a:t>"right"</a:t>
            </a:r>
            <a:r>
              <a:rPr lang="en-US" sz="800" dirty="0">
                <a:solidFill>
                  <a:srgbClr val="000000"/>
                </a:solidFill>
                <a:highlight>
                  <a:srgbClr val="FFFFFF"/>
                </a:highlight>
                <a:latin typeface="Consolas" panose="020B0609020204030204" pitchFamily="49" charset="0"/>
              </a:rPr>
              <a:t>, 8.0, 12.0);</a:t>
            </a:r>
          </a:p>
          <a:p>
            <a:pPr>
              <a:lnSpc>
                <a:spcPct val="100000"/>
              </a:lnSpc>
              <a:spcBef>
                <a:spcPts val="0"/>
              </a:spcBef>
            </a:pPr>
            <a:endParaRPr lang="en-IN"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err="1">
                <a:solidFill>
                  <a:srgbClr val="2B91AF"/>
                </a:solidFill>
                <a:highlight>
                  <a:srgbClr val="FFFFFF"/>
                </a:highlight>
                <a:latin typeface="Consolas" panose="020B0609020204030204" pitchFamily="49" charset="0"/>
              </a:rPr>
              <a:t>Console</a:t>
            </a:r>
            <a:r>
              <a:rPr lang="en-IN" sz="800" dirty="0" err="1">
                <a:solidFill>
                  <a:srgbClr val="000000"/>
                </a:solidFill>
                <a:highlight>
                  <a:srgbClr val="FFFFFF"/>
                </a:highlight>
                <a:latin typeface="Consolas" panose="020B0609020204030204" pitchFamily="49" charset="0"/>
              </a:rPr>
              <a:t>.WriteLine</a:t>
            </a:r>
            <a:r>
              <a:rPr lang="en-IN" sz="800" dirty="0">
                <a:solidFill>
                  <a:srgbClr val="000000"/>
                </a:solidFill>
                <a:highlight>
                  <a:srgbClr val="FFFFFF"/>
                </a:highlight>
                <a:latin typeface="Consolas" panose="020B0609020204030204" pitchFamily="49" charset="0"/>
              </a:rPr>
              <a:t>(</a:t>
            </a:r>
            <a:r>
              <a:rPr lang="en-IN" sz="800" dirty="0">
                <a:solidFill>
                  <a:srgbClr val="A31515"/>
                </a:solidFill>
                <a:highlight>
                  <a:srgbClr val="FFFFFF"/>
                </a:highlight>
                <a:latin typeface="Consolas" panose="020B0609020204030204" pitchFamily="49" charset="0"/>
              </a:rPr>
              <a:t>"Info for t1: "</a:t>
            </a:r>
            <a:r>
              <a:rPr lang="en-IN" sz="800" dirty="0">
                <a:solidFill>
                  <a:srgbClr val="000000"/>
                </a:solidFill>
                <a:highlight>
                  <a:srgbClr val="FFFFFF"/>
                </a:highlight>
                <a:latin typeface="Consolas" panose="020B0609020204030204" pitchFamily="49" charset="0"/>
              </a:rPr>
              <a:t>);</a:t>
            </a:r>
          </a:p>
          <a:p>
            <a:pPr>
              <a:lnSpc>
                <a:spcPct val="100000"/>
              </a:lnSpc>
              <a:spcBef>
                <a:spcPts val="0"/>
              </a:spcBef>
            </a:pPr>
            <a:r>
              <a:rPr lang="en-IN" sz="800" dirty="0">
                <a:solidFill>
                  <a:srgbClr val="000000"/>
                </a:solidFill>
                <a:highlight>
                  <a:srgbClr val="FFFFFF"/>
                </a:highlight>
                <a:latin typeface="Consolas" panose="020B0609020204030204" pitchFamily="49" charset="0"/>
              </a:rPr>
              <a:t>        t1.showStyle();</a:t>
            </a:r>
          </a:p>
          <a:p>
            <a:pPr>
              <a:lnSpc>
                <a:spcPct val="100000"/>
              </a:lnSpc>
              <a:spcBef>
                <a:spcPts val="0"/>
              </a:spcBef>
            </a:pPr>
            <a:r>
              <a:rPr lang="en-IN" sz="800" dirty="0">
                <a:solidFill>
                  <a:srgbClr val="000000"/>
                </a:solidFill>
                <a:highlight>
                  <a:srgbClr val="FFFFFF"/>
                </a:highlight>
                <a:latin typeface="Consolas" panose="020B0609020204030204" pitchFamily="49" charset="0"/>
              </a:rPr>
              <a:t>        t1.showDim();</a:t>
            </a:r>
          </a:p>
          <a:p>
            <a:pPr>
              <a:lnSpc>
                <a:spcPct val="100000"/>
              </a:lnSpc>
              <a:spcBef>
                <a:spcPts val="0"/>
              </a:spcBef>
            </a:pPr>
            <a:r>
              <a:rPr lang="en-US" sz="800" dirty="0">
                <a:solidFill>
                  <a:srgbClr val="000000"/>
                </a:solidFill>
                <a:highlight>
                  <a:srgbClr val="FFFFFF"/>
                </a:highlight>
                <a:latin typeface="Consolas" panose="020B0609020204030204" pitchFamily="49" charset="0"/>
              </a:rPr>
              <a:t>        </a:t>
            </a:r>
            <a:r>
              <a:rPr lang="en-US" sz="800" dirty="0" err="1">
                <a:solidFill>
                  <a:srgbClr val="2B91AF"/>
                </a:solidFill>
                <a:highlight>
                  <a:srgbClr val="FFFFFF"/>
                </a:highlight>
                <a:latin typeface="Consolas" panose="020B0609020204030204" pitchFamily="49" charset="0"/>
              </a:rPr>
              <a:t>Console</a:t>
            </a:r>
            <a:r>
              <a:rPr lang="en-US" sz="800" dirty="0" err="1">
                <a:solidFill>
                  <a:srgbClr val="000000"/>
                </a:solidFill>
                <a:highlight>
                  <a:srgbClr val="FFFFFF"/>
                </a:highlight>
                <a:latin typeface="Consolas" panose="020B0609020204030204" pitchFamily="49" charset="0"/>
              </a:rPr>
              <a:t>.WriteLine</a:t>
            </a:r>
            <a:r>
              <a:rPr lang="en-US" sz="800" dirty="0">
                <a:solidFill>
                  <a:srgbClr val="000000"/>
                </a:solidFill>
                <a:highlight>
                  <a:srgbClr val="FFFFFF"/>
                </a:highlight>
                <a:latin typeface="Consolas" panose="020B0609020204030204" pitchFamily="49" charset="0"/>
              </a:rPr>
              <a:t>(</a:t>
            </a:r>
            <a:r>
              <a:rPr lang="en-US" sz="800" dirty="0">
                <a:solidFill>
                  <a:srgbClr val="A31515"/>
                </a:solidFill>
                <a:highlight>
                  <a:srgbClr val="FFFFFF"/>
                </a:highlight>
                <a:latin typeface="Consolas" panose="020B0609020204030204" pitchFamily="49" charset="0"/>
              </a:rPr>
              <a:t>"Area is "</a:t>
            </a:r>
            <a:r>
              <a:rPr lang="en-US" sz="800" dirty="0">
                <a:solidFill>
                  <a:srgbClr val="000000"/>
                </a:solidFill>
                <a:highlight>
                  <a:srgbClr val="FFFFFF"/>
                </a:highlight>
                <a:latin typeface="Consolas" panose="020B0609020204030204" pitchFamily="49" charset="0"/>
              </a:rPr>
              <a:t> + t1.area());</a:t>
            </a:r>
          </a:p>
          <a:p>
            <a:pPr>
              <a:lnSpc>
                <a:spcPct val="100000"/>
              </a:lnSpc>
              <a:spcBef>
                <a:spcPts val="0"/>
              </a:spcBef>
            </a:pPr>
            <a:endParaRPr lang="en-IN"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err="1">
                <a:solidFill>
                  <a:srgbClr val="2B91AF"/>
                </a:solidFill>
                <a:highlight>
                  <a:srgbClr val="FFFFFF"/>
                </a:highlight>
                <a:latin typeface="Consolas" panose="020B0609020204030204" pitchFamily="49" charset="0"/>
              </a:rPr>
              <a:t>Console</a:t>
            </a:r>
            <a:r>
              <a:rPr lang="en-IN" sz="800" dirty="0" err="1">
                <a:solidFill>
                  <a:srgbClr val="000000"/>
                </a:solidFill>
                <a:highlight>
                  <a:srgbClr val="FFFFFF"/>
                </a:highlight>
                <a:latin typeface="Consolas" panose="020B0609020204030204" pitchFamily="49" charset="0"/>
              </a:rPr>
              <a:t>.WriteLine</a:t>
            </a:r>
            <a:r>
              <a:rPr lang="en-IN" sz="800" dirty="0">
                <a:solidFill>
                  <a:srgbClr val="000000"/>
                </a:solidFill>
                <a:highlight>
                  <a:srgbClr val="FFFFFF"/>
                </a:highlight>
                <a:latin typeface="Consolas" panose="020B0609020204030204" pitchFamily="49" charset="0"/>
              </a:rPr>
              <a:t>();</a:t>
            </a:r>
          </a:p>
          <a:p>
            <a:pPr>
              <a:lnSpc>
                <a:spcPct val="100000"/>
              </a:lnSpc>
              <a:spcBef>
                <a:spcPts val="0"/>
              </a:spcBef>
            </a:pPr>
            <a:endParaRPr lang="en-IN" sz="800" dirty="0">
              <a:solidFill>
                <a:srgbClr val="000000"/>
              </a:solidFill>
              <a:highlight>
                <a:srgbClr val="FFFFFF"/>
              </a:highlight>
              <a:latin typeface="Consolas" panose="020B0609020204030204" pitchFamily="49" charset="0"/>
            </a:endParaRP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r>
              <a:rPr lang="en-IN" sz="800" dirty="0" err="1">
                <a:solidFill>
                  <a:srgbClr val="2B91AF"/>
                </a:solidFill>
                <a:highlight>
                  <a:srgbClr val="FFFFFF"/>
                </a:highlight>
                <a:latin typeface="Consolas" panose="020B0609020204030204" pitchFamily="49" charset="0"/>
              </a:rPr>
              <a:t>Console</a:t>
            </a:r>
            <a:r>
              <a:rPr lang="en-IN" sz="800" dirty="0" err="1">
                <a:solidFill>
                  <a:srgbClr val="000000"/>
                </a:solidFill>
                <a:highlight>
                  <a:srgbClr val="FFFFFF"/>
                </a:highlight>
                <a:latin typeface="Consolas" panose="020B0609020204030204" pitchFamily="49" charset="0"/>
              </a:rPr>
              <a:t>.WriteLine</a:t>
            </a:r>
            <a:r>
              <a:rPr lang="en-IN" sz="800" dirty="0">
                <a:solidFill>
                  <a:srgbClr val="000000"/>
                </a:solidFill>
                <a:highlight>
                  <a:srgbClr val="FFFFFF"/>
                </a:highlight>
                <a:latin typeface="Consolas" panose="020B0609020204030204" pitchFamily="49" charset="0"/>
              </a:rPr>
              <a:t>(</a:t>
            </a:r>
            <a:r>
              <a:rPr lang="en-IN" sz="800" dirty="0">
                <a:solidFill>
                  <a:srgbClr val="A31515"/>
                </a:solidFill>
                <a:highlight>
                  <a:srgbClr val="FFFFFF"/>
                </a:highlight>
                <a:latin typeface="Consolas" panose="020B0609020204030204" pitchFamily="49" charset="0"/>
              </a:rPr>
              <a:t>"Info for t2: "</a:t>
            </a:r>
            <a:r>
              <a:rPr lang="en-IN" sz="800" dirty="0">
                <a:solidFill>
                  <a:srgbClr val="000000"/>
                </a:solidFill>
                <a:highlight>
                  <a:srgbClr val="FFFFFF"/>
                </a:highlight>
                <a:latin typeface="Consolas" panose="020B0609020204030204" pitchFamily="49" charset="0"/>
              </a:rPr>
              <a:t>);</a:t>
            </a:r>
          </a:p>
          <a:p>
            <a:pPr>
              <a:lnSpc>
                <a:spcPct val="100000"/>
              </a:lnSpc>
              <a:spcBef>
                <a:spcPts val="0"/>
              </a:spcBef>
            </a:pPr>
            <a:r>
              <a:rPr lang="en-IN" sz="800" dirty="0">
                <a:solidFill>
                  <a:srgbClr val="000000"/>
                </a:solidFill>
                <a:highlight>
                  <a:srgbClr val="FFFFFF"/>
                </a:highlight>
                <a:latin typeface="Consolas" panose="020B0609020204030204" pitchFamily="49" charset="0"/>
              </a:rPr>
              <a:t>        t2.showStyle();</a:t>
            </a:r>
          </a:p>
          <a:p>
            <a:pPr>
              <a:lnSpc>
                <a:spcPct val="100000"/>
              </a:lnSpc>
              <a:spcBef>
                <a:spcPts val="0"/>
              </a:spcBef>
            </a:pPr>
            <a:r>
              <a:rPr lang="en-IN" sz="800" dirty="0">
                <a:solidFill>
                  <a:srgbClr val="000000"/>
                </a:solidFill>
                <a:highlight>
                  <a:srgbClr val="FFFFFF"/>
                </a:highlight>
                <a:latin typeface="Consolas" panose="020B0609020204030204" pitchFamily="49" charset="0"/>
              </a:rPr>
              <a:t>        t2.showDim();</a:t>
            </a:r>
          </a:p>
          <a:p>
            <a:pPr>
              <a:lnSpc>
                <a:spcPct val="100000"/>
              </a:lnSpc>
              <a:spcBef>
                <a:spcPts val="0"/>
              </a:spcBef>
            </a:pPr>
            <a:r>
              <a:rPr lang="en-US" sz="800" dirty="0">
                <a:solidFill>
                  <a:srgbClr val="000000"/>
                </a:solidFill>
                <a:highlight>
                  <a:srgbClr val="FFFFFF"/>
                </a:highlight>
                <a:latin typeface="Consolas" panose="020B0609020204030204" pitchFamily="49" charset="0"/>
              </a:rPr>
              <a:t>        </a:t>
            </a:r>
            <a:r>
              <a:rPr lang="en-US" sz="800" dirty="0" err="1">
                <a:solidFill>
                  <a:srgbClr val="2B91AF"/>
                </a:solidFill>
                <a:highlight>
                  <a:srgbClr val="FFFFFF"/>
                </a:highlight>
                <a:latin typeface="Consolas" panose="020B0609020204030204" pitchFamily="49" charset="0"/>
              </a:rPr>
              <a:t>Console</a:t>
            </a:r>
            <a:r>
              <a:rPr lang="en-US" sz="800" dirty="0" err="1">
                <a:solidFill>
                  <a:srgbClr val="000000"/>
                </a:solidFill>
                <a:highlight>
                  <a:srgbClr val="FFFFFF"/>
                </a:highlight>
                <a:latin typeface="Consolas" panose="020B0609020204030204" pitchFamily="49" charset="0"/>
              </a:rPr>
              <a:t>.WriteLine</a:t>
            </a:r>
            <a:r>
              <a:rPr lang="en-US" sz="800" dirty="0">
                <a:solidFill>
                  <a:srgbClr val="000000"/>
                </a:solidFill>
                <a:highlight>
                  <a:srgbClr val="FFFFFF"/>
                </a:highlight>
                <a:latin typeface="Consolas" panose="020B0609020204030204" pitchFamily="49" charset="0"/>
              </a:rPr>
              <a:t>(</a:t>
            </a:r>
            <a:r>
              <a:rPr lang="en-US" sz="800" dirty="0">
                <a:solidFill>
                  <a:srgbClr val="A31515"/>
                </a:solidFill>
                <a:highlight>
                  <a:srgbClr val="FFFFFF"/>
                </a:highlight>
                <a:latin typeface="Consolas" panose="020B0609020204030204" pitchFamily="49" charset="0"/>
              </a:rPr>
              <a:t>"Area is "</a:t>
            </a:r>
            <a:r>
              <a:rPr lang="en-US" sz="800" dirty="0">
                <a:solidFill>
                  <a:srgbClr val="000000"/>
                </a:solidFill>
                <a:highlight>
                  <a:srgbClr val="FFFFFF"/>
                </a:highlight>
                <a:latin typeface="Consolas" panose="020B0609020204030204" pitchFamily="49" charset="0"/>
              </a:rPr>
              <a:t> + t2.area());</a:t>
            </a:r>
          </a:p>
          <a:p>
            <a:pPr>
              <a:lnSpc>
                <a:spcPct val="100000"/>
              </a:lnSpc>
              <a:spcBef>
                <a:spcPts val="0"/>
              </a:spcBef>
            </a:pPr>
            <a:r>
              <a:rPr lang="en-IN" sz="800" dirty="0">
                <a:solidFill>
                  <a:srgbClr val="000000"/>
                </a:solidFill>
                <a:highlight>
                  <a:srgbClr val="FFFFFF"/>
                </a:highlight>
                <a:latin typeface="Consolas" panose="020B0609020204030204" pitchFamily="49" charset="0"/>
              </a:rPr>
              <a:t>    }</a:t>
            </a:r>
          </a:p>
          <a:p>
            <a:pPr>
              <a:lnSpc>
                <a:spcPct val="100000"/>
              </a:lnSpc>
              <a:spcBef>
                <a:spcPts val="0"/>
              </a:spcBef>
            </a:pPr>
            <a:endParaRPr lang="en-IN" sz="1000" dirty="0"/>
          </a:p>
        </p:txBody>
      </p:sp>
      <p:sp>
        <p:nvSpPr>
          <p:cNvPr id="4" name="TextBox 3">
            <a:extLst>
              <a:ext uri="{FF2B5EF4-FFF2-40B4-BE49-F238E27FC236}">
                <a16:creationId xmlns:a16="http://schemas.microsoft.com/office/drawing/2014/main" id="{D1F3010F-27F5-46F7-9FDB-238FBCB8EF05}"/>
              </a:ext>
            </a:extLst>
          </p:cNvPr>
          <p:cNvSpPr txBox="1"/>
          <p:nvPr/>
        </p:nvSpPr>
        <p:spPr>
          <a:xfrm>
            <a:off x="6777318" y="1013012"/>
            <a:ext cx="4249270" cy="1200329"/>
          </a:xfrm>
          <a:prstGeom prst="rect">
            <a:avLst/>
          </a:prstGeom>
          <a:noFill/>
        </p:spPr>
        <p:txBody>
          <a:bodyPr wrap="square" rtlCol="0">
            <a:spAutoFit/>
          </a:bodyPr>
          <a:lstStyle/>
          <a:p>
            <a:r>
              <a:rPr lang="en-IN" dirty="0"/>
              <a:t>How to solve problem</a:t>
            </a:r>
          </a:p>
          <a:p>
            <a:endParaRPr lang="en-IN" dirty="0"/>
          </a:p>
          <a:p>
            <a:r>
              <a:rPr lang="en-IN" dirty="0"/>
              <a:t>Add parameter less constructor in </a:t>
            </a:r>
            <a:r>
              <a:rPr lang="en-IN"/>
              <a:t>parent class</a:t>
            </a:r>
            <a:endParaRPr lang="en-IN" dirty="0"/>
          </a:p>
        </p:txBody>
      </p:sp>
    </p:spTree>
    <p:extLst>
      <p:ext uri="{BB962C8B-B14F-4D97-AF65-F5344CB8AC3E}">
        <p14:creationId xmlns:p14="http://schemas.microsoft.com/office/powerpoint/2010/main" val="1108967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TotalTime>
  <Words>3416</Words>
  <Application>Microsoft Office PowerPoint</Application>
  <PresentationFormat>Widescreen</PresentationFormat>
  <Paragraphs>582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vt:lpstr>
      <vt:lpstr>Consolas</vt:lpstr>
      <vt:lpstr>Office Theme</vt:lpstr>
      <vt:lpstr>PowerPoint Presentation</vt:lpstr>
      <vt:lpstr>Inheritance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41</cp:revision>
  <dcterms:created xsi:type="dcterms:W3CDTF">2020-08-24T07:03:09Z</dcterms:created>
  <dcterms:modified xsi:type="dcterms:W3CDTF">2020-10-28T04:31:37Z</dcterms:modified>
</cp:coreProperties>
</file>