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8AC6-68DD-4D9C-8C9A-B2CE0243F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7B71A-04A8-4F8B-A8E0-37BF3AD8C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67A94F-1D50-41BF-BED7-D3A96128D241}"/>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879FFA2D-E13C-4327-8D38-5FB9B534C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C4730-48BC-4D51-AF05-4742727499E0}"/>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46159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AFF4-20E2-450D-B004-07AAE5F12C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A79506-6764-4C11-B261-EFB7AFF7E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DB157-787F-42D4-8D4A-2C0D31E09049}"/>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B91ACD7D-5FB1-401C-BDEE-39C5E5EAB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D27B2-6536-47E7-AA8F-F5F268F20845}"/>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389661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F2F19-2B1D-4258-AF06-36BD20EA5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A9150A-FE70-4C9D-B472-9A2AFEAED8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6FFE0-D4DC-4D20-8C6F-C18F61E80940}"/>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2730A427-9A9F-4893-BC1B-2A0D17A7D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DB6C1-2ED6-4FA3-B8BB-437A941C1FD8}"/>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109503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AAB0-7556-4F7D-9D81-1C33327BDA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74D171-BFAF-4189-A50B-27049A7E2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6F85A-9D18-4DD5-9ABE-E28CBAA463B8}"/>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1AB53BDE-E90F-41B7-B31A-7E245C1928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305888-633F-4D37-91E4-9A77D794D020}"/>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343941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6FA1-85EC-4DDE-8F13-96861F2615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A4A0B2-9820-41B0-908F-8A1214929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95D16-2706-4580-8FE0-4BA86E340209}"/>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3BEE0527-42EE-4625-867F-8C45D6EB2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DF6F3-AC51-47A0-B0F0-12D76103A48A}"/>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7261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E6CB-9CFB-4501-81B5-B34482768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7A6F52-F79B-4E6C-9805-B36328983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B7CF2-5424-462F-9D64-D48409F0B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2A2205-3433-4D90-9B55-134C30F30A77}"/>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6" name="Footer Placeholder 5">
            <a:extLst>
              <a:ext uri="{FF2B5EF4-FFF2-40B4-BE49-F238E27FC236}">
                <a16:creationId xmlns:a16="http://schemas.microsoft.com/office/drawing/2014/main" id="{0311756F-73B1-443E-B272-0D3F31A657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9ABEF-1BDD-40C9-B415-B02042649945}"/>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265637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B718-C548-4EE8-AE74-228DC470B4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914CA-4058-4D13-92BC-E73945CB8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832B4-54E2-4201-979F-B42E7B164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A3E2A1-2F6F-4626-8370-13930BFFA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5F46-2615-4454-B98F-685F0E987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AFA30C-ABCA-48AF-902A-B7D792717A17}"/>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8" name="Footer Placeholder 7">
            <a:extLst>
              <a:ext uri="{FF2B5EF4-FFF2-40B4-BE49-F238E27FC236}">
                <a16:creationId xmlns:a16="http://schemas.microsoft.com/office/drawing/2014/main" id="{7106457E-D54B-44CF-A4C7-6EFB3E882F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5B2A2F-621B-47A3-ADB7-962ED74BF3EE}"/>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135533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DFAC-914C-4DDE-9237-40E2A793AC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B92716-444A-4032-92CA-9DEAFD6304C7}"/>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4" name="Footer Placeholder 3">
            <a:extLst>
              <a:ext uri="{FF2B5EF4-FFF2-40B4-BE49-F238E27FC236}">
                <a16:creationId xmlns:a16="http://schemas.microsoft.com/office/drawing/2014/main" id="{18D1B939-76DA-43DD-9F75-4B03E68B6A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167FAD-3609-4142-B342-DF6E8BA4759C}"/>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272415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E65A80-61E0-4A24-99BB-1B47DDC2AD17}"/>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3" name="Footer Placeholder 2">
            <a:extLst>
              <a:ext uri="{FF2B5EF4-FFF2-40B4-BE49-F238E27FC236}">
                <a16:creationId xmlns:a16="http://schemas.microsoft.com/office/drawing/2014/main" id="{C667F1AD-A745-412E-A563-CA955AA80F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95FCE-EBF3-4206-B16B-E9AA1D4AEE59}"/>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362538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A130-08C6-4511-985C-90E56CCE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1DF499-2AE6-4C12-A306-E8BE34057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F23903-1481-4C1B-9EF2-DD6CB3657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6D354-1CAC-43FC-989C-4A6387BF48DB}"/>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6" name="Footer Placeholder 5">
            <a:extLst>
              <a:ext uri="{FF2B5EF4-FFF2-40B4-BE49-F238E27FC236}">
                <a16:creationId xmlns:a16="http://schemas.microsoft.com/office/drawing/2014/main" id="{F3148E4E-8A5B-4FAF-8130-88D4F3CBC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FF22B-7606-451C-A07A-0809D8ADD25C}"/>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291581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A65-C7DB-46A2-8216-D76A91821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391CB3-9F16-4071-B8EE-BC448DE72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2D2A7A-7ADF-47BA-941B-CA01A7413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97B56-8FFF-45EE-8507-870FACBE665B}"/>
              </a:ext>
            </a:extLst>
          </p:cNvPr>
          <p:cNvSpPr>
            <a:spLocks noGrp="1"/>
          </p:cNvSpPr>
          <p:nvPr>
            <p:ph type="dt" sz="half" idx="10"/>
          </p:nvPr>
        </p:nvSpPr>
        <p:spPr/>
        <p:txBody>
          <a:bodyPr/>
          <a:lstStyle/>
          <a:p>
            <a:fld id="{B448A3C1-B66D-4029-AE66-65E9B2DC5A46}" type="datetimeFigureOut">
              <a:rPr lang="en-IN" smtClean="0"/>
              <a:t>28-10-2020</a:t>
            </a:fld>
            <a:endParaRPr lang="en-IN"/>
          </a:p>
        </p:txBody>
      </p:sp>
      <p:sp>
        <p:nvSpPr>
          <p:cNvPr id="6" name="Footer Placeholder 5">
            <a:extLst>
              <a:ext uri="{FF2B5EF4-FFF2-40B4-BE49-F238E27FC236}">
                <a16:creationId xmlns:a16="http://schemas.microsoft.com/office/drawing/2014/main" id="{D4585CE7-924C-4B89-AFA6-CF8924EBFF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25D4A-3AFD-4648-9B43-11CF14AA8CA6}"/>
              </a:ext>
            </a:extLst>
          </p:cNvPr>
          <p:cNvSpPr>
            <a:spLocks noGrp="1"/>
          </p:cNvSpPr>
          <p:nvPr>
            <p:ph type="sldNum" sz="quarter" idx="12"/>
          </p:nvPr>
        </p:nvSpPr>
        <p:spPr/>
        <p:txBody>
          <a:bodyPr/>
          <a:lstStyle/>
          <a:p>
            <a:fld id="{C49A70BF-D5FA-40C0-A39F-487B2AE18755}" type="slidenum">
              <a:rPr lang="en-IN" smtClean="0"/>
              <a:t>‹#›</a:t>
            </a:fld>
            <a:endParaRPr lang="en-IN"/>
          </a:p>
        </p:txBody>
      </p:sp>
    </p:spTree>
    <p:extLst>
      <p:ext uri="{BB962C8B-B14F-4D97-AF65-F5344CB8AC3E}">
        <p14:creationId xmlns:p14="http://schemas.microsoft.com/office/powerpoint/2010/main" val="105118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A8458-3499-4799-8540-6973EF87A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10693-BDE3-4D0D-99AE-6DBB50464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D2ECC-6698-4543-86EF-8FDAE1C6B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8A3C1-B66D-4029-AE66-65E9B2DC5A46}" type="datetimeFigureOut">
              <a:rPr lang="en-IN" smtClean="0"/>
              <a:t>28-10-2020</a:t>
            </a:fld>
            <a:endParaRPr lang="en-IN"/>
          </a:p>
        </p:txBody>
      </p:sp>
      <p:sp>
        <p:nvSpPr>
          <p:cNvPr id="5" name="Footer Placeholder 4">
            <a:extLst>
              <a:ext uri="{FF2B5EF4-FFF2-40B4-BE49-F238E27FC236}">
                <a16:creationId xmlns:a16="http://schemas.microsoft.com/office/drawing/2014/main" id="{A43BEEC7-F275-425C-871D-156910712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11F9B1-33C8-4EB0-9143-3FF1AFF0B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A70BF-D5FA-40C0-A39F-487B2AE18755}" type="slidenum">
              <a:rPr lang="en-IN" smtClean="0"/>
              <a:t>‹#›</a:t>
            </a:fld>
            <a:endParaRPr lang="en-IN"/>
          </a:p>
        </p:txBody>
      </p:sp>
      <p:pic>
        <p:nvPicPr>
          <p:cNvPr id="8" name="Picture 7">
            <a:extLst>
              <a:ext uri="{FF2B5EF4-FFF2-40B4-BE49-F238E27FC236}">
                <a16:creationId xmlns:a16="http://schemas.microsoft.com/office/drawing/2014/main" id="{1F3C335B-4247-47E1-BF2F-A32A3CE66B9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637241E3-A8F9-4CB1-BC23-1E01DF2D3469}"/>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Shriram Mantri Vidyanidhi Info Tech Academy: </a:t>
            </a:r>
            <a:r>
              <a:rPr lang="en-US" sz="1400" b="1" dirty="0" err="1">
                <a:solidFill>
                  <a:prstClr val="black"/>
                </a:solidFill>
                <a:latin typeface="Cambria" panose="02040503050406030204" pitchFamily="18" charset="0"/>
              </a:rPr>
              <a:t>Ketki</a:t>
            </a:r>
            <a:r>
              <a:rPr lang="en-US" sz="1400" b="1">
                <a:solidFill>
                  <a:prstClr val="black"/>
                </a:solidFill>
                <a:latin typeface="Cambria" panose="02040503050406030204" pitchFamily="18" charset="0"/>
              </a:rPr>
              <a:t> Acharya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44184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CF1FE-9EA2-40E6-A327-C1CDF22A86FA}"/>
              </a:ext>
            </a:extLst>
          </p:cNvPr>
          <p:cNvSpPr>
            <a:spLocks noGrp="1"/>
          </p:cNvSpPr>
          <p:nvPr>
            <p:ph idx="1"/>
          </p:nvPr>
        </p:nvSpPr>
        <p:spPr>
          <a:xfrm>
            <a:off x="1111044" y="137652"/>
            <a:ext cx="10242755" cy="6292645"/>
          </a:xfrm>
        </p:spPr>
        <p:txBody>
          <a:bodyPr>
            <a:normAutofit fontScale="85000" lnSpcReduction="10000"/>
          </a:bodyPr>
          <a:lstStyle/>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We have Circle and Square in our array of type Shape. How do we know what type we have to down-cast to in order to call the correct routine to fill the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Within the foreach statement, we have to test the type of shape being drawn before we down-cast, we will use the is keyword to test type. We will modify the code above, to ensure the correct method is called to fill our shapes as they are drawn.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foreach</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 </a:t>
            </a:r>
            <a:r>
              <a:rPr lang="en-IN" sz="18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shape.Draw</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if</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is</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((Circle)shape).</a:t>
            </a:r>
            <a:r>
              <a:rPr lang="en-IN" sz="18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if</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is</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((Square)shape).</a:t>
            </a:r>
            <a:r>
              <a:rPr lang="en-IN" sz="18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FillSquare</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b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Within the loop, we are performing a test to see if the type of shape is a Circle or a Square, depending on the result, we are down-casting our type in order to call the correct fill routine.</a:t>
            </a:r>
            <a:endParaRPr lang="en-IN" dirty="0"/>
          </a:p>
        </p:txBody>
      </p:sp>
    </p:spTree>
    <p:extLst>
      <p:ext uri="{BB962C8B-B14F-4D97-AF65-F5344CB8AC3E}">
        <p14:creationId xmlns:p14="http://schemas.microsoft.com/office/powerpoint/2010/main" val="66554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92EF9-DE35-4548-AD22-4078908100C9}"/>
              </a:ext>
            </a:extLst>
          </p:cNvPr>
          <p:cNvSpPr>
            <a:spLocks noGrp="1"/>
          </p:cNvSpPr>
          <p:nvPr>
            <p:ph idx="1"/>
          </p:nvPr>
        </p:nvSpPr>
        <p:spPr>
          <a:xfrm>
            <a:off x="1288026" y="383458"/>
            <a:ext cx="10065774" cy="5793505"/>
          </a:xfrm>
        </p:spPr>
        <p:txBody>
          <a:bodyPr/>
          <a:lstStyle/>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The alternative to the is keyword is as. We can write: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 c = shape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as</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The difference is that as tries to cast shape to a type (in our example Circle). If the cast fails, c is set to null else return reference of </a:t>
            </a:r>
            <a:r>
              <a:rPr lang="en-GB" sz="180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 class For </a:t>
            </a: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 c = shape </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as</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If(c!=</a:t>
            </a:r>
            <a:r>
              <a:rPr lang="en-IN" sz="18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null</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8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c.FillCircle</a:t>
            </a:r>
            <a:r>
              <a:rPr lang="en-IN"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004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695D-6249-47B9-B2C2-E850CBE72FE2}"/>
              </a:ext>
            </a:extLst>
          </p:cNvPr>
          <p:cNvSpPr>
            <a:spLocks noGrp="1"/>
          </p:cNvSpPr>
          <p:nvPr>
            <p:ph type="title"/>
          </p:nvPr>
        </p:nvSpPr>
        <p:spPr>
          <a:xfrm>
            <a:off x="1211826" y="99654"/>
            <a:ext cx="10515600" cy="922901"/>
          </a:xfrm>
        </p:spPr>
        <p:txBody>
          <a:bodyPr>
            <a:normAutofit fontScale="90000"/>
          </a:bodyPr>
          <a:lstStyle/>
          <a:p>
            <a:r>
              <a:rPr lang="en-IN" dirty="0"/>
              <a:t>Can parent class reference call child class method?</a:t>
            </a:r>
          </a:p>
        </p:txBody>
      </p:sp>
      <p:sp>
        <p:nvSpPr>
          <p:cNvPr id="3" name="Content Placeholder 2">
            <a:extLst>
              <a:ext uri="{FF2B5EF4-FFF2-40B4-BE49-F238E27FC236}">
                <a16:creationId xmlns:a16="http://schemas.microsoft.com/office/drawing/2014/main" id="{BF125FD7-6AAD-4BD3-8D95-B1369719EA5B}"/>
              </a:ext>
            </a:extLst>
          </p:cNvPr>
          <p:cNvSpPr>
            <a:spLocks noGrp="1"/>
          </p:cNvSpPr>
          <p:nvPr>
            <p:ph idx="1"/>
          </p:nvPr>
        </p:nvSpPr>
        <p:spPr>
          <a:xfrm>
            <a:off x="658761" y="1317523"/>
            <a:ext cx="10695039" cy="4859440"/>
          </a:xfrm>
        </p:spPr>
        <p:txBody>
          <a:bodyPr/>
          <a:lstStyle/>
          <a:p>
            <a:r>
              <a:rPr lang="en-IN" dirty="0"/>
              <a:t>No parent is not aware of child’s unique feature.</a:t>
            </a:r>
          </a:p>
          <a:p>
            <a:r>
              <a:rPr lang="en-IN" dirty="0"/>
              <a:t>You have to type cast parent reference to child class and then call child class method this is called down casting.</a:t>
            </a:r>
          </a:p>
        </p:txBody>
      </p:sp>
    </p:spTree>
    <p:extLst>
      <p:ext uri="{BB962C8B-B14F-4D97-AF65-F5344CB8AC3E}">
        <p14:creationId xmlns:p14="http://schemas.microsoft.com/office/powerpoint/2010/main" val="67027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B007C-9FF4-4DF9-8FC1-9655DFE2DA10}"/>
              </a:ext>
            </a:extLst>
          </p:cNvPr>
          <p:cNvSpPr>
            <a:spLocks noGrp="1"/>
          </p:cNvSpPr>
          <p:nvPr>
            <p:ph idx="1"/>
          </p:nvPr>
        </p:nvSpPr>
        <p:spPr>
          <a:xfrm>
            <a:off x="6685936" y="0"/>
            <a:ext cx="5847284" cy="3221395"/>
          </a:xfrm>
        </p:spPr>
        <p:txBody>
          <a:bodyPr>
            <a:noAutofit/>
          </a:bodyPr>
          <a:lstStyle/>
          <a:p>
            <a:pPr marL="0" indent="0">
              <a:lnSpc>
                <a:spcPct val="100000"/>
              </a:lnSpc>
              <a:spcBef>
                <a:spcPts val="0"/>
              </a:spcBef>
              <a:buNone/>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protected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protected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x;</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virtual</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SHAPE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000" dirty="0"/>
          </a:p>
        </p:txBody>
      </p:sp>
      <p:sp>
        <p:nvSpPr>
          <p:cNvPr id="4" name="TextBox 3">
            <a:extLst>
              <a:ext uri="{FF2B5EF4-FFF2-40B4-BE49-F238E27FC236}">
                <a16:creationId xmlns:a16="http://schemas.microsoft.com/office/drawing/2014/main" id="{E2682F36-9FCA-4A33-A89A-E6240E7763B7}"/>
              </a:ext>
            </a:extLst>
          </p:cNvPr>
          <p:cNvSpPr txBox="1"/>
          <p:nvPr/>
        </p:nvSpPr>
        <p:spPr>
          <a:xfrm>
            <a:off x="6567949" y="3156154"/>
            <a:ext cx="6961052" cy="3221395"/>
          </a:xfrm>
          <a:prstGeom prst="rect">
            <a:avLst/>
          </a:prstGeom>
          <a:noFill/>
        </p:spPr>
        <p:txBody>
          <a:bodyPr wrap="square" rtlCol="0">
            <a:spAutoFit/>
          </a:bodyPr>
          <a:lstStyle/>
          <a:p>
            <a:pPr>
              <a:spcAft>
                <a:spcPts val="1000"/>
              </a:spcAft>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Square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base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(x,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override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SQUARE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000" dirty="0"/>
          </a:p>
        </p:txBody>
      </p:sp>
      <p:sp>
        <p:nvSpPr>
          <p:cNvPr id="5" name="TextBox 4">
            <a:extLst>
              <a:ext uri="{FF2B5EF4-FFF2-40B4-BE49-F238E27FC236}">
                <a16:creationId xmlns:a16="http://schemas.microsoft.com/office/drawing/2014/main" id="{90884E7C-DDAE-499D-BFB6-EEC385196446}"/>
              </a:ext>
            </a:extLst>
          </p:cNvPr>
          <p:cNvSpPr txBox="1"/>
          <p:nvPr/>
        </p:nvSpPr>
        <p:spPr>
          <a:xfrm>
            <a:off x="1130711" y="0"/>
            <a:ext cx="5348747" cy="2503249"/>
          </a:xfrm>
          <a:prstGeom prst="rect">
            <a:avLst/>
          </a:prstGeom>
          <a:noFill/>
        </p:spPr>
        <p:txBody>
          <a:bodyPr wrap="square" rtlCol="0">
            <a:spAutoFit/>
          </a:bodyPr>
          <a:lstStyle/>
          <a:p>
            <a:pPr>
              <a:spcAft>
                <a:spcPts val="1000"/>
              </a:spcAft>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Circle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base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(x,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override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CIRCLE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097B55F-F1E5-420C-8EB5-A28849811145}"/>
              </a:ext>
            </a:extLst>
          </p:cNvPr>
          <p:cNvSpPr txBox="1"/>
          <p:nvPr/>
        </p:nvSpPr>
        <p:spPr>
          <a:xfrm>
            <a:off x="403123" y="2709726"/>
            <a:ext cx="5220929" cy="3004284"/>
          </a:xfrm>
          <a:prstGeom prst="rect">
            <a:avLst/>
          </a:prstGeom>
          <a:noFill/>
        </p:spPr>
        <p:txBody>
          <a:bodyPr wrap="square" rtlCol="0">
            <a:spAutoFit/>
          </a:bodyPr>
          <a:lstStyle/>
          <a:p>
            <a:pPr>
              <a:lnSpc>
                <a:spcPct val="115000"/>
              </a:lnSpc>
              <a:spcAft>
                <a:spcPts val="1000"/>
              </a:spcAft>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Program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static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Main(</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string</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args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Shape[] shapes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shapes[0]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Shape(100, 100);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shapes[1]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Square(200, 200);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shapes[2]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Circle(300, 300);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foreach</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shape.Draw</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07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DDD07-9A33-47A6-B163-F11A9C5B2393}"/>
              </a:ext>
            </a:extLst>
          </p:cNvPr>
          <p:cNvSpPr>
            <a:spLocks noGrp="1"/>
          </p:cNvSpPr>
          <p:nvPr>
            <p:ph idx="1"/>
          </p:nvPr>
        </p:nvSpPr>
        <p:spPr>
          <a:xfrm>
            <a:off x="661219" y="968195"/>
            <a:ext cx="10515600" cy="4351338"/>
          </a:xfrm>
        </p:spPr>
        <p:txBody>
          <a:bodyPr/>
          <a:lstStyle/>
          <a:p>
            <a:pPr algn="just">
              <a:lnSpc>
                <a:spcPct val="115000"/>
              </a:lnSpc>
              <a:spcAft>
                <a:spcPts val="1000"/>
              </a:spcAft>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What we have done is to create an array of the type Shape. Because Square and Circle are derived from Shape, we are able to put them in our array. What we are then doing is looping through all the elements of our array and calling Draw for each of our types. Because we have overridden the Draw method in each of our derived classes the output of our code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Drawing a SHAPE at 100,100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SQUARE at 200,200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CIRCLE at 300,300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040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F8F51-AE73-44BA-986C-1C4A3A7955F3}"/>
              </a:ext>
            </a:extLst>
          </p:cNvPr>
          <p:cNvSpPr>
            <a:spLocks noGrp="1"/>
          </p:cNvSpPr>
          <p:nvPr>
            <p:ph idx="1"/>
          </p:nvPr>
        </p:nvSpPr>
        <p:spPr>
          <a:xfrm>
            <a:off x="668594" y="0"/>
            <a:ext cx="11147323" cy="6764594"/>
          </a:xfrm>
        </p:spPr>
        <p:txBody>
          <a:bodyPr>
            <a:noAutofit/>
          </a:bodyPr>
          <a:lstStyle/>
          <a:p>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If we did not override Draw in one of our derived classes, the base class implementation of Draw would be called. For example, if we declared Draw in our Circle class as follows:</a:t>
            </a:r>
          </a:p>
          <a:p>
            <a:pPr marL="0" indent="0">
              <a:lnSpc>
                <a:spcPct val="100000"/>
              </a:lnSpc>
              <a:spcBef>
                <a:spcPts val="0"/>
              </a:spcBef>
              <a:buNone/>
            </a:pP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p>
          <a:p>
            <a:pPr marL="0" indent="0">
              <a:lnSpc>
                <a:spcPct val="100000"/>
              </a:lnSpc>
              <a:spcBef>
                <a:spcPts val="0"/>
              </a:spcBef>
              <a:buNone/>
            </a:pP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p>
          <a:p>
            <a:pPr marL="0" indent="0">
              <a:lnSpc>
                <a:spcPct val="100000"/>
              </a:lnSpc>
              <a:spcBef>
                <a:spcPts val="0"/>
              </a:spcBef>
              <a:buNone/>
            </a:pPr>
            <a:endPar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endParaRPr>
          </a:p>
          <a:p>
            <a:pPr marL="0" indent="0">
              <a:lnSpc>
                <a:spcPct val="100000"/>
              </a:lnSpc>
              <a:spcBef>
                <a:spcPts val="0"/>
              </a:spcBef>
              <a:buNone/>
            </a:pPr>
            <a:r>
              <a:rPr lang="en-IN" sz="12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2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CIRCLE at {0},{1}"</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p>
          <a:p>
            <a:pPr marL="0" indent="0">
              <a:lnSpc>
                <a:spcPct val="100000"/>
              </a:lnSpc>
              <a:spcBef>
                <a:spcPts val="0"/>
              </a:spcBef>
              <a:buNone/>
            </a:pPr>
            <a:endParaRPr lang="en-IN" sz="1200" dirty="0">
              <a:solidFill>
                <a:srgbClr val="333333"/>
              </a:solidFill>
              <a:latin typeface="Verdana" panose="020B0604030504040204" pitchFamily="34" charset="0"/>
              <a:ea typeface="Times New Roman" panose="02020603050405020304" pitchFamily="18" charset="0"/>
              <a:cs typeface="Segoe UI" panose="020B0502040204020203" pitchFamily="34" charset="0"/>
            </a:endParaRPr>
          </a:p>
          <a:p>
            <a:pPr marL="0" indent="0">
              <a:lnSpc>
                <a:spcPct val="100000"/>
              </a:lnSpc>
              <a:spcBef>
                <a:spcPts val="0"/>
              </a:spcBef>
              <a:buNone/>
            </a:pP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Our output would be: </a:t>
            </a:r>
            <a:r>
              <a:rPr lang="en-GB"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SHAPE at 100,100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1000"/>
              </a:spcAft>
              <a:buNone/>
            </a:pPr>
            <a:r>
              <a:rPr lang="en-GB"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Drawing a SQUARE at 200,200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1000"/>
              </a:spcAft>
              <a:buNone/>
            </a:pPr>
            <a:r>
              <a:rPr lang="en-GB"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Drawing a SHAPE at 300,300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By declaring the method as shown </a:t>
            </a:r>
            <a:r>
              <a:rPr lang="en-GB" sz="1200" dirty="0">
                <a:solidFill>
                  <a:srgbClr val="333333"/>
                </a:solidFill>
                <a:latin typeface="Verdana" panose="020B0604030504040204" pitchFamily="34" charset="0"/>
                <a:ea typeface="Times New Roman" panose="02020603050405020304" pitchFamily="18" charset="0"/>
                <a:cs typeface="Segoe UI" panose="020B0502040204020203" pitchFamily="34" charset="0"/>
              </a:rPr>
              <a:t>above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we will receive a compiler warning as follows: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Polymorphism.Circle.Draw</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Hides inherited member.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Polymorphism.Shape.Draw</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:To make the current member override that implementation, add the override keyword. Otherwise add the new keyword.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If we do not want to override the base class method, we need to use the new keyword when declaring our method, for example: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2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CIRCLE at {0},{1}"</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b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b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This will remove the compiler warning. Basically we are telling the compiler that we are not overriding the base class implementation.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So what have we achieved with polymorphism? What we have been able to do is create an array of shapes and add a specific shape to each element of the array. When drawing each shape, we have not concerned ourselves with the fact that the shape could be a circle or a square. We have simply said, "here is an array of shapes, please draw them!"  It is the responsibility of the compiler to discover the real type and to ensure that the correct implementation is called.   </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Up-casting</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b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200" dirty="0"/>
          </a:p>
        </p:txBody>
      </p:sp>
    </p:spTree>
    <p:extLst>
      <p:ext uri="{BB962C8B-B14F-4D97-AF65-F5344CB8AC3E}">
        <p14:creationId xmlns:p14="http://schemas.microsoft.com/office/powerpoint/2010/main" val="234055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37DA6-3F03-4C87-9BE9-C15E24E5F153}"/>
              </a:ext>
            </a:extLst>
          </p:cNvPr>
          <p:cNvSpPr>
            <a:spLocks noGrp="1"/>
          </p:cNvSpPr>
          <p:nvPr>
            <p:ph idx="1"/>
          </p:nvPr>
        </p:nvSpPr>
        <p:spPr>
          <a:xfrm>
            <a:off x="1061884" y="68826"/>
            <a:ext cx="5348748" cy="6789173"/>
          </a:xfrm>
        </p:spPr>
        <p:txBody>
          <a:bodyPr>
            <a:normAutofit/>
          </a:bodyPr>
          <a:lstStyle/>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With the simple example above of polymorphism, you should be able to quickly understand what up-casting is, in fact we have already used up-casting in our example.</a:t>
            </a: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Consider the following code: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 s =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Circle(100, 100);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We have cast Circle to the type Shape. This is perfectly legal code (as we saw in the Polymorphism example). This is possible, because Circle has been derived from Shape and you expect all methods and properties of Shape to exist in Circle. Executing the Draw method by doing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s.Draw</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gives the following output: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100,100</a:t>
            </a: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If we had declared the Draw method in Circle as follows, </a:t>
            </a:r>
          </a:p>
          <a:p>
            <a:pPr marL="0" indent="0" algn="just">
              <a:lnSpc>
                <a:spcPct val="115000"/>
              </a:lnSpc>
              <a:spcAft>
                <a:spcPts val="1000"/>
              </a:spcAft>
              <a:buNone/>
            </a:pPr>
            <a:r>
              <a:rPr lang="en-GB" sz="1200" dirty="0">
                <a:solidFill>
                  <a:schemeClr val="accent1"/>
                </a:solidFill>
                <a:effectLst/>
                <a:latin typeface="Verdana" panose="020B0604030504040204" pitchFamily="34" charset="0"/>
                <a:ea typeface="Times New Roman" panose="02020603050405020304" pitchFamily="18" charset="0"/>
                <a:cs typeface="Segoe UI" panose="020B0502040204020203" pitchFamily="34" charset="0"/>
              </a:rPr>
              <a:t>public new void</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         the output would have been: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100,100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03E5F29-4DE5-478D-BFBB-82A66D16CF27}"/>
              </a:ext>
            </a:extLst>
          </p:cNvPr>
          <p:cNvSpPr txBox="1"/>
          <p:nvPr/>
        </p:nvSpPr>
        <p:spPr>
          <a:xfrm>
            <a:off x="6410632" y="334297"/>
            <a:ext cx="4994787" cy="923330"/>
          </a:xfrm>
          <a:prstGeom prst="rect">
            <a:avLst/>
          </a:prstGeom>
          <a:noFill/>
        </p:spPr>
        <p:txBody>
          <a:bodyPr wrap="square" rtlCol="0">
            <a:spAutoFit/>
          </a:bodyPr>
          <a:lstStyle/>
          <a:p>
            <a:r>
              <a:rPr lang="en-GB" sz="180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The diagram below is a UML diagram for our polymorphism example.</a:t>
            </a:r>
            <a:br>
              <a:rPr lang="en-GB" sz="180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dirty="0"/>
          </a:p>
        </p:txBody>
      </p:sp>
      <p:pic>
        <p:nvPicPr>
          <p:cNvPr id="8" name="Picture 7">
            <a:extLst>
              <a:ext uri="{FF2B5EF4-FFF2-40B4-BE49-F238E27FC236}">
                <a16:creationId xmlns:a16="http://schemas.microsoft.com/office/drawing/2014/main" id="{7444411A-FDC6-49BD-9452-CA77CF35F2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65841" y="1112889"/>
            <a:ext cx="2171700" cy="1485900"/>
          </a:xfrm>
          <a:prstGeom prst="rect">
            <a:avLst/>
          </a:prstGeom>
          <a:noFill/>
          <a:ln>
            <a:noFill/>
          </a:ln>
        </p:spPr>
      </p:pic>
      <p:sp>
        <p:nvSpPr>
          <p:cNvPr id="7" name="TextBox 6">
            <a:extLst>
              <a:ext uri="{FF2B5EF4-FFF2-40B4-BE49-F238E27FC236}">
                <a16:creationId xmlns:a16="http://schemas.microsoft.com/office/drawing/2014/main" id="{DA9DD842-DDA8-4A3A-8293-7FDDCBB1415F}"/>
              </a:ext>
            </a:extLst>
          </p:cNvPr>
          <p:cNvSpPr txBox="1"/>
          <p:nvPr/>
        </p:nvSpPr>
        <p:spPr>
          <a:xfrm>
            <a:off x="6371303" y="3134032"/>
            <a:ext cx="5820697" cy="3196773"/>
          </a:xfrm>
          <a:prstGeom prst="rect">
            <a:avLst/>
          </a:prstGeom>
          <a:noFill/>
        </p:spPr>
        <p:txBody>
          <a:bodyPr wrap="square" rtlCol="0">
            <a:spAutoFit/>
          </a:bodyPr>
          <a:lstStyle/>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As we have already mentioned, marking the method with new, tells the compiler that we are not overriding the base class implementation of the method.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So why is this called up-casting? Consider the diagram above. From Circle, we are moving up the object hierarchy to the type Shape, so we are casting our object "upwards" to its parent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Up-casting is implicit and is safe. What do we mean by safe? Well, we can happily cast Circle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toShape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and expect all the properties and methods of Shape to be available. </a:t>
            </a:r>
            <a:b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br>
              <a:rPr lang="en-GB" sz="11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100" dirty="0"/>
          </a:p>
        </p:txBody>
      </p:sp>
    </p:spTree>
    <p:extLst>
      <p:ext uri="{BB962C8B-B14F-4D97-AF65-F5344CB8AC3E}">
        <p14:creationId xmlns:p14="http://schemas.microsoft.com/office/powerpoint/2010/main" val="102860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983E8-B4E3-4A26-ABC2-D41473DC549B}"/>
              </a:ext>
            </a:extLst>
          </p:cNvPr>
          <p:cNvSpPr>
            <a:spLocks noGrp="1"/>
          </p:cNvSpPr>
          <p:nvPr>
            <p:ph idx="1"/>
          </p:nvPr>
        </p:nvSpPr>
        <p:spPr>
          <a:xfrm>
            <a:off x="216311" y="369332"/>
            <a:ext cx="11383296" cy="6336268"/>
          </a:xfrm>
        </p:spPr>
        <p:txBody>
          <a:bodyPr>
            <a:noAutofit/>
          </a:bodyPr>
          <a:lstStyle/>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The flip side of the coin to up-casting is ...yes you guessed it, down-casting. Down-casting takes a little more understanding and you have to be very careful when down-casting types.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To help us better understand down-casting, we are going to add a new method to our Circle class. This will be a simple method called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p>
          <a:p>
            <a:pPr marL="0" indent="0" algn="just">
              <a:lnSpc>
                <a:spcPct val="100000"/>
              </a:lnSpc>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2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"Filling CIRCLE at {0},{1}"</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200"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endParaRPr>
          </a:p>
          <a:p>
            <a:pPr marL="0" indent="0">
              <a:lnSpc>
                <a:spcPct val="100000"/>
              </a:lnSpc>
              <a:spcBef>
                <a:spcPts val="0"/>
              </a:spcBef>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Using the example from up-casting, we know that we are able to write the following: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Shape s = </a:t>
            </a:r>
            <a:r>
              <a:rPr lang="en-IN" sz="12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new</a:t>
            </a:r>
            <a:r>
              <a:rPr lang="en-IN"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Circle(100, 100);</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We are then free to call the Draw method. Having added the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method to our Circle class, are we able to call this method by doing the following?			</a:t>
            </a:r>
            <a:r>
              <a:rPr lang="en-GB" sz="1200" b="1"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s.FillCircle</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In short, the answer is no. Because we have cast Circle to the type Shape, we are only able to use methods found in Shape, that is, Circle has inherited all the properties and methods of Shape. If we want to call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we need to down-cast our type to Circle. Why is it called down-casting? Quite simply, we are moving down the object hierarchy, from Shape down to Circle.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So how do we code a down-cast from Shape to Circle? The code for doing this is quite simple: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 = (Circle)s;</a:t>
            </a:r>
          </a:p>
          <a:p>
            <a:pPr algn="just">
              <a:lnSpc>
                <a:spcPct val="100000"/>
              </a:lnSpc>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Simply, we are declaring c as the type Circle and explicitly casting s to this type. We are now able to call the </a:t>
            </a:r>
            <a:r>
              <a:rPr lang="en-GB" sz="12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method by doing the following:   </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GB" sz="1200" b="1"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c.FillCircle</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This gives us the following output: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Drawing a CIRCLE at 100,100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Filling CIRCLE at 100,100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1000"/>
              </a:spcAft>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We could also write </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((Circle)s).</a:t>
            </a:r>
            <a:r>
              <a:rPr lang="en-GB" sz="1200" b="1"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FillCircle</a:t>
            </a:r>
            <a:r>
              <a:rPr lang="en-GB" sz="12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reducing the lines of code needed to down-cast our type and call the required method.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spcAft>
                <a:spcPts val="1000"/>
              </a:spcAft>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en-GB" sz="12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977C50F2-1B75-46CA-9141-395CBE3542DA}"/>
              </a:ext>
            </a:extLst>
          </p:cNvPr>
          <p:cNvSpPr txBox="1"/>
          <p:nvPr/>
        </p:nvSpPr>
        <p:spPr>
          <a:xfrm>
            <a:off x="1897626" y="0"/>
            <a:ext cx="7177549" cy="369332"/>
          </a:xfrm>
          <a:prstGeom prst="rect">
            <a:avLst/>
          </a:prstGeom>
          <a:noFill/>
        </p:spPr>
        <p:txBody>
          <a:bodyPr wrap="square" rtlCol="0">
            <a:spAutoFit/>
          </a:bodyPr>
          <a:lstStyle/>
          <a:p>
            <a:r>
              <a:rPr lang="en-GB" sz="1800" b="1"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Down-casting </a:t>
            </a:r>
            <a:endParaRPr lang="en-IN" dirty="0"/>
          </a:p>
        </p:txBody>
      </p:sp>
    </p:spTree>
    <p:extLst>
      <p:ext uri="{BB962C8B-B14F-4D97-AF65-F5344CB8AC3E}">
        <p14:creationId xmlns:p14="http://schemas.microsoft.com/office/powerpoint/2010/main" val="39570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E61C5-359B-4766-A471-853B6206C649}"/>
              </a:ext>
            </a:extLst>
          </p:cNvPr>
          <p:cNvSpPr>
            <a:spLocks noGrp="1"/>
          </p:cNvSpPr>
          <p:nvPr>
            <p:ph idx="1"/>
          </p:nvPr>
        </p:nvSpPr>
        <p:spPr>
          <a:xfrm>
            <a:off x="1179870" y="167148"/>
            <a:ext cx="10173929" cy="6009815"/>
          </a:xfrm>
        </p:spPr>
        <p:txBody>
          <a:bodyPr/>
          <a:lstStyle/>
          <a:p>
            <a:r>
              <a:rPr lang="en-GB" sz="18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Down-casting is potentially unsafe, because you could attempt to use a method that the derived class does not actually implement. With this in mind, down-casting is always explicit, that is, we are always specifying the type we are down-casting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185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B007C-9FF4-4DF9-8FC1-9655DFE2DA10}"/>
              </a:ext>
            </a:extLst>
          </p:cNvPr>
          <p:cNvSpPr>
            <a:spLocks noGrp="1"/>
          </p:cNvSpPr>
          <p:nvPr>
            <p:ph idx="1"/>
          </p:nvPr>
        </p:nvSpPr>
        <p:spPr>
          <a:xfrm>
            <a:off x="6685936" y="0"/>
            <a:ext cx="5847284" cy="3221395"/>
          </a:xfrm>
        </p:spPr>
        <p:txBody>
          <a:bodyPr>
            <a:noAutofit/>
          </a:bodyPr>
          <a:lstStyle/>
          <a:p>
            <a:pPr marL="0" indent="0">
              <a:lnSpc>
                <a:spcPct val="100000"/>
              </a:lnSpc>
              <a:spcBef>
                <a:spcPts val="0"/>
              </a:spcBef>
              <a:buNone/>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protected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protected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Shape(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x;</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virtual</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SHAPE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000" dirty="0"/>
          </a:p>
        </p:txBody>
      </p:sp>
      <p:sp>
        <p:nvSpPr>
          <p:cNvPr id="4" name="TextBox 3">
            <a:extLst>
              <a:ext uri="{FF2B5EF4-FFF2-40B4-BE49-F238E27FC236}">
                <a16:creationId xmlns:a16="http://schemas.microsoft.com/office/drawing/2014/main" id="{E2682F36-9FCA-4A33-A89A-E6240E7763B7}"/>
              </a:ext>
            </a:extLst>
          </p:cNvPr>
          <p:cNvSpPr txBox="1"/>
          <p:nvPr/>
        </p:nvSpPr>
        <p:spPr>
          <a:xfrm>
            <a:off x="6567949" y="3156154"/>
            <a:ext cx="6961052" cy="2990562"/>
          </a:xfrm>
          <a:prstGeom prst="rect">
            <a:avLst/>
          </a:prstGeom>
          <a:noFill/>
        </p:spPr>
        <p:txBody>
          <a:bodyPr wrap="square" rtlCol="0">
            <a:spAutoFit/>
          </a:bodyPr>
          <a:lstStyle/>
          <a:p>
            <a:pPr>
              <a:spcAft>
                <a:spcPts val="1000"/>
              </a:spcAft>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Square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Square(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base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(x,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override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SQUARE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FillSquare</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"Filling SQUARE at {0},{1}"</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m_xpos</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m_ypos</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b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br>
            <a:endParaRPr lang="en-IN" sz="1000" dirty="0"/>
          </a:p>
        </p:txBody>
      </p:sp>
      <p:sp>
        <p:nvSpPr>
          <p:cNvPr id="5" name="TextBox 4">
            <a:extLst>
              <a:ext uri="{FF2B5EF4-FFF2-40B4-BE49-F238E27FC236}">
                <a16:creationId xmlns:a16="http://schemas.microsoft.com/office/drawing/2014/main" id="{90884E7C-DDAE-499D-BFB6-EEC385196446}"/>
              </a:ext>
            </a:extLst>
          </p:cNvPr>
          <p:cNvSpPr txBox="1"/>
          <p:nvPr/>
        </p:nvSpPr>
        <p:spPr>
          <a:xfrm>
            <a:off x="1130711" y="0"/>
            <a:ext cx="5348747" cy="2836674"/>
          </a:xfrm>
          <a:prstGeom prst="rect">
            <a:avLst/>
          </a:prstGeom>
          <a:noFill/>
        </p:spPr>
        <p:txBody>
          <a:bodyPr wrap="square" rtlCol="0">
            <a:spAutoFit/>
          </a:bodyPr>
          <a:lstStyle/>
          <a:p>
            <a:pPr>
              <a:spcAft>
                <a:spcPts val="1000"/>
              </a:spcAft>
            </a:pP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class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Circle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Shape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Circle(</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x,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int</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y) :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base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(x, 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public</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override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a:solidFill>
                  <a:srgbClr val="0000FF"/>
                </a:solidFill>
                <a:effectLst/>
                <a:latin typeface="Verdana" panose="020B0604030504040204" pitchFamily="34" charset="0"/>
                <a:ea typeface="Times New Roman" panose="02020603050405020304" pitchFamily="18" charset="0"/>
                <a:cs typeface="Segoe UI" panose="020B0502040204020203" pitchFamily="34" charset="0"/>
              </a:rPr>
              <a:t>void</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Draw()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     </a:t>
            </a:r>
            <a:r>
              <a:rPr lang="en-IN" sz="1000" dirty="0" err="1">
                <a:solidFill>
                  <a:srgbClr val="008080"/>
                </a:solidFill>
                <a:effectLst/>
                <a:latin typeface="Verdana" panose="020B0604030504040204" pitchFamily="34" charset="0"/>
                <a:ea typeface="Times New Roman" panose="02020603050405020304" pitchFamily="18" charset="0"/>
                <a:cs typeface="Segoe UI" panose="020B0502040204020203" pitchFamily="34" charset="0"/>
              </a:rPr>
              <a:t>Console</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.WriteLine</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r>
              <a:rPr lang="en-IN" sz="1000" dirty="0">
                <a:solidFill>
                  <a:srgbClr val="800000"/>
                </a:solidFill>
                <a:effectLst/>
                <a:latin typeface="Verdana" panose="020B0604030504040204" pitchFamily="34" charset="0"/>
                <a:ea typeface="Times New Roman" panose="02020603050405020304" pitchFamily="18" charset="0"/>
                <a:cs typeface="Segoe UI" panose="020B0502040204020203" pitchFamily="34" charset="0"/>
              </a:rPr>
              <a:t>"Drawing a CIRCLE at {0},{1}"</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m_xpos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r>
              <a:rPr lang="en-IN" sz="1000" dirty="0" err="1">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m_ypos</a:t>
            </a: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p>
          <a:p>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FillCircle</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"Filling CIRCLE at {0},{1}"</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m_xpos</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m_ypos</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097B55F-F1E5-420C-8EB5-A28849811145}"/>
              </a:ext>
            </a:extLst>
          </p:cNvPr>
          <p:cNvSpPr txBox="1"/>
          <p:nvPr/>
        </p:nvSpPr>
        <p:spPr>
          <a:xfrm>
            <a:off x="403123" y="2975197"/>
            <a:ext cx="5220929" cy="3323987"/>
          </a:xfrm>
          <a:prstGeom prst="rect">
            <a:avLst/>
          </a:prstGeom>
          <a:noFill/>
        </p:spPr>
        <p:txBody>
          <a:bodyPr wrap="square" rtlCol="0">
            <a:spAutoFit/>
          </a:bodyPr>
          <a:lstStyle/>
          <a:p>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Program</a:t>
            </a:r>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void</a:t>
            </a:r>
            <a:r>
              <a:rPr lang="en-US" sz="1000" dirty="0">
                <a:solidFill>
                  <a:srgbClr val="000000"/>
                </a:solidFill>
                <a:highlight>
                  <a:srgbClr val="FFFFFF"/>
                </a:highlight>
                <a:latin typeface="Consolas" panose="020B0609020204030204" pitchFamily="49" charset="0"/>
              </a:rPr>
              <a:t> Main(</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args</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Shape</a:t>
            </a:r>
            <a:r>
              <a:rPr lang="en-US" sz="1000" dirty="0">
                <a:solidFill>
                  <a:srgbClr val="000000"/>
                </a:solidFill>
                <a:highlight>
                  <a:srgbClr val="FFFFFF"/>
                </a:highlight>
                <a:latin typeface="Consolas" panose="020B0609020204030204" pitchFamily="49" charset="0"/>
              </a:rPr>
              <a:t>[] shapes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Shape</a:t>
            </a:r>
            <a:r>
              <a:rPr lang="en-US" sz="1000" dirty="0">
                <a:solidFill>
                  <a:srgbClr val="000000"/>
                </a:solidFill>
                <a:highlight>
                  <a:srgbClr val="FFFFFF"/>
                </a:highlight>
                <a:latin typeface="Consolas" panose="020B0609020204030204" pitchFamily="49" charset="0"/>
              </a:rPr>
              <a:t>[3];</a:t>
            </a:r>
          </a:p>
          <a:p>
            <a:r>
              <a:rPr lang="en-US" sz="1000" dirty="0">
                <a:solidFill>
                  <a:srgbClr val="000000"/>
                </a:solidFill>
                <a:highlight>
                  <a:srgbClr val="FFFFFF"/>
                </a:highlight>
                <a:latin typeface="Consolas" panose="020B0609020204030204" pitchFamily="49" charset="0"/>
              </a:rPr>
              <a:t>        shapes[0]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Shape</a:t>
            </a:r>
            <a:r>
              <a:rPr lang="en-US" sz="1000" dirty="0">
                <a:solidFill>
                  <a:srgbClr val="000000"/>
                </a:solidFill>
                <a:highlight>
                  <a:srgbClr val="FFFFFF"/>
                </a:highlight>
                <a:latin typeface="Consolas" panose="020B0609020204030204" pitchFamily="49" charset="0"/>
              </a:rPr>
              <a:t>(100, 100);</a:t>
            </a:r>
          </a:p>
          <a:p>
            <a:r>
              <a:rPr lang="en-US" sz="1000" dirty="0">
                <a:solidFill>
                  <a:srgbClr val="000000"/>
                </a:solidFill>
                <a:highlight>
                  <a:srgbClr val="FFFFFF"/>
                </a:highlight>
                <a:latin typeface="Consolas" panose="020B0609020204030204" pitchFamily="49" charset="0"/>
              </a:rPr>
              <a:t>        shapes[1]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Square</a:t>
            </a:r>
            <a:r>
              <a:rPr lang="en-US" sz="1000" dirty="0">
                <a:solidFill>
                  <a:srgbClr val="000000"/>
                </a:solidFill>
                <a:highlight>
                  <a:srgbClr val="FFFFFF"/>
                </a:highlight>
                <a:latin typeface="Consolas" panose="020B0609020204030204" pitchFamily="49" charset="0"/>
              </a:rPr>
              <a:t>(200, 200);</a:t>
            </a:r>
          </a:p>
          <a:p>
            <a:r>
              <a:rPr lang="en-US" sz="1000" dirty="0">
                <a:solidFill>
                  <a:srgbClr val="000000"/>
                </a:solidFill>
                <a:highlight>
                  <a:srgbClr val="FFFFFF"/>
                </a:highlight>
                <a:latin typeface="Consolas" panose="020B0609020204030204" pitchFamily="49" charset="0"/>
              </a:rPr>
              <a:t>        shapes[2]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Circle</a:t>
            </a:r>
            <a:r>
              <a:rPr lang="en-US" sz="1000" dirty="0">
                <a:solidFill>
                  <a:srgbClr val="000000"/>
                </a:solidFill>
                <a:highlight>
                  <a:srgbClr val="FFFFFF"/>
                </a:highlight>
                <a:latin typeface="Consolas" panose="020B0609020204030204" pitchFamily="49" charset="0"/>
              </a:rPr>
              <a:t>(300, 300);</a:t>
            </a:r>
          </a:p>
          <a:p>
            <a:endParaRPr lang="en-IN"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foreach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Shape</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shape</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shapes)</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shape.Draw</a:t>
            </a:r>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if</a:t>
            </a:r>
            <a:r>
              <a:rPr lang="en-IN" sz="1000" dirty="0">
                <a:solidFill>
                  <a:srgbClr val="000000"/>
                </a:solidFill>
                <a:highlight>
                  <a:srgbClr val="FFFFFF"/>
                </a:highlight>
                <a:latin typeface="Consolas" panose="020B0609020204030204" pitchFamily="49" charset="0"/>
              </a:rPr>
              <a:t> (shape </a:t>
            </a:r>
            <a:r>
              <a:rPr lang="en-IN" sz="1000" dirty="0">
                <a:solidFill>
                  <a:srgbClr val="0000FF"/>
                </a:solidFill>
                <a:highlight>
                  <a:srgbClr val="FFFFFF"/>
                </a:highlight>
                <a:latin typeface="Consolas" panose="020B0609020204030204" pitchFamily="49" charset="0"/>
              </a:rPr>
              <a:t>is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Circle</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200" b="1" dirty="0">
                <a:solidFill>
                  <a:srgbClr val="FF0000"/>
                </a:solidFill>
                <a:highlight>
                  <a:srgbClr val="FFFFFF"/>
                </a:highlight>
                <a:latin typeface="Consolas" panose="020B0609020204030204" pitchFamily="49" charset="0"/>
              </a:rPr>
              <a:t>(</a:t>
            </a:r>
            <a:r>
              <a:rPr lang="en-IN" sz="1000" dirty="0">
                <a:solidFill>
                  <a:srgbClr val="000000"/>
                </a:solidFill>
                <a:highlight>
                  <a:srgbClr val="FFFFFF"/>
                </a:highlight>
                <a:latin typeface="Consolas" panose="020B0609020204030204" pitchFamily="49" charset="0"/>
              </a:rPr>
              <a:t>(</a:t>
            </a:r>
            <a:r>
              <a:rPr lang="en-IN" sz="1000" dirty="0">
                <a:solidFill>
                  <a:srgbClr val="2B91AF"/>
                </a:solidFill>
                <a:highlight>
                  <a:srgbClr val="FFFFFF"/>
                </a:highlight>
                <a:latin typeface="Consolas" panose="020B0609020204030204" pitchFamily="49" charset="0"/>
              </a:rPr>
              <a:t>Circle</a:t>
            </a:r>
            <a:r>
              <a:rPr lang="en-IN" sz="1000" dirty="0">
                <a:solidFill>
                  <a:srgbClr val="000000"/>
                </a:solidFill>
                <a:highlight>
                  <a:srgbClr val="FFFFFF"/>
                </a:highlight>
                <a:latin typeface="Consolas" panose="020B0609020204030204" pitchFamily="49" charset="0"/>
              </a:rPr>
              <a:t>)shape</a:t>
            </a:r>
            <a:r>
              <a:rPr lang="en-IN" sz="1200" b="1" dirty="0">
                <a:solidFill>
                  <a:srgbClr val="C00000"/>
                </a:solidFill>
                <a:highlight>
                  <a:srgbClr val="FFFFFF"/>
                </a:highlight>
                <a:latin typeface="Consolas" panose="020B0609020204030204" pitchFamily="49" charset="0"/>
              </a:rPr>
              <a:t>)</a:t>
            </a:r>
            <a:r>
              <a:rPr lang="en-IN" sz="1000" dirty="0">
                <a:solidFill>
                  <a:srgbClr val="000000"/>
                </a:solidFill>
                <a:highlight>
                  <a:srgbClr val="FFFFFF"/>
                </a:highlight>
                <a:latin typeface="Consolas" panose="020B0609020204030204" pitchFamily="49" charset="0"/>
              </a:rPr>
              <a:t>.</a:t>
            </a:r>
            <a:r>
              <a:rPr lang="en-IN" sz="1000" dirty="0" err="1">
                <a:solidFill>
                  <a:srgbClr val="000000"/>
                </a:solidFill>
                <a:highlight>
                  <a:srgbClr val="FFFFFF"/>
                </a:highlight>
                <a:latin typeface="Consolas" panose="020B0609020204030204" pitchFamily="49" charset="0"/>
              </a:rPr>
              <a:t>FillCircle</a:t>
            </a:r>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if</a:t>
            </a:r>
            <a:r>
              <a:rPr lang="en-IN" sz="1000" dirty="0">
                <a:solidFill>
                  <a:srgbClr val="000000"/>
                </a:solidFill>
                <a:highlight>
                  <a:srgbClr val="FFFFFF"/>
                </a:highlight>
                <a:latin typeface="Consolas" panose="020B0609020204030204" pitchFamily="49" charset="0"/>
              </a:rPr>
              <a:t> (shape </a:t>
            </a:r>
            <a:r>
              <a:rPr lang="en-IN" sz="1000" dirty="0">
                <a:solidFill>
                  <a:srgbClr val="0000FF"/>
                </a:solidFill>
                <a:highlight>
                  <a:srgbClr val="FFFFFF"/>
                </a:highlight>
                <a:latin typeface="Consolas" panose="020B0609020204030204" pitchFamily="49" charset="0"/>
              </a:rPr>
              <a:t>is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Square</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Square</a:t>
            </a:r>
            <a:r>
              <a:rPr lang="en-IN" sz="1000" dirty="0">
                <a:solidFill>
                  <a:srgbClr val="000000"/>
                </a:solidFill>
                <a:highlight>
                  <a:srgbClr val="FFFFFF"/>
                </a:highlight>
                <a:latin typeface="Consolas" panose="020B0609020204030204" pitchFamily="49" charset="0"/>
              </a:rPr>
              <a:t>)shape).</a:t>
            </a:r>
            <a:r>
              <a:rPr lang="en-IN" sz="1000" dirty="0" err="1">
                <a:solidFill>
                  <a:srgbClr val="000000"/>
                </a:solidFill>
                <a:highlight>
                  <a:srgbClr val="FFFFFF"/>
                </a:highlight>
                <a:latin typeface="Consolas" panose="020B0609020204030204" pitchFamily="49" charset="0"/>
              </a:rPr>
              <a:t>FillSquare</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p>
          <a:p>
            <a:r>
              <a:rPr lang="en-IN" sz="1000" dirty="0">
                <a:solidFill>
                  <a:srgbClr val="333333"/>
                </a:solidFill>
                <a:effectLst/>
                <a:latin typeface="Verdana" panose="020B0604030504040204" pitchFamily="34" charset="0"/>
                <a:ea typeface="Times New Roman" panose="02020603050405020304" pitchFamily="18" charset="0"/>
                <a:cs typeface="Segoe UI" panose="020B0502040204020203" pitchFamily="34"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984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2352</Words>
  <Application>Microsoft Office PowerPoint</Application>
  <PresentationFormat>Widescreen</PresentationFormat>
  <Paragraphs>198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Consolas</vt:lpstr>
      <vt:lpstr>Verdana</vt:lpstr>
      <vt:lpstr>Office Theme</vt:lpstr>
      <vt:lpstr>PowerPoint Presentation</vt:lpstr>
      <vt:lpstr>Can parent class reference call child class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18</cp:revision>
  <dcterms:created xsi:type="dcterms:W3CDTF">2020-08-25T12:35:29Z</dcterms:created>
  <dcterms:modified xsi:type="dcterms:W3CDTF">2020-10-28T05:34:10Z</dcterms:modified>
</cp:coreProperties>
</file>