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1" r:id="rId4"/>
    <p:sldId id="262" r:id="rId5"/>
    <p:sldId id="263" r:id="rId6"/>
    <p:sldId id="265" r:id="rId7"/>
    <p:sldId id="264"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490"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28D4-A5EE-417D-865A-3EA338CDCD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4B8154-0922-47DF-A553-3016109084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F3AA0B-0479-49FE-8188-5890BB61870E}"/>
              </a:ext>
            </a:extLst>
          </p:cNvPr>
          <p:cNvSpPr>
            <a:spLocks noGrp="1"/>
          </p:cNvSpPr>
          <p:nvPr>
            <p:ph type="dt" sz="half" idx="10"/>
          </p:nvPr>
        </p:nvSpPr>
        <p:spPr/>
        <p:txBody>
          <a:bodyPr/>
          <a:lstStyle/>
          <a:p>
            <a:fld id="{F2F24377-73D9-4A99-ABBC-1098A2E5AD61}" type="datetimeFigureOut">
              <a:rPr lang="en-IN" smtClean="0"/>
              <a:t>28-10-2020</a:t>
            </a:fld>
            <a:endParaRPr lang="en-IN"/>
          </a:p>
        </p:txBody>
      </p:sp>
      <p:sp>
        <p:nvSpPr>
          <p:cNvPr id="5" name="Footer Placeholder 4">
            <a:extLst>
              <a:ext uri="{FF2B5EF4-FFF2-40B4-BE49-F238E27FC236}">
                <a16:creationId xmlns:a16="http://schemas.microsoft.com/office/drawing/2014/main" id="{30ECAF0B-5E8A-4559-8799-D348B6252F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EDBBCF-9BF9-4019-BF3F-5387D21D6012}"/>
              </a:ext>
            </a:extLst>
          </p:cNvPr>
          <p:cNvSpPr>
            <a:spLocks noGrp="1"/>
          </p:cNvSpPr>
          <p:nvPr>
            <p:ph type="sldNum" sz="quarter" idx="12"/>
          </p:nvPr>
        </p:nvSpPr>
        <p:spPr/>
        <p:txBody>
          <a:bodyPr/>
          <a:lstStyle/>
          <a:p>
            <a:fld id="{8D606035-D15F-4127-A67B-AB5798281B65}" type="slidenum">
              <a:rPr lang="en-IN" smtClean="0"/>
              <a:t>‹#›</a:t>
            </a:fld>
            <a:endParaRPr lang="en-IN"/>
          </a:p>
        </p:txBody>
      </p:sp>
    </p:spTree>
    <p:extLst>
      <p:ext uri="{BB962C8B-B14F-4D97-AF65-F5344CB8AC3E}">
        <p14:creationId xmlns:p14="http://schemas.microsoft.com/office/powerpoint/2010/main" val="3272773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BF92-F4E6-45DF-8825-E883D77BBE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257BD6-9D59-40CC-AF6C-38391A0BDC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825D77-B35E-4EE9-9F86-A1ED06963F01}"/>
              </a:ext>
            </a:extLst>
          </p:cNvPr>
          <p:cNvSpPr>
            <a:spLocks noGrp="1"/>
          </p:cNvSpPr>
          <p:nvPr>
            <p:ph type="dt" sz="half" idx="10"/>
          </p:nvPr>
        </p:nvSpPr>
        <p:spPr/>
        <p:txBody>
          <a:bodyPr/>
          <a:lstStyle/>
          <a:p>
            <a:fld id="{F2F24377-73D9-4A99-ABBC-1098A2E5AD61}" type="datetimeFigureOut">
              <a:rPr lang="en-IN" smtClean="0"/>
              <a:t>28-10-2020</a:t>
            </a:fld>
            <a:endParaRPr lang="en-IN"/>
          </a:p>
        </p:txBody>
      </p:sp>
      <p:sp>
        <p:nvSpPr>
          <p:cNvPr id="5" name="Footer Placeholder 4">
            <a:extLst>
              <a:ext uri="{FF2B5EF4-FFF2-40B4-BE49-F238E27FC236}">
                <a16:creationId xmlns:a16="http://schemas.microsoft.com/office/drawing/2014/main" id="{64812DE9-2BE3-4A86-902E-014BF5C824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4B7BE2-B1E3-4F69-8DFA-396004626F60}"/>
              </a:ext>
            </a:extLst>
          </p:cNvPr>
          <p:cNvSpPr>
            <a:spLocks noGrp="1"/>
          </p:cNvSpPr>
          <p:nvPr>
            <p:ph type="sldNum" sz="quarter" idx="12"/>
          </p:nvPr>
        </p:nvSpPr>
        <p:spPr/>
        <p:txBody>
          <a:bodyPr/>
          <a:lstStyle/>
          <a:p>
            <a:fld id="{8D606035-D15F-4127-A67B-AB5798281B65}" type="slidenum">
              <a:rPr lang="en-IN" smtClean="0"/>
              <a:t>‹#›</a:t>
            </a:fld>
            <a:endParaRPr lang="en-IN"/>
          </a:p>
        </p:txBody>
      </p:sp>
    </p:spTree>
    <p:extLst>
      <p:ext uri="{BB962C8B-B14F-4D97-AF65-F5344CB8AC3E}">
        <p14:creationId xmlns:p14="http://schemas.microsoft.com/office/powerpoint/2010/main" val="333568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667298-51E4-48FE-B2F5-85B347C4B9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5C1231-55F0-4A5E-A0AE-F1FF5FE65B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C37845-C0F7-48BC-8E2B-ABCBD27C0BDD}"/>
              </a:ext>
            </a:extLst>
          </p:cNvPr>
          <p:cNvSpPr>
            <a:spLocks noGrp="1"/>
          </p:cNvSpPr>
          <p:nvPr>
            <p:ph type="dt" sz="half" idx="10"/>
          </p:nvPr>
        </p:nvSpPr>
        <p:spPr/>
        <p:txBody>
          <a:bodyPr/>
          <a:lstStyle/>
          <a:p>
            <a:fld id="{F2F24377-73D9-4A99-ABBC-1098A2E5AD61}" type="datetimeFigureOut">
              <a:rPr lang="en-IN" smtClean="0"/>
              <a:t>28-10-2020</a:t>
            </a:fld>
            <a:endParaRPr lang="en-IN"/>
          </a:p>
        </p:txBody>
      </p:sp>
      <p:sp>
        <p:nvSpPr>
          <p:cNvPr id="5" name="Footer Placeholder 4">
            <a:extLst>
              <a:ext uri="{FF2B5EF4-FFF2-40B4-BE49-F238E27FC236}">
                <a16:creationId xmlns:a16="http://schemas.microsoft.com/office/drawing/2014/main" id="{3686EE96-436B-45BB-AD2A-28D6F56808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961B0A-0DF4-445F-9F95-37044EBD2952}"/>
              </a:ext>
            </a:extLst>
          </p:cNvPr>
          <p:cNvSpPr>
            <a:spLocks noGrp="1"/>
          </p:cNvSpPr>
          <p:nvPr>
            <p:ph type="sldNum" sz="quarter" idx="12"/>
          </p:nvPr>
        </p:nvSpPr>
        <p:spPr/>
        <p:txBody>
          <a:bodyPr/>
          <a:lstStyle/>
          <a:p>
            <a:fld id="{8D606035-D15F-4127-A67B-AB5798281B65}" type="slidenum">
              <a:rPr lang="en-IN" smtClean="0"/>
              <a:t>‹#›</a:t>
            </a:fld>
            <a:endParaRPr lang="en-IN"/>
          </a:p>
        </p:txBody>
      </p:sp>
    </p:spTree>
    <p:extLst>
      <p:ext uri="{BB962C8B-B14F-4D97-AF65-F5344CB8AC3E}">
        <p14:creationId xmlns:p14="http://schemas.microsoft.com/office/powerpoint/2010/main" val="183470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2D61-DAA5-4269-A763-1ACA9ECCC9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0A330B-3AC5-4A38-AC46-F5AD4E73DF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117882-415F-4FB2-BF4A-A5F257973C1B}"/>
              </a:ext>
            </a:extLst>
          </p:cNvPr>
          <p:cNvSpPr>
            <a:spLocks noGrp="1"/>
          </p:cNvSpPr>
          <p:nvPr>
            <p:ph type="dt" sz="half" idx="10"/>
          </p:nvPr>
        </p:nvSpPr>
        <p:spPr/>
        <p:txBody>
          <a:bodyPr/>
          <a:lstStyle/>
          <a:p>
            <a:fld id="{F2F24377-73D9-4A99-ABBC-1098A2E5AD61}" type="datetimeFigureOut">
              <a:rPr lang="en-IN" smtClean="0"/>
              <a:t>28-10-2020</a:t>
            </a:fld>
            <a:endParaRPr lang="en-IN"/>
          </a:p>
        </p:txBody>
      </p:sp>
      <p:sp>
        <p:nvSpPr>
          <p:cNvPr id="5" name="Footer Placeholder 4">
            <a:extLst>
              <a:ext uri="{FF2B5EF4-FFF2-40B4-BE49-F238E27FC236}">
                <a16:creationId xmlns:a16="http://schemas.microsoft.com/office/drawing/2014/main" id="{68974522-6498-4115-9064-50C8FB158F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AC6CD0-9088-4775-B843-02C214F42A64}"/>
              </a:ext>
            </a:extLst>
          </p:cNvPr>
          <p:cNvSpPr>
            <a:spLocks noGrp="1"/>
          </p:cNvSpPr>
          <p:nvPr>
            <p:ph type="sldNum" sz="quarter" idx="12"/>
          </p:nvPr>
        </p:nvSpPr>
        <p:spPr/>
        <p:txBody>
          <a:bodyPr/>
          <a:lstStyle/>
          <a:p>
            <a:fld id="{8D606035-D15F-4127-A67B-AB5798281B65}" type="slidenum">
              <a:rPr lang="en-IN" smtClean="0"/>
              <a:t>‹#›</a:t>
            </a:fld>
            <a:endParaRPr lang="en-IN"/>
          </a:p>
        </p:txBody>
      </p:sp>
      <p:pic>
        <p:nvPicPr>
          <p:cNvPr id="8" name="Picture 7">
            <a:extLst>
              <a:ext uri="{FF2B5EF4-FFF2-40B4-BE49-F238E27FC236}">
                <a16:creationId xmlns:a16="http://schemas.microsoft.com/office/drawing/2014/main" id="{23D9E984-74B6-45AA-882B-E46A58170F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B8B4B64B-1C29-4909-9D8B-E54B31CC8506}"/>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4003779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941A-CE15-447D-B669-9C9C99DEA5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AE0E49-A0D9-4DED-8ADD-159E94BD16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C18F5F-028B-4F10-9399-D1840B0D18BF}"/>
              </a:ext>
            </a:extLst>
          </p:cNvPr>
          <p:cNvSpPr>
            <a:spLocks noGrp="1"/>
          </p:cNvSpPr>
          <p:nvPr>
            <p:ph type="dt" sz="half" idx="10"/>
          </p:nvPr>
        </p:nvSpPr>
        <p:spPr/>
        <p:txBody>
          <a:bodyPr/>
          <a:lstStyle/>
          <a:p>
            <a:fld id="{F2F24377-73D9-4A99-ABBC-1098A2E5AD61}" type="datetimeFigureOut">
              <a:rPr lang="en-IN" smtClean="0"/>
              <a:t>28-10-2020</a:t>
            </a:fld>
            <a:endParaRPr lang="en-IN"/>
          </a:p>
        </p:txBody>
      </p:sp>
      <p:sp>
        <p:nvSpPr>
          <p:cNvPr id="5" name="Footer Placeholder 4">
            <a:extLst>
              <a:ext uri="{FF2B5EF4-FFF2-40B4-BE49-F238E27FC236}">
                <a16:creationId xmlns:a16="http://schemas.microsoft.com/office/drawing/2014/main" id="{EE01209F-DB6A-4E47-8B34-800A1AA526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74BFD0-C51B-47BB-8B0D-04E6B8CD0663}"/>
              </a:ext>
            </a:extLst>
          </p:cNvPr>
          <p:cNvSpPr>
            <a:spLocks noGrp="1"/>
          </p:cNvSpPr>
          <p:nvPr>
            <p:ph type="sldNum" sz="quarter" idx="12"/>
          </p:nvPr>
        </p:nvSpPr>
        <p:spPr/>
        <p:txBody>
          <a:bodyPr/>
          <a:lstStyle/>
          <a:p>
            <a:fld id="{8D606035-D15F-4127-A67B-AB5798281B65}" type="slidenum">
              <a:rPr lang="en-IN" smtClean="0"/>
              <a:t>‹#›</a:t>
            </a:fld>
            <a:endParaRPr lang="en-IN"/>
          </a:p>
        </p:txBody>
      </p:sp>
    </p:spTree>
    <p:extLst>
      <p:ext uri="{BB962C8B-B14F-4D97-AF65-F5344CB8AC3E}">
        <p14:creationId xmlns:p14="http://schemas.microsoft.com/office/powerpoint/2010/main" val="150991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9813-2315-4EEF-9717-D6CC354AA4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ADF207-018E-4FEC-A39F-28E52735C0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295634-91B7-444E-BE64-BA5B34E5B1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45E613-2885-47AF-B272-245CB85D22FA}"/>
              </a:ext>
            </a:extLst>
          </p:cNvPr>
          <p:cNvSpPr>
            <a:spLocks noGrp="1"/>
          </p:cNvSpPr>
          <p:nvPr>
            <p:ph type="dt" sz="half" idx="10"/>
          </p:nvPr>
        </p:nvSpPr>
        <p:spPr/>
        <p:txBody>
          <a:bodyPr/>
          <a:lstStyle/>
          <a:p>
            <a:fld id="{F2F24377-73D9-4A99-ABBC-1098A2E5AD61}" type="datetimeFigureOut">
              <a:rPr lang="en-IN" smtClean="0"/>
              <a:t>28-10-2020</a:t>
            </a:fld>
            <a:endParaRPr lang="en-IN"/>
          </a:p>
        </p:txBody>
      </p:sp>
      <p:sp>
        <p:nvSpPr>
          <p:cNvPr id="6" name="Footer Placeholder 5">
            <a:extLst>
              <a:ext uri="{FF2B5EF4-FFF2-40B4-BE49-F238E27FC236}">
                <a16:creationId xmlns:a16="http://schemas.microsoft.com/office/drawing/2014/main" id="{500A9685-24FC-4C76-A924-1F3F8CF8D0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4DF378-3FB1-4FED-8B5C-7A3E33FAD62B}"/>
              </a:ext>
            </a:extLst>
          </p:cNvPr>
          <p:cNvSpPr>
            <a:spLocks noGrp="1"/>
          </p:cNvSpPr>
          <p:nvPr>
            <p:ph type="sldNum" sz="quarter" idx="12"/>
          </p:nvPr>
        </p:nvSpPr>
        <p:spPr/>
        <p:txBody>
          <a:bodyPr/>
          <a:lstStyle/>
          <a:p>
            <a:fld id="{8D606035-D15F-4127-A67B-AB5798281B65}" type="slidenum">
              <a:rPr lang="en-IN" smtClean="0"/>
              <a:t>‹#›</a:t>
            </a:fld>
            <a:endParaRPr lang="en-IN"/>
          </a:p>
        </p:txBody>
      </p:sp>
    </p:spTree>
    <p:extLst>
      <p:ext uri="{BB962C8B-B14F-4D97-AF65-F5344CB8AC3E}">
        <p14:creationId xmlns:p14="http://schemas.microsoft.com/office/powerpoint/2010/main" val="254410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11DE-3568-4C9C-8A6A-3209CD709B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1D942F-94D3-458A-87BF-AD81642AA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1A468A-B1F0-4D54-B23B-C65E6890D6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37FD6A-7C81-4B35-81BC-3844174DD8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DE6286-FB1A-4CF7-8B06-99347694F3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6D57E5-F0D4-499A-AC1B-76BC6613B857}"/>
              </a:ext>
            </a:extLst>
          </p:cNvPr>
          <p:cNvSpPr>
            <a:spLocks noGrp="1"/>
          </p:cNvSpPr>
          <p:nvPr>
            <p:ph type="dt" sz="half" idx="10"/>
          </p:nvPr>
        </p:nvSpPr>
        <p:spPr/>
        <p:txBody>
          <a:bodyPr/>
          <a:lstStyle/>
          <a:p>
            <a:fld id="{F2F24377-73D9-4A99-ABBC-1098A2E5AD61}" type="datetimeFigureOut">
              <a:rPr lang="en-IN" smtClean="0"/>
              <a:t>28-10-2020</a:t>
            </a:fld>
            <a:endParaRPr lang="en-IN"/>
          </a:p>
        </p:txBody>
      </p:sp>
      <p:sp>
        <p:nvSpPr>
          <p:cNvPr id="8" name="Footer Placeholder 7">
            <a:extLst>
              <a:ext uri="{FF2B5EF4-FFF2-40B4-BE49-F238E27FC236}">
                <a16:creationId xmlns:a16="http://schemas.microsoft.com/office/drawing/2014/main" id="{6EB2E4B1-F522-49D6-8459-F3BB2DE4C3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DDD567-913C-4053-8BE0-A257A9CAFB83}"/>
              </a:ext>
            </a:extLst>
          </p:cNvPr>
          <p:cNvSpPr>
            <a:spLocks noGrp="1"/>
          </p:cNvSpPr>
          <p:nvPr>
            <p:ph type="sldNum" sz="quarter" idx="12"/>
          </p:nvPr>
        </p:nvSpPr>
        <p:spPr/>
        <p:txBody>
          <a:bodyPr/>
          <a:lstStyle/>
          <a:p>
            <a:fld id="{8D606035-D15F-4127-A67B-AB5798281B65}" type="slidenum">
              <a:rPr lang="en-IN" smtClean="0"/>
              <a:t>‹#›</a:t>
            </a:fld>
            <a:endParaRPr lang="en-IN"/>
          </a:p>
        </p:txBody>
      </p:sp>
    </p:spTree>
    <p:extLst>
      <p:ext uri="{BB962C8B-B14F-4D97-AF65-F5344CB8AC3E}">
        <p14:creationId xmlns:p14="http://schemas.microsoft.com/office/powerpoint/2010/main" val="1471206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6A632-C8A5-4C2E-AAFA-DBB47BA965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5A953C-FFE1-48DE-8C71-EAA97F2A0632}"/>
              </a:ext>
            </a:extLst>
          </p:cNvPr>
          <p:cNvSpPr>
            <a:spLocks noGrp="1"/>
          </p:cNvSpPr>
          <p:nvPr>
            <p:ph type="dt" sz="half" idx="10"/>
          </p:nvPr>
        </p:nvSpPr>
        <p:spPr/>
        <p:txBody>
          <a:bodyPr/>
          <a:lstStyle/>
          <a:p>
            <a:fld id="{F2F24377-73D9-4A99-ABBC-1098A2E5AD61}" type="datetimeFigureOut">
              <a:rPr lang="en-IN" smtClean="0"/>
              <a:t>28-10-2020</a:t>
            </a:fld>
            <a:endParaRPr lang="en-IN"/>
          </a:p>
        </p:txBody>
      </p:sp>
      <p:sp>
        <p:nvSpPr>
          <p:cNvPr id="4" name="Footer Placeholder 3">
            <a:extLst>
              <a:ext uri="{FF2B5EF4-FFF2-40B4-BE49-F238E27FC236}">
                <a16:creationId xmlns:a16="http://schemas.microsoft.com/office/drawing/2014/main" id="{7D78673C-1B9E-4526-A105-E77B358316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A518C5-AD3E-4932-BBD3-6985D118C3C0}"/>
              </a:ext>
            </a:extLst>
          </p:cNvPr>
          <p:cNvSpPr>
            <a:spLocks noGrp="1"/>
          </p:cNvSpPr>
          <p:nvPr>
            <p:ph type="sldNum" sz="quarter" idx="12"/>
          </p:nvPr>
        </p:nvSpPr>
        <p:spPr/>
        <p:txBody>
          <a:bodyPr/>
          <a:lstStyle/>
          <a:p>
            <a:fld id="{8D606035-D15F-4127-A67B-AB5798281B65}" type="slidenum">
              <a:rPr lang="en-IN" smtClean="0"/>
              <a:t>‹#›</a:t>
            </a:fld>
            <a:endParaRPr lang="en-IN"/>
          </a:p>
        </p:txBody>
      </p:sp>
    </p:spTree>
    <p:extLst>
      <p:ext uri="{BB962C8B-B14F-4D97-AF65-F5344CB8AC3E}">
        <p14:creationId xmlns:p14="http://schemas.microsoft.com/office/powerpoint/2010/main" val="158213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EF7378-B94D-4E51-BB2D-CE645DD6C45B}"/>
              </a:ext>
            </a:extLst>
          </p:cNvPr>
          <p:cNvSpPr>
            <a:spLocks noGrp="1"/>
          </p:cNvSpPr>
          <p:nvPr>
            <p:ph type="dt" sz="half" idx="10"/>
          </p:nvPr>
        </p:nvSpPr>
        <p:spPr/>
        <p:txBody>
          <a:bodyPr/>
          <a:lstStyle/>
          <a:p>
            <a:fld id="{F2F24377-73D9-4A99-ABBC-1098A2E5AD61}" type="datetimeFigureOut">
              <a:rPr lang="en-IN" smtClean="0"/>
              <a:t>28-10-2020</a:t>
            </a:fld>
            <a:endParaRPr lang="en-IN"/>
          </a:p>
        </p:txBody>
      </p:sp>
      <p:sp>
        <p:nvSpPr>
          <p:cNvPr id="3" name="Footer Placeholder 2">
            <a:extLst>
              <a:ext uri="{FF2B5EF4-FFF2-40B4-BE49-F238E27FC236}">
                <a16:creationId xmlns:a16="http://schemas.microsoft.com/office/drawing/2014/main" id="{0E7892EB-60C3-4363-ADEA-DD3CEC5E79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1C5AF3-F9E9-4B53-B342-06B0A5F1315C}"/>
              </a:ext>
            </a:extLst>
          </p:cNvPr>
          <p:cNvSpPr>
            <a:spLocks noGrp="1"/>
          </p:cNvSpPr>
          <p:nvPr>
            <p:ph type="sldNum" sz="quarter" idx="12"/>
          </p:nvPr>
        </p:nvSpPr>
        <p:spPr/>
        <p:txBody>
          <a:bodyPr/>
          <a:lstStyle/>
          <a:p>
            <a:fld id="{8D606035-D15F-4127-A67B-AB5798281B65}" type="slidenum">
              <a:rPr lang="en-IN" smtClean="0"/>
              <a:t>‹#›</a:t>
            </a:fld>
            <a:endParaRPr lang="en-IN"/>
          </a:p>
        </p:txBody>
      </p:sp>
    </p:spTree>
    <p:extLst>
      <p:ext uri="{BB962C8B-B14F-4D97-AF65-F5344CB8AC3E}">
        <p14:creationId xmlns:p14="http://schemas.microsoft.com/office/powerpoint/2010/main" val="295061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BFC0-D264-4F1D-8AA2-D61608C4F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217BBA-757B-455F-8B43-D3A86717A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F348C4-2C86-4BC1-8ED4-A6B22406A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37BA81-8FC7-4DE5-9F93-C99EDDA1F2F0}"/>
              </a:ext>
            </a:extLst>
          </p:cNvPr>
          <p:cNvSpPr>
            <a:spLocks noGrp="1"/>
          </p:cNvSpPr>
          <p:nvPr>
            <p:ph type="dt" sz="half" idx="10"/>
          </p:nvPr>
        </p:nvSpPr>
        <p:spPr/>
        <p:txBody>
          <a:bodyPr/>
          <a:lstStyle/>
          <a:p>
            <a:fld id="{F2F24377-73D9-4A99-ABBC-1098A2E5AD61}" type="datetimeFigureOut">
              <a:rPr lang="en-IN" smtClean="0"/>
              <a:t>28-10-2020</a:t>
            </a:fld>
            <a:endParaRPr lang="en-IN"/>
          </a:p>
        </p:txBody>
      </p:sp>
      <p:sp>
        <p:nvSpPr>
          <p:cNvPr id="6" name="Footer Placeholder 5">
            <a:extLst>
              <a:ext uri="{FF2B5EF4-FFF2-40B4-BE49-F238E27FC236}">
                <a16:creationId xmlns:a16="http://schemas.microsoft.com/office/drawing/2014/main" id="{B0075936-DC47-409A-A60A-D485D324BE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75B836-31C7-45F2-B9D4-D86DDB0233E4}"/>
              </a:ext>
            </a:extLst>
          </p:cNvPr>
          <p:cNvSpPr>
            <a:spLocks noGrp="1"/>
          </p:cNvSpPr>
          <p:nvPr>
            <p:ph type="sldNum" sz="quarter" idx="12"/>
          </p:nvPr>
        </p:nvSpPr>
        <p:spPr/>
        <p:txBody>
          <a:bodyPr/>
          <a:lstStyle/>
          <a:p>
            <a:fld id="{8D606035-D15F-4127-A67B-AB5798281B65}" type="slidenum">
              <a:rPr lang="en-IN" smtClean="0"/>
              <a:t>‹#›</a:t>
            </a:fld>
            <a:endParaRPr lang="en-IN"/>
          </a:p>
        </p:txBody>
      </p:sp>
    </p:spTree>
    <p:extLst>
      <p:ext uri="{BB962C8B-B14F-4D97-AF65-F5344CB8AC3E}">
        <p14:creationId xmlns:p14="http://schemas.microsoft.com/office/powerpoint/2010/main" val="377400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4F7C-07B7-4890-84D7-19439375F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DBAF23-F678-4E96-8948-DEE555A220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F9BCD6-96A1-4E6B-A248-6B91F4AE2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99DB2-7632-4E6F-8A2E-A8F8430AA88B}"/>
              </a:ext>
            </a:extLst>
          </p:cNvPr>
          <p:cNvSpPr>
            <a:spLocks noGrp="1"/>
          </p:cNvSpPr>
          <p:nvPr>
            <p:ph type="dt" sz="half" idx="10"/>
          </p:nvPr>
        </p:nvSpPr>
        <p:spPr/>
        <p:txBody>
          <a:bodyPr/>
          <a:lstStyle/>
          <a:p>
            <a:fld id="{F2F24377-73D9-4A99-ABBC-1098A2E5AD61}" type="datetimeFigureOut">
              <a:rPr lang="en-IN" smtClean="0"/>
              <a:t>28-10-2020</a:t>
            </a:fld>
            <a:endParaRPr lang="en-IN"/>
          </a:p>
        </p:txBody>
      </p:sp>
      <p:sp>
        <p:nvSpPr>
          <p:cNvPr id="6" name="Footer Placeholder 5">
            <a:extLst>
              <a:ext uri="{FF2B5EF4-FFF2-40B4-BE49-F238E27FC236}">
                <a16:creationId xmlns:a16="http://schemas.microsoft.com/office/drawing/2014/main" id="{2910013D-E2DD-4B8A-BE6F-76E66ACD31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A45DF5-CBB0-469B-BA83-EE67BA9C2BDF}"/>
              </a:ext>
            </a:extLst>
          </p:cNvPr>
          <p:cNvSpPr>
            <a:spLocks noGrp="1"/>
          </p:cNvSpPr>
          <p:nvPr>
            <p:ph type="sldNum" sz="quarter" idx="12"/>
          </p:nvPr>
        </p:nvSpPr>
        <p:spPr/>
        <p:txBody>
          <a:bodyPr/>
          <a:lstStyle/>
          <a:p>
            <a:fld id="{8D606035-D15F-4127-A67B-AB5798281B65}" type="slidenum">
              <a:rPr lang="en-IN" smtClean="0"/>
              <a:t>‹#›</a:t>
            </a:fld>
            <a:endParaRPr lang="en-IN"/>
          </a:p>
        </p:txBody>
      </p:sp>
    </p:spTree>
    <p:extLst>
      <p:ext uri="{BB962C8B-B14F-4D97-AF65-F5344CB8AC3E}">
        <p14:creationId xmlns:p14="http://schemas.microsoft.com/office/powerpoint/2010/main" val="3825271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EEA6D8-7578-4871-A04F-393BA70B41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26A6C5-92B1-48F3-946D-16C163C61A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012E1-05B2-4925-8A70-1AD51714CF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24377-73D9-4A99-ABBC-1098A2E5AD61}" type="datetimeFigureOut">
              <a:rPr lang="en-IN" smtClean="0"/>
              <a:t>28-10-2020</a:t>
            </a:fld>
            <a:endParaRPr lang="en-IN"/>
          </a:p>
        </p:txBody>
      </p:sp>
      <p:sp>
        <p:nvSpPr>
          <p:cNvPr id="5" name="Footer Placeholder 4">
            <a:extLst>
              <a:ext uri="{FF2B5EF4-FFF2-40B4-BE49-F238E27FC236}">
                <a16:creationId xmlns:a16="http://schemas.microsoft.com/office/drawing/2014/main" id="{718D62F7-8BF8-4591-85F5-5417211552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A07EDF-3F4B-44D1-B7F8-C4FEBD33DD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606035-D15F-4127-A67B-AB5798281B65}" type="slidenum">
              <a:rPr lang="en-IN" smtClean="0"/>
              <a:t>‹#›</a:t>
            </a:fld>
            <a:endParaRPr lang="en-IN"/>
          </a:p>
        </p:txBody>
      </p:sp>
    </p:spTree>
    <p:extLst>
      <p:ext uri="{BB962C8B-B14F-4D97-AF65-F5344CB8AC3E}">
        <p14:creationId xmlns:p14="http://schemas.microsoft.com/office/powerpoint/2010/main" val="3613913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923330"/>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ketkiacharya.net@gmail.com</a:t>
            </a:r>
          </a:p>
        </p:txBody>
      </p:sp>
    </p:spTree>
    <p:extLst>
      <p:ext uri="{BB962C8B-B14F-4D97-AF65-F5344CB8AC3E}">
        <p14:creationId xmlns:p14="http://schemas.microsoft.com/office/powerpoint/2010/main" val="330359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34DA-041D-4A51-82EA-E0826E5AF1B0}"/>
              </a:ext>
            </a:extLst>
          </p:cNvPr>
          <p:cNvSpPr>
            <a:spLocks noGrp="1"/>
          </p:cNvSpPr>
          <p:nvPr>
            <p:ph type="title"/>
          </p:nvPr>
        </p:nvSpPr>
        <p:spPr>
          <a:xfrm>
            <a:off x="1209366" y="119319"/>
            <a:ext cx="9937955" cy="814746"/>
          </a:xfrm>
        </p:spPr>
        <p:txBody>
          <a:bodyPr/>
          <a:lstStyle/>
          <a:p>
            <a:r>
              <a:rPr lang="en-IN" dirty="0"/>
              <a:t>Abstract class</a:t>
            </a:r>
          </a:p>
        </p:txBody>
      </p:sp>
      <p:sp>
        <p:nvSpPr>
          <p:cNvPr id="3" name="Content Placeholder 2">
            <a:extLst>
              <a:ext uri="{FF2B5EF4-FFF2-40B4-BE49-F238E27FC236}">
                <a16:creationId xmlns:a16="http://schemas.microsoft.com/office/drawing/2014/main" id="{44CDC308-9C7B-4836-8DD9-7131A6332150}"/>
              </a:ext>
            </a:extLst>
          </p:cNvPr>
          <p:cNvSpPr>
            <a:spLocks noGrp="1"/>
          </p:cNvSpPr>
          <p:nvPr>
            <p:ph idx="1"/>
          </p:nvPr>
        </p:nvSpPr>
        <p:spPr>
          <a:xfrm>
            <a:off x="511277" y="1253331"/>
            <a:ext cx="10842523" cy="5117972"/>
          </a:xfrm>
        </p:spPr>
        <p:txBody>
          <a:bodyPr>
            <a:normAutofit lnSpcReduction="10000"/>
          </a:bodyPr>
          <a:lstStyle/>
          <a:p>
            <a:r>
              <a:rPr lang="en-IN" dirty="0"/>
              <a:t>Abstract class is incomplete class.</a:t>
            </a:r>
          </a:p>
          <a:p>
            <a:r>
              <a:rPr lang="en-IN" dirty="0"/>
              <a:t>You can not create object of abstract class.</a:t>
            </a:r>
          </a:p>
          <a:p>
            <a:r>
              <a:rPr lang="en-IN" dirty="0"/>
              <a:t>Abstract class may or may not have abstract method</a:t>
            </a:r>
          </a:p>
          <a:p>
            <a:r>
              <a:rPr lang="en-IN" dirty="0"/>
              <a:t>Abstract class can have concrete method</a:t>
            </a:r>
          </a:p>
          <a:p>
            <a:r>
              <a:rPr lang="en-IN" dirty="0"/>
              <a:t>Abstract class have constructor because it can be inherited and child class can call parent constructor.</a:t>
            </a:r>
          </a:p>
          <a:p>
            <a:r>
              <a:rPr lang="en-IN" dirty="0"/>
              <a:t>In dot net frame work Array is abstract class and all array are derived from this class. It has various methods </a:t>
            </a:r>
            <a:r>
              <a:rPr lang="en-IN" dirty="0" err="1"/>
              <a:t>eg</a:t>
            </a:r>
            <a:r>
              <a:rPr lang="en-IN" dirty="0"/>
              <a:t> reverse, </a:t>
            </a:r>
            <a:r>
              <a:rPr lang="en-IN" dirty="0" err="1"/>
              <a:t>copyTo</a:t>
            </a:r>
            <a:r>
              <a:rPr lang="en-IN" dirty="0"/>
              <a:t> ,sort ,</a:t>
            </a:r>
          </a:p>
          <a:p>
            <a:r>
              <a:rPr lang="en-IN" dirty="0"/>
              <a:t>In dotnet frame work </a:t>
            </a:r>
            <a:r>
              <a:rPr lang="en-IN" dirty="0" err="1"/>
              <a:t>ValueType</a:t>
            </a:r>
            <a:r>
              <a:rPr lang="en-IN" dirty="0"/>
              <a:t> is abstract class and all primitives are derived from this class.</a:t>
            </a:r>
          </a:p>
          <a:p>
            <a:r>
              <a:rPr lang="en-IN" dirty="0"/>
              <a:t>So you can not create object of abstract class but all methods and member defined in it can be used by child class.</a:t>
            </a:r>
          </a:p>
        </p:txBody>
      </p:sp>
    </p:spTree>
    <p:extLst>
      <p:ext uri="{BB962C8B-B14F-4D97-AF65-F5344CB8AC3E}">
        <p14:creationId xmlns:p14="http://schemas.microsoft.com/office/powerpoint/2010/main" val="195761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7884-C237-4360-B927-DBE03FB08500}"/>
              </a:ext>
            </a:extLst>
          </p:cNvPr>
          <p:cNvSpPr>
            <a:spLocks noGrp="1"/>
          </p:cNvSpPr>
          <p:nvPr>
            <p:ph type="title"/>
          </p:nvPr>
        </p:nvSpPr>
        <p:spPr>
          <a:xfrm>
            <a:off x="1288026" y="119320"/>
            <a:ext cx="10360742" cy="814746"/>
          </a:xfrm>
        </p:spPr>
        <p:txBody>
          <a:bodyPr/>
          <a:lstStyle/>
          <a:p>
            <a:r>
              <a:rPr lang="en-IN" dirty="0"/>
              <a:t>Abstract method</a:t>
            </a:r>
          </a:p>
        </p:txBody>
      </p:sp>
      <p:sp>
        <p:nvSpPr>
          <p:cNvPr id="3" name="Content Placeholder 2">
            <a:extLst>
              <a:ext uri="{FF2B5EF4-FFF2-40B4-BE49-F238E27FC236}">
                <a16:creationId xmlns:a16="http://schemas.microsoft.com/office/drawing/2014/main" id="{E810CB29-971A-44C2-91F1-75B624A2674A}"/>
              </a:ext>
            </a:extLst>
          </p:cNvPr>
          <p:cNvSpPr>
            <a:spLocks noGrp="1"/>
          </p:cNvSpPr>
          <p:nvPr>
            <p:ph idx="1"/>
          </p:nvPr>
        </p:nvSpPr>
        <p:spPr>
          <a:xfrm>
            <a:off x="373626" y="825911"/>
            <a:ext cx="10980174" cy="1553495"/>
          </a:xfrm>
        </p:spPr>
        <p:txBody>
          <a:bodyPr>
            <a:normAutofit/>
          </a:bodyPr>
          <a:lstStyle/>
          <a:p>
            <a:r>
              <a:rPr lang="en-IN" sz="2000" dirty="0"/>
              <a:t>If a class has abstract method then class </a:t>
            </a:r>
            <a:r>
              <a:rPr lang="en-IN" sz="2000" b="1" dirty="0"/>
              <a:t>must</a:t>
            </a:r>
            <a:r>
              <a:rPr lang="en-IN" sz="2000" dirty="0"/>
              <a:t> be declare abstract, but reverse is not true.</a:t>
            </a:r>
          </a:p>
          <a:p>
            <a:r>
              <a:rPr lang="en-IN" sz="2000" dirty="0"/>
              <a:t>When a class has abstract method then it is compulsory for child class to override the abstract method otherwise declare that class as abstract.</a:t>
            </a:r>
          </a:p>
          <a:p>
            <a:r>
              <a:rPr lang="en-US" sz="1800">
                <a:solidFill>
                  <a:srgbClr val="1E1E1E"/>
                </a:solidFill>
                <a:highlight>
                  <a:srgbClr val="E6E7E8"/>
                </a:highlight>
                <a:latin typeface="Consolas" panose="020B0609020204030204" pitchFamily="49" charset="0"/>
              </a:rPr>
              <a:t>virtual or abstract members cannot be private</a:t>
            </a:r>
            <a:endParaRPr lang="en-IN" sz="2000" dirty="0"/>
          </a:p>
        </p:txBody>
      </p:sp>
      <p:sp>
        <p:nvSpPr>
          <p:cNvPr id="4" name="TextBox 3">
            <a:extLst>
              <a:ext uri="{FF2B5EF4-FFF2-40B4-BE49-F238E27FC236}">
                <a16:creationId xmlns:a16="http://schemas.microsoft.com/office/drawing/2014/main" id="{160CC8F1-F53F-4477-9B7D-C28416B5697C}"/>
              </a:ext>
            </a:extLst>
          </p:cNvPr>
          <p:cNvSpPr txBox="1"/>
          <p:nvPr/>
        </p:nvSpPr>
        <p:spPr>
          <a:xfrm>
            <a:off x="1504335" y="2733368"/>
            <a:ext cx="8436078" cy="369332"/>
          </a:xfrm>
          <a:prstGeom prst="rect">
            <a:avLst/>
          </a:prstGeom>
          <a:noFill/>
        </p:spPr>
        <p:txBody>
          <a:bodyPr wrap="square" rtlCol="0">
            <a:spAutoFit/>
          </a:bodyPr>
          <a:lstStyle/>
          <a:p>
            <a:r>
              <a:rPr lang="en-IN" dirty="0"/>
              <a:t>What is difference between abstract method and virtual method</a:t>
            </a:r>
          </a:p>
        </p:txBody>
      </p:sp>
      <p:sp>
        <p:nvSpPr>
          <p:cNvPr id="5" name="TextBox 4">
            <a:extLst>
              <a:ext uri="{FF2B5EF4-FFF2-40B4-BE49-F238E27FC236}">
                <a16:creationId xmlns:a16="http://schemas.microsoft.com/office/drawing/2014/main" id="{0981F157-735C-43B4-87A1-E66B195E56B5}"/>
              </a:ext>
            </a:extLst>
          </p:cNvPr>
          <p:cNvSpPr txBox="1"/>
          <p:nvPr/>
        </p:nvSpPr>
        <p:spPr>
          <a:xfrm>
            <a:off x="530942" y="3244645"/>
            <a:ext cx="4680156" cy="1477328"/>
          </a:xfrm>
          <a:prstGeom prst="rect">
            <a:avLst/>
          </a:prstGeom>
          <a:noFill/>
        </p:spPr>
        <p:txBody>
          <a:bodyPr wrap="square" rtlCol="0">
            <a:spAutoFit/>
          </a:bodyPr>
          <a:lstStyle/>
          <a:p>
            <a:r>
              <a:rPr lang="en-IN" dirty="0"/>
              <a:t>If parent class has virtual method then child class </a:t>
            </a:r>
            <a:r>
              <a:rPr lang="en-IN" b="1" dirty="0"/>
              <a:t>may or may not </a:t>
            </a:r>
            <a:r>
              <a:rPr lang="en-IN" dirty="0"/>
              <a:t>override</a:t>
            </a:r>
          </a:p>
          <a:p>
            <a:endParaRPr lang="en-IN" dirty="0"/>
          </a:p>
          <a:p>
            <a:r>
              <a:rPr lang="en-IN" dirty="0"/>
              <a:t>You </a:t>
            </a:r>
            <a:r>
              <a:rPr lang="en-IN" b="1" dirty="0"/>
              <a:t>can create object </a:t>
            </a:r>
            <a:r>
              <a:rPr lang="en-IN" dirty="0"/>
              <a:t>of a class which has virtual method</a:t>
            </a:r>
          </a:p>
        </p:txBody>
      </p:sp>
      <p:sp>
        <p:nvSpPr>
          <p:cNvPr id="6" name="TextBox 5">
            <a:extLst>
              <a:ext uri="{FF2B5EF4-FFF2-40B4-BE49-F238E27FC236}">
                <a16:creationId xmlns:a16="http://schemas.microsoft.com/office/drawing/2014/main" id="{B0DC2A3E-2B9C-4AA2-AEF6-9027BDB9E420}"/>
              </a:ext>
            </a:extLst>
          </p:cNvPr>
          <p:cNvSpPr txBox="1"/>
          <p:nvPr/>
        </p:nvSpPr>
        <p:spPr>
          <a:xfrm>
            <a:off x="6096000" y="3224981"/>
            <a:ext cx="5257800" cy="1477328"/>
          </a:xfrm>
          <a:prstGeom prst="rect">
            <a:avLst/>
          </a:prstGeom>
          <a:noFill/>
        </p:spPr>
        <p:txBody>
          <a:bodyPr wrap="square" rtlCol="0">
            <a:spAutoFit/>
          </a:bodyPr>
          <a:lstStyle/>
          <a:p>
            <a:r>
              <a:rPr lang="en-IN" dirty="0"/>
              <a:t>If abstract parent class has abstract method then child class </a:t>
            </a:r>
            <a:r>
              <a:rPr lang="en-IN" b="1" dirty="0"/>
              <a:t>must</a:t>
            </a:r>
            <a:r>
              <a:rPr lang="en-IN" dirty="0"/>
              <a:t> override</a:t>
            </a:r>
          </a:p>
          <a:p>
            <a:r>
              <a:rPr lang="en-IN" dirty="0"/>
              <a:t> </a:t>
            </a:r>
          </a:p>
          <a:p>
            <a:r>
              <a:rPr lang="en-IN" dirty="0"/>
              <a:t>You </a:t>
            </a:r>
            <a:r>
              <a:rPr lang="en-IN" b="1" dirty="0"/>
              <a:t>can not create object </a:t>
            </a:r>
            <a:r>
              <a:rPr lang="en-IN" dirty="0"/>
              <a:t>of a class which has abstract method</a:t>
            </a:r>
          </a:p>
        </p:txBody>
      </p:sp>
    </p:spTree>
    <p:extLst>
      <p:ext uri="{BB962C8B-B14F-4D97-AF65-F5344CB8AC3E}">
        <p14:creationId xmlns:p14="http://schemas.microsoft.com/office/powerpoint/2010/main" val="329932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394CC-B6B7-4961-AF7F-646622943D76}"/>
              </a:ext>
            </a:extLst>
          </p:cNvPr>
          <p:cNvSpPr>
            <a:spLocks noGrp="1"/>
          </p:cNvSpPr>
          <p:nvPr>
            <p:ph idx="1"/>
          </p:nvPr>
        </p:nvSpPr>
        <p:spPr>
          <a:xfrm>
            <a:off x="599768" y="609600"/>
            <a:ext cx="10754032" cy="5567363"/>
          </a:xfrm>
        </p:spPr>
        <p:txBody>
          <a:bodyPr/>
          <a:lstStyle/>
          <a:p>
            <a:pPr marL="0" indent="0" algn="ctr">
              <a:buNone/>
            </a:pPr>
            <a:r>
              <a:rPr lang="en-IN" dirty="0"/>
              <a:t>Lets discuss some cases </a:t>
            </a:r>
          </a:p>
          <a:p>
            <a:r>
              <a:rPr lang="en-IN" dirty="0">
                <a:solidFill>
                  <a:srgbClr val="FF0000"/>
                </a:solidFill>
              </a:rPr>
              <a:t>Account</a:t>
            </a:r>
            <a:r>
              <a:rPr lang="en-IN" dirty="0"/>
              <a:t> class can be marked as </a:t>
            </a:r>
            <a:r>
              <a:rPr lang="en-IN" dirty="0">
                <a:solidFill>
                  <a:srgbClr val="FF0000"/>
                </a:solidFill>
              </a:rPr>
              <a:t>abstract</a:t>
            </a:r>
            <a:r>
              <a:rPr lang="en-IN" dirty="0"/>
              <a:t> as when we go to bank they will ask you which account saving or current. Deposit method works same way in both account but withdraw method behave differently in saving and current. Saving require minimum balance of 10000 , no –</a:t>
            </a:r>
            <a:r>
              <a:rPr lang="en-IN" dirty="0" err="1"/>
              <a:t>ve</a:t>
            </a:r>
            <a:r>
              <a:rPr lang="en-IN" dirty="0"/>
              <a:t> balance allowed and current can have negative balance. So we can keep common feature in parent class and child can </a:t>
            </a:r>
            <a:r>
              <a:rPr lang="en-IN" dirty="0" err="1"/>
              <a:t>exibit</a:t>
            </a:r>
            <a:r>
              <a:rPr lang="en-IN" dirty="0"/>
              <a:t> unique behaviour. By making Account class abstract we can be sure that no one will create object of Account class. We can make </a:t>
            </a:r>
            <a:r>
              <a:rPr lang="en-IN" dirty="0">
                <a:solidFill>
                  <a:srgbClr val="FF0000"/>
                </a:solidFill>
              </a:rPr>
              <a:t>withdraw</a:t>
            </a:r>
            <a:r>
              <a:rPr lang="en-IN" dirty="0"/>
              <a:t> method </a:t>
            </a:r>
            <a:r>
              <a:rPr lang="en-IN" dirty="0">
                <a:solidFill>
                  <a:srgbClr val="FF0000"/>
                </a:solidFill>
              </a:rPr>
              <a:t>abstract</a:t>
            </a:r>
            <a:r>
              <a:rPr lang="en-IN" dirty="0"/>
              <a:t> so it is compulsory for child class[saving, current] to override withdraw method.</a:t>
            </a:r>
          </a:p>
        </p:txBody>
      </p:sp>
    </p:spTree>
    <p:extLst>
      <p:ext uri="{BB962C8B-B14F-4D97-AF65-F5344CB8AC3E}">
        <p14:creationId xmlns:p14="http://schemas.microsoft.com/office/powerpoint/2010/main" val="107794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ABDCDB-1A5A-46D7-95DF-54A35D48935C}"/>
              </a:ext>
            </a:extLst>
          </p:cNvPr>
          <p:cNvSpPr>
            <a:spLocks noGrp="1"/>
          </p:cNvSpPr>
          <p:nvPr>
            <p:ph idx="1"/>
          </p:nvPr>
        </p:nvSpPr>
        <p:spPr>
          <a:xfrm>
            <a:off x="891048" y="838354"/>
            <a:ext cx="10199739" cy="4608718"/>
          </a:xfrm>
        </p:spPr>
        <p:txBody>
          <a:bodyPr/>
          <a:lstStyle/>
          <a:p>
            <a:pPr marL="0" indent="0">
              <a:buNone/>
            </a:pPr>
            <a:r>
              <a:rPr lang="en-IN" dirty="0"/>
              <a:t>We can have </a:t>
            </a:r>
            <a:r>
              <a:rPr lang="en-IN" dirty="0">
                <a:solidFill>
                  <a:srgbClr val="FF0000"/>
                </a:solidFill>
              </a:rPr>
              <a:t>class shape </a:t>
            </a:r>
            <a:r>
              <a:rPr lang="en-IN" dirty="0"/>
              <a:t>as </a:t>
            </a:r>
            <a:r>
              <a:rPr lang="en-IN" dirty="0">
                <a:solidFill>
                  <a:srgbClr val="FF0000"/>
                </a:solidFill>
              </a:rPr>
              <a:t>abstrac</a:t>
            </a:r>
            <a:r>
              <a:rPr lang="en-IN" dirty="0"/>
              <a:t>t with </a:t>
            </a:r>
            <a:r>
              <a:rPr lang="en-IN" dirty="0">
                <a:solidFill>
                  <a:srgbClr val="FF0000"/>
                </a:solidFill>
              </a:rPr>
              <a:t>abstract</a:t>
            </a:r>
            <a:r>
              <a:rPr lang="en-IN" dirty="0"/>
              <a:t> method </a:t>
            </a:r>
            <a:r>
              <a:rPr lang="en-IN" dirty="0">
                <a:solidFill>
                  <a:srgbClr val="FF0000"/>
                </a:solidFill>
              </a:rPr>
              <a:t>area</a:t>
            </a:r>
            <a:r>
              <a:rPr lang="en-IN" dirty="0"/>
              <a:t>.</a:t>
            </a:r>
          </a:p>
          <a:p>
            <a:pPr marL="0" indent="0">
              <a:buNone/>
            </a:pPr>
            <a:r>
              <a:rPr lang="en-IN" dirty="0"/>
              <a:t>When we say shape you don’t know which shape rectangle, triangle?</a:t>
            </a:r>
          </a:p>
          <a:p>
            <a:pPr marL="0" indent="0">
              <a:buNone/>
            </a:pPr>
            <a:r>
              <a:rPr lang="en-IN" dirty="0"/>
              <a:t>So if shape class is abstract we can not create object of that class, and it is compulsory for child class[rectangle, triangle] to override area method. All shape has height ,width so we will define it in parent class and both child class will inherit it.</a:t>
            </a:r>
          </a:p>
          <a:p>
            <a:pPr marL="0" indent="0">
              <a:buNone/>
            </a:pPr>
            <a:r>
              <a:rPr lang="en-IN" dirty="0"/>
              <a:t>Lets see the example</a:t>
            </a:r>
          </a:p>
        </p:txBody>
      </p:sp>
    </p:spTree>
    <p:extLst>
      <p:ext uri="{BB962C8B-B14F-4D97-AF65-F5344CB8AC3E}">
        <p14:creationId xmlns:p14="http://schemas.microsoft.com/office/powerpoint/2010/main" val="127049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27BAD6-74A8-4741-AFDD-88D7DC39A630}"/>
              </a:ext>
            </a:extLst>
          </p:cNvPr>
          <p:cNvSpPr>
            <a:spLocks noGrp="1"/>
          </p:cNvSpPr>
          <p:nvPr>
            <p:ph idx="1"/>
          </p:nvPr>
        </p:nvSpPr>
        <p:spPr>
          <a:xfrm>
            <a:off x="5722374" y="0"/>
            <a:ext cx="6322142" cy="6754761"/>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abstract</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TwoDShape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private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private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pri_name</a:t>
            </a: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private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8000"/>
                </a:solidFill>
                <a:highlight>
                  <a:srgbClr val="FFFFFF"/>
                </a:highlight>
                <a:latin typeface="Consolas" panose="020B0609020204030204" pitchFamily="49" charset="0"/>
              </a:rPr>
              <a:t>// Parameterized constructor.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TwoDShape</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w,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h,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width = w;</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height = h;</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name = n;</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"1"</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Properties for width, height, and name </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width</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pri_width</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height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pri_height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name</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get</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pri_name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set</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pri_name</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value</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showDim</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"Width and height are "</a:t>
            </a:r>
            <a:r>
              <a:rPr lang="en-US" sz="1200" dirty="0">
                <a:solidFill>
                  <a:srgbClr val="000000"/>
                </a:solidFill>
                <a:highlight>
                  <a:srgbClr val="FFFFFF"/>
                </a:highlight>
                <a:latin typeface="Consolas" panose="020B0609020204030204" pitchFamily="49" charset="0"/>
              </a:rPr>
              <a:t> +  width + </a:t>
            </a:r>
            <a:r>
              <a:rPr lang="en-US" sz="1200" dirty="0">
                <a:solidFill>
                  <a:srgbClr val="A31515"/>
                </a:solidFill>
                <a:highlight>
                  <a:srgbClr val="FFFFFF"/>
                </a:highlight>
                <a:latin typeface="Consolas" panose="020B0609020204030204" pitchFamily="49" charset="0"/>
              </a:rPr>
              <a:t>" and "</a:t>
            </a:r>
            <a:r>
              <a:rPr lang="en-US" sz="1200" dirty="0">
                <a:solidFill>
                  <a:srgbClr val="000000"/>
                </a:solidFill>
                <a:highlight>
                  <a:srgbClr val="FFFFFF"/>
                </a:highlight>
                <a:latin typeface="Consolas" panose="020B0609020204030204" pitchFamily="49" charset="0"/>
              </a:rPr>
              <a:t> + height);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Now, area() is abstract.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abstract</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area();</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6B66E351-AA3E-4A32-AE87-932FC5BEEE19}"/>
              </a:ext>
            </a:extLst>
          </p:cNvPr>
          <p:cNvSpPr txBox="1"/>
          <p:nvPr/>
        </p:nvSpPr>
        <p:spPr>
          <a:xfrm>
            <a:off x="1189704" y="35029"/>
            <a:ext cx="4680154" cy="2677656"/>
          </a:xfrm>
          <a:prstGeom prst="rect">
            <a:avLst/>
          </a:prstGeom>
          <a:noFill/>
        </p:spPr>
        <p:txBody>
          <a:bodyPr wrap="square" rtlCol="0">
            <a:spAutoFit/>
          </a:bodyPr>
          <a:lstStyle/>
          <a:p>
            <a:r>
              <a:rPr lang="en-US" sz="1200" dirty="0">
                <a:solidFill>
                  <a:srgbClr val="008000"/>
                </a:solidFill>
                <a:highlight>
                  <a:srgbClr val="FFFFFF"/>
                </a:highlight>
                <a:latin typeface="Consolas" panose="020B0609020204030204" pitchFamily="49" charset="0"/>
              </a:rPr>
              <a:t>// A derived class of </a:t>
            </a:r>
            <a:r>
              <a:rPr lang="en-US" sz="1200" dirty="0" err="1">
                <a:solidFill>
                  <a:srgbClr val="008000"/>
                </a:solidFill>
                <a:highlight>
                  <a:srgbClr val="FFFFFF"/>
                </a:highlight>
                <a:latin typeface="Consolas" panose="020B0609020204030204" pitchFamily="49" charset="0"/>
              </a:rPr>
              <a:t>TwoDShape</a:t>
            </a:r>
            <a:r>
              <a:rPr lang="en-US" sz="1200" dirty="0">
                <a:solidFill>
                  <a:srgbClr val="008000"/>
                </a:solidFill>
                <a:highlight>
                  <a:srgbClr val="FFFFFF"/>
                </a:highlight>
                <a:latin typeface="Consolas" panose="020B0609020204030204" pitchFamily="49" charset="0"/>
              </a:rPr>
              <a:t> for triangles. </a:t>
            </a:r>
            <a:endParaRPr lang="en-US" sz="1200" dirty="0">
              <a:solidFill>
                <a:srgbClr val="000000"/>
              </a:solidFill>
              <a:highlight>
                <a:srgbClr val="FFFFFF"/>
              </a:highlight>
              <a:latin typeface="Consolas" panose="020B0609020204030204" pitchFamily="49" charset="0"/>
            </a:endParaRPr>
          </a:p>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Triangle</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TwoDShape</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p>
          <a:p>
            <a:r>
              <a:rPr lang="en-IN" sz="1200" dirty="0">
                <a:solidFill>
                  <a:srgbClr val="0000FF"/>
                </a:solidFill>
                <a:highlight>
                  <a:srgbClr val="FFFFFF"/>
                </a:highlight>
                <a:latin typeface="Consolas" panose="020B0609020204030204" pitchFamily="49" charset="0"/>
              </a:rPr>
              <a:t>     public</a:t>
            </a:r>
            <a:r>
              <a:rPr lang="en-IN" sz="1200" dirty="0">
                <a:solidFill>
                  <a:srgbClr val="000000"/>
                </a:solidFill>
                <a:highlight>
                  <a:srgbClr val="FFFFFF"/>
                </a:highlight>
                <a:latin typeface="Consolas" panose="020B0609020204030204" pitchFamily="49" charset="0"/>
              </a:rPr>
              <a:t> Triangle(</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w,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h)</a:t>
            </a:r>
          </a:p>
          <a:p>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base</a:t>
            </a:r>
            <a:r>
              <a:rPr lang="en-IN" sz="1200" dirty="0">
                <a:solidFill>
                  <a:srgbClr val="000000"/>
                </a:solidFill>
                <a:highlight>
                  <a:srgbClr val="FFFFFF"/>
                </a:highlight>
                <a:latin typeface="Consolas" panose="020B0609020204030204" pitchFamily="49" charset="0"/>
              </a:rPr>
              <a:t>(w, h, </a:t>
            </a:r>
            <a:r>
              <a:rPr lang="en-IN" sz="1200" dirty="0">
                <a:solidFill>
                  <a:srgbClr val="A31515"/>
                </a:solidFill>
                <a:highlight>
                  <a:srgbClr val="FFFFFF"/>
                </a:highlight>
                <a:latin typeface="Consolas" panose="020B0609020204030204" pitchFamily="49" charset="0"/>
              </a:rPr>
              <a:t>"triangle"</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"2"</a:t>
            </a:r>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Override area() for Triangle. </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area()</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width * height / 2;</a:t>
            </a: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endParaRPr lang="en-IN" sz="1200" dirty="0"/>
          </a:p>
        </p:txBody>
      </p:sp>
      <p:sp>
        <p:nvSpPr>
          <p:cNvPr id="5" name="TextBox 4">
            <a:extLst>
              <a:ext uri="{FF2B5EF4-FFF2-40B4-BE49-F238E27FC236}">
                <a16:creationId xmlns:a16="http://schemas.microsoft.com/office/drawing/2014/main" id="{3A15F837-3FBB-4D49-BECF-36FB5D3A39E1}"/>
              </a:ext>
            </a:extLst>
          </p:cNvPr>
          <p:cNvSpPr txBox="1"/>
          <p:nvPr/>
        </p:nvSpPr>
        <p:spPr>
          <a:xfrm>
            <a:off x="147484" y="3180734"/>
            <a:ext cx="5722374" cy="2308324"/>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Rectangle</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TwoDShape</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Constructor for Rectangle.  </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Rectangle(</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w,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h) : </a:t>
            </a:r>
            <a:r>
              <a:rPr lang="en-IN" sz="1200" dirty="0">
                <a:solidFill>
                  <a:srgbClr val="0000FF"/>
                </a:solidFill>
                <a:highlight>
                  <a:srgbClr val="FFFFFF"/>
                </a:highlight>
                <a:latin typeface="Consolas" panose="020B0609020204030204" pitchFamily="49" charset="0"/>
              </a:rPr>
              <a:t>base</a:t>
            </a:r>
            <a:r>
              <a:rPr lang="en-IN" sz="1200" dirty="0">
                <a:solidFill>
                  <a:srgbClr val="000000"/>
                </a:solidFill>
                <a:highlight>
                  <a:srgbClr val="FFFFFF"/>
                </a:highlight>
                <a:latin typeface="Consolas" panose="020B0609020204030204" pitchFamily="49" charset="0"/>
              </a:rPr>
              <a:t>(w, h, </a:t>
            </a:r>
            <a:r>
              <a:rPr lang="en-IN" sz="1200" dirty="0">
                <a:solidFill>
                  <a:srgbClr val="A31515"/>
                </a:solidFill>
                <a:highlight>
                  <a:srgbClr val="FFFFFF"/>
                </a:highlight>
                <a:latin typeface="Consolas" panose="020B0609020204030204" pitchFamily="49" charset="0"/>
              </a:rPr>
              <a:t>"rectangle"</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"3"</a:t>
            </a:r>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Override area() for Rectangle. </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area()</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width * height;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200" dirty="0"/>
          </a:p>
        </p:txBody>
      </p:sp>
    </p:spTree>
    <p:extLst>
      <p:ext uri="{BB962C8B-B14F-4D97-AF65-F5344CB8AC3E}">
        <p14:creationId xmlns:p14="http://schemas.microsoft.com/office/powerpoint/2010/main" val="3244163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94EF7-9A6D-46A5-BA07-2411B25484E9}"/>
              </a:ext>
            </a:extLst>
          </p:cNvPr>
          <p:cNvSpPr>
            <a:spLocks noGrp="1"/>
          </p:cNvSpPr>
          <p:nvPr>
            <p:ph idx="1"/>
          </p:nvPr>
        </p:nvSpPr>
        <p:spPr>
          <a:xfrm>
            <a:off x="5732206" y="0"/>
            <a:ext cx="5621593" cy="6176963"/>
          </a:xfrm>
        </p:spPr>
        <p:txBody>
          <a:bodyPr>
            <a:noAutofit/>
          </a:bodyPr>
          <a:lstStyle/>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AbsShape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TwoDShape</a:t>
            </a:r>
            <a:r>
              <a:rPr lang="en-US" sz="1200" dirty="0">
                <a:solidFill>
                  <a:srgbClr val="000000"/>
                </a:solidFill>
                <a:highlight>
                  <a:srgbClr val="FFFFFF"/>
                </a:highlight>
                <a:latin typeface="Consolas" panose="020B0609020204030204" pitchFamily="49" charset="0"/>
              </a:rPr>
              <a:t>[] shapes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TwoDShape</a:t>
            </a:r>
            <a:r>
              <a:rPr lang="en-US" sz="1200" dirty="0">
                <a:solidFill>
                  <a:srgbClr val="000000"/>
                </a:solidFill>
                <a:highlight>
                  <a:srgbClr val="FFFFFF"/>
                </a:highlight>
                <a:latin typeface="Consolas" panose="020B0609020204030204" pitchFamily="49" charset="0"/>
              </a:rPr>
              <a:t>[2];</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shapes[0]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Triangle</a:t>
            </a:r>
            <a:r>
              <a:rPr lang="en-US" sz="1200" dirty="0">
                <a:solidFill>
                  <a:srgbClr val="000000"/>
                </a:solidFill>
                <a:highlight>
                  <a:srgbClr val="FFFFFF"/>
                </a:highlight>
                <a:latin typeface="Consolas" panose="020B0609020204030204" pitchFamily="49" charset="0"/>
              </a:rPr>
              <a:t>(8.0, 12.0);</a:t>
            </a:r>
          </a:p>
          <a:p>
            <a:pPr marL="0" indent="0">
              <a:buNone/>
            </a:pPr>
            <a:r>
              <a:rPr lang="en-US" sz="1200" dirty="0">
                <a:solidFill>
                  <a:srgbClr val="000000"/>
                </a:solidFill>
                <a:highlight>
                  <a:srgbClr val="FFFFFF"/>
                </a:highlight>
                <a:latin typeface="Consolas" panose="020B0609020204030204" pitchFamily="49" charset="0"/>
              </a:rPr>
              <a:t>        shapes[1]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Rectangle</a:t>
            </a:r>
            <a:r>
              <a:rPr lang="en-US" sz="1200" dirty="0">
                <a:solidFill>
                  <a:srgbClr val="000000"/>
                </a:solidFill>
                <a:highlight>
                  <a:srgbClr val="FFFFFF"/>
                </a:highlight>
                <a:latin typeface="Consolas" panose="020B0609020204030204" pitchFamily="49" charset="0"/>
              </a:rPr>
              <a:t>(10, 4);</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int</a:t>
            </a:r>
            <a:r>
              <a:rPr lang="nn-NO" sz="1200" dirty="0">
                <a:solidFill>
                  <a:srgbClr val="000000"/>
                </a:solidFill>
                <a:highlight>
                  <a:srgbClr val="FFFFFF"/>
                </a:highlight>
                <a:latin typeface="Consolas" panose="020B0609020204030204" pitchFamily="49" charset="0"/>
              </a:rPr>
              <a:t> i = 0; i &lt; shapes.Length; i++)</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"object is "</a:t>
            </a:r>
            <a:r>
              <a:rPr lang="en-US" sz="1200" dirty="0">
                <a:solidFill>
                  <a:srgbClr val="000000"/>
                </a:solidFill>
                <a:highlight>
                  <a:srgbClr val="FFFFFF"/>
                </a:highlight>
                <a:latin typeface="Consolas" panose="020B0609020204030204" pitchFamily="49" charset="0"/>
              </a:rPr>
              <a:t> + shapes[</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].name);</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"Area is "</a:t>
            </a:r>
            <a:r>
              <a:rPr lang="en-US" sz="1200" dirty="0">
                <a:solidFill>
                  <a:srgbClr val="000000"/>
                </a:solidFill>
                <a:highlight>
                  <a:srgbClr val="FFFFFF"/>
                </a:highlight>
                <a:latin typeface="Consolas" panose="020B0609020204030204" pitchFamily="49" charset="0"/>
              </a:rPr>
              <a:t> + shapes[</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].area());</a:t>
            </a:r>
          </a:p>
          <a:p>
            <a:pPr marL="0" indent="0">
              <a:buNone/>
            </a:pPr>
            <a:r>
              <a:rPr lang="en-US" sz="1200" dirty="0">
                <a:solidFill>
                  <a:srgbClr val="2B91AF"/>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shapes[</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showDim</a:t>
            </a:r>
            <a:r>
              <a:rPr lang="en-US" sz="1200" dirty="0">
                <a:solidFill>
                  <a:srgbClr val="000000"/>
                </a:solidFill>
                <a:highlight>
                  <a:srgbClr val="FFFFFF"/>
                </a:highlight>
                <a:latin typeface="Consolas" panose="020B0609020204030204" pitchFamily="49" charset="0"/>
              </a:rPr>
              <a:t>();</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TwoDShape</a:t>
            </a:r>
            <a:r>
              <a:rPr lang="en-US" sz="1200" dirty="0">
                <a:solidFill>
                  <a:srgbClr val="000000"/>
                </a:solidFill>
                <a:highlight>
                  <a:srgbClr val="FFFFFF"/>
                </a:highlight>
                <a:latin typeface="Consolas" panose="020B0609020204030204" pitchFamily="49" charset="0"/>
              </a:rPr>
              <a:t> s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Triangle</a:t>
            </a:r>
            <a:r>
              <a:rPr lang="en-US" sz="1200" dirty="0">
                <a:solidFill>
                  <a:srgbClr val="000000"/>
                </a:solidFill>
                <a:highlight>
                  <a:srgbClr val="FFFFFF"/>
                </a:highlight>
                <a:latin typeface="Consolas" panose="020B0609020204030204" pitchFamily="49" charset="0"/>
              </a:rPr>
              <a:t>(5, 7);</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s.showDim</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C3669843-35EC-47C0-9E53-974A2D1AB3B1}"/>
              </a:ext>
            </a:extLst>
          </p:cNvPr>
          <p:cNvSpPr txBox="1"/>
          <p:nvPr/>
        </p:nvSpPr>
        <p:spPr>
          <a:xfrm>
            <a:off x="1042220" y="0"/>
            <a:ext cx="5053780" cy="1477328"/>
          </a:xfrm>
          <a:prstGeom prst="rect">
            <a:avLst/>
          </a:prstGeom>
          <a:noFill/>
        </p:spPr>
        <p:txBody>
          <a:bodyPr wrap="square" rtlCol="0">
            <a:spAutoFit/>
          </a:bodyPr>
          <a:lstStyle/>
          <a:p>
            <a:r>
              <a:rPr lang="en-IN" dirty="0"/>
              <a:t>In this example we have created array of parent class and stored child class object. When you call area method it will call overridden version of area method.</a:t>
            </a:r>
          </a:p>
          <a:p>
            <a:r>
              <a:rPr lang="en-IN" dirty="0" err="1"/>
              <a:t>showDim</a:t>
            </a:r>
            <a:r>
              <a:rPr lang="en-IN" dirty="0"/>
              <a:t> is not in child class so it will check in parent class</a:t>
            </a:r>
          </a:p>
        </p:txBody>
      </p:sp>
      <p:graphicFrame>
        <p:nvGraphicFramePr>
          <p:cNvPr id="5" name="Table 5">
            <a:extLst>
              <a:ext uri="{FF2B5EF4-FFF2-40B4-BE49-F238E27FC236}">
                <a16:creationId xmlns:a16="http://schemas.microsoft.com/office/drawing/2014/main" id="{2427B918-0AD0-4584-823E-2980CD151C5D}"/>
              </a:ext>
            </a:extLst>
          </p:cNvPr>
          <p:cNvGraphicFramePr>
            <a:graphicFrameLocks noGrp="1"/>
          </p:cNvGraphicFramePr>
          <p:nvPr>
            <p:extLst>
              <p:ext uri="{D42A27DB-BD31-4B8C-83A1-F6EECF244321}">
                <p14:modId xmlns:p14="http://schemas.microsoft.com/office/powerpoint/2010/main" val="2523015099"/>
              </p:ext>
            </p:extLst>
          </p:nvPr>
        </p:nvGraphicFramePr>
        <p:xfrm>
          <a:off x="1964813" y="4396931"/>
          <a:ext cx="3208594" cy="558528"/>
        </p:xfrm>
        <a:graphic>
          <a:graphicData uri="http://schemas.openxmlformats.org/drawingml/2006/table">
            <a:tbl>
              <a:tblPr firstRow="1" bandRow="1">
                <a:tableStyleId>{5C22544A-7EE6-4342-B048-85BDC9FD1C3A}</a:tableStyleId>
              </a:tblPr>
              <a:tblGrid>
                <a:gridCol w="1604297">
                  <a:extLst>
                    <a:ext uri="{9D8B030D-6E8A-4147-A177-3AD203B41FA5}">
                      <a16:colId xmlns:a16="http://schemas.microsoft.com/office/drawing/2014/main" val="2802935102"/>
                    </a:ext>
                  </a:extLst>
                </a:gridCol>
                <a:gridCol w="1604297">
                  <a:extLst>
                    <a:ext uri="{9D8B030D-6E8A-4147-A177-3AD203B41FA5}">
                      <a16:colId xmlns:a16="http://schemas.microsoft.com/office/drawing/2014/main" val="3464199506"/>
                    </a:ext>
                  </a:extLst>
                </a:gridCol>
              </a:tblGrid>
              <a:tr h="558528">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2669862862"/>
                  </a:ext>
                </a:extLst>
              </a:tr>
            </a:tbl>
          </a:graphicData>
        </a:graphic>
      </p:graphicFrame>
      <p:cxnSp>
        <p:nvCxnSpPr>
          <p:cNvPr id="7" name="Straight Connector 6">
            <a:extLst>
              <a:ext uri="{FF2B5EF4-FFF2-40B4-BE49-F238E27FC236}">
                <a16:creationId xmlns:a16="http://schemas.microsoft.com/office/drawing/2014/main" id="{401EF391-D55B-44B9-A56F-BC5DEA44B730}"/>
              </a:ext>
            </a:extLst>
          </p:cNvPr>
          <p:cNvCxnSpPr/>
          <p:nvPr/>
        </p:nvCxnSpPr>
        <p:spPr>
          <a:xfrm flipV="1">
            <a:off x="2654710" y="4100052"/>
            <a:ext cx="0" cy="296879"/>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776DC4A8-D1DB-4B3F-9C31-54711317EA4E}"/>
              </a:ext>
            </a:extLst>
          </p:cNvPr>
          <p:cNvCxnSpPr/>
          <p:nvPr/>
        </p:nvCxnSpPr>
        <p:spPr>
          <a:xfrm flipV="1">
            <a:off x="4262284" y="4100051"/>
            <a:ext cx="0" cy="296879"/>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5644A042-AA26-4FA3-BF01-2B4C9FD50D03}"/>
              </a:ext>
            </a:extLst>
          </p:cNvPr>
          <p:cNvSpPr/>
          <p:nvPr/>
        </p:nvSpPr>
        <p:spPr>
          <a:xfrm>
            <a:off x="2438400" y="3126658"/>
            <a:ext cx="1032385"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AA9FF4F4-ECDA-4CFD-AE1A-FF99D5530672}"/>
              </a:ext>
            </a:extLst>
          </p:cNvPr>
          <p:cNvSpPr/>
          <p:nvPr/>
        </p:nvSpPr>
        <p:spPr>
          <a:xfrm>
            <a:off x="3904229" y="3088481"/>
            <a:ext cx="1032385"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F8542CD8-DF80-4278-936C-37C5220B8DBE}"/>
              </a:ext>
            </a:extLst>
          </p:cNvPr>
          <p:cNvSpPr/>
          <p:nvPr/>
        </p:nvSpPr>
        <p:spPr>
          <a:xfrm>
            <a:off x="2379105" y="1782502"/>
            <a:ext cx="993058" cy="717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82D24FE-B549-43AA-86FA-77CF0D9ED8BC}"/>
              </a:ext>
            </a:extLst>
          </p:cNvPr>
          <p:cNvSpPr txBox="1"/>
          <p:nvPr/>
        </p:nvSpPr>
        <p:spPr>
          <a:xfrm>
            <a:off x="2250053" y="2757948"/>
            <a:ext cx="1032385" cy="276999"/>
          </a:xfrm>
          <a:prstGeom prst="rect">
            <a:avLst/>
          </a:prstGeom>
          <a:noFill/>
        </p:spPr>
        <p:txBody>
          <a:bodyPr wrap="square" rtlCol="0">
            <a:spAutoFit/>
          </a:bodyPr>
          <a:lstStyle/>
          <a:p>
            <a:r>
              <a:rPr lang="en-IN" sz="1200" dirty="0"/>
              <a:t>Triangle</a:t>
            </a:r>
          </a:p>
        </p:txBody>
      </p:sp>
      <p:sp>
        <p:nvSpPr>
          <p:cNvPr id="15" name="TextBox 14">
            <a:extLst>
              <a:ext uri="{FF2B5EF4-FFF2-40B4-BE49-F238E27FC236}">
                <a16:creationId xmlns:a16="http://schemas.microsoft.com/office/drawing/2014/main" id="{7F7F2B8B-4CA9-423A-A028-FE81F00CB93B}"/>
              </a:ext>
            </a:extLst>
          </p:cNvPr>
          <p:cNvSpPr txBox="1"/>
          <p:nvPr/>
        </p:nvSpPr>
        <p:spPr>
          <a:xfrm>
            <a:off x="4273755" y="2694961"/>
            <a:ext cx="1096303" cy="276999"/>
          </a:xfrm>
          <a:prstGeom prst="rect">
            <a:avLst/>
          </a:prstGeom>
          <a:noFill/>
        </p:spPr>
        <p:txBody>
          <a:bodyPr wrap="square" rtlCol="0">
            <a:spAutoFit/>
          </a:bodyPr>
          <a:lstStyle/>
          <a:p>
            <a:r>
              <a:rPr lang="en-IN" sz="1200" dirty="0"/>
              <a:t>Rectangle</a:t>
            </a:r>
          </a:p>
        </p:txBody>
      </p:sp>
      <p:sp>
        <p:nvSpPr>
          <p:cNvPr id="17" name="TextBox 16">
            <a:extLst>
              <a:ext uri="{FF2B5EF4-FFF2-40B4-BE49-F238E27FC236}">
                <a16:creationId xmlns:a16="http://schemas.microsoft.com/office/drawing/2014/main" id="{55041128-32EA-417E-88C5-640E94651AE7}"/>
              </a:ext>
            </a:extLst>
          </p:cNvPr>
          <p:cNvSpPr txBox="1"/>
          <p:nvPr/>
        </p:nvSpPr>
        <p:spPr>
          <a:xfrm>
            <a:off x="2167243" y="1226800"/>
            <a:ext cx="2340079" cy="369332"/>
          </a:xfrm>
          <a:prstGeom prst="rect">
            <a:avLst/>
          </a:prstGeom>
          <a:noFill/>
        </p:spPr>
        <p:txBody>
          <a:bodyPr wrap="square" rtlCol="0">
            <a:spAutoFit/>
          </a:bodyPr>
          <a:lstStyle/>
          <a:p>
            <a:r>
              <a:rPr lang="en-IN" dirty="0">
                <a:solidFill>
                  <a:srgbClr val="FF0000"/>
                </a:solidFill>
              </a:rPr>
              <a:t>abstract</a:t>
            </a:r>
            <a:r>
              <a:rPr lang="en-IN" dirty="0"/>
              <a:t> </a:t>
            </a:r>
            <a:r>
              <a:rPr lang="en-IN" sz="1200" dirty="0" err="1"/>
              <a:t>TwoDShape</a:t>
            </a:r>
            <a:endParaRPr lang="en-IN" sz="1200" dirty="0"/>
          </a:p>
        </p:txBody>
      </p:sp>
      <p:cxnSp>
        <p:nvCxnSpPr>
          <p:cNvPr id="19" name="Straight Connector 18">
            <a:extLst>
              <a:ext uri="{FF2B5EF4-FFF2-40B4-BE49-F238E27FC236}">
                <a16:creationId xmlns:a16="http://schemas.microsoft.com/office/drawing/2014/main" id="{C54C2E57-3E66-4DA2-8978-06E0F0058ABE}"/>
              </a:ext>
            </a:extLst>
          </p:cNvPr>
          <p:cNvCxnSpPr/>
          <p:nvPr/>
        </p:nvCxnSpPr>
        <p:spPr>
          <a:xfrm>
            <a:off x="4953414" y="1928419"/>
            <a:ext cx="993058" cy="0"/>
          </a:xfrm>
          <a:prstGeom prst="line">
            <a:avLst/>
          </a:prstGeom>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2CB4FC34-7093-4683-88D3-2EAADD5C02A1}"/>
              </a:ext>
            </a:extLst>
          </p:cNvPr>
          <p:cNvSpPr txBox="1"/>
          <p:nvPr/>
        </p:nvSpPr>
        <p:spPr>
          <a:xfrm>
            <a:off x="4457702" y="1566449"/>
            <a:ext cx="2186860" cy="230832"/>
          </a:xfrm>
          <a:prstGeom prst="rect">
            <a:avLst/>
          </a:prstGeom>
          <a:noFill/>
        </p:spPr>
        <p:txBody>
          <a:bodyPr wrap="square" rtlCol="0">
            <a:spAutoFit/>
          </a:bodyPr>
          <a:lstStyle/>
          <a:p>
            <a:r>
              <a:rPr lang="en-IN" sz="900" dirty="0">
                <a:solidFill>
                  <a:srgbClr val="0000FF"/>
                </a:solidFill>
                <a:highlight>
                  <a:srgbClr val="FFFFFF"/>
                </a:highlight>
                <a:latin typeface="Consolas" panose="020B0609020204030204" pitchFamily="49" charset="0"/>
              </a:rPr>
              <a:t>public</a:t>
            </a: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abstract</a:t>
            </a:r>
            <a:r>
              <a:rPr lang="en-IN" sz="900" dirty="0">
                <a:solidFill>
                  <a:srgbClr val="000000"/>
                </a:solidFill>
                <a:highlight>
                  <a:srgbClr val="FFFFFF"/>
                </a:highlight>
                <a:latin typeface="Consolas" panose="020B0609020204030204" pitchFamily="49" charset="0"/>
              </a:rPr>
              <a:t> </a:t>
            </a:r>
            <a:r>
              <a:rPr lang="en-IN" sz="900" dirty="0">
                <a:solidFill>
                  <a:srgbClr val="0000FF"/>
                </a:solidFill>
                <a:highlight>
                  <a:srgbClr val="FFFFFF"/>
                </a:highlight>
                <a:latin typeface="Consolas" panose="020B0609020204030204" pitchFamily="49" charset="0"/>
              </a:rPr>
              <a:t>double</a:t>
            </a:r>
            <a:r>
              <a:rPr lang="en-IN" sz="900" dirty="0">
                <a:solidFill>
                  <a:srgbClr val="000000"/>
                </a:solidFill>
                <a:highlight>
                  <a:srgbClr val="FFFFFF"/>
                </a:highlight>
                <a:latin typeface="Consolas" panose="020B0609020204030204" pitchFamily="49" charset="0"/>
              </a:rPr>
              <a:t> area();</a:t>
            </a:r>
            <a:endParaRPr lang="en-IN" sz="900" dirty="0"/>
          </a:p>
        </p:txBody>
      </p:sp>
      <p:sp>
        <p:nvSpPr>
          <p:cNvPr id="22" name="TextBox 21">
            <a:extLst>
              <a:ext uri="{FF2B5EF4-FFF2-40B4-BE49-F238E27FC236}">
                <a16:creationId xmlns:a16="http://schemas.microsoft.com/office/drawing/2014/main" id="{497A5BE4-F5AB-43A7-A431-7F8808C302F1}"/>
              </a:ext>
            </a:extLst>
          </p:cNvPr>
          <p:cNvSpPr txBox="1"/>
          <p:nvPr/>
        </p:nvSpPr>
        <p:spPr>
          <a:xfrm>
            <a:off x="46492" y="4199871"/>
            <a:ext cx="1388809" cy="246221"/>
          </a:xfrm>
          <a:prstGeom prst="rect">
            <a:avLst/>
          </a:prstGeom>
          <a:noFill/>
        </p:spPr>
        <p:txBody>
          <a:bodyPr wrap="square">
            <a:spAutoFit/>
          </a:bodyPr>
          <a:lstStyle/>
          <a:p>
            <a:r>
              <a:rPr lang="en-US" sz="1000" dirty="0" err="1">
                <a:solidFill>
                  <a:srgbClr val="2B91AF"/>
                </a:solidFill>
                <a:highlight>
                  <a:srgbClr val="FFFFFF"/>
                </a:highlight>
                <a:latin typeface="Consolas" panose="020B0609020204030204" pitchFamily="49" charset="0"/>
              </a:rPr>
              <a:t>TwoDShape</a:t>
            </a:r>
            <a:endParaRPr lang="en-IN" sz="1000" dirty="0"/>
          </a:p>
        </p:txBody>
      </p:sp>
      <p:sp>
        <p:nvSpPr>
          <p:cNvPr id="23" name="Rectangle 22">
            <a:extLst>
              <a:ext uri="{FF2B5EF4-FFF2-40B4-BE49-F238E27FC236}">
                <a16:creationId xmlns:a16="http://schemas.microsoft.com/office/drawing/2014/main" id="{0BDE7714-B97E-4ED1-AB8B-8F3A5FBA4F39}"/>
              </a:ext>
            </a:extLst>
          </p:cNvPr>
          <p:cNvSpPr/>
          <p:nvPr/>
        </p:nvSpPr>
        <p:spPr>
          <a:xfrm>
            <a:off x="228397" y="4446092"/>
            <a:ext cx="512500" cy="460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Arrow Connector 24">
            <a:extLst>
              <a:ext uri="{FF2B5EF4-FFF2-40B4-BE49-F238E27FC236}">
                <a16:creationId xmlns:a16="http://schemas.microsoft.com/office/drawing/2014/main" id="{78397074-9B07-44BA-B9E7-B1EFBDF2B7A7}"/>
              </a:ext>
            </a:extLst>
          </p:cNvPr>
          <p:cNvCxnSpPr/>
          <p:nvPr/>
        </p:nvCxnSpPr>
        <p:spPr>
          <a:xfrm>
            <a:off x="838201" y="4693809"/>
            <a:ext cx="8726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AECFDE7-EE6E-45DB-9A60-94B04B1F5447}"/>
              </a:ext>
            </a:extLst>
          </p:cNvPr>
          <p:cNvSpPr/>
          <p:nvPr/>
        </p:nvSpPr>
        <p:spPr>
          <a:xfrm>
            <a:off x="1189703" y="3519948"/>
            <a:ext cx="775110" cy="580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a:extLst>
              <a:ext uri="{FF2B5EF4-FFF2-40B4-BE49-F238E27FC236}">
                <a16:creationId xmlns:a16="http://schemas.microsoft.com/office/drawing/2014/main" id="{679E5D99-92E6-4259-8C1A-C5F1967525FD}"/>
              </a:ext>
            </a:extLst>
          </p:cNvPr>
          <p:cNvPicPr>
            <a:picLocks noChangeAspect="1"/>
          </p:cNvPicPr>
          <p:nvPr/>
        </p:nvPicPr>
        <p:blipFill>
          <a:blip r:embed="rId2"/>
          <a:stretch>
            <a:fillRect/>
          </a:stretch>
        </p:blipFill>
        <p:spPr>
          <a:xfrm>
            <a:off x="427906" y="3157655"/>
            <a:ext cx="1605729" cy="277276"/>
          </a:xfrm>
          <a:prstGeom prst="rect">
            <a:avLst/>
          </a:prstGeom>
        </p:spPr>
      </p:pic>
      <p:sp>
        <p:nvSpPr>
          <p:cNvPr id="30" name="Rectangle 29">
            <a:extLst>
              <a:ext uri="{FF2B5EF4-FFF2-40B4-BE49-F238E27FC236}">
                <a16:creationId xmlns:a16="http://schemas.microsoft.com/office/drawing/2014/main" id="{F7647E48-A259-4CAF-A97E-87187AF74C1D}"/>
              </a:ext>
            </a:extLst>
          </p:cNvPr>
          <p:cNvSpPr/>
          <p:nvPr/>
        </p:nvSpPr>
        <p:spPr>
          <a:xfrm>
            <a:off x="5298762" y="3275397"/>
            <a:ext cx="775110" cy="580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2" name="Picture 31">
            <a:extLst>
              <a:ext uri="{FF2B5EF4-FFF2-40B4-BE49-F238E27FC236}">
                <a16:creationId xmlns:a16="http://schemas.microsoft.com/office/drawing/2014/main" id="{42692928-3FBE-49AC-85C0-6A32151C2F0B}"/>
              </a:ext>
            </a:extLst>
          </p:cNvPr>
          <p:cNvPicPr>
            <a:picLocks noChangeAspect="1"/>
          </p:cNvPicPr>
          <p:nvPr/>
        </p:nvPicPr>
        <p:blipFill>
          <a:blip r:embed="rId2"/>
          <a:stretch>
            <a:fillRect/>
          </a:stretch>
        </p:blipFill>
        <p:spPr>
          <a:xfrm>
            <a:off x="4929341" y="2999360"/>
            <a:ext cx="1605729" cy="277276"/>
          </a:xfrm>
          <a:prstGeom prst="rect">
            <a:avLst/>
          </a:prstGeom>
        </p:spPr>
      </p:pic>
      <p:sp>
        <p:nvSpPr>
          <p:cNvPr id="34" name="Rectangle 33">
            <a:extLst>
              <a:ext uri="{FF2B5EF4-FFF2-40B4-BE49-F238E27FC236}">
                <a16:creationId xmlns:a16="http://schemas.microsoft.com/office/drawing/2014/main" id="{BC544307-3911-4DAE-85A9-243256FEFA60}"/>
              </a:ext>
            </a:extLst>
          </p:cNvPr>
          <p:cNvSpPr/>
          <p:nvPr/>
        </p:nvSpPr>
        <p:spPr>
          <a:xfrm>
            <a:off x="3570960" y="1828775"/>
            <a:ext cx="993058" cy="717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6" name="Straight Arrow Connector 35">
            <a:extLst>
              <a:ext uri="{FF2B5EF4-FFF2-40B4-BE49-F238E27FC236}">
                <a16:creationId xmlns:a16="http://schemas.microsoft.com/office/drawing/2014/main" id="{6F89DD0C-548F-49FC-A41B-A3F9D6CD50E4}"/>
              </a:ext>
            </a:extLst>
          </p:cNvPr>
          <p:cNvCxnSpPr/>
          <p:nvPr/>
        </p:nvCxnSpPr>
        <p:spPr>
          <a:xfrm>
            <a:off x="3106994" y="2546519"/>
            <a:ext cx="0" cy="566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1633C46-FE75-470D-9983-A656C66A0613}"/>
              </a:ext>
            </a:extLst>
          </p:cNvPr>
          <p:cNvCxnSpPr>
            <a:stCxn id="34" idx="2"/>
          </p:cNvCxnSpPr>
          <p:nvPr/>
        </p:nvCxnSpPr>
        <p:spPr>
          <a:xfrm>
            <a:off x="4067489" y="2546519"/>
            <a:ext cx="0" cy="541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15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54E768-D934-4854-9B63-F1C12B280516}"/>
              </a:ext>
            </a:extLst>
          </p:cNvPr>
          <p:cNvSpPr>
            <a:spLocks noGrp="1"/>
          </p:cNvSpPr>
          <p:nvPr>
            <p:ph idx="1"/>
          </p:nvPr>
        </p:nvSpPr>
        <p:spPr>
          <a:xfrm>
            <a:off x="6646606" y="105696"/>
            <a:ext cx="5417574" cy="6646607"/>
          </a:xfrm>
        </p:spPr>
        <p:txBody>
          <a:bodyPr>
            <a:noAutofit/>
          </a:bodyPr>
          <a:lstStyle/>
          <a:p>
            <a:pPr marL="0" indent="0">
              <a:lnSpc>
                <a:spcPct val="100000"/>
              </a:lnSpc>
              <a:spcBef>
                <a:spcPts val="0"/>
              </a:spcBef>
              <a:buNone/>
            </a:pPr>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100" dirty="0">
                <a:solidFill>
                  <a:srgbClr val="0000FF"/>
                </a:solidFill>
                <a:highlight>
                  <a:srgbClr val="FFFFFF"/>
                </a:highlight>
                <a:latin typeface="Consolas" panose="020B0609020204030204" pitchFamily="49" charset="0"/>
              </a:rPr>
              <a:t>namespace</a:t>
            </a:r>
            <a:r>
              <a:rPr lang="en-IN" sz="1100" dirty="0">
                <a:solidFill>
                  <a:srgbClr val="000000"/>
                </a:solidFill>
                <a:highlight>
                  <a:srgbClr val="FFFFFF"/>
                </a:highlight>
                <a:latin typeface="Consolas" panose="020B0609020204030204" pitchFamily="49" charset="0"/>
              </a:rPr>
              <a:t> ConsoleApplication1</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abstract</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Account</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id;</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accid</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string</a:t>
            </a:r>
            <a:r>
              <a:rPr lang="en-IN" sz="1100" dirty="0">
                <a:solidFill>
                  <a:srgbClr val="000000"/>
                </a:solidFill>
                <a:highlight>
                  <a:srgbClr val="FFFFFF"/>
                </a:highlight>
                <a:latin typeface="Consolas" panose="020B0609020204030204" pitchFamily="49" charset="0"/>
              </a:rPr>
              <a:t> name;</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double</a:t>
            </a:r>
            <a:r>
              <a:rPr lang="en-IN" sz="1100" dirty="0">
                <a:solidFill>
                  <a:srgbClr val="000000"/>
                </a:solidFill>
                <a:highlight>
                  <a:srgbClr val="FFFFFF"/>
                </a:highlight>
                <a:latin typeface="Consolas" panose="020B0609020204030204" pitchFamily="49" charset="0"/>
              </a:rPr>
              <a:t> balance;</a:t>
            </a: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protected</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const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double</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minbal</a:t>
            </a:r>
            <a:r>
              <a:rPr lang="en-US" sz="1100" dirty="0">
                <a:solidFill>
                  <a:srgbClr val="000000"/>
                </a:solidFill>
                <a:highlight>
                  <a:srgbClr val="FFFFFF"/>
                </a:highlight>
                <a:latin typeface="Consolas" panose="020B0609020204030204" pitchFamily="49" charset="0"/>
              </a:rPr>
              <a:t>=10000;</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Account(</a:t>
            </a:r>
            <a:r>
              <a:rPr lang="en-US" sz="1100" dirty="0">
                <a:solidFill>
                  <a:srgbClr val="2B91A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name, </a:t>
            </a:r>
            <a:r>
              <a:rPr lang="en-US" sz="1100" dirty="0">
                <a:solidFill>
                  <a:srgbClr val="0000FF"/>
                </a:solidFill>
                <a:highlight>
                  <a:srgbClr val="FFFFFF"/>
                </a:highlight>
                <a:latin typeface="Consolas" panose="020B0609020204030204" pitchFamily="49" charset="0"/>
              </a:rPr>
              <a:t>double</a:t>
            </a:r>
            <a:r>
              <a:rPr lang="en-US" sz="1100" dirty="0">
                <a:solidFill>
                  <a:srgbClr val="000000"/>
                </a:solidFill>
                <a:highlight>
                  <a:srgbClr val="FFFFFF"/>
                </a:highlight>
                <a:latin typeface="Consolas" panose="020B0609020204030204" pitchFamily="49" charset="0"/>
              </a:rPr>
              <a:t> balance)</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accid</a:t>
            </a:r>
            <a:r>
              <a:rPr lang="en-IN" sz="1100" dirty="0">
                <a:solidFill>
                  <a:srgbClr val="000000"/>
                </a:solidFill>
                <a:highlight>
                  <a:srgbClr val="FFFFFF"/>
                </a:highlight>
                <a:latin typeface="Consolas" panose="020B0609020204030204" pitchFamily="49" charset="0"/>
              </a:rPr>
              <a:t> = ++id;</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Name = name;</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Balance = balance;</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string</a:t>
            </a:r>
            <a:r>
              <a:rPr lang="en-IN" sz="1100" dirty="0">
                <a:solidFill>
                  <a:srgbClr val="000000"/>
                </a:solidFill>
                <a:highlight>
                  <a:srgbClr val="FFFFFF"/>
                </a:highlight>
                <a:latin typeface="Consolas" panose="020B0609020204030204" pitchFamily="49" charset="0"/>
              </a:rPr>
              <a:t> Name</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get</a:t>
            </a:r>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return</a:t>
            </a:r>
            <a:r>
              <a:rPr lang="en-IN" sz="1100" dirty="0">
                <a:solidFill>
                  <a:srgbClr val="000000"/>
                </a:solidFill>
                <a:highlight>
                  <a:srgbClr val="FFFFFF"/>
                </a:highlight>
                <a:latin typeface="Consolas" panose="020B0609020204030204" pitchFamily="49" charset="0"/>
              </a:rPr>
              <a:t> name;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set</a:t>
            </a:r>
            <a:r>
              <a:rPr lang="en-IN" sz="1100" dirty="0">
                <a:solidFill>
                  <a:srgbClr val="000000"/>
                </a:solidFill>
                <a:highlight>
                  <a:srgbClr val="FFFFFF"/>
                </a:highlight>
                <a:latin typeface="Consolas" panose="020B0609020204030204" pitchFamily="49" charset="0"/>
              </a:rPr>
              <a:t> {  name = </a:t>
            </a:r>
            <a:r>
              <a:rPr lang="en-IN" sz="1100" dirty="0">
                <a:solidFill>
                  <a:srgbClr val="0000FF"/>
                </a:solidFill>
                <a:highlight>
                  <a:srgbClr val="FFFFFF"/>
                </a:highlight>
                <a:latin typeface="Consolas" panose="020B0609020204030204" pitchFamily="49" charset="0"/>
              </a:rPr>
              <a:t>value</a:t>
            </a: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double</a:t>
            </a:r>
            <a:r>
              <a:rPr lang="en-IN" sz="1100" dirty="0">
                <a:solidFill>
                  <a:srgbClr val="000000"/>
                </a:solidFill>
                <a:highlight>
                  <a:srgbClr val="FFFFFF"/>
                </a:highlight>
                <a:latin typeface="Consolas" panose="020B0609020204030204" pitchFamily="49" charset="0"/>
              </a:rPr>
              <a:t> Balance</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get</a:t>
            </a:r>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return</a:t>
            </a:r>
            <a:r>
              <a:rPr lang="en-IN" sz="1100" dirty="0">
                <a:solidFill>
                  <a:srgbClr val="000000"/>
                </a:solidFill>
                <a:highlight>
                  <a:srgbClr val="FFFFFF"/>
                </a:highlight>
                <a:latin typeface="Consolas" panose="020B0609020204030204" pitchFamily="49" charset="0"/>
              </a:rPr>
              <a:t> balance;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protected</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set</a:t>
            </a:r>
            <a:r>
              <a:rPr lang="en-IN" sz="1100" dirty="0">
                <a:solidFill>
                  <a:srgbClr val="000000"/>
                </a:solidFill>
                <a:highlight>
                  <a:srgbClr val="FFFFFF"/>
                </a:highlight>
                <a:latin typeface="Consolas" panose="020B0609020204030204" pitchFamily="49" charset="0"/>
              </a:rPr>
              <a:t> { balance = </a:t>
            </a:r>
            <a:r>
              <a:rPr lang="en-IN" sz="1100" dirty="0">
                <a:solidFill>
                  <a:srgbClr val="0000FF"/>
                </a:solidFill>
                <a:highlight>
                  <a:srgbClr val="FFFFFF"/>
                </a:highlight>
                <a:latin typeface="Consolas" panose="020B0609020204030204" pitchFamily="49" charset="0"/>
              </a:rPr>
              <a:t>value</a:t>
            </a: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fr-FR" sz="1100" dirty="0">
                <a:solidFill>
                  <a:srgbClr val="000000"/>
                </a:solidFill>
                <a:highlight>
                  <a:srgbClr val="FFFFFF"/>
                </a:highlight>
                <a:latin typeface="Consolas" panose="020B0609020204030204" pitchFamily="49" charset="0"/>
              </a:rPr>
              <a:t>        </a:t>
            </a:r>
            <a:r>
              <a:rPr lang="fr-FR" sz="1100" dirty="0">
                <a:solidFill>
                  <a:srgbClr val="0000FF"/>
                </a:solidFill>
                <a:highlight>
                  <a:srgbClr val="FFFFFF"/>
                </a:highlight>
                <a:latin typeface="Consolas" panose="020B0609020204030204" pitchFamily="49" charset="0"/>
              </a:rPr>
              <a:t>public</a:t>
            </a:r>
            <a:r>
              <a:rPr lang="fr-FR" sz="1100" dirty="0">
                <a:solidFill>
                  <a:srgbClr val="000000"/>
                </a:solidFill>
                <a:highlight>
                  <a:srgbClr val="FFFFFF"/>
                </a:highlight>
                <a:latin typeface="Consolas" panose="020B0609020204030204" pitchFamily="49" charset="0"/>
              </a:rPr>
              <a:t> </a:t>
            </a:r>
            <a:r>
              <a:rPr lang="fr-FR" sz="1100" dirty="0">
                <a:solidFill>
                  <a:srgbClr val="0000FF"/>
                </a:solidFill>
                <a:highlight>
                  <a:srgbClr val="FFFFFF"/>
                </a:highlight>
                <a:latin typeface="Consolas" panose="020B0609020204030204" pitchFamily="49" charset="0"/>
              </a:rPr>
              <a:t>void</a:t>
            </a:r>
            <a:r>
              <a:rPr lang="fr-FR" sz="1100" dirty="0">
                <a:solidFill>
                  <a:srgbClr val="000000"/>
                </a:solidFill>
                <a:highlight>
                  <a:srgbClr val="FFFFFF"/>
                </a:highlight>
                <a:latin typeface="Consolas" panose="020B0609020204030204" pitchFamily="49" charset="0"/>
              </a:rPr>
              <a:t> deposit(</a:t>
            </a:r>
            <a:r>
              <a:rPr lang="fr-FR" sz="1100" dirty="0">
                <a:solidFill>
                  <a:srgbClr val="0000FF"/>
                </a:solidFill>
                <a:highlight>
                  <a:srgbClr val="FFFFFF"/>
                </a:highlight>
                <a:latin typeface="Consolas" panose="020B0609020204030204" pitchFamily="49" charset="0"/>
              </a:rPr>
              <a:t>double</a:t>
            </a:r>
            <a:r>
              <a:rPr lang="fr-FR" sz="1100" dirty="0">
                <a:solidFill>
                  <a:srgbClr val="000000"/>
                </a:solidFill>
                <a:highlight>
                  <a:srgbClr val="FFFFFF"/>
                </a:highlight>
                <a:latin typeface="Consolas" panose="020B0609020204030204" pitchFamily="49" charset="0"/>
              </a:rPr>
              <a:t> a)</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Balance = Balance + a;</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abstract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void</a:t>
            </a:r>
            <a:r>
              <a:rPr lang="en-US" sz="1100" dirty="0">
                <a:solidFill>
                  <a:srgbClr val="000000"/>
                </a:solidFill>
                <a:highlight>
                  <a:srgbClr val="FFFFFF"/>
                </a:highlight>
                <a:latin typeface="Consolas" panose="020B0609020204030204" pitchFamily="49" charset="0"/>
              </a:rPr>
              <a:t> withdraw(</a:t>
            </a:r>
            <a:r>
              <a:rPr lang="en-US" sz="1100" dirty="0">
                <a:solidFill>
                  <a:srgbClr val="0000FF"/>
                </a:solidFill>
                <a:highlight>
                  <a:srgbClr val="FFFFFF"/>
                </a:highlight>
                <a:latin typeface="Consolas" panose="020B0609020204030204" pitchFamily="49" charset="0"/>
              </a:rPr>
              <a:t>double</a:t>
            </a:r>
            <a:r>
              <a:rPr lang="en-US" sz="1100" dirty="0">
                <a:solidFill>
                  <a:srgbClr val="000000"/>
                </a:solidFill>
                <a:highlight>
                  <a:srgbClr val="FFFFFF"/>
                </a:highlight>
                <a:latin typeface="Consolas" panose="020B0609020204030204" pitchFamily="49" charset="0"/>
              </a:rPr>
              <a:t> e);</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100" dirty="0"/>
          </a:p>
        </p:txBody>
      </p:sp>
      <p:sp>
        <p:nvSpPr>
          <p:cNvPr id="4" name="TextBox 3">
            <a:extLst>
              <a:ext uri="{FF2B5EF4-FFF2-40B4-BE49-F238E27FC236}">
                <a16:creationId xmlns:a16="http://schemas.microsoft.com/office/drawing/2014/main" id="{11D25AB4-8A76-4072-A5EE-3F79F1ABBB39}"/>
              </a:ext>
            </a:extLst>
          </p:cNvPr>
          <p:cNvSpPr txBox="1"/>
          <p:nvPr/>
        </p:nvSpPr>
        <p:spPr>
          <a:xfrm>
            <a:off x="1002890" y="0"/>
            <a:ext cx="5840361" cy="1954381"/>
          </a:xfrm>
          <a:prstGeom prst="rect">
            <a:avLst/>
          </a:prstGeom>
          <a:noFill/>
        </p:spPr>
        <p:txBody>
          <a:bodyPr wrap="square" rtlCol="0">
            <a:spAutoFit/>
          </a:bodyPr>
          <a:lstStyle/>
          <a:p>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Saving</a:t>
            </a:r>
            <a:r>
              <a:rPr lang="en-IN" sz="1100" dirty="0">
                <a:solidFill>
                  <a:srgbClr val="000000"/>
                </a:solidFill>
                <a:highlight>
                  <a:srgbClr val="FFFFFF"/>
                </a:highlight>
                <a:latin typeface="Consolas" panose="020B0609020204030204" pitchFamily="49" charset="0"/>
              </a:rPr>
              <a:t> : </a:t>
            </a:r>
            <a:r>
              <a:rPr lang="en-IN" sz="1100" dirty="0">
                <a:solidFill>
                  <a:srgbClr val="2B91AF"/>
                </a:solidFill>
                <a:highlight>
                  <a:srgbClr val="FFFFFF"/>
                </a:highlight>
                <a:latin typeface="Consolas" panose="020B0609020204030204" pitchFamily="49" charset="0"/>
              </a:rPr>
              <a:t>Account</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public</a:t>
            </a:r>
            <a:r>
              <a:rPr lang="en-US" sz="1100">
                <a:solidFill>
                  <a:srgbClr val="000000"/>
                </a:solidFill>
                <a:highlight>
                  <a:srgbClr val="FFFFFF"/>
                </a:highlight>
                <a:latin typeface="Consolas" panose="020B0609020204030204" pitchFamily="49" charset="0"/>
              </a:rPr>
              <a:t> </a:t>
            </a:r>
            <a:r>
              <a:rPr lang="en-US" sz="1100">
                <a:solidFill>
                  <a:srgbClr val="2B91AF"/>
                </a:solidFill>
                <a:highlight>
                  <a:srgbClr val="FFFFFF"/>
                </a:highlight>
                <a:latin typeface="Consolas" panose="020B0609020204030204" pitchFamily="49" charset="0"/>
              </a:rPr>
              <a:t>Saving</a:t>
            </a:r>
            <a:r>
              <a:rPr lang="en-US" sz="1100">
                <a:solidFill>
                  <a:srgbClr val="000000"/>
                </a:solidFill>
                <a:highlight>
                  <a:srgbClr val="FFFFFF"/>
                </a:highlight>
                <a:latin typeface="Consolas" panose="020B0609020204030204" pitchFamily="49" charset="0"/>
              </a:rPr>
              <a:t>(</a:t>
            </a:r>
            <a:r>
              <a:rPr lang="en-US" sz="1100" dirty="0">
                <a:solidFill>
                  <a:srgbClr val="2B91A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name, </a:t>
            </a:r>
            <a:r>
              <a:rPr lang="en-US" sz="1100" dirty="0">
                <a:solidFill>
                  <a:srgbClr val="2B91AF"/>
                </a:solidFill>
                <a:highlight>
                  <a:srgbClr val="FFFFFF"/>
                </a:highlight>
                <a:latin typeface="Consolas" panose="020B0609020204030204" pitchFamily="49" charset="0"/>
              </a:rPr>
              <a:t>Double</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bal</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base</a:t>
            </a:r>
            <a:r>
              <a:rPr lang="en-US" sz="1100" dirty="0">
                <a:solidFill>
                  <a:srgbClr val="000000"/>
                </a:solidFill>
                <a:highlight>
                  <a:srgbClr val="FFFFFF"/>
                </a:highlight>
                <a:latin typeface="Consolas" panose="020B0609020204030204" pitchFamily="49" charset="0"/>
              </a:rPr>
              <a:t>(name, </a:t>
            </a:r>
            <a:r>
              <a:rPr lang="en-US" sz="1100" dirty="0" err="1">
                <a:solidFill>
                  <a:srgbClr val="000000"/>
                </a:solidFill>
                <a:highlight>
                  <a:srgbClr val="FFFFFF"/>
                </a:highlight>
                <a:latin typeface="Consolas" panose="020B0609020204030204" pitchFamily="49" charset="0"/>
              </a:rPr>
              <a:t>bal</a:t>
            </a:r>
            <a:r>
              <a:rPr lang="en-US"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p>
          <a:p>
            <a:endParaRPr lang="en-I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override</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void</a:t>
            </a:r>
            <a:r>
              <a:rPr lang="en-US" sz="1100" dirty="0">
                <a:solidFill>
                  <a:srgbClr val="000000"/>
                </a:solidFill>
                <a:highlight>
                  <a:srgbClr val="FFFFFF"/>
                </a:highlight>
                <a:latin typeface="Consolas" panose="020B0609020204030204" pitchFamily="49" charset="0"/>
              </a:rPr>
              <a:t> withdraw(</a:t>
            </a:r>
            <a:r>
              <a:rPr lang="en-US" sz="1100" dirty="0">
                <a:solidFill>
                  <a:srgbClr val="0000FF"/>
                </a:solidFill>
                <a:highlight>
                  <a:srgbClr val="FFFFFF"/>
                </a:highlight>
                <a:latin typeface="Consolas" panose="020B0609020204030204" pitchFamily="49" charset="0"/>
              </a:rPr>
              <a:t>double</a:t>
            </a:r>
            <a:r>
              <a:rPr lang="en-US" sz="1100" dirty="0">
                <a:solidFill>
                  <a:srgbClr val="000000"/>
                </a:solidFill>
                <a:highlight>
                  <a:srgbClr val="FFFFFF"/>
                </a:highlight>
                <a:latin typeface="Consolas" panose="020B0609020204030204" pitchFamily="49" charset="0"/>
              </a:rPr>
              <a:t> a)</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Balance = Balance - a;    </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endParaRPr lang="en-IN" sz="1100" dirty="0"/>
          </a:p>
        </p:txBody>
      </p:sp>
      <p:sp>
        <p:nvSpPr>
          <p:cNvPr id="5" name="TextBox 4">
            <a:extLst>
              <a:ext uri="{FF2B5EF4-FFF2-40B4-BE49-F238E27FC236}">
                <a16:creationId xmlns:a16="http://schemas.microsoft.com/office/drawing/2014/main" id="{319F5FE8-BA54-4057-8B0B-F9BF275B52D4}"/>
              </a:ext>
            </a:extLst>
          </p:cNvPr>
          <p:cNvSpPr txBox="1"/>
          <p:nvPr/>
        </p:nvSpPr>
        <p:spPr>
          <a:xfrm>
            <a:off x="255639" y="2123658"/>
            <a:ext cx="5840361" cy="2123658"/>
          </a:xfrm>
          <a:prstGeom prst="rect">
            <a:avLst/>
          </a:prstGeom>
          <a:noFill/>
        </p:spPr>
        <p:txBody>
          <a:bodyPr wrap="square" rtlCol="0">
            <a:spAutoFit/>
          </a:bodyPr>
          <a:lstStyle/>
          <a:p>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Current</a:t>
            </a:r>
            <a:r>
              <a:rPr lang="en-IN" sz="1100" dirty="0">
                <a:solidFill>
                  <a:srgbClr val="000000"/>
                </a:solidFill>
                <a:highlight>
                  <a:srgbClr val="FFFFFF"/>
                </a:highlight>
                <a:latin typeface="Consolas" panose="020B0609020204030204" pitchFamily="49" charset="0"/>
              </a:rPr>
              <a:t> : </a:t>
            </a:r>
            <a:r>
              <a:rPr lang="en-IN" sz="1100" dirty="0">
                <a:solidFill>
                  <a:srgbClr val="2B91AF"/>
                </a:solidFill>
                <a:highlight>
                  <a:srgbClr val="FFFFFF"/>
                </a:highlight>
                <a:latin typeface="Consolas" panose="020B0609020204030204" pitchFamily="49" charset="0"/>
              </a:rPr>
              <a:t>Account</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Current(</a:t>
            </a:r>
            <a:r>
              <a:rPr lang="en-US" sz="1100" dirty="0">
                <a:solidFill>
                  <a:srgbClr val="2B91A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name, </a:t>
            </a:r>
            <a:r>
              <a:rPr lang="en-US" sz="1100" dirty="0">
                <a:solidFill>
                  <a:srgbClr val="2B91AF"/>
                </a:solidFill>
                <a:highlight>
                  <a:srgbClr val="FFFFFF"/>
                </a:highlight>
                <a:latin typeface="Consolas" panose="020B0609020204030204" pitchFamily="49" charset="0"/>
              </a:rPr>
              <a:t>Double</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bal</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base</a:t>
            </a:r>
            <a:r>
              <a:rPr lang="en-US" sz="1100" dirty="0">
                <a:solidFill>
                  <a:srgbClr val="000000"/>
                </a:solidFill>
                <a:highlight>
                  <a:srgbClr val="FFFFFF"/>
                </a:highlight>
                <a:latin typeface="Consolas" panose="020B0609020204030204" pitchFamily="49" charset="0"/>
              </a:rPr>
              <a:t>(name, </a:t>
            </a:r>
            <a:r>
              <a:rPr lang="en-US" sz="1100" dirty="0" err="1">
                <a:solidFill>
                  <a:srgbClr val="000000"/>
                </a:solidFill>
                <a:highlight>
                  <a:srgbClr val="FFFFFF"/>
                </a:highlight>
                <a:latin typeface="Consolas" panose="020B0609020204030204" pitchFamily="49" charset="0"/>
              </a:rPr>
              <a:t>bal</a:t>
            </a:r>
            <a:r>
              <a:rPr lang="en-US"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p>
          <a:p>
            <a:endParaRPr lang="en-I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override</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void</a:t>
            </a:r>
            <a:r>
              <a:rPr lang="en-US" sz="1100" dirty="0">
                <a:solidFill>
                  <a:srgbClr val="000000"/>
                </a:solidFill>
                <a:highlight>
                  <a:srgbClr val="FFFFFF"/>
                </a:highlight>
                <a:latin typeface="Consolas" panose="020B0609020204030204" pitchFamily="49" charset="0"/>
              </a:rPr>
              <a:t> withdraw(</a:t>
            </a:r>
            <a:r>
              <a:rPr lang="en-US" sz="1100" dirty="0">
                <a:solidFill>
                  <a:srgbClr val="0000FF"/>
                </a:solidFill>
                <a:highlight>
                  <a:srgbClr val="FFFFFF"/>
                </a:highlight>
                <a:latin typeface="Consolas" panose="020B0609020204030204" pitchFamily="49" charset="0"/>
              </a:rPr>
              <a:t>double</a:t>
            </a:r>
            <a:r>
              <a:rPr lang="en-US" sz="1100" dirty="0">
                <a:solidFill>
                  <a:srgbClr val="000000"/>
                </a:solidFill>
                <a:highlight>
                  <a:srgbClr val="FFFFFF"/>
                </a:highlight>
                <a:latin typeface="Consolas" panose="020B0609020204030204" pitchFamily="49" charset="0"/>
              </a:rPr>
              <a:t> a)</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Balance = Balance - a;</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endParaRPr lang="en-IN" sz="1100" dirty="0"/>
          </a:p>
        </p:txBody>
      </p:sp>
      <p:sp>
        <p:nvSpPr>
          <p:cNvPr id="6" name="TextBox 5">
            <a:extLst>
              <a:ext uri="{FF2B5EF4-FFF2-40B4-BE49-F238E27FC236}">
                <a16:creationId xmlns:a16="http://schemas.microsoft.com/office/drawing/2014/main" id="{2F9425E7-5B39-4B2B-95EB-53DAFC74D100}"/>
              </a:ext>
            </a:extLst>
          </p:cNvPr>
          <p:cNvSpPr txBox="1"/>
          <p:nvPr/>
        </p:nvSpPr>
        <p:spPr>
          <a:xfrm>
            <a:off x="688258" y="4150090"/>
            <a:ext cx="5958348" cy="2800767"/>
          </a:xfrm>
          <a:prstGeom prst="rect">
            <a:avLst/>
          </a:prstGeom>
          <a:noFill/>
        </p:spPr>
        <p:txBody>
          <a:bodyPr wrap="square" rtlCol="0">
            <a:spAutoFit/>
          </a:bodyPr>
          <a:lstStyle/>
          <a:p>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Program</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static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void</a:t>
            </a:r>
            <a:r>
              <a:rPr lang="en-US" sz="1100" dirty="0">
                <a:solidFill>
                  <a:srgbClr val="000000"/>
                </a:solidFill>
                <a:highlight>
                  <a:srgbClr val="FFFFFF"/>
                </a:highlight>
                <a:latin typeface="Consolas" panose="020B0609020204030204" pitchFamily="49" charset="0"/>
              </a:rPr>
              <a:t> Main(</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args</a:t>
            </a:r>
            <a:r>
              <a:rPr lang="en-US"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           </a:t>
            </a:r>
          </a:p>
          <a:p>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Account</a:t>
            </a:r>
            <a:r>
              <a:rPr lang="en-US" sz="1100" dirty="0">
                <a:solidFill>
                  <a:srgbClr val="000000"/>
                </a:solidFill>
                <a:highlight>
                  <a:srgbClr val="FFFFFF"/>
                </a:highlight>
                <a:latin typeface="Consolas" panose="020B0609020204030204" pitchFamily="49" charset="0"/>
              </a:rPr>
              <a:t>[] a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Account</a:t>
            </a:r>
            <a:r>
              <a:rPr lang="en-US" sz="1100" dirty="0">
                <a:solidFill>
                  <a:srgbClr val="000000"/>
                </a:solidFill>
                <a:highlight>
                  <a:srgbClr val="FFFFFF"/>
                </a:highlight>
                <a:latin typeface="Consolas" panose="020B0609020204030204" pitchFamily="49" charset="0"/>
              </a:rPr>
              <a:t>[3];</a:t>
            </a:r>
          </a:p>
          <a:p>
            <a:endParaRPr lang="en-I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a[0]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Saving</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a:t>
            </a:r>
            <a:r>
              <a:rPr lang="en-US" sz="1100" dirty="0">
                <a:solidFill>
                  <a:srgbClr val="000000"/>
                </a:solidFill>
                <a:highlight>
                  <a:srgbClr val="FFFFFF"/>
                </a:highlight>
                <a:latin typeface="Consolas" panose="020B0609020204030204" pitchFamily="49" charset="0"/>
              </a:rPr>
              <a:t>, 35000);</a:t>
            </a:r>
          </a:p>
          <a:p>
            <a:r>
              <a:rPr lang="en-US" sz="1100" dirty="0">
                <a:solidFill>
                  <a:srgbClr val="000000"/>
                </a:solidFill>
                <a:highlight>
                  <a:srgbClr val="FFFFFF"/>
                </a:highlight>
                <a:latin typeface="Consolas" panose="020B0609020204030204" pitchFamily="49" charset="0"/>
              </a:rPr>
              <a:t>                a[1]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Saving</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"B"</a:t>
            </a:r>
            <a:r>
              <a:rPr lang="en-US" sz="1100" dirty="0">
                <a:solidFill>
                  <a:srgbClr val="000000"/>
                </a:solidFill>
                <a:highlight>
                  <a:srgbClr val="FFFFFF"/>
                </a:highlight>
                <a:latin typeface="Consolas" panose="020B0609020204030204" pitchFamily="49" charset="0"/>
              </a:rPr>
              <a:t>, 18000);</a:t>
            </a:r>
          </a:p>
          <a:p>
            <a:r>
              <a:rPr lang="en-US" sz="1100" dirty="0">
                <a:solidFill>
                  <a:srgbClr val="000000"/>
                </a:solidFill>
                <a:highlight>
                  <a:srgbClr val="FFFFFF"/>
                </a:highlight>
                <a:latin typeface="Consolas" panose="020B0609020204030204" pitchFamily="49" charset="0"/>
              </a:rPr>
              <a:t>                a[2]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2B91AF"/>
                </a:solidFill>
                <a:highlight>
                  <a:srgbClr val="FFFFFF"/>
                </a:highlight>
                <a:latin typeface="Consolas" panose="020B0609020204030204" pitchFamily="49" charset="0"/>
              </a:rPr>
              <a:t>Current</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"C"</a:t>
            </a:r>
            <a:r>
              <a:rPr lang="en-US" sz="1100" dirty="0">
                <a:solidFill>
                  <a:srgbClr val="000000"/>
                </a:solidFill>
                <a:highlight>
                  <a:srgbClr val="FFFFFF"/>
                </a:highlight>
                <a:latin typeface="Consolas" panose="020B0609020204030204" pitchFamily="49" charset="0"/>
              </a:rPr>
              <a:t>, 40000);</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a[0].deposit(10000);</a:t>
            </a:r>
          </a:p>
          <a:p>
            <a:r>
              <a:rPr lang="en-IN" sz="1100" dirty="0">
                <a:solidFill>
                  <a:srgbClr val="000000"/>
                </a:solidFill>
                <a:highlight>
                  <a:srgbClr val="FFFFFF"/>
                </a:highlight>
                <a:latin typeface="Consolas" panose="020B0609020204030204" pitchFamily="49" charset="0"/>
              </a:rPr>
              <a:t>                a[1].withdraw(1000);</a:t>
            </a:r>
          </a:p>
          <a:p>
            <a:r>
              <a:rPr lang="en-IN" sz="1100" dirty="0">
                <a:solidFill>
                  <a:srgbClr val="000000"/>
                </a:solidFill>
                <a:highlight>
                  <a:srgbClr val="FFFFFF"/>
                </a:highlight>
                <a:latin typeface="Consolas" panose="020B0609020204030204" pitchFamily="49" charset="0"/>
              </a:rPr>
              <a:t>                a[2].withdraw(12000);</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 </a:t>
            </a:r>
          </a:p>
          <a:p>
            <a:r>
              <a:rPr lang="en-IN" sz="1100" dirty="0">
                <a:solidFill>
                  <a:srgbClr val="000000"/>
                </a:solidFill>
                <a:highlight>
                  <a:srgbClr val="FFFFFF"/>
                </a:highlight>
                <a:latin typeface="Consolas" panose="020B0609020204030204" pitchFamily="49" charset="0"/>
              </a:rPr>
              <a:t>}</a:t>
            </a:r>
            <a:endParaRPr lang="en-IN" sz="1100" dirty="0"/>
          </a:p>
        </p:txBody>
      </p:sp>
    </p:spTree>
    <p:extLst>
      <p:ext uri="{BB962C8B-B14F-4D97-AF65-F5344CB8AC3E}">
        <p14:creationId xmlns:p14="http://schemas.microsoft.com/office/powerpoint/2010/main" val="3927391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B570C3-EDE8-41CD-BCD4-42C25EFB8C92}"/>
              </a:ext>
            </a:extLst>
          </p:cNvPr>
          <p:cNvSpPr>
            <a:spLocks noGrp="1"/>
          </p:cNvSpPr>
          <p:nvPr>
            <p:ph idx="1"/>
          </p:nvPr>
        </p:nvSpPr>
        <p:spPr>
          <a:xfrm>
            <a:off x="1140542" y="589935"/>
            <a:ext cx="10213258" cy="5587028"/>
          </a:xfrm>
        </p:spPr>
        <p:txBody>
          <a:bodyPr/>
          <a:lstStyle/>
          <a:p>
            <a:endParaRPr lang="en-IN" dirty="0"/>
          </a:p>
        </p:txBody>
      </p:sp>
    </p:spTree>
    <p:extLst>
      <p:ext uri="{BB962C8B-B14F-4D97-AF65-F5344CB8AC3E}">
        <p14:creationId xmlns:p14="http://schemas.microsoft.com/office/powerpoint/2010/main" val="70851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1335</Words>
  <Application>Microsoft Office PowerPoint</Application>
  <PresentationFormat>Widescreen</PresentationFormat>
  <Paragraphs>197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vt:lpstr>
      <vt:lpstr>Consolas</vt:lpstr>
      <vt:lpstr>Garamond</vt:lpstr>
      <vt:lpstr>Office Theme</vt:lpstr>
      <vt:lpstr>PowerPoint Presentation</vt:lpstr>
      <vt:lpstr>Abstract class</vt:lpstr>
      <vt:lpstr>Abstract method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29</cp:revision>
  <dcterms:created xsi:type="dcterms:W3CDTF">2020-08-25T12:47:50Z</dcterms:created>
  <dcterms:modified xsi:type="dcterms:W3CDTF">2020-10-28T07:04:36Z</dcterms:modified>
</cp:coreProperties>
</file>