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0" r:id="rId2"/>
    <p:sldId id="261" r:id="rId3"/>
    <p:sldId id="256" r:id="rId4"/>
    <p:sldId id="262" r:id="rId5"/>
    <p:sldId id="263" r:id="rId6"/>
    <p:sldId id="264" r:id="rId7"/>
    <p:sldId id="269" r:id="rId8"/>
    <p:sldId id="265" r:id="rId9"/>
    <p:sldId id="266" r:id="rId10"/>
    <p:sldId id="267" r:id="rId11"/>
    <p:sldId id="268"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5" d="100"/>
          <a:sy n="85" d="100"/>
        </p:scale>
        <p:origin x="490" y="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A7F18F-EE0B-4A5D-B0FF-F3C83272A88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E13C160-DCE3-4B52-80F6-CA826861B85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016EA79-14D7-4DC8-A30E-8EFDEB5DD86F}"/>
              </a:ext>
            </a:extLst>
          </p:cNvPr>
          <p:cNvSpPr>
            <a:spLocks noGrp="1"/>
          </p:cNvSpPr>
          <p:nvPr>
            <p:ph type="dt" sz="half" idx="10"/>
          </p:nvPr>
        </p:nvSpPr>
        <p:spPr/>
        <p:txBody>
          <a:bodyPr/>
          <a:lstStyle/>
          <a:p>
            <a:fld id="{FAD3362C-B4C7-453F-B9DF-FF43863BB373}" type="datetimeFigureOut">
              <a:rPr lang="en-IN" smtClean="0"/>
              <a:t>28-10-2020</a:t>
            </a:fld>
            <a:endParaRPr lang="en-IN"/>
          </a:p>
        </p:txBody>
      </p:sp>
      <p:sp>
        <p:nvSpPr>
          <p:cNvPr id="5" name="Footer Placeholder 4">
            <a:extLst>
              <a:ext uri="{FF2B5EF4-FFF2-40B4-BE49-F238E27FC236}">
                <a16:creationId xmlns:a16="http://schemas.microsoft.com/office/drawing/2014/main" id="{C9A01EE6-9045-4F38-B486-378FD285BD4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FFBA975-8044-4927-BE2B-88A13E0BDCF4}"/>
              </a:ext>
            </a:extLst>
          </p:cNvPr>
          <p:cNvSpPr>
            <a:spLocks noGrp="1"/>
          </p:cNvSpPr>
          <p:nvPr>
            <p:ph type="sldNum" sz="quarter" idx="12"/>
          </p:nvPr>
        </p:nvSpPr>
        <p:spPr/>
        <p:txBody>
          <a:bodyPr/>
          <a:lstStyle/>
          <a:p>
            <a:fld id="{589F16F7-D193-453A-8A5C-DCF6FE289BA5}" type="slidenum">
              <a:rPr lang="en-IN" smtClean="0"/>
              <a:t>‹#›</a:t>
            </a:fld>
            <a:endParaRPr lang="en-IN"/>
          </a:p>
        </p:txBody>
      </p:sp>
    </p:spTree>
    <p:extLst>
      <p:ext uri="{BB962C8B-B14F-4D97-AF65-F5344CB8AC3E}">
        <p14:creationId xmlns:p14="http://schemas.microsoft.com/office/powerpoint/2010/main" val="35989083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33EBD-AD3E-49B0-921C-0143BCF7915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1DA3B66-EECB-4194-8C60-A6F14F7F812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33D8264-92CD-4121-AC99-0B4C0063AB65}"/>
              </a:ext>
            </a:extLst>
          </p:cNvPr>
          <p:cNvSpPr>
            <a:spLocks noGrp="1"/>
          </p:cNvSpPr>
          <p:nvPr>
            <p:ph type="dt" sz="half" idx="10"/>
          </p:nvPr>
        </p:nvSpPr>
        <p:spPr/>
        <p:txBody>
          <a:bodyPr/>
          <a:lstStyle/>
          <a:p>
            <a:fld id="{FAD3362C-B4C7-453F-B9DF-FF43863BB373}" type="datetimeFigureOut">
              <a:rPr lang="en-IN" smtClean="0"/>
              <a:t>28-10-2020</a:t>
            </a:fld>
            <a:endParaRPr lang="en-IN"/>
          </a:p>
        </p:txBody>
      </p:sp>
      <p:sp>
        <p:nvSpPr>
          <p:cNvPr id="5" name="Footer Placeholder 4">
            <a:extLst>
              <a:ext uri="{FF2B5EF4-FFF2-40B4-BE49-F238E27FC236}">
                <a16:creationId xmlns:a16="http://schemas.microsoft.com/office/drawing/2014/main" id="{A7ED9EAB-5903-4B35-AA82-7C90B41675C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6E1C75D-E3F4-49B5-B8CB-E80F95D4976E}"/>
              </a:ext>
            </a:extLst>
          </p:cNvPr>
          <p:cNvSpPr>
            <a:spLocks noGrp="1"/>
          </p:cNvSpPr>
          <p:nvPr>
            <p:ph type="sldNum" sz="quarter" idx="12"/>
          </p:nvPr>
        </p:nvSpPr>
        <p:spPr/>
        <p:txBody>
          <a:bodyPr/>
          <a:lstStyle/>
          <a:p>
            <a:fld id="{589F16F7-D193-453A-8A5C-DCF6FE289BA5}" type="slidenum">
              <a:rPr lang="en-IN" smtClean="0"/>
              <a:t>‹#›</a:t>
            </a:fld>
            <a:endParaRPr lang="en-IN"/>
          </a:p>
        </p:txBody>
      </p:sp>
    </p:spTree>
    <p:extLst>
      <p:ext uri="{BB962C8B-B14F-4D97-AF65-F5344CB8AC3E}">
        <p14:creationId xmlns:p14="http://schemas.microsoft.com/office/powerpoint/2010/main" val="37826051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4B07355-9938-4B78-8199-C80960CD926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01DA7B4-DF94-4F59-B35D-602F017E237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833B10C-33B6-41EF-8C72-8A204C74E970}"/>
              </a:ext>
            </a:extLst>
          </p:cNvPr>
          <p:cNvSpPr>
            <a:spLocks noGrp="1"/>
          </p:cNvSpPr>
          <p:nvPr>
            <p:ph type="dt" sz="half" idx="10"/>
          </p:nvPr>
        </p:nvSpPr>
        <p:spPr/>
        <p:txBody>
          <a:bodyPr/>
          <a:lstStyle/>
          <a:p>
            <a:fld id="{FAD3362C-B4C7-453F-B9DF-FF43863BB373}" type="datetimeFigureOut">
              <a:rPr lang="en-IN" smtClean="0"/>
              <a:t>28-10-2020</a:t>
            </a:fld>
            <a:endParaRPr lang="en-IN"/>
          </a:p>
        </p:txBody>
      </p:sp>
      <p:sp>
        <p:nvSpPr>
          <p:cNvPr id="5" name="Footer Placeholder 4">
            <a:extLst>
              <a:ext uri="{FF2B5EF4-FFF2-40B4-BE49-F238E27FC236}">
                <a16:creationId xmlns:a16="http://schemas.microsoft.com/office/drawing/2014/main" id="{B8EA10AF-8F76-4AA1-9952-0427DC7D86B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AFA3309-6325-4D97-89FB-16BB62AD7F9A}"/>
              </a:ext>
            </a:extLst>
          </p:cNvPr>
          <p:cNvSpPr>
            <a:spLocks noGrp="1"/>
          </p:cNvSpPr>
          <p:nvPr>
            <p:ph type="sldNum" sz="quarter" idx="12"/>
          </p:nvPr>
        </p:nvSpPr>
        <p:spPr/>
        <p:txBody>
          <a:bodyPr/>
          <a:lstStyle/>
          <a:p>
            <a:fld id="{589F16F7-D193-453A-8A5C-DCF6FE289BA5}" type="slidenum">
              <a:rPr lang="en-IN" smtClean="0"/>
              <a:t>‹#›</a:t>
            </a:fld>
            <a:endParaRPr lang="en-IN"/>
          </a:p>
        </p:txBody>
      </p:sp>
    </p:spTree>
    <p:extLst>
      <p:ext uri="{BB962C8B-B14F-4D97-AF65-F5344CB8AC3E}">
        <p14:creationId xmlns:p14="http://schemas.microsoft.com/office/powerpoint/2010/main" val="1544655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DC9327-EEC5-4BDE-9813-3F0D81657F6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775A227-2E6B-4043-8EFD-1C4C95CF836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2D3AC93-5B9C-43A1-97BB-A117983E2D45}"/>
              </a:ext>
            </a:extLst>
          </p:cNvPr>
          <p:cNvSpPr>
            <a:spLocks noGrp="1"/>
          </p:cNvSpPr>
          <p:nvPr>
            <p:ph type="dt" sz="half" idx="10"/>
          </p:nvPr>
        </p:nvSpPr>
        <p:spPr/>
        <p:txBody>
          <a:bodyPr/>
          <a:lstStyle/>
          <a:p>
            <a:fld id="{FAD3362C-B4C7-453F-B9DF-FF43863BB373}" type="datetimeFigureOut">
              <a:rPr lang="en-IN" smtClean="0"/>
              <a:t>28-10-2020</a:t>
            </a:fld>
            <a:endParaRPr lang="en-IN"/>
          </a:p>
        </p:txBody>
      </p:sp>
      <p:sp>
        <p:nvSpPr>
          <p:cNvPr id="5" name="Footer Placeholder 4">
            <a:extLst>
              <a:ext uri="{FF2B5EF4-FFF2-40B4-BE49-F238E27FC236}">
                <a16:creationId xmlns:a16="http://schemas.microsoft.com/office/drawing/2014/main" id="{6CE8F2BA-29A2-4405-BDD3-B8408E6CCBA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21AD635-9A06-466E-BFEA-90785449421A}"/>
              </a:ext>
            </a:extLst>
          </p:cNvPr>
          <p:cNvSpPr>
            <a:spLocks noGrp="1"/>
          </p:cNvSpPr>
          <p:nvPr>
            <p:ph type="sldNum" sz="quarter" idx="12"/>
          </p:nvPr>
        </p:nvSpPr>
        <p:spPr/>
        <p:txBody>
          <a:bodyPr/>
          <a:lstStyle/>
          <a:p>
            <a:fld id="{589F16F7-D193-453A-8A5C-DCF6FE289BA5}" type="slidenum">
              <a:rPr lang="en-IN" smtClean="0"/>
              <a:t>‹#›</a:t>
            </a:fld>
            <a:endParaRPr lang="en-IN"/>
          </a:p>
        </p:txBody>
      </p:sp>
    </p:spTree>
    <p:extLst>
      <p:ext uri="{BB962C8B-B14F-4D97-AF65-F5344CB8AC3E}">
        <p14:creationId xmlns:p14="http://schemas.microsoft.com/office/powerpoint/2010/main" val="6597898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496A4-D18B-4158-B4DB-7EEB2C50A1F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4734CBB-7438-4539-8A2D-572035F000B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3309DD2-744B-47FF-A7A8-35D183BBDEFF}"/>
              </a:ext>
            </a:extLst>
          </p:cNvPr>
          <p:cNvSpPr>
            <a:spLocks noGrp="1"/>
          </p:cNvSpPr>
          <p:nvPr>
            <p:ph type="dt" sz="half" idx="10"/>
          </p:nvPr>
        </p:nvSpPr>
        <p:spPr/>
        <p:txBody>
          <a:bodyPr/>
          <a:lstStyle/>
          <a:p>
            <a:fld id="{FAD3362C-B4C7-453F-B9DF-FF43863BB373}" type="datetimeFigureOut">
              <a:rPr lang="en-IN" smtClean="0"/>
              <a:t>28-10-2020</a:t>
            </a:fld>
            <a:endParaRPr lang="en-IN"/>
          </a:p>
        </p:txBody>
      </p:sp>
      <p:sp>
        <p:nvSpPr>
          <p:cNvPr id="5" name="Footer Placeholder 4">
            <a:extLst>
              <a:ext uri="{FF2B5EF4-FFF2-40B4-BE49-F238E27FC236}">
                <a16:creationId xmlns:a16="http://schemas.microsoft.com/office/drawing/2014/main" id="{FE2F557E-0EB0-42D1-A2B0-B76D00D7483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A962AB0-A185-416C-BE28-29BA5BE891E9}"/>
              </a:ext>
            </a:extLst>
          </p:cNvPr>
          <p:cNvSpPr>
            <a:spLocks noGrp="1"/>
          </p:cNvSpPr>
          <p:nvPr>
            <p:ph type="sldNum" sz="quarter" idx="12"/>
          </p:nvPr>
        </p:nvSpPr>
        <p:spPr/>
        <p:txBody>
          <a:bodyPr/>
          <a:lstStyle/>
          <a:p>
            <a:fld id="{589F16F7-D193-453A-8A5C-DCF6FE289BA5}" type="slidenum">
              <a:rPr lang="en-IN" smtClean="0"/>
              <a:t>‹#›</a:t>
            </a:fld>
            <a:endParaRPr lang="en-IN"/>
          </a:p>
        </p:txBody>
      </p:sp>
    </p:spTree>
    <p:extLst>
      <p:ext uri="{BB962C8B-B14F-4D97-AF65-F5344CB8AC3E}">
        <p14:creationId xmlns:p14="http://schemas.microsoft.com/office/powerpoint/2010/main" val="5354010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119025-C1D8-462A-9D90-C052546D782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B923E17-E81E-42FC-A6BA-F8566956411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2813A0F-A52C-470B-8C91-7B88D18E5FE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7F42704-04B6-4B75-93CD-C62F0280FCE8}"/>
              </a:ext>
            </a:extLst>
          </p:cNvPr>
          <p:cNvSpPr>
            <a:spLocks noGrp="1"/>
          </p:cNvSpPr>
          <p:nvPr>
            <p:ph type="dt" sz="half" idx="10"/>
          </p:nvPr>
        </p:nvSpPr>
        <p:spPr/>
        <p:txBody>
          <a:bodyPr/>
          <a:lstStyle/>
          <a:p>
            <a:fld id="{FAD3362C-B4C7-453F-B9DF-FF43863BB373}" type="datetimeFigureOut">
              <a:rPr lang="en-IN" smtClean="0"/>
              <a:t>28-10-2020</a:t>
            </a:fld>
            <a:endParaRPr lang="en-IN"/>
          </a:p>
        </p:txBody>
      </p:sp>
      <p:sp>
        <p:nvSpPr>
          <p:cNvPr id="6" name="Footer Placeholder 5">
            <a:extLst>
              <a:ext uri="{FF2B5EF4-FFF2-40B4-BE49-F238E27FC236}">
                <a16:creationId xmlns:a16="http://schemas.microsoft.com/office/drawing/2014/main" id="{43FBB843-D3E8-42BE-BB91-E53C779C67B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8CC8C31-20DC-4D84-A25F-E39295491495}"/>
              </a:ext>
            </a:extLst>
          </p:cNvPr>
          <p:cNvSpPr>
            <a:spLocks noGrp="1"/>
          </p:cNvSpPr>
          <p:nvPr>
            <p:ph type="sldNum" sz="quarter" idx="12"/>
          </p:nvPr>
        </p:nvSpPr>
        <p:spPr/>
        <p:txBody>
          <a:bodyPr/>
          <a:lstStyle/>
          <a:p>
            <a:fld id="{589F16F7-D193-453A-8A5C-DCF6FE289BA5}" type="slidenum">
              <a:rPr lang="en-IN" smtClean="0"/>
              <a:t>‹#›</a:t>
            </a:fld>
            <a:endParaRPr lang="en-IN"/>
          </a:p>
        </p:txBody>
      </p:sp>
    </p:spTree>
    <p:extLst>
      <p:ext uri="{BB962C8B-B14F-4D97-AF65-F5344CB8AC3E}">
        <p14:creationId xmlns:p14="http://schemas.microsoft.com/office/powerpoint/2010/main" val="15116176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AD6A74-54E1-4948-AFD7-FC3D0961703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8121E30-14AC-4C8E-B494-770430F1E68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ECCA0AD-CAAA-47B8-A0A9-6E074028B21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8DE701A-B1B0-437B-A11D-DAC3029202C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0A466BA-BE7B-451D-B9A2-BFA3B1D21D7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0CE54AA-BD47-4153-9807-555B556DBB19}"/>
              </a:ext>
            </a:extLst>
          </p:cNvPr>
          <p:cNvSpPr>
            <a:spLocks noGrp="1"/>
          </p:cNvSpPr>
          <p:nvPr>
            <p:ph type="dt" sz="half" idx="10"/>
          </p:nvPr>
        </p:nvSpPr>
        <p:spPr/>
        <p:txBody>
          <a:bodyPr/>
          <a:lstStyle/>
          <a:p>
            <a:fld id="{FAD3362C-B4C7-453F-B9DF-FF43863BB373}" type="datetimeFigureOut">
              <a:rPr lang="en-IN" smtClean="0"/>
              <a:t>28-10-2020</a:t>
            </a:fld>
            <a:endParaRPr lang="en-IN"/>
          </a:p>
        </p:txBody>
      </p:sp>
      <p:sp>
        <p:nvSpPr>
          <p:cNvPr id="8" name="Footer Placeholder 7">
            <a:extLst>
              <a:ext uri="{FF2B5EF4-FFF2-40B4-BE49-F238E27FC236}">
                <a16:creationId xmlns:a16="http://schemas.microsoft.com/office/drawing/2014/main" id="{C31C9BA1-3124-40BE-910E-53C56721F16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D605810-DDD0-453E-B3D7-858FFCE0C3BC}"/>
              </a:ext>
            </a:extLst>
          </p:cNvPr>
          <p:cNvSpPr>
            <a:spLocks noGrp="1"/>
          </p:cNvSpPr>
          <p:nvPr>
            <p:ph type="sldNum" sz="quarter" idx="12"/>
          </p:nvPr>
        </p:nvSpPr>
        <p:spPr/>
        <p:txBody>
          <a:bodyPr/>
          <a:lstStyle/>
          <a:p>
            <a:fld id="{589F16F7-D193-453A-8A5C-DCF6FE289BA5}" type="slidenum">
              <a:rPr lang="en-IN" smtClean="0"/>
              <a:t>‹#›</a:t>
            </a:fld>
            <a:endParaRPr lang="en-IN"/>
          </a:p>
        </p:txBody>
      </p:sp>
    </p:spTree>
    <p:extLst>
      <p:ext uri="{BB962C8B-B14F-4D97-AF65-F5344CB8AC3E}">
        <p14:creationId xmlns:p14="http://schemas.microsoft.com/office/powerpoint/2010/main" val="6159920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5B7C7-EE48-49E1-8486-EF308E5C1F1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AC8759C-6F89-4953-853C-1228DAE4F2D5}"/>
              </a:ext>
            </a:extLst>
          </p:cNvPr>
          <p:cNvSpPr>
            <a:spLocks noGrp="1"/>
          </p:cNvSpPr>
          <p:nvPr>
            <p:ph type="dt" sz="half" idx="10"/>
          </p:nvPr>
        </p:nvSpPr>
        <p:spPr/>
        <p:txBody>
          <a:bodyPr/>
          <a:lstStyle/>
          <a:p>
            <a:fld id="{FAD3362C-B4C7-453F-B9DF-FF43863BB373}" type="datetimeFigureOut">
              <a:rPr lang="en-IN" smtClean="0"/>
              <a:t>28-10-2020</a:t>
            </a:fld>
            <a:endParaRPr lang="en-IN"/>
          </a:p>
        </p:txBody>
      </p:sp>
      <p:sp>
        <p:nvSpPr>
          <p:cNvPr id="4" name="Footer Placeholder 3">
            <a:extLst>
              <a:ext uri="{FF2B5EF4-FFF2-40B4-BE49-F238E27FC236}">
                <a16:creationId xmlns:a16="http://schemas.microsoft.com/office/drawing/2014/main" id="{FE82223A-63C8-47B5-A34F-08CF6FEC91B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908BB07-C91D-4357-9812-ABBDC44766BB}"/>
              </a:ext>
            </a:extLst>
          </p:cNvPr>
          <p:cNvSpPr>
            <a:spLocks noGrp="1"/>
          </p:cNvSpPr>
          <p:nvPr>
            <p:ph type="sldNum" sz="quarter" idx="12"/>
          </p:nvPr>
        </p:nvSpPr>
        <p:spPr/>
        <p:txBody>
          <a:bodyPr/>
          <a:lstStyle/>
          <a:p>
            <a:fld id="{589F16F7-D193-453A-8A5C-DCF6FE289BA5}" type="slidenum">
              <a:rPr lang="en-IN" smtClean="0"/>
              <a:t>‹#›</a:t>
            </a:fld>
            <a:endParaRPr lang="en-IN"/>
          </a:p>
        </p:txBody>
      </p:sp>
    </p:spTree>
    <p:extLst>
      <p:ext uri="{BB962C8B-B14F-4D97-AF65-F5344CB8AC3E}">
        <p14:creationId xmlns:p14="http://schemas.microsoft.com/office/powerpoint/2010/main" val="31209773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ADD3A69-2E03-45ED-B818-796BE806E831}"/>
              </a:ext>
            </a:extLst>
          </p:cNvPr>
          <p:cNvSpPr>
            <a:spLocks noGrp="1"/>
          </p:cNvSpPr>
          <p:nvPr>
            <p:ph type="dt" sz="half" idx="10"/>
          </p:nvPr>
        </p:nvSpPr>
        <p:spPr/>
        <p:txBody>
          <a:bodyPr/>
          <a:lstStyle/>
          <a:p>
            <a:fld id="{FAD3362C-B4C7-453F-B9DF-FF43863BB373}" type="datetimeFigureOut">
              <a:rPr lang="en-IN" smtClean="0"/>
              <a:t>28-10-2020</a:t>
            </a:fld>
            <a:endParaRPr lang="en-IN"/>
          </a:p>
        </p:txBody>
      </p:sp>
      <p:sp>
        <p:nvSpPr>
          <p:cNvPr id="3" name="Footer Placeholder 2">
            <a:extLst>
              <a:ext uri="{FF2B5EF4-FFF2-40B4-BE49-F238E27FC236}">
                <a16:creationId xmlns:a16="http://schemas.microsoft.com/office/drawing/2014/main" id="{5E4A0B4B-0443-45A7-AE76-A4513429751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78DC747-0630-41B6-B3F6-0B8BE463009D}"/>
              </a:ext>
            </a:extLst>
          </p:cNvPr>
          <p:cNvSpPr>
            <a:spLocks noGrp="1"/>
          </p:cNvSpPr>
          <p:nvPr>
            <p:ph type="sldNum" sz="quarter" idx="12"/>
          </p:nvPr>
        </p:nvSpPr>
        <p:spPr/>
        <p:txBody>
          <a:bodyPr/>
          <a:lstStyle/>
          <a:p>
            <a:fld id="{589F16F7-D193-453A-8A5C-DCF6FE289BA5}" type="slidenum">
              <a:rPr lang="en-IN" smtClean="0"/>
              <a:t>‹#›</a:t>
            </a:fld>
            <a:endParaRPr lang="en-IN"/>
          </a:p>
        </p:txBody>
      </p:sp>
    </p:spTree>
    <p:extLst>
      <p:ext uri="{BB962C8B-B14F-4D97-AF65-F5344CB8AC3E}">
        <p14:creationId xmlns:p14="http://schemas.microsoft.com/office/powerpoint/2010/main" val="24694813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0D4187-6D04-4356-860D-859988115FB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01F5BF1-602A-4F7A-82B9-BFBE44C41BB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4E42B81-F8F6-47BB-B1B0-648D9EA0AB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9831B4F-83C3-4B87-A38C-B3AB2AAB49C6}"/>
              </a:ext>
            </a:extLst>
          </p:cNvPr>
          <p:cNvSpPr>
            <a:spLocks noGrp="1"/>
          </p:cNvSpPr>
          <p:nvPr>
            <p:ph type="dt" sz="half" idx="10"/>
          </p:nvPr>
        </p:nvSpPr>
        <p:spPr/>
        <p:txBody>
          <a:bodyPr/>
          <a:lstStyle/>
          <a:p>
            <a:fld id="{FAD3362C-B4C7-453F-B9DF-FF43863BB373}" type="datetimeFigureOut">
              <a:rPr lang="en-IN" smtClean="0"/>
              <a:t>28-10-2020</a:t>
            </a:fld>
            <a:endParaRPr lang="en-IN"/>
          </a:p>
        </p:txBody>
      </p:sp>
      <p:sp>
        <p:nvSpPr>
          <p:cNvPr id="6" name="Footer Placeholder 5">
            <a:extLst>
              <a:ext uri="{FF2B5EF4-FFF2-40B4-BE49-F238E27FC236}">
                <a16:creationId xmlns:a16="http://schemas.microsoft.com/office/drawing/2014/main" id="{E198BEF9-D934-42E2-AFBC-FA76587CAFF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0EEF230-81BE-44E6-8D4D-73A64B26F4B0}"/>
              </a:ext>
            </a:extLst>
          </p:cNvPr>
          <p:cNvSpPr>
            <a:spLocks noGrp="1"/>
          </p:cNvSpPr>
          <p:nvPr>
            <p:ph type="sldNum" sz="quarter" idx="12"/>
          </p:nvPr>
        </p:nvSpPr>
        <p:spPr/>
        <p:txBody>
          <a:bodyPr/>
          <a:lstStyle/>
          <a:p>
            <a:fld id="{589F16F7-D193-453A-8A5C-DCF6FE289BA5}" type="slidenum">
              <a:rPr lang="en-IN" smtClean="0"/>
              <a:t>‹#›</a:t>
            </a:fld>
            <a:endParaRPr lang="en-IN"/>
          </a:p>
        </p:txBody>
      </p:sp>
    </p:spTree>
    <p:extLst>
      <p:ext uri="{BB962C8B-B14F-4D97-AF65-F5344CB8AC3E}">
        <p14:creationId xmlns:p14="http://schemas.microsoft.com/office/powerpoint/2010/main" val="14492057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B3A5F6-2152-4EC4-8D8E-F908863C4F9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4D16545-C3FF-4189-BC25-6E34EDB756F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DC7600F-D757-41A4-869D-9B859F02586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B2C4F3-C0FA-4C97-8546-A25C08D8CCF8}"/>
              </a:ext>
            </a:extLst>
          </p:cNvPr>
          <p:cNvSpPr>
            <a:spLocks noGrp="1"/>
          </p:cNvSpPr>
          <p:nvPr>
            <p:ph type="dt" sz="half" idx="10"/>
          </p:nvPr>
        </p:nvSpPr>
        <p:spPr/>
        <p:txBody>
          <a:bodyPr/>
          <a:lstStyle/>
          <a:p>
            <a:fld id="{FAD3362C-B4C7-453F-B9DF-FF43863BB373}" type="datetimeFigureOut">
              <a:rPr lang="en-IN" smtClean="0"/>
              <a:t>28-10-2020</a:t>
            </a:fld>
            <a:endParaRPr lang="en-IN"/>
          </a:p>
        </p:txBody>
      </p:sp>
      <p:sp>
        <p:nvSpPr>
          <p:cNvPr id="6" name="Footer Placeholder 5">
            <a:extLst>
              <a:ext uri="{FF2B5EF4-FFF2-40B4-BE49-F238E27FC236}">
                <a16:creationId xmlns:a16="http://schemas.microsoft.com/office/drawing/2014/main" id="{414F23A4-BB71-4193-8D38-15FE329A265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1B664E9-DA9C-427A-9C6B-3884A5B5DDBC}"/>
              </a:ext>
            </a:extLst>
          </p:cNvPr>
          <p:cNvSpPr>
            <a:spLocks noGrp="1"/>
          </p:cNvSpPr>
          <p:nvPr>
            <p:ph type="sldNum" sz="quarter" idx="12"/>
          </p:nvPr>
        </p:nvSpPr>
        <p:spPr/>
        <p:txBody>
          <a:bodyPr/>
          <a:lstStyle/>
          <a:p>
            <a:fld id="{589F16F7-D193-453A-8A5C-DCF6FE289BA5}" type="slidenum">
              <a:rPr lang="en-IN" smtClean="0"/>
              <a:t>‹#›</a:t>
            </a:fld>
            <a:endParaRPr lang="en-IN"/>
          </a:p>
        </p:txBody>
      </p:sp>
    </p:spTree>
    <p:extLst>
      <p:ext uri="{BB962C8B-B14F-4D97-AF65-F5344CB8AC3E}">
        <p14:creationId xmlns:p14="http://schemas.microsoft.com/office/powerpoint/2010/main" val="6713802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50DCB40-C764-4EFD-B97A-32ABF601C9A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D3077FD-35CB-4DB4-96CA-4153FBD0674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F72DB91-3FCA-49BE-95F9-FCEF3B09F6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D3362C-B4C7-453F-B9DF-FF43863BB373}" type="datetimeFigureOut">
              <a:rPr lang="en-IN" smtClean="0"/>
              <a:t>28-10-2020</a:t>
            </a:fld>
            <a:endParaRPr lang="en-IN"/>
          </a:p>
        </p:txBody>
      </p:sp>
      <p:sp>
        <p:nvSpPr>
          <p:cNvPr id="5" name="Footer Placeholder 4">
            <a:extLst>
              <a:ext uri="{FF2B5EF4-FFF2-40B4-BE49-F238E27FC236}">
                <a16:creationId xmlns:a16="http://schemas.microsoft.com/office/drawing/2014/main" id="{E57A5F2F-6728-4CB3-8872-BF0E165E5F5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F1FEC72-316D-4A8C-9F46-CCE996F9819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89F16F7-D193-453A-8A5C-DCF6FE289BA5}" type="slidenum">
              <a:rPr lang="en-IN" smtClean="0"/>
              <a:t>‹#›</a:t>
            </a:fld>
            <a:endParaRPr lang="en-IN"/>
          </a:p>
        </p:txBody>
      </p:sp>
      <p:pic>
        <p:nvPicPr>
          <p:cNvPr id="8" name="Picture 7">
            <a:extLst>
              <a:ext uri="{FF2B5EF4-FFF2-40B4-BE49-F238E27FC236}">
                <a16:creationId xmlns:a16="http://schemas.microsoft.com/office/drawing/2014/main" id="{3E78D9F7-9A0B-45CF-B8E5-28B401100EB2}"/>
              </a:ext>
            </a:extLst>
          </p:cNvPr>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83136" y="-120068"/>
            <a:ext cx="1282699" cy="857534"/>
          </a:xfrm>
          <a:prstGeom prst="rect">
            <a:avLst/>
          </a:prstGeom>
        </p:spPr>
      </p:pic>
      <p:sp>
        <p:nvSpPr>
          <p:cNvPr id="12" name="Rectangle 11">
            <a:extLst>
              <a:ext uri="{FF2B5EF4-FFF2-40B4-BE49-F238E27FC236}">
                <a16:creationId xmlns:a16="http://schemas.microsoft.com/office/drawing/2014/main" id="{885531F9-9B27-4F07-91A5-FECF42F43243}"/>
              </a:ext>
            </a:extLst>
          </p:cNvPr>
          <p:cNvSpPr/>
          <p:nvPr userDrawn="1"/>
        </p:nvSpPr>
        <p:spPr>
          <a:xfrm>
            <a:off x="-73900" y="6568695"/>
            <a:ext cx="12192000" cy="307777"/>
          </a:xfrm>
          <a:prstGeom prst="rect">
            <a:avLst/>
          </a:prstGeom>
        </p:spPr>
        <p:txBody>
          <a:bodyPr wrap="square">
            <a:spAutoFit/>
          </a:bodyPr>
          <a:lstStyle/>
          <a:p>
            <a:pPr algn="ctr"/>
            <a:r>
              <a:rPr lang="en-US" sz="1400" b="1" dirty="0">
                <a:solidFill>
                  <a:prstClr val="black"/>
                </a:solidFill>
                <a:latin typeface="Cambria" panose="02040503050406030204" pitchFamily="18" charset="0"/>
              </a:rPr>
              <a:t>USM’s </a:t>
            </a:r>
            <a:r>
              <a:rPr lang="en-US" sz="1400" b="1" dirty="0" err="1">
                <a:solidFill>
                  <a:prstClr val="black"/>
                </a:solidFill>
                <a:latin typeface="Cambria" panose="02040503050406030204" pitchFamily="18" charset="0"/>
              </a:rPr>
              <a:t>Shriram</a:t>
            </a:r>
            <a:r>
              <a:rPr lang="en-US" sz="1400" b="1" dirty="0">
                <a:solidFill>
                  <a:prstClr val="black"/>
                </a:solidFill>
                <a:latin typeface="Cambria" panose="02040503050406030204" pitchFamily="18" charset="0"/>
              </a:rPr>
              <a:t> </a:t>
            </a:r>
            <a:r>
              <a:rPr lang="en-US" sz="1400" b="1" dirty="0" err="1">
                <a:solidFill>
                  <a:prstClr val="black"/>
                </a:solidFill>
                <a:latin typeface="Cambria" panose="02040503050406030204" pitchFamily="18" charset="0"/>
              </a:rPr>
              <a:t>Mantri</a:t>
            </a:r>
            <a:r>
              <a:rPr lang="en-US" sz="1400" b="1" dirty="0">
                <a:solidFill>
                  <a:prstClr val="black"/>
                </a:solidFill>
                <a:latin typeface="Cambria" panose="02040503050406030204" pitchFamily="18" charset="0"/>
              </a:rPr>
              <a:t> </a:t>
            </a:r>
            <a:r>
              <a:rPr lang="en-US" sz="1400" b="1" dirty="0" err="1">
                <a:solidFill>
                  <a:prstClr val="black"/>
                </a:solidFill>
                <a:latin typeface="Cambria" panose="02040503050406030204" pitchFamily="18" charset="0"/>
              </a:rPr>
              <a:t>Vidyanidhi</a:t>
            </a:r>
            <a:r>
              <a:rPr lang="en-US" sz="1400" b="1" dirty="0">
                <a:solidFill>
                  <a:prstClr val="black"/>
                </a:solidFill>
                <a:latin typeface="Cambria" panose="02040503050406030204" pitchFamily="18" charset="0"/>
              </a:rPr>
              <a:t> Info Tech Academy </a:t>
            </a:r>
            <a:endParaRPr lang="en-IN" sz="1400" dirty="0">
              <a:solidFill>
                <a:prstClr val="black"/>
              </a:solidFill>
              <a:latin typeface="Cambria" panose="02040503050406030204" pitchFamily="18" charset="0"/>
            </a:endParaRPr>
          </a:p>
        </p:txBody>
      </p:sp>
    </p:spTree>
    <p:extLst>
      <p:ext uri="{BB962C8B-B14F-4D97-AF65-F5344CB8AC3E}">
        <p14:creationId xmlns:p14="http://schemas.microsoft.com/office/powerpoint/2010/main" val="37387460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www.vidyanidhi.com/"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DDFEADA-E901-4302-A497-05D33C2B29A4}"/>
              </a:ext>
            </a:extLst>
          </p:cNvPr>
          <p:cNvSpPr>
            <a:spLocks noGrp="1"/>
          </p:cNvSpPr>
          <p:nvPr>
            <p:ph idx="1"/>
          </p:nvPr>
        </p:nvSpPr>
        <p:spPr>
          <a:xfrm>
            <a:off x="1752600" y="152400"/>
            <a:ext cx="8458200" cy="6705600"/>
          </a:xfrm>
        </p:spPr>
        <p:txBody>
          <a:bodyPr/>
          <a:lstStyle/>
          <a:p>
            <a:pPr marL="0" indent="0" algn="ctr">
              <a:buNone/>
            </a:pPr>
            <a:r>
              <a:rPr lang="en-IN" dirty="0">
                <a:hlinkClick r:id="rId2"/>
              </a:rPr>
              <a:t>http://www.vidyanidhi.com/</a:t>
            </a:r>
            <a:endParaRPr lang="en-IN" dirty="0"/>
          </a:p>
          <a:p>
            <a:pPr marL="0" indent="0" algn="ctr">
              <a:buNone/>
            </a:pPr>
            <a:r>
              <a:rPr lang="en-IN" dirty="0"/>
              <a:t>ketkiacharya.net@gmail.com</a:t>
            </a:r>
          </a:p>
        </p:txBody>
      </p:sp>
      <p:sp>
        <p:nvSpPr>
          <p:cNvPr id="4" name="TextBox 3">
            <a:extLst>
              <a:ext uri="{FF2B5EF4-FFF2-40B4-BE49-F238E27FC236}">
                <a16:creationId xmlns:a16="http://schemas.microsoft.com/office/drawing/2014/main" id="{E8DE8A8E-ED85-4B70-916D-ED56E0E40BBC}"/>
              </a:ext>
            </a:extLst>
          </p:cNvPr>
          <p:cNvSpPr txBox="1"/>
          <p:nvPr/>
        </p:nvSpPr>
        <p:spPr>
          <a:xfrm>
            <a:off x="2057400" y="4038601"/>
            <a:ext cx="3276600" cy="923330"/>
          </a:xfrm>
          <a:prstGeom prst="rect">
            <a:avLst/>
          </a:prstGeom>
          <a:noFill/>
        </p:spPr>
        <p:txBody>
          <a:bodyPr wrap="square" rtlCol="0">
            <a:spAutoFit/>
          </a:bodyPr>
          <a:lstStyle/>
          <a:p>
            <a:r>
              <a:rPr lang="en-IN" dirty="0" err="1"/>
              <a:t>Ketki</a:t>
            </a:r>
            <a:r>
              <a:rPr lang="en-IN" dirty="0"/>
              <a:t> Acharya</a:t>
            </a:r>
          </a:p>
          <a:p>
            <a:r>
              <a:rPr lang="en-IN" dirty="0"/>
              <a:t>From: SM VITA ATC of CDAC</a:t>
            </a:r>
          </a:p>
          <a:p>
            <a:r>
              <a:rPr lang="en-IN"/>
              <a:t>ketkiacharya</a:t>
            </a:r>
            <a:r>
              <a:rPr lang="en-IN" dirty="0"/>
              <a:t>.net@gmail.com</a:t>
            </a:r>
          </a:p>
        </p:txBody>
      </p:sp>
    </p:spTree>
    <p:extLst>
      <p:ext uri="{BB962C8B-B14F-4D97-AF65-F5344CB8AC3E}">
        <p14:creationId xmlns:p14="http://schemas.microsoft.com/office/powerpoint/2010/main" val="33035979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D177993-CDE6-4FD7-8BE9-62FF36DD3F74}"/>
              </a:ext>
            </a:extLst>
          </p:cNvPr>
          <p:cNvSpPr>
            <a:spLocks noGrp="1"/>
          </p:cNvSpPr>
          <p:nvPr>
            <p:ph idx="1"/>
          </p:nvPr>
        </p:nvSpPr>
        <p:spPr>
          <a:xfrm>
            <a:off x="1238864" y="324465"/>
            <a:ext cx="10114935" cy="5852498"/>
          </a:xfrm>
        </p:spPr>
        <p:txBody>
          <a:bodyPr>
            <a:noAutofit/>
          </a:bodyPr>
          <a:lstStyle/>
          <a:p>
            <a:pPr marL="0" indent="0">
              <a:lnSpc>
                <a:spcPct val="100000"/>
              </a:lnSpc>
              <a:spcBef>
                <a:spcPts val="0"/>
              </a:spcBef>
              <a:buNone/>
            </a:pPr>
            <a:r>
              <a:rPr lang="en-IN" sz="1200" dirty="0"/>
              <a:t>So in above example </a:t>
            </a:r>
          </a:p>
          <a:p>
            <a:pPr marL="0" indent="0">
              <a:lnSpc>
                <a:spcPct val="100000"/>
              </a:lnSpc>
              <a:spcBef>
                <a:spcPts val="0"/>
              </a:spcBef>
              <a:buNone/>
            </a:pP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When an interface method is explicitly implemented, it is no longer visible as a public member of the class. The only way to access it is through the interface. As an example, suppose we deleted the implicit implementation of </a:t>
            </a:r>
            <a:r>
              <a:rPr lang="en-IN" sz="1200" b="1" dirty="0">
                <a:effectLst/>
                <a:latin typeface="Times New Roman" panose="02020603050405020304" pitchFamily="18" charset="0"/>
                <a:ea typeface="Times New Roman" panose="02020603050405020304" pitchFamily="18" charset="0"/>
                <a:cs typeface="Times New Roman" panose="02020603050405020304" pitchFamily="18" charset="0"/>
              </a:rPr>
              <a:t>A()</a:t>
            </a: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 as shown in example</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0000"/>
              </a:lnSpc>
              <a:spcBef>
                <a:spcPts val="0"/>
              </a:spcBef>
              <a:spcAft>
                <a:spcPts val="1000"/>
              </a:spcAft>
              <a:buNone/>
            </a:pP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shown in Listing 4:</a:t>
            </a:r>
          </a:p>
          <a:p>
            <a:pPr marL="0" indent="0">
              <a:lnSpc>
                <a:spcPct val="100000"/>
              </a:lnSpc>
              <a:spcBef>
                <a:spcPts val="0"/>
              </a:spcBef>
              <a:spcAft>
                <a:spcPts val="1000"/>
              </a:spcAft>
              <a:buNone/>
            </a:pPr>
            <a:r>
              <a:rPr lang="en-IN" sz="1200" b="1" dirty="0">
                <a:effectLst/>
                <a:latin typeface="Times New Roman" panose="02020603050405020304" pitchFamily="18" charset="0"/>
                <a:ea typeface="Times New Roman" panose="02020603050405020304" pitchFamily="18" charset="0"/>
                <a:cs typeface="Times New Roman" panose="02020603050405020304" pitchFamily="18" charset="0"/>
              </a:rPr>
              <a:t>Listing 4. Class C does not implicitly implement A()</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0000"/>
              </a:lnSpc>
              <a:spcBef>
                <a:spcPts val="0"/>
              </a:spcBef>
              <a:spcAft>
                <a:spcPts val="10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200" dirty="0">
                <a:effectLst/>
                <a:latin typeface="Courier New" panose="02070309020205020404" pitchFamily="49" charset="0"/>
                <a:ea typeface="Times New Roman" panose="02020603050405020304" pitchFamily="18" charset="0"/>
                <a:cs typeface="Times New Roman" panose="02020603050405020304" pitchFamily="18" charset="0"/>
              </a:rPr>
              <a:t>class C : I1, I2</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0000"/>
              </a:lnSpc>
              <a:spcBef>
                <a:spcPts val="0"/>
              </a:spcBef>
              <a:spcAft>
                <a:spcPts val="10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200" dirty="0">
                <a:effectLst/>
                <a:latin typeface="Courier New" panose="02070309020205020404" pitchFamily="49" charset="0"/>
                <a:ea typeface="Times New Roman" panose="02020603050405020304" pitchFamily="18" charset="0"/>
                <a:cs typeface="Times New Roman" panose="02020603050405020304" pitchFamily="18" charset="0"/>
              </a:rPr>
              <a:t>{    void I1.A()</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0000"/>
              </a:lnSpc>
              <a:spcBef>
                <a:spcPts val="0"/>
              </a:spcBef>
              <a:spcAft>
                <a:spcPts val="10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200" dirty="0">
                <a:effectLst/>
                <a:latin typeface="Courier New" panose="02070309020205020404" pitchFamily="49" charset="0"/>
                <a:ea typeface="Times New Roman" panose="02020603050405020304" pitchFamily="18" charset="0"/>
                <a:cs typeface="Times New Roman" panose="02020603050405020304" pitchFamily="18" charset="0"/>
              </a:rPr>
              <a:t>    {        </a:t>
            </a:r>
            <a:r>
              <a:rPr lang="en-IN" sz="1200" dirty="0" err="1">
                <a:effectLst/>
                <a:latin typeface="Courier New" panose="02070309020205020404" pitchFamily="49" charset="0"/>
                <a:ea typeface="Times New Roman" panose="02020603050405020304" pitchFamily="18" charset="0"/>
                <a:cs typeface="Times New Roman" panose="02020603050405020304" pitchFamily="18" charset="0"/>
              </a:rPr>
              <a:t>Console.WriteLine</a:t>
            </a:r>
            <a:r>
              <a:rPr lang="en-IN" sz="1200" dirty="0">
                <a:effectLst/>
                <a:latin typeface="Courier New" panose="02070309020205020404" pitchFamily="49" charset="0"/>
                <a:ea typeface="Times New Roman" panose="02020603050405020304" pitchFamily="18" charset="0"/>
                <a:cs typeface="Times New Roman" panose="02020603050405020304" pitchFamily="18" charset="0"/>
              </a:rPr>
              <a:t>("I2.A()");</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0000"/>
              </a:lnSpc>
              <a:spcBef>
                <a:spcPts val="0"/>
              </a:spcBef>
              <a:spcAft>
                <a:spcPts val="10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200" dirty="0">
                <a:effectLst/>
                <a:latin typeface="Courier New" panose="02070309020205020404" pitchFamily="49" charset="0"/>
                <a:ea typeface="Times New Roman" panose="02020603050405020304" pitchFamily="18"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0000"/>
              </a:lnSpc>
              <a:spcBef>
                <a:spcPts val="0"/>
              </a:spcBef>
              <a:spcAft>
                <a:spcPts val="10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200"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indent="0">
              <a:lnSpc>
                <a:spcPct val="100000"/>
              </a:lnSpc>
              <a:spcBef>
                <a:spcPts val="0"/>
              </a:spcBef>
              <a:spcAft>
                <a:spcPts val="10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In this case we would get a compile error saying that </a:t>
            </a:r>
            <a:r>
              <a:rPr lang="en-IN" sz="1200" b="1" dirty="0">
                <a:effectLst/>
                <a:latin typeface="Times New Roman" panose="02020603050405020304" pitchFamily="18" charset="0"/>
                <a:ea typeface="Times New Roman" panose="02020603050405020304" pitchFamily="18" charset="0"/>
                <a:cs typeface="Times New Roman" panose="02020603050405020304" pitchFamily="18" charset="0"/>
              </a:rPr>
              <a:t>C</a:t>
            </a: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 fails to implement </a:t>
            </a:r>
            <a:r>
              <a:rPr lang="en-IN" sz="1200" b="1" dirty="0">
                <a:effectLst/>
                <a:latin typeface="Times New Roman" panose="02020603050405020304" pitchFamily="18" charset="0"/>
                <a:ea typeface="Times New Roman" panose="02020603050405020304" pitchFamily="18" charset="0"/>
                <a:cs typeface="Times New Roman" panose="02020603050405020304" pitchFamily="18" charset="0"/>
              </a:rPr>
              <a:t>I2.A()</a:t>
            </a: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 We could fix this error by changing the first line to</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0000"/>
              </a:lnSpc>
              <a:spcBef>
                <a:spcPts val="0"/>
              </a:spcBef>
              <a:spcAft>
                <a:spcPts val="10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200" dirty="0">
                <a:effectLst/>
                <a:latin typeface="Courier New" panose="02070309020205020404" pitchFamily="49" charset="0"/>
                <a:ea typeface="Times New Roman" panose="02020603050405020304" pitchFamily="18" charset="0"/>
                <a:cs typeface="Times New Roman" panose="02020603050405020304" pitchFamily="18" charset="0"/>
              </a:rPr>
              <a:t>class C : I1</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0000"/>
              </a:lnSpc>
              <a:spcBef>
                <a:spcPts val="0"/>
              </a:spcBef>
              <a:spcAft>
                <a:spcPts val="1000"/>
              </a:spcAft>
              <a:buNone/>
            </a:pP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but we'd get another compile error when trying to invoke </a:t>
            </a:r>
            <a:r>
              <a:rPr lang="en-IN" sz="1200" b="1" dirty="0">
                <a:effectLst/>
                <a:latin typeface="Times New Roman" panose="02020603050405020304" pitchFamily="18" charset="0"/>
                <a:ea typeface="Times New Roman" panose="02020603050405020304" pitchFamily="18" charset="0"/>
                <a:cs typeface="Times New Roman" panose="02020603050405020304" pitchFamily="18" charset="0"/>
              </a:rPr>
              <a:t>A()</a:t>
            </a: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 as a member of </a:t>
            </a:r>
            <a:r>
              <a:rPr lang="en-IN" sz="1200" b="1" dirty="0">
                <a:effectLst/>
                <a:latin typeface="Times New Roman" panose="02020603050405020304" pitchFamily="18" charset="0"/>
                <a:ea typeface="Times New Roman" panose="02020603050405020304" pitchFamily="18" charset="0"/>
                <a:cs typeface="Times New Roman" panose="02020603050405020304" pitchFamily="18" charset="0"/>
              </a:rPr>
              <a:t>C</a:t>
            </a: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0000"/>
              </a:lnSpc>
              <a:spcBef>
                <a:spcPts val="0"/>
              </a:spcBef>
              <a:spcAft>
                <a:spcPts val="10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200" dirty="0">
                <a:effectLst/>
                <a:latin typeface="Courier New" panose="02070309020205020404" pitchFamily="49" charset="0"/>
                <a:ea typeface="Times New Roman" panose="02020603050405020304" pitchFamily="18" charset="0"/>
                <a:cs typeface="Times New Roman" panose="02020603050405020304" pitchFamily="18" charset="0"/>
              </a:rPr>
              <a:t>C </a:t>
            </a:r>
            <a:r>
              <a:rPr lang="en-IN" sz="1200" dirty="0" err="1">
                <a:effectLst/>
                <a:latin typeface="Courier New" panose="02070309020205020404" pitchFamily="49" charset="0"/>
                <a:ea typeface="Times New Roman" panose="02020603050405020304" pitchFamily="18" charset="0"/>
                <a:cs typeface="Times New Roman" panose="02020603050405020304" pitchFamily="18" charset="0"/>
              </a:rPr>
              <a:t>c</a:t>
            </a:r>
            <a:r>
              <a:rPr lang="en-IN" sz="1200" dirty="0">
                <a:effectLst/>
                <a:latin typeface="Courier New" panose="02070309020205020404" pitchFamily="49" charset="0"/>
                <a:ea typeface="Times New Roman" panose="02020603050405020304" pitchFamily="18" charset="0"/>
                <a:cs typeface="Times New Roman" panose="02020603050405020304" pitchFamily="18" charset="0"/>
              </a:rPr>
              <a:t> = new C();</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0000"/>
              </a:lnSpc>
              <a:spcBef>
                <a:spcPts val="0"/>
              </a:spcBef>
              <a:spcAft>
                <a:spcPts val="10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200" dirty="0" err="1">
                <a:effectLst/>
                <a:latin typeface="Courier New" panose="02070309020205020404" pitchFamily="49" charset="0"/>
                <a:ea typeface="Times New Roman" panose="02020603050405020304" pitchFamily="18" charset="0"/>
                <a:cs typeface="Times New Roman" panose="02020603050405020304" pitchFamily="18" charset="0"/>
              </a:rPr>
              <a:t>c.A</a:t>
            </a:r>
            <a:r>
              <a:rPr lang="en-IN" sz="1200" dirty="0">
                <a:effectLst/>
                <a:latin typeface="Courier New" panose="02070309020205020404" pitchFamily="49" charset="0"/>
                <a:ea typeface="Times New Roman" panose="02020603050405020304" pitchFamily="18" charset="0"/>
                <a:cs typeface="Times New Roman" panose="02020603050405020304" pitchFamily="18" charset="0"/>
              </a:rPr>
              <a:t>();</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0000"/>
              </a:lnSpc>
              <a:spcBef>
                <a:spcPts val="0"/>
              </a:spcBef>
              <a:spcAft>
                <a:spcPts val="1000"/>
              </a:spcAft>
              <a:buNone/>
            </a:pP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This time the compiler would report that class </a:t>
            </a:r>
            <a:r>
              <a:rPr lang="en-IN" sz="1200" b="1" dirty="0">
                <a:effectLst/>
                <a:latin typeface="Times New Roman" panose="02020603050405020304" pitchFamily="18" charset="0"/>
                <a:ea typeface="Times New Roman" panose="02020603050405020304" pitchFamily="18" charset="0"/>
                <a:cs typeface="Times New Roman" panose="02020603050405020304" pitchFamily="18" charset="0"/>
              </a:rPr>
              <a:t>C</a:t>
            </a: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 does not contain a definition for method </a:t>
            </a:r>
            <a:r>
              <a:rPr lang="en-IN" sz="1200" b="1" dirty="0">
                <a:effectLst/>
                <a:latin typeface="Times New Roman" panose="02020603050405020304" pitchFamily="18" charset="0"/>
                <a:ea typeface="Times New Roman" panose="02020603050405020304" pitchFamily="18" charset="0"/>
                <a:cs typeface="Times New Roman" panose="02020603050405020304" pitchFamily="18" charset="0"/>
              </a:rPr>
              <a:t>A()</a:t>
            </a: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 We get the error because the </a:t>
            </a:r>
            <a:r>
              <a:rPr lang="en-IN" sz="1200" b="1" dirty="0">
                <a:effectLst/>
                <a:latin typeface="Times New Roman" panose="02020603050405020304" pitchFamily="18" charset="0"/>
                <a:ea typeface="Times New Roman" panose="02020603050405020304" pitchFamily="18" charset="0"/>
                <a:cs typeface="Times New Roman" panose="02020603050405020304" pitchFamily="18" charset="0"/>
              </a:rPr>
              <a:t>explicit implementation of I1.A() hides A() from the class</a:t>
            </a: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 The only way to call </a:t>
            </a:r>
            <a:r>
              <a:rPr lang="en-IN" sz="1200" b="1" dirty="0">
                <a:effectLst/>
                <a:latin typeface="Times New Roman" panose="02020603050405020304" pitchFamily="18" charset="0"/>
                <a:ea typeface="Times New Roman" panose="02020603050405020304" pitchFamily="18" charset="0"/>
                <a:cs typeface="Times New Roman" panose="02020603050405020304" pitchFamily="18" charset="0"/>
              </a:rPr>
              <a:t>I1.A()</a:t>
            </a: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 now is through </a:t>
            </a:r>
            <a:r>
              <a:rPr lang="en-IN" sz="1200" b="1" dirty="0">
                <a:effectLst/>
                <a:latin typeface="Times New Roman" panose="02020603050405020304" pitchFamily="18" charset="0"/>
                <a:ea typeface="Times New Roman" panose="02020603050405020304" pitchFamily="18" charset="0"/>
                <a:cs typeface="Times New Roman" panose="02020603050405020304" pitchFamily="18" charset="0"/>
              </a:rPr>
              <a:t>C</a:t>
            </a: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's </a:t>
            </a:r>
            <a:r>
              <a:rPr lang="en-IN" sz="1200" b="1" dirty="0">
                <a:effectLst/>
                <a:latin typeface="Times New Roman" panose="02020603050405020304" pitchFamily="18" charset="0"/>
                <a:ea typeface="Times New Roman" panose="02020603050405020304" pitchFamily="18" charset="0"/>
                <a:cs typeface="Times New Roman" panose="02020603050405020304" pitchFamily="18" charset="0"/>
              </a:rPr>
              <a:t>I1</a:t>
            </a: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 interface:</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0000"/>
              </a:lnSpc>
              <a:spcBef>
                <a:spcPts val="0"/>
              </a:spcBef>
              <a:spcAft>
                <a:spcPts val="10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200" dirty="0">
                <a:effectLst/>
                <a:latin typeface="Courier New" panose="02070309020205020404" pitchFamily="49" charset="0"/>
                <a:ea typeface="Times New Roman" panose="02020603050405020304" pitchFamily="18" charset="0"/>
                <a:cs typeface="Times New Roman" panose="02020603050405020304" pitchFamily="18" charset="0"/>
              </a:rPr>
              <a:t>C </a:t>
            </a:r>
            <a:r>
              <a:rPr lang="en-IN" sz="1200" dirty="0" err="1">
                <a:effectLst/>
                <a:latin typeface="Courier New" panose="02070309020205020404" pitchFamily="49" charset="0"/>
                <a:ea typeface="Times New Roman" panose="02020603050405020304" pitchFamily="18" charset="0"/>
                <a:cs typeface="Times New Roman" panose="02020603050405020304" pitchFamily="18" charset="0"/>
              </a:rPr>
              <a:t>c</a:t>
            </a:r>
            <a:r>
              <a:rPr lang="en-IN" sz="1200" dirty="0">
                <a:effectLst/>
                <a:latin typeface="Courier New" panose="02070309020205020404" pitchFamily="49" charset="0"/>
                <a:ea typeface="Times New Roman" panose="02020603050405020304" pitchFamily="18" charset="0"/>
                <a:cs typeface="Times New Roman" panose="02020603050405020304" pitchFamily="18" charset="0"/>
              </a:rPr>
              <a:t> = new C();</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0000"/>
              </a:lnSpc>
              <a:spcBef>
                <a:spcPts val="0"/>
              </a:spcBef>
              <a:spcAft>
                <a:spcPts val="10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200" dirty="0">
                <a:effectLst/>
                <a:latin typeface="Courier New" panose="02070309020205020404" pitchFamily="49" charset="0"/>
                <a:ea typeface="Times New Roman" panose="02020603050405020304" pitchFamily="18" charset="0"/>
                <a:cs typeface="Times New Roman" panose="02020603050405020304" pitchFamily="18" charset="0"/>
              </a:rPr>
              <a:t>I1 </a:t>
            </a:r>
            <a:r>
              <a:rPr lang="en-IN" sz="1200" dirty="0" err="1">
                <a:effectLst/>
                <a:latin typeface="Courier New" panose="02070309020205020404" pitchFamily="49" charset="0"/>
                <a:ea typeface="Times New Roman" panose="02020603050405020304" pitchFamily="18" charset="0"/>
                <a:cs typeface="Times New Roman" panose="02020603050405020304" pitchFamily="18" charset="0"/>
              </a:rPr>
              <a:t>i1</a:t>
            </a:r>
            <a:r>
              <a:rPr lang="en-IN" sz="1200" dirty="0">
                <a:effectLst/>
                <a:latin typeface="Courier New" panose="02070309020205020404" pitchFamily="49" charset="0"/>
                <a:ea typeface="Times New Roman" panose="02020603050405020304" pitchFamily="18" charset="0"/>
                <a:cs typeface="Times New Roman" panose="02020603050405020304" pitchFamily="18" charset="0"/>
              </a:rPr>
              <a:t> = c; </a:t>
            </a:r>
          </a:p>
          <a:p>
            <a:pPr marL="0" indent="0">
              <a:lnSpc>
                <a:spcPct val="100000"/>
              </a:lnSpc>
              <a:spcBef>
                <a:spcPts val="0"/>
              </a:spcBef>
              <a:spcAft>
                <a:spcPts val="10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200" dirty="0">
                <a:effectLst/>
                <a:latin typeface="Courier New" panose="02070309020205020404" pitchFamily="49" charset="0"/>
                <a:ea typeface="Times New Roman" panose="02020603050405020304" pitchFamily="18" charset="0"/>
                <a:cs typeface="Times New Roman" panose="02020603050405020304" pitchFamily="18" charset="0"/>
              </a:rPr>
              <a:t>i1.A();</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0000"/>
              </a:lnSpc>
              <a:spcBef>
                <a:spcPts val="0"/>
              </a:spcBef>
              <a:buNone/>
            </a:pPr>
            <a:endParaRPr lang="en-IN" sz="1200" dirty="0"/>
          </a:p>
        </p:txBody>
      </p:sp>
    </p:spTree>
    <p:extLst>
      <p:ext uri="{BB962C8B-B14F-4D97-AF65-F5344CB8AC3E}">
        <p14:creationId xmlns:p14="http://schemas.microsoft.com/office/powerpoint/2010/main" val="11580478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9C9B0F3-5E15-414A-84F7-158754E41019}"/>
              </a:ext>
            </a:extLst>
          </p:cNvPr>
          <p:cNvSpPr>
            <a:spLocks noGrp="1"/>
          </p:cNvSpPr>
          <p:nvPr>
            <p:ph idx="1"/>
          </p:nvPr>
        </p:nvSpPr>
        <p:spPr>
          <a:xfrm>
            <a:off x="1160206" y="353961"/>
            <a:ext cx="10193594" cy="5823002"/>
          </a:xfrm>
        </p:spPr>
        <p:txBody>
          <a:bodyPr/>
          <a:lstStyle/>
          <a:p>
            <a:pPr marL="0" indent="0">
              <a:buNone/>
            </a:pPr>
            <a:r>
              <a:rPr lang="en-IN"/>
              <a:t>Following are </a:t>
            </a:r>
            <a:r>
              <a:rPr lang="en-IN" dirty="0"/>
              <a:t>some of the interface available in </a:t>
            </a:r>
            <a:r>
              <a:rPr lang="en-IN" dirty="0" err="1"/>
              <a:t>.net</a:t>
            </a:r>
            <a:r>
              <a:rPr lang="en-IN" dirty="0"/>
              <a:t> frame work</a:t>
            </a:r>
          </a:p>
          <a:p>
            <a:pPr marL="514350" indent="-514350">
              <a:buAutoNum type="arabicPeriod"/>
            </a:pPr>
            <a:r>
              <a:rPr lang="en-IN" sz="1800" dirty="0" err="1">
                <a:solidFill>
                  <a:srgbClr val="007D9A"/>
                </a:solidFill>
                <a:latin typeface="Consolas" panose="020B0609020204030204" pitchFamily="49" charset="0"/>
                <a:cs typeface="Times New Roman" panose="02020603050405020304" pitchFamily="18" charset="0"/>
              </a:rPr>
              <a:t>Icloneable</a:t>
            </a:r>
            <a:r>
              <a:rPr lang="en-IN" sz="1800" dirty="0">
                <a:solidFill>
                  <a:srgbClr val="007D9A"/>
                </a:solidFill>
                <a:latin typeface="Consolas" panose="020B0609020204030204" pitchFamily="49" charset="0"/>
                <a:cs typeface="Times New Roman" panose="02020603050405020304" pitchFamily="18" charset="0"/>
              </a:rPr>
              <a:t> </a:t>
            </a:r>
            <a:r>
              <a:rPr lang="en-IN" dirty="0"/>
              <a:t>with Clone() abstract method</a:t>
            </a:r>
          </a:p>
          <a:p>
            <a:pPr marL="514350" indent="-514350">
              <a:buAutoNum type="arabicPeriod"/>
            </a:pPr>
            <a:r>
              <a:rPr lang="en-IN" sz="1800" dirty="0" err="1">
                <a:solidFill>
                  <a:srgbClr val="007D9A"/>
                </a:solidFill>
                <a:latin typeface="Consolas" panose="020B0609020204030204" pitchFamily="49" charset="0"/>
                <a:cs typeface="Times New Roman" panose="02020603050405020304" pitchFamily="18" charset="0"/>
              </a:rPr>
              <a:t>Icomparable</a:t>
            </a:r>
            <a:r>
              <a:rPr lang="en-IN" dirty="0"/>
              <a:t> with abstract method public int </a:t>
            </a:r>
            <a:r>
              <a:rPr lang="en-IN" dirty="0" err="1"/>
              <a:t>CompareTo</a:t>
            </a:r>
            <a:r>
              <a:rPr lang="en-IN" dirty="0"/>
              <a:t>(object </a:t>
            </a:r>
            <a:r>
              <a:rPr lang="en-IN" dirty="0" err="1"/>
              <a:t>obj</a:t>
            </a:r>
            <a:r>
              <a:rPr lang="en-IN" dirty="0"/>
              <a:t>)</a:t>
            </a:r>
          </a:p>
          <a:p>
            <a:pPr marL="514350" indent="-514350">
              <a:buFont typeface="Arial" panose="020B0604020202020204" pitchFamily="34" charset="0"/>
              <a:buAutoNum type="arabicPeriod"/>
            </a:pPr>
            <a:r>
              <a:rPr lang="en-US" sz="1800" dirty="0" err="1">
                <a:solidFill>
                  <a:srgbClr val="007D9A"/>
                </a:solidFill>
                <a:latin typeface="Consolas" panose="020B0609020204030204" pitchFamily="49" charset="0"/>
                <a:cs typeface="Times New Roman" panose="02020603050405020304" pitchFamily="18" charset="0"/>
              </a:rPr>
              <a:t>Icomparer</a:t>
            </a:r>
            <a:r>
              <a:rPr lang="en-US" sz="1800" dirty="0">
                <a:effectLst/>
                <a:latin typeface="TheSansMonoConNormal"/>
                <a:ea typeface="Calibri" panose="020F0502020204030204" pitchFamily="34" charset="0"/>
                <a:cs typeface="TheSansMonoConNormal"/>
              </a:rPr>
              <a:t> with abstract method int Compare(object o1, object o2);</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514350" indent="-514350">
              <a:buAutoNum type="arabicPeriod"/>
            </a:pPr>
            <a:r>
              <a:rPr lang="en-IN" sz="1800" dirty="0" err="1">
                <a:solidFill>
                  <a:srgbClr val="007D9A"/>
                </a:solidFill>
                <a:effectLst/>
                <a:latin typeface="Consolas" panose="020B0609020204030204" pitchFamily="49" charset="0"/>
                <a:ea typeface="Times New Roman" panose="02020603050405020304" pitchFamily="18" charset="0"/>
                <a:cs typeface="Times New Roman" panose="02020603050405020304" pitchFamily="18" charset="0"/>
              </a:rPr>
              <a:t>Ienumerable</a:t>
            </a:r>
            <a:r>
              <a:rPr lang="en-IN" sz="1800" dirty="0">
                <a:solidFill>
                  <a:srgbClr val="007D9A"/>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800" dirty="0">
                <a:effectLst/>
                <a:latin typeface="Consolas" panose="020B0609020204030204" pitchFamily="49" charset="0"/>
                <a:ea typeface="Times New Roman" panose="02020603050405020304" pitchFamily="18" charset="0"/>
                <a:cs typeface="Times New Roman" panose="02020603050405020304" pitchFamily="18" charset="0"/>
              </a:rPr>
              <a:t>with abstract ,method </a:t>
            </a:r>
            <a:r>
              <a:rPr lang="en-IN" sz="1800" dirty="0" err="1">
                <a:solidFill>
                  <a:srgbClr val="171717"/>
                </a:solidFill>
                <a:effectLst/>
                <a:latin typeface="Consolas" panose="020B0609020204030204" pitchFamily="49" charset="0"/>
                <a:ea typeface="Times New Roman" panose="02020603050405020304" pitchFamily="18" charset="0"/>
                <a:cs typeface="Times New Roman" panose="02020603050405020304" pitchFamily="18" charset="0"/>
              </a:rPr>
              <a:t>GetEnumerator</a:t>
            </a:r>
            <a:r>
              <a:rPr lang="en-IN" sz="1800" dirty="0">
                <a:solidFill>
                  <a:srgbClr val="171717"/>
                </a:solidFill>
                <a:effectLst/>
                <a:latin typeface="Consolas" panose="020B0609020204030204" pitchFamily="49" charset="0"/>
                <a:ea typeface="Times New Roman" panose="02020603050405020304" pitchFamily="18" charset="0"/>
                <a:cs typeface="Times New Roman" panose="02020603050405020304" pitchFamily="18" charset="0"/>
              </a:rPr>
              <a:t>()</a:t>
            </a:r>
          </a:p>
          <a:p>
            <a:pPr marL="514350" indent="-514350">
              <a:buAutoNum type="arabicPeriod"/>
            </a:pPr>
            <a:r>
              <a:rPr lang="en-IN" sz="1800" dirty="0" err="1">
                <a:solidFill>
                  <a:srgbClr val="007D9A"/>
                </a:solidFill>
                <a:latin typeface="Consolas" panose="020B0609020204030204" pitchFamily="49" charset="0"/>
                <a:cs typeface="Times New Roman" panose="02020603050405020304" pitchFamily="18" charset="0"/>
              </a:rPr>
              <a:t>Ienumerator</a:t>
            </a:r>
            <a:r>
              <a:rPr lang="en-IN" sz="1800" dirty="0">
                <a:solidFill>
                  <a:srgbClr val="007D9A"/>
                </a:solidFill>
                <a:latin typeface="Consolas" panose="020B0609020204030204" pitchFamily="49" charset="0"/>
                <a:cs typeface="Times New Roman" panose="02020603050405020304" pitchFamily="18" charset="0"/>
              </a:rPr>
              <a:t> </a:t>
            </a:r>
            <a:r>
              <a:rPr lang="en-IN" sz="1800" dirty="0">
                <a:latin typeface="Consolas" panose="020B0609020204030204" pitchFamily="49" charset="0"/>
                <a:cs typeface="Times New Roman" panose="02020603050405020304" pitchFamily="18" charset="0"/>
              </a:rPr>
              <a:t>with three abstract method </a:t>
            </a:r>
          </a:p>
          <a:p>
            <a:pPr marL="971550" lvl="1" indent="-254000">
              <a:buAutoNum type="arabicPeriod"/>
            </a:pPr>
            <a:r>
              <a:rPr lang="en-IN" sz="1400" dirty="0">
                <a:solidFill>
                  <a:srgbClr val="000000"/>
                </a:solidFill>
                <a:highlight>
                  <a:srgbClr val="FFFFFF"/>
                </a:highlight>
                <a:latin typeface="Consolas" panose="020B0609020204030204" pitchFamily="49" charset="0"/>
              </a:rPr>
              <a:t> </a:t>
            </a:r>
            <a:r>
              <a:rPr lang="en-IN" sz="1400" dirty="0">
                <a:solidFill>
                  <a:srgbClr val="0000FF"/>
                </a:solidFill>
                <a:highlight>
                  <a:srgbClr val="FFFFFF"/>
                </a:highlight>
                <a:latin typeface="Consolas" panose="020B0609020204030204" pitchFamily="49" charset="0"/>
              </a:rPr>
              <a:t>object</a:t>
            </a:r>
            <a:r>
              <a:rPr lang="en-IN" sz="1400" dirty="0">
                <a:solidFill>
                  <a:srgbClr val="000000"/>
                </a:solidFill>
                <a:highlight>
                  <a:srgbClr val="FFFFFF"/>
                </a:highlight>
                <a:latin typeface="Consolas" panose="020B0609020204030204" pitchFamily="49" charset="0"/>
              </a:rPr>
              <a:t> Current { </a:t>
            </a:r>
            <a:r>
              <a:rPr lang="en-IN" sz="1400" dirty="0">
                <a:solidFill>
                  <a:srgbClr val="0000FF"/>
                </a:solidFill>
                <a:highlight>
                  <a:srgbClr val="FFFFFF"/>
                </a:highlight>
                <a:latin typeface="Consolas" panose="020B0609020204030204" pitchFamily="49" charset="0"/>
              </a:rPr>
              <a:t>get</a:t>
            </a:r>
            <a:r>
              <a:rPr lang="en-IN" sz="1400" dirty="0">
                <a:solidFill>
                  <a:srgbClr val="000000"/>
                </a:solidFill>
                <a:highlight>
                  <a:srgbClr val="FFFFFF"/>
                </a:highlight>
                <a:latin typeface="Consolas" panose="020B0609020204030204" pitchFamily="49" charset="0"/>
              </a:rPr>
              <a:t>; },</a:t>
            </a:r>
          </a:p>
          <a:p>
            <a:pPr marL="971550" lvl="1" indent="-254000">
              <a:buAutoNum type="arabicPeriod"/>
            </a:pPr>
            <a:r>
              <a:rPr lang="en-IN" sz="1800" dirty="0">
                <a:solidFill>
                  <a:srgbClr val="000000"/>
                </a:solidFill>
                <a:highlight>
                  <a:srgbClr val="FFFFFF"/>
                </a:highlight>
                <a:latin typeface="Consolas" panose="020B0609020204030204" pitchFamily="49" charset="0"/>
              </a:rPr>
              <a:t> </a:t>
            </a:r>
            <a:r>
              <a:rPr lang="en-IN" sz="1800" dirty="0">
                <a:solidFill>
                  <a:srgbClr val="0000FF"/>
                </a:solidFill>
                <a:highlight>
                  <a:srgbClr val="FFFFFF"/>
                </a:highlight>
                <a:latin typeface="Consolas" panose="020B0609020204030204" pitchFamily="49" charset="0"/>
              </a:rPr>
              <a:t>bool</a:t>
            </a:r>
            <a:r>
              <a:rPr lang="en-IN" sz="1800" dirty="0">
                <a:solidFill>
                  <a:srgbClr val="000000"/>
                </a:solidFill>
                <a:highlight>
                  <a:srgbClr val="FFFFFF"/>
                </a:highlight>
                <a:latin typeface="Consolas" panose="020B0609020204030204" pitchFamily="49" charset="0"/>
              </a:rPr>
              <a:t> </a:t>
            </a:r>
            <a:r>
              <a:rPr lang="en-IN" sz="1800" dirty="0" err="1">
                <a:solidFill>
                  <a:srgbClr val="000000"/>
                </a:solidFill>
                <a:highlight>
                  <a:srgbClr val="FFFFFF"/>
                </a:highlight>
                <a:latin typeface="Consolas" panose="020B0609020204030204" pitchFamily="49" charset="0"/>
              </a:rPr>
              <a:t>MoveNext</a:t>
            </a:r>
            <a:r>
              <a:rPr lang="en-IN" sz="1800" dirty="0">
                <a:solidFill>
                  <a:srgbClr val="000000"/>
                </a:solidFill>
                <a:highlight>
                  <a:srgbClr val="FFFFFF"/>
                </a:highlight>
                <a:latin typeface="Consolas" panose="020B0609020204030204" pitchFamily="49" charset="0"/>
              </a:rPr>
              <a:t>();</a:t>
            </a:r>
            <a:endParaRPr lang="en-IN" sz="1400" dirty="0">
              <a:solidFill>
                <a:srgbClr val="000000"/>
              </a:solidFill>
              <a:highlight>
                <a:srgbClr val="FFFFFF"/>
              </a:highlight>
              <a:latin typeface="Consolas" panose="020B0609020204030204" pitchFamily="49" charset="0"/>
            </a:endParaRPr>
          </a:p>
          <a:p>
            <a:pPr marL="971550" lvl="1" indent="-254000">
              <a:buAutoNum type="arabicPeriod"/>
            </a:pPr>
            <a:r>
              <a:rPr lang="en-IN" sz="1800" dirty="0">
                <a:solidFill>
                  <a:srgbClr val="0000FF"/>
                </a:solidFill>
                <a:highlight>
                  <a:srgbClr val="FFFFFF"/>
                </a:highlight>
                <a:latin typeface="Consolas" panose="020B0609020204030204" pitchFamily="49" charset="0"/>
              </a:rPr>
              <a:t>void</a:t>
            </a:r>
            <a:r>
              <a:rPr lang="en-IN" sz="1800" dirty="0">
                <a:solidFill>
                  <a:srgbClr val="000000"/>
                </a:solidFill>
                <a:highlight>
                  <a:srgbClr val="FFFFFF"/>
                </a:highlight>
                <a:latin typeface="Consolas" panose="020B0609020204030204" pitchFamily="49" charset="0"/>
              </a:rPr>
              <a:t> Reset();</a:t>
            </a:r>
            <a:endParaRPr lang="en-IN" sz="1400" dirty="0">
              <a:solidFill>
                <a:srgbClr val="007D9A"/>
              </a:solidFill>
              <a:latin typeface="Consolas" panose="020B0609020204030204" pitchFamily="49" charset="0"/>
              <a:cs typeface="Times New Roman" panose="02020603050405020304" pitchFamily="18" charset="0"/>
            </a:endParaRPr>
          </a:p>
        </p:txBody>
      </p:sp>
    </p:spTree>
    <p:extLst>
      <p:ext uri="{BB962C8B-B14F-4D97-AF65-F5344CB8AC3E}">
        <p14:creationId xmlns:p14="http://schemas.microsoft.com/office/powerpoint/2010/main" val="41494387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AC1DFE-E386-47DA-B878-C8448ABAFED9}"/>
              </a:ext>
            </a:extLst>
          </p:cNvPr>
          <p:cNvSpPr>
            <a:spLocks noGrp="1"/>
          </p:cNvSpPr>
          <p:nvPr>
            <p:ph type="title"/>
          </p:nvPr>
        </p:nvSpPr>
        <p:spPr/>
        <p:txBody>
          <a:bodyPr/>
          <a:lstStyle/>
          <a:p>
            <a:r>
              <a:rPr lang="en-IN" dirty="0"/>
              <a:t>Interface</a:t>
            </a:r>
          </a:p>
        </p:txBody>
      </p:sp>
      <p:sp>
        <p:nvSpPr>
          <p:cNvPr id="3" name="Content Placeholder 2">
            <a:extLst>
              <a:ext uri="{FF2B5EF4-FFF2-40B4-BE49-F238E27FC236}">
                <a16:creationId xmlns:a16="http://schemas.microsoft.com/office/drawing/2014/main" id="{5E77CF8E-6C13-41D4-AB10-F9F290A7A686}"/>
              </a:ext>
            </a:extLst>
          </p:cNvPr>
          <p:cNvSpPr>
            <a:spLocks noGrp="1"/>
          </p:cNvSpPr>
          <p:nvPr>
            <p:ph idx="1"/>
          </p:nvPr>
        </p:nvSpPr>
        <p:spPr>
          <a:xfrm>
            <a:off x="550606" y="1317523"/>
            <a:ext cx="10803194" cy="4859440"/>
          </a:xfrm>
        </p:spPr>
        <p:txBody>
          <a:bodyPr/>
          <a:lstStyle/>
          <a:p>
            <a:r>
              <a:rPr lang="en-IN" dirty="0"/>
              <a:t>It says I know what to do but I don’t know how to </a:t>
            </a:r>
            <a:r>
              <a:rPr lang="en-IN" dirty="0" err="1"/>
              <a:t>do.So</a:t>
            </a:r>
            <a:r>
              <a:rPr lang="en-IN" dirty="0"/>
              <a:t> it has only declaration of abstract method.</a:t>
            </a:r>
          </a:p>
          <a:p>
            <a:pPr marL="0" indent="0">
              <a:buNone/>
            </a:pPr>
            <a:r>
              <a:rPr lang="en-IN" dirty="0" err="1"/>
              <a:t>Eg.</a:t>
            </a:r>
            <a:r>
              <a:rPr lang="en-IN" dirty="0"/>
              <a:t> IMessage Interface may have method </a:t>
            </a:r>
            <a:r>
              <a:rPr lang="en-IN" dirty="0" err="1"/>
              <a:t>send_message</a:t>
            </a:r>
            <a:r>
              <a:rPr lang="en-IN" dirty="0"/>
              <a:t>. It knows that send message method  is required but how to send, it is not aware of.</a:t>
            </a:r>
          </a:p>
          <a:p>
            <a:pPr marL="0" indent="0">
              <a:buNone/>
            </a:pPr>
            <a:r>
              <a:rPr lang="en-IN" dirty="0"/>
              <a:t>Class SMS implement  IMessage and provide concrete method public void </a:t>
            </a:r>
            <a:r>
              <a:rPr lang="en-IN" dirty="0" err="1"/>
              <a:t>send_message</a:t>
            </a:r>
            <a:r>
              <a:rPr lang="en-IN" dirty="0"/>
              <a:t> and write code for send message through SMS</a:t>
            </a:r>
          </a:p>
          <a:p>
            <a:pPr marL="0" indent="0">
              <a:buNone/>
            </a:pPr>
            <a:r>
              <a:rPr lang="en-IN" dirty="0"/>
              <a:t>Class Email implement </a:t>
            </a:r>
            <a:r>
              <a:rPr lang="en-IN" dirty="0" err="1"/>
              <a:t>Imessage</a:t>
            </a:r>
            <a:r>
              <a:rPr lang="en-IN" dirty="0"/>
              <a:t> and provide concrete method public </a:t>
            </a:r>
            <a:r>
              <a:rPr lang="en-IN" dirty="0" err="1"/>
              <a:t>send_message</a:t>
            </a:r>
            <a:r>
              <a:rPr lang="en-IN" dirty="0"/>
              <a:t> and write code for send message through email.</a:t>
            </a:r>
          </a:p>
          <a:p>
            <a:r>
              <a:rPr lang="en-IN" dirty="0"/>
              <a:t>A class can implement multiple interface.</a:t>
            </a:r>
          </a:p>
        </p:txBody>
      </p:sp>
    </p:spTree>
    <p:extLst>
      <p:ext uri="{BB962C8B-B14F-4D97-AF65-F5344CB8AC3E}">
        <p14:creationId xmlns:p14="http://schemas.microsoft.com/office/powerpoint/2010/main" val="14304494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85370-1BC6-4AFD-85EE-FDC9D42960A5}"/>
              </a:ext>
            </a:extLst>
          </p:cNvPr>
          <p:cNvSpPr>
            <a:spLocks noGrp="1"/>
          </p:cNvSpPr>
          <p:nvPr>
            <p:ph type="title"/>
          </p:nvPr>
        </p:nvSpPr>
        <p:spPr/>
        <p:txBody>
          <a:bodyPr>
            <a:normAutofit/>
          </a:bodyPr>
          <a:lstStyle/>
          <a:p>
            <a:r>
              <a:rPr lang="en-IN" dirty="0"/>
              <a:t>Interface</a:t>
            </a:r>
            <a:br>
              <a:rPr lang="en-IN" dirty="0"/>
            </a:br>
            <a:r>
              <a:rPr lang="en-US" sz="2200" dirty="0"/>
              <a:t>C# allows you to fully utilize the one interface, multiple methods” aspect of polymorphism. </a:t>
            </a:r>
            <a:endParaRPr lang="en-IN" dirty="0"/>
          </a:p>
        </p:txBody>
      </p:sp>
      <p:sp>
        <p:nvSpPr>
          <p:cNvPr id="3" name="Content Placeholder 2">
            <a:extLst>
              <a:ext uri="{FF2B5EF4-FFF2-40B4-BE49-F238E27FC236}">
                <a16:creationId xmlns:a16="http://schemas.microsoft.com/office/drawing/2014/main" id="{BE4B505D-9AB4-4DE3-B297-C4468C943DFD}"/>
              </a:ext>
            </a:extLst>
          </p:cNvPr>
          <p:cNvSpPr>
            <a:spLocks noGrp="1"/>
          </p:cNvSpPr>
          <p:nvPr>
            <p:ph idx="1"/>
          </p:nvPr>
        </p:nvSpPr>
        <p:spPr>
          <a:xfrm>
            <a:off x="612058" y="1690688"/>
            <a:ext cx="10515600" cy="4351338"/>
          </a:xfrm>
        </p:spPr>
        <p:txBody>
          <a:bodyPr/>
          <a:lstStyle/>
          <a:p>
            <a:pPr marL="0" indent="0">
              <a:buNone/>
            </a:pPr>
            <a:r>
              <a:rPr lang="en-IN" sz="1800" dirty="0">
                <a:effectLst/>
                <a:latin typeface="Times New Roman" panose="02020603050405020304" pitchFamily="18" charset="0"/>
                <a:ea typeface="Times New Roman" panose="02020603050405020304" pitchFamily="18" charset="0"/>
              </a:rPr>
              <a:t>An interface has the following properties:</a:t>
            </a:r>
          </a:p>
          <a:p>
            <a:pPr marL="342900" lvl="0" indent="-342900">
              <a:buSzPts val="1000"/>
              <a:buFont typeface="Symbol" panose="05050102010706020507" pitchFamily="18" charset="2"/>
              <a:buChar char=""/>
              <a:tabLst>
                <a:tab pos="457200" algn="l"/>
              </a:tabLst>
            </a:pPr>
            <a:r>
              <a:rPr lang="en-IN" sz="1800" dirty="0">
                <a:effectLst/>
                <a:latin typeface="Times New Roman" panose="02020603050405020304" pitchFamily="18" charset="0"/>
                <a:ea typeface="Times New Roman" panose="02020603050405020304" pitchFamily="18" charset="0"/>
              </a:rPr>
              <a:t>An interface is like an abstract base class. Any class or struct that implements the interface must implement all its members.</a:t>
            </a:r>
          </a:p>
          <a:p>
            <a:pPr marL="342900" lvl="0" indent="-342900">
              <a:buSzPts val="1000"/>
              <a:buFont typeface="Symbol" panose="05050102010706020507" pitchFamily="18" charset="2"/>
              <a:buChar char=""/>
              <a:tabLst>
                <a:tab pos="457200" algn="l"/>
              </a:tabLst>
            </a:pPr>
            <a:r>
              <a:rPr lang="en-IN" sz="1800" dirty="0">
                <a:effectLst/>
                <a:latin typeface="Times New Roman" panose="02020603050405020304" pitchFamily="18" charset="0"/>
                <a:ea typeface="Times New Roman" panose="02020603050405020304" pitchFamily="18" charset="0"/>
              </a:rPr>
              <a:t>An interface can't be instantiated directly. Its members are implemented by any class or struct that implements the interface.</a:t>
            </a:r>
          </a:p>
          <a:p>
            <a:pPr marL="342900" lvl="0" indent="-342900">
              <a:buSzPts val="1000"/>
              <a:buFont typeface="Symbol" panose="05050102010706020507" pitchFamily="18" charset="2"/>
              <a:buChar char=""/>
              <a:tabLst>
                <a:tab pos="457200" algn="l"/>
              </a:tabLst>
            </a:pPr>
            <a:r>
              <a:rPr lang="en-IN" sz="1800" dirty="0">
                <a:effectLst/>
                <a:latin typeface="Times New Roman" panose="02020603050405020304" pitchFamily="18" charset="0"/>
                <a:ea typeface="Times New Roman" panose="02020603050405020304" pitchFamily="18" charset="0"/>
              </a:rPr>
              <a:t>Interfaces can contain events, methods and properties.</a:t>
            </a:r>
          </a:p>
          <a:p>
            <a:pPr marL="342900" lvl="0" indent="-342900">
              <a:buSzPts val="1000"/>
              <a:buFont typeface="Symbol" panose="05050102010706020507" pitchFamily="18" charset="2"/>
              <a:buChar char=""/>
              <a:tabLst>
                <a:tab pos="457200" algn="l"/>
              </a:tabLst>
            </a:pPr>
            <a:r>
              <a:rPr lang="en-IN" sz="1800" dirty="0">
                <a:effectLst/>
                <a:latin typeface="Times New Roman" panose="02020603050405020304" pitchFamily="18" charset="0"/>
                <a:ea typeface="Times New Roman" panose="02020603050405020304" pitchFamily="18" charset="0"/>
              </a:rPr>
              <a:t>Interfaces contain no implementation of methods.</a:t>
            </a:r>
          </a:p>
          <a:p>
            <a:pPr marL="342900" lvl="0" indent="-342900">
              <a:buSzPts val="1000"/>
              <a:buFont typeface="Symbol" panose="05050102010706020507" pitchFamily="18" charset="2"/>
              <a:buChar char=""/>
              <a:tabLst>
                <a:tab pos="457200" algn="l"/>
              </a:tabLst>
            </a:pPr>
            <a:r>
              <a:rPr lang="en-IN" sz="1800" dirty="0">
                <a:effectLst/>
                <a:latin typeface="Times New Roman" panose="02020603050405020304" pitchFamily="18" charset="0"/>
                <a:ea typeface="Times New Roman" panose="02020603050405020304" pitchFamily="18" charset="0"/>
              </a:rPr>
              <a:t>A class or struct can implement multiple interfaces. A class can inherit a base class and also implement one or more interfaces.</a:t>
            </a:r>
          </a:p>
          <a:p>
            <a:endParaRPr lang="en-IN" dirty="0"/>
          </a:p>
        </p:txBody>
      </p:sp>
    </p:spTree>
    <p:extLst>
      <p:ext uri="{BB962C8B-B14F-4D97-AF65-F5344CB8AC3E}">
        <p14:creationId xmlns:p14="http://schemas.microsoft.com/office/powerpoint/2010/main" val="2082852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50A6CC1-71FE-41EA-AEE4-B19DAD39B2CB}"/>
              </a:ext>
            </a:extLst>
          </p:cNvPr>
          <p:cNvSpPr>
            <a:spLocks noGrp="1"/>
          </p:cNvSpPr>
          <p:nvPr>
            <p:ph idx="1"/>
          </p:nvPr>
        </p:nvSpPr>
        <p:spPr>
          <a:xfrm>
            <a:off x="865238" y="904568"/>
            <a:ext cx="10488561" cy="5272395"/>
          </a:xfrm>
        </p:spPr>
        <p:txBody>
          <a:bodyPr>
            <a:normAutofit/>
          </a:bodyPr>
          <a:lstStyle/>
          <a:p>
            <a:pPr>
              <a:lnSpc>
                <a:spcPct val="115000"/>
              </a:lnSpc>
              <a:spcAft>
                <a:spcPts val="10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To implement an interface member, the corresponding member of the implementing class must be public, non-static, and have the same name and signature as the interface member</a:t>
            </a:r>
          </a:p>
          <a:p>
            <a:pPr>
              <a:lnSpc>
                <a:spcPct val="115000"/>
              </a:lnSpc>
              <a:spcAft>
                <a:spcPts val="10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Interfaces declared directly within a namespace can be declared as public or internal and, just like classes and structs, interfaces default to internal access. </a:t>
            </a:r>
          </a:p>
          <a:p>
            <a:pPr>
              <a:lnSpc>
                <a:spcPct val="115000"/>
              </a:lnSpc>
              <a:spcAft>
                <a:spcPts val="10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Interface members are always </a:t>
            </a:r>
            <a:r>
              <a:rPr lang="en-IN" sz="1800" b="1" dirty="0">
                <a:effectLst/>
                <a:latin typeface="Calibri" panose="020F0502020204030204" pitchFamily="34" charset="0"/>
                <a:ea typeface="Calibri" panose="020F0502020204030204" pitchFamily="34" charset="0"/>
                <a:cs typeface="Times New Roman" panose="02020603050405020304" pitchFamily="18" charset="0"/>
              </a:rPr>
              <a:t>public </a:t>
            </a:r>
            <a:r>
              <a:rPr lang="en-IN" sz="1800" dirty="0">
                <a:effectLst/>
                <a:latin typeface="Calibri" panose="020F0502020204030204" pitchFamily="34" charset="0"/>
                <a:ea typeface="Calibri" panose="020F0502020204030204" pitchFamily="34" charset="0"/>
                <a:cs typeface="Times New Roman" panose="02020603050405020304" pitchFamily="18" charset="0"/>
              </a:rPr>
              <a:t>because the purpose of an interface is to enable other types to access a class or struct. </a:t>
            </a:r>
            <a:r>
              <a:rPr lang="en-IN" sz="1800" b="1" dirty="0">
                <a:effectLst/>
                <a:latin typeface="Calibri" panose="020F0502020204030204" pitchFamily="34" charset="0"/>
                <a:ea typeface="Calibri" panose="020F0502020204030204" pitchFamily="34" charset="0"/>
                <a:cs typeface="Times New Roman" panose="02020603050405020304" pitchFamily="18" charset="0"/>
              </a:rPr>
              <a:t>No access modifiers can be applied to interface members.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IN" sz="1900" dirty="0">
                <a:latin typeface="Garamond" panose="02020404030301010803" pitchFamily="18" charset="0"/>
              </a:rPr>
              <a:t>Lets see example </a:t>
            </a:r>
          </a:p>
          <a:p>
            <a:r>
              <a:rPr lang="en-US" sz="1900" dirty="0">
                <a:latin typeface="Garamond" panose="02020404030301010803" pitchFamily="18" charset="0"/>
              </a:rPr>
              <a:t> Interface </a:t>
            </a:r>
            <a:r>
              <a:rPr lang="en-US" sz="1900" dirty="0" err="1">
                <a:latin typeface="Garamond" panose="02020404030301010803" pitchFamily="18" charset="0"/>
              </a:rPr>
              <a:t>Imessageservice</a:t>
            </a:r>
            <a:r>
              <a:rPr lang="en-US" sz="1900" dirty="0">
                <a:latin typeface="Garamond" panose="02020404030301010803" pitchFamily="18" charset="0"/>
              </a:rPr>
              <a:t> has method </a:t>
            </a:r>
            <a:r>
              <a:rPr lang="en-US" sz="1900" dirty="0" err="1">
                <a:latin typeface="Garamond" panose="02020404030301010803" pitchFamily="18" charset="0"/>
              </a:rPr>
              <a:t>sendmessage</a:t>
            </a:r>
            <a:r>
              <a:rPr lang="en-US" sz="1900" dirty="0">
                <a:latin typeface="Garamond" panose="02020404030301010803" pitchFamily="18" charset="0"/>
              </a:rPr>
              <a:t> but it does not know how to send. Class implementing this interface will decide how to perform task. Class Email can implement interface and give body to </a:t>
            </a:r>
            <a:r>
              <a:rPr lang="en-US" sz="1900" dirty="0" err="1">
                <a:latin typeface="Garamond" panose="02020404030301010803" pitchFamily="18" charset="0"/>
              </a:rPr>
              <a:t>sendmessage</a:t>
            </a:r>
            <a:r>
              <a:rPr lang="en-US" sz="1900" dirty="0">
                <a:latin typeface="Garamond" panose="02020404030301010803" pitchFamily="18" charset="0"/>
              </a:rPr>
              <a:t> method of interface and will send message through Email. Same way class </a:t>
            </a:r>
            <a:r>
              <a:rPr lang="en-US" sz="1900" dirty="0" err="1">
                <a:latin typeface="Garamond" panose="02020404030301010803" pitchFamily="18" charset="0"/>
              </a:rPr>
              <a:t>Sms</a:t>
            </a:r>
            <a:r>
              <a:rPr lang="en-US" sz="1900" dirty="0">
                <a:latin typeface="Garamond" panose="02020404030301010803" pitchFamily="18" charset="0"/>
              </a:rPr>
              <a:t> can implement interface and give body to </a:t>
            </a:r>
            <a:r>
              <a:rPr lang="en-US" sz="1900" dirty="0" err="1">
                <a:latin typeface="Garamond" panose="02020404030301010803" pitchFamily="18" charset="0"/>
              </a:rPr>
              <a:t>sendmessage</a:t>
            </a:r>
            <a:r>
              <a:rPr lang="en-US" sz="1900" dirty="0">
                <a:latin typeface="Garamond" panose="02020404030301010803" pitchFamily="18" charset="0"/>
              </a:rPr>
              <a:t> method of interface and will send message through SMS. Thus Interface Know What to do. But do not know How to do. Class implementing this interface will decide how to do.</a:t>
            </a:r>
            <a:endParaRPr lang="en-IN" sz="1900" dirty="0">
              <a:latin typeface="Garamond" panose="02020404030301010803" pitchFamily="18" charset="0"/>
            </a:endParaRPr>
          </a:p>
        </p:txBody>
      </p:sp>
    </p:spTree>
    <p:extLst>
      <p:ext uri="{BB962C8B-B14F-4D97-AF65-F5344CB8AC3E}">
        <p14:creationId xmlns:p14="http://schemas.microsoft.com/office/powerpoint/2010/main" val="8457954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7C05248-D718-4587-B537-0B3BF481F5C6}"/>
              </a:ext>
            </a:extLst>
          </p:cNvPr>
          <p:cNvSpPr>
            <a:spLocks noGrp="1"/>
          </p:cNvSpPr>
          <p:nvPr>
            <p:ph idx="1"/>
          </p:nvPr>
        </p:nvSpPr>
        <p:spPr>
          <a:xfrm>
            <a:off x="6096000" y="147484"/>
            <a:ext cx="5260259" cy="6176963"/>
          </a:xfrm>
        </p:spPr>
        <p:txBody>
          <a:bodyPr>
            <a:noAutofit/>
          </a:bodyPr>
          <a:lstStyle/>
          <a:p>
            <a:pPr marL="0" indent="0">
              <a:lnSpc>
                <a:spcPct val="100000"/>
              </a:lnSpc>
              <a:spcBef>
                <a:spcPts val="0"/>
              </a:spcBef>
              <a:buNone/>
            </a:pPr>
            <a:r>
              <a:rPr lang="en-IN" sz="1200" dirty="0">
                <a:solidFill>
                  <a:srgbClr val="0000FF"/>
                </a:solidFill>
                <a:highlight>
                  <a:srgbClr val="FFFFFF"/>
                </a:highlight>
                <a:latin typeface="Consolas" panose="020B0609020204030204" pitchFamily="49" charset="0"/>
              </a:rPr>
              <a:t>using</a:t>
            </a:r>
            <a:r>
              <a:rPr lang="en-IN" sz="1200" dirty="0">
                <a:solidFill>
                  <a:srgbClr val="000000"/>
                </a:solidFill>
                <a:highlight>
                  <a:srgbClr val="FFFFFF"/>
                </a:highlight>
                <a:latin typeface="Consolas" panose="020B0609020204030204" pitchFamily="49" charset="0"/>
              </a:rPr>
              <a:t> System;</a:t>
            </a:r>
          </a:p>
          <a:p>
            <a:pPr marL="0" indent="0">
              <a:lnSpc>
                <a:spcPct val="100000"/>
              </a:lnSpc>
              <a:spcBef>
                <a:spcPts val="0"/>
              </a:spcBef>
              <a:buNone/>
            </a:pPr>
            <a:r>
              <a:rPr lang="en-IN" sz="1200" dirty="0">
                <a:solidFill>
                  <a:srgbClr val="0000FF"/>
                </a:solidFill>
                <a:highlight>
                  <a:srgbClr val="FFFFFF"/>
                </a:highlight>
                <a:latin typeface="Consolas" panose="020B0609020204030204" pitchFamily="49" charset="0"/>
              </a:rPr>
              <a:t>namespace</a:t>
            </a: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InterfaceDemo</a:t>
            </a:r>
            <a:endParaRPr lang="en-IN" sz="12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{//default it is internal</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interface</a:t>
            </a:r>
            <a:r>
              <a:rPr lang="en-IN" sz="1200" dirty="0">
                <a:solidFill>
                  <a:srgbClr val="000000"/>
                </a:solidFill>
                <a:highlight>
                  <a:srgbClr val="FFFFFF"/>
                </a:highlight>
                <a:latin typeface="Consolas" panose="020B0609020204030204" pitchFamily="49" charset="0"/>
              </a:rPr>
              <a:t> </a:t>
            </a:r>
            <a:r>
              <a:rPr lang="en-IN" sz="1200" dirty="0" err="1">
                <a:solidFill>
                  <a:srgbClr val="2B91AF"/>
                </a:solidFill>
                <a:highlight>
                  <a:srgbClr val="FFFFFF"/>
                </a:highlight>
                <a:latin typeface="Consolas" panose="020B0609020204030204" pitchFamily="49" charset="0"/>
              </a:rPr>
              <a:t>ImessageService</a:t>
            </a:r>
            <a:endParaRPr lang="en-IN" sz="12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{//by default it is public</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void</a:t>
            </a: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SendMessage</a:t>
            </a:r>
            <a:r>
              <a:rPr lang="en-IN" sz="1200" dirty="0">
                <a:solidFill>
                  <a:srgbClr val="000000"/>
                </a:solidFill>
                <a:highlight>
                  <a:srgbClr val="FFFFFF"/>
                </a:highlight>
                <a:latin typeface="Consolas" panose="020B0609020204030204" pitchFamily="49" charset="0"/>
              </a:rPr>
              <a:t>(</a:t>
            </a:r>
            <a:r>
              <a:rPr lang="en-IN" sz="1200" dirty="0">
                <a:solidFill>
                  <a:srgbClr val="0000FF"/>
                </a:solidFill>
                <a:highlight>
                  <a:srgbClr val="FFFFFF"/>
                </a:highlight>
                <a:latin typeface="Consolas" panose="020B0609020204030204" pitchFamily="49" charset="0"/>
              </a:rPr>
              <a:t>string</a:t>
            </a:r>
            <a:r>
              <a:rPr lang="en-IN" sz="1200" dirty="0">
                <a:solidFill>
                  <a:srgbClr val="000000"/>
                </a:solidFill>
                <a:highlight>
                  <a:srgbClr val="FFFFFF"/>
                </a:highlight>
                <a:latin typeface="Consolas" panose="020B0609020204030204" pitchFamily="49" charset="0"/>
              </a:rPr>
              <a:t> address);</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class</a:t>
            </a:r>
            <a:r>
              <a:rPr lang="en-IN" sz="1200" dirty="0">
                <a:solidFill>
                  <a:srgbClr val="000000"/>
                </a:solidFill>
                <a:highlight>
                  <a:srgbClr val="FFFFFF"/>
                </a:highlight>
                <a:latin typeface="Consolas" panose="020B0609020204030204" pitchFamily="49" charset="0"/>
              </a:rPr>
              <a:t> </a:t>
            </a:r>
            <a:r>
              <a:rPr lang="en-IN" sz="1200" dirty="0">
                <a:solidFill>
                  <a:srgbClr val="2B91AF"/>
                </a:solidFill>
                <a:highlight>
                  <a:srgbClr val="FFFFFF"/>
                </a:highlight>
                <a:latin typeface="Consolas" panose="020B0609020204030204" pitchFamily="49" charset="0"/>
              </a:rPr>
              <a:t>Email</a:t>
            </a:r>
            <a:r>
              <a:rPr lang="en-IN" sz="1200" dirty="0">
                <a:solidFill>
                  <a:srgbClr val="000000"/>
                </a:solidFill>
                <a:highlight>
                  <a:srgbClr val="FFFFFF"/>
                </a:highlight>
                <a:latin typeface="Consolas" panose="020B0609020204030204" pitchFamily="49" charset="0"/>
              </a:rPr>
              <a:t> : </a:t>
            </a:r>
            <a:r>
              <a:rPr lang="en-IN" sz="1200" dirty="0" err="1">
                <a:solidFill>
                  <a:srgbClr val="2B91AF"/>
                </a:solidFill>
                <a:highlight>
                  <a:srgbClr val="FFFFFF"/>
                </a:highlight>
                <a:latin typeface="Consolas" panose="020B0609020204030204" pitchFamily="49" charset="0"/>
              </a:rPr>
              <a:t>ImessageService</a:t>
            </a:r>
            <a:endParaRPr lang="en-IN" sz="12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public</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void</a:t>
            </a:r>
            <a:r>
              <a:rPr lang="en-US" sz="1200" dirty="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SendMessage</a:t>
            </a:r>
            <a:r>
              <a:rPr lang="en-US" sz="1200" dirty="0">
                <a:solidFill>
                  <a:srgbClr val="000000"/>
                </a:solidFill>
                <a:highlight>
                  <a:srgbClr val="FFFFFF"/>
                </a:highlight>
                <a:latin typeface="Consolas" panose="020B0609020204030204" pitchFamily="49" charset="0"/>
              </a:rPr>
              <a:t>(</a:t>
            </a:r>
            <a:r>
              <a:rPr lang="en-US" sz="1200" dirty="0">
                <a:solidFill>
                  <a:srgbClr val="0000FF"/>
                </a:solidFill>
                <a:highlight>
                  <a:srgbClr val="FFFFFF"/>
                </a:highlight>
                <a:latin typeface="Consolas" panose="020B0609020204030204" pitchFamily="49" charset="0"/>
              </a:rPr>
              <a:t>string</a:t>
            </a:r>
            <a:r>
              <a:rPr lang="en-US" sz="1200" dirty="0">
                <a:solidFill>
                  <a:srgbClr val="000000"/>
                </a:solidFill>
                <a:highlight>
                  <a:srgbClr val="FFFFFF"/>
                </a:highlight>
                <a:latin typeface="Consolas" panose="020B0609020204030204" pitchFamily="49" charset="0"/>
              </a:rPr>
              <a:t> address)</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r>
              <a:rPr lang="en-US" sz="1200" dirty="0">
                <a:solidFill>
                  <a:srgbClr val="000000"/>
                </a:solidFill>
                <a:highlight>
                  <a:srgbClr val="FFFFFF"/>
                </a:highlight>
                <a:latin typeface="Consolas" panose="020B0609020204030204" pitchFamily="49" charset="0"/>
              </a:rPr>
              <a:t>     </a:t>
            </a:r>
            <a:r>
              <a:rPr lang="en-US" sz="1200" dirty="0" err="1">
                <a:solidFill>
                  <a:srgbClr val="2B91AF"/>
                </a:solidFill>
                <a:highlight>
                  <a:srgbClr val="FFFFFF"/>
                </a:highlight>
                <a:latin typeface="Consolas" panose="020B0609020204030204" pitchFamily="49" charset="0"/>
              </a:rPr>
              <a:t>Console</a:t>
            </a:r>
            <a:r>
              <a:rPr lang="en-US" sz="1200" dirty="0" err="1">
                <a:solidFill>
                  <a:srgbClr val="000000"/>
                </a:solidFill>
                <a:highlight>
                  <a:srgbClr val="FFFFFF"/>
                </a:highlight>
                <a:latin typeface="Consolas" panose="020B0609020204030204" pitchFamily="49" charset="0"/>
              </a:rPr>
              <a:t>.WriteLine</a:t>
            </a:r>
            <a:r>
              <a:rPr lang="en-US" sz="1200" dirty="0">
                <a:solidFill>
                  <a:srgbClr val="000000"/>
                </a:solidFill>
                <a:highlight>
                  <a:srgbClr val="FFFFFF"/>
                </a:highlight>
                <a:latin typeface="Consolas" panose="020B0609020204030204" pitchFamily="49" charset="0"/>
              </a:rPr>
              <a:t>(</a:t>
            </a:r>
            <a:r>
              <a:rPr lang="en-US" sz="1200" dirty="0">
                <a:solidFill>
                  <a:srgbClr val="A31515"/>
                </a:solidFill>
                <a:highlight>
                  <a:srgbClr val="FFFFFF"/>
                </a:highlight>
                <a:latin typeface="Consolas" panose="020B0609020204030204" pitchFamily="49" charset="0"/>
              </a:rPr>
              <a:t>"Sending Email to {0}"</a:t>
            </a:r>
            <a:r>
              <a:rPr lang="en-US" sz="1200" dirty="0">
                <a:solidFill>
                  <a:srgbClr val="000000"/>
                </a:solidFill>
                <a:highlight>
                  <a:srgbClr val="FFFFFF"/>
                </a:highlight>
                <a:latin typeface="Consolas" panose="020B0609020204030204" pitchFamily="49" charset="0"/>
              </a:rPr>
              <a:t>,address);</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class</a:t>
            </a:r>
            <a:r>
              <a:rPr lang="en-IN" sz="1200" dirty="0">
                <a:solidFill>
                  <a:srgbClr val="000000"/>
                </a:solidFill>
                <a:highlight>
                  <a:srgbClr val="FFFFFF"/>
                </a:highlight>
                <a:latin typeface="Consolas" panose="020B0609020204030204" pitchFamily="49" charset="0"/>
              </a:rPr>
              <a:t> </a:t>
            </a:r>
            <a:r>
              <a:rPr lang="en-IN" sz="1200" dirty="0" err="1">
                <a:solidFill>
                  <a:srgbClr val="2B91AF"/>
                </a:solidFill>
                <a:highlight>
                  <a:srgbClr val="FFFFFF"/>
                </a:highlight>
                <a:latin typeface="Consolas" panose="020B0609020204030204" pitchFamily="49" charset="0"/>
              </a:rPr>
              <a:t>Sms</a:t>
            </a:r>
            <a:r>
              <a:rPr lang="en-IN" sz="1200" dirty="0">
                <a:solidFill>
                  <a:srgbClr val="000000"/>
                </a:solidFill>
                <a:highlight>
                  <a:srgbClr val="FFFFFF"/>
                </a:highlight>
                <a:latin typeface="Consolas" panose="020B0609020204030204" pitchFamily="49" charset="0"/>
              </a:rPr>
              <a:t> : </a:t>
            </a:r>
            <a:r>
              <a:rPr lang="en-IN" sz="1200" dirty="0" err="1">
                <a:solidFill>
                  <a:srgbClr val="2B91AF"/>
                </a:solidFill>
                <a:highlight>
                  <a:srgbClr val="FFFFFF"/>
                </a:highlight>
                <a:latin typeface="Consolas" panose="020B0609020204030204" pitchFamily="49" charset="0"/>
              </a:rPr>
              <a:t>ImessageService</a:t>
            </a:r>
            <a:endParaRPr lang="en-IN" sz="12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public</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void</a:t>
            </a:r>
            <a:r>
              <a:rPr lang="en-US" sz="1200" dirty="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SendMessage</a:t>
            </a:r>
            <a:r>
              <a:rPr lang="en-US" sz="1200" dirty="0">
                <a:solidFill>
                  <a:srgbClr val="000000"/>
                </a:solidFill>
                <a:highlight>
                  <a:srgbClr val="FFFFFF"/>
                </a:highlight>
                <a:latin typeface="Consolas" panose="020B0609020204030204" pitchFamily="49" charset="0"/>
              </a:rPr>
              <a:t>(</a:t>
            </a:r>
            <a:r>
              <a:rPr lang="en-US" sz="1200" dirty="0">
                <a:solidFill>
                  <a:srgbClr val="0000FF"/>
                </a:solidFill>
                <a:highlight>
                  <a:srgbClr val="FFFFFF"/>
                </a:highlight>
                <a:latin typeface="Consolas" panose="020B0609020204030204" pitchFamily="49" charset="0"/>
              </a:rPr>
              <a:t>string</a:t>
            </a:r>
            <a:r>
              <a:rPr lang="en-US" sz="1200" dirty="0">
                <a:solidFill>
                  <a:srgbClr val="000000"/>
                </a:solidFill>
                <a:highlight>
                  <a:srgbClr val="FFFFFF"/>
                </a:highlight>
                <a:latin typeface="Consolas" panose="020B0609020204030204" pitchFamily="49" charset="0"/>
              </a:rPr>
              <a:t> address)</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r>
              <a:rPr lang="en-US" sz="1200" dirty="0">
                <a:solidFill>
                  <a:srgbClr val="000000"/>
                </a:solidFill>
                <a:highlight>
                  <a:srgbClr val="FFFFFF"/>
                </a:highlight>
                <a:latin typeface="Consolas" panose="020B0609020204030204" pitchFamily="49" charset="0"/>
              </a:rPr>
              <a:t>       </a:t>
            </a:r>
            <a:r>
              <a:rPr lang="en-US" sz="1200" dirty="0" err="1">
                <a:solidFill>
                  <a:srgbClr val="2B91AF"/>
                </a:solidFill>
                <a:highlight>
                  <a:srgbClr val="FFFFFF"/>
                </a:highlight>
                <a:latin typeface="Consolas" panose="020B0609020204030204" pitchFamily="49" charset="0"/>
              </a:rPr>
              <a:t>Console</a:t>
            </a:r>
            <a:r>
              <a:rPr lang="en-US" sz="1200" dirty="0" err="1">
                <a:solidFill>
                  <a:srgbClr val="000000"/>
                </a:solidFill>
                <a:highlight>
                  <a:srgbClr val="FFFFFF"/>
                </a:highlight>
                <a:latin typeface="Consolas" panose="020B0609020204030204" pitchFamily="49" charset="0"/>
              </a:rPr>
              <a:t>.WriteLine</a:t>
            </a:r>
            <a:r>
              <a:rPr lang="en-US" sz="1200" dirty="0">
                <a:solidFill>
                  <a:srgbClr val="000000"/>
                </a:solidFill>
                <a:highlight>
                  <a:srgbClr val="FFFFFF"/>
                </a:highlight>
                <a:latin typeface="Consolas" panose="020B0609020204030204" pitchFamily="49" charset="0"/>
              </a:rPr>
              <a:t>(</a:t>
            </a:r>
            <a:r>
              <a:rPr lang="en-US" sz="1200" dirty="0">
                <a:solidFill>
                  <a:srgbClr val="A31515"/>
                </a:solidFill>
                <a:highlight>
                  <a:srgbClr val="FFFFFF"/>
                </a:highlight>
                <a:latin typeface="Consolas" panose="020B0609020204030204" pitchFamily="49" charset="0"/>
              </a:rPr>
              <a:t>"Sending </a:t>
            </a:r>
            <a:r>
              <a:rPr lang="en-US" sz="1200" dirty="0" err="1">
                <a:solidFill>
                  <a:srgbClr val="A31515"/>
                </a:solidFill>
                <a:highlight>
                  <a:srgbClr val="FFFFFF"/>
                </a:highlight>
                <a:latin typeface="Consolas" panose="020B0609020204030204" pitchFamily="49" charset="0"/>
              </a:rPr>
              <a:t>Sms</a:t>
            </a:r>
            <a:r>
              <a:rPr lang="en-US" sz="1200" dirty="0">
                <a:solidFill>
                  <a:srgbClr val="A31515"/>
                </a:solidFill>
                <a:highlight>
                  <a:srgbClr val="FFFFFF"/>
                </a:highlight>
                <a:latin typeface="Consolas" panose="020B0609020204030204" pitchFamily="49" charset="0"/>
              </a:rPr>
              <a:t> to {0}"</a:t>
            </a:r>
            <a:r>
              <a:rPr lang="en-US" sz="1200" dirty="0">
                <a:solidFill>
                  <a:srgbClr val="000000"/>
                </a:solidFill>
                <a:highlight>
                  <a:srgbClr val="FFFFFF"/>
                </a:highlight>
                <a:latin typeface="Consolas" panose="020B0609020204030204" pitchFamily="49" charset="0"/>
              </a:rPr>
              <a:t>, address);</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class</a:t>
            </a:r>
            <a:r>
              <a:rPr lang="en-IN" sz="1200" dirty="0">
                <a:solidFill>
                  <a:srgbClr val="000000"/>
                </a:solidFill>
                <a:highlight>
                  <a:srgbClr val="FFFFFF"/>
                </a:highlight>
                <a:latin typeface="Consolas" panose="020B0609020204030204" pitchFamily="49" charset="0"/>
              </a:rPr>
              <a:t> </a:t>
            </a:r>
            <a:r>
              <a:rPr lang="en-IN" sz="1200" dirty="0">
                <a:solidFill>
                  <a:srgbClr val="2B91AF"/>
                </a:solidFill>
                <a:highlight>
                  <a:srgbClr val="FFFFFF"/>
                </a:highlight>
                <a:latin typeface="Consolas" panose="020B0609020204030204" pitchFamily="49" charset="0"/>
              </a:rPr>
              <a:t>Program</a:t>
            </a:r>
            <a:endParaRPr lang="en-IN" sz="12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static</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void</a:t>
            </a:r>
            <a:r>
              <a:rPr lang="en-US" sz="1200" dirty="0">
                <a:solidFill>
                  <a:srgbClr val="000000"/>
                </a:solidFill>
                <a:highlight>
                  <a:srgbClr val="FFFFFF"/>
                </a:highlight>
                <a:latin typeface="Consolas" panose="020B0609020204030204" pitchFamily="49" charset="0"/>
              </a:rPr>
              <a:t> Main(</a:t>
            </a:r>
            <a:r>
              <a:rPr lang="en-US" sz="1200" dirty="0">
                <a:solidFill>
                  <a:srgbClr val="0000FF"/>
                </a:solidFill>
                <a:highlight>
                  <a:srgbClr val="FFFFFF"/>
                </a:highlight>
                <a:latin typeface="Consolas" panose="020B0609020204030204" pitchFamily="49" charset="0"/>
              </a:rPr>
              <a:t>string</a:t>
            </a:r>
            <a:r>
              <a:rPr lang="en-US" sz="1200" dirty="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args</a:t>
            </a:r>
            <a:r>
              <a:rPr lang="en-US" sz="1200" dirty="0">
                <a:solidFill>
                  <a:srgbClr val="000000"/>
                </a:solidFill>
                <a:highlight>
                  <a:srgbClr val="FFFFFF"/>
                </a:highlight>
                <a:latin typeface="Consolas" panose="020B0609020204030204" pitchFamily="49" charset="0"/>
              </a:rPr>
              <a:t>)</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r>
              <a:rPr lang="en-IN" sz="1200" dirty="0" err="1">
                <a:solidFill>
                  <a:srgbClr val="2B91AF"/>
                </a:solidFill>
                <a:highlight>
                  <a:srgbClr val="FFFFFF"/>
                </a:highlight>
                <a:latin typeface="Consolas" panose="020B0609020204030204" pitchFamily="49" charset="0"/>
              </a:rPr>
              <a:t>Sms</a:t>
            </a: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sobj</a:t>
            </a:r>
            <a:r>
              <a:rPr lang="en-IN" sz="1200" dirty="0">
                <a:solidFill>
                  <a:srgbClr val="000000"/>
                </a:solidFill>
                <a:highlight>
                  <a:srgbClr val="FFFFFF"/>
                </a:highlight>
                <a:latin typeface="Consolas" panose="020B0609020204030204" pitchFamily="49" charset="0"/>
              </a:rPr>
              <a:t>=</a:t>
            </a:r>
            <a:r>
              <a:rPr lang="en-IN" sz="1200" dirty="0">
                <a:solidFill>
                  <a:srgbClr val="0000FF"/>
                </a:solidFill>
                <a:highlight>
                  <a:srgbClr val="FFFFFF"/>
                </a:highlight>
                <a:latin typeface="Consolas" panose="020B0609020204030204" pitchFamily="49" charset="0"/>
              </a:rPr>
              <a:t>new</a:t>
            </a:r>
            <a:r>
              <a:rPr lang="en-IN" sz="1200" dirty="0">
                <a:solidFill>
                  <a:srgbClr val="000000"/>
                </a:solidFill>
                <a:highlight>
                  <a:srgbClr val="FFFFFF"/>
                </a:highlight>
                <a:latin typeface="Consolas" panose="020B0609020204030204" pitchFamily="49" charset="0"/>
              </a:rPr>
              <a:t> </a:t>
            </a:r>
            <a:r>
              <a:rPr lang="en-IN" sz="1200" dirty="0" err="1">
                <a:solidFill>
                  <a:srgbClr val="2B91AF"/>
                </a:solidFill>
                <a:highlight>
                  <a:srgbClr val="FFFFFF"/>
                </a:highlight>
                <a:latin typeface="Consolas" panose="020B0609020204030204" pitchFamily="49" charset="0"/>
              </a:rPr>
              <a:t>Sms</a:t>
            </a:r>
            <a:r>
              <a:rPr lang="en-IN" sz="12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r>
              <a:rPr lang="en-IN" sz="1200" dirty="0">
                <a:solidFill>
                  <a:srgbClr val="2B91AF"/>
                </a:solidFill>
                <a:highlight>
                  <a:srgbClr val="FFFFFF"/>
                </a:highlight>
                <a:latin typeface="Consolas" panose="020B0609020204030204" pitchFamily="49" charset="0"/>
              </a:rPr>
              <a:t>Email</a:t>
            </a: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eobj</a:t>
            </a:r>
            <a:r>
              <a:rPr lang="en-IN" sz="1200" dirty="0">
                <a:solidFill>
                  <a:srgbClr val="000000"/>
                </a:solidFill>
                <a:highlight>
                  <a:srgbClr val="FFFFFF"/>
                </a:highlight>
                <a:latin typeface="Consolas" panose="020B0609020204030204" pitchFamily="49" charset="0"/>
              </a:rPr>
              <a:t>=</a:t>
            </a:r>
            <a:r>
              <a:rPr lang="en-IN" sz="1200" dirty="0">
                <a:solidFill>
                  <a:srgbClr val="0000FF"/>
                </a:solidFill>
                <a:highlight>
                  <a:srgbClr val="FFFFFF"/>
                </a:highlight>
                <a:latin typeface="Consolas" panose="020B0609020204030204" pitchFamily="49" charset="0"/>
              </a:rPr>
              <a:t>new</a:t>
            </a:r>
            <a:r>
              <a:rPr lang="en-IN" sz="1200" dirty="0">
                <a:solidFill>
                  <a:srgbClr val="000000"/>
                </a:solidFill>
                <a:highlight>
                  <a:srgbClr val="FFFFFF"/>
                </a:highlight>
                <a:latin typeface="Consolas" panose="020B0609020204030204" pitchFamily="49" charset="0"/>
              </a:rPr>
              <a:t> </a:t>
            </a:r>
            <a:r>
              <a:rPr lang="en-IN" sz="1200" dirty="0">
                <a:solidFill>
                  <a:srgbClr val="2B91AF"/>
                </a:solidFill>
                <a:highlight>
                  <a:srgbClr val="FFFFFF"/>
                </a:highlight>
                <a:latin typeface="Consolas" panose="020B0609020204030204" pitchFamily="49" charset="0"/>
              </a:rPr>
              <a:t>Email</a:t>
            </a:r>
            <a:r>
              <a:rPr lang="en-IN" sz="12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sobj.SendMessage</a:t>
            </a:r>
            <a:r>
              <a:rPr lang="en-IN" sz="1200" dirty="0">
                <a:solidFill>
                  <a:srgbClr val="000000"/>
                </a:solidFill>
                <a:highlight>
                  <a:srgbClr val="FFFFFF"/>
                </a:highlight>
                <a:latin typeface="Consolas" panose="020B0609020204030204" pitchFamily="49" charset="0"/>
              </a:rPr>
              <a:t>(</a:t>
            </a:r>
            <a:r>
              <a:rPr lang="en-IN" sz="1200" dirty="0">
                <a:solidFill>
                  <a:srgbClr val="A31515"/>
                </a:solidFill>
                <a:highlight>
                  <a:srgbClr val="FFFFFF"/>
                </a:highlight>
                <a:latin typeface="Consolas" panose="020B0609020204030204" pitchFamily="49" charset="0"/>
              </a:rPr>
              <a:t>"</a:t>
            </a:r>
            <a:r>
              <a:rPr lang="en-IN" sz="1200" dirty="0" err="1">
                <a:solidFill>
                  <a:srgbClr val="A31515"/>
                </a:solidFill>
                <a:highlight>
                  <a:srgbClr val="FFFFFF"/>
                </a:highlight>
                <a:latin typeface="Consolas" panose="020B0609020204030204" pitchFamily="49" charset="0"/>
              </a:rPr>
              <a:t>Dac</a:t>
            </a:r>
            <a:r>
              <a:rPr lang="en-IN" sz="1200" dirty="0">
                <a:solidFill>
                  <a:srgbClr val="A31515"/>
                </a:solidFill>
                <a:highlight>
                  <a:srgbClr val="FFFFFF"/>
                </a:highlight>
                <a:latin typeface="Consolas" panose="020B0609020204030204" pitchFamily="49" charset="0"/>
              </a:rPr>
              <a:t>"</a:t>
            </a:r>
            <a:r>
              <a:rPr lang="en-IN" sz="1200" dirty="0">
                <a:solidFill>
                  <a:srgbClr val="000000"/>
                </a:solidFill>
                <a:highlight>
                  <a:srgbClr val="FFFFFF"/>
                </a:highlight>
                <a:latin typeface="Consolas" panose="020B0609020204030204" pitchFamily="49" charset="0"/>
              </a:rPr>
              <a:t>);</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eobj.SendMessage</a:t>
            </a:r>
            <a:r>
              <a:rPr lang="en-IN" sz="1200" dirty="0">
                <a:solidFill>
                  <a:srgbClr val="000000"/>
                </a:solidFill>
                <a:highlight>
                  <a:srgbClr val="FFFFFF"/>
                </a:highlight>
                <a:latin typeface="Consolas" panose="020B0609020204030204" pitchFamily="49" charset="0"/>
              </a:rPr>
              <a:t>(</a:t>
            </a:r>
            <a:r>
              <a:rPr lang="en-IN" sz="1200" dirty="0">
                <a:solidFill>
                  <a:srgbClr val="A31515"/>
                </a:solidFill>
                <a:highlight>
                  <a:srgbClr val="FFFFFF"/>
                </a:highlight>
                <a:latin typeface="Consolas" panose="020B0609020204030204" pitchFamily="49" charset="0"/>
              </a:rPr>
              <a:t>"DBDA"</a:t>
            </a:r>
            <a:r>
              <a:rPr lang="en-IN" sz="1200" dirty="0">
                <a:solidFill>
                  <a:srgbClr val="000000"/>
                </a:solidFill>
                <a:highlight>
                  <a:srgbClr val="FFFFFF"/>
                </a:highlight>
                <a:latin typeface="Consolas" panose="020B0609020204030204" pitchFamily="49" charset="0"/>
              </a:rPr>
              <a:t>);</a:t>
            </a:r>
          </a:p>
          <a:p>
            <a:pPr marL="0" indent="0">
              <a:buNone/>
            </a:pPr>
            <a:r>
              <a:rPr lang="en-IN" sz="1200" dirty="0">
                <a:solidFill>
                  <a:srgbClr val="2B91AF"/>
                </a:solidFill>
                <a:highlight>
                  <a:srgbClr val="FFFFFF"/>
                </a:highlight>
                <a:latin typeface="Consolas" panose="020B0609020204030204" pitchFamily="49" charset="0"/>
              </a:rPr>
              <a:t>      </a:t>
            </a:r>
            <a:r>
              <a:rPr lang="en-IN" sz="1200" dirty="0" err="1">
                <a:solidFill>
                  <a:srgbClr val="2B91AF"/>
                </a:solidFill>
                <a:highlight>
                  <a:srgbClr val="FFFFFF"/>
                </a:highlight>
                <a:latin typeface="Consolas" panose="020B0609020204030204" pitchFamily="49" charset="0"/>
              </a:rPr>
              <a:t>ImessageService</a:t>
            </a:r>
            <a:r>
              <a:rPr lang="en-IN" sz="1200" dirty="0">
                <a:solidFill>
                  <a:srgbClr val="000000"/>
                </a:solidFill>
                <a:highlight>
                  <a:srgbClr val="FFFFFF"/>
                </a:highlight>
                <a:latin typeface="Consolas" panose="020B0609020204030204" pitchFamily="49" charset="0"/>
              </a:rPr>
              <a:t> s1 = </a:t>
            </a:r>
            <a:r>
              <a:rPr lang="en-IN" sz="1200" dirty="0">
                <a:solidFill>
                  <a:srgbClr val="0000FF"/>
                </a:solidFill>
                <a:highlight>
                  <a:srgbClr val="FFFFFF"/>
                </a:highlight>
                <a:latin typeface="Consolas" panose="020B0609020204030204" pitchFamily="49" charset="0"/>
              </a:rPr>
              <a:t>new</a:t>
            </a:r>
            <a:r>
              <a:rPr lang="en-IN" sz="1200" dirty="0">
                <a:solidFill>
                  <a:srgbClr val="000000"/>
                </a:solidFill>
                <a:highlight>
                  <a:srgbClr val="FFFFFF"/>
                </a:highlight>
                <a:latin typeface="Consolas" panose="020B0609020204030204" pitchFamily="49" charset="0"/>
              </a:rPr>
              <a:t> </a:t>
            </a:r>
            <a:r>
              <a:rPr lang="en-IN" sz="1200" dirty="0" err="1">
                <a:solidFill>
                  <a:srgbClr val="2B91AF"/>
                </a:solidFill>
                <a:highlight>
                  <a:srgbClr val="FFFFFF"/>
                </a:highlight>
                <a:latin typeface="Consolas" panose="020B0609020204030204" pitchFamily="49" charset="0"/>
              </a:rPr>
              <a:t>Sms</a:t>
            </a:r>
            <a:r>
              <a:rPr lang="en-IN" sz="1200" dirty="0">
                <a:solidFill>
                  <a:srgbClr val="000000"/>
                </a:solidFill>
                <a:highlight>
                  <a:srgbClr val="FFFFFF"/>
                </a:highlight>
                <a:latin typeface="Consolas" panose="020B0609020204030204" pitchFamily="49" charset="0"/>
              </a:rPr>
              <a:t>();</a:t>
            </a:r>
          </a:p>
          <a:p>
            <a:pPr marL="0" indent="0">
              <a:buNone/>
            </a:pPr>
            <a:r>
              <a:rPr lang="en-IN" sz="1200" dirty="0">
                <a:solidFill>
                  <a:srgbClr val="000000"/>
                </a:solidFill>
                <a:highlight>
                  <a:srgbClr val="FFFFFF"/>
                </a:highlight>
                <a:latin typeface="Consolas" panose="020B0609020204030204" pitchFamily="49" charset="0"/>
              </a:rPr>
              <a:t>        s1.SendMessage(</a:t>
            </a:r>
            <a:r>
              <a:rPr lang="en-IN" sz="1200" dirty="0">
                <a:solidFill>
                  <a:srgbClr val="A31515"/>
                </a:solidFill>
                <a:highlight>
                  <a:srgbClr val="FFFFFF"/>
                </a:highlight>
                <a:latin typeface="Consolas" panose="020B0609020204030204" pitchFamily="49" charset="0"/>
              </a:rPr>
              <a:t>"Vita"</a:t>
            </a:r>
            <a:r>
              <a:rPr lang="en-IN" sz="1200" dirty="0">
                <a:solidFill>
                  <a:srgbClr val="000000"/>
                </a:solidFill>
                <a:highlight>
                  <a:srgbClr val="FFFFFF"/>
                </a:highlight>
                <a:latin typeface="Consolas" panose="020B0609020204030204" pitchFamily="49" charset="0"/>
              </a:rPr>
              <a:t>);</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a:t>
            </a:r>
            <a:endParaRPr lang="en-IN" sz="1200" dirty="0"/>
          </a:p>
        </p:txBody>
      </p:sp>
      <p:sp>
        <p:nvSpPr>
          <p:cNvPr id="4" name="TextBox 3">
            <a:extLst>
              <a:ext uri="{FF2B5EF4-FFF2-40B4-BE49-F238E27FC236}">
                <a16:creationId xmlns:a16="http://schemas.microsoft.com/office/drawing/2014/main" id="{1DF3B089-0C86-4160-881E-077FAE6B70FF}"/>
              </a:ext>
            </a:extLst>
          </p:cNvPr>
          <p:cNvSpPr txBox="1"/>
          <p:nvPr/>
        </p:nvSpPr>
        <p:spPr>
          <a:xfrm>
            <a:off x="432619" y="973394"/>
            <a:ext cx="5024284" cy="1477328"/>
          </a:xfrm>
          <a:prstGeom prst="rect">
            <a:avLst/>
          </a:prstGeom>
          <a:noFill/>
        </p:spPr>
        <p:txBody>
          <a:bodyPr wrap="square" rtlCol="0">
            <a:spAutoFit/>
          </a:bodyPr>
          <a:lstStyle/>
          <a:p>
            <a:r>
              <a:rPr lang="en-IN" dirty="0"/>
              <a:t>Can we use interface reference to point to  object of a class which has implemented interface?</a:t>
            </a:r>
          </a:p>
          <a:p>
            <a:r>
              <a:rPr lang="en-IN" dirty="0"/>
              <a:t>Yes. </a:t>
            </a:r>
          </a:p>
          <a:p>
            <a:r>
              <a:rPr lang="en-IN" dirty="0"/>
              <a:t>This is one more example of polymorphism.</a:t>
            </a:r>
          </a:p>
          <a:p>
            <a:r>
              <a:rPr lang="en-IN" dirty="0"/>
              <a:t> This will also resolves at runtime.</a:t>
            </a:r>
          </a:p>
        </p:txBody>
      </p:sp>
    </p:spTree>
    <p:extLst>
      <p:ext uri="{BB962C8B-B14F-4D97-AF65-F5344CB8AC3E}">
        <p14:creationId xmlns:p14="http://schemas.microsoft.com/office/powerpoint/2010/main" val="32261386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559F12-927E-433B-88A3-199920CCB009}"/>
              </a:ext>
            </a:extLst>
          </p:cNvPr>
          <p:cNvSpPr>
            <a:spLocks noGrp="1"/>
          </p:cNvSpPr>
          <p:nvPr>
            <p:ph idx="1"/>
          </p:nvPr>
        </p:nvSpPr>
        <p:spPr>
          <a:xfrm>
            <a:off x="5496231" y="137651"/>
            <a:ext cx="6538453" cy="6213987"/>
          </a:xfrm>
        </p:spPr>
        <p:txBody>
          <a:bodyPr>
            <a:normAutofit fontScale="92500" lnSpcReduction="10000"/>
          </a:bodyPr>
          <a:lstStyle/>
          <a:p>
            <a:pPr marL="0" indent="0">
              <a:lnSpc>
                <a:spcPct val="100000"/>
              </a:lnSpc>
              <a:spcBef>
                <a:spcPts val="0"/>
              </a:spcBef>
              <a:buNone/>
            </a:pPr>
            <a:r>
              <a:rPr lang="en-IN" sz="1200" dirty="0">
                <a:solidFill>
                  <a:srgbClr val="0000FF"/>
                </a:solidFill>
                <a:highlight>
                  <a:srgbClr val="FFFFFF"/>
                </a:highlight>
                <a:latin typeface="Consolas" panose="020B0609020204030204" pitchFamily="49" charset="0"/>
              </a:rPr>
              <a:t>using</a:t>
            </a:r>
            <a:r>
              <a:rPr lang="en-IN" sz="1200" dirty="0">
                <a:solidFill>
                  <a:srgbClr val="000000"/>
                </a:solidFill>
                <a:highlight>
                  <a:srgbClr val="FFFFFF"/>
                </a:highlight>
                <a:latin typeface="Consolas" panose="020B0609020204030204" pitchFamily="49" charset="0"/>
              </a:rPr>
              <a:t> System;</a:t>
            </a:r>
          </a:p>
          <a:p>
            <a:pPr marL="0" indent="0">
              <a:lnSpc>
                <a:spcPct val="100000"/>
              </a:lnSpc>
              <a:spcBef>
                <a:spcPts val="0"/>
              </a:spcBef>
              <a:buNone/>
            </a:pPr>
            <a:r>
              <a:rPr lang="en-IN" sz="1200" dirty="0">
                <a:solidFill>
                  <a:srgbClr val="0000FF"/>
                </a:solidFill>
                <a:highlight>
                  <a:srgbClr val="FFFFFF"/>
                </a:highlight>
                <a:latin typeface="Consolas" panose="020B0609020204030204" pitchFamily="49" charset="0"/>
              </a:rPr>
              <a:t>namespace</a:t>
            </a: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InterfaceDemo</a:t>
            </a:r>
            <a:endParaRPr lang="en-IN" sz="12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interface</a:t>
            </a:r>
            <a:r>
              <a:rPr lang="en-IN" sz="1200" dirty="0">
                <a:solidFill>
                  <a:srgbClr val="000000"/>
                </a:solidFill>
                <a:highlight>
                  <a:srgbClr val="FFFFFF"/>
                </a:highlight>
                <a:latin typeface="Consolas" panose="020B0609020204030204" pitchFamily="49" charset="0"/>
              </a:rPr>
              <a:t> </a:t>
            </a:r>
            <a:r>
              <a:rPr lang="en-IN" sz="1200" dirty="0" err="1">
                <a:solidFill>
                  <a:srgbClr val="2B91AF"/>
                </a:solidFill>
                <a:highlight>
                  <a:srgbClr val="FFFFFF"/>
                </a:highlight>
                <a:latin typeface="Consolas" panose="020B0609020204030204" pitchFamily="49" charset="0"/>
              </a:rPr>
              <a:t>ImessageService</a:t>
            </a:r>
            <a:endParaRPr lang="en-IN" sz="12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void</a:t>
            </a: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SendMessage</a:t>
            </a:r>
            <a:r>
              <a:rPr lang="en-IN" sz="1200" dirty="0">
                <a:solidFill>
                  <a:srgbClr val="000000"/>
                </a:solidFill>
                <a:highlight>
                  <a:srgbClr val="FFFFFF"/>
                </a:highlight>
                <a:latin typeface="Consolas" panose="020B0609020204030204" pitchFamily="49" charset="0"/>
              </a:rPr>
              <a:t>(</a:t>
            </a:r>
            <a:r>
              <a:rPr lang="en-IN" sz="1200" dirty="0">
                <a:solidFill>
                  <a:srgbClr val="0000FF"/>
                </a:solidFill>
                <a:highlight>
                  <a:srgbClr val="FFFFFF"/>
                </a:highlight>
                <a:latin typeface="Consolas" panose="020B0609020204030204" pitchFamily="49" charset="0"/>
              </a:rPr>
              <a:t>string</a:t>
            </a:r>
            <a:r>
              <a:rPr lang="en-IN" sz="1200" dirty="0">
                <a:solidFill>
                  <a:srgbClr val="000000"/>
                </a:solidFill>
                <a:highlight>
                  <a:srgbClr val="FFFFFF"/>
                </a:highlight>
                <a:latin typeface="Consolas" panose="020B0609020204030204" pitchFamily="49" charset="0"/>
              </a:rPr>
              <a:t> address);</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endParaRPr lang="en-IN" sz="12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class</a:t>
            </a:r>
            <a:r>
              <a:rPr lang="en-IN" sz="1200" dirty="0">
                <a:solidFill>
                  <a:srgbClr val="000000"/>
                </a:solidFill>
                <a:highlight>
                  <a:srgbClr val="FFFFFF"/>
                </a:highlight>
                <a:latin typeface="Consolas" panose="020B0609020204030204" pitchFamily="49" charset="0"/>
              </a:rPr>
              <a:t> </a:t>
            </a:r>
            <a:r>
              <a:rPr lang="en-IN" sz="1200" dirty="0">
                <a:solidFill>
                  <a:srgbClr val="2B91AF"/>
                </a:solidFill>
                <a:highlight>
                  <a:srgbClr val="FFFFFF"/>
                </a:highlight>
                <a:latin typeface="Consolas" panose="020B0609020204030204" pitchFamily="49" charset="0"/>
              </a:rPr>
              <a:t>Email</a:t>
            </a:r>
            <a:r>
              <a:rPr lang="en-IN" sz="1200" dirty="0">
                <a:solidFill>
                  <a:srgbClr val="000000"/>
                </a:solidFill>
                <a:highlight>
                  <a:srgbClr val="FFFFFF"/>
                </a:highlight>
                <a:latin typeface="Consolas" panose="020B0609020204030204" pitchFamily="49" charset="0"/>
              </a:rPr>
              <a:t> : </a:t>
            </a:r>
            <a:r>
              <a:rPr lang="en-IN" sz="1200" dirty="0" err="1">
                <a:solidFill>
                  <a:srgbClr val="2B91AF"/>
                </a:solidFill>
                <a:highlight>
                  <a:srgbClr val="FFFFFF"/>
                </a:highlight>
                <a:latin typeface="Consolas" panose="020B0609020204030204" pitchFamily="49" charset="0"/>
              </a:rPr>
              <a:t>ImessageService</a:t>
            </a:r>
            <a:endParaRPr lang="en-IN" sz="12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public</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void</a:t>
            </a:r>
            <a:r>
              <a:rPr lang="en-US" sz="1200" dirty="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SendMessage</a:t>
            </a:r>
            <a:r>
              <a:rPr lang="en-US" sz="1200" dirty="0">
                <a:solidFill>
                  <a:srgbClr val="000000"/>
                </a:solidFill>
                <a:highlight>
                  <a:srgbClr val="FFFFFF"/>
                </a:highlight>
                <a:latin typeface="Consolas" panose="020B0609020204030204" pitchFamily="49" charset="0"/>
              </a:rPr>
              <a:t>(</a:t>
            </a:r>
            <a:r>
              <a:rPr lang="en-US" sz="1200" dirty="0">
                <a:solidFill>
                  <a:srgbClr val="0000FF"/>
                </a:solidFill>
                <a:highlight>
                  <a:srgbClr val="FFFFFF"/>
                </a:highlight>
                <a:latin typeface="Consolas" panose="020B0609020204030204" pitchFamily="49" charset="0"/>
              </a:rPr>
              <a:t>string</a:t>
            </a:r>
            <a:r>
              <a:rPr lang="en-US" sz="1200" dirty="0">
                <a:solidFill>
                  <a:srgbClr val="000000"/>
                </a:solidFill>
                <a:highlight>
                  <a:srgbClr val="FFFFFF"/>
                </a:highlight>
                <a:latin typeface="Consolas" panose="020B0609020204030204" pitchFamily="49" charset="0"/>
              </a:rPr>
              <a:t> address)</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r>
              <a:rPr lang="en-US" sz="1200" dirty="0">
                <a:solidFill>
                  <a:srgbClr val="000000"/>
                </a:solidFill>
                <a:highlight>
                  <a:srgbClr val="FFFFFF"/>
                </a:highlight>
                <a:latin typeface="Consolas" panose="020B0609020204030204" pitchFamily="49" charset="0"/>
              </a:rPr>
              <a:t>     </a:t>
            </a:r>
            <a:r>
              <a:rPr lang="en-US" sz="1200" dirty="0" err="1">
                <a:solidFill>
                  <a:srgbClr val="2B91AF"/>
                </a:solidFill>
                <a:highlight>
                  <a:srgbClr val="FFFFFF"/>
                </a:highlight>
                <a:latin typeface="Consolas" panose="020B0609020204030204" pitchFamily="49" charset="0"/>
              </a:rPr>
              <a:t>Console</a:t>
            </a:r>
            <a:r>
              <a:rPr lang="en-US" sz="1200" dirty="0" err="1">
                <a:solidFill>
                  <a:srgbClr val="000000"/>
                </a:solidFill>
                <a:highlight>
                  <a:srgbClr val="FFFFFF"/>
                </a:highlight>
                <a:latin typeface="Consolas" panose="020B0609020204030204" pitchFamily="49" charset="0"/>
              </a:rPr>
              <a:t>.WriteLine</a:t>
            </a:r>
            <a:r>
              <a:rPr lang="en-US" sz="1200" dirty="0">
                <a:solidFill>
                  <a:srgbClr val="000000"/>
                </a:solidFill>
                <a:highlight>
                  <a:srgbClr val="FFFFFF"/>
                </a:highlight>
                <a:latin typeface="Consolas" panose="020B0609020204030204" pitchFamily="49" charset="0"/>
              </a:rPr>
              <a:t>(</a:t>
            </a:r>
            <a:r>
              <a:rPr lang="en-US" sz="1200" dirty="0">
                <a:solidFill>
                  <a:srgbClr val="A31515"/>
                </a:solidFill>
                <a:highlight>
                  <a:srgbClr val="FFFFFF"/>
                </a:highlight>
                <a:latin typeface="Consolas" panose="020B0609020204030204" pitchFamily="49" charset="0"/>
              </a:rPr>
              <a:t>"Sending Email to {0}"</a:t>
            </a:r>
            <a:r>
              <a:rPr lang="en-US" sz="1200" dirty="0">
                <a:solidFill>
                  <a:srgbClr val="000000"/>
                </a:solidFill>
                <a:highlight>
                  <a:srgbClr val="FFFFFF"/>
                </a:highlight>
                <a:latin typeface="Consolas" panose="020B0609020204030204" pitchFamily="49" charset="0"/>
              </a:rPr>
              <a:t>,address);</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endParaRPr lang="en-IN" sz="12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class</a:t>
            </a:r>
            <a:r>
              <a:rPr lang="en-IN" sz="1200" dirty="0">
                <a:solidFill>
                  <a:srgbClr val="000000"/>
                </a:solidFill>
                <a:highlight>
                  <a:srgbClr val="FFFFFF"/>
                </a:highlight>
                <a:latin typeface="Consolas" panose="020B0609020204030204" pitchFamily="49" charset="0"/>
              </a:rPr>
              <a:t> </a:t>
            </a:r>
            <a:r>
              <a:rPr lang="en-IN" sz="1200" dirty="0" err="1">
                <a:solidFill>
                  <a:srgbClr val="2B91AF"/>
                </a:solidFill>
                <a:highlight>
                  <a:srgbClr val="FFFFFF"/>
                </a:highlight>
                <a:latin typeface="Consolas" panose="020B0609020204030204" pitchFamily="49" charset="0"/>
              </a:rPr>
              <a:t>Sms</a:t>
            </a:r>
            <a:r>
              <a:rPr lang="en-IN" sz="1200" dirty="0">
                <a:solidFill>
                  <a:srgbClr val="000000"/>
                </a:solidFill>
                <a:highlight>
                  <a:srgbClr val="FFFFFF"/>
                </a:highlight>
                <a:latin typeface="Consolas" panose="020B0609020204030204" pitchFamily="49" charset="0"/>
              </a:rPr>
              <a:t> : </a:t>
            </a:r>
            <a:r>
              <a:rPr lang="en-IN" sz="1200" dirty="0" err="1">
                <a:solidFill>
                  <a:srgbClr val="2B91AF"/>
                </a:solidFill>
                <a:highlight>
                  <a:srgbClr val="FFFFFF"/>
                </a:highlight>
                <a:latin typeface="Consolas" panose="020B0609020204030204" pitchFamily="49" charset="0"/>
              </a:rPr>
              <a:t>ImessageService</a:t>
            </a:r>
            <a:endParaRPr lang="en-IN" sz="12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public</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void</a:t>
            </a:r>
            <a:r>
              <a:rPr lang="en-US" sz="1200" dirty="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SendMessage</a:t>
            </a:r>
            <a:r>
              <a:rPr lang="en-US" sz="1200" dirty="0">
                <a:solidFill>
                  <a:srgbClr val="000000"/>
                </a:solidFill>
                <a:highlight>
                  <a:srgbClr val="FFFFFF"/>
                </a:highlight>
                <a:latin typeface="Consolas" panose="020B0609020204030204" pitchFamily="49" charset="0"/>
              </a:rPr>
              <a:t>(</a:t>
            </a:r>
            <a:r>
              <a:rPr lang="en-US" sz="1200" dirty="0">
                <a:solidFill>
                  <a:srgbClr val="0000FF"/>
                </a:solidFill>
                <a:highlight>
                  <a:srgbClr val="FFFFFF"/>
                </a:highlight>
                <a:latin typeface="Consolas" panose="020B0609020204030204" pitchFamily="49" charset="0"/>
              </a:rPr>
              <a:t>string</a:t>
            </a:r>
            <a:r>
              <a:rPr lang="en-US" sz="1200" dirty="0">
                <a:solidFill>
                  <a:srgbClr val="000000"/>
                </a:solidFill>
                <a:highlight>
                  <a:srgbClr val="FFFFFF"/>
                </a:highlight>
                <a:latin typeface="Consolas" panose="020B0609020204030204" pitchFamily="49" charset="0"/>
              </a:rPr>
              <a:t> address)</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r>
              <a:rPr lang="en-US" sz="1200" dirty="0">
                <a:solidFill>
                  <a:srgbClr val="000000"/>
                </a:solidFill>
                <a:highlight>
                  <a:srgbClr val="FFFFFF"/>
                </a:highlight>
                <a:latin typeface="Consolas" panose="020B0609020204030204" pitchFamily="49" charset="0"/>
              </a:rPr>
              <a:t>       </a:t>
            </a:r>
            <a:r>
              <a:rPr lang="en-US" sz="1200" dirty="0" err="1">
                <a:solidFill>
                  <a:srgbClr val="2B91AF"/>
                </a:solidFill>
                <a:highlight>
                  <a:srgbClr val="FFFFFF"/>
                </a:highlight>
                <a:latin typeface="Consolas" panose="020B0609020204030204" pitchFamily="49" charset="0"/>
              </a:rPr>
              <a:t>Console</a:t>
            </a:r>
            <a:r>
              <a:rPr lang="en-US" sz="1200" dirty="0" err="1">
                <a:solidFill>
                  <a:srgbClr val="000000"/>
                </a:solidFill>
                <a:highlight>
                  <a:srgbClr val="FFFFFF"/>
                </a:highlight>
                <a:latin typeface="Consolas" panose="020B0609020204030204" pitchFamily="49" charset="0"/>
              </a:rPr>
              <a:t>.WriteLine</a:t>
            </a:r>
            <a:r>
              <a:rPr lang="en-US" sz="1200" dirty="0">
                <a:solidFill>
                  <a:srgbClr val="000000"/>
                </a:solidFill>
                <a:highlight>
                  <a:srgbClr val="FFFFFF"/>
                </a:highlight>
                <a:latin typeface="Consolas" panose="020B0609020204030204" pitchFamily="49" charset="0"/>
              </a:rPr>
              <a:t>(</a:t>
            </a:r>
            <a:r>
              <a:rPr lang="en-US" sz="1200" dirty="0">
                <a:solidFill>
                  <a:srgbClr val="A31515"/>
                </a:solidFill>
                <a:highlight>
                  <a:srgbClr val="FFFFFF"/>
                </a:highlight>
                <a:latin typeface="Consolas" panose="020B0609020204030204" pitchFamily="49" charset="0"/>
              </a:rPr>
              <a:t>"Sending </a:t>
            </a:r>
            <a:r>
              <a:rPr lang="en-US" sz="1200" dirty="0" err="1">
                <a:solidFill>
                  <a:srgbClr val="A31515"/>
                </a:solidFill>
                <a:highlight>
                  <a:srgbClr val="FFFFFF"/>
                </a:highlight>
                <a:latin typeface="Consolas" panose="020B0609020204030204" pitchFamily="49" charset="0"/>
              </a:rPr>
              <a:t>Sms</a:t>
            </a:r>
            <a:r>
              <a:rPr lang="en-US" sz="1200" dirty="0">
                <a:solidFill>
                  <a:srgbClr val="A31515"/>
                </a:solidFill>
                <a:highlight>
                  <a:srgbClr val="FFFFFF"/>
                </a:highlight>
                <a:latin typeface="Consolas" panose="020B0609020204030204" pitchFamily="49" charset="0"/>
              </a:rPr>
              <a:t> to {0}"</a:t>
            </a:r>
            <a:r>
              <a:rPr lang="en-US" sz="1200" dirty="0">
                <a:solidFill>
                  <a:srgbClr val="000000"/>
                </a:solidFill>
                <a:highlight>
                  <a:srgbClr val="FFFFFF"/>
                </a:highlight>
                <a:latin typeface="Consolas" panose="020B0609020204030204" pitchFamily="49" charset="0"/>
              </a:rPr>
              <a:t>, address);</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p>
          <a:p>
            <a:pPr marL="0" indent="0">
              <a:buNone/>
            </a:pPr>
            <a:r>
              <a:rPr lang="en-IN" sz="1200" dirty="0">
                <a:solidFill>
                  <a:srgbClr val="0000FF"/>
                </a:solidFill>
                <a:highlight>
                  <a:srgbClr val="FFFFFF"/>
                </a:highlight>
                <a:latin typeface="Consolas" panose="020B0609020204030204" pitchFamily="49" charset="0"/>
              </a:rPr>
              <a:t>static</a:t>
            </a: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class</a:t>
            </a:r>
            <a:r>
              <a:rPr lang="en-IN" sz="1200" dirty="0">
                <a:solidFill>
                  <a:srgbClr val="000000"/>
                </a:solidFill>
                <a:highlight>
                  <a:srgbClr val="FFFFFF"/>
                </a:highlight>
                <a:latin typeface="Consolas" panose="020B0609020204030204" pitchFamily="49" charset="0"/>
              </a:rPr>
              <a:t> </a:t>
            </a:r>
            <a:r>
              <a:rPr lang="en-IN" sz="1200" dirty="0" err="1">
                <a:solidFill>
                  <a:srgbClr val="2B91AF"/>
                </a:solidFill>
                <a:highlight>
                  <a:srgbClr val="FFFFFF"/>
                </a:highlight>
                <a:latin typeface="Consolas" panose="020B0609020204030204" pitchFamily="49" charset="0"/>
              </a:rPr>
              <a:t>Messageprovider</a:t>
            </a:r>
            <a:endParaRPr lang="en-IN" sz="1200" dirty="0">
              <a:solidFill>
                <a:srgbClr val="000000"/>
              </a:solidFill>
              <a:highlight>
                <a:srgbClr val="FFFFFF"/>
              </a:highlight>
              <a:latin typeface="Consolas" panose="020B0609020204030204" pitchFamily="49" charset="0"/>
            </a:endParaRPr>
          </a:p>
          <a:p>
            <a:pPr marL="0" indent="0">
              <a:buNone/>
            </a:pPr>
            <a:r>
              <a:rPr lang="en-IN" sz="1200" dirty="0">
                <a:solidFill>
                  <a:srgbClr val="000000"/>
                </a:solidFill>
                <a:highlight>
                  <a:srgbClr val="FFFFFF"/>
                </a:highlight>
                <a:latin typeface="Consolas" panose="020B0609020204030204" pitchFamily="49" charset="0"/>
              </a:rPr>
              <a:t> {</a:t>
            </a:r>
          </a:p>
          <a:p>
            <a:pPr marL="0" indent="0">
              <a:buNone/>
            </a:pP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public</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static</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void</a:t>
            </a:r>
            <a:r>
              <a:rPr lang="en-US" sz="1200" dirty="0">
                <a:solidFill>
                  <a:srgbClr val="000000"/>
                </a:solidFill>
                <a:highlight>
                  <a:srgbClr val="FFFFFF"/>
                </a:highlight>
                <a:latin typeface="Consolas" panose="020B0609020204030204" pitchFamily="49" charset="0"/>
              </a:rPr>
              <a:t> Send(</a:t>
            </a:r>
            <a:r>
              <a:rPr lang="en-US" sz="1200" dirty="0" err="1">
                <a:solidFill>
                  <a:srgbClr val="2B91AF"/>
                </a:solidFill>
                <a:highlight>
                  <a:srgbClr val="FFFFFF"/>
                </a:highlight>
                <a:latin typeface="Consolas" panose="020B0609020204030204" pitchFamily="49" charset="0"/>
              </a:rPr>
              <a:t>ImessageService</a:t>
            </a:r>
            <a:r>
              <a:rPr lang="en-US" sz="1200" dirty="0">
                <a:solidFill>
                  <a:srgbClr val="000000"/>
                </a:solidFill>
                <a:highlight>
                  <a:srgbClr val="FFFFFF"/>
                </a:highlight>
                <a:latin typeface="Consolas" panose="020B0609020204030204" pitchFamily="49" charset="0"/>
              </a:rPr>
              <a:t> s, </a:t>
            </a:r>
            <a:r>
              <a:rPr lang="en-US" sz="1200" dirty="0">
                <a:solidFill>
                  <a:srgbClr val="0000FF"/>
                </a:solidFill>
                <a:highlight>
                  <a:srgbClr val="FFFFFF"/>
                </a:highlight>
                <a:latin typeface="Consolas" panose="020B0609020204030204" pitchFamily="49" charset="0"/>
              </a:rPr>
              <a:t>string</a:t>
            </a:r>
            <a:r>
              <a:rPr lang="en-US" sz="1200" dirty="0">
                <a:solidFill>
                  <a:srgbClr val="000000"/>
                </a:solidFill>
                <a:highlight>
                  <a:srgbClr val="FFFFFF"/>
                </a:highlight>
                <a:latin typeface="Consolas" panose="020B0609020204030204" pitchFamily="49" charset="0"/>
              </a:rPr>
              <a:t> add)</a:t>
            </a:r>
          </a:p>
          <a:p>
            <a:pPr marL="0" indent="0">
              <a:buNone/>
            </a:pPr>
            <a:r>
              <a:rPr lang="en-IN" sz="1200" dirty="0">
                <a:solidFill>
                  <a:srgbClr val="000000"/>
                </a:solidFill>
                <a:highlight>
                  <a:srgbClr val="FFFFFF"/>
                </a:highlight>
                <a:latin typeface="Consolas" panose="020B0609020204030204" pitchFamily="49" charset="0"/>
              </a:rPr>
              <a:t>     {</a:t>
            </a:r>
          </a:p>
          <a:p>
            <a:pPr marL="0" indent="0">
              <a:buNone/>
            </a:pP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s.SendMessage</a:t>
            </a:r>
            <a:r>
              <a:rPr lang="en-IN" sz="1200" dirty="0">
                <a:solidFill>
                  <a:srgbClr val="000000"/>
                </a:solidFill>
                <a:highlight>
                  <a:srgbClr val="FFFFFF"/>
                </a:highlight>
                <a:latin typeface="Consolas" panose="020B0609020204030204" pitchFamily="49" charset="0"/>
              </a:rPr>
              <a:t>(add);</a:t>
            </a:r>
          </a:p>
          <a:p>
            <a:pPr marL="0" indent="0">
              <a:buNone/>
            </a:pPr>
            <a:endParaRPr lang="en-IN" sz="1200" dirty="0">
              <a:solidFill>
                <a:srgbClr val="000000"/>
              </a:solidFill>
              <a:highlight>
                <a:srgbClr val="FFFFFF"/>
              </a:highlight>
              <a:latin typeface="Consolas" panose="020B0609020204030204" pitchFamily="49" charset="0"/>
            </a:endParaRPr>
          </a:p>
          <a:p>
            <a:pPr marL="0" indent="0">
              <a:buNone/>
            </a:pPr>
            <a:r>
              <a:rPr lang="en-IN" sz="1200" dirty="0">
                <a:solidFill>
                  <a:srgbClr val="000000"/>
                </a:solidFill>
                <a:highlight>
                  <a:srgbClr val="FFFFFF"/>
                </a:highlight>
                <a:latin typeface="Consolas" panose="020B0609020204030204" pitchFamily="49" charset="0"/>
              </a:rPr>
              <a:t>     }</a:t>
            </a:r>
          </a:p>
          <a:p>
            <a:pPr marL="0" indent="0">
              <a:buNone/>
            </a:pPr>
            <a:endParaRPr lang="en-IN" sz="1200" dirty="0">
              <a:solidFill>
                <a:srgbClr val="000000"/>
              </a:solidFill>
              <a:highlight>
                <a:srgbClr val="FFFFFF"/>
              </a:highlight>
              <a:latin typeface="Consolas" panose="020B0609020204030204" pitchFamily="49" charset="0"/>
            </a:endParaRPr>
          </a:p>
          <a:p>
            <a:pPr marL="0" indent="0">
              <a:buNone/>
            </a:pPr>
            <a:r>
              <a:rPr lang="en-IN" sz="1200" dirty="0">
                <a:solidFill>
                  <a:srgbClr val="000000"/>
                </a:solidFill>
                <a:highlight>
                  <a:srgbClr val="FFFFFF"/>
                </a:highlight>
                <a:latin typeface="Consolas" panose="020B0609020204030204" pitchFamily="49" charset="0"/>
              </a:rPr>
              <a:t> }</a:t>
            </a:r>
            <a:endParaRPr lang="en-IN" sz="1200" dirty="0"/>
          </a:p>
          <a:p>
            <a:endParaRPr lang="en-IN" sz="1200" dirty="0"/>
          </a:p>
        </p:txBody>
      </p:sp>
      <p:sp>
        <p:nvSpPr>
          <p:cNvPr id="5" name="TextBox 4">
            <a:extLst>
              <a:ext uri="{FF2B5EF4-FFF2-40B4-BE49-F238E27FC236}">
                <a16:creationId xmlns:a16="http://schemas.microsoft.com/office/drawing/2014/main" id="{A595A029-A54D-4CC5-BCD4-85692B56945A}"/>
              </a:ext>
            </a:extLst>
          </p:cNvPr>
          <p:cNvSpPr txBox="1"/>
          <p:nvPr/>
        </p:nvSpPr>
        <p:spPr>
          <a:xfrm>
            <a:off x="550606" y="943897"/>
            <a:ext cx="4434349" cy="2492990"/>
          </a:xfrm>
          <a:prstGeom prst="rect">
            <a:avLst/>
          </a:prstGeom>
          <a:noFill/>
        </p:spPr>
        <p:txBody>
          <a:bodyPr wrap="square" rtlCol="0">
            <a:spAutoFit/>
          </a:bodyPr>
          <a:lstStyle/>
          <a:p>
            <a:r>
              <a:rPr lang="en-IN" sz="1200" dirty="0">
                <a:solidFill>
                  <a:srgbClr val="0000FF"/>
                </a:solidFill>
                <a:highlight>
                  <a:srgbClr val="FFFFFF"/>
                </a:highlight>
                <a:latin typeface="Consolas" panose="020B0609020204030204" pitchFamily="49" charset="0"/>
              </a:rPr>
              <a:t>class</a:t>
            </a:r>
            <a:r>
              <a:rPr lang="en-IN" sz="1200" dirty="0">
                <a:solidFill>
                  <a:srgbClr val="000000"/>
                </a:solidFill>
                <a:highlight>
                  <a:srgbClr val="FFFFFF"/>
                </a:highlight>
                <a:latin typeface="Consolas" panose="020B0609020204030204" pitchFamily="49" charset="0"/>
              </a:rPr>
              <a:t> </a:t>
            </a:r>
            <a:r>
              <a:rPr lang="en-IN" sz="1200" dirty="0">
                <a:solidFill>
                  <a:srgbClr val="2B91AF"/>
                </a:solidFill>
                <a:highlight>
                  <a:srgbClr val="FFFFFF"/>
                </a:highlight>
                <a:latin typeface="Consolas" panose="020B0609020204030204" pitchFamily="49" charset="0"/>
              </a:rPr>
              <a:t>Program</a:t>
            </a:r>
            <a:endParaRPr lang="en-IN" sz="1200" dirty="0">
              <a:solidFill>
                <a:srgbClr val="000000"/>
              </a:solidFill>
              <a:highlight>
                <a:srgbClr val="FFFFFF"/>
              </a:highlight>
              <a:latin typeface="Consolas" panose="020B0609020204030204" pitchFamily="49" charset="0"/>
            </a:endParaRPr>
          </a:p>
          <a:p>
            <a:r>
              <a:rPr lang="en-IN" sz="1200" dirty="0">
                <a:solidFill>
                  <a:srgbClr val="000000"/>
                </a:solidFill>
                <a:highlight>
                  <a:srgbClr val="FFFFFF"/>
                </a:highlight>
                <a:latin typeface="Consolas" panose="020B0609020204030204" pitchFamily="49" charset="0"/>
              </a:rPr>
              <a:t> {</a:t>
            </a:r>
          </a:p>
          <a:p>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static</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void</a:t>
            </a:r>
            <a:r>
              <a:rPr lang="en-US" sz="1200" dirty="0">
                <a:solidFill>
                  <a:srgbClr val="000000"/>
                </a:solidFill>
                <a:highlight>
                  <a:srgbClr val="FFFFFF"/>
                </a:highlight>
                <a:latin typeface="Consolas" panose="020B0609020204030204" pitchFamily="49" charset="0"/>
              </a:rPr>
              <a:t> Main(</a:t>
            </a:r>
            <a:r>
              <a:rPr lang="en-US" sz="1200" dirty="0">
                <a:solidFill>
                  <a:srgbClr val="0000FF"/>
                </a:solidFill>
                <a:highlight>
                  <a:srgbClr val="FFFFFF"/>
                </a:highlight>
                <a:latin typeface="Consolas" panose="020B0609020204030204" pitchFamily="49" charset="0"/>
              </a:rPr>
              <a:t>string</a:t>
            </a:r>
            <a:r>
              <a:rPr lang="en-US" sz="1200" dirty="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args</a:t>
            </a:r>
            <a:r>
              <a:rPr lang="en-US" sz="1200" dirty="0">
                <a:solidFill>
                  <a:srgbClr val="000000"/>
                </a:solidFill>
                <a:highlight>
                  <a:srgbClr val="FFFFFF"/>
                </a:highlight>
                <a:latin typeface="Consolas" panose="020B0609020204030204" pitchFamily="49" charset="0"/>
              </a:rPr>
              <a:t>)</a:t>
            </a:r>
          </a:p>
          <a:p>
            <a:r>
              <a:rPr lang="en-IN" sz="1200" dirty="0">
                <a:solidFill>
                  <a:srgbClr val="000000"/>
                </a:solidFill>
                <a:highlight>
                  <a:srgbClr val="FFFFFF"/>
                </a:highlight>
                <a:latin typeface="Consolas" panose="020B0609020204030204" pitchFamily="49" charset="0"/>
              </a:rPr>
              <a:t>      {</a:t>
            </a:r>
          </a:p>
          <a:p>
            <a:r>
              <a:rPr lang="en-IN" sz="1200" dirty="0">
                <a:solidFill>
                  <a:srgbClr val="000000"/>
                </a:solidFill>
                <a:highlight>
                  <a:srgbClr val="FFFFFF"/>
                </a:highlight>
                <a:latin typeface="Consolas" panose="020B0609020204030204" pitchFamily="49" charset="0"/>
              </a:rPr>
              <a:t>        </a:t>
            </a:r>
            <a:r>
              <a:rPr lang="en-IN" sz="1200" dirty="0" err="1">
                <a:solidFill>
                  <a:srgbClr val="2B91AF"/>
                </a:solidFill>
                <a:highlight>
                  <a:srgbClr val="FFFFFF"/>
                </a:highlight>
                <a:latin typeface="Consolas" panose="020B0609020204030204" pitchFamily="49" charset="0"/>
              </a:rPr>
              <a:t>Sms</a:t>
            </a: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sobj</a:t>
            </a:r>
            <a:r>
              <a:rPr lang="en-IN" sz="1200" dirty="0">
                <a:solidFill>
                  <a:srgbClr val="000000"/>
                </a:solidFill>
                <a:highlight>
                  <a:srgbClr val="FFFFFF"/>
                </a:highlight>
                <a:latin typeface="Consolas" panose="020B0609020204030204" pitchFamily="49" charset="0"/>
              </a:rPr>
              <a:t>=</a:t>
            </a:r>
            <a:r>
              <a:rPr lang="en-IN" sz="1200" dirty="0">
                <a:solidFill>
                  <a:srgbClr val="0000FF"/>
                </a:solidFill>
                <a:highlight>
                  <a:srgbClr val="FFFFFF"/>
                </a:highlight>
                <a:latin typeface="Consolas" panose="020B0609020204030204" pitchFamily="49" charset="0"/>
              </a:rPr>
              <a:t>new</a:t>
            </a:r>
            <a:r>
              <a:rPr lang="en-IN" sz="1200" dirty="0">
                <a:solidFill>
                  <a:srgbClr val="000000"/>
                </a:solidFill>
                <a:highlight>
                  <a:srgbClr val="FFFFFF"/>
                </a:highlight>
                <a:latin typeface="Consolas" panose="020B0609020204030204" pitchFamily="49" charset="0"/>
              </a:rPr>
              <a:t> </a:t>
            </a:r>
            <a:r>
              <a:rPr lang="en-IN" sz="1200" dirty="0" err="1">
                <a:solidFill>
                  <a:srgbClr val="2B91AF"/>
                </a:solidFill>
                <a:highlight>
                  <a:srgbClr val="FFFFFF"/>
                </a:highlight>
                <a:latin typeface="Consolas" panose="020B0609020204030204" pitchFamily="49" charset="0"/>
              </a:rPr>
              <a:t>Sms</a:t>
            </a:r>
            <a:r>
              <a:rPr lang="en-IN" sz="1200" dirty="0">
                <a:solidFill>
                  <a:srgbClr val="000000"/>
                </a:solidFill>
                <a:highlight>
                  <a:srgbClr val="FFFFFF"/>
                </a:highlight>
                <a:latin typeface="Consolas" panose="020B0609020204030204" pitchFamily="49" charset="0"/>
              </a:rPr>
              <a:t> ();</a:t>
            </a:r>
          </a:p>
          <a:p>
            <a:r>
              <a:rPr lang="en-IN" sz="1200" dirty="0">
                <a:solidFill>
                  <a:srgbClr val="000000"/>
                </a:solidFill>
                <a:highlight>
                  <a:srgbClr val="FFFFFF"/>
                </a:highlight>
                <a:latin typeface="Consolas" panose="020B0609020204030204" pitchFamily="49" charset="0"/>
              </a:rPr>
              <a:t>        </a:t>
            </a:r>
            <a:r>
              <a:rPr lang="en-IN" sz="1200" dirty="0">
                <a:solidFill>
                  <a:srgbClr val="2B91AF"/>
                </a:solidFill>
                <a:highlight>
                  <a:srgbClr val="FFFFFF"/>
                </a:highlight>
                <a:latin typeface="Consolas" panose="020B0609020204030204" pitchFamily="49" charset="0"/>
              </a:rPr>
              <a:t>Email</a:t>
            </a: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eobj</a:t>
            </a:r>
            <a:r>
              <a:rPr lang="en-IN" sz="1200" dirty="0">
                <a:solidFill>
                  <a:srgbClr val="000000"/>
                </a:solidFill>
                <a:highlight>
                  <a:srgbClr val="FFFFFF"/>
                </a:highlight>
                <a:latin typeface="Consolas" panose="020B0609020204030204" pitchFamily="49" charset="0"/>
              </a:rPr>
              <a:t>=</a:t>
            </a:r>
            <a:r>
              <a:rPr lang="en-IN" sz="1200" dirty="0">
                <a:solidFill>
                  <a:srgbClr val="0000FF"/>
                </a:solidFill>
                <a:highlight>
                  <a:srgbClr val="FFFFFF"/>
                </a:highlight>
                <a:latin typeface="Consolas" panose="020B0609020204030204" pitchFamily="49" charset="0"/>
              </a:rPr>
              <a:t>new</a:t>
            </a:r>
            <a:r>
              <a:rPr lang="en-IN" sz="1200" dirty="0">
                <a:solidFill>
                  <a:srgbClr val="000000"/>
                </a:solidFill>
                <a:highlight>
                  <a:srgbClr val="FFFFFF"/>
                </a:highlight>
                <a:latin typeface="Consolas" panose="020B0609020204030204" pitchFamily="49" charset="0"/>
              </a:rPr>
              <a:t> </a:t>
            </a:r>
            <a:r>
              <a:rPr lang="en-IN" sz="1200" dirty="0">
                <a:solidFill>
                  <a:srgbClr val="2B91AF"/>
                </a:solidFill>
                <a:highlight>
                  <a:srgbClr val="FFFFFF"/>
                </a:highlight>
                <a:latin typeface="Consolas" panose="020B0609020204030204" pitchFamily="49" charset="0"/>
              </a:rPr>
              <a:t>Email</a:t>
            </a:r>
            <a:r>
              <a:rPr lang="en-IN" sz="1200" dirty="0">
                <a:solidFill>
                  <a:srgbClr val="000000"/>
                </a:solidFill>
                <a:highlight>
                  <a:srgbClr val="FFFFFF"/>
                </a:highlight>
                <a:latin typeface="Consolas" panose="020B0609020204030204" pitchFamily="49" charset="0"/>
              </a:rPr>
              <a:t> ();</a:t>
            </a:r>
          </a:p>
          <a:p>
            <a:endParaRPr lang="en-IN" sz="1200" dirty="0">
              <a:solidFill>
                <a:srgbClr val="000000"/>
              </a:solidFill>
              <a:highlight>
                <a:srgbClr val="FFFFFF"/>
              </a:highlight>
              <a:latin typeface="Consolas" panose="020B0609020204030204" pitchFamily="49" charset="0"/>
            </a:endParaRPr>
          </a:p>
          <a:p>
            <a:r>
              <a:rPr lang="en-IN" sz="1200" dirty="0">
                <a:solidFill>
                  <a:srgbClr val="000000"/>
                </a:solidFill>
                <a:highlight>
                  <a:srgbClr val="FFFFFF"/>
                </a:highlight>
                <a:latin typeface="Consolas" panose="020B0609020204030204" pitchFamily="49" charset="0"/>
              </a:rPr>
              <a:t>        </a:t>
            </a:r>
            <a:r>
              <a:rPr lang="en-IN" sz="1200" dirty="0" err="1">
                <a:solidFill>
                  <a:srgbClr val="2B91AF"/>
                </a:solidFill>
                <a:highlight>
                  <a:srgbClr val="FFFFFF"/>
                </a:highlight>
                <a:latin typeface="Consolas" panose="020B0609020204030204" pitchFamily="49" charset="0"/>
              </a:rPr>
              <a:t>Messageprovider</a:t>
            </a:r>
            <a:r>
              <a:rPr lang="en-IN" sz="1200" dirty="0" err="1">
                <a:solidFill>
                  <a:srgbClr val="000000"/>
                </a:solidFill>
                <a:highlight>
                  <a:srgbClr val="FFFFFF"/>
                </a:highlight>
                <a:latin typeface="Consolas" panose="020B0609020204030204" pitchFamily="49" charset="0"/>
              </a:rPr>
              <a:t>.Send</a:t>
            </a:r>
            <a:r>
              <a:rPr lang="en-IN" sz="1200" dirty="0">
                <a:solidFill>
                  <a:srgbClr val="000000"/>
                </a:solidFill>
                <a:highlight>
                  <a:srgbClr val="FFFFFF"/>
                </a:highlight>
                <a:latin typeface="Consolas" panose="020B0609020204030204" pitchFamily="49" charset="0"/>
              </a:rPr>
              <a:t>(</a:t>
            </a:r>
            <a:r>
              <a:rPr lang="en-IN" sz="1200" dirty="0" err="1">
                <a:solidFill>
                  <a:srgbClr val="000000"/>
                </a:solidFill>
                <a:highlight>
                  <a:srgbClr val="FFFFFF"/>
                </a:highlight>
                <a:latin typeface="Consolas" panose="020B0609020204030204" pitchFamily="49" charset="0"/>
              </a:rPr>
              <a:t>sobj</a:t>
            </a:r>
            <a:r>
              <a:rPr lang="en-IN" sz="1200" dirty="0">
                <a:solidFill>
                  <a:srgbClr val="000000"/>
                </a:solidFill>
                <a:highlight>
                  <a:srgbClr val="FFFFFF"/>
                </a:highlight>
                <a:latin typeface="Consolas" panose="020B0609020204030204" pitchFamily="49" charset="0"/>
              </a:rPr>
              <a:t>, </a:t>
            </a:r>
            <a:r>
              <a:rPr lang="en-IN" sz="1200" dirty="0">
                <a:solidFill>
                  <a:srgbClr val="A31515"/>
                </a:solidFill>
                <a:highlight>
                  <a:srgbClr val="FFFFFF"/>
                </a:highlight>
                <a:latin typeface="Consolas" panose="020B0609020204030204" pitchFamily="49" charset="0"/>
              </a:rPr>
              <a:t>"Vita"</a:t>
            </a:r>
            <a:r>
              <a:rPr lang="en-IN" sz="1200" dirty="0">
                <a:solidFill>
                  <a:srgbClr val="000000"/>
                </a:solidFill>
                <a:highlight>
                  <a:srgbClr val="FFFFFF"/>
                </a:highlight>
                <a:latin typeface="Consolas" panose="020B0609020204030204" pitchFamily="49" charset="0"/>
              </a:rPr>
              <a:t>);</a:t>
            </a:r>
          </a:p>
          <a:p>
            <a:r>
              <a:rPr lang="en-IN" sz="1200" dirty="0">
                <a:solidFill>
                  <a:srgbClr val="000000"/>
                </a:solidFill>
                <a:highlight>
                  <a:srgbClr val="FFFFFF"/>
                </a:highlight>
                <a:latin typeface="Consolas" panose="020B0609020204030204" pitchFamily="49" charset="0"/>
              </a:rPr>
              <a:t>        </a:t>
            </a:r>
            <a:r>
              <a:rPr lang="en-IN" sz="1200" dirty="0" err="1">
                <a:solidFill>
                  <a:srgbClr val="2B91AF"/>
                </a:solidFill>
                <a:highlight>
                  <a:srgbClr val="FFFFFF"/>
                </a:highlight>
                <a:latin typeface="Consolas" panose="020B0609020204030204" pitchFamily="49" charset="0"/>
              </a:rPr>
              <a:t>Messageprovider</a:t>
            </a:r>
            <a:r>
              <a:rPr lang="en-IN" sz="1200" dirty="0" err="1">
                <a:solidFill>
                  <a:srgbClr val="000000"/>
                </a:solidFill>
                <a:highlight>
                  <a:srgbClr val="FFFFFF"/>
                </a:highlight>
                <a:latin typeface="Consolas" panose="020B0609020204030204" pitchFamily="49" charset="0"/>
              </a:rPr>
              <a:t>.Send</a:t>
            </a:r>
            <a:r>
              <a:rPr lang="en-IN" sz="1200" dirty="0">
                <a:solidFill>
                  <a:srgbClr val="000000"/>
                </a:solidFill>
                <a:highlight>
                  <a:srgbClr val="FFFFFF"/>
                </a:highlight>
                <a:latin typeface="Consolas" panose="020B0609020204030204" pitchFamily="49" charset="0"/>
              </a:rPr>
              <a:t>(</a:t>
            </a:r>
            <a:r>
              <a:rPr lang="en-IN" sz="1200" dirty="0" err="1">
                <a:solidFill>
                  <a:srgbClr val="000000"/>
                </a:solidFill>
                <a:highlight>
                  <a:srgbClr val="FFFFFF"/>
                </a:highlight>
                <a:latin typeface="Consolas" panose="020B0609020204030204" pitchFamily="49" charset="0"/>
              </a:rPr>
              <a:t>eobj</a:t>
            </a:r>
            <a:r>
              <a:rPr lang="en-IN" sz="1200" dirty="0">
                <a:solidFill>
                  <a:srgbClr val="000000"/>
                </a:solidFill>
                <a:highlight>
                  <a:srgbClr val="FFFFFF"/>
                </a:highlight>
                <a:latin typeface="Consolas" panose="020B0609020204030204" pitchFamily="49" charset="0"/>
              </a:rPr>
              <a:t>, </a:t>
            </a:r>
            <a:r>
              <a:rPr lang="en-IN" sz="1200" dirty="0">
                <a:solidFill>
                  <a:srgbClr val="A31515"/>
                </a:solidFill>
                <a:highlight>
                  <a:srgbClr val="FFFFFF"/>
                </a:highlight>
                <a:latin typeface="Consolas" panose="020B0609020204030204" pitchFamily="49" charset="0"/>
              </a:rPr>
              <a:t>"Vita"</a:t>
            </a:r>
            <a:r>
              <a:rPr lang="en-IN" sz="1200" dirty="0">
                <a:solidFill>
                  <a:srgbClr val="000000"/>
                </a:solidFill>
                <a:highlight>
                  <a:srgbClr val="FFFFFF"/>
                </a:highlight>
                <a:latin typeface="Consolas" panose="020B0609020204030204" pitchFamily="49" charset="0"/>
              </a:rPr>
              <a:t>);</a:t>
            </a:r>
          </a:p>
          <a:p>
            <a:r>
              <a:rPr lang="en-IN" sz="1200" dirty="0">
                <a:solidFill>
                  <a:srgbClr val="000000"/>
                </a:solidFill>
                <a:highlight>
                  <a:srgbClr val="FFFFFF"/>
                </a:highlight>
                <a:latin typeface="Consolas" panose="020B0609020204030204" pitchFamily="49" charset="0"/>
              </a:rPr>
              <a:t>  </a:t>
            </a:r>
          </a:p>
          <a:p>
            <a:r>
              <a:rPr lang="en-IN" sz="1200" dirty="0">
                <a:solidFill>
                  <a:srgbClr val="000000"/>
                </a:solidFill>
                <a:highlight>
                  <a:srgbClr val="FFFFFF"/>
                </a:highlight>
                <a:latin typeface="Consolas" panose="020B0609020204030204" pitchFamily="49" charset="0"/>
              </a:rPr>
              <a:t>    }</a:t>
            </a:r>
          </a:p>
          <a:p>
            <a:r>
              <a:rPr lang="en-IN" sz="1200" dirty="0">
                <a:solidFill>
                  <a:srgbClr val="000000"/>
                </a:solidFill>
                <a:highlight>
                  <a:srgbClr val="FFFFFF"/>
                </a:highlight>
                <a:latin typeface="Consolas" panose="020B0609020204030204" pitchFamily="49" charset="0"/>
              </a:rPr>
              <a:t> }</a:t>
            </a:r>
          </a:p>
          <a:p>
            <a:r>
              <a:rPr lang="en-IN" sz="1200" dirty="0">
                <a:solidFill>
                  <a:srgbClr val="000000"/>
                </a:solidFill>
                <a:highlight>
                  <a:srgbClr val="FFFFFF"/>
                </a:highlight>
                <a:latin typeface="Consolas" panose="020B0609020204030204" pitchFamily="49" charset="0"/>
              </a:rPr>
              <a:t>}</a:t>
            </a:r>
            <a:endParaRPr lang="en-IN" sz="1200" dirty="0"/>
          </a:p>
        </p:txBody>
      </p:sp>
      <p:sp>
        <p:nvSpPr>
          <p:cNvPr id="6" name="TextBox 5">
            <a:extLst>
              <a:ext uri="{FF2B5EF4-FFF2-40B4-BE49-F238E27FC236}">
                <a16:creationId xmlns:a16="http://schemas.microsoft.com/office/drawing/2014/main" id="{88A21AEA-A7A1-457C-A327-B4378C54684B}"/>
              </a:ext>
            </a:extLst>
          </p:cNvPr>
          <p:cNvSpPr txBox="1"/>
          <p:nvPr/>
        </p:nvSpPr>
        <p:spPr>
          <a:xfrm>
            <a:off x="235974" y="3436887"/>
            <a:ext cx="5447071" cy="1569660"/>
          </a:xfrm>
          <a:prstGeom prst="rect">
            <a:avLst/>
          </a:prstGeom>
          <a:noFill/>
        </p:spPr>
        <p:txBody>
          <a:bodyPr wrap="square" rtlCol="0">
            <a:spAutoFit/>
          </a:bodyPr>
          <a:lstStyle/>
          <a:p>
            <a:r>
              <a:rPr lang="en-IN" sz="1200" dirty="0"/>
              <a:t>Observe </a:t>
            </a:r>
            <a:r>
              <a:rPr lang="en-IN" sz="1200" dirty="0">
                <a:solidFill>
                  <a:srgbClr val="0000FF"/>
                </a:solidFill>
                <a:highlight>
                  <a:srgbClr val="FFFFFF"/>
                </a:highlight>
                <a:latin typeface="Consolas" panose="020B0609020204030204" pitchFamily="49" charset="0"/>
              </a:rPr>
              <a:t>static</a:t>
            </a: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class</a:t>
            </a:r>
            <a:r>
              <a:rPr lang="en-IN" sz="1200" dirty="0">
                <a:solidFill>
                  <a:srgbClr val="000000"/>
                </a:solidFill>
                <a:highlight>
                  <a:srgbClr val="FFFFFF"/>
                </a:highlight>
                <a:latin typeface="Consolas" panose="020B0609020204030204" pitchFamily="49" charset="0"/>
              </a:rPr>
              <a:t> </a:t>
            </a:r>
            <a:r>
              <a:rPr lang="en-IN" sz="1200" dirty="0" err="1">
                <a:solidFill>
                  <a:srgbClr val="2B91AF"/>
                </a:solidFill>
                <a:highlight>
                  <a:srgbClr val="FFFFFF"/>
                </a:highlight>
                <a:latin typeface="Consolas" panose="020B0609020204030204" pitchFamily="49" charset="0"/>
              </a:rPr>
              <a:t>Messageprovider</a:t>
            </a:r>
            <a:r>
              <a:rPr lang="en-IN" sz="1200" dirty="0">
                <a:solidFill>
                  <a:srgbClr val="2B91AF"/>
                </a:solidFill>
                <a:highlight>
                  <a:srgbClr val="FFFFFF"/>
                </a:highlight>
                <a:latin typeface="Consolas" panose="020B0609020204030204" pitchFamily="49" charset="0"/>
              </a:rPr>
              <a:t> </a:t>
            </a:r>
          </a:p>
          <a:p>
            <a:pPr marL="0" indent="0">
              <a:buNone/>
            </a:pPr>
            <a:r>
              <a:rPr lang="en-US" sz="1200" dirty="0">
                <a:solidFill>
                  <a:srgbClr val="000000"/>
                </a:solidFill>
                <a:highlight>
                  <a:srgbClr val="FFFFFF"/>
                </a:highlight>
                <a:latin typeface="Consolas" panose="020B0609020204030204" pitchFamily="49" charset="0"/>
              </a:rPr>
              <a:t> has method Send, this method says my job is to call method which method will get called will be decided at runtime depending on what is being passed. If you pass </a:t>
            </a:r>
            <a:r>
              <a:rPr lang="en-US" sz="1200" dirty="0" err="1">
                <a:solidFill>
                  <a:srgbClr val="000000"/>
                </a:solidFill>
                <a:highlight>
                  <a:srgbClr val="FFFFFF"/>
                </a:highlight>
                <a:latin typeface="Consolas" panose="020B0609020204030204" pitchFamily="49" charset="0"/>
              </a:rPr>
              <a:t>Sms</a:t>
            </a:r>
            <a:r>
              <a:rPr lang="en-US" sz="1200" dirty="0">
                <a:solidFill>
                  <a:srgbClr val="000000"/>
                </a:solidFill>
                <a:highlight>
                  <a:srgbClr val="FFFFFF"/>
                </a:highlight>
                <a:latin typeface="Consolas" panose="020B0609020204030204" pitchFamily="49" charset="0"/>
              </a:rPr>
              <a:t> object it will call </a:t>
            </a:r>
            <a:r>
              <a:rPr lang="en-US" sz="1200" dirty="0" err="1">
                <a:solidFill>
                  <a:srgbClr val="000000"/>
                </a:solidFill>
                <a:highlight>
                  <a:srgbClr val="FFFFFF"/>
                </a:highlight>
                <a:latin typeface="Consolas" panose="020B0609020204030204" pitchFamily="49" charset="0"/>
              </a:rPr>
              <a:t>SendMessage</a:t>
            </a:r>
            <a:r>
              <a:rPr lang="en-US" sz="1200" dirty="0">
                <a:solidFill>
                  <a:srgbClr val="000000"/>
                </a:solidFill>
                <a:highlight>
                  <a:srgbClr val="FFFFFF"/>
                </a:highlight>
                <a:latin typeface="Consolas" panose="020B0609020204030204" pitchFamily="49" charset="0"/>
              </a:rPr>
              <a:t> method of </a:t>
            </a:r>
            <a:r>
              <a:rPr lang="en-US" sz="1200" dirty="0" err="1">
                <a:solidFill>
                  <a:srgbClr val="000000"/>
                </a:solidFill>
                <a:highlight>
                  <a:srgbClr val="FFFFFF"/>
                </a:highlight>
                <a:latin typeface="Consolas" panose="020B0609020204030204" pitchFamily="49" charset="0"/>
              </a:rPr>
              <a:t>Sms</a:t>
            </a:r>
            <a:r>
              <a:rPr lang="en-US" sz="1200" dirty="0">
                <a:solidFill>
                  <a:srgbClr val="000000"/>
                </a:solidFill>
                <a:highlight>
                  <a:srgbClr val="FFFFFF"/>
                </a:highlight>
                <a:latin typeface="Consolas" panose="020B0609020204030204" pitchFamily="49" charset="0"/>
              </a:rPr>
              <a:t> class and if you pass object of Email class it will call </a:t>
            </a:r>
            <a:r>
              <a:rPr lang="en-US" sz="1200" dirty="0" err="1">
                <a:solidFill>
                  <a:srgbClr val="000000"/>
                </a:solidFill>
                <a:highlight>
                  <a:srgbClr val="FFFFFF"/>
                </a:highlight>
                <a:latin typeface="Consolas" panose="020B0609020204030204" pitchFamily="49" charset="0"/>
              </a:rPr>
              <a:t>SendMessage</a:t>
            </a:r>
            <a:r>
              <a:rPr lang="en-US" sz="1200" dirty="0">
                <a:solidFill>
                  <a:srgbClr val="000000"/>
                </a:solidFill>
                <a:highlight>
                  <a:srgbClr val="FFFFFF"/>
                </a:highlight>
                <a:latin typeface="Consolas" panose="020B0609020204030204" pitchFamily="49" charset="0"/>
              </a:rPr>
              <a:t> method of Email class. </a:t>
            </a:r>
          </a:p>
          <a:p>
            <a:pPr marL="0" indent="0">
              <a:buNone/>
            </a:pPr>
            <a:r>
              <a:rPr lang="en-US" sz="1200" dirty="0">
                <a:solidFill>
                  <a:srgbClr val="000000"/>
                </a:solidFill>
                <a:highlight>
                  <a:srgbClr val="FFFFFF"/>
                </a:highlight>
                <a:latin typeface="Consolas" panose="020B0609020204030204" pitchFamily="49" charset="0"/>
              </a:rPr>
              <a:t>So this is </a:t>
            </a:r>
            <a:r>
              <a:rPr lang="en-US" sz="1200" dirty="0" err="1">
                <a:solidFill>
                  <a:srgbClr val="000000"/>
                </a:solidFill>
                <a:highlight>
                  <a:srgbClr val="FFFFFF"/>
                </a:highlight>
                <a:latin typeface="Consolas" panose="020B0609020204030204" pitchFamily="49" charset="0"/>
              </a:rPr>
              <a:t>polymprphism</a:t>
            </a:r>
            <a:r>
              <a:rPr lang="en-US" sz="1200" dirty="0">
                <a:solidFill>
                  <a:srgbClr val="000000"/>
                </a:solidFill>
                <a:highlight>
                  <a:srgbClr val="FFFFFF"/>
                </a:highlight>
                <a:latin typeface="Consolas" panose="020B0609020204030204" pitchFamily="49" charset="0"/>
              </a:rPr>
              <a:t> –many forms.</a:t>
            </a:r>
            <a:endParaRPr lang="en-IN" sz="1200" dirty="0"/>
          </a:p>
        </p:txBody>
      </p:sp>
    </p:spTree>
    <p:extLst>
      <p:ext uri="{BB962C8B-B14F-4D97-AF65-F5344CB8AC3E}">
        <p14:creationId xmlns:p14="http://schemas.microsoft.com/office/powerpoint/2010/main" val="7217125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BE8091-1175-4484-B443-AD532049AD02}"/>
              </a:ext>
            </a:extLst>
          </p:cNvPr>
          <p:cNvSpPr>
            <a:spLocks noGrp="1"/>
          </p:cNvSpPr>
          <p:nvPr>
            <p:ph type="title"/>
          </p:nvPr>
        </p:nvSpPr>
        <p:spPr>
          <a:xfrm>
            <a:off x="1775012" y="18255"/>
            <a:ext cx="10242176" cy="967863"/>
          </a:xfrm>
        </p:spPr>
        <p:txBody>
          <a:bodyPr/>
          <a:lstStyle/>
          <a:p>
            <a:endParaRPr lang="en-IN" dirty="0"/>
          </a:p>
        </p:txBody>
      </p:sp>
      <p:sp>
        <p:nvSpPr>
          <p:cNvPr id="3" name="Content Placeholder 2">
            <a:extLst>
              <a:ext uri="{FF2B5EF4-FFF2-40B4-BE49-F238E27FC236}">
                <a16:creationId xmlns:a16="http://schemas.microsoft.com/office/drawing/2014/main" id="{33A19BB1-451F-4DD4-8EB4-743CDDD99FD3}"/>
              </a:ext>
            </a:extLst>
          </p:cNvPr>
          <p:cNvSpPr>
            <a:spLocks noGrp="1"/>
          </p:cNvSpPr>
          <p:nvPr>
            <p:ph idx="1"/>
          </p:nvPr>
        </p:nvSpPr>
        <p:spPr>
          <a:xfrm>
            <a:off x="0" y="1801906"/>
            <a:ext cx="5360894" cy="4375057"/>
          </a:xfrm>
        </p:spPr>
        <p:txBody>
          <a:bodyPr>
            <a:noAutofit/>
          </a:bodyPr>
          <a:lstStyle/>
          <a:p>
            <a:pPr marL="0" indent="0">
              <a:buNone/>
            </a:pPr>
            <a:r>
              <a:rPr lang="en-IN" sz="800" dirty="0">
                <a:solidFill>
                  <a:srgbClr val="0000FF"/>
                </a:solidFill>
                <a:highlight>
                  <a:srgbClr val="FFFFFF"/>
                </a:highlight>
                <a:latin typeface="Consolas" panose="020B0609020204030204" pitchFamily="49" charset="0"/>
              </a:rPr>
              <a:t>using</a:t>
            </a:r>
            <a:r>
              <a:rPr lang="en-IN" sz="800" dirty="0">
                <a:solidFill>
                  <a:srgbClr val="000000"/>
                </a:solidFill>
                <a:highlight>
                  <a:srgbClr val="FFFFFF"/>
                </a:highlight>
                <a:latin typeface="Consolas" panose="020B0609020204030204" pitchFamily="49" charset="0"/>
              </a:rPr>
              <a:t> System;</a:t>
            </a:r>
          </a:p>
          <a:p>
            <a:pPr marL="0" indent="0">
              <a:buNone/>
            </a:pPr>
            <a:r>
              <a:rPr lang="en-IN" sz="800" dirty="0">
                <a:solidFill>
                  <a:srgbClr val="0000FF"/>
                </a:solidFill>
                <a:highlight>
                  <a:srgbClr val="FFFFFF"/>
                </a:highlight>
                <a:latin typeface="Consolas" panose="020B0609020204030204" pitchFamily="49" charset="0"/>
              </a:rPr>
              <a:t>namespace</a:t>
            </a:r>
            <a:r>
              <a:rPr lang="en-IN" sz="800" dirty="0">
                <a:solidFill>
                  <a:srgbClr val="000000"/>
                </a:solidFill>
                <a:highlight>
                  <a:srgbClr val="FFFFFF"/>
                </a:highlight>
                <a:latin typeface="Consolas" panose="020B0609020204030204" pitchFamily="49" charset="0"/>
              </a:rPr>
              <a:t> </a:t>
            </a:r>
            <a:r>
              <a:rPr lang="en-IN" sz="800" dirty="0" err="1">
                <a:solidFill>
                  <a:srgbClr val="000000"/>
                </a:solidFill>
                <a:highlight>
                  <a:srgbClr val="FFFFFF"/>
                </a:highlight>
                <a:latin typeface="Consolas" panose="020B0609020204030204" pitchFamily="49" charset="0"/>
              </a:rPr>
              <a:t>InterfaceDemo</a:t>
            </a:r>
            <a:endParaRPr lang="en-IN" sz="800" dirty="0">
              <a:solidFill>
                <a:srgbClr val="000000"/>
              </a:solidFill>
              <a:highlight>
                <a:srgbClr val="FFFFFF"/>
              </a:highlight>
              <a:latin typeface="Consolas" panose="020B0609020204030204" pitchFamily="49" charset="0"/>
            </a:endParaRPr>
          </a:p>
          <a:p>
            <a:pPr marL="0" indent="0">
              <a:buNone/>
            </a:pPr>
            <a:r>
              <a:rPr lang="en-IN" sz="800" dirty="0">
                <a:solidFill>
                  <a:srgbClr val="000000"/>
                </a:solidFill>
                <a:highlight>
                  <a:srgbClr val="FFFFFF"/>
                </a:highlight>
                <a:latin typeface="Consolas" panose="020B0609020204030204" pitchFamily="49" charset="0"/>
              </a:rPr>
              <a:t>{</a:t>
            </a:r>
            <a:r>
              <a:rPr lang="en-IN" sz="800" dirty="0">
                <a:solidFill>
                  <a:srgbClr val="008000"/>
                </a:solidFill>
                <a:highlight>
                  <a:srgbClr val="FFFFFF"/>
                </a:highlight>
                <a:latin typeface="Consolas" panose="020B0609020204030204" pitchFamily="49" charset="0"/>
              </a:rPr>
              <a:t>//default it is internal</a:t>
            </a:r>
            <a:endParaRPr lang="en-IN" sz="800" dirty="0">
              <a:solidFill>
                <a:srgbClr val="000000"/>
              </a:solidFill>
              <a:highlight>
                <a:srgbClr val="FFFFFF"/>
              </a:highlight>
              <a:latin typeface="Consolas" panose="020B0609020204030204" pitchFamily="49" charset="0"/>
            </a:endParaRPr>
          </a:p>
          <a:p>
            <a:pPr marL="0" indent="0">
              <a:buNone/>
            </a:pPr>
            <a:r>
              <a:rPr lang="en-IN" sz="800" dirty="0">
                <a:solidFill>
                  <a:srgbClr val="000000"/>
                </a:solidFill>
                <a:highlight>
                  <a:srgbClr val="FFFFFF"/>
                </a:highlight>
                <a:latin typeface="Consolas" panose="020B0609020204030204" pitchFamily="49" charset="0"/>
              </a:rPr>
              <a:t>    </a:t>
            </a:r>
            <a:r>
              <a:rPr lang="en-IN" sz="800" dirty="0">
                <a:solidFill>
                  <a:srgbClr val="0000FF"/>
                </a:solidFill>
                <a:highlight>
                  <a:srgbClr val="FFFFFF"/>
                </a:highlight>
                <a:latin typeface="Consolas" panose="020B0609020204030204" pitchFamily="49" charset="0"/>
              </a:rPr>
              <a:t>interface</a:t>
            </a:r>
            <a:r>
              <a:rPr lang="en-IN" sz="800" dirty="0">
                <a:solidFill>
                  <a:srgbClr val="000000"/>
                </a:solidFill>
                <a:highlight>
                  <a:srgbClr val="FFFFFF"/>
                </a:highlight>
                <a:latin typeface="Consolas" panose="020B0609020204030204" pitchFamily="49" charset="0"/>
              </a:rPr>
              <a:t> </a:t>
            </a:r>
            <a:r>
              <a:rPr lang="en-IN" sz="800" dirty="0" err="1">
                <a:solidFill>
                  <a:srgbClr val="2B91AF"/>
                </a:solidFill>
                <a:highlight>
                  <a:srgbClr val="FFFFFF"/>
                </a:highlight>
                <a:latin typeface="Consolas" panose="020B0609020204030204" pitchFamily="49" charset="0"/>
              </a:rPr>
              <a:t>ImessageService</a:t>
            </a:r>
            <a:endParaRPr lang="en-IN" sz="800" dirty="0">
              <a:solidFill>
                <a:srgbClr val="000000"/>
              </a:solidFill>
              <a:highlight>
                <a:srgbClr val="FFFFFF"/>
              </a:highlight>
              <a:latin typeface="Consolas" panose="020B0609020204030204" pitchFamily="49" charset="0"/>
            </a:endParaRPr>
          </a:p>
          <a:p>
            <a:pPr marL="0" indent="0">
              <a:buNone/>
            </a:pPr>
            <a:r>
              <a:rPr lang="en-US" sz="800" dirty="0">
                <a:solidFill>
                  <a:srgbClr val="000000"/>
                </a:solidFill>
                <a:highlight>
                  <a:srgbClr val="FFFFFF"/>
                </a:highlight>
                <a:latin typeface="Consolas" panose="020B0609020204030204" pitchFamily="49" charset="0"/>
              </a:rPr>
              <a:t>    {</a:t>
            </a:r>
            <a:r>
              <a:rPr lang="en-US" sz="800" dirty="0">
                <a:solidFill>
                  <a:srgbClr val="008000"/>
                </a:solidFill>
                <a:highlight>
                  <a:srgbClr val="FFFFFF"/>
                </a:highlight>
                <a:latin typeface="Consolas" panose="020B0609020204030204" pitchFamily="49" charset="0"/>
              </a:rPr>
              <a:t>//by default it is public</a:t>
            </a:r>
            <a:endParaRPr lang="en-US" sz="800" dirty="0">
              <a:solidFill>
                <a:srgbClr val="000000"/>
              </a:solidFill>
              <a:highlight>
                <a:srgbClr val="FFFFFF"/>
              </a:highlight>
              <a:latin typeface="Consolas" panose="020B0609020204030204" pitchFamily="49" charset="0"/>
            </a:endParaRPr>
          </a:p>
          <a:p>
            <a:pPr marL="0" indent="0">
              <a:buNone/>
            </a:pPr>
            <a:r>
              <a:rPr lang="en-IN" sz="800" dirty="0">
                <a:solidFill>
                  <a:srgbClr val="000000"/>
                </a:solidFill>
                <a:highlight>
                  <a:srgbClr val="FFFFFF"/>
                </a:highlight>
                <a:latin typeface="Consolas" panose="020B0609020204030204" pitchFamily="49" charset="0"/>
              </a:rPr>
              <a:t>        </a:t>
            </a:r>
            <a:r>
              <a:rPr lang="en-IN" sz="800" dirty="0">
                <a:solidFill>
                  <a:srgbClr val="0000FF"/>
                </a:solidFill>
                <a:highlight>
                  <a:srgbClr val="FFFFFF"/>
                </a:highlight>
                <a:latin typeface="Consolas" panose="020B0609020204030204" pitchFamily="49" charset="0"/>
              </a:rPr>
              <a:t>void</a:t>
            </a:r>
            <a:r>
              <a:rPr lang="en-IN" sz="800" dirty="0">
                <a:solidFill>
                  <a:srgbClr val="000000"/>
                </a:solidFill>
                <a:highlight>
                  <a:srgbClr val="FFFFFF"/>
                </a:highlight>
                <a:latin typeface="Consolas" panose="020B0609020204030204" pitchFamily="49" charset="0"/>
              </a:rPr>
              <a:t> </a:t>
            </a:r>
            <a:r>
              <a:rPr lang="en-IN" sz="800" dirty="0" err="1">
                <a:solidFill>
                  <a:srgbClr val="000000"/>
                </a:solidFill>
                <a:highlight>
                  <a:srgbClr val="FFFFFF"/>
                </a:highlight>
                <a:latin typeface="Consolas" panose="020B0609020204030204" pitchFamily="49" charset="0"/>
              </a:rPr>
              <a:t>SendMessage</a:t>
            </a:r>
            <a:r>
              <a:rPr lang="en-IN" sz="800" dirty="0">
                <a:solidFill>
                  <a:srgbClr val="000000"/>
                </a:solidFill>
                <a:highlight>
                  <a:srgbClr val="FFFFFF"/>
                </a:highlight>
                <a:latin typeface="Consolas" panose="020B0609020204030204" pitchFamily="49" charset="0"/>
              </a:rPr>
              <a:t>(</a:t>
            </a:r>
            <a:r>
              <a:rPr lang="en-IN" sz="800" dirty="0">
                <a:solidFill>
                  <a:srgbClr val="0000FF"/>
                </a:solidFill>
                <a:highlight>
                  <a:srgbClr val="FFFFFF"/>
                </a:highlight>
                <a:latin typeface="Consolas" panose="020B0609020204030204" pitchFamily="49" charset="0"/>
              </a:rPr>
              <a:t>string</a:t>
            </a:r>
            <a:r>
              <a:rPr lang="en-IN" sz="800" dirty="0">
                <a:solidFill>
                  <a:srgbClr val="000000"/>
                </a:solidFill>
                <a:highlight>
                  <a:srgbClr val="FFFFFF"/>
                </a:highlight>
                <a:latin typeface="Consolas" panose="020B0609020204030204" pitchFamily="49" charset="0"/>
              </a:rPr>
              <a:t> address);</a:t>
            </a:r>
          </a:p>
          <a:p>
            <a:pPr marL="0" indent="0">
              <a:buNone/>
            </a:pPr>
            <a:r>
              <a:rPr lang="en-IN" sz="800" dirty="0">
                <a:solidFill>
                  <a:srgbClr val="000000"/>
                </a:solidFill>
                <a:highlight>
                  <a:srgbClr val="FFFFFF"/>
                </a:highlight>
                <a:latin typeface="Consolas" panose="020B0609020204030204" pitchFamily="49" charset="0"/>
              </a:rPr>
              <a:t>    }</a:t>
            </a:r>
          </a:p>
          <a:p>
            <a:pPr marL="0" indent="0">
              <a:buNone/>
            </a:pPr>
            <a:r>
              <a:rPr lang="en-IN" sz="800" dirty="0">
                <a:solidFill>
                  <a:srgbClr val="000000"/>
                </a:solidFill>
                <a:highlight>
                  <a:srgbClr val="FFFFFF"/>
                </a:highlight>
                <a:latin typeface="Consolas" panose="020B0609020204030204" pitchFamily="49" charset="0"/>
              </a:rPr>
              <a:t>    </a:t>
            </a:r>
            <a:r>
              <a:rPr lang="en-IN" sz="800" dirty="0">
                <a:solidFill>
                  <a:srgbClr val="0000FF"/>
                </a:solidFill>
                <a:highlight>
                  <a:srgbClr val="FFFFFF"/>
                </a:highlight>
                <a:latin typeface="Consolas" panose="020B0609020204030204" pitchFamily="49" charset="0"/>
              </a:rPr>
              <a:t>class</a:t>
            </a:r>
            <a:r>
              <a:rPr lang="en-IN" sz="800" dirty="0">
                <a:solidFill>
                  <a:srgbClr val="000000"/>
                </a:solidFill>
                <a:highlight>
                  <a:srgbClr val="FFFFFF"/>
                </a:highlight>
                <a:latin typeface="Consolas" panose="020B0609020204030204" pitchFamily="49" charset="0"/>
              </a:rPr>
              <a:t> </a:t>
            </a:r>
            <a:r>
              <a:rPr lang="en-IN" sz="800" dirty="0">
                <a:solidFill>
                  <a:srgbClr val="2B91AF"/>
                </a:solidFill>
                <a:highlight>
                  <a:srgbClr val="FFFFFF"/>
                </a:highlight>
                <a:latin typeface="Consolas" panose="020B0609020204030204" pitchFamily="49" charset="0"/>
              </a:rPr>
              <a:t>parent</a:t>
            </a:r>
            <a:endParaRPr lang="en-IN" sz="800" dirty="0">
              <a:solidFill>
                <a:srgbClr val="000000"/>
              </a:solidFill>
              <a:highlight>
                <a:srgbClr val="FFFFFF"/>
              </a:highlight>
              <a:latin typeface="Consolas" panose="020B0609020204030204" pitchFamily="49" charset="0"/>
            </a:endParaRPr>
          </a:p>
          <a:p>
            <a:pPr marL="0" indent="0">
              <a:buNone/>
            </a:pPr>
            <a:r>
              <a:rPr lang="en-IN" sz="800" dirty="0">
                <a:solidFill>
                  <a:srgbClr val="000000"/>
                </a:solidFill>
                <a:highlight>
                  <a:srgbClr val="FFFFFF"/>
                </a:highlight>
                <a:latin typeface="Consolas" panose="020B0609020204030204" pitchFamily="49" charset="0"/>
              </a:rPr>
              <a:t>    {</a:t>
            </a:r>
          </a:p>
          <a:p>
            <a:pPr marL="0" indent="0">
              <a:buNone/>
            </a:pPr>
            <a:r>
              <a:rPr lang="en-US" sz="800" dirty="0">
                <a:solidFill>
                  <a:srgbClr val="000000"/>
                </a:solidFill>
                <a:highlight>
                  <a:srgbClr val="FFFFFF"/>
                </a:highlight>
                <a:latin typeface="Consolas" panose="020B0609020204030204" pitchFamily="49" charset="0"/>
              </a:rPr>
              <a:t>        </a:t>
            </a:r>
            <a:r>
              <a:rPr lang="en-US" sz="800" dirty="0">
                <a:solidFill>
                  <a:srgbClr val="0000FF"/>
                </a:solidFill>
                <a:highlight>
                  <a:srgbClr val="FFFFFF"/>
                </a:highlight>
                <a:latin typeface="Consolas" panose="020B0609020204030204" pitchFamily="49" charset="0"/>
              </a:rPr>
              <a:t>public</a:t>
            </a:r>
            <a:r>
              <a:rPr lang="en-US" sz="800" dirty="0">
                <a:solidFill>
                  <a:srgbClr val="000000"/>
                </a:solidFill>
                <a:highlight>
                  <a:srgbClr val="FFFFFF"/>
                </a:highlight>
                <a:latin typeface="Consolas" panose="020B0609020204030204" pitchFamily="49" charset="0"/>
              </a:rPr>
              <a:t> </a:t>
            </a:r>
            <a:r>
              <a:rPr lang="en-US" sz="800" dirty="0">
                <a:solidFill>
                  <a:srgbClr val="0000FF"/>
                </a:solidFill>
                <a:highlight>
                  <a:srgbClr val="FFFFFF"/>
                </a:highlight>
                <a:latin typeface="Consolas" panose="020B0609020204030204" pitchFamily="49" charset="0"/>
              </a:rPr>
              <a:t>void</a:t>
            </a:r>
            <a:r>
              <a:rPr lang="en-US" sz="800" dirty="0">
                <a:solidFill>
                  <a:srgbClr val="000000"/>
                </a:solidFill>
                <a:highlight>
                  <a:srgbClr val="FFFFFF"/>
                </a:highlight>
                <a:latin typeface="Consolas" panose="020B0609020204030204" pitchFamily="49" charset="0"/>
              </a:rPr>
              <a:t> </a:t>
            </a:r>
            <a:r>
              <a:rPr lang="en-US" sz="800" dirty="0" err="1">
                <a:solidFill>
                  <a:srgbClr val="000000"/>
                </a:solidFill>
                <a:highlight>
                  <a:srgbClr val="FFFFFF"/>
                </a:highlight>
                <a:latin typeface="Consolas" panose="020B0609020204030204" pitchFamily="49" charset="0"/>
              </a:rPr>
              <a:t>SendMessage</a:t>
            </a:r>
            <a:r>
              <a:rPr lang="en-US" sz="800" dirty="0">
                <a:solidFill>
                  <a:srgbClr val="000000"/>
                </a:solidFill>
                <a:highlight>
                  <a:srgbClr val="FFFFFF"/>
                </a:highlight>
                <a:latin typeface="Consolas" panose="020B0609020204030204" pitchFamily="49" charset="0"/>
              </a:rPr>
              <a:t>(</a:t>
            </a:r>
            <a:r>
              <a:rPr lang="en-US" sz="800" dirty="0">
                <a:solidFill>
                  <a:srgbClr val="0000FF"/>
                </a:solidFill>
                <a:highlight>
                  <a:srgbClr val="FFFFFF"/>
                </a:highlight>
                <a:latin typeface="Consolas" panose="020B0609020204030204" pitchFamily="49" charset="0"/>
              </a:rPr>
              <a:t>string</a:t>
            </a:r>
            <a:r>
              <a:rPr lang="en-US" sz="800" dirty="0">
                <a:solidFill>
                  <a:srgbClr val="000000"/>
                </a:solidFill>
                <a:highlight>
                  <a:srgbClr val="FFFFFF"/>
                </a:highlight>
                <a:latin typeface="Consolas" panose="020B0609020204030204" pitchFamily="49" charset="0"/>
              </a:rPr>
              <a:t> address)</a:t>
            </a:r>
          </a:p>
          <a:p>
            <a:pPr marL="0" indent="0">
              <a:buNone/>
            </a:pPr>
            <a:r>
              <a:rPr lang="fr-FR" sz="800" dirty="0">
                <a:solidFill>
                  <a:srgbClr val="000000"/>
                </a:solidFill>
                <a:highlight>
                  <a:srgbClr val="FFFFFF"/>
                </a:highlight>
                <a:latin typeface="Consolas" panose="020B0609020204030204" pitchFamily="49" charset="0"/>
              </a:rPr>
              <a:t>        { </a:t>
            </a:r>
            <a:r>
              <a:rPr lang="fr-FR" sz="800" dirty="0">
                <a:solidFill>
                  <a:srgbClr val="2B91AF"/>
                </a:solidFill>
                <a:highlight>
                  <a:srgbClr val="FFFFFF"/>
                </a:highlight>
                <a:latin typeface="Consolas" panose="020B0609020204030204" pitchFamily="49" charset="0"/>
              </a:rPr>
              <a:t>Console</a:t>
            </a:r>
            <a:r>
              <a:rPr lang="fr-FR" sz="800" dirty="0">
                <a:solidFill>
                  <a:srgbClr val="000000"/>
                </a:solidFill>
                <a:highlight>
                  <a:srgbClr val="FFFFFF"/>
                </a:highlight>
                <a:latin typeface="Consolas" panose="020B0609020204030204" pitchFamily="49" charset="0"/>
              </a:rPr>
              <a:t>.WriteLine(</a:t>
            </a:r>
            <a:r>
              <a:rPr lang="fr-FR" sz="800" dirty="0">
                <a:solidFill>
                  <a:srgbClr val="A31515"/>
                </a:solidFill>
                <a:highlight>
                  <a:srgbClr val="FFFFFF"/>
                </a:highlight>
                <a:latin typeface="Consolas" panose="020B0609020204030204" pitchFamily="49" charset="0"/>
              </a:rPr>
              <a:t>"parent send message"</a:t>
            </a:r>
            <a:r>
              <a:rPr lang="fr-FR" sz="800" dirty="0">
                <a:solidFill>
                  <a:srgbClr val="000000"/>
                </a:solidFill>
                <a:highlight>
                  <a:srgbClr val="FFFFFF"/>
                </a:highlight>
                <a:latin typeface="Consolas" panose="020B0609020204030204" pitchFamily="49" charset="0"/>
              </a:rPr>
              <a:t>); }</a:t>
            </a:r>
          </a:p>
          <a:p>
            <a:pPr marL="0" indent="0">
              <a:buNone/>
            </a:pPr>
            <a:r>
              <a:rPr lang="en-IN" sz="800" dirty="0">
                <a:solidFill>
                  <a:srgbClr val="000000"/>
                </a:solidFill>
                <a:highlight>
                  <a:srgbClr val="FFFFFF"/>
                </a:highlight>
                <a:latin typeface="Consolas" panose="020B0609020204030204" pitchFamily="49" charset="0"/>
              </a:rPr>
              <a:t>    }</a:t>
            </a:r>
          </a:p>
          <a:p>
            <a:pPr marL="0" indent="0">
              <a:buNone/>
            </a:pPr>
            <a:r>
              <a:rPr lang="en-IN" sz="800" dirty="0">
                <a:solidFill>
                  <a:srgbClr val="000000"/>
                </a:solidFill>
                <a:highlight>
                  <a:srgbClr val="FFFFFF"/>
                </a:highlight>
                <a:latin typeface="Consolas" panose="020B0609020204030204" pitchFamily="49" charset="0"/>
              </a:rPr>
              <a:t>    </a:t>
            </a:r>
            <a:r>
              <a:rPr lang="en-IN" sz="800" dirty="0">
                <a:solidFill>
                  <a:srgbClr val="0000FF"/>
                </a:solidFill>
                <a:highlight>
                  <a:srgbClr val="FFFFFF"/>
                </a:highlight>
                <a:latin typeface="Consolas" panose="020B0609020204030204" pitchFamily="49" charset="0"/>
              </a:rPr>
              <a:t>class</a:t>
            </a:r>
            <a:r>
              <a:rPr lang="en-IN" sz="800" dirty="0">
                <a:solidFill>
                  <a:srgbClr val="000000"/>
                </a:solidFill>
                <a:highlight>
                  <a:srgbClr val="FFFFFF"/>
                </a:highlight>
                <a:latin typeface="Consolas" panose="020B0609020204030204" pitchFamily="49" charset="0"/>
              </a:rPr>
              <a:t> </a:t>
            </a:r>
            <a:r>
              <a:rPr lang="en-IN" sz="800" dirty="0">
                <a:solidFill>
                  <a:srgbClr val="2B91AF"/>
                </a:solidFill>
                <a:highlight>
                  <a:srgbClr val="FFFFFF"/>
                </a:highlight>
                <a:latin typeface="Consolas" panose="020B0609020204030204" pitchFamily="49" charset="0"/>
              </a:rPr>
              <a:t>Email</a:t>
            </a:r>
            <a:r>
              <a:rPr lang="en-IN" sz="800" dirty="0">
                <a:solidFill>
                  <a:srgbClr val="000000"/>
                </a:solidFill>
                <a:highlight>
                  <a:srgbClr val="FFFFFF"/>
                </a:highlight>
                <a:latin typeface="Consolas" panose="020B0609020204030204" pitchFamily="49" charset="0"/>
              </a:rPr>
              <a:t> :</a:t>
            </a:r>
            <a:r>
              <a:rPr lang="en-IN" sz="800" dirty="0">
                <a:solidFill>
                  <a:srgbClr val="2B91AF"/>
                </a:solidFill>
                <a:highlight>
                  <a:srgbClr val="FFFFFF"/>
                </a:highlight>
                <a:latin typeface="Consolas" panose="020B0609020204030204" pitchFamily="49" charset="0"/>
              </a:rPr>
              <a:t>parent</a:t>
            </a:r>
            <a:r>
              <a:rPr lang="en-IN" sz="800" dirty="0">
                <a:solidFill>
                  <a:srgbClr val="000000"/>
                </a:solidFill>
                <a:highlight>
                  <a:srgbClr val="FFFFFF"/>
                </a:highlight>
                <a:latin typeface="Consolas" panose="020B0609020204030204" pitchFamily="49" charset="0"/>
              </a:rPr>
              <a:t>, </a:t>
            </a:r>
            <a:r>
              <a:rPr lang="en-IN" sz="800" dirty="0" err="1">
                <a:solidFill>
                  <a:srgbClr val="2B91AF"/>
                </a:solidFill>
                <a:highlight>
                  <a:srgbClr val="FFFFFF"/>
                </a:highlight>
                <a:latin typeface="Consolas" panose="020B0609020204030204" pitchFamily="49" charset="0"/>
              </a:rPr>
              <a:t>ImessageService</a:t>
            </a:r>
            <a:endParaRPr lang="en-IN" sz="800" dirty="0">
              <a:solidFill>
                <a:srgbClr val="000000"/>
              </a:solidFill>
              <a:highlight>
                <a:srgbClr val="FFFFFF"/>
              </a:highlight>
              <a:latin typeface="Consolas" panose="020B0609020204030204" pitchFamily="49" charset="0"/>
            </a:endParaRPr>
          </a:p>
          <a:p>
            <a:pPr marL="0" indent="0">
              <a:buNone/>
            </a:pPr>
            <a:r>
              <a:rPr lang="en-IN" sz="800" dirty="0">
                <a:solidFill>
                  <a:srgbClr val="000000"/>
                </a:solidFill>
                <a:highlight>
                  <a:srgbClr val="FFFFFF"/>
                </a:highlight>
                <a:latin typeface="Consolas" panose="020B0609020204030204" pitchFamily="49" charset="0"/>
              </a:rPr>
              <a:t>    {</a:t>
            </a:r>
          </a:p>
          <a:p>
            <a:pPr marL="0" indent="0">
              <a:buNone/>
            </a:pPr>
            <a:r>
              <a:rPr lang="en-US" sz="800" dirty="0">
                <a:solidFill>
                  <a:srgbClr val="000000"/>
                </a:solidFill>
                <a:highlight>
                  <a:srgbClr val="FFFFFF"/>
                </a:highlight>
                <a:latin typeface="Consolas" panose="020B0609020204030204" pitchFamily="49" charset="0"/>
              </a:rPr>
              <a:t>        </a:t>
            </a:r>
            <a:r>
              <a:rPr lang="en-US" sz="800" dirty="0">
                <a:solidFill>
                  <a:srgbClr val="0000FF"/>
                </a:solidFill>
                <a:highlight>
                  <a:srgbClr val="FFFFFF"/>
                </a:highlight>
                <a:latin typeface="Consolas" panose="020B0609020204030204" pitchFamily="49" charset="0"/>
              </a:rPr>
              <a:t>public</a:t>
            </a:r>
            <a:r>
              <a:rPr lang="en-US" sz="800" dirty="0">
                <a:solidFill>
                  <a:srgbClr val="000000"/>
                </a:solidFill>
                <a:highlight>
                  <a:srgbClr val="FFFFFF"/>
                </a:highlight>
                <a:latin typeface="Consolas" panose="020B0609020204030204" pitchFamily="49" charset="0"/>
              </a:rPr>
              <a:t>  </a:t>
            </a:r>
            <a:r>
              <a:rPr lang="en-US" sz="800" dirty="0">
                <a:solidFill>
                  <a:srgbClr val="0000FF"/>
                </a:solidFill>
                <a:highlight>
                  <a:srgbClr val="FFFFFF"/>
                </a:highlight>
                <a:latin typeface="Consolas" panose="020B0609020204030204" pitchFamily="49" charset="0"/>
              </a:rPr>
              <a:t>void</a:t>
            </a:r>
            <a:r>
              <a:rPr lang="en-US" sz="800" dirty="0">
                <a:solidFill>
                  <a:srgbClr val="000000"/>
                </a:solidFill>
                <a:highlight>
                  <a:srgbClr val="FFFFFF"/>
                </a:highlight>
                <a:latin typeface="Consolas" panose="020B0609020204030204" pitchFamily="49" charset="0"/>
              </a:rPr>
              <a:t> </a:t>
            </a:r>
            <a:r>
              <a:rPr lang="en-US" sz="800" dirty="0" err="1">
                <a:solidFill>
                  <a:srgbClr val="000000"/>
                </a:solidFill>
                <a:highlight>
                  <a:srgbClr val="FFFFFF"/>
                </a:highlight>
                <a:latin typeface="Consolas" panose="020B0609020204030204" pitchFamily="49" charset="0"/>
              </a:rPr>
              <a:t>SendMessage</a:t>
            </a:r>
            <a:r>
              <a:rPr lang="en-US" sz="800" dirty="0">
                <a:solidFill>
                  <a:srgbClr val="000000"/>
                </a:solidFill>
                <a:highlight>
                  <a:srgbClr val="FFFFFF"/>
                </a:highlight>
                <a:latin typeface="Consolas" panose="020B0609020204030204" pitchFamily="49" charset="0"/>
              </a:rPr>
              <a:t>(</a:t>
            </a:r>
            <a:r>
              <a:rPr lang="en-US" sz="800" dirty="0">
                <a:solidFill>
                  <a:srgbClr val="0000FF"/>
                </a:solidFill>
                <a:highlight>
                  <a:srgbClr val="FFFFFF"/>
                </a:highlight>
                <a:latin typeface="Consolas" panose="020B0609020204030204" pitchFamily="49" charset="0"/>
              </a:rPr>
              <a:t>string</a:t>
            </a:r>
            <a:r>
              <a:rPr lang="en-US" sz="800" dirty="0">
                <a:solidFill>
                  <a:srgbClr val="000000"/>
                </a:solidFill>
                <a:highlight>
                  <a:srgbClr val="FFFFFF"/>
                </a:highlight>
                <a:latin typeface="Consolas" panose="020B0609020204030204" pitchFamily="49" charset="0"/>
              </a:rPr>
              <a:t> address)</a:t>
            </a:r>
          </a:p>
          <a:p>
            <a:pPr marL="0" indent="0">
              <a:buNone/>
            </a:pPr>
            <a:r>
              <a:rPr lang="en-IN" sz="800" dirty="0">
                <a:solidFill>
                  <a:srgbClr val="000000"/>
                </a:solidFill>
                <a:highlight>
                  <a:srgbClr val="FFFFFF"/>
                </a:highlight>
                <a:latin typeface="Consolas" panose="020B0609020204030204" pitchFamily="49" charset="0"/>
              </a:rPr>
              <a:t>        {</a:t>
            </a:r>
          </a:p>
          <a:p>
            <a:pPr marL="0" indent="0">
              <a:buNone/>
            </a:pPr>
            <a:r>
              <a:rPr lang="en-US" sz="800" dirty="0">
                <a:solidFill>
                  <a:srgbClr val="000000"/>
                </a:solidFill>
                <a:highlight>
                  <a:srgbClr val="FFFFFF"/>
                </a:highlight>
                <a:latin typeface="Consolas" panose="020B0609020204030204" pitchFamily="49" charset="0"/>
              </a:rPr>
              <a:t>            </a:t>
            </a:r>
            <a:r>
              <a:rPr lang="en-US" sz="800" dirty="0" err="1">
                <a:solidFill>
                  <a:srgbClr val="2B91AF"/>
                </a:solidFill>
                <a:highlight>
                  <a:srgbClr val="FFFFFF"/>
                </a:highlight>
                <a:latin typeface="Consolas" panose="020B0609020204030204" pitchFamily="49" charset="0"/>
              </a:rPr>
              <a:t>Console</a:t>
            </a:r>
            <a:r>
              <a:rPr lang="en-US" sz="800" dirty="0" err="1">
                <a:solidFill>
                  <a:srgbClr val="000000"/>
                </a:solidFill>
                <a:highlight>
                  <a:srgbClr val="FFFFFF"/>
                </a:highlight>
                <a:latin typeface="Consolas" panose="020B0609020204030204" pitchFamily="49" charset="0"/>
              </a:rPr>
              <a:t>.WriteLine</a:t>
            </a:r>
            <a:r>
              <a:rPr lang="en-US" sz="800" dirty="0">
                <a:solidFill>
                  <a:srgbClr val="000000"/>
                </a:solidFill>
                <a:highlight>
                  <a:srgbClr val="FFFFFF"/>
                </a:highlight>
                <a:latin typeface="Consolas" panose="020B0609020204030204" pitchFamily="49" charset="0"/>
              </a:rPr>
              <a:t>(</a:t>
            </a:r>
            <a:r>
              <a:rPr lang="en-US" sz="800" dirty="0">
                <a:solidFill>
                  <a:srgbClr val="A31515"/>
                </a:solidFill>
                <a:highlight>
                  <a:srgbClr val="FFFFFF"/>
                </a:highlight>
                <a:latin typeface="Consolas" panose="020B0609020204030204" pitchFamily="49" charset="0"/>
              </a:rPr>
              <a:t>"Sending Email to {0}"</a:t>
            </a:r>
            <a:r>
              <a:rPr lang="en-US" sz="800" dirty="0">
                <a:solidFill>
                  <a:srgbClr val="000000"/>
                </a:solidFill>
                <a:highlight>
                  <a:srgbClr val="FFFFFF"/>
                </a:highlight>
                <a:latin typeface="Consolas" panose="020B0609020204030204" pitchFamily="49" charset="0"/>
              </a:rPr>
              <a:t>, address);</a:t>
            </a:r>
          </a:p>
          <a:p>
            <a:pPr marL="0" indent="0">
              <a:buNone/>
            </a:pPr>
            <a:r>
              <a:rPr lang="en-IN" sz="800" dirty="0">
                <a:solidFill>
                  <a:srgbClr val="000000"/>
                </a:solidFill>
                <a:highlight>
                  <a:srgbClr val="FFFFFF"/>
                </a:highlight>
                <a:latin typeface="Consolas" panose="020B0609020204030204" pitchFamily="49" charset="0"/>
              </a:rPr>
              <a:t>        }</a:t>
            </a:r>
          </a:p>
          <a:p>
            <a:pPr marL="0" indent="0">
              <a:buNone/>
            </a:pPr>
            <a:r>
              <a:rPr lang="en-IN" sz="800" dirty="0">
                <a:solidFill>
                  <a:srgbClr val="000000"/>
                </a:solidFill>
                <a:highlight>
                  <a:srgbClr val="FFFFFF"/>
                </a:highlight>
                <a:latin typeface="Consolas" panose="020B0609020204030204" pitchFamily="49" charset="0"/>
              </a:rPr>
              <a:t>       </a:t>
            </a:r>
          </a:p>
          <a:p>
            <a:pPr marL="0" indent="0">
              <a:buNone/>
            </a:pPr>
            <a:r>
              <a:rPr lang="en-IN" sz="800" dirty="0">
                <a:solidFill>
                  <a:srgbClr val="000000"/>
                </a:solidFill>
                <a:highlight>
                  <a:srgbClr val="FFFFFF"/>
                </a:highlight>
                <a:latin typeface="Consolas" panose="020B0609020204030204" pitchFamily="49" charset="0"/>
              </a:rPr>
              <a:t>    }</a:t>
            </a:r>
          </a:p>
          <a:p>
            <a:pPr marL="0" indent="0">
              <a:buNone/>
            </a:pPr>
            <a:r>
              <a:rPr lang="en-IN" sz="800" dirty="0">
                <a:solidFill>
                  <a:srgbClr val="000000"/>
                </a:solidFill>
                <a:highlight>
                  <a:srgbClr val="FFFFFF"/>
                </a:highlight>
                <a:latin typeface="Consolas" panose="020B0609020204030204" pitchFamily="49" charset="0"/>
              </a:rPr>
              <a:t>    </a:t>
            </a:r>
          </a:p>
          <a:p>
            <a:pPr marL="0" indent="0">
              <a:buNone/>
            </a:pPr>
            <a:r>
              <a:rPr lang="en-IN" sz="800" dirty="0">
                <a:solidFill>
                  <a:srgbClr val="000000"/>
                </a:solidFill>
                <a:highlight>
                  <a:srgbClr val="FFFFFF"/>
                </a:highlight>
                <a:latin typeface="Consolas" panose="020B0609020204030204" pitchFamily="49" charset="0"/>
              </a:rPr>
              <a:t>    </a:t>
            </a:r>
            <a:r>
              <a:rPr lang="en-IN" sz="800" dirty="0">
                <a:solidFill>
                  <a:srgbClr val="0000FF"/>
                </a:solidFill>
                <a:highlight>
                  <a:srgbClr val="FFFFFF"/>
                </a:highlight>
                <a:latin typeface="Consolas" panose="020B0609020204030204" pitchFamily="49" charset="0"/>
              </a:rPr>
              <a:t>class</a:t>
            </a:r>
            <a:r>
              <a:rPr lang="en-IN" sz="800" dirty="0">
                <a:solidFill>
                  <a:srgbClr val="000000"/>
                </a:solidFill>
                <a:highlight>
                  <a:srgbClr val="FFFFFF"/>
                </a:highlight>
                <a:latin typeface="Consolas" panose="020B0609020204030204" pitchFamily="49" charset="0"/>
              </a:rPr>
              <a:t> </a:t>
            </a:r>
            <a:r>
              <a:rPr lang="en-IN" sz="800" dirty="0">
                <a:solidFill>
                  <a:srgbClr val="2B91AF"/>
                </a:solidFill>
                <a:highlight>
                  <a:srgbClr val="FFFFFF"/>
                </a:highlight>
                <a:latin typeface="Consolas" panose="020B0609020204030204" pitchFamily="49" charset="0"/>
              </a:rPr>
              <a:t>Program</a:t>
            </a:r>
            <a:endParaRPr lang="en-IN" sz="800" dirty="0">
              <a:solidFill>
                <a:srgbClr val="000000"/>
              </a:solidFill>
              <a:highlight>
                <a:srgbClr val="FFFFFF"/>
              </a:highlight>
              <a:latin typeface="Consolas" panose="020B0609020204030204" pitchFamily="49" charset="0"/>
            </a:endParaRPr>
          </a:p>
          <a:p>
            <a:pPr marL="0" indent="0">
              <a:buNone/>
            </a:pPr>
            <a:r>
              <a:rPr lang="en-IN" sz="800" dirty="0">
                <a:solidFill>
                  <a:srgbClr val="000000"/>
                </a:solidFill>
                <a:highlight>
                  <a:srgbClr val="FFFFFF"/>
                </a:highlight>
                <a:latin typeface="Consolas" panose="020B0609020204030204" pitchFamily="49" charset="0"/>
              </a:rPr>
              <a:t>    {</a:t>
            </a:r>
          </a:p>
          <a:p>
            <a:pPr marL="0" indent="0">
              <a:buNone/>
            </a:pPr>
            <a:r>
              <a:rPr lang="en-US" sz="800" dirty="0">
                <a:solidFill>
                  <a:srgbClr val="000000"/>
                </a:solidFill>
                <a:highlight>
                  <a:srgbClr val="FFFFFF"/>
                </a:highlight>
                <a:latin typeface="Consolas" panose="020B0609020204030204" pitchFamily="49" charset="0"/>
              </a:rPr>
              <a:t>        </a:t>
            </a:r>
            <a:r>
              <a:rPr lang="en-US" sz="800" dirty="0">
                <a:solidFill>
                  <a:srgbClr val="0000FF"/>
                </a:solidFill>
                <a:highlight>
                  <a:srgbClr val="FFFFFF"/>
                </a:highlight>
                <a:latin typeface="Consolas" panose="020B0609020204030204" pitchFamily="49" charset="0"/>
              </a:rPr>
              <a:t>static</a:t>
            </a:r>
            <a:r>
              <a:rPr lang="en-US" sz="800" dirty="0">
                <a:solidFill>
                  <a:srgbClr val="000000"/>
                </a:solidFill>
                <a:highlight>
                  <a:srgbClr val="FFFFFF"/>
                </a:highlight>
                <a:latin typeface="Consolas" panose="020B0609020204030204" pitchFamily="49" charset="0"/>
              </a:rPr>
              <a:t> </a:t>
            </a:r>
            <a:r>
              <a:rPr lang="en-US" sz="800" dirty="0">
                <a:solidFill>
                  <a:srgbClr val="0000FF"/>
                </a:solidFill>
                <a:highlight>
                  <a:srgbClr val="FFFFFF"/>
                </a:highlight>
                <a:latin typeface="Consolas" panose="020B0609020204030204" pitchFamily="49" charset="0"/>
              </a:rPr>
              <a:t>void</a:t>
            </a:r>
            <a:r>
              <a:rPr lang="en-US" sz="800" dirty="0">
                <a:solidFill>
                  <a:srgbClr val="000000"/>
                </a:solidFill>
                <a:highlight>
                  <a:srgbClr val="FFFFFF"/>
                </a:highlight>
                <a:latin typeface="Consolas" panose="020B0609020204030204" pitchFamily="49" charset="0"/>
              </a:rPr>
              <a:t> Main(</a:t>
            </a:r>
            <a:r>
              <a:rPr lang="en-US" sz="800" dirty="0">
                <a:solidFill>
                  <a:srgbClr val="0000FF"/>
                </a:solidFill>
                <a:highlight>
                  <a:srgbClr val="FFFFFF"/>
                </a:highlight>
                <a:latin typeface="Consolas" panose="020B0609020204030204" pitchFamily="49" charset="0"/>
              </a:rPr>
              <a:t>string</a:t>
            </a:r>
            <a:r>
              <a:rPr lang="en-US" sz="800" dirty="0">
                <a:solidFill>
                  <a:srgbClr val="000000"/>
                </a:solidFill>
                <a:highlight>
                  <a:srgbClr val="FFFFFF"/>
                </a:highlight>
                <a:latin typeface="Consolas" panose="020B0609020204030204" pitchFamily="49" charset="0"/>
              </a:rPr>
              <a:t>[] </a:t>
            </a:r>
            <a:r>
              <a:rPr lang="en-US" sz="800" dirty="0" err="1">
                <a:solidFill>
                  <a:srgbClr val="000000"/>
                </a:solidFill>
                <a:highlight>
                  <a:srgbClr val="FFFFFF"/>
                </a:highlight>
                <a:latin typeface="Consolas" panose="020B0609020204030204" pitchFamily="49" charset="0"/>
              </a:rPr>
              <a:t>args</a:t>
            </a:r>
            <a:r>
              <a:rPr lang="en-US" sz="800" dirty="0">
                <a:solidFill>
                  <a:srgbClr val="000000"/>
                </a:solidFill>
                <a:highlight>
                  <a:srgbClr val="FFFFFF"/>
                </a:highlight>
                <a:latin typeface="Consolas" panose="020B0609020204030204" pitchFamily="49" charset="0"/>
              </a:rPr>
              <a:t>)</a:t>
            </a:r>
          </a:p>
          <a:p>
            <a:pPr marL="0" indent="0">
              <a:buNone/>
            </a:pPr>
            <a:r>
              <a:rPr lang="en-IN" sz="800" dirty="0">
                <a:solidFill>
                  <a:srgbClr val="000000"/>
                </a:solidFill>
                <a:highlight>
                  <a:srgbClr val="FFFFFF"/>
                </a:highlight>
                <a:latin typeface="Consolas" panose="020B0609020204030204" pitchFamily="49" charset="0"/>
              </a:rPr>
              <a:t>        {</a:t>
            </a:r>
          </a:p>
          <a:p>
            <a:pPr marL="0" indent="0">
              <a:buNone/>
            </a:pPr>
            <a:r>
              <a:rPr lang="en-IN" sz="800" dirty="0">
                <a:solidFill>
                  <a:srgbClr val="000000"/>
                </a:solidFill>
                <a:highlight>
                  <a:srgbClr val="FFFFFF"/>
                </a:highlight>
                <a:latin typeface="Consolas" panose="020B0609020204030204" pitchFamily="49" charset="0"/>
              </a:rPr>
              <a:t>               </a:t>
            </a:r>
            <a:r>
              <a:rPr lang="en-IN" sz="800" dirty="0">
                <a:solidFill>
                  <a:srgbClr val="2B91AF"/>
                </a:solidFill>
                <a:highlight>
                  <a:srgbClr val="FFFFFF"/>
                </a:highlight>
                <a:latin typeface="Consolas" panose="020B0609020204030204" pitchFamily="49" charset="0"/>
              </a:rPr>
              <a:t>Email</a:t>
            </a:r>
            <a:r>
              <a:rPr lang="en-IN" sz="800" dirty="0">
                <a:solidFill>
                  <a:srgbClr val="000000"/>
                </a:solidFill>
                <a:highlight>
                  <a:srgbClr val="FFFFFF"/>
                </a:highlight>
                <a:latin typeface="Consolas" panose="020B0609020204030204" pitchFamily="49" charset="0"/>
              </a:rPr>
              <a:t> </a:t>
            </a:r>
            <a:r>
              <a:rPr lang="en-IN" sz="800" dirty="0" err="1">
                <a:solidFill>
                  <a:srgbClr val="000000"/>
                </a:solidFill>
                <a:highlight>
                  <a:srgbClr val="FFFFFF"/>
                </a:highlight>
                <a:latin typeface="Consolas" panose="020B0609020204030204" pitchFamily="49" charset="0"/>
              </a:rPr>
              <a:t>eobj</a:t>
            </a:r>
            <a:r>
              <a:rPr lang="en-IN" sz="800" dirty="0">
                <a:solidFill>
                  <a:srgbClr val="000000"/>
                </a:solidFill>
                <a:highlight>
                  <a:srgbClr val="FFFFFF"/>
                </a:highlight>
                <a:latin typeface="Consolas" panose="020B0609020204030204" pitchFamily="49" charset="0"/>
              </a:rPr>
              <a:t> = </a:t>
            </a:r>
            <a:r>
              <a:rPr lang="en-IN" sz="800" dirty="0">
                <a:solidFill>
                  <a:srgbClr val="0000FF"/>
                </a:solidFill>
                <a:highlight>
                  <a:srgbClr val="FFFFFF"/>
                </a:highlight>
                <a:latin typeface="Consolas" panose="020B0609020204030204" pitchFamily="49" charset="0"/>
              </a:rPr>
              <a:t>new</a:t>
            </a:r>
            <a:r>
              <a:rPr lang="en-IN" sz="800" dirty="0">
                <a:solidFill>
                  <a:srgbClr val="000000"/>
                </a:solidFill>
                <a:highlight>
                  <a:srgbClr val="FFFFFF"/>
                </a:highlight>
                <a:latin typeface="Consolas" panose="020B0609020204030204" pitchFamily="49" charset="0"/>
              </a:rPr>
              <a:t> </a:t>
            </a:r>
            <a:r>
              <a:rPr lang="en-IN" sz="800" dirty="0">
                <a:solidFill>
                  <a:srgbClr val="2B91AF"/>
                </a:solidFill>
                <a:highlight>
                  <a:srgbClr val="FFFFFF"/>
                </a:highlight>
                <a:latin typeface="Consolas" panose="020B0609020204030204" pitchFamily="49" charset="0"/>
              </a:rPr>
              <a:t>Email</a:t>
            </a:r>
            <a:r>
              <a:rPr lang="en-IN" sz="800" dirty="0">
                <a:solidFill>
                  <a:srgbClr val="000000"/>
                </a:solidFill>
                <a:highlight>
                  <a:srgbClr val="FFFFFF"/>
                </a:highlight>
                <a:latin typeface="Consolas" panose="020B0609020204030204" pitchFamily="49" charset="0"/>
              </a:rPr>
              <a:t>();</a:t>
            </a:r>
          </a:p>
          <a:p>
            <a:pPr marL="0" indent="0">
              <a:buNone/>
            </a:pPr>
            <a:r>
              <a:rPr lang="en-IN" sz="800" dirty="0">
                <a:solidFill>
                  <a:srgbClr val="000000"/>
                </a:solidFill>
                <a:highlight>
                  <a:srgbClr val="FFFFFF"/>
                </a:highlight>
                <a:latin typeface="Consolas" panose="020B0609020204030204" pitchFamily="49" charset="0"/>
              </a:rPr>
              <a:t>                  </a:t>
            </a:r>
            <a:r>
              <a:rPr lang="en-IN" sz="800" dirty="0" err="1">
                <a:solidFill>
                  <a:srgbClr val="000000"/>
                </a:solidFill>
                <a:highlight>
                  <a:srgbClr val="FFFFFF"/>
                </a:highlight>
                <a:latin typeface="Consolas" panose="020B0609020204030204" pitchFamily="49" charset="0"/>
              </a:rPr>
              <a:t>eobj.SendMessage</a:t>
            </a:r>
            <a:r>
              <a:rPr lang="en-IN" sz="800" dirty="0">
                <a:solidFill>
                  <a:srgbClr val="000000"/>
                </a:solidFill>
                <a:highlight>
                  <a:srgbClr val="FFFFFF"/>
                </a:highlight>
                <a:latin typeface="Consolas" panose="020B0609020204030204" pitchFamily="49" charset="0"/>
              </a:rPr>
              <a:t>(</a:t>
            </a:r>
            <a:r>
              <a:rPr lang="en-IN" sz="800" dirty="0">
                <a:solidFill>
                  <a:srgbClr val="A31515"/>
                </a:solidFill>
                <a:highlight>
                  <a:srgbClr val="FFFFFF"/>
                </a:highlight>
                <a:latin typeface="Consolas" panose="020B0609020204030204" pitchFamily="49" charset="0"/>
              </a:rPr>
              <a:t>"DBDA"</a:t>
            </a:r>
            <a:r>
              <a:rPr lang="en-IN" sz="800" dirty="0">
                <a:solidFill>
                  <a:srgbClr val="000000"/>
                </a:solidFill>
                <a:highlight>
                  <a:srgbClr val="FFFFFF"/>
                </a:highlight>
                <a:latin typeface="Consolas" panose="020B0609020204030204" pitchFamily="49" charset="0"/>
              </a:rPr>
              <a:t>);</a:t>
            </a:r>
          </a:p>
          <a:p>
            <a:pPr marL="0" indent="0">
              <a:buNone/>
            </a:pPr>
            <a:r>
              <a:rPr lang="en-IN" sz="800" dirty="0">
                <a:solidFill>
                  <a:srgbClr val="000000"/>
                </a:solidFill>
                <a:highlight>
                  <a:srgbClr val="FFFFFF"/>
                </a:highlight>
                <a:latin typeface="Consolas" panose="020B0609020204030204" pitchFamily="49" charset="0"/>
              </a:rPr>
              <a:t>                  </a:t>
            </a:r>
            <a:r>
              <a:rPr lang="en-IN" sz="800" dirty="0" err="1">
                <a:solidFill>
                  <a:srgbClr val="000000"/>
                </a:solidFill>
                <a:highlight>
                  <a:srgbClr val="FFFFFF"/>
                </a:highlight>
                <a:latin typeface="Consolas" panose="020B0609020204030204" pitchFamily="49" charset="0"/>
              </a:rPr>
              <a:t>eobj.SendMessage</a:t>
            </a:r>
            <a:r>
              <a:rPr lang="en-IN" sz="800" dirty="0">
                <a:solidFill>
                  <a:srgbClr val="000000"/>
                </a:solidFill>
                <a:highlight>
                  <a:srgbClr val="FFFFFF"/>
                </a:highlight>
                <a:latin typeface="Consolas" panose="020B0609020204030204" pitchFamily="49" charset="0"/>
              </a:rPr>
              <a:t>(</a:t>
            </a:r>
            <a:r>
              <a:rPr lang="en-IN" sz="800" dirty="0">
                <a:solidFill>
                  <a:srgbClr val="A31515"/>
                </a:solidFill>
                <a:highlight>
                  <a:srgbClr val="FFFFFF"/>
                </a:highlight>
                <a:latin typeface="Consolas" panose="020B0609020204030204" pitchFamily="49" charset="0"/>
              </a:rPr>
              <a:t>"pp"</a:t>
            </a:r>
            <a:r>
              <a:rPr lang="en-IN" sz="800" dirty="0">
                <a:solidFill>
                  <a:srgbClr val="000000"/>
                </a:solidFill>
                <a:highlight>
                  <a:srgbClr val="FFFFFF"/>
                </a:highlight>
                <a:latin typeface="Consolas" panose="020B0609020204030204" pitchFamily="49" charset="0"/>
              </a:rPr>
              <a:t>);</a:t>
            </a:r>
          </a:p>
          <a:p>
            <a:pPr marL="0" indent="0">
              <a:buNone/>
            </a:pPr>
            <a:r>
              <a:rPr lang="en-IN" sz="800" dirty="0">
                <a:solidFill>
                  <a:srgbClr val="000000"/>
                </a:solidFill>
                <a:highlight>
                  <a:srgbClr val="FFFFFF"/>
                </a:highlight>
                <a:latin typeface="Consolas" panose="020B0609020204030204" pitchFamily="49" charset="0"/>
              </a:rPr>
              <a:t>            </a:t>
            </a:r>
          </a:p>
          <a:p>
            <a:pPr marL="0" indent="0">
              <a:buNone/>
            </a:pPr>
            <a:endParaRPr lang="en-IN" sz="800" dirty="0">
              <a:solidFill>
                <a:srgbClr val="000000"/>
              </a:solidFill>
              <a:highlight>
                <a:srgbClr val="FFFFFF"/>
              </a:highlight>
              <a:latin typeface="Consolas" panose="020B0609020204030204" pitchFamily="49" charset="0"/>
            </a:endParaRPr>
          </a:p>
          <a:p>
            <a:pPr marL="0" indent="0">
              <a:buNone/>
            </a:pPr>
            <a:r>
              <a:rPr lang="en-IN" sz="800" dirty="0">
                <a:solidFill>
                  <a:srgbClr val="000000"/>
                </a:solidFill>
                <a:highlight>
                  <a:srgbClr val="FFFFFF"/>
                </a:highlight>
                <a:latin typeface="Consolas" panose="020B0609020204030204" pitchFamily="49" charset="0"/>
              </a:rPr>
              <a:t>        }</a:t>
            </a:r>
          </a:p>
          <a:p>
            <a:pPr marL="0" indent="0">
              <a:buNone/>
            </a:pPr>
            <a:r>
              <a:rPr lang="en-IN" sz="800" dirty="0">
                <a:solidFill>
                  <a:srgbClr val="000000"/>
                </a:solidFill>
                <a:highlight>
                  <a:srgbClr val="FFFFFF"/>
                </a:highlight>
                <a:latin typeface="Consolas" panose="020B0609020204030204" pitchFamily="49" charset="0"/>
              </a:rPr>
              <a:t>    }</a:t>
            </a:r>
          </a:p>
          <a:p>
            <a:pPr marL="0" indent="0">
              <a:buNone/>
            </a:pPr>
            <a:r>
              <a:rPr lang="en-IN" sz="800" dirty="0">
                <a:solidFill>
                  <a:srgbClr val="000000"/>
                </a:solidFill>
                <a:highlight>
                  <a:srgbClr val="FFFFFF"/>
                </a:highlight>
                <a:latin typeface="Consolas" panose="020B0609020204030204" pitchFamily="49" charset="0"/>
              </a:rPr>
              <a:t>}</a:t>
            </a:r>
            <a:endParaRPr lang="en-IN" sz="1000" dirty="0"/>
          </a:p>
        </p:txBody>
      </p:sp>
      <p:sp>
        <p:nvSpPr>
          <p:cNvPr id="4" name="TextBox 3">
            <a:extLst>
              <a:ext uri="{FF2B5EF4-FFF2-40B4-BE49-F238E27FC236}">
                <a16:creationId xmlns:a16="http://schemas.microsoft.com/office/drawing/2014/main" id="{FC85E958-C344-4BA7-A8E0-8985A1698C30}"/>
              </a:ext>
            </a:extLst>
          </p:cNvPr>
          <p:cNvSpPr txBox="1"/>
          <p:nvPr/>
        </p:nvSpPr>
        <p:spPr>
          <a:xfrm>
            <a:off x="6463553" y="1541929"/>
            <a:ext cx="3845859" cy="2308324"/>
          </a:xfrm>
          <a:prstGeom prst="rect">
            <a:avLst/>
          </a:prstGeom>
          <a:noFill/>
        </p:spPr>
        <p:txBody>
          <a:bodyPr wrap="square" rtlCol="0">
            <a:spAutoFit/>
          </a:bodyPr>
          <a:lstStyle/>
          <a:p>
            <a:r>
              <a:rPr lang="en-US" sz="1800" dirty="0">
                <a:solidFill>
                  <a:srgbClr val="1E1E1E"/>
                </a:solidFill>
                <a:highlight>
                  <a:srgbClr val="E6E7E8"/>
                </a:highlight>
                <a:latin typeface="Consolas" panose="020B0609020204030204" pitchFamily="49" charset="0"/>
              </a:rPr>
              <a:t>warning CS0108: '</a:t>
            </a:r>
            <a:r>
              <a:rPr lang="en-US" sz="1800" dirty="0" err="1">
                <a:solidFill>
                  <a:srgbClr val="1E1E1E"/>
                </a:solidFill>
                <a:highlight>
                  <a:srgbClr val="E6E7E8"/>
                </a:highlight>
                <a:latin typeface="Consolas" panose="020B0609020204030204" pitchFamily="49" charset="0"/>
              </a:rPr>
              <a:t>InterfaceDemo.Email.SendMessage</a:t>
            </a:r>
            <a:r>
              <a:rPr lang="en-US" sz="1800" dirty="0">
                <a:solidFill>
                  <a:srgbClr val="1E1E1E"/>
                </a:solidFill>
                <a:highlight>
                  <a:srgbClr val="E6E7E8"/>
                </a:highlight>
                <a:latin typeface="Consolas" panose="020B0609020204030204" pitchFamily="49" charset="0"/>
              </a:rPr>
              <a:t>(string)' hides inherited member '</a:t>
            </a:r>
            <a:r>
              <a:rPr lang="en-US" sz="1800" dirty="0" err="1">
                <a:solidFill>
                  <a:srgbClr val="1E1E1E"/>
                </a:solidFill>
                <a:highlight>
                  <a:srgbClr val="E6E7E8"/>
                </a:highlight>
                <a:latin typeface="Consolas" panose="020B0609020204030204" pitchFamily="49" charset="0"/>
              </a:rPr>
              <a:t>InterfaceDemo.parent.SendMessage</a:t>
            </a:r>
            <a:r>
              <a:rPr lang="en-US" sz="1800" dirty="0">
                <a:solidFill>
                  <a:srgbClr val="1E1E1E"/>
                </a:solidFill>
                <a:highlight>
                  <a:srgbClr val="E6E7E8"/>
                </a:highlight>
                <a:latin typeface="Consolas" panose="020B0609020204030204" pitchFamily="49" charset="0"/>
              </a:rPr>
              <a:t>(string)'. Use the new keyword if hiding was intended.</a:t>
            </a:r>
            <a:endParaRPr lang="en-IN" dirty="0"/>
          </a:p>
        </p:txBody>
      </p:sp>
    </p:spTree>
    <p:extLst>
      <p:ext uri="{BB962C8B-B14F-4D97-AF65-F5344CB8AC3E}">
        <p14:creationId xmlns:p14="http://schemas.microsoft.com/office/powerpoint/2010/main" val="21468716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409281-1DFA-44DA-B579-763AB97A5967}"/>
              </a:ext>
            </a:extLst>
          </p:cNvPr>
          <p:cNvSpPr>
            <a:spLocks noGrp="1"/>
          </p:cNvSpPr>
          <p:nvPr>
            <p:ph type="title"/>
          </p:nvPr>
        </p:nvSpPr>
        <p:spPr>
          <a:xfrm>
            <a:off x="1064341" y="237305"/>
            <a:ext cx="10515600" cy="745921"/>
          </a:xfrm>
        </p:spPr>
        <p:txBody>
          <a:bodyPr>
            <a:normAutofit/>
          </a:bodyPr>
          <a:lstStyle/>
          <a:p>
            <a:r>
              <a:rPr lang="en-IN" sz="2000" dirty="0"/>
              <a:t>Public and private implementation of interface</a:t>
            </a:r>
          </a:p>
        </p:txBody>
      </p:sp>
      <p:sp>
        <p:nvSpPr>
          <p:cNvPr id="3" name="Content Placeholder 2">
            <a:extLst>
              <a:ext uri="{FF2B5EF4-FFF2-40B4-BE49-F238E27FC236}">
                <a16:creationId xmlns:a16="http://schemas.microsoft.com/office/drawing/2014/main" id="{47992370-D287-4CF4-BA31-A042CEBC7A3B}"/>
              </a:ext>
            </a:extLst>
          </p:cNvPr>
          <p:cNvSpPr>
            <a:spLocks noGrp="1"/>
          </p:cNvSpPr>
          <p:nvPr>
            <p:ph idx="1"/>
          </p:nvPr>
        </p:nvSpPr>
        <p:spPr>
          <a:xfrm>
            <a:off x="621891" y="1268361"/>
            <a:ext cx="10515600" cy="1477553"/>
          </a:xfrm>
        </p:spPr>
        <p:txBody>
          <a:bodyPr/>
          <a:lstStyle/>
          <a:p>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One challenge with interfaces is that they may include methods that have the same signatures as existing class members or members of other interfaces. </a:t>
            </a:r>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Explicit interface implementations can be used to disambiguate class and interface methods that would otherwise conflict.</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Explicit interfaces can also be used to hide the details of an interface that the class developer considers private.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
        <p:nvSpPr>
          <p:cNvPr id="4" name="TextBox 3">
            <a:extLst>
              <a:ext uri="{FF2B5EF4-FFF2-40B4-BE49-F238E27FC236}">
                <a16:creationId xmlns:a16="http://schemas.microsoft.com/office/drawing/2014/main" id="{181DD438-BB62-43F7-A2A4-86756E650528}"/>
              </a:ext>
            </a:extLst>
          </p:cNvPr>
          <p:cNvSpPr txBox="1"/>
          <p:nvPr/>
        </p:nvSpPr>
        <p:spPr>
          <a:xfrm>
            <a:off x="206476" y="2450093"/>
            <a:ext cx="4218039" cy="3323987"/>
          </a:xfrm>
          <a:prstGeom prst="rect">
            <a:avLst/>
          </a:prstGeom>
          <a:noFill/>
        </p:spPr>
        <p:txBody>
          <a:bodyPr wrap="square" rtlCol="0">
            <a:spAutoFit/>
          </a:bodyPr>
          <a:lstStyle/>
          <a:p>
            <a:r>
              <a:rPr lang="en-IN" sz="1400" dirty="0">
                <a:solidFill>
                  <a:srgbClr val="0000FF"/>
                </a:solidFill>
                <a:highlight>
                  <a:srgbClr val="FFFFFF"/>
                </a:highlight>
                <a:latin typeface="Consolas" panose="020B0609020204030204" pitchFamily="49" charset="0"/>
              </a:rPr>
              <a:t>interface</a:t>
            </a:r>
            <a:r>
              <a:rPr lang="en-IN" sz="1400" dirty="0">
                <a:solidFill>
                  <a:srgbClr val="000000"/>
                </a:solidFill>
                <a:highlight>
                  <a:srgbClr val="FFFFFF"/>
                </a:highlight>
                <a:latin typeface="Consolas" panose="020B0609020204030204" pitchFamily="49" charset="0"/>
              </a:rPr>
              <a:t> </a:t>
            </a:r>
            <a:r>
              <a:rPr lang="en-IN" sz="1400" dirty="0">
                <a:solidFill>
                  <a:srgbClr val="2B91AF"/>
                </a:solidFill>
                <a:highlight>
                  <a:srgbClr val="FFFFFF"/>
                </a:highlight>
                <a:latin typeface="Consolas" panose="020B0609020204030204" pitchFamily="49" charset="0"/>
              </a:rPr>
              <a:t>I1</a:t>
            </a:r>
            <a:endParaRPr lang="en-IN" sz="1400" dirty="0">
              <a:solidFill>
                <a:srgbClr val="000000"/>
              </a:solidFill>
              <a:highlight>
                <a:srgbClr val="FFFFFF"/>
              </a:highlight>
              <a:latin typeface="Consolas" panose="020B0609020204030204" pitchFamily="49" charset="0"/>
            </a:endParaRPr>
          </a:p>
          <a:p>
            <a:r>
              <a:rPr lang="en-IN" sz="1400" dirty="0">
                <a:solidFill>
                  <a:srgbClr val="000000"/>
                </a:solidFill>
                <a:highlight>
                  <a:srgbClr val="FFFFFF"/>
                </a:highlight>
                <a:latin typeface="Consolas" panose="020B0609020204030204" pitchFamily="49" charset="0"/>
              </a:rPr>
              <a:t>    {</a:t>
            </a:r>
          </a:p>
          <a:p>
            <a:r>
              <a:rPr lang="en-IN" sz="1400" dirty="0">
                <a:solidFill>
                  <a:srgbClr val="000000"/>
                </a:solidFill>
                <a:highlight>
                  <a:srgbClr val="FFFFFF"/>
                </a:highlight>
                <a:latin typeface="Consolas" panose="020B0609020204030204" pitchFamily="49" charset="0"/>
              </a:rPr>
              <a:t>        </a:t>
            </a:r>
            <a:r>
              <a:rPr lang="en-IN" sz="1400" dirty="0">
                <a:solidFill>
                  <a:srgbClr val="0000FF"/>
                </a:solidFill>
                <a:highlight>
                  <a:srgbClr val="FFFFFF"/>
                </a:highlight>
                <a:latin typeface="Consolas" panose="020B0609020204030204" pitchFamily="49" charset="0"/>
              </a:rPr>
              <a:t>void</a:t>
            </a:r>
            <a:r>
              <a:rPr lang="en-IN" sz="1400" dirty="0">
                <a:solidFill>
                  <a:srgbClr val="000000"/>
                </a:solidFill>
                <a:highlight>
                  <a:srgbClr val="FFFFFF"/>
                </a:highlight>
                <a:latin typeface="Consolas" panose="020B0609020204030204" pitchFamily="49" charset="0"/>
              </a:rPr>
              <a:t> A();</a:t>
            </a:r>
          </a:p>
          <a:p>
            <a:r>
              <a:rPr lang="en-IN" sz="1400" dirty="0">
                <a:solidFill>
                  <a:srgbClr val="000000"/>
                </a:solidFill>
                <a:highlight>
                  <a:srgbClr val="FFFFFF"/>
                </a:highlight>
                <a:latin typeface="Consolas" panose="020B0609020204030204" pitchFamily="49" charset="0"/>
              </a:rPr>
              <a:t>    }</a:t>
            </a:r>
          </a:p>
          <a:p>
            <a:r>
              <a:rPr lang="en-IN" sz="1400" dirty="0">
                <a:solidFill>
                  <a:srgbClr val="000000"/>
                </a:solidFill>
                <a:highlight>
                  <a:srgbClr val="FFFFFF"/>
                </a:highlight>
                <a:latin typeface="Consolas" panose="020B0609020204030204" pitchFamily="49" charset="0"/>
              </a:rPr>
              <a:t>    </a:t>
            </a:r>
            <a:r>
              <a:rPr lang="en-IN" sz="1400" dirty="0">
                <a:solidFill>
                  <a:srgbClr val="0000FF"/>
                </a:solidFill>
                <a:highlight>
                  <a:srgbClr val="FFFFFF"/>
                </a:highlight>
                <a:latin typeface="Consolas" panose="020B0609020204030204" pitchFamily="49" charset="0"/>
              </a:rPr>
              <a:t>interface</a:t>
            </a:r>
            <a:r>
              <a:rPr lang="en-IN" sz="1400" dirty="0">
                <a:solidFill>
                  <a:srgbClr val="000000"/>
                </a:solidFill>
                <a:highlight>
                  <a:srgbClr val="FFFFFF"/>
                </a:highlight>
                <a:latin typeface="Consolas" panose="020B0609020204030204" pitchFamily="49" charset="0"/>
              </a:rPr>
              <a:t> </a:t>
            </a:r>
            <a:r>
              <a:rPr lang="en-IN" sz="1400" dirty="0">
                <a:solidFill>
                  <a:srgbClr val="2B91AF"/>
                </a:solidFill>
                <a:highlight>
                  <a:srgbClr val="FFFFFF"/>
                </a:highlight>
                <a:latin typeface="Consolas" panose="020B0609020204030204" pitchFamily="49" charset="0"/>
              </a:rPr>
              <a:t>I2</a:t>
            </a:r>
            <a:endParaRPr lang="en-IN" sz="1400" dirty="0">
              <a:solidFill>
                <a:srgbClr val="000000"/>
              </a:solidFill>
              <a:highlight>
                <a:srgbClr val="FFFFFF"/>
              </a:highlight>
              <a:latin typeface="Consolas" panose="020B0609020204030204" pitchFamily="49" charset="0"/>
            </a:endParaRPr>
          </a:p>
          <a:p>
            <a:r>
              <a:rPr lang="en-IN" sz="1400" dirty="0">
                <a:solidFill>
                  <a:srgbClr val="000000"/>
                </a:solidFill>
                <a:highlight>
                  <a:srgbClr val="FFFFFF"/>
                </a:highlight>
                <a:latin typeface="Consolas" panose="020B0609020204030204" pitchFamily="49" charset="0"/>
              </a:rPr>
              <a:t>    {</a:t>
            </a:r>
          </a:p>
          <a:p>
            <a:r>
              <a:rPr lang="en-IN" sz="1400" dirty="0">
                <a:solidFill>
                  <a:srgbClr val="000000"/>
                </a:solidFill>
                <a:highlight>
                  <a:srgbClr val="FFFFFF"/>
                </a:highlight>
                <a:latin typeface="Consolas" panose="020B0609020204030204" pitchFamily="49" charset="0"/>
              </a:rPr>
              <a:t>        </a:t>
            </a:r>
            <a:r>
              <a:rPr lang="en-IN" sz="1400" dirty="0">
                <a:solidFill>
                  <a:srgbClr val="0000FF"/>
                </a:solidFill>
                <a:highlight>
                  <a:srgbClr val="FFFFFF"/>
                </a:highlight>
                <a:latin typeface="Consolas" panose="020B0609020204030204" pitchFamily="49" charset="0"/>
              </a:rPr>
              <a:t>void</a:t>
            </a:r>
            <a:r>
              <a:rPr lang="en-IN" sz="1400" dirty="0">
                <a:solidFill>
                  <a:srgbClr val="000000"/>
                </a:solidFill>
                <a:highlight>
                  <a:srgbClr val="FFFFFF"/>
                </a:highlight>
                <a:latin typeface="Consolas" panose="020B0609020204030204" pitchFamily="49" charset="0"/>
              </a:rPr>
              <a:t> A();</a:t>
            </a:r>
          </a:p>
          <a:p>
            <a:r>
              <a:rPr lang="en-IN" sz="1400" dirty="0">
                <a:solidFill>
                  <a:srgbClr val="000000"/>
                </a:solidFill>
                <a:highlight>
                  <a:srgbClr val="FFFFFF"/>
                </a:highlight>
                <a:latin typeface="Consolas" panose="020B0609020204030204" pitchFamily="49" charset="0"/>
              </a:rPr>
              <a:t>    }</a:t>
            </a:r>
          </a:p>
          <a:p>
            <a:r>
              <a:rPr lang="en-IN" sz="1400" dirty="0">
                <a:solidFill>
                  <a:srgbClr val="000000"/>
                </a:solidFill>
                <a:highlight>
                  <a:srgbClr val="FFFFFF"/>
                </a:highlight>
                <a:latin typeface="Consolas" panose="020B0609020204030204" pitchFamily="49" charset="0"/>
              </a:rPr>
              <a:t>    </a:t>
            </a:r>
            <a:r>
              <a:rPr lang="en-IN" sz="1400" dirty="0">
                <a:solidFill>
                  <a:srgbClr val="0000FF"/>
                </a:solidFill>
                <a:highlight>
                  <a:srgbClr val="FFFFFF"/>
                </a:highlight>
                <a:latin typeface="Consolas" panose="020B0609020204030204" pitchFamily="49" charset="0"/>
              </a:rPr>
              <a:t>class</a:t>
            </a:r>
            <a:r>
              <a:rPr lang="en-IN" sz="1400" dirty="0">
                <a:solidFill>
                  <a:srgbClr val="000000"/>
                </a:solidFill>
                <a:highlight>
                  <a:srgbClr val="FFFFFF"/>
                </a:highlight>
                <a:latin typeface="Consolas" panose="020B0609020204030204" pitchFamily="49" charset="0"/>
              </a:rPr>
              <a:t> </a:t>
            </a:r>
            <a:r>
              <a:rPr lang="en-IN" sz="1400" dirty="0">
                <a:solidFill>
                  <a:srgbClr val="2B91AF"/>
                </a:solidFill>
                <a:highlight>
                  <a:srgbClr val="FFFFFF"/>
                </a:highlight>
                <a:latin typeface="Consolas" panose="020B0609020204030204" pitchFamily="49" charset="0"/>
              </a:rPr>
              <a:t>C</a:t>
            </a:r>
            <a:r>
              <a:rPr lang="en-IN" sz="1400" dirty="0">
                <a:solidFill>
                  <a:srgbClr val="000000"/>
                </a:solidFill>
                <a:highlight>
                  <a:srgbClr val="FFFFFF"/>
                </a:highlight>
                <a:latin typeface="Consolas" panose="020B0609020204030204" pitchFamily="49" charset="0"/>
              </a:rPr>
              <a:t> : </a:t>
            </a:r>
            <a:r>
              <a:rPr lang="en-IN" sz="1400" dirty="0">
                <a:solidFill>
                  <a:srgbClr val="2B91AF"/>
                </a:solidFill>
                <a:highlight>
                  <a:srgbClr val="FFFFFF"/>
                </a:highlight>
                <a:latin typeface="Consolas" panose="020B0609020204030204" pitchFamily="49" charset="0"/>
              </a:rPr>
              <a:t>I1</a:t>
            </a:r>
            <a:r>
              <a:rPr lang="en-IN" sz="1400" dirty="0">
                <a:solidFill>
                  <a:srgbClr val="000000"/>
                </a:solidFill>
                <a:highlight>
                  <a:srgbClr val="FFFFFF"/>
                </a:highlight>
                <a:latin typeface="Consolas" panose="020B0609020204030204" pitchFamily="49" charset="0"/>
              </a:rPr>
              <a:t>, </a:t>
            </a:r>
            <a:r>
              <a:rPr lang="en-IN" sz="1400" dirty="0">
                <a:solidFill>
                  <a:srgbClr val="2B91AF"/>
                </a:solidFill>
                <a:highlight>
                  <a:srgbClr val="FFFFFF"/>
                </a:highlight>
                <a:latin typeface="Consolas" panose="020B0609020204030204" pitchFamily="49" charset="0"/>
              </a:rPr>
              <a:t>I2</a:t>
            </a:r>
            <a:endParaRPr lang="en-IN" sz="1400" dirty="0">
              <a:solidFill>
                <a:srgbClr val="000000"/>
              </a:solidFill>
              <a:highlight>
                <a:srgbClr val="FFFFFF"/>
              </a:highlight>
              <a:latin typeface="Consolas" panose="020B0609020204030204" pitchFamily="49" charset="0"/>
            </a:endParaRPr>
          </a:p>
          <a:p>
            <a:r>
              <a:rPr lang="en-IN" sz="1400" dirty="0">
                <a:solidFill>
                  <a:srgbClr val="000000"/>
                </a:solidFill>
                <a:highlight>
                  <a:srgbClr val="FFFFFF"/>
                </a:highlight>
                <a:latin typeface="Consolas" panose="020B0609020204030204" pitchFamily="49" charset="0"/>
              </a:rPr>
              <a:t>    {</a:t>
            </a:r>
          </a:p>
          <a:p>
            <a:r>
              <a:rPr lang="en-IN" sz="1400" dirty="0">
                <a:solidFill>
                  <a:srgbClr val="000000"/>
                </a:solidFill>
                <a:highlight>
                  <a:srgbClr val="FFFFFF"/>
                </a:highlight>
                <a:latin typeface="Consolas" panose="020B0609020204030204" pitchFamily="49" charset="0"/>
              </a:rPr>
              <a:t>        </a:t>
            </a:r>
            <a:r>
              <a:rPr lang="en-IN" sz="1400" dirty="0">
                <a:solidFill>
                  <a:srgbClr val="0000FF"/>
                </a:solidFill>
                <a:highlight>
                  <a:srgbClr val="FFFFFF"/>
                </a:highlight>
                <a:latin typeface="Consolas" panose="020B0609020204030204" pitchFamily="49" charset="0"/>
              </a:rPr>
              <a:t>public</a:t>
            </a:r>
            <a:r>
              <a:rPr lang="en-IN" sz="1400" dirty="0">
                <a:solidFill>
                  <a:srgbClr val="000000"/>
                </a:solidFill>
                <a:highlight>
                  <a:srgbClr val="FFFFFF"/>
                </a:highlight>
                <a:latin typeface="Consolas" panose="020B0609020204030204" pitchFamily="49" charset="0"/>
              </a:rPr>
              <a:t> </a:t>
            </a:r>
            <a:r>
              <a:rPr lang="en-IN" sz="1400" dirty="0">
                <a:solidFill>
                  <a:srgbClr val="0000FF"/>
                </a:solidFill>
                <a:highlight>
                  <a:srgbClr val="FFFFFF"/>
                </a:highlight>
                <a:latin typeface="Consolas" panose="020B0609020204030204" pitchFamily="49" charset="0"/>
              </a:rPr>
              <a:t>void</a:t>
            </a:r>
            <a:r>
              <a:rPr lang="en-IN" sz="1400" dirty="0">
                <a:solidFill>
                  <a:srgbClr val="000000"/>
                </a:solidFill>
                <a:highlight>
                  <a:srgbClr val="FFFFFF"/>
                </a:highlight>
                <a:latin typeface="Consolas" panose="020B0609020204030204" pitchFamily="49" charset="0"/>
              </a:rPr>
              <a:t> A()</a:t>
            </a:r>
          </a:p>
          <a:p>
            <a:r>
              <a:rPr lang="en-IN" sz="1400" dirty="0">
                <a:solidFill>
                  <a:srgbClr val="000000"/>
                </a:solidFill>
                <a:highlight>
                  <a:srgbClr val="FFFFFF"/>
                </a:highlight>
                <a:latin typeface="Consolas" panose="020B0609020204030204" pitchFamily="49" charset="0"/>
              </a:rPr>
              <a:t>        {</a:t>
            </a:r>
          </a:p>
          <a:p>
            <a:r>
              <a:rPr lang="en-IN" sz="1400" dirty="0">
                <a:solidFill>
                  <a:srgbClr val="000000"/>
                </a:solidFill>
                <a:highlight>
                  <a:srgbClr val="FFFFFF"/>
                </a:highlight>
                <a:latin typeface="Consolas" panose="020B0609020204030204" pitchFamily="49" charset="0"/>
              </a:rPr>
              <a:t>            </a:t>
            </a:r>
            <a:r>
              <a:rPr lang="en-IN" sz="1400" dirty="0" err="1">
                <a:solidFill>
                  <a:srgbClr val="2B91AF"/>
                </a:solidFill>
                <a:highlight>
                  <a:srgbClr val="FFFFFF"/>
                </a:highlight>
                <a:latin typeface="Consolas" panose="020B0609020204030204" pitchFamily="49" charset="0"/>
              </a:rPr>
              <a:t>Console</a:t>
            </a:r>
            <a:r>
              <a:rPr lang="en-IN" sz="1400" dirty="0" err="1">
                <a:solidFill>
                  <a:srgbClr val="000000"/>
                </a:solidFill>
                <a:highlight>
                  <a:srgbClr val="FFFFFF"/>
                </a:highlight>
                <a:latin typeface="Consolas" panose="020B0609020204030204" pitchFamily="49" charset="0"/>
              </a:rPr>
              <a:t>.WriteLine</a:t>
            </a:r>
            <a:r>
              <a:rPr lang="en-IN" sz="1400" dirty="0">
                <a:solidFill>
                  <a:srgbClr val="000000"/>
                </a:solidFill>
                <a:highlight>
                  <a:srgbClr val="FFFFFF"/>
                </a:highlight>
                <a:latin typeface="Consolas" panose="020B0609020204030204" pitchFamily="49" charset="0"/>
              </a:rPr>
              <a:t>(</a:t>
            </a:r>
            <a:r>
              <a:rPr lang="en-IN" sz="1400" dirty="0">
                <a:solidFill>
                  <a:srgbClr val="A31515"/>
                </a:solidFill>
                <a:highlight>
                  <a:srgbClr val="FFFFFF"/>
                </a:highlight>
                <a:latin typeface="Consolas" panose="020B0609020204030204" pitchFamily="49" charset="0"/>
              </a:rPr>
              <a:t>"C.A()"</a:t>
            </a:r>
            <a:r>
              <a:rPr lang="en-IN" sz="1400" dirty="0">
                <a:solidFill>
                  <a:srgbClr val="000000"/>
                </a:solidFill>
                <a:highlight>
                  <a:srgbClr val="FFFFFF"/>
                </a:highlight>
                <a:latin typeface="Consolas" panose="020B0609020204030204" pitchFamily="49" charset="0"/>
              </a:rPr>
              <a:t>);</a:t>
            </a:r>
          </a:p>
          <a:p>
            <a:r>
              <a:rPr lang="en-IN" sz="1400" dirty="0">
                <a:solidFill>
                  <a:srgbClr val="000000"/>
                </a:solidFill>
                <a:highlight>
                  <a:srgbClr val="FFFFFF"/>
                </a:highlight>
                <a:latin typeface="Consolas" panose="020B0609020204030204" pitchFamily="49" charset="0"/>
              </a:rPr>
              <a:t>        }</a:t>
            </a:r>
          </a:p>
          <a:p>
            <a:r>
              <a:rPr lang="en-IN" sz="1400" dirty="0">
                <a:solidFill>
                  <a:srgbClr val="000000"/>
                </a:solidFill>
                <a:highlight>
                  <a:srgbClr val="FFFFFF"/>
                </a:highlight>
                <a:latin typeface="Consolas" panose="020B0609020204030204" pitchFamily="49" charset="0"/>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146D683A-5A51-49D7-AF56-47C290D83359}"/>
              </a:ext>
            </a:extLst>
          </p:cNvPr>
          <p:cNvSpPr txBox="1"/>
          <p:nvPr/>
        </p:nvSpPr>
        <p:spPr>
          <a:xfrm>
            <a:off x="3923071" y="2625213"/>
            <a:ext cx="3844416" cy="3416320"/>
          </a:xfrm>
          <a:prstGeom prst="rect">
            <a:avLst/>
          </a:prstGeom>
          <a:noFill/>
        </p:spPr>
        <p:txBody>
          <a:bodyPr wrap="square" rtlCol="0">
            <a:spAutoFit/>
          </a:bodyPr>
          <a:lstStyle/>
          <a:p>
            <a:r>
              <a:rPr lang="en-IN" sz="1200" dirty="0">
                <a:solidFill>
                  <a:srgbClr val="0000FF"/>
                </a:solidFill>
                <a:highlight>
                  <a:srgbClr val="FFFFFF"/>
                </a:highlight>
                <a:latin typeface="Consolas" panose="020B0609020204030204" pitchFamily="49" charset="0"/>
              </a:rPr>
              <a:t>public</a:t>
            </a: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class</a:t>
            </a:r>
            <a:r>
              <a:rPr lang="en-IN" sz="1200" dirty="0">
                <a:solidFill>
                  <a:srgbClr val="000000"/>
                </a:solidFill>
                <a:highlight>
                  <a:srgbClr val="FFFFFF"/>
                </a:highlight>
                <a:latin typeface="Consolas" panose="020B0609020204030204" pitchFamily="49" charset="0"/>
              </a:rPr>
              <a:t> </a:t>
            </a:r>
            <a:r>
              <a:rPr lang="en-IN" sz="1200" dirty="0">
                <a:solidFill>
                  <a:srgbClr val="2B91AF"/>
                </a:solidFill>
                <a:highlight>
                  <a:srgbClr val="FFFFFF"/>
                </a:highlight>
                <a:latin typeface="Consolas" panose="020B0609020204030204" pitchFamily="49" charset="0"/>
              </a:rPr>
              <a:t>program</a:t>
            </a:r>
            <a:endParaRPr lang="en-IN" sz="1200" dirty="0">
              <a:solidFill>
                <a:srgbClr val="000000"/>
              </a:solidFill>
              <a:highlight>
                <a:srgbClr val="FFFFFF"/>
              </a:highlight>
              <a:latin typeface="Consolas" panose="020B0609020204030204" pitchFamily="49" charset="0"/>
            </a:endParaRPr>
          </a:p>
          <a:p>
            <a:r>
              <a:rPr lang="en-IN" sz="1200" dirty="0">
                <a:solidFill>
                  <a:srgbClr val="000000"/>
                </a:solidFill>
                <a:highlight>
                  <a:srgbClr val="FFFFFF"/>
                </a:highlight>
                <a:latin typeface="Consolas" panose="020B0609020204030204" pitchFamily="49" charset="0"/>
              </a:rPr>
              <a:t>    {</a:t>
            </a:r>
          </a:p>
          <a:p>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public</a:t>
            </a: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static</a:t>
            </a: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void</a:t>
            </a:r>
            <a:r>
              <a:rPr lang="en-IN" sz="1200" dirty="0">
                <a:solidFill>
                  <a:srgbClr val="000000"/>
                </a:solidFill>
                <a:highlight>
                  <a:srgbClr val="FFFFFF"/>
                </a:highlight>
                <a:latin typeface="Consolas" panose="020B0609020204030204" pitchFamily="49" charset="0"/>
              </a:rPr>
              <a:t> Main()</a:t>
            </a:r>
          </a:p>
          <a:p>
            <a:r>
              <a:rPr lang="en-IN" sz="1200" dirty="0">
                <a:solidFill>
                  <a:srgbClr val="000000"/>
                </a:solidFill>
                <a:highlight>
                  <a:srgbClr val="FFFFFF"/>
                </a:highlight>
                <a:latin typeface="Consolas" panose="020B0609020204030204" pitchFamily="49" charset="0"/>
              </a:rPr>
              <a:t>        {</a:t>
            </a:r>
          </a:p>
          <a:p>
            <a:r>
              <a:rPr lang="en-IN" sz="1200" dirty="0">
                <a:solidFill>
                  <a:srgbClr val="000000"/>
                </a:solidFill>
                <a:highlight>
                  <a:srgbClr val="FFFFFF"/>
                </a:highlight>
                <a:latin typeface="Consolas" panose="020B0609020204030204" pitchFamily="49" charset="0"/>
              </a:rPr>
              <a:t>            </a:t>
            </a:r>
            <a:r>
              <a:rPr lang="en-IN" sz="1200" dirty="0">
                <a:solidFill>
                  <a:srgbClr val="2B91AF"/>
                </a:solidFill>
                <a:highlight>
                  <a:srgbClr val="FFFFFF"/>
                </a:highlight>
                <a:latin typeface="Consolas" panose="020B0609020204030204" pitchFamily="49" charset="0"/>
              </a:rPr>
              <a:t>C</a:t>
            </a: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c</a:t>
            </a:r>
            <a:r>
              <a:rPr lang="en-IN" sz="1200" dirty="0">
                <a:solidFill>
                  <a:srgbClr val="000000"/>
                </a:solidFill>
                <a:highlight>
                  <a:srgbClr val="FFFFFF"/>
                </a:highlight>
                <a:latin typeface="Consolas" panose="020B0609020204030204" pitchFamily="49" charset="0"/>
              </a:rPr>
              <a:t> = </a:t>
            </a:r>
            <a:r>
              <a:rPr lang="en-IN" sz="1200" dirty="0">
                <a:solidFill>
                  <a:srgbClr val="0000FF"/>
                </a:solidFill>
                <a:highlight>
                  <a:srgbClr val="FFFFFF"/>
                </a:highlight>
                <a:latin typeface="Consolas" panose="020B0609020204030204" pitchFamily="49" charset="0"/>
              </a:rPr>
              <a:t>new</a:t>
            </a:r>
            <a:r>
              <a:rPr lang="en-IN" sz="1200" dirty="0">
                <a:solidFill>
                  <a:srgbClr val="000000"/>
                </a:solidFill>
                <a:highlight>
                  <a:srgbClr val="FFFFFF"/>
                </a:highlight>
                <a:latin typeface="Consolas" panose="020B0609020204030204" pitchFamily="49" charset="0"/>
              </a:rPr>
              <a:t> </a:t>
            </a:r>
            <a:r>
              <a:rPr lang="en-IN" sz="1200" dirty="0">
                <a:solidFill>
                  <a:srgbClr val="2B91AF"/>
                </a:solidFill>
                <a:highlight>
                  <a:srgbClr val="FFFFFF"/>
                </a:highlight>
                <a:latin typeface="Consolas" panose="020B0609020204030204" pitchFamily="49" charset="0"/>
              </a:rPr>
              <a:t>C</a:t>
            </a:r>
            <a:r>
              <a:rPr lang="en-IN" sz="1200" dirty="0">
                <a:solidFill>
                  <a:srgbClr val="000000"/>
                </a:solidFill>
                <a:highlight>
                  <a:srgbClr val="FFFFFF"/>
                </a:highlight>
                <a:latin typeface="Consolas" panose="020B0609020204030204" pitchFamily="49" charset="0"/>
              </a:rPr>
              <a:t>();</a:t>
            </a:r>
          </a:p>
          <a:p>
            <a:r>
              <a:rPr lang="en-US" sz="1200" dirty="0">
                <a:solidFill>
                  <a:srgbClr val="000000"/>
                </a:solidFill>
                <a:highlight>
                  <a:srgbClr val="FFFFFF"/>
                </a:highlight>
                <a:latin typeface="Consolas" panose="020B0609020204030204" pitchFamily="49" charset="0"/>
              </a:rPr>
              <a:t>     </a:t>
            </a:r>
            <a:r>
              <a:rPr lang="en-US" sz="1200" dirty="0">
                <a:solidFill>
                  <a:srgbClr val="2B91AF"/>
                </a:solidFill>
                <a:highlight>
                  <a:srgbClr val="FFFFFF"/>
                </a:highlight>
                <a:latin typeface="Consolas" panose="020B0609020204030204" pitchFamily="49" charset="0"/>
              </a:rPr>
              <a:t>I1</a:t>
            </a:r>
            <a:r>
              <a:rPr lang="en-US" sz="1200" dirty="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i1</a:t>
            </a:r>
            <a:r>
              <a:rPr lang="en-US" sz="1200" dirty="0">
                <a:solidFill>
                  <a:srgbClr val="000000"/>
                </a:solidFill>
                <a:highlight>
                  <a:srgbClr val="FFFFFF"/>
                </a:highlight>
                <a:latin typeface="Consolas" panose="020B0609020204030204" pitchFamily="49" charset="0"/>
              </a:rPr>
              <a:t> = c; </a:t>
            </a:r>
          </a:p>
          <a:p>
            <a:r>
              <a:rPr lang="en-IN" sz="1200" dirty="0">
                <a:solidFill>
                  <a:srgbClr val="000000"/>
                </a:solidFill>
                <a:highlight>
                  <a:srgbClr val="FFFFFF"/>
                </a:highlight>
                <a:latin typeface="Consolas" panose="020B0609020204030204" pitchFamily="49" charset="0"/>
              </a:rPr>
              <a:t>            </a:t>
            </a:r>
            <a:r>
              <a:rPr lang="en-IN" sz="1200" dirty="0">
                <a:solidFill>
                  <a:srgbClr val="2B91AF"/>
                </a:solidFill>
                <a:highlight>
                  <a:srgbClr val="FFFFFF"/>
                </a:highlight>
                <a:latin typeface="Consolas" panose="020B0609020204030204" pitchFamily="49" charset="0"/>
              </a:rPr>
              <a:t>I2</a:t>
            </a: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i2</a:t>
            </a:r>
            <a:r>
              <a:rPr lang="en-IN" sz="1200" dirty="0">
                <a:solidFill>
                  <a:srgbClr val="000000"/>
                </a:solidFill>
                <a:highlight>
                  <a:srgbClr val="FFFFFF"/>
                </a:highlight>
                <a:latin typeface="Consolas" panose="020B0609020204030204" pitchFamily="49" charset="0"/>
              </a:rPr>
              <a:t> = c;</a:t>
            </a:r>
          </a:p>
          <a:p>
            <a:endParaRPr lang="en-IN" sz="1200" dirty="0">
              <a:solidFill>
                <a:srgbClr val="000000"/>
              </a:solidFill>
              <a:highlight>
                <a:srgbClr val="FFFFFF"/>
              </a:highlight>
              <a:latin typeface="Consolas" panose="020B0609020204030204" pitchFamily="49" charset="0"/>
            </a:endParaRPr>
          </a:p>
          <a:p>
            <a:r>
              <a:rPr lang="en-IN" sz="1200" dirty="0">
                <a:solidFill>
                  <a:srgbClr val="000000"/>
                </a:solidFill>
                <a:highlight>
                  <a:srgbClr val="FFFFFF"/>
                </a:highlight>
                <a:latin typeface="Consolas" panose="020B0609020204030204" pitchFamily="49" charset="0"/>
              </a:rPr>
              <a:t>            i1.A();</a:t>
            </a:r>
          </a:p>
          <a:p>
            <a:r>
              <a:rPr lang="en-IN" sz="1200" dirty="0">
                <a:solidFill>
                  <a:srgbClr val="000000"/>
                </a:solidFill>
                <a:highlight>
                  <a:srgbClr val="FFFFFF"/>
                </a:highlight>
                <a:latin typeface="Consolas" panose="020B0609020204030204" pitchFamily="49" charset="0"/>
              </a:rPr>
              <a:t>            i2.A();</a:t>
            </a:r>
          </a:p>
          <a:p>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c.A</a:t>
            </a:r>
            <a:r>
              <a:rPr lang="en-IN" sz="1200" dirty="0">
                <a:solidFill>
                  <a:srgbClr val="000000"/>
                </a:solidFill>
                <a:highlight>
                  <a:srgbClr val="FFFFFF"/>
                </a:highlight>
                <a:latin typeface="Consolas" panose="020B0609020204030204" pitchFamily="49" charset="0"/>
              </a:rPr>
              <a:t>();</a:t>
            </a:r>
          </a:p>
          <a:p>
            <a:r>
              <a:rPr lang="en-IN" sz="1200" dirty="0">
                <a:solidFill>
                  <a:srgbClr val="000000"/>
                </a:solidFill>
                <a:highlight>
                  <a:srgbClr val="FFFFFF"/>
                </a:highlight>
                <a:latin typeface="Consolas" panose="020B0609020204030204" pitchFamily="49" charset="0"/>
              </a:rPr>
              <a:t>        }</a:t>
            </a:r>
          </a:p>
          <a:p>
            <a:r>
              <a:rPr lang="en-IN" sz="1200" dirty="0">
                <a:solidFill>
                  <a:srgbClr val="000000"/>
                </a:solidFill>
                <a:highlight>
                  <a:srgbClr val="FFFFFF"/>
                </a:highlight>
                <a:latin typeface="Consolas" panose="020B0609020204030204" pitchFamily="49" charset="0"/>
              </a:rPr>
              <a:t>    }</a:t>
            </a:r>
          </a:p>
          <a:p>
            <a:r>
              <a:rPr lang="en-IN" sz="1200" dirty="0">
                <a:solidFill>
                  <a:srgbClr val="000000"/>
                </a:solidFill>
                <a:highlight>
                  <a:srgbClr val="FFFFFF"/>
                </a:highlight>
                <a:latin typeface="Consolas" panose="020B0609020204030204" pitchFamily="49" charset="0"/>
              </a:rPr>
              <a:t>You can call method through interface reference also.</a:t>
            </a:r>
          </a:p>
          <a:p>
            <a:r>
              <a:rPr lang="en-IN" sz="1200" dirty="0">
                <a:solidFill>
                  <a:srgbClr val="000000"/>
                </a:solidFill>
                <a:highlight>
                  <a:srgbClr val="FFFFFF"/>
                </a:highlight>
                <a:latin typeface="Consolas" panose="020B0609020204030204" pitchFamily="49" charset="0"/>
              </a:rPr>
              <a:t>Here class is aware of implementation of interface method. It is public implementation of interface</a:t>
            </a:r>
            <a:endParaRPr lang="en-IN" sz="1200" dirty="0"/>
          </a:p>
        </p:txBody>
      </p:sp>
      <p:sp>
        <p:nvSpPr>
          <p:cNvPr id="6" name="TextBox 5">
            <a:extLst>
              <a:ext uri="{FF2B5EF4-FFF2-40B4-BE49-F238E27FC236}">
                <a16:creationId xmlns:a16="http://schemas.microsoft.com/office/drawing/2014/main" id="{105C301A-017D-4C9B-81AE-A1CE2C15FF18}"/>
              </a:ext>
            </a:extLst>
          </p:cNvPr>
          <p:cNvSpPr txBox="1"/>
          <p:nvPr/>
        </p:nvSpPr>
        <p:spPr>
          <a:xfrm>
            <a:off x="7541342" y="2320413"/>
            <a:ext cx="4444182" cy="3704412"/>
          </a:xfrm>
          <a:prstGeom prst="rect">
            <a:avLst/>
          </a:prstGeom>
          <a:noFill/>
        </p:spPr>
        <p:txBody>
          <a:bodyPr wrap="square" rtlCol="0">
            <a:spAutoFit/>
          </a:bodyPr>
          <a:lstStyle/>
          <a:p>
            <a:pPr>
              <a:lnSpc>
                <a:spcPct val="115000"/>
              </a:lnSpc>
              <a:spcAft>
                <a:spcPts val="10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This works fine if you want </a:t>
            </a:r>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A()</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to do the </a:t>
            </a:r>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same thing in both interfaces</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In most cases, however, </a:t>
            </a:r>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methods in different interfaces </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have </a:t>
            </a:r>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distinct purposes </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requiring wholly different implementations. This is where explicit interface implementations come in handy. To explicitly implement an interface member, just use its fully qualified name in the declaration. A fully qualified interface name takes the form</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InterfaceName.MemberName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1154310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958C48-3D66-489C-ACC5-65C8EEEC6286}"/>
              </a:ext>
            </a:extLst>
          </p:cNvPr>
          <p:cNvSpPr>
            <a:spLocks noGrp="1"/>
          </p:cNvSpPr>
          <p:nvPr>
            <p:ph type="title"/>
          </p:nvPr>
        </p:nvSpPr>
        <p:spPr>
          <a:xfrm>
            <a:off x="1044677" y="109486"/>
            <a:ext cx="10515600" cy="571551"/>
          </a:xfrm>
        </p:spPr>
        <p:txBody>
          <a:bodyPr/>
          <a:lstStyle/>
          <a:p>
            <a:r>
              <a:rPr lang="en-IN" sz="1800" b="1" dirty="0">
                <a:latin typeface="Times New Roman" panose="02020603050405020304" pitchFamily="18" charset="0"/>
                <a:ea typeface="Times New Roman" panose="02020603050405020304" pitchFamily="18" charset="0"/>
              </a:rPr>
              <a:t>E</a:t>
            </a:r>
            <a:r>
              <a:rPr lang="en-IN" sz="1800" b="1" dirty="0">
                <a:effectLst/>
                <a:latin typeface="Times New Roman" panose="02020603050405020304" pitchFamily="18" charset="0"/>
                <a:ea typeface="Times New Roman" panose="02020603050405020304" pitchFamily="18" charset="0"/>
              </a:rPr>
              <a:t>xplicitly implementation of interface</a:t>
            </a:r>
            <a:endParaRPr lang="en-IN" dirty="0"/>
          </a:p>
        </p:txBody>
      </p:sp>
      <p:sp>
        <p:nvSpPr>
          <p:cNvPr id="3" name="Content Placeholder 2">
            <a:extLst>
              <a:ext uri="{FF2B5EF4-FFF2-40B4-BE49-F238E27FC236}">
                <a16:creationId xmlns:a16="http://schemas.microsoft.com/office/drawing/2014/main" id="{76A488EC-62D6-4EBF-BC41-AD3BD7CF9620}"/>
              </a:ext>
            </a:extLst>
          </p:cNvPr>
          <p:cNvSpPr>
            <a:spLocks noGrp="1"/>
          </p:cNvSpPr>
          <p:nvPr>
            <p:ph idx="1"/>
          </p:nvPr>
        </p:nvSpPr>
        <p:spPr>
          <a:xfrm>
            <a:off x="159773" y="930888"/>
            <a:ext cx="5513439" cy="4526015"/>
          </a:xfrm>
        </p:spPr>
        <p:txBody>
          <a:bodyPr>
            <a:noAutofit/>
          </a:bodyPr>
          <a:lstStyle/>
          <a:p>
            <a:pPr marL="0" indent="0">
              <a:lnSpc>
                <a:spcPct val="100000"/>
              </a:lnSpc>
              <a:buNone/>
            </a:pPr>
            <a:r>
              <a:rPr lang="en-IN" sz="1200" dirty="0">
                <a:solidFill>
                  <a:srgbClr val="0000FF"/>
                </a:solidFill>
                <a:highlight>
                  <a:srgbClr val="FFFFFF"/>
                </a:highlight>
                <a:latin typeface="Consolas" panose="020B0609020204030204" pitchFamily="49" charset="0"/>
              </a:rPr>
              <a:t>interface</a:t>
            </a:r>
            <a:r>
              <a:rPr lang="en-IN" sz="1200" dirty="0">
                <a:solidFill>
                  <a:srgbClr val="000000"/>
                </a:solidFill>
                <a:highlight>
                  <a:srgbClr val="FFFFFF"/>
                </a:highlight>
                <a:latin typeface="Consolas" panose="020B0609020204030204" pitchFamily="49" charset="0"/>
              </a:rPr>
              <a:t> </a:t>
            </a:r>
            <a:r>
              <a:rPr lang="en-IN" sz="1200" dirty="0">
                <a:solidFill>
                  <a:srgbClr val="2B91AF"/>
                </a:solidFill>
                <a:highlight>
                  <a:srgbClr val="FFFFFF"/>
                </a:highlight>
                <a:latin typeface="Consolas" panose="020B0609020204030204" pitchFamily="49" charset="0"/>
              </a:rPr>
              <a:t>I1</a:t>
            </a:r>
            <a:endParaRPr lang="en-IN" sz="1200" dirty="0">
              <a:solidFill>
                <a:srgbClr val="000000"/>
              </a:solidFill>
              <a:highlight>
                <a:srgbClr val="FFFFFF"/>
              </a:highlight>
              <a:latin typeface="Consolas" panose="020B0609020204030204" pitchFamily="49" charset="0"/>
            </a:endParaRPr>
          </a:p>
          <a:p>
            <a:pPr marL="0" indent="0">
              <a:lnSpc>
                <a:spcPct val="100000"/>
              </a:lnSpc>
              <a:buNone/>
            </a:pPr>
            <a:r>
              <a:rPr lang="en-IN" sz="1200" dirty="0">
                <a:solidFill>
                  <a:srgbClr val="000000"/>
                </a:solidFill>
                <a:highlight>
                  <a:srgbClr val="FFFFFF"/>
                </a:highlight>
                <a:latin typeface="Consolas" panose="020B0609020204030204" pitchFamily="49" charset="0"/>
              </a:rPr>
              <a:t>    {     </a:t>
            </a:r>
            <a:r>
              <a:rPr lang="en-IN" sz="1200" dirty="0">
                <a:solidFill>
                  <a:srgbClr val="0000FF"/>
                </a:solidFill>
                <a:highlight>
                  <a:srgbClr val="FFFFFF"/>
                </a:highlight>
                <a:latin typeface="Consolas" panose="020B0609020204030204" pitchFamily="49" charset="0"/>
              </a:rPr>
              <a:t>void</a:t>
            </a:r>
            <a:r>
              <a:rPr lang="en-IN" sz="1200" dirty="0">
                <a:solidFill>
                  <a:srgbClr val="000000"/>
                </a:solidFill>
                <a:highlight>
                  <a:srgbClr val="FFFFFF"/>
                </a:highlight>
                <a:latin typeface="Consolas" panose="020B0609020204030204" pitchFamily="49" charset="0"/>
              </a:rPr>
              <a:t> A();</a:t>
            </a:r>
          </a:p>
          <a:p>
            <a:pPr marL="0" indent="0">
              <a:lnSpc>
                <a:spcPct val="100000"/>
              </a:lnSpc>
              <a:buNone/>
            </a:pPr>
            <a:r>
              <a:rPr lang="en-IN" sz="1200" dirty="0">
                <a:solidFill>
                  <a:srgbClr val="000000"/>
                </a:solidFill>
                <a:highlight>
                  <a:srgbClr val="FFFFFF"/>
                </a:highlight>
                <a:latin typeface="Consolas" panose="020B0609020204030204" pitchFamily="49" charset="0"/>
              </a:rPr>
              <a:t>    }</a:t>
            </a:r>
          </a:p>
          <a:p>
            <a:pPr marL="0" indent="0">
              <a:lnSpc>
                <a:spcPct val="100000"/>
              </a:lnSpc>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interface</a:t>
            </a:r>
            <a:r>
              <a:rPr lang="en-IN" sz="1200" dirty="0">
                <a:solidFill>
                  <a:srgbClr val="000000"/>
                </a:solidFill>
                <a:highlight>
                  <a:srgbClr val="FFFFFF"/>
                </a:highlight>
                <a:latin typeface="Consolas" panose="020B0609020204030204" pitchFamily="49" charset="0"/>
              </a:rPr>
              <a:t> </a:t>
            </a:r>
            <a:r>
              <a:rPr lang="en-IN" sz="1200" dirty="0">
                <a:solidFill>
                  <a:srgbClr val="2B91AF"/>
                </a:solidFill>
                <a:highlight>
                  <a:srgbClr val="FFFFFF"/>
                </a:highlight>
                <a:latin typeface="Consolas" panose="020B0609020204030204" pitchFamily="49" charset="0"/>
              </a:rPr>
              <a:t>I2</a:t>
            </a:r>
            <a:endParaRPr lang="en-IN" sz="1200" dirty="0">
              <a:solidFill>
                <a:srgbClr val="000000"/>
              </a:solidFill>
              <a:highlight>
                <a:srgbClr val="FFFFFF"/>
              </a:highlight>
              <a:latin typeface="Consolas" panose="020B0609020204030204" pitchFamily="49" charset="0"/>
            </a:endParaRPr>
          </a:p>
          <a:p>
            <a:pPr marL="0" indent="0">
              <a:lnSpc>
                <a:spcPct val="100000"/>
              </a:lnSpc>
              <a:buNone/>
            </a:pPr>
            <a:r>
              <a:rPr lang="en-IN" sz="1200" dirty="0">
                <a:solidFill>
                  <a:srgbClr val="000000"/>
                </a:solidFill>
                <a:highlight>
                  <a:srgbClr val="FFFFFF"/>
                </a:highlight>
                <a:latin typeface="Consolas" panose="020B0609020204030204" pitchFamily="49" charset="0"/>
              </a:rPr>
              <a:t>    {       </a:t>
            </a:r>
            <a:r>
              <a:rPr lang="en-IN" sz="1200" dirty="0">
                <a:solidFill>
                  <a:srgbClr val="0000FF"/>
                </a:solidFill>
                <a:highlight>
                  <a:srgbClr val="FFFFFF"/>
                </a:highlight>
                <a:latin typeface="Consolas" panose="020B0609020204030204" pitchFamily="49" charset="0"/>
              </a:rPr>
              <a:t>void</a:t>
            </a:r>
            <a:r>
              <a:rPr lang="en-IN" sz="1200" dirty="0">
                <a:solidFill>
                  <a:srgbClr val="000000"/>
                </a:solidFill>
                <a:highlight>
                  <a:srgbClr val="FFFFFF"/>
                </a:highlight>
                <a:latin typeface="Consolas" panose="020B0609020204030204" pitchFamily="49" charset="0"/>
              </a:rPr>
              <a:t> A();</a:t>
            </a:r>
          </a:p>
          <a:p>
            <a:pPr marL="0" indent="0">
              <a:lnSpc>
                <a:spcPct val="100000"/>
              </a:lnSpc>
              <a:buNone/>
            </a:pPr>
            <a:r>
              <a:rPr lang="en-IN" sz="12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class</a:t>
            </a:r>
            <a:r>
              <a:rPr lang="en-IN" sz="1200" dirty="0">
                <a:solidFill>
                  <a:srgbClr val="000000"/>
                </a:solidFill>
                <a:highlight>
                  <a:srgbClr val="FFFFFF"/>
                </a:highlight>
                <a:latin typeface="Consolas" panose="020B0609020204030204" pitchFamily="49" charset="0"/>
              </a:rPr>
              <a:t> </a:t>
            </a:r>
            <a:r>
              <a:rPr lang="en-IN" sz="1200" dirty="0">
                <a:solidFill>
                  <a:srgbClr val="2B91AF"/>
                </a:solidFill>
                <a:highlight>
                  <a:srgbClr val="FFFFFF"/>
                </a:highlight>
                <a:latin typeface="Consolas" panose="020B0609020204030204" pitchFamily="49" charset="0"/>
              </a:rPr>
              <a:t>C</a:t>
            </a:r>
            <a:r>
              <a:rPr lang="en-IN" sz="1200" dirty="0">
                <a:solidFill>
                  <a:srgbClr val="000000"/>
                </a:solidFill>
                <a:highlight>
                  <a:srgbClr val="FFFFFF"/>
                </a:highlight>
                <a:latin typeface="Consolas" panose="020B0609020204030204" pitchFamily="49" charset="0"/>
              </a:rPr>
              <a:t> : I1, I2</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public</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void</a:t>
            </a:r>
            <a:r>
              <a:rPr lang="en-US" sz="1200" dirty="0">
                <a:solidFill>
                  <a:srgbClr val="000000"/>
                </a:solidFill>
                <a:highlight>
                  <a:srgbClr val="FFFFFF"/>
                </a:highlight>
                <a:latin typeface="Consolas" panose="020B0609020204030204" pitchFamily="49" charset="0"/>
              </a:rPr>
              <a:t> A()  </a:t>
            </a:r>
            <a:r>
              <a:rPr lang="en-US" sz="1200" dirty="0">
                <a:solidFill>
                  <a:srgbClr val="008000"/>
                </a:solidFill>
                <a:highlight>
                  <a:srgbClr val="FFFFFF"/>
                </a:highlight>
                <a:latin typeface="Consolas" panose="020B0609020204030204" pitchFamily="49" charset="0"/>
              </a:rPr>
              <a:t>//observe it is public and member of class</a:t>
            </a:r>
            <a:endParaRPr lang="en-US" sz="12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r>
              <a:rPr lang="en-IN" sz="1200" dirty="0" err="1">
                <a:solidFill>
                  <a:srgbClr val="2B91AF"/>
                </a:solidFill>
                <a:highlight>
                  <a:srgbClr val="FFFFFF"/>
                </a:highlight>
                <a:latin typeface="Consolas" panose="020B0609020204030204" pitchFamily="49" charset="0"/>
              </a:rPr>
              <a:t>Console</a:t>
            </a:r>
            <a:r>
              <a:rPr lang="en-IN" sz="1200" dirty="0" err="1">
                <a:solidFill>
                  <a:srgbClr val="000000"/>
                </a:solidFill>
                <a:highlight>
                  <a:srgbClr val="FFFFFF"/>
                </a:highlight>
                <a:latin typeface="Consolas" panose="020B0609020204030204" pitchFamily="49" charset="0"/>
              </a:rPr>
              <a:t>.WriteLine</a:t>
            </a:r>
            <a:r>
              <a:rPr lang="en-IN" sz="1200" dirty="0">
                <a:solidFill>
                  <a:srgbClr val="000000"/>
                </a:solidFill>
                <a:highlight>
                  <a:srgbClr val="FFFFFF"/>
                </a:highlight>
                <a:latin typeface="Consolas" panose="020B0609020204030204" pitchFamily="49" charset="0"/>
              </a:rPr>
              <a:t>(</a:t>
            </a:r>
            <a:r>
              <a:rPr lang="en-IN" sz="1200" dirty="0">
                <a:solidFill>
                  <a:srgbClr val="A31515"/>
                </a:solidFill>
                <a:highlight>
                  <a:srgbClr val="FFFFFF"/>
                </a:highlight>
                <a:latin typeface="Consolas" panose="020B0609020204030204" pitchFamily="49" charset="0"/>
              </a:rPr>
              <a:t>"C.A()"</a:t>
            </a:r>
            <a:r>
              <a:rPr lang="en-IN" sz="1200" dirty="0">
                <a:solidFill>
                  <a:srgbClr val="000000"/>
                </a:solidFill>
                <a:highlight>
                  <a:srgbClr val="FFFFFF"/>
                </a:highlight>
                <a:latin typeface="Consolas" panose="020B0609020204030204" pitchFamily="49" charset="0"/>
              </a:rPr>
              <a:t>);</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endParaRPr lang="en-IN" sz="12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void</a:t>
            </a:r>
            <a:r>
              <a:rPr lang="en-US" sz="1200" dirty="0">
                <a:solidFill>
                  <a:srgbClr val="000000"/>
                </a:solidFill>
                <a:highlight>
                  <a:srgbClr val="FFFFFF"/>
                </a:highlight>
                <a:latin typeface="Consolas" panose="020B0609020204030204" pitchFamily="49" charset="0"/>
              </a:rPr>
              <a:t> I1.A() </a:t>
            </a:r>
            <a:r>
              <a:rPr lang="en-US" sz="1200" dirty="0">
                <a:solidFill>
                  <a:srgbClr val="008000"/>
                </a:solidFill>
                <a:highlight>
                  <a:srgbClr val="FFFFFF"/>
                </a:highlight>
                <a:latin typeface="Consolas" panose="020B0609020204030204" pitchFamily="49" charset="0"/>
              </a:rPr>
              <a:t>//observe private and not member of class</a:t>
            </a:r>
            <a:endParaRPr lang="en-US" sz="1200" dirty="0">
              <a:solidFill>
                <a:srgbClr val="000000"/>
              </a:solidFill>
              <a:highlight>
                <a:srgbClr val="FFFFFF"/>
              </a:highlight>
              <a:latin typeface="Consolas" panose="020B0609020204030204" pitchFamily="49" charset="0"/>
            </a:endParaRP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r>
              <a:rPr lang="en-IN" sz="1200" dirty="0" err="1">
                <a:solidFill>
                  <a:srgbClr val="2B91AF"/>
                </a:solidFill>
                <a:highlight>
                  <a:srgbClr val="FFFFFF"/>
                </a:highlight>
                <a:latin typeface="Consolas" panose="020B0609020204030204" pitchFamily="49" charset="0"/>
              </a:rPr>
              <a:t>Console</a:t>
            </a:r>
            <a:r>
              <a:rPr lang="en-IN" sz="1200" dirty="0" err="1">
                <a:solidFill>
                  <a:srgbClr val="000000"/>
                </a:solidFill>
                <a:highlight>
                  <a:srgbClr val="FFFFFF"/>
                </a:highlight>
                <a:latin typeface="Consolas" panose="020B0609020204030204" pitchFamily="49" charset="0"/>
              </a:rPr>
              <a:t>.WriteLine</a:t>
            </a:r>
            <a:r>
              <a:rPr lang="en-IN" sz="1200" dirty="0">
                <a:solidFill>
                  <a:srgbClr val="000000"/>
                </a:solidFill>
                <a:highlight>
                  <a:srgbClr val="FFFFFF"/>
                </a:highlight>
                <a:latin typeface="Consolas" panose="020B0609020204030204" pitchFamily="49" charset="0"/>
              </a:rPr>
              <a:t>(</a:t>
            </a:r>
            <a:r>
              <a:rPr lang="en-IN" sz="1200" dirty="0">
                <a:solidFill>
                  <a:srgbClr val="A31515"/>
                </a:solidFill>
                <a:highlight>
                  <a:srgbClr val="FFFFFF"/>
                </a:highlight>
                <a:latin typeface="Consolas" panose="020B0609020204030204" pitchFamily="49" charset="0"/>
              </a:rPr>
              <a:t>"I1.A()"</a:t>
            </a:r>
            <a:r>
              <a:rPr lang="en-IN" sz="1200" dirty="0">
                <a:solidFill>
                  <a:srgbClr val="000000"/>
                </a:solidFill>
                <a:highlight>
                  <a:srgbClr val="FFFFFF"/>
                </a:highlight>
                <a:latin typeface="Consolas" panose="020B0609020204030204" pitchFamily="49" charset="0"/>
              </a:rPr>
              <a:t>);</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p>
          <a:p>
            <a:pPr marL="0" indent="0">
              <a:lnSpc>
                <a:spcPct val="100000"/>
              </a:lnSpc>
              <a:spcBef>
                <a:spcPts val="0"/>
              </a:spcBef>
              <a:buNone/>
            </a:pPr>
            <a:r>
              <a:rPr lang="en-IN" sz="1200" dirty="0">
                <a:solidFill>
                  <a:srgbClr val="000000"/>
                </a:solidFill>
                <a:highlight>
                  <a:srgbClr val="FFFFFF"/>
                </a:highlight>
                <a:latin typeface="Consolas" panose="020B0609020204030204" pitchFamily="49" charset="0"/>
              </a:rPr>
              <a:t>    }</a:t>
            </a:r>
            <a:endParaRPr lang="en-IN" sz="1200" dirty="0"/>
          </a:p>
        </p:txBody>
      </p:sp>
      <p:sp>
        <p:nvSpPr>
          <p:cNvPr id="4" name="TextBox 3">
            <a:extLst>
              <a:ext uri="{FF2B5EF4-FFF2-40B4-BE49-F238E27FC236}">
                <a16:creationId xmlns:a16="http://schemas.microsoft.com/office/drawing/2014/main" id="{A0E02DAB-1EB4-4F52-B824-B22CADEEA0D3}"/>
              </a:ext>
            </a:extLst>
          </p:cNvPr>
          <p:cNvSpPr txBox="1"/>
          <p:nvPr/>
        </p:nvSpPr>
        <p:spPr>
          <a:xfrm>
            <a:off x="5338916" y="109486"/>
            <a:ext cx="6587613" cy="2492990"/>
          </a:xfrm>
          <a:prstGeom prst="rect">
            <a:avLst/>
          </a:prstGeom>
          <a:noFill/>
        </p:spPr>
        <p:txBody>
          <a:bodyPr wrap="square" rtlCol="0">
            <a:spAutoFit/>
          </a:bodyPr>
          <a:lstStyle/>
          <a:p>
            <a:r>
              <a:rPr lang="en-IN" sz="1200" dirty="0">
                <a:solidFill>
                  <a:srgbClr val="0000FF"/>
                </a:solidFill>
                <a:highlight>
                  <a:srgbClr val="FFFFFF"/>
                </a:highlight>
                <a:latin typeface="Consolas" panose="020B0609020204030204" pitchFamily="49" charset="0"/>
              </a:rPr>
              <a:t>public</a:t>
            </a: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class</a:t>
            </a:r>
            <a:r>
              <a:rPr lang="en-IN" sz="1200" dirty="0">
                <a:solidFill>
                  <a:srgbClr val="000000"/>
                </a:solidFill>
                <a:highlight>
                  <a:srgbClr val="FFFFFF"/>
                </a:highlight>
                <a:latin typeface="Consolas" panose="020B0609020204030204" pitchFamily="49" charset="0"/>
              </a:rPr>
              <a:t> </a:t>
            </a:r>
            <a:r>
              <a:rPr lang="en-IN" sz="1200" dirty="0">
                <a:solidFill>
                  <a:srgbClr val="2B91AF"/>
                </a:solidFill>
                <a:highlight>
                  <a:srgbClr val="FFFFFF"/>
                </a:highlight>
                <a:latin typeface="Consolas" panose="020B0609020204030204" pitchFamily="49" charset="0"/>
              </a:rPr>
              <a:t>program</a:t>
            </a:r>
            <a:endParaRPr lang="en-IN" sz="1200" dirty="0">
              <a:solidFill>
                <a:srgbClr val="000000"/>
              </a:solidFill>
              <a:highlight>
                <a:srgbClr val="FFFFFF"/>
              </a:highlight>
              <a:latin typeface="Consolas" panose="020B0609020204030204" pitchFamily="49" charset="0"/>
            </a:endParaRPr>
          </a:p>
          <a:p>
            <a:r>
              <a:rPr lang="en-IN" sz="1200" dirty="0">
                <a:solidFill>
                  <a:srgbClr val="000000"/>
                </a:solidFill>
                <a:highlight>
                  <a:srgbClr val="FFFFFF"/>
                </a:highlight>
                <a:latin typeface="Consolas" panose="020B0609020204030204" pitchFamily="49" charset="0"/>
              </a:rPr>
              <a:t>    {</a:t>
            </a:r>
          </a:p>
          <a:p>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public</a:t>
            </a: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static</a:t>
            </a: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void</a:t>
            </a:r>
            <a:r>
              <a:rPr lang="en-IN" sz="1200" dirty="0">
                <a:solidFill>
                  <a:srgbClr val="000000"/>
                </a:solidFill>
                <a:highlight>
                  <a:srgbClr val="FFFFFF"/>
                </a:highlight>
                <a:latin typeface="Consolas" panose="020B0609020204030204" pitchFamily="49" charset="0"/>
              </a:rPr>
              <a:t> Main()</a:t>
            </a:r>
          </a:p>
          <a:p>
            <a:r>
              <a:rPr lang="en-IN" sz="1200" dirty="0">
                <a:solidFill>
                  <a:srgbClr val="000000"/>
                </a:solidFill>
                <a:highlight>
                  <a:srgbClr val="FFFFFF"/>
                </a:highlight>
                <a:latin typeface="Consolas" panose="020B0609020204030204" pitchFamily="49" charset="0"/>
              </a:rPr>
              <a:t>        {</a:t>
            </a:r>
          </a:p>
          <a:p>
            <a:r>
              <a:rPr lang="en-IN" sz="1200" dirty="0">
                <a:solidFill>
                  <a:srgbClr val="000000"/>
                </a:solidFill>
                <a:highlight>
                  <a:srgbClr val="FFFFFF"/>
                </a:highlight>
                <a:latin typeface="Consolas" panose="020B0609020204030204" pitchFamily="49" charset="0"/>
              </a:rPr>
              <a:t>            </a:t>
            </a:r>
            <a:r>
              <a:rPr lang="en-IN" sz="1200" dirty="0">
                <a:solidFill>
                  <a:srgbClr val="2B91AF"/>
                </a:solidFill>
                <a:highlight>
                  <a:srgbClr val="FFFFFF"/>
                </a:highlight>
                <a:latin typeface="Consolas" panose="020B0609020204030204" pitchFamily="49" charset="0"/>
              </a:rPr>
              <a:t>C</a:t>
            </a: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c</a:t>
            </a:r>
            <a:r>
              <a:rPr lang="en-IN" sz="1200" dirty="0">
                <a:solidFill>
                  <a:srgbClr val="000000"/>
                </a:solidFill>
                <a:highlight>
                  <a:srgbClr val="FFFFFF"/>
                </a:highlight>
                <a:latin typeface="Consolas" panose="020B0609020204030204" pitchFamily="49" charset="0"/>
              </a:rPr>
              <a:t> = </a:t>
            </a:r>
            <a:r>
              <a:rPr lang="en-IN" sz="1200" dirty="0">
                <a:solidFill>
                  <a:srgbClr val="0000FF"/>
                </a:solidFill>
                <a:highlight>
                  <a:srgbClr val="FFFFFF"/>
                </a:highlight>
                <a:latin typeface="Consolas" panose="020B0609020204030204" pitchFamily="49" charset="0"/>
              </a:rPr>
              <a:t>new</a:t>
            </a:r>
            <a:r>
              <a:rPr lang="en-IN" sz="1200" dirty="0">
                <a:solidFill>
                  <a:srgbClr val="000000"/>
                </a:solidFill>
                <a:highlight>
                  <a:srgbClr val="FFFFFF"/>
                </a:highlight>
                <a:latin typeface="Consolas" panose="020B0609020204030204" pitchFamily="49" charset="0"/>
              </a:rPr>
              <a:t> </a:t>
            </a:r>
            <a:r>
              <a:rPr lang="en-IN" sz="1200" dirty="0">
                <a:solidFill>
                  <a:srgbClr val="2B91AF"/>
                </a:solidFill>
                <a:highlight>
                  <a:srgbClr val="FFFFFF"/>
                </a:highlight>
                <a:latin typeface="Consolas" panose="020B0609020204030204" pitchFamily="49" charset="0"/>
              </a:rPr>
              <a:t>C</a:t>
            </a:r>
            <a:r>
              <a:rPr lang="en-IN" sz="1200" dirty="0">
                <a:solidFill>
                  <a:srgbClr val="000000"/>
                </a:solidFill>
                <a:highlight>
                  <a:srgbClr val="FFFFFF"/>
                </a:highlight>
                <a:latin typeface="Consolas" panose="020B0609020204030204" pitchFamily="49" charset="0"/>
              </a:rPr>
              <a:t>();</a:t>
            </a:r>
          </a:p>
          <a:p>
            <a:r>
              <a:rPr lang="en-US" sz="1200" dirty="0">
                <a:solidFill>
                  <a:srgbClr val="000000"/>
                </a:solidFill>
                <a:highlight>
                  <a:srgbClr val="FFFFFF"/>
                </a:highlight>
                <a:latin typeface="Consolas" panose="020B0609020204030204" pitchFamily="49" charset="0"/>
              </a:rPr>
              <a:t>            </a:t>
            </a:r>
            <a:r>
              <a:rPr lang="en-US" sz="1200" dirty="0">
                <a:solidFill>
                  <a:srgbClr val="2B91AF"/>
                </a:solidFill>
                <a:highlight>
                  <a:srgbClr val="FFFFFF"/>
                </a:highlight>
                <a:latin typeface="Consolas" panose="020B0609020204030204" pitchFamily="49" charset="0"/>
              </a:rPr>
              <a:t>I1</a:t>
            </a:r>
            <a:r>
              <a:rPr lang="en-US" sz="1200" dirty="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i1</a:t>
            </a:r>
            <a:r>
              <a:rPr lang="en-US" sz="1200" dirty="0">
                <a:solidFill>
                  <a:srgbClr val="000000"/>
                </a:solidFill>
                <a:highlight>
                  <a:srgbClr val="FFFFFF"/>
                </a:highlight>
                <a:latin typeface="Consolas" panose="020B0609020204030204" pitchFamily="49" charset="0"/>
              </a:rPr>
              <a:t> = c; </a:t>
            </a:r>
            <a:r>
              <a:rPr lang="en-US" sz="1200" dirty="0">
                <a:solidFill>
                  <a:srgbClr val="008000"/>
                </a:solidFill>
                <a:highlight>
                  <a:srgbClr val="FFFFFF"/>
                </a:highlight>
                <a:latin typeface="Consolas" panose="020B0609020204030204" pitchFamily="49" charset="0"/>
              </a:rPr>
              <a:t>//even if do not type cast will it work????   yes  </a:t>
            </a:r>
            <a:endParaRPr lang="en-US" sz="1200" dirty="0">
              <a:solidFill>
                <a:srgbClr val="000000"/>
              </a:solidFill>
              <a:highlight>
                <a:srgbClr val="FFFFFF"/>
              </a:highlight>
              <a:latin typeface="Consolas" panose="020B0609020204030204" pitchFamily="49" charset="0"/>
            </a:endParaRPr>
          </a:p>
          <a:p>
            <a:r>
              <a:rPr lang="en-IN" sz="1200" dirty="0">
                <a:solidFill>
                  <a:srgbClr val="000000"/>
                </a:solidFill>
                <a:highlight>
                  <a:srgbClr val="FFFFFF"/>
                </a:highlight>
                <a:latin typeface="Consolas" panose="020B0609020204030204" pitchFamily="49" charset="0"/>
              </a:rPr>
              <a:t>            </a:t>
            </a:r>
            <a:r>
              <a:rPr lang="en-IN" sz="1200" dirty="0">
                <a:solidFill>
                  <a:srgbClr val="2B91AF"/>
                </a:solidFill>
                <a:highlight>
                  <a:srgbClr val="FFFFFF"/>
                </a:highlight>
                <a:latin typeface="Consolas" panose="020B0609020204030204" pitchFamily="49" charset="0"/>
              </a:rPr>
              <a:t>I2</a:t>
            </a: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i2</a:t>
            </a:r>
            <a:r>
              <a:rPr lang="en-IN" sz="1200" dirty="0">
                <a:solidFill>
                  <a:srgbClr val="000000"/>
                </a:solidFill>
                <a:highlight>
                  <a:srgbClr val="FFFFFF"/>
                </a:highlight>
                <a:latin typeface="Consolas" panose="020B0609020204030204" pitchFamily="49" charset="0"/>
              </a:rPr>
              <a:t> = c;</a:t>
            </a:r>
          </a:p>
          <a:p>
            <a:endParaRPr lang="en-IN" sz="1200" dirty="0">
              <a:solidFill>
                <a:srgbClr val="000000"/>
              </a:solidFill>
              <a:highlight>
                <a:srgbClr val="FFFFFF"/>
              </a:highlight>
              <a:latin typeface="Consolas" panose="020B0609020204030204" pitchFamily="49" charset="0"/>
            </a:endParaRPr>
          </a:p>
          <a:p>
            <a:r>
              <a:rPr lang="en-IN" sz="1200" dirty="0">
                <a:solidFill>
                  <a:srgbClr val="000000"/>
                </a:solidFill>
                <a:highlight>
                  <a:srgbClr val="FFFFFF"/>
                </a:highlight>
                <a:latin typeface="Consolas" panose="020B0609020204030204" pitchFamily="49" charset="0"/>
              </a:rPr>
              <a:t>            i1.A(); //this will call private method </a:t>
            </a:r>
            <a:r>
              <a:rPr lang="en-US" sz="1200" dirty="0">
                <a:solidFill>
                  <a:srgbClr val="0000FF"/>
                </a:solidFill>
                <a:highlight>
                  <a:srgbClr val="FFFFFF"/>
                </a:highlight>
                <a:latin typeface="Consolas" panose="020B0609020204030204" pitchFamily="49" charset="0"/>
              </a:rPr>
              <a:t>void</a:t>
            </a:r>
            <a:r>
              <a:rPr lang="en-US" sz="1200" dirty="0">
                <a:solidFill>
                  <a:srgbClr val="000000"/>
                </a:solidFill>
                <a:highlight>
                  <a:srgbClr val="FFFFFF"/>
                </a:highlight>
                <a:latin typeface="Consolas" panose="020B0609020204030204" pitchFamily="49" charset="0"/>
              </a:rPr>
              <a:t> I1.A() </a:t>
            </a:r>
            <a:endParaRPr lang="en-IN" sz="1200" dirty="0">
              <a:solidFill>
                <a:srgbClr val="000000"/>
              </a:solidFill>
              <a:highlight>
                <a:srgbClr val="FFFFFF"/>
              </a:highlight>
              <a:latin typeface="Consolas" panose="020B0609020204030204" pitchFamily="49" charset="0"/>
            </a:endParaRPr>
          </a:p>
          <a:p>
            <a:r>
              <a:rPr lang="en-IN" sz="1200" dirty="0">
                <a:solidFill>
                  <a:srgbClr val="000000"/>
                </a:solidFill>
                <a:highlight>
                  <a:srgbClr val="FFFFFF"/>
                </a:highlight>
                <a:latin typeface="Consolas" panose="020B0609020204030204" pitchFamily="49" charset="0"/>
              </a:rPr>
              <a:t>            i2.A();</a:t>
            </a:r>
          </a:p>
          <a:p>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c.A</a:t>
            </a:r>
            <a:r>
              <a:rPr lang="en-IN" sz="1200" dirty="0">
                <a:solidFill>
                  <a:srgbClr val="000000"/>
                </a:solidFill>
                <a:highlight>
                  <a:srgbClr val="FFFFFF"/>
                </a:highlight>
                <a:latin typeface="Consolas" panose="020B0609020204030204" pitchFamily="49" charset="0"/>
              </a:rPr>
              <a:t>();</a:t>
            </a:r>
          </a:p>
          <a:p>
            <a:r>
              <a:rPr lang="en-IN" sz="1200" dirty="0">
                <a:solidFill>
                  <a:srgbClr val="000000"/>
                </a:solidFill>
                <a:highlight>
                  <a:srgbClr val="FFFFFF"/>
                </a:highlight>
                <a:latin typeface="Consolas" panose="020B0609020204030204" pitchFamily="49" charset="0"/>
              </a:rPr>
              <a:t>        }</a:t>
            </a:r>
          </a:p>
          <a:p>
            <a:r>
              <a:rPr lang="en-IN" sz="1200" dirty="0">
                <a:solidFill>
                  <a:srgbClr val="000000"/>
                </a:solidFill>
                <a:highlight>
                  <a:srgbClr val="FFFFFF"/>
                </a:highlight>
                <a:latin typeface="Consolas" panose="020B0609020204030204" pitchFamily="49" charset="0"/>
              </a:rPr>
              <a:t>    }</a:t>
            </a:r>
            <a:endParaRPr lang="en-IN" sz="1200" dirty="0"/>
          </a:p>
        </p:txBody>
      </p:sp>
      <p:sp>
        <p:nvSpPr>
          <p:cNvPr id="5" name="TextBox 4">
            <a:extLst>
              <a:ext uri="{FF2B5EF4-FFF2-40B4-BE49-F238E27FC236}">
                <a16:creationId xmlns:a16="http://schemas.microsoft.com/office/drawing/2014/main" id="{B7645B36-AC25-48C3-83B9-CFFAC5509A6E}"/>
              </a:ext>
            </a:extLst>
          </p:cNvPr>
          <p:cNvSpPr txBox="1"/>
          <p:nvPr/>
        </p:nvSpPr>
        <p:spPr>
          <a:xfrm>
            <a:off x="648929" y="5216884"/>
            <a:ext cx="3923071" cy="1571071"/>
          </a:xfrm>
          <a:prstGeom prst="rect">
            <a:avLst/>
          </a:prstGeom>
          <a:noFill/>
        </p:spPr>
        <p:txBody>
          <a:bodyPr wrap="square" rtlCol="0">
            <a:spAutoFit/>
          </a:bodyPr>
          <a:lstStyle/>
          <a:p>
            <a:r>
              <a:rPr lang="en-IN" dirty="0"/>
              <a:t>Output</a:t>
            </a:r>
          </a:p>
          <a:p>
            <a:pPr>
              <a:lnSpc>
                <a:spcPct val="115000"/>
              </a:lnSpc>
              <a:spcAft>
                <a:spcPts val="10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effectLst/>
                <a:latin typeface="Courier New" panose="02070309020205020404" pitchFamily="49" charset="0"/>
                <a:ea typeface="Times New Roman" panose="02020603050405020304" pitchFamily="18" charset="0"/>
                <a:cs typeface="Times New Roman" panose="02020603050405020304" pitchFamily="18" charset="0"/>
              </a:rPr>
              <a:t>I1.A()</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effectLst/>
                <a:latin typeface="Courier New" panose="02070309020205020404" pitchFamily="49" charset="0"/>
                <a:ea typeface="Times New Roman" panose="02020603050405020304" pitchFamily="18" charset="0"/>
                <a:cs typeface="Times New Roman" panose="02020603050405020304" pitchFamily="18" charset="0"/>
              </a:rPr>
              <a:t>C.A()</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effectLst/>
                <a:latin typeface="Courier New" panose="02070309020205020404" pitchFamily="49" charset="0"/>
                <a:ea typeface="Times New Roman" panose="02020603050405020304" pitchFamily="18" charset="0"/>
                <a:cs typeface="Times New Roman" panose="02020603050405020304" pitchFamily="18" charset="0"/>
              </a:rPr>
              <a:t>C.A()</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id="{819988DF-EFD1-4309-9A5C-4540B82CD29D}"/>
              </a:ext>
            </a:extLst>
          </p:cNvPr>
          <p:cNvSpPr txBox="1"/>
          <p:nvPr/>
        </p:nvSpPr>
        <p:spPr>
          <a:xfrm>
            <a:off x="5968181" y="2602477"/>
            <a:ext cx="6223819" cy="3970318"/>
          </a:xfrm>
          <a:prstGeom prst="rect">
            <a:avLst/>
          </a:prstGeom>
          <a:noFill/>
        </p:spPr>
        <p:txBody>
          <a:bodyPr wrap="square" rtlCol="0">
            <a:spAutoFit/>
          </a:bodyPr>
          <a:lstStyle/>
          <a:p>
            <a:r>
              <a:rPr lang="en-IN" sz="1800" dirty="0">
                <a:solidFill>
                  <a:srgbClr val="000000"/>
                </a:solidFill>
                <a:highlight>
                  <a:srgbClr val="FFFFFF"/>
                </a:highlight>
                <a:latin typeface="Consolas" panose="020B0609020204030204" pitchFamily="49" charset="0"/>
              </a:rPr>
              <a:t>i1.A(); </a:t>
            </a:r>
          </a:p>
          <a:p>
            <a:endParaRPr lang="en-IN" dirty="0">
              <a:solidFill>
                <a:srgbClr val="000000"/>
              </a:solidFill>
              <a:highlight>
                <a:srgbClr val="FFFFFF"/>
              </a:highlight>
              <a:latin typeface="Consolas" panose="020B0609020204030204" pitchFamily="49" charset="0"/>
            </a:endParaRPr>
          </a:p>
          <a:p>
            <a:r>
              <a:rPr lang="en-IN" sz="1800" dirty="0">
                <a:solidFill>
                  <a:srgbClr val="000000"/>
                </a:solidFill>
                <a:highlight>
                  <a:srgbClr val="FFFFFF"/>
                </a:highlight>
                <a:latin typeface="Consolas" panose="020B0609020204030204" pitchFamily="49" charset="0"/>
              </a:rPr>
              <a:t>this will call private method </a:t>
            </a:r>
            <a:r>
              <a:rPr lang="en-US" sz="1800" dirty="0">
                <a:solidFill>
                  <a:srgbClr val="0000FF"/>
                </a:solidFill>
                <a:highlight>
                  <a:srgbClr val="FFFFFF"/>
                </a:highlight>
                <a:latin typeface="Consolas" panose="020B0609020204030204" pitchFamily="49" charset="0"/>
              </a:rPr>
              <a:t>void</a:t>
            </a:r>
            <a:r>
              <a:rPr lang="en-US" sz="1800" dirty="0">
                <a:solidFill>
                  <a:srgbClr val="000000"/>
                </a:solidFill>
                <a:highlight>
                  <a:srgbClr val="FFFFFF"/>
                </a:highlight>
                <a:latin typeface="Consolas" panose="020B0609020204030204" pitchFamily="49" charset="0"/>
              </a:rPr>
              <a:t> I1.A() and you can call only through interface reference only.</a:t>
            </a:r>
          </a:p>
          <a:p>
            <a:r>
              <a:rPr lang="en-US" dirty="0">
                <a:solidFill>
                  <a:srgbClr val="000000"/>
                </a:solidFill>
                <a:highlight>
                  <a:srgbClr val="FFFFFF"/>
                </a:highlight>
                <a:latin typeface="Consolas" panose="020B0609020204030204" pitchFamily="49" charset="0"/>
              </a:rPr>
              <a:t>If you try to call with class reference it will able to call only public method</a:t>
            </a:r>
            <a:r>
              <a:rPr lang="en-US" sz="1800" dirty="0">
                <a:solidFill>
                  <a:srgbClr val="000000"/>
                </a:solidFill>
                <a:highlight>
                  <a:srgbClr val="FFFFFF"/>
                </a:highlight>
                <a:latin typeface="Consolas" panose="020B0609020204030204" pitchFamily="49" charset="0"/>
              </a:rPr>
              <a:t> </a:t>
            </a:r>
            <a:r>
              <a:rPr lang="en-US" sz="1800" dirty="0">
                <a:solidFill>
                  <a:srgbClr val="0000FF"/>
                </a:solidFill>
                <a:highlight>
                  <a:srgbClr val="FFFFFF"/>
                </a:highlight>
                <a:latin typeface="Consolas" panose="020B0609020204030204" pitchFamily="49" charset="0"/>
              </a:rPr>
              <a:t>public</a:t>
            </a:r>
            <a:r>
              <a:rPr lang="en-US" sz="1800" dirty="0">
                <a:solidFill>
                  <a:srgbClr val="000000"/>
                </a:solidFill>
                <a:highlight>
                  <a:srgbClr val="FFFFFF"/>
                </a:highlight>
                <a:latin typeface="Consolas" panose="020B0609020204030204" pitchFamily="49" charset="0"/>
              </a:rPr>
              <a:t> </a:t>
            </a:r>
            <a:r>
              <a:rPr lang="en-US" sz="1800" dirty="0">
                <a:solidFill>
                  <a:srgbClr val="0000FF"/>
                </a:solidFill>
                <a:highlight>
                  <a:srgbClr val="FFFFFF"/>
                </a:highlight>
                <a:latin typeface="Consolas" panose="020B0609020204030204" pitchFamily="49" charset="0"/>
              </a:rPr>
              <a:t>void</a:t>
            </a:r>
            <a:r>
              <a:rPr lang="en-US" sz="1800" dirty="0">
                <a:solidFill>
                  <a:srgbClr val="000000"/>
                </a:solidFill>
                <a:highlight>
                  <a:srgbClr val="FFFFFF"/>
                </a:highlight>
                <a:latin typeface="Consolas" panose="020B0609020204030204" pitchFamily="49" charset="0"/>
              </a:rPr>
              <a:t> A() </a:t>
            </a:r>
          </a:p>
          <a:p>
            <a:r>
              <a:rPr lang="en-US" dirty="0">
                <a:solidFill>
                  <a:srgbClr val="000000"/>
                </a:solidFill>
                <a:highlight>
                  <a:srgbClr val="FFFFFF"/>
                </a:highlight>
                <a:latin typeface="Consolas" panose="020B0609020204030204" pitchFamily="49" charset="0"/>
              </a:rPr>
              <a:t>As class is not aware of private </a:t>
            </a:r>
            <a:r>
              <a:rPr lang="en-US" sz="1800" dirty="0">
                <a:solidFill>
                  <a:srgbClr val="0000FF"/>
                </a:solidFill>
                <a:highlight>
                  <a:srgbClr val="FFFFFF"/>
                </a:highlight>
                <a:latin typeface="Consolas" panose="020B0609020204030204" pitchFamily="49" charset="0"/>
              </a:rPr>
              <a:t>void</a:t>
            </a:r>
            <a:r>
              <a:rPr lang="en-US" sz="1800" dirty="0">
                <a:solidFill>
                  <a:srgbClr val="000000"/>
                </a:solidFill>
                <a:highlight>
                  <a:srgbClr val="FFFFFF"/>
                </a:highlight>
                <a:latin typeface="Consolas" panose="020B0609020204030204" pitchFamily="49" charset="0"/>
              </a:rPr>
              <a:t> I1.A() method. This is called private implementation of interface. This feature help us to solve situation where two interface has same method name. you can have different behavior for each of this method by distinguishing public and private implementation so there is no conflict.</a:t>
            </a:r>
            <a:endParaRPr lang="en-IN" dirty="0"/>
          </a:p>
        </p:txBody>
      </p:sp>
    </p:spTree>
    <p:extLst>
      <p:ext uri="{BB962C8B-B14F-4D97-AF65-F5344CB8AC3E}">
        <p14:creationId xmlns:p14="http://schemas.microsoft.com/office/powerpoint/2010/main" val="35596119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1044</TotalTime>
  <Words>1880</Words>
  <Application>Microsoft Office PowerPoint</Application>
  <PresentationFormat>Widescreen</PresentationFormat>
  <Paragraphs>247</Paragraphs>
  <Slides>11</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11</vt:i4>
      </vt:variant>
    </vt:vector>
  </HeadingPairs>
  <TitlesOfParts>
    <vt:vector size="22" baseType="lpstr">
      <vt:lpstr>Arial</vt:lpstr>
      <vt:lpstr>Calibri</vt:lpstr>
      <vt:lpstr>Calibri Light</vt:lpstr>
      <vt:lpstr>Cambria</vt:lpstr>
      <vt:lpstr>Consolas</vt:lpstr>
      <vt:lpstr>Courier New</vt:lpstr>
      <vt:lpstr>Garamond</vt:lpstr>
      <vt:lpstr>Symbol</vt:lpstr>
      <vt:lpstr>TheSansMonoConNormal</vt:lpstr>
      <vt:lpstr>Times New Roman</vt:lpstr>
      <vt:lpstr>Office Theme</vt:lpstr>
      <vt:lpstr>PowerPoint Presentation</vt:lpstr>
      <vt:lpstr>Interface</vt:lpstr>
      <vt:lpstr>Interface C# allows you to fully utilize the one interface, multiple methods” aspect of polymorphism. </vt:lpstr>
      <vt:lpstr>PowerPoint Presentation</vt:lpstr>
      <vt:lpstr>PowerPoint Presentation</vt:lpstr>
      <vt:lpstr>PowerPoint Presentation</vt:lpstr>
      <vt:lpstr>PowerPoint Presentation</vt:lpstr>
      <vt:lpstr>Public and private implementation of interface</vt:lpstr>
      <vt:lpstr>Explicitly implementation of interface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Sriram Mantri vidyanidhi infotech academy</dc:creator>
  <cp:lastModifiedBy>Sriram Mantri vidyanidhi infotech academy</cp:lastModifiedBy>
  <cp:revision>29</cp:revision>
  <dcterms:created xsi:type="dcterms:W3CDTF">2020-08-26T02:33:19Z</dcterms:created>
  <dcterms:modified xsi:type="dcterms:W3CDTF">2020-10-28T08:23:32Z</dcterms:modified>
</cp:coreProperties>
</file>