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5"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810544" y="2863421"/>
            <a:ext cx="6253317" cy="1608539"/>
          </a:xfrm>
        </p:spPr>
        <p:txBody>
          <a:bodyPr>
            <a:normAutofit/>
          </a:bodyPr>
          <a:lstStyle/>
          <a:p>
            <a:pPr algn="ctr"/>
            <a:r>
              <a:rPr lang="en-US" sz="4000" dirty="0"/>
              <a:t>Recommending Business IN Pune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516573" y="4525891"/>
            <a:ext cx="4080230" cy="774033"/>
          </a:xfrm>
        </p:spPr>
        <p:txBody>
          <a:bodyPr>
            <a:normAutofit/>
          </a:bodyPr>
          <a:lstStyle/>
          <a:p>
            <a:pPr algn="ctr"/>
            <a:r>
              <a:rPr lang="en-US" sz="2400" dirty="0">
                <a:solidFill>
                  <a:schemeClr val="tx1">
                    <a:lumMod val="85000"/>
                    <a:lumOff val="15000"/>
                  </a:schemeClr>
                </a:solidFill>
              </a:rPr>
              <a:t>Vijay Kumar</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21B0E-EDB5-4A03-974A-91C434C58755}"/>
              </a:ext>
            </a:extLst>
          </p:cNvPr>
          <p:cNvSpPr>
            <a:spLocks noGrp="1"/>
          </p:cNvSpPr>
          <p:nvPr>
            <p:ph type="ctrTitle"/>
          </p:nvPr>
        </p:nvSpPr>
        <p:spPr>
          <a:xfrm>
            <a:off x="1097280" y="758952"/>
            <a:ext cx="10058400" cy="623741"/>
          </a:xfrm>
        </p:spPr>
        <p:txBody>
          <a:bodyPr>
            <a:normAutofit/>
          </a:bodyPr>
          <a:lstStyle/>
          <a:p>
            <a:r>
              <a:rPr lang="en-US" sz="3000" dirty="0"/>
              <a:t>Business Problem</a:t>
            </a:r>
            <a:endParaRPr lang="en-IN" sz="3000" dirty="0"/>
          </a:p>
        </p:txBody>
      </p:sp>
      <p:sp>
        <p:nvSpPr>
          <p:cNvPr id="3" name="Subtitle 2">
            <a:extLst>
              <a:ext uri="{FF2B5EF4-FFF2-40B4-BE49-F238E27FC236}">
                <a16:creationId xmlns:a16="http://schemas.microsoft.com/office/drawing/2014/main" id="{662BA368-EB52-4F7D-A17E-FEB40023433C}"/>
              </a:ext>
            </a:extLst>
          </p:cNvPr>
          <p:cNvSpPr>
            <a:spLocks noGrp="1"/>
          </p:cNvSpPr>
          <p:nvPr>
            <p:ph type="subTitle" idx="1"/>
          </p:nvPr>
        </p:nvSpPr>
        <p:spPr>
          <a:xfrm>
            <a:off x="1066800" y="1382694"/>
            <a:ext cx="10058400" cy="3127162"/>
          </a:xfrm>
        </p:spPr>
        <p:txBody>
          <a:bodyPr>
            <a:noAutofit/>
          </a:bodyPr>
          <a:lstStyle/>
          <a:p>
            <a:r>
              <a:rPr lang="en-US" sz="2000" dirty="0">
                <a:effectLst/>
                <a:latin typeface="Arial" panose="020B0604020202020204" pitchFamily="34" charset="0"/>
              </a:rPr>
              <a:t>A person or businessman searches for a venue in a new city or want to open a new business, they’re highly interested in the best places that the city has to offer. The person might want to know what kind of business they can start in a particular area or what are the most common and best business present in location. If they know this valuable information then it certainly would help decide which business to open in a neighborhood around the city.</a:t>
            </a:r>
            <a:endParaRPr lang="en-IN" sz="2000" dirty="0"/>
          </a:p>
        </p:txBody>
      </p:sp>
    </p:spTree>
    <p:extLst>
      <p:ext uri="{BB962C8B-B14F-4D97-AF65-F5344CB8AC3E}">
        <p14:creationId xmlns:p14="http://schemas.microsoft.com/office/powerpoint/2010/main" val="16488118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856FE-0D51-484A-A5D0-264EDACB77FA}"/>
              </a:ext>
            </a:extLst>
          </p:cNvPr>
          <p:cNvSpPr>
            <a:spLocks noGrp="1"/>
          </p:cNvSpPr>
          <p:nvPr>
            <p:ph type="title"/>
          </p:nvPr>
        </p:nvSpPr>
        <p:spPr/>
        <p:txBody>
          <a:bodyPr/>
          <a:lstStyle/>
          <a:p>
            <a:r>
              <a:rPr lang="en-US" dirty="0">
                <a:effectLst/>
                <a:latin typeface="Arial" panose="020B0604020202020204" pitchFamily="34" charset="0"/>
              </a:rPr>
              <a:t>DATA DESCRIPTION</a:t>
            </a:r>
            <a:endParaRPr lang="en-IN" dirty="0"/>
          </a:p>
        </p:txBody>
      </p:sp>
      <p:sp>
        <p:nvSpPr>
          <p:cNvPr id="3" name="Content Placeholder 2">
            <a:extLst>
              <a:ext uri="{FF2B5EF4-FFF2-40B4-BE49-F238E27FC236}">
                <a16:creationId xmlns:a16="http://schemas.microsoft.com/office/drawing/2014/main" id="{ACCA7609-3E1D-4957-B1C8-0175DAB94538}"/>
              </a:ext>
            </a:extLst>
          </p:cNvPr>
          <p:cNvSpPr>
            <a:spLocks noGrp="1"/>
          </p:cNvSpPr>
          <p:nvPr>
            <p:ph idx="1"/>
          </p:nvPr>
        </p:nvSpPr>
        <p:spPr>
          <a:xfrm>
            <a:off x="1097280" y="1899821"/>
            <a:ext cx="10058400" cy="3969271"/>
          </a:xfrm>
        </p:spPr>
        <p:txBody>
          <a:bodyPr/>
          <a:lstStyle/>
          <a:p>
            <a:pPr>
              <a:buFont typeface="Wingdings" panose="05000000000000000000" pitchFamily="2" charset="2"/>
              <a:buChar char="Ø"/>
            </a:pPr>
            <a:r>
              <a:rPr lang="en-US" dirty="0">
                <a:effectLst/>
                <a:latin typeface="Arial" panose="020B0604020202020204" pitchFamily="34" charset="0"/>
              </a:rPr>
              <a:t>Data Requirements for this project:</a:t>
            </a:r>
          </a:p>
          <a:p>
            <a:pPr lvl="1">
              <a:buFont typeface="Wingdings" panose="05000000000000000000" pitchFamily="2" charset="2"/>
              <a:buChar char="Ø"/>
            </a:pPr>
            <a:r>
              <a:rPr lang="en-US" dirty="0">
                <a:effectLst/>
                <a:latin typeface="Arial" panose="020B0604020202020204" pitchFamily="34" charset="0"/>
              </a:rPr>
              <a:t>Neighborhood Information (i.e. name, coordinates).</a:t>
            </a:r>
          </a:p>
          <a:p>
            <a:pPr lvl="1">
              <a:buFont typeface="Wingdings" panose="05000000000000000000" pitchFamily="2" charset="2"/>
              <a:buChar char="Ø"/>
            </a:pPr>
            <a:r>
              <a:rPr lang="en-US" dirty="0">
                <a:effectLst/>
                <a:latin typeface="Arial" panose="020B0604020202020204" pitchFamily="34" charset="0"/>
              </a:rPr>
              <a:t>Venue information (i.e. name, category, coordinates)</a:t>
            </a:r>
          </a:p>
          <a:p>
            <a:pPr>
              <a:buFont typeface="Wingdings" panose="05000000000000000000" pitchFamily="2" charset="2"/>
              <a:buChar char="Ø"/>
            </a:pPr>
            <a:r>
              <a:rPr lang="en-US" dirty="0">
                <a:effectLst/>
                <a:latin typeface="Arial" panose="020B0604020202020204" pitchFamily="34" charset="0"/>
              </a:rPr>
              <a:t>Data Sources for this project:</a:t>
            </a:r>
          </a:p>
          <a:p>
            <a:pPr lvl="1">
              <a:buFont typeface="Wingdings" panose="05000000000000000000" pitchFamily="2" charset="2"/>
              <a:buChar char="Ø"/>
            </a:pPr>
            <a:r>
              <a:rPr lang="en-US" dirty="0">
                <a:effectLst/>
                <a:latin typeface="Arial" panose="020B0604020202020204" pitchFamily="34" charset="0"/>
              </a:rPr>
              <a:t>Wikipedia Pages</a:t>
            </a:r>
          </a:p>
          <a:p>
            <a:pPr lvl="1">
              <a:buFont typeface="Wingdings" panose="05000000000000000000" pitchFamily="2" charset="2"/>
              <a:buChar char="Ø"/>
            </a:pPr>
            <a:r>
              <a:rPr lang="en-US" dirty="0">
                <a:effectLst/>
                <a:latin typeface="Arial" panose="020B0604020202020204" pitchFamily="34" charset="0"/>
              </a:rPr>
              <a:t>Foursquare.com</a:t>
            </a:r>
          </a:p>
          <a:p>
            <a:pPr>
              <a:buFont typeface="Wingdings" panose="05000000000000000000" pitchFamily="2" charset="2"/>
              <a:buChar char="Ø"/>
            </a:pPr>
            <a:r>
              <a:rPr lang="en-US" dirty="0">
                <a:effectLst/>
                <a:latin typeface="Arial" panose="020B0604020202020204" pitchFamily="34" charset="0"/>
              </a:rPr>
              <a:t>Data Processing for this project:</a:t>
            </a:r>
          </a:p>
          <a:p>
            <a:pPr lvl="1">
              <a:buFont typeface="Wingdings" panose="05000000000000000000" pitchFamily="2" charset="2"/>
              <a:buChar char="Ø"/>
            </a:pPr>
            <a:r>
              <a:rPr lang="en-US" dirty="0">
                <a:effectLst/>
                <a:latin typeface="Arial" panose="020B0604020202020204" pitchFamily="34" charset="0"/>
              </a:rPr>
              <a:t>Data cleaning is required</a:t>
            </a:r>
          </a:p>
          <a:p>
            <a:pPr lvl="1">
              <a:buFont typeface="Wingdings" panose="05000000000000000000" pitchFamily="2" charset="2"/>
              <a:buChar char="Ø"/>
            </a:pPr>
            <a:r>
              <a:rPr lang="en-US" dirty="0">
                <a:effectLst/>
                <a:latin typeface="Arial" panose="020B0604020202020204" pitchFamily="34" charset="0"/>
              </a:rPr>
              <a:t>Data needs to be in a structured format</a:t>
            </a:r>
            <a:endParaRPr lang="en-IN" dirty="0"/>
          </a:p>
        </p:txBody>
      </p:sp>
      <p:pic>
        <p:nvPicPr>
          <p:cNvPr id="4" name="Picture 3">
            <a:extLst>
              <a:ext uri="{FF2B5EF4-FFF2-40B4-BE49-F238E27FC236}">
                <a16:creationId xmlns:a16="http://schemas.microsoft.com/office/drawing/2014/main" id="{D81EFBDA-A522-4053-874C-A5AE4D69BE19}"/>
              </a:ext>
            </a:extLst>
          </p:cNvPr>
          <p:cNvPicPr/>
          <p:nvPr/>
        </p:nvPicPr>
        <p:blipFill>
          <a:blip r:embed="rId2"/>
          <a:stretch>
            <a:fillRect/>
          </a:stretch>
        </p:blipFill>
        <p:spPr>
          <a:xfrm>
            <a:off x="5424170" y="3283111"/>
            <a:ext cx="5731510" cy="1202690"/>
          </a:xfrm>
          <a:prstGeom prst="rect">
            <a:avLst/>
          </a:prstGeom>
        </p:spPr>
      </p:pic>
    </p:spTree>
    <p:extLst>
      <p:ext uri="{BB962C8B-B14F-4D97-AF65-F5344CB8AC3E}">
        <p14:creationId xmlns:p14="http://schemas.microsoft.com/office/powerpoint/2010/main" val="300886627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DD730-06EA-4B51-9484-EF480B75D6B6}"/>
              </a:ext>
            </a:extLst>
          </p:cNvPr>
          <p:cNvSpPr>
            <a:spLocks noGrp="1"/>
          </p:cNvSpPr>
          <p:nvPr>
            <p:ph type="title"/>
          </p:nvPr>
        </p:nvSpPr>
        <p:spPr/>
        <p:txBody>
          <a:bodyPr/>
          <a:lstStyle/>
          <a:p>
            <a:r>
              <a:rPr lang="en-IN" dirty="0">
                <a:effectLst/>
                <a:latin typeface="Arial" panose="020B0604020202020204" pitchFamily="34" charset="0"/>
              </a:rPr>
              <a:t>METHODOLOGY</a:t>
            </a:r>
            <a:endParaRPr lang="en-IN" dirty="0"/>
          </a:p>
        </p:txBody>
      </p:sp>
      <p:sp>
        <p:nvSpPr>
          <p:cNvPr id="3" name="Content Placeholder 2">
            <a:extLst>
              <a:ext uri="{FF2B5EF4-FFF2-40B4-BE49-F238E27FC236}">
                <a16:creationId xmlns:a16="http://schemas.microsoft.com/office/drawing/2014/main" id="{6C530706-666F-4121-BAFA-0D419FE19324}"/>
              </a:ext>
            </a:extLst>
          </p:cNvPr>
          <p:cNvSpPr>
            <a:spLocks noGrp="1"/>
          </p:cNvSpPr>
          <p:nvPr>
            <p:ph idx="1"/>
          </p:nvPr>
        </p:nvSpPr>
        <p:spPr/>
        <p:txBody>
          <a:bodyPr/>
          <a:lstStyle/>
          <a:p>
            <a:pPr>
              <a:buFont typeface="Wingdings" panose="05000000000000000000" pitchFamily="2" charset="2"/>
              <a:buChar char="Ø"/>
            </a:pPr>
            <a:r>
              <a:rPr lang="en-US" dirty="0">
                <a:effectLst/>
                <a:latin typeface="Arial" panose="020B0604020202020204" pitchFamily="34" charset="0"/>
              </a:rPr>
              <a:t>Data Scrapping Technique</a:t>
            </a:r>
          </a:p>
          <a:p>
            <a:pPr lvl="1">
              <a:buFont typeface="Wingdings" panose="05000000000000000000" pitchFamily="2" charset="2"/>
              <a:buChar char="Ø"/>
            </a:pPr>
            <a:r>
              <a:rPr lang="en-US" dirty="0">
                <a:effectLst/>
                <a:latin typeface="Arial" panose="020B0604020202020204" pitchFamily="34" charset="0"/>
              </a:rPr>
              <a:t>To scrap the neighborhood data from Wikipedia</a:t>
            </a:r>
          </a:p>
          <a:p>
            <a:pPr lvl="1">
              <a:buFont typeface="Wingdings" panose="05000000000000000000" pitchFamily="2" charset="2"/>
              <a:buChar char="Ø"/>
            </a:pPr>
            <a:r>
              <a:rPr lang="en-US" dirty="0">
                <a:effectLst/>
                <a:latin typeface="Arial" panose="020B0604020202020204" pitchFamily="34" charset="0"/>
              </a:rPr>
              <a:t>To make the data into a structured format</a:t>
            </a:r>
            <a:endParaRPr lang="en-US" dirty="0">
              <a:latin typeface="Arial" panose="020B0604020202020204" pitchFamily="34" charset="0"/>
            </a:endParaRPr>
          </a:p>
          <a:p>
            <a:pPr marL="91440" lvl="1" indent="-91440">
              <a:lnSpc>
                <a:spcPct val="110000"/>
              </a:lnSpc>
              <a:spcBef>
                <a:spcPts val="1200"/>
              </a:spcBef>
              <a:spcAft>
                <a:spcPts val="200"/>
              </a:spcAft>
              <a:buClr>
                <a:schemeClr val="accent1"/>
              </a:buClr>
              <a:buSzPct val="100000"/>
              <a:buFont typeface="Wingdings" panose="05000000000000000000" pitchFamily="2" charset="2"/>
              <a:buChar char="Ø"/>
            </a:pPr>
            <a:r>
              <a:rPr lang="en-US" sz="1900" dirty="0">
                <a:latin typeface="Arial" panose="020B0604020202020204" pitchFamily="34" charset="0"/>
              </a:rPr>
              <a:t>Foursquare.com</a:t>
            </a:r>
          </a:p>
          <a:p>
            <a:pPr lvl="1">
              <a:buSzPct val="100000"/>
              <a:buFont typeface="Wingdings" panose="05000000000000000000" pitchFamily="2" charset="2"/>
              <a:buChar char="Ø"/>
            </a:pPr>
            <a:r>
              <a:rPr lang="en-US" dirty="0">
                <a:latin typeface="Arial" panose="020B0604020202020204" pitchFamily="34" charset="0"/>
              </a:rPr>
              <a:t>Retrieving venue information from above API.</a:t>
            </a:r>
          </a:p>
          <a:p>
            <a:pPr marL="91440" lvl="1" indent="-91440">
              <a:lnSpc>
                <a:spcPct val="110000"/>
              </a:lnSpc>
              <a:spcBef>
                <a:spcPts val="1200"/>
              </a:spcBef>
              <a:spcAft>
                <a:spcPts val="200"/>
              </a:spcAft>
              <a:buClr>
                <a:schemeClr val="accent1"/>
              </a:buClr>
              <a:buSzPct val="100000"/>
              <a:buFont typeface="Wingdings" panose="05000000000000000000" pitchFamily="2" charset="2"/>
              <a:buChar char="Ø"/>
            </a:pPr>
            <a:r>
              <a:rPr lang="en-US" sz="1900" dirty="0">
                <a:latin typeface="Arial" panose="020B0604020202020204" pitchFamily="34" charset="0"/>
              </a:rPr>
              <a:t>K-Means Machine Learning</a:t>
            </a:r>
          </a:p>
          <a:p>
            <a:pPr lvl="1">
              <a:buFont typeface="Wingdings" panose="05000000000000000000" pitchFamily="2" charset="2"/>
              <a:buChar char="Ø"/>
            </a:pPr>
            <a:r>
              <a:rPr lang="en-US" dirty="0">
                <a:latin typeface="Arial" panose="020B0604020202020204" pitchFamily="34" charset="0"/>
              </a:rPr>
              <a:t>Segment and cluster similar neighborhoods</a:t>
            </a:r>
          </a:p>
          <a:p>
            <a:pPr lvl="1">
              <a:buFont typeface="Wingdings" panose="05000000000000000000" pitchFamily="2" charset="2"/>
              <a:buChar char="Ø"/>
            </a:pPr>
            <a:r>
              <a:rPr lang="en-US" dirty="0">
                <a:latin typeface="Arial" panose="020B0604020202020204" pitchFamily="34" charset="0"/>
              </a:rPr>
              <a:t>Group them based on most common venues</a:t>
            </a:r>
            <a:endParaRPr lang="en-IN" dirty="0">
              <a:latin typeface="Arial" panose="020B0604020202020204" pitchFamily="34" charset="0"/>
            </a:endParaRPr>
          </a:p>
        </p:txBody>
      </p:sp>
      <p:pic>
        <p:nvPicPr>
          <p:cNvPr id="4" name="Picture 3">
            <a:extLst>
              <a:ext uri="{FF2B5EF4-FFF2-40B4-BE49-F238E27FC236}">
                <a16:creationId xmlns:a16="http://schemas.microsoft.com/office/drawing/2014/main" id="{5A3E9FCA-4312-46DA-9723-D3C915EAD4B5}"/>
              </a:ext>
            </a:extLst>
          </p:cNvPr>
          <p:cNvPicPr/>
          <p:nvPr/>
        </p:nvPicPr>
        <p:blipFill>
          <a:blip r:embed="rId2"/>
          <a:stretch>
            <a:fillRect/>
          </a:stretch>
        </p:blipFill>
        <p:spPr>
          <a:xfrm>
            <a:off x="6354044" y="2271278"/>
            <a:ext cx="4740676" cy="2984303"/>
          </a:xfrm>
          <a:prstGeom prst="rect">
            <a:avLst/>
          </a:prstGeom>
        </p:spPr>
      </p:pic>
    </p:spTree>
    <p:extLst>
      <p:ext uri="{BB962C8B-B14F-4D97-AF65-F5344CB8AC3E}">
        <p14:creationId xmlns:p14="http://schemas.microsoft.com/office/powerpoint/2010/main" val="36054273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819A0-7EEE-4B86-92DA-BE6D7CE8F9BF}"/>
              </a:ext>
            </a:extLst>
          </p:cNvPr>
          <p:cNvSpPr>
            <a:spLocks noGrp="1"/>
          </p:cNvSpPr>
          <p:nvPr>
            <p:ph type="title"/>
          </p:nvPr>
        </p:nvSpPr>
        <p:spPr>
          <a:xfrm>
            <a:off x="1097280" y="988908"/>
            <a:ext cx="10058400" cy="831838"/>
          </a:xfrm>
        </p:spPr>
        <p:txBody>
          <a:bodyPr/>
          <a:lstStyle/>
          <a:p>
            <a:r>
              <a:rPr lang="en-IN" dirty="0">
                <a:effectLst/>
                <a:latin typeface="Arial" panose="020B0604020202020204" pitchFamily="34" charset="0"/>
              </a:rPr>
              <a:t>RESULT</a:t>
            </a:r>
            <a:endParaRPr lang="en-IN" dirty="0"/>
          </a:p>
        </p:txBody>
      </p:sp>
      <p:sp>
        <p:nvSpPr>
          <p:cNvPr id="3" name="Content Placeholder 2">
            <a:extLst>
              <a:ext uri="{FF2B5EF4-FFF2-40B4-BE49-F238E27FC236}">
                <a16:creationId xmlns:a16="http://schemas.microsoft.com/office/drawing/2014/main" id="{84D37C1D-A83E-46E7-AD8D-55EDE4C96C3D}"/>
              </a:ext>
            </a:extLst>
          </p:cNvPr>
          <p:cNvSpPr>
            <a:spLocks noGrp="1"/>
          </p:cNvSpPr>
          <p:nvPr>
            <p:ph idx="1"/>
          </p:nvPr>
        </p:nvSpPr>
        <p:spPr/>
        <p:txBody>
          <a:bodyPr/>
          <a:lstStyle/>
          <a:p>
            <a:pPr marL="91440" lvl="1" indent="-91440">
              <a:lnSpc>
                <a:spcPct val="110000"/>
              </a:lnSpc>
              <a:spcBef>
                <a:spcPts val="1200"/>
              </a:spcBef>
              <a:spcAft>
                <a:spcPts val="200"/>
              </a:spcAft>
              <a:buClr>
                <a:schemeClr val="accent1"/>
              </a:buClr>
              <a:buSzPct val="100000"/>
              <a:buFont typeface="Wingdings" panose="05000000000000000000" pitchFamily="2" charset="2"/>
              <a:buChar char="Ø"/>
            </a:pPr>
            <a:r>
              <a:rPr lang="en-US" sz="1500" dirty="0">
                <a:latin typeface="Arial" panose="020B0604020202020204" pitchFamily="34" charset="0"/>
              </a:rPr>
              <a:t>Neighborhood with high number of venues</a:t>
            </a:r>
          </a:p>
          <a:p>
            <a:pPr lvl="1">
              <a:buFont typeface="Wingdings" panose="05000000000000000000" pitchFamily="2" charset="2"/>
              <a:buChar char="Ø"/>
            </a:pPr>
            <a:r>
              <a:rPr lang="en-US" sz="1500" dirty="0">
                <a:effectLst/>
                <a:latin typeface="Arial" panose="020B0604020202020204" pitchFamily="34" charset="0"/>
              </a:rPr>
              <a:t>Ranking the neighborhoods based on venues count</a:t>
            </a:r>
          </a:p>
          <a:p>
            <a:pPr marL="91440" lvl="1" indent="-91440">
              <a:lnSpc>
                <a:spcPct val="110000"/>
              </a:lnSpc>
              <a:spcBef>
                <a:spcPts val="1200"/>
              </a:spcBef>
              <a:spcAft>
                <a:spcPts val="200"/>
              </a:spcAft>
              <a:buClr>
                <a:schemeClr val="accent1"/>
              </a:buClr>
              <a:buSzPct val="100000"/>
              <a:buFont typeface="Wingdings" panose="05000000000000000000" pitchFamily="2" charset="2"/>
              <a:buChar char="Ø"/>
            </a:pPr>
            <a:r>
              <a:rPr lang="en-US" sz="1500" dirty="0">
                <a:latin typeface="Arial" panose="020B0604020202020204" pitchFamily="34" charset="0"/>
              </a:rPr>
              <a:t>Topmost common venue</a:t>
            </a:r>
          </a:p>
          <a:p>
            <a:pPr marL="274320" lvl="2" indent="-91440">
              <a:lnSpc>
                <a:spcPct val="110000"/>
              </a:lnSpc>
              <a:spcBef>
                <a:spcPts val="1200"/>
              </a:spcBef>
              <a:spcAft>
                <a:spcPts val="200"/>
              </a:spcAft>
              <a:buClr>
                <a:schemeClr val="accent1"/>
              </a:buClr>
              <a:buSzPct val="100000"/>
              <a:buFont typeface="Wingdings" panose="05000000000000000000" pitchFamily="2" charset="2"/>
              <a:buChar char="Ø"/>
            </a:pPr>
            <a:r>
              <a:rPr lang="en-US" sz="1500" dirty="0">
                <a:latin typeface="Arial" panose="020B0604020202020204" pitchFamily="34" charset="0"/>
              </a:rPr>
              <a:t>Ranking the neighborhoods based on common venue.</a:t>
            </a:r>
          </a:p>
          <a:p>
            <a:pPr marL="91440" lvl="1" indent="-91440">
              <a:lnSpc>
                <a:spcPct val="110000"/>
              </a:lnSpc>
              <a:spcBef>
                <a:spcPts val="1200"/>
              </a:spcBef>
              <a:spcAft>
                <a:spcPts val="200"/>
              </a:spcAft>
              <a:buClr>
                <a:schemeClr val="accent1"/>
              </a:buClr>
              <a:buSzPct val="100000"/>
              <a:buFont typeface="Wingdings" panose="05000000000000000000" pitchFamily="2" charset="2"/>
              <a:buChar char="Ø"/>
            </a:pPr>
            <a:r>
              <a:rPr lang="en-US" sz="1500" dirty="0">
                <a:latin typeface="Arial" panose="020B0604020202020204" pitchFamily="34" charset="0"/>
              </a:rPr>
              <a:t>Finding the Common venues in all Neighborhood</a:t>
            </a:r>
            <a:r>
              <a:rPr lang="en-US" sz="2500" dirty="0">
                <a:latin typeface="Arial" panose="020B0604020202020204" pitchFamily="34" charset="0"/>
              </a:rPr>
              <a:t>.</a:t>
            </a:r>
          </a:p>
        </p:txBody>
      </p:sp>
      <p:pic>
        <p:nvPicPr>
          <p:cNvPr id="4" name="Picture 3">
            <a:extLst>
              <a:ext uri="{FF2B5EF4-FFF2-40B4-BE49-F238E27FC236}">
                <a16:creationId xmlns:a16="http://schemas.microsoft.com/office/drawing/2014/main" id="{06C44FCC-C0A1-46E7-8666-626384FCBEDF}"/>
              </a:ext>
            </a:extLst>
          </p:cNvPr>
          <p:cNvPicPr/>
          <p:nvPr/>
        </p:nvPicPr>
        <p:blipFill>
          <a:blip r:embed="rId2"/>
          <a:stretch>
            <a:fillRect/>
          </a:stretch>
        </p:blipFill>
        <p:spPr>
          <a:xfrm>
            <a:off x="7342265" y="1922237"/>
            <a:ext cx="3470737" cy="2037204"/>
          </a:xfrm>
          <a:prstGeom prst="rect">
            <a:avLst/>
          </a:prstGeom>
        </p:spPr>
      </p:pic>
      <p:pic>
        <p:nvPicPr>
          <p:cNvPr id="5" name="Picture 4">
            <a:extLst>
              <a:ext uri="{FF2B5EF4-FFF2-40B4-BE49-F238E27FC236}">
                <a16:creationId xmlns:a16="http://schemas.microsoft.com/office/drawing/2014/main" id="{2474AE43-AB1E-45E1-823A-BD9F962C5ECC}"/>
              </a:ext>
            </a:extLst>
          </p:cNvPr>
          <p:cNvPicPr/>
          <p:nvPr/>
        </p:nvPicPr>
        <p:blipFill rotWithShape="1">
          <a:blip r:embed="rId3"/>
          <a:srcRect l="2526" b="528"/>
          <a:stretch/>
        </p:blipFill>
        <p:spPr bwMode="auto">
          <a:xfrm>
            <a:off x="5817969" y="3886678"/>
            <a:ext cx="2908781" cy="24075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587605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55874-C329-4718-8314-68F99DD8DD86}"/>
              </a:ext>
            </a:extLst>
          </p:cNvPr>
          <p:cNvSpPr>
            <a:spLocks noGrp="1"/>
          </p:cNvSpPr>
          <p:nvPr>
            <p:ph type="title"/>
          </p:nvPr>
        </p:nvSpPr>
        <p:spPr/>
        <p:txBody>
          <a:bodyPr/>
          <a:lstStyle/>
          <a:p>
            <a:r>
              <a:rPr lang="en-US" dirty="0"/>
              <a:t>Clustering</a:t>
            </a:r>
            <a:endParaRPr lang="en-IN" dirty="0"/>
          </a:p>
        </p:txBody>
      </p:sp>
      <p:sp>
        <p:nvSpPr>
          <p:cNvPr id="3" name="Content Placeholder 2">
            <a:extLst>
              <a:ext uri="{FF2B5EF4-FFF2-40B4-BE49-F238E27FC236}">
                <a16:creationId xmlns:a16="http://schemas.microsoft.com/office/drawing/2014/main" id="{4531796A-49AF-47D6-BA61-8C4271A9D3AC}"/>
              </a:ext>
            </a:extLst>
          </p:cNvPr>
          <p:cNvSpPr>
            <a:spLocks noGrp="1"/>
          </p:cNvSpPr>
          <p:nvPr>
            <p:ph idx="1"/>
          </p:nvPr>
        </p:nvSpPr>
        <p:spPr/>
        <p:txBody>
          <a:bodyPr>
            <a:normAutofit lnSpcReduction="10000"/>
          </a:bodyPr>
          <a:lstStyle/>
          <a:p>
            <a:pPr>
              <a:lnSpc>
                <a:spcPct val="107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Identify the similarities in all venues, I used the K-Mean clustering algorithm to cluster them in 6 different group.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 used colour code to distinguish the cluster from other clusters.</a:t>
            </a:r>
          </a:p>
          <a:p>
            <a:pPr lvl="1">
              <a:lnSpc>
                <a:spcPct val="107000"/>
              </a:lnSpc>
              <a:spcAft>
                <a:spcPts val="800"/>
              </a:spcAf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Colour Orange represent Cluster 0</a:t>
            </a:r>
          </a:p>
          <a:p>
            <a:pPr lvl="1">
              <a:lnSpc>
                <a:spcPct val="107000"/>
              </a:lnSpc>
              <a:spcAft>
                <a:spcPts val="800"/>
              </a:spcAf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Colour Green represent Cluster 1</a:t>
            </a:r>
          </a:p>
          <a:p>
            <a:pPr lvl="1">
              <a:lnSpc>
                <a:spcPct val="107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Colour Beige represent Cluster 2</a:t>
            </a:r>
          </a:p>
          <a:p>
            <a:pPr lvl="1">
              <a:lnSpc>
                <a:spcPct val="107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Colour Red represent Cluster 3</a:t>
            </a:r>
          </a:p>
          <a:p>
            <a:pPr lvl="1">
              <a:lnSpc>
                <a:spcPct val="107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Colour Blue represent Cluster 4</a:t>
            </a:r>
          </a:p>
          <a:p>
            <a:pPr lvl="1">
              <a:lnSpc>
                <a:spcPct val="107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Colour Purple represent Cluster 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dirty="0"/>
          </a:p>
        </p:txBody>
      </p:sp>
      <p:pic>
        <p:nvPicPr>
          <p:cNvPr id="4" name="Picture 3">
            <a:extLst>
              <a:ext uri="{FF2B5EF4-FFF2-40B4-BE49-F238E27FC236}">
                <a16:creationId xmlns:a16="http://schemas.microsoft.com/office/drawing/2014/main" id="{143A0C2D-BF14-44B8-B57C-B6ACC4C3C09D}"/>
              </a:ext>
            </a:extLst>
          </p:cNvPr>
          <p:cNvPicPr/>
          <p:nvPr/>
        </p:nvPicPr>
        <p:blipFill>
          <a:blip r:embed="rId2"/>
          <a:stretch>
            <a:fillRect/>
          </a:stretch>
        </p:blipFill>
        <p:spPr>
          <a:xfrm>
            <a:off x="7288566" y="2633767"/>
            <a:ext cx="4448341" cy="2462016"/>
          </a:xfrm>
          <a:prstGeom prst="rect">
            <a:avLst/>
          </a:prstGeom>
        </p:spPr>
      </p:pic>
    </p:spTree>
    <p:extLst>
      <p:ext uri="{BB962C8B-B14F-4D97-AF65-F5344CB8AC3E}">
        <p14:creationId xmlns:p14="http://schemas.microsoft.com/office/powerpoint/2010/main" val="3681017649"/>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7B3E-92D6-40B6-A50B-39C77571479D}"/>
              </a:ext>
            </a:extLst>
          </p:cNvPr>
          <p:cNvSpPr>
            <a:spLocks noGrp="1"/>
          </p:cNvSpPr>
          <p:nvPr>
            <p:ph type="title"/>
          </p:nvPr>
        </p:nvSpPr>
        <p:spPr/>
        <p:txBody>
          <a:bodyPr/>
          <a:lstStyle/>
          <a:p>
            <a:r>
              <a:rPr lang="en-IN" dirty="0">
                <a:effectLst/>
                <a:latin typeface="Arial" panose="020B0604020202020204" pitchFamily="34" charset="0"/>
              </a:rPr>
              <a:t>DISCUSSION</a:t>
            </a:r>
            <a:endParaRPr lang="en-IN" dirty="0"/>
          </a:p>
        </p:txBody>
      </p:sp>
      <p:sp>
        <p:nvSpPr>
          <p:cNvPr id="3" name="Content Placeholder 2">
            <a:extLst>
              <a:ext uri="{FF2B5EF4-FFF2-40B4-BE49-F238E27FC236}">
                <a16:creationId xmlns:a16="http://schemas.microsoft.com/office/drawing/2014/main" id="{36E7B2F7-1DD6-4E13-872A-BD32B590162C}"/>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rPr>
              <a:t>Based on the result above, in all clusters Indian Restaurant is the most common followed by Fast-food. So, if you like to open any business you certainly don’t want to open an Indian restaurant specifically in neighbourhood which have 100 venues unless you have a backup budget.</a:t>
            </a:r>
          </a:p>
          <a:p>
            <a:r>
              <a:rPr lang="en-IN" sz="1800" dirty="0">
                <a:effectLst/>
                <a:latin typeface="Times New Roman" panose="02020603050405020304" pitchFamily="18" charset="0"/>
                <a:ea typeface="Calibri" panose="020F0502020204030204" pitchFamily="34" charset="0"/>
              </a:rPr>
              <a:t>You can think of a business which is neither least common nor most common in any of the neighbourhood, for example in Hinjewadi Most Common venue is Indian Restaurant and the lest common venue is a food court, reason may be because there are multiple Restaurant present in the area. But A Café, Sandwich place and a Pizza Place are neither most common nor least common, so opening a Sandwich place or a Café place might be a good idea</a:t>
            </a:r>
            <a:endParaRPr lang="en-IN" dirty="0"/>
          </a:p>
        </p:txBody>
      </p:sp>
    </p:spTree>
    <p:extLst>
      <p:ext uri="{BB962C8B-B14F-4D97-AF65-F5344CB8AC3E}">
        <p14:creationId xmlns:p14="http://schemas.microsoft.com/office/powerpoint/2010/main" val="323268314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6C051-095E-4CA1-9C99-737CE8CFDAD0}"/>
              </a:ext>
            </a:extLst>
          </p:cNvPr>
          <p:cNvSpPr>
            <a:spLocks noGrp="1"/>
          </p:cNvSpPr>
          <p:nvPr>
            <p:ph type="title"/>
          </p:nvPr>
        </p:nvSpPr>
        <p:spPr/>
        <p:txBody>
          <a:bodyPr/>
          <a:lstStyle/>
          <a:p>
            <a:r>
              <a:rPr lang="en-IN" dirty="0">
                <a:effectLst/>
                <a:latin typeface="Arial" panose="020B0604020202020204" pitchFamily="34" charset="0"/>
              </a:rPr>
              <a:t>CONCLUSION</a:t>
            </a:r>
            <a:endParaRPr lang="en-IN" dirty="0"/>
          </a:p>
        </p:txBody>
      </p:sp>
      <p:sp>
        <p:nvSpPr>
          <p:cNvPr id="3" name="Content Placeholder 2">
            <a:extLst>
              <a:ext uri="{FF2B5EF4-FFF2-40B4-BE49-F238E27FC236}">
                <a16:creationId xmlns:a16="http://schemas.microsoft.com/office/drawing/2014/main" id="{B6C6675C-A7FF-46CA-A76B-33391EB3D56C}"/>
              </a:ext>
            </a:extLst>
          </p:cNvPr>
          <p:cNvSpPr>
            <a:spLocks noGrp="1"/>
          </p:cNvSpPr>
          <p:nvPr>
            <p:ph idx="1"/>
          </p:nvPr>
        </p:nvSpPr>
        <p:spPr/>
        <p:txBody>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purpose of this project is to explore different kind of venues and business in Pune city. We have concluded that if you focus on opening a particular business and if you have a backup budget then you can certainly open a business which is most popular in a particular area and if not, you can think of a business which is neither most common nor least common.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Project can be used to explore venues of any city and can take an idea what kind of business he/she can run in the city</a:t>
            </a:r>
            <a:endParaRPr lang="en-IN" dirty="0"/>
          </a:p>
        </p:txBody>
      </p:sp>
    </p:spTree>
    <p:extLst>
      <p:ext uri="{BB962C8B-B14F-4D97-AF65-F5344CB8AC3E}">
        <p14:creationId xmlns:p14="http://schemas.microsoft.com/office/powerpoint/2010/main" val="856422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{57CBD0C0-80F9-45CF-BF09-D976893E2686}tf56160789_win32</Template>
  <TotalTime>59</TotalTime>
  <Words>534</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Bookman Old Style</vt:lpstr>
      <vt:lpstr>Calibri</vt:lpstr>
      <vt:lpstr>Franklin Gothic Book</vt:lpstr>
      <vt:lpstr>Times New Roman</vt:lpstr>
      <vt:lpstr>Wingdings</vt:lpstr>
      <vt:lpstr>1_RetrospectVTI</vt:lpstr>
      <vt:lpstr>Recommending Business IN Pune</vt:lpstr>
      <vt:lpstr>Business Problem</vt:lpstr>
      <vt:lpstr>DATA DESCRIPTION</vt:lpstr>
      <vt:lpstr>METHODOLOGY</vt:lpstr>
      <vt:lpstr>RESULT</vt:lpstr>
      <vt:lpstr>Clustering</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Recommending Business IN Pune</dc:title>
  <dc:creator>Vijay</dc:creator>
  <cp:lastModifiedBy>Vijay</cp:lastModifiedBy>
  <cp:revision>6</cp:revision>
  <dcterms:created xsi:type="dcterms:W3CDTF">2021-02-02T16:15:44Z</dcterms:created>
  <dcterms:modified xsi:type="dcterms:W3CDTF">2021-02-02T17:15:15Z</dcterms:modified>
</cp:coreProperties>
</file>