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8" r:id="rId2"/>
    <p:sldId id="271" r:id="rId3"/>
    <p:sldId id="264" r:id="rId4"/>
    <p:sldId id="272" r:id="rId5"/>
    <p:sldId id="285" r:id="rId6"/>
    <p:sldId id="290" r:id="rId7"/>
    <p:sldId id="286" r:id="rId8"/>
    <p:sldId id="287" r:id="rId9"/>
    <p:sldId id="288" r:id="rId10"/>
    <p:sldId id="289" r:id="rId11"/>
    <p:sldId id="261" r:id="rId12"/>
    <p:sldId id="275" r:id="rId13"/>
    <p:sldId id="276" r:id="rId14"/>
    <p:sldId id="277" r:id="rId15"/>
    <p:sldId id="279" r:id="rId16"/>
    <p:sldId id="283" r:id="rId17"/>
    <p:sldId id="284" r:id="rId18"/>
    <p:sldId id="281" r:id="rId19"/>
    <p:sldId id="282" r:id="rId20"/>
    <p:sldId id="270" r:id="rId21"/>
    <p:sldId id="259" r:id="rId2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한수원 한돋움 Bold" panose="020B0600000101010101" pitchFamily="50" charset="-127"/>
      <p:bold r:id="rId26"/>
    </p:embeddedFont>
    <p:embeddedFont>
      <p:font typeface="한수원 한돋움" panose="020B0600000101010101" pitchFamily="50" charset="-127"/>
      <p:regular r:id="rId27"/>
    </p:embeddedFont>
    <p:embeddedFont>
      <p:font typeface="조선일보명조" panose="02030304000000000000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55A"/>
    <a:srgbClr val="70DEC9"/>
    <a:srgbClr val="F6A16B"/>
    <a:srgbClr val="F6F7F7"/>
    <a:srgbClr val="72DCD9"/>
    <a:srgbClr val="75D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7" autoAdjust="0"/>
  </p:normalViewPr>
  <p:slideViewPr>
    <p:cSldViewPr>
      <p:cViewPr varScale="1">
        <p:scale>
          <a:sx n="85" d="100"/>
          <a:sy n="85" d="100"/>
        </p:scale>
        <p:origin x="113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499847425938728"/>
          <c:y val="0.19225874566477269"/>
          <c:w val="0.56845303689291493"/>
          <c:h val="0.7957030873062274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파일관리</c:v>
                </c:pt>
                <c:pt idx="1">
                  <c:v>이용권 요금 부담</c:v>
                </c:pt>
                <c:pt idx="2">
                  <c:v>기타</c:v>
                </c:pt>
                <c:pt idx="3">
                  <c:v>용량부족</c:v>
                </c:pt>
                <c:pt idx="4">
                  <c:v>다운로드 수 ㅇ일정 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47</c:v>
                </c:pt>
                <c:pt idx="2">
                  <c:v>47</c:v>
                </c:pt>
                <c:pt idx="3">
                  <c:v>35</c:v>
                </c:pt>
                <c:pt idx="4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5E42E-E19F-49CE-B7A7-6EA258F50EE2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54A93-C818-4B7B-9D1A-90B4C5FA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5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06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06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06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06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목표를 세우고 서비스 정책에 대해 요구사항 </a:t>
            </a:r>
            <a:r>
              <a:rPr lang="ko-KR" altLang="en-US" dirty="0" err="1" smtClean="0"/>
              <a:t>정의서를</a:t>
            </a:r>
            <a:r>
              <a:rPr lang="ko-KR" altLang="en-US" dirty="0" smtClean="0"/>
              <a:t> 작성했다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61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그냥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작성했다 하고 </a:t>
            </a:r>
            <a:r>
              <a:rPr lang="en-US" altLang="ko-KR" dirty="0" smtClean="0"/>
              <a:t>Pre-condition</a:t>
            </a:r>
            <a:r>
              <a:rPr lang="ko-KR" altLang="en-US" baseline="0" dirty="0" smtClean="0"/>
              <a:t>이 있다 뭐 그런 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뭐 말해야 할지 모르겠다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0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0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 smtClean="0"/>
              <a:t>음악을 다운로드 받아서 사용했던 사용자들은 </a:t>
            </a:r>
            <a:r>
              <a:rPr lang="en-US" altLang="ko-KR" dirty="0" smtClean="0"/>
              <a:t>89%</a:t>
            </a:r>
            <a:r>
              <a:rPr lang="ko-KR" altLang="ko-KR" dirty="0" smtClean="0"/>
              <a:t>는 차지하였습니다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이거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왜 안주냐</a:t>
            </a:r>
            <a:r>
              <a:rPr lang="en-US" altLang="ko-KR" dirty="0" smtClean="0"/>
              <a:t>…. </a:t>
            </a:r>
            <a:r>
              <a:rPr lang="ko-KR" altLang="en-US" dirty="0" smtClean="0"/>
              <a:t>흑흑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0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 smtClean="0"/>
              <a:t>음악을 다운로드 받아서 사용했던 사용자들은 </a:t>
            </a:r>
            <a:r>
              <a:rPr lang="en-US" altLang="ko-KR" dirty="0" smtClean="0"/>
              <a:t>89%</a:t>
            </a:r>
            <a:r>
              <a:rPr lang="ko-KR" altLang="ko-KR" dirty="0" smtClean="0"/>
              <a:t>는 차지하였습니다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이거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왜 안주냐</a:t>
            </a:r>
            <a:r>
              <a:rPr lang="en-US" altLang="ko-KR" dirty="0" smtClean="0"/>
              <a:t>…. </a:t>
            </a:r>
            <a:r>
              <a:rPr lang="ko-KR" altLang="en-US" dirty="0" smtClean="0"/>
              <a:t>흑흑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0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0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0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뭔가 </a:t>
            </a:r>
            <a:r>
              <a:rPr lang="ko-KR" altLang="en-US" dirty="0" err="1" smtClean="0"/>
              <a:t>타겟이</a:t>
            </a:r>
            <a:r>
              <a:rPr lang="ko-KR" altLang="en-US" dirty="0" smtClean="0"/>
              <a:t> 이상한 것 같은데 </a:t>
            </a:r>
            <a:r>
              <a:rPr lang="ko-KR" altLang="en-US" dirty="0" err="1" smtClean="0"/>
              <a:t>ㅜㅜ몰르겠ㄸ다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0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54A93-C818-4B7B-9D1A-90B4C5FAEE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0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BFAA-BCCA-4BA9-81DC-A36D932D35A2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8567-DFF7-46D7-BB80-D7D643ED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BFAA-BCCA-4BA9-81DC-A36D932D35A2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8567-DFF7-46D7-BB80-D7D643ED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7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BFAA-BCCA-4BA9-81DC-A36D932D35A2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8567-DFF7-46D7-BB80-D7D643ED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5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BFAA-BCCA-4BA9-81DC-A36D932D35A2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8567-DFF7-46D7-BB80-D7D643ED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1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BFAA-BCCA-4BA9-81DC-A36D932D35A2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8567-DFF7-46D7-BB80-D7D643ED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BFAA-BCCA-4BA9-81DC-A36D932D35A2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8567-DFF7-46D7-BB80-D7D643ED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6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BFAA-BCCA-4BA9-81DC-A36D932D35A2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8567-DFF7-46D7-BB80-D7D643ED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2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BFAA-BCCA-4BA9-81DC-A36D932D35A2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8567-DFF7-46D7-BB80-D7D643ED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1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BFAA-BCCA-4BA9-81DC-A36D932D35A2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8567-DFF7-46D7-BB80-D7D643EDF1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1"/>
            <a:ext cx="9144000" cy="5143500"/>
          </a:xfrm>
          <a:prstGeom prst="rect">
            <a:avLst/>
          </a:prstGeom>
          <a:solidFill>
            <a:srgbClr val="2E4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6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BFAA-BCCA-4BA9-81DC-A36D932D35A2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8567-DFF7-46D7-BB80-D7D643ED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8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BFAA-BCCA-4BA9-81DC-A36D932D35A2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8567-DFF7-46D7-BB80-D7D643EDF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4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2BFAA-BCCA-4BA9-81DC-A36D932D35A2}" type="datetimeFigureOut">
              <a:rPr lang="ko-KR" altLang="en-US" smtClean="0"/>
              <a:t>2018-07-12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8567-DFF7-46D7-BB80-D7D643EDF1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3873"/>
          <p:cNvSpPr>
            <a:spLocks noChangeShapeType="1"/>
          </p:cNvSpPr>
          <p:nvPr userDrawn="1"/>
        </p:nvSpPr>
        <p:spPr bwMode="auto">
          <a:xfrm>
            <a:off x="395536" y="771550"/>
            <a:ext cx="3240360" cy="0"/>
          </a:xfrm>
          <a:prstGeom prst="line">
            <a:avLst/>
          </a:prstGeom>
          <a:noFill/>
          <a:ln w="38100" cap="flat">
            <a:solidFill>
              <a:srgbClr val="F8A16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Freeform 9"/>
          <p:cNvSpPr>
            <a:spLocks/>
          </p:cNvSpPr>
          <p:nvPr/>
        </p:nvSpPr>
        <p:spPr bwMode="auto">
          <a:xfrm>
            <a:off x="6527392" y="1"/>
            <a:ext cx="2602270" cy="1827878"/>
          </a:xfrm>
          <a:custGeom>
            <a:avLst/>
            <a:gdLst>
              <a:gd name="T0" fmla="*/ 1324 w 1324"/>
              <a:gd name="T1" fmla="*/ 0 h 930"/>
              <a:gd name="T2" fmla="*/ 1324 w 1324"/>
              <a:gd name="T3" fmla="*/ 930 h 930"/>
              <a:gd name="T4" fmla="*/ 997 w 1324"/>
              <a:gd name="T5" fmla="*/ 701 h 930"/>
              <a:gd name="T6" fmla="*/ 316 w 1324"/>
              <a:gd name="T7" fmla="*/ 222 h 930"/>
              <a:gd name="T8" fmla="*/ 0 w 1324"/>
              <a:gd name="T9" fmla="*/ 0 h 930"/>
              <a:gd name="T10" fmla="*/ 1324 w 1324"/>
              <a:gd name="T11" fmla="*/ 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4" h="930">
                <a:moveTo>
                  <a:pt x="1324" y="0"/>
                </a:moveTo>
                <a:lnTo>
                  <a:pt x="1324" y="930"/>
                </a:lnTo>
                <a:lnTo>
                  <a:pt x="997" y="701"/>
                </a:lnTo>
                <a:lnTo>
                  <a:pt x="316" y="222"/>
                </a:lnTo>
                <a:lnTo>
                  <a:pt x="0" y="0"/>
                </a:lnTo>
                <a:lnTo>
                  <a:pt x="1324" y="0"/>
                </a:lnTo>
                <a:close/>
              </a:path>
            </a:pathLst>
          </a:custGeom>
          <a:solidFill>
            <a:srgbClr val="F8A1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7" name="Freeform 36"/>
          <p:cNvSpPr>
            <a:spLocks/>
          </p:cNvSpPr>
          <p:nvPr/>
        </p:nvSpPr>
        <p:spPr bwMode="auto">
          <a:xfrm>
            <a:off x="5532436" y="-468087"/>
            <a:ext cx="3789139" cy="3250747"/>
          </a:xfrm>
          <a:custGeom>
            <a:avLst/>
            <a:gdLst>
              <a:gd name="T0" fmla="*/ 929 w 929"/>
              <a:gd name="T1" fmla="*/ 578 h 797"/>
              <a:gd name="T2" fmla="*/ 929 w 929"/>
              <a:gd name="T3" fmla="*/ 797 h 797"/>
              <a:gd name="T4" fmla="*/ 0 w 929"/>
              <a:gd name="T5" fmla="*/ 148 h 797"/>
              <a:gd name="T6" fmla="*/ 104 w 929"/>
              <a:gd name="T7" fmla="*/ 0 h 797"/>
              <a:gd name="T8" fmla="*/ 344 w 929"/>
              <a:gd name="T9" fmla="*/ 168 h 797"/>
              <a:gd name="T10" fmla="*/ 344 w 929"/>
              <a:gd name="T11" fmla="*/ 168 h 797"/>
              <a:gd name="T12" fmla="*/ 705 w 929"/>
              <a:gd name="T13" fmla="*/ 421 h 797"/>
              <a:gd name="T14" fmla="*/ 929 w 929"/>
              <a:gd name="T15" fmla="*/ 578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9" h="797">
                <a:moveTo>
                  <a:pt x="929" y="578"/>
                </a:moveTo>
                <a:lnTo>
                  <a:pt x="929" y="797"/>
                </a:lnTo>
                <a:lnTo>
                  <a:pt x="0" y="148"/>
                </a:lnTo>
                <a:lnTo>
                  <a:pt x="104" y="0"/>
                </a:lnTo>
                <a:lnTo>
                  <a:pt x="344" y="168"/>
                </a:lnTo>
                <a:lnTo>
                  <a:pt x="344" y="168"/>
                </a:lnTo>
                <a:lnTo>
                  <a:pt x="705" y="421"/>
                </a:lnTo>
                <a:lnTo>
                  <a:pt x="929" y="578"/>
                </a:lnTo>
                <a:close/>
              </a:path>
            </a:pathLst>
          </a:custGeom>
          <a:solidFill>
            <a:srgbClr val="70DEC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0" name="Freeform 34"/>
          <p:cNvSpPr>
            <a:spLocks/>
          </p:cNvSpPr>
          <p:nvPr/>
        </p:nvSpPr>
        <p:spPr bwMode="auto">
          <a:xfrm rot="1576317">
            <a:off x="4003845" y="952166"/>
            <a:ext cx="5632182" cy="1675479"/>
          </a:xfrm>
          <a:custGeom>
            <a:avLst/>
            <a:gdLst>
              <a:gd name="T0" fmla="*/ 414 w 414"/>
              <a:gd name="T1" fmla="*/ 217 h 439"/>
              <a:gd name="T2" fmla="*/ 414 w 414"/>
              <a:gd name="T3" fmla="*/ 439 h 439"/>
              <a:gd name="T4" fmla="*/ 361 w 414"/>
              <a:gd name="T5" fmla="*/ 401 h 439"/>
              <a:gd name="T6" fmla="*/ 0 w 414"/>
              <a:gd name="T7" fmla="*/ 149 h 439"/>
              <a:gd name="T8" fmla="*/ 102 w 414"/>
              <a:gd name="T9" fmla="*/ 1 h 439"/>
              <a:gd name="T10" fmla="*/ 103 w 414"/>
              <a:gd name="T11" fmla="*/ 0 h 439"/>
              <a:gd name="T12" fmla="*/ 414 w 414"/>
              <a:gd name="T13" fmla="*/ 217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4" h="439">
                <a:moveTo>
                  <a:pt x="414" y="217"/>
                </a:moveTo>
                <a:lnTo>
                  <a:pt x="414" y="439"/>
                </a:lnTo>
                <a:lnTo>
                  <a:pt x="361" y="401"/>
                </a:lnTo>
                <a:lnTo>
                  <a:pt x="0" y="149"/>
                </a:lnTo>
                <a:lnTo>
                  <a:pt x="102" y="1"/>
                </a:lnTo>
                <a:lnTo>
                  <a:pt x="103" y="0"/>
                </a:lnTo>
                <a:lnTo>
                  <a:pt x="414" y="217"/>
                </a:lnTo>
                <a:close/>
              </a:path>
            </a:pathLst>
          </a:custGeom>
          <a:solidFill>
            <a:srgbClr val="F8A1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2" name="Freeform 36"/>
          <p:cNvSpPr>
            <a:spLocks/>
          </p:cNvSpPr>
          <p:nvPr/>
        </p:nvSpPr>
        <p:spPr bwMode="auto">
          <a:xfrm>
            <a:off x="6302991" y="2037632"/>
            <a:ext cx="2841009" cy="2437335"/>
          </a:xfrm>
          <a:custGeom>
            <a:avLst/>
            <a:gdLst>
              <a:gd name="T0" fmla="*/ 929 w 929"/>
              <a:gd name="T1" fmla="*/ 578 h 797"/>
              <a:gd name="T2" fmla="*/ 929 w 929"/>
              <a:gd name="T3" fmla="*/ 797 h 797"/>
              <a:gd name="T4" fmla="*/ 0 w 929"/>
              <a:gd name="T5" fmla="*/ 148 h 797"/>
              <a:gd name="T6" fmla="*/ 104 w 929"/>
              <a:gd name="T7" fmla="*/ 0 h 797"/>
              <a:gd name="T8" fmla="*/ 344 w 929"/>
              <a:gd name="T9" fmla="*/ 168 h 797"/>
              <a:gd name="T10" fmla="*/ 344 w 929"/>
              <a:gd name="T11" fmla="*/ 168 h 797"/>
              <a:gd name="T12" fmla="*/ 705 w 929"/>
              <a:gd name="T13" fmla="*/ 421 h 797"/>
              <a:gd name="T14" fmla="*/ 929 w 929"/>
              <a:gd name="T15" fmla="*/ 578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9" h="797">
                <a:moveTo>
                  <a:pt x="929" y="578"/>
                </a:moveTo>
                <a:lnTo>
                  <a:pt x="929" y="797"/>
                </a:lnTo>
                <a:lnTo>
                  <a:pt x="0" y="148"/>
                </a:lnTo>
                <a:lnTo>
                  <a:pt x="104" y="0"/>
                </a:lnTo>
                <a:lnTo>
                  <a:pt x="344" y="168"/>
                </a:lnTo>
                <a:lnTo>
                  <a:pt x="344" y="168"/>
                </a:lnTo>
                <a:lnTo>
                  <a:pt x="705" y="421"/>
                </a:lnTo>
                <a:lnTo>
                  <a:pt x="929" y="578"/>
                </a:lnTo>
                <a:close/>
              </a:path>
            </a:pathLst>
          </a:custGeom>
          <a:solidFill>
            <a:srgbClr val="70DEC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" name="Freeform 35"/>
          <p:cNvSpPr>
            <a:spLocks/>
          </p:cNvSpPr>
          <p:nvPr/>
        </p:nvSpPr>
        <p:spPr bwMode="auto">
          <a:xfrm>
            <a:off x="8446420" y="1563638"/>
            <a:ext cx="806100" cy="1209150"/>
          </a:xfrm>
          <a:custGeom>
            <a:avLst/>
            <a:gdLst>
              <a:gd name="T0" fmla="*/ 184 w 184"/>
              <a:gd name="T1" fmla="*/ 54 h 276"/>
              <a:gd name="T2" fmla="*/ 184 w 184"/>
              <a:gd name="T3" fmla="*/ 276 h 276"/>
              <a:gd name="T4" fmla="*/ 0 w 184"/>
              <a:gd name="T5" fmla="*/ 147 h 276"/>
              <a:gd name="T6" fmla="*/ 104 w 184"/>
              <a:gd name="T7" fmla="*/ 0 h 276"/>
              <a:gd name="T8" fmla="*/ 175 w 184"/>
              <a:gd name="T9" fmla="*/ 48 h 276"/>
              <a:gd name="T10" fmla="*/ 184 w 184"/>
              <a:gd name="T11" fmla="*/ 5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276">
                <a:moveTo>
                  <a:pt x="184" y="54"/>
                </a:moveTo>
                <a:lnTo>
                  <a:pt x="184" y="276"/>
                </a:lnTo>
                <a:lnTo>
                  <a:pt x="0" y="147"/>
                </a:lnTo>
                <a:lnTo>
                  <a:pt x="104" y="0"/>
                </a:lnTo>
                <a:lnTo>
                  <a:pt x="175" y="48"/>
                </a:lnTo>
                <a:lnTo>
                  <a:pt x="184" y="54"/>
                </a:lnTo>
                <a:close/>
              </a:path>
            </a:pathLst>
          </a:custGeom>
          <a:solidFill>
            <a:srgbClr val="2E4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5" name="TextBox 614"/>
          <p:cNvSpPr txBox="1"/>
          <p:nvPr/>
        </p:nvSpPr>
        <p:spPr>
          <a:xfrm>
            <a:off x="251520" y="1988454"/>
            <a:ext cx="5262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  <a:cs typeface="조선일보명조" panose="02030304000000000000" pitchFamily="18" charset="-127"/>
              </a:rPr>
              <a:t>프로젝트 분석 단계 발표</a:t>
            </a:r>
            <a:endParaRPr lang="ko-KR" altLang="en-US" sz="4000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616" name="TextBox 615"/>
          <p:cNvSpPr txBox="1"/>
          <p:nvPr/>
        </p:nvSpPr>
        <p:spPr>
          <a:xfrm>
            <a:off x="402065" y="3875438"/>
            <a:ext cx="1773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TSOP</a:t>
            </a:r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팀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17" name="TextBox 616"/>
          <p:cNvSpPr txBox="1"/>
          <p:nvPr/>
        </p:nvSpPr>
        <p:spPr>
          <a:xfrm>
            <a:off x="467544" y="4358494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우용화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팀장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김준성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김지우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이진구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전동훈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18" name="Line 3873"/>
          <p:cNvSpPr>
            <a:spLocks noChangeShapeType="1"/>
          </p:cNvSpPr>
          <p:nvPr/>
        </p:nvSpPr>
        <p:spPr bwMode="auto">
          <a:xfrm>
            <a:off x="395534" y="2750860"/>
            <a:ext cx="4968554" cy="0"/>
          </a:xfrm>
          <a:prstGeom prst="line">
            <a:avLst/>
          </a:prstGeom>
          <a:noFill/>
          <a:ln w="76200" cap="flat">
            <a:solidFill>
              <a:srgbClr val="F8A16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3528" y="166830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  <a:cs typeface="조선일보명조" panose="02030304000000000000" pitchFamily="18" charset="-127"/>
              </a:rPr>
              <a:t>최종 프로젝트 </a:t>
            </a:r>
            <a:r>
              <a:rPr lang="en-US" altLang="ko-KR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  <a:cs typeface="조선일보명조" panose="02030304000000000000" pitchFamily="18" charset="-127"/>
              </a:rPr>
              <a:t>1</a:t>
            </a:r>
            <a:r>
              <a:rPr lang="ko-KR" altLang="en-US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  <a:cs typeface="조선일보명조" panose="02030304000000000000" pitchFamily="18" charset="-127"/>
              </a:rPr>
              <a:t>차 발표</a:t>
            </a:r>
            <a:endParaRPr lang="ko-KR" altLang="en-US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56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0"/>
    </mc:Choice>
    <mc:Fallback>
      <p:transition spd="slow" advTm="58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248330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설문 조사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71601" y="1152875"/>
            <a:ext cx="7272809" cy="880902"/>
            <a:chOff x="6011862" y="1112044"/>
            <a:chExt cx="2555781" cy="309563"/>
          </a:xfrm>
        </p:grpSpPr>
        <p:sp>
          <p:nvSpPr>
            <p:cNvPr id="14" name="Rectangle 780"/>
            <p:cNvSpPr>
              <a:spLocks noChangeArrowheads="1"/>
            </p:cNvSpPr>
            <p:nvPr/>
          </p:nvSpPr>
          <p:spPr bwMode="auto">
            <a:xfrm>
              <a:off x="6167437" y="1112044"/>
              <a:ext cx="2400206" cy="309563"/>
            </a:xfrm>
            <a:prstGeom prst="rect">
              <a:avLst/>
            </a:prstGeom>
            <a:solidFill>
              <a:srgbClr val="F8A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Oval 828"/>
            <p:cNvSpPr>
              <a:spLocks noChangeArrowheads="1"/>
            </p:cNvSpPr>
            <p:nvPr/>
          </p:nvSpPr>
          <p:spPr bwMode="auto">
            <a:xfrm>
              <a:off x="6011862" y="1112044"/>
              <a:ext cx="309563" cy="309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71601" y="2300934"/>
            <a:ext cx="7272809" cy="880902"/>
            <a:chOff x="6011862" y="1534319"/>
            <a:chExt cx="2555781" cy="309563"/>
          </a:xfrm>
        </p:grpSpPr>
        <p:sp>
          <p:nvSpPr>
            <p:cNvPr id="17" name="Rectangle 779"/>
            <p:cNvSpPr>
              <a:spLocks noChangeArrowheads="1"/>
            </p:cNvSpPr>
            <p:nvPr/>
          </p:nvSpPr>
          <p:spPr bwMode="auto">
            <a:xfrm>
              <a:off x="6167437" y="1534319"/>
              <a:ext cx="2400206" cy="309563"/>
            </a:xfrm>
            <a:prstGeom prst="rect">
              <a:avLst/>
            </a:prstGeom>
            <a:solidFill>
              <a:srgbClr val="70D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833"/>
            <p:cNvSpPr>
              <a:spLocks noChangeArrowheads="1"/>
            </p:cNvSpPr>
            <p:nvPr/>
          </p:nvSpPr>
          <p:spPr bwMode="auto">
            <a:xfrm>
              <a:off x="6011862" y="1534319"/>
              <a:ext cx="309563" cy="309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1601" y="3457131"/>
            <a:ext cx="7272809" cy="880902"/>
            <a:chOff x="6011862" y="1956594"/>
            <a:chExt cx="2555781" cy="309563"/>
          </a:xfrm>
        </p:grpSpPr>
        <p:sp>
          <p:nvSpPr>
            <p:cNvPr id="21" name="Rectangle 781"/>
            <p:cNvSpPr>
              <a:spLocks noChangeArrowheads="1"/>
            </p:cNvSpPr>
            <p:nvPr/>
          </p:nvSpPr>
          <p:spPr bwMode="auto">
            <a:xfrm>
              <a:off x="6167437" y="1956594"/>
              <a:ext cx="2400206" cy="309563"/>
            </a:xfrm>
            <a:prstGeom prst="rect">
              <a:avLst/>
            </a:prstGeom>
            <a:solidFill>
              <a:srgbClr val="2E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Oval 838"/>
            <p:cNvSpPr>
              <a:spLocks noChangeArrowheads="1"/>
            </p:cNvSpPr>
            <p:nvPr/>
          </p:nvSpPr>
          <p:spPr bwMode="auto">
            <a:xfrm>
              <a:off x="6011862" y="1956594"/>
              <a:ext cx="309563" cy="309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339752" y="2443758"/>
            <a:ext cx="430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평소에 음악 파일을 </a:t>
            </a:r>
            <a:r>
              <a:rPr lang="ko-KR" altLang="ko-KR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관리하</a:t>
            </a:r>
            <a:r>
              <a:rPr lang="ko-KR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던</a:t>
            </a:r>
            <a:r>
              <a:rPr lang="ko-KR" altLang="ko-KR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사용자</a:t>
            </a:r>
            <a:endParaRPr lang="en-US" altLang="ko-KR" dirty="0" smtClean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ko-KR" dirty="0" err="1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</a:t>
            </a:r>
            <a:r>
              <a:rPr lang="ko-KR" altLang="ko-KR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서비스를 </a:t>
            </a:r>
            <a:r>
              <a:rPr lang="ko-KR" altLang="ko-KR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이용하는</a:t>
            </a:r>
            <a:r>
              <a:rPr lang="en-US" altLang="ko-KR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</a:t>
            </a:r>
            <a:endParaRPr lang="ko-KR" altLang="ko-KR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3176" y="1294222"/>
            <a:ext cx="5681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파일 관리</a:t>
            </a:r>
            <a:r>
              <a:rPr lang="en-US" altLang="ko-KR" sz="20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무료</a:t>
            </a:r>
            <a:r>
              <a:rPr lang="en-US" altLang="ko-KR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</a:t>
            </a:r>
            <a:r>
              <a:rPr lang="ko-KR" altLang="en-US" sz="20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편리성을 </a:t>
            </a:r>
            <a:r>
              <a:rPr lang="ko-KR" altLang="en-US" sz="20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제공 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하고자</a:t>
            </a:r>
            <a:endParaRPr lang="en-US" altLang="ko-KR" sz="2000" dirty="0" smtClean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해당 </a:t>
            </a:r>
            <a:r>
              <a:rPr lang="ko-KR" altLang="en-US" sz="20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주제 선정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23728" y="3697527"/>
            <a:ext cx="568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음악을 다운로드 받아 이용하기를 희망하는 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</a:t>
            </a:r>
            <a:endParaRPr lang="en-US" altLang="ko-KR" sz="2000" dirty="0" smtClean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99" y="3457131"/>
            <a:ext cx="787152" cy="78715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53415" y="4338033"/>
            <a:ext cx="72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타겟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0" y="2347809"/>
            <a:ext cx="787152" cy="7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9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21"/>
    </mc:Choice>
    <mc:Fallback>
      <p:transition spd="slow" advTm="1922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440"/>
          <p:cNvSpPr>
            <a:spLocks noChangeArrowheads="1"/>
          </p:cNvSpPr>
          <p:nvPr/>
        </p:nvSpPr>
        <p:spPr bwMode="auto">
          <a:xfrm>
            <a:off x="5110127" y="3106142"/>
            <a:ext cx="1153545" cy="445064"/>
          </a:xfrm>
          <a:prstGeom prst="rect">
            <a:avLst/>
          </a:prstGeom>
          <a:solidFill>
            <a:srgbClr val="F6F7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4440"/>
          <p:cNvSpPr>
            <a:spLocks noChangeArrowheads="1"/>
          </p:cNvSpPr>
          <p:nvPr/>
        </p:nvSpPr>
        <p:spPr bwMode="auto">
          <a:xfrm>
            <a:off x="5110128" y="3551207"/>
            <a:ext cx="3780420" cy="1457297"/>
          </a:xfrm>
          <a:prstGeom prst="rect">
            <a:avLst/>
          </a:prstGeom>
          <a:solidFill>
            <a:srgbClr val="F6F7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8759" y="315109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커뮤니티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Rectangle 4440"/>
          <p:cNvSpPr>
            <a:spLocks noChangeArrowheads="1"/>
          </p:cNvSpPr>
          <p:nvPr/>
        </p:nvSpPr>
        <p:spPr bwMode="auto">
          <a:xfrm>
            <a:off x="318860" y="3115277"/>
            <a:ext cx="2334528" cy="445064"/>
          </a:xfrm>
          <a:prstGeom prst="rect">
            <a:avLst/>
          </a:prstGeom>
          <a:solidFill>
            <a:srgbClr val="F6F7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4440"/>
          <p:cNvSpPr>
            <a:spLocks noChangeArrowheads="1"/>
          </p:cNvSpPr>
          <p:nvPr/>
        </p:nvSpPr>
        <p:spPr bwMode="auto">
          <a:xfrm>
            <a:off x="318861" y="3560342"/>
            <a:ext cx="3780420" cy="1457297"/>
          </a:xfrm>
          <a:prstGeom prst="rect">
            <a:avLst/>
          </a:prstGeom>
          <a:solidFill>
            <a:srgbClr val="F6F7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492" y="3160232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스토리지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+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4" name="Rectangle 4440"/>
          <p:cNvSpPr>
            <a:spLocks noChangeArrowheads="1"/>
          </p:cNvSpPr>
          <p:nvPr/>
        </p:nvSpPr>
        <p:spPr bwMode="auto">
          <a:xfrm>
            <a:off x="5110127" y="1107583"/>
            <a:ext cx="1262073" cy="445064"/>
          </a:xfrm>
          <a:prstGeom prst="rect">
            <a:avLst/>
          </a:prstGeom>
          <a:solidFill>
            <a:srgbClr val="F6F7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4440"/>
          <p:cNvSpPr>
            <a:spLocks noChangeArrowheads="1"/>
          </p:cNvSpPr>
          <p:nvPr/>
        </p:nvSpPr>
        <p:spPr bwMode="auto">
          <a:xfrm>
            <a:off x="5110128" y="1552648"/>
            <a:ext cx="3780420" cy="1457297"/>
          </a:xfrm>
          <a:prstGeom prst="rect">
            <a:avLst/>
          </a:prstGeom>
          <a:solidFill>
            <a:srgbClr val="F6F7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4440"/>
          <p:cNvSpPr>
            <a:spLocks noChangeArrowheads="1"/>
          </p:cNvSpPr>
          <p:nvPr/>
        </p:nvSpPr>
        <p:spPr bwMode="auto">
          <a:xfrm>
            <a:off x="287523" y="1101436"/>
            <a:ext cx="2199368" cy="445064"/>
          </a:xfrm>
          <a:prstGeom prst="rect">
            <a:avLst/>
          </a:prstGeom>
          <a:solidFill>
            <a:srgbClr val="F6F7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4440"/>
          <p:cNvSpPr>
            <a:spLocks noChangeArrowheads="1"/>
          </p:cNvSpPr>
          <p:nvPr/>
        </p:nvSpPr>
        <p:spPr bwMode="auto">
          <a:xfrm>
            <a:off x="287524" y="1546501"/>
            <a:ext cx="3780420" cy="1457297"/>
          </a:xfrm>
          <a:prstGeom prst="rect">
            <a:avLst/>
          </a:prstGeom>
          <a:solidFill>
            <a:srgbClr val="F6F7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248330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벤치마킹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46889" y="3842291"/>
            <a:ext cx="1957912" cy="1008112"/>
            <a:chOff x="446889" y="3842291"/>
            <a:chExt cx="1957912" cy="1008112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689" y="3842291"/>
              <a:ext cx="1008112" cy="100811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89" y="3899647"/>
              <a:ext cx="893400" cy="8934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106679" y="1842304"/>
            <a:ext cx="3765319" cy="1096515"/>
            <a:chOff x="5106679" y="1842304"/>
            <a:chExt cx="3765319" cy="109651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679" y="1842304"/>
              <a:ext cx="1785753" cy="109651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5"/>
            <a:stretch/>
          </p:blipFill>
          <p:spPr>
            <a:xfrm>
              <a:off x="6719810" y="1922234"/>
              <a:ext cx="2152188" cy="936654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395536" y="1670926"/>
            <a:ext cx="3518854" cy="1160430"/>
            <a:chOff x="395536" y="1670926"/>
            <a:chExt cx="3518854" cy="116043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736139"/>
              <a:ext cx="1047844" cy="104784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213" y="1670926"/>
              <a:ext cx="1091272" cy="1091272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1688766"/>
              <a:ext cx="1142590" cy="1142590"/>
            </a:xfrm>
            <a:prstGeom prst="rect">
              <a:avLst/>
            </a:prstGeom>
          </p:spPr>
        </p:pic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36" y="4000059"/>
            <a:ext cx="1629002" cy="762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6155" y="1146391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클라우드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스토리지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5676" y="1152538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5010" y="349334"/>
            <a:ext cx="204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목록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021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1"/>
    </mc:Choice>
    <mc:Fallback>
      <p:transition spd="slow" advTm="3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81"/>
          <p:cNvSpPr>
            <a:spLocks noChangeArrowheads="1"/>
          </p:cNvSpPr>
          <p:nvPr/>
        </p:nvSpPr>
        <p:spPr bwMode="auto">
          <a:xfrm>
            <a:off x="2668021" y="3538334"/>
            <a:ext cx="1183899" cy="356394"/>
          </a:xfrm>
          <a:prstGeom prst="rect">
            <a:avLst/>
          </a:prstGeom>
          <a:solidFill>
            <a:srgbClr val="2E4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Rectangle 781"/>
          <p:cNvSpPr>
            <a:spLocks noChangeArrowheads="1"/>
          </p:cNvSpPr>
          <p:nvPr/>
        </p:nvSpPr>
        <p:spPr bwMode="auto">
          <a:xfrm>
            <a:off x="2668021" y="2359372"/>
            <a:ext cx="1615947" cy="356394"/>
          </a:xfrm>
          <a:prstGeom prst="rect">
            <a:avLst/>
          </a:prstGeom>
          <a:solidFill>
            <a:srgbClr val="2E4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Rectangle 781"/>
          <p:cNvSpPr>
            <a:spLocks noChangeArrowheads="1"/>
          </p:cNvSpPr>
          <p:nvPr/>
        </p:nvSpPr>
        <p:spPr bwMode="auto">
          <a:xfrm>
            <a:off x="2675017" y="1119051"/>
            <a:ext cx="1759963" cy="356394"/>
          </a:xfrm>
          <a:prstGeom prst="rect">
            <a:avLst/>
          </a:prstGeom>
          <a:solidFill>
            <a:srgbClr val="2E4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248330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벤치마킹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64844"/>
            <a:ext cx="1047844" cy="104784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6" y="2355726"/>
            <a:ext cx="1091272" cy="109127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77" y="3579862"/>
            <a:ext cx="1142590" cy="114259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99792" y="112667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네이버</a:t>
            </a:r>
            <a:r>
              <a:rPr lang="ko-KR" altLang="en-US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클라우드</a:t>
            </a:r>
            <a:endParaRPr lang="ko-KR" altLang="en-US" b="1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9792" y="235572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구글</a:t>
            </a:r>
            <a:r>
              <a:rPr lang="ko-KR" altLang="en-US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드라이브</a:t>
            </a:r>
            <a:endParaRPr lang="ko-KR" altLang="en-US" b="1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9792" y="356139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U+ box</a:t>
            </a:r>
            <a:endParaRPr lang="ko-KR" altLang="en-US" b="1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3504" y="1483065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함께 보기 기능으로 자료 공유가 쉬움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음악 파일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제공하지 않음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7392" y="272505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편리한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UI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및 공유 기능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음악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기능 제공하지 않음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71800" y="393072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음악 파일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기능 제공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공유 서비스가 없어 파일 공유가 어려움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35010" y="349334"/>
            <a:ext cx="204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장점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단점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69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68"/>
    </mc:Choice>
    <mc:Fallback>
      <p:transition spd="slow" advTm="2946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3528" y="248330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벤치마킹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42" y="1370673"/>
            <a:ext cx="1785753" cy="109651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5"/>
          <a:stretch/>
        </p:blipFill>
        <p:spPr>
          <a:xfrm>
            <a:off x="763628" y="2787774"/>
            <a:ext cx="2152188" cy="936654"/>
          </a:xfrm>
          <a:prstGeom prst="rect">
            <a:avLst/>
          </a:prstGeom>
        </p:spPr>
      </p:pic>
      <p:sp>
        <p:nvSpPr>
          <p:cNvPr id="24" name="Rectangle 781"/>
          <p:cNvSpPr>
            <a:spLocks noChangeArrowheads="1"/>
          </p:cNvSpPr>
          <p:nvPr/>
        </p:nvSpPr>
        <p:spPr bwMode="auto">
          <a:xfrm>
            <a:off x="2915817" y="1347614"/>
            <a:ext cx="720080" cy="356394"/>
          </a:xfrm>
          <a:prstGeom prst="rect">
            <a:avLst/>
          </a:prstGeom>
          <a:solidFill>
            <a:srgbClr val="2E4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47587" y="137067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벅</a:t>
            </a:r>
            <a:r>
              <a:rPr lang="ko-KR" altLang="en-US" b="1" dirty="0" err="1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</a:t>
            </a:r>
            <a:endParaRPr lang="ko-KR" altLang="en-US" b="1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9595" y="174000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차트 서비스로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트렌드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파악이 쉬움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금액을 지불해야만 곡을 등록할 수 있음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7" name="Rectangle 781"/>
          <p:cNvSpPr>
            <a:spLocks noChangeArrowheads="1"/>
          </p:cNvSpPr>
          <p:nvPr/>
        </p:nvSpPr>
        <p:spPr bwMode="auto">
          <a:xfrm>
            <a:off x="2915816" y="2715766"/>
            <a:ext cx="720081" cy="356394"/>
          </a:xfrm>
          <a:prstGeom prst="rect">
            <a:avLst/>
          </a:prstGeom>
          <a:solidFill>
            <a:srgbClr val="2E4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47587" y="273882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엠넷</a:t>
            </a:r>
            <a:endParaRPr lang="ko-KR" altLang="en-US" b="1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19595" y="310815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플레이 리스트 공유 기능 제공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Mnet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방송에만 연관된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컨텐츠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제공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35010" y="349334"/>
            <a:ext cx="204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장점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단점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14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36"/>
    </mc:Choice>
    <mc:Fallback>
      <p:transition spd="slow" advTm="1633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3528" y="248330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벤치마킹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63" y="2325538"/>
            <a:ext cx="1008112" cy="100811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19" y="1131590"/>
            <a:ext cx="893400" cy="893400"/>
          </a:xfrm>
          <a:prstGeom prst="rect">
            <a:avLst/>
          </a:prstGeom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18" y="3672161"/>
            <a:ext cx="1629002" cy="762106"/>
          </a:xfrm>
          <a:prstGeom prst="rect">
            <a:avLst/>
          </a:prstGeom>
        </p:spPr>
      </p:pic>
      <p:sp>
        <p:nvSpPr>
          <p:cNvPr id="24" name="Rectangle 781"/>
          <p:cNvSpPr>
            <a:spLocks noChangeArrowheads="1"/>
          </p:cNvSpPr>
          <p:nvPr/>
        </p:nvSpPr>
        <p:spPr bwMode="auto">
          <a:xfrm>
            <a:off x="2915816" y="1100979"/>
            <a:ext cx="1327318" cy="356394"/>
          </a:xfrm>
          <a:prstGeom prst="rect">
            <a:avLst/>
          </a:prstGeom>
          <a:solidFill>
            <a:srgbClr val="2E4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47587" y="112403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브금</a:t>
            </a:r>
            <a:r>
              <a:rPr lang="ko-KR" altLang="en-US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저장소</a:t>
            </a:r>
            <a:endParaRPr lang="ko-KR" altLang="en-US" b="1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9595" y="1493371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국내 최대 규모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BGM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저장소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풍부한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컨텐츠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제공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제대로 구현하지 않은 기능이 많음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7" name="Rectangle 781"/>
          <p:cNvSpPr>
            <a:spLocks noChangeArrowheads="1"/>
          </p:cNvSpPr>
          <p:nvPr/>
        </p:nvSpPr>
        <p:spPr bwMode="auto">
          <a:xfrm>
            <a:off x="2915816" y="2397123"/>
            <a:ext cx="1732384" cy="356394"/>
          </a:xfrm>
          <a:prstGeom prst="rect">
            <a:avLst/>
          </a:prstGeom>
          <a:solidFill>
            <a:srgbClr val="2E4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47587" y="24201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사운드 </a:t>
            </a:r>
            <a:r>
              <a:rPr lang="ko-KR" altLang="en-US" b="1" dirty="0" err="1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클라우드</a:t>
            </a:r>
            <a:endParaRPr lang="ko-KR" altLang="en-US" b="1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19595" y="2789515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전세계 음악 공유 및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사이트로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아마추어 작곡가들의 곡 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가능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복잡한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UI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이용이 어려움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30" name="Rectangle 781"/>
          <p:cNvSpPr>
            <a:spLocks noChangeArrowheads="1"/>
          </p:cNvSpPr>
          <p:nvPr/>
        </p:nvSpPr>
        <p:spPr bwMode="auto">
          <a:xfrm>
            <a:off x="2915816" y="3621259"/>
            <a:ext cx="866191" cy="356394"/>
          </a:xfrm>
          <a:prstGeom prst="rect">
            <a:avLst/>
          </a:prstGeom>
          <a:solidFill>
            <a:srgbClr val="2E4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947587" y="364431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Mule</a:t>
            </a:r>
            <a:endParaRPr lang="ko-KR" altLang="en-US" b="1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19595" y="4013651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악기 중심 커뮤니티로 악기 관련 정보 다수 보유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게시글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주제의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난이도가 높아 초보자들의 참여가 어려움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5010" y="349334"/>
            <a:ext cx="204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장점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단점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01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457"/>
    </mc:Choice>
    <mc:Fallback>
      <p:transition spd="slow" advTm="3845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886"/>
          <p:cNvSpPr>
            <a:spLocks noChangeShapeType="1"/>
          </p:cNvSpPr>
          <p:nvPr/>
        </p:nvSpPr>
        <p:spPr bwMode="auto">
          <a:xfrm>
            <a:off x="1161333" y="3572957"/>
            <a:ext cx="7056784" cy="0"/>
          </a:xfrm>
          <a:prstGeom prst="line">
            <a:avLst/>
          </a:prstGeom>
          <a:noFill/>
          <a:ln w="9525" cap="rnd">
            <a:solidFill>
              <a:srgbClr val="94959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Oval 3889"/>
          <p:cNvSpPr>
            <a:spLocks noChangeArrowheads="1"/>
          </p:cNvSpPr>
          <p:nvPr/>
        </p:nvSpPr>
        <p:spPr bwMode="auto">
          <a:xfrm>
            <a:off x="1660694" y="3448810"/>
            <a:ext cx="301962" cy="301962"/>
          </a:xfrm>
          <a:prstGeom prst="ellipse">
            <a:avLst/>
          </a:prstGeom>
          <a:solidFill>
            <a:srgbClr val="70DEC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Oval 3897"/>
          <p:cNvSpPr>
            <a:spLocks noChangeArrowheads="1"/>
          </p:cNvSpPr>
          <p:nvPr/>
        </p:nvSpPr>
        <p:spPr bwMode="auto">
          <a:xfrm>
            <a:off x="3172136" y="3493924"/>
            <a:ext cx="301962" cy="301962"/>
          </a:xfrm>
          <a:prstGeom prst="ellipse">
            <a:avLst/>
          </a:prstGeom>
          <a:solidFill>
            <a:srgbClr val="F8A1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3906"/>
          <p:cNvSpPr>
            <a:spLocks noChangeArrowheads="1"/>
          </p:cNvSpPr>
          <p:nvPr/>
        </p:nvSpPr>
        <p:spPr bwMode="auto">
          <a:xfrm>
            <a:off x="5286087" y="3454736"/>
            <a:ext cx="295250" cy="301962"/>
          </a:xfrm>
          <a:prstGeom prst="ellipse">
            <a:avLst/>
          </a:prstGeom>
          <a:solidFill>
            <a:srgbClr val="2E4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Oval 3909"/>
          <p:cNvSpPr>
            <a:spLocks noChangeArrowheads="1"/>
          </p:cNvSpPr>
          <p:nvPr/>
        </p:nvSpPr>
        <p:spPr bwMode="auto">
          <a:xfrm>
            <a:off x="7400724" y="3448810"/>
            <a:ext cx="295250" cy="301962"/>
          </a:xfrm>
          <a:prstGeom prst="ellipse">
            <a:avLst/>
          </a:prstGeom>
          <a:solidFill>
            <a:srgbClr val="70DEC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248330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벤치마킹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7624" y="1470795"/>
            <a:ext cx="2762901" cy="1945967"/>
            <a:chOff x="1187624" y="1470795"/>
            <a:chExt cx="2762901" cy="1945967"/>
          </a:xfrm>
        </p:grpSpPr>
        <p:sp>
          <p:nvSpPr>
            <p:cNvPr id="4" name="Freeform 3887"/>
            <p:cNvSpPr>
              <a:spLocks/>
            </p:cNvSpPr>
            <p:nvPr/>
          </p:nvSpPr>
          <p:spPr bwMode="auto">
            <a:xfrm>
              <a:off x="1187624" y="1470795"/>
              <a:ext cx="1248102" cy="1945965"/>
            </a:xfrm>
            <a:custGeom>
              <a:avLst/>
              <a:gdLst>
                <a:gd name="T0" fmla="*/ 388 w 388"/>
                <a:gd name="T1" fmla="*/ 194 h 604"/>
                <a:gd name="T2" fmla="*/ 194 w 388"/>
                <a:gd name="T3" fmla="*/ 604 h 604"/>
                <a:gd name="T4" fmla="*/ 0 w 388"/>
                <a:gd name="T5" fmla="*/ 194 h 604"/>
                <a:gd name="T6" fmla="*/ 194 w 388"/>
                <a:gd name="T7" fmla="*/ 0 h 604"/>
                <a:gd name="T8" fmla="*/ 388 w 388"/>
                <a:gd name="T9" fmla="*/ 19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604">
                  <a:moveTo>
                    <a:pt x="388" y="194"/>
                  </a:moveTo>
                  <a:cubicBezTo>
                    <a:pt x="388" y="302"/>
                    <a:pt x="194" y="604"/>
                    <a:pt x="194" y="604"/>
                  </a:cubicBezTo>
                  <a:cubicBezTo>
                    <a:pt x="194" y="604"/>
                    <a:pt x="0" y="302"/>
                    <a:pt x="0" y="194"/>
                  </a:cubicBezTo>
                  <a:cubicBezTo>
                    <a:pt x="0" y="87"/>
                    <a:pt x="86" y="0"/>
                    <a:pt x="194" y="0"/>
                  </a:cubicBezTo>
                  <a:cubicBezTo>
                    <a:pt x="301" y="0"/>
                    <a:pt x="388" y="87"/>
                    <a:pt x="388" y="194"/>
                  </a:cubicBezTo>
                  <a:close/>
                </a:path>
              </a:pathLst>
            </a:custGeom>
            <a:solidFill>
              <a:srgbClr val="70DE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3890"/>
            <p:cNvSpPr>
              <a:spLocks/>
            </p:cNvSpPr>
            <p:nvPr/>
          </p:nvSpPr>
          <p:spPr bwMode="auto">
            <a:xfrm>
              <a:off x="2695710" y="1470795"/>
              <a:ext cx="1254815" cy="1945967"/>
            </a:xfrm>
            <a:custGeom>
              <a:avLst/>
              <a:gdLst>
                <a:gd name="T0" fmla="*/ 388 w 388"/>
                <a:gd name="T1" fmla="*/ 194 h 604"/>
                <a:gd name="T2" fmla="*/ 194 w 388"/>
                <a:gd name="T3" fmla="*/ 604 h 604"/>
                <a:gd name="T4" fmla="*/ 0 w 388"/>
                <a:gd name="T5" fmla="*/ 194 h 604"/>
                <a:gd name="T6" fmla="*/ 194 w 388"/>
                <a:gd name="T7" fmla="*/ 0 h 604"/>
                <a:gd name="T8" fmla="*/ 388 w 388"/>
                <a:gd name="T9" fmla="*/ 19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604">
                  <a:moveTo>
                    <a:pt x="388" y="194"/>
                  </a:moveTo>
                  <a:cubicBezTo>
                    <a:pt x="388" y="302"/>
                    <a:pt x="194" y="604"/>
                    <a:pt x="194" y="604"/>
                  </a:cubicBezTo>
                  <a:cubicBezTo>
                    <a:pt x="194" y="604"/>
                    <a:pt x="0" y="302"/>
                    <a:pt x="0" y="194"/>
                  </a:cubicBezTo>
                  <a:cubicBezTo>
                    <a:pt x="0" y="87"/>
                    <a:pt x="86" y="0"/>
                    <a:pt x="194" y="0"/>
                  </a:cubicBezTo>
                  <a:cubicBezTo>
                    <a:pt x="301" y="0"/>
                    <a:pt x="388" y="87"/>
                    <a:pt x="388" y="194"/>
                  </a:cubicBezTo>
                  <a:close/>
                </a:path>
              </a:pathLst>
            </a:custGeom>
            <a:solidFill>
              <a:srgbClr val="F8A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Oval 3888"/>
            <p:cNvSpPr>
              <a:spLocks noChangeArrowheads="1"/>
            </p:cNvSpPr>
            <p:nvPr/>
          </p:nvSpPr>
          <p:spPr bwMode="auto">
            <a:xfrm>
              <a:off x="1356038" y="1628741"/>
              <a:ext cx="883913" cy="883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Oval 3888"/>
            <p:cNvSpPr>
              <a:spLocks noChangeArrowheads="1"/>
            </p:cNvSpPr>
            <p:nvPr/>
          </p:nvSpPr>
          <p:spPr bwMode="auto">
            <a:xfrm>
              <a:off x="2881160" y="1635207"/>
              <a:ext cx="883913" cy="883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561" y="1767049"/>
              <a:ext cx="620227" cy="620227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861" y="1767049"/>
              <a:ext cx="674512" cy="674512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4809661" y="1471759"/>
            <a:ext cx="1248102" cy="1945965"/>
            <a:chOff x="4809661" y="1471759"/>
            <a:chExt cx="1248102" cy="1945965"/>
          </a:xfrm>
        </p:grpSpPr>
        <p:sp>
          <p:nvSpPr>
            <p:cNvPr id="8" name="Freeform 3898"/>
            <p:cNvSpPr>
              <a:spLocks/>
            </p:cNvSpPr>
            <p:nvPr/>
          </p:nvSpPr>
          <p:spPr bwMode="auto">
            <a:xfrm>
              <a:off x="4809661" y="1471759"/>
              <a:ext cx="1248102" cy="1945965"/>
            </a:xfrm>
            <a:custGeom>
              <a:avLst/>
              <a:gdLst>
                <a:gd name="T0" fmla="*/ 388 w 388"/>
                <a:gd name="T1" fmla="*/ 194 h 604"/>
                <a:gd name="T2" fmla="*/ 194 w 388"/>
                <a:gd name="T3" fmla="*/ 604 h 604"/>
                <a:gd name="T4" fmla="*/ 0 w 388"/>
                <a:gd name="T5" fmla="*/ 194 h 604"/>
                <a:gd name="T6" fmla="*/ 194 w 388"/>
                <a:gd name="T7" fmla="*/ 0 h 604"/>
                <a:gd name="T8" fmla="*/ 388 w 388"/>
                <a:gd name="T9" fmla="*/ 19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604">
                  <a:moveTo>
                    <a:pt x="388" y="194"/>
                  </a:moveTo>
                  <a:cubicBezTo>
                    <a:pt x="388" y="302"/>
                    <a:pt x="194" y="604"/>
                    <a:pt x="194" y="604"/>
                  </a:cubicBezTo>
                  <a:cubicBezTo>
                    <a:pt x="194" y="604"/>
                    <a:pt x="0" y="302"/>
                    <a:pt x="0" y="194"/>
                  </a:cubicBezTo>
                  <a:cubicBezTo>
                    <a:pt x="0" y="87"/>
                    <a:pt x="87" y="0"/>
                    <a:pt x="194" y="0"/>
                  </a:cubicBezTo>
                  <a:cubicBezTo>
                    <a:pt x="301" y="0"/>
                    <a:pt x="388" y="87"/>
                    <a:pt x="388" y="194"/>
                  </a:cubicBezTo>
                  <a:close/>
                </a:path>
              </a:pathLst>
            </a:custGeom>
            <a:solidFill>
              <a:srgbClr val="2E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Oval 3888"/>
            <p:cNvSpPr>
              <a:spLocks noChangeArrowheads="1"/>
            </p:cNvSpPr>
            <p:nvPr/>
          </p:nvSpPr>
          <p:spPr bwMode="auto">
            <a:xfrm>
              <a:off x="4991755" y="1635207"/>
              <a:ext cx="883913" cy="883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7668" y="1681119"/>
              <a:ext cx="792088" cy="792088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6924298" y="1470794"/>
            <a:ext cx="1248102" cy="1945965"/>
            <a:chOff x="6924298" y="1470794"/>
            <a:chExt cx="1248102" cy="1945965"/>
          </a:xfrm>
        </p:grpSpPr>
        <p:sp>
          <p:nvSpPr>
            <p:cNvPr id="10" name="Freeform 3907"/>
            <p:cNvSpPr>
              <a:spLocks/>
            </p:cNvSpPr>
            <p:nvPr/>
          </p:nvSpPr>
          <p:spPr bwMode="auto">
            <a:xfrm>
              <a:off x="6924298" y="1470794"/>
              <a:ext cx="1248102" cy="1945965"/>
            </a:xfrm>
            <a:custGeom>
              <a:avLst/>
              <a:gdLst>
                <a:gd name="T0" fmla="*/ 388 w 388"/>
                <a:gd name="T1" fmla="*/ 194 h 603"/>
                <a:gd name="T2" fmla="*/ 194 w 388"/>
                <a:gd name="T3" fmla="*/ 603 h 603"/>
                <a:gd name="T4" fmla="*/ 0 w 388"/>
                <a:gd name="T5" fmla="*/ 194 h 603"/>
                <a:gd name="T6" fmla="*/ 194 w 388"/>
                <a:gd name="T7" fmla="*/ 0 h 603"/>
                <a:gd name="T8" fmla="*/ 388 w 388"/>
                <a:gd name="T9" fmla="*/ 1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603">
                  <a:moveTo>
                    <a:pt x="388" y="194"/>
                  </a:moveTo>
                  <a:cubicBezTo>
                    <a:pt x="388" y="301"/>
                    <a:pt x="194" y="603"/>
                    <a:pt x="194" y="603"/>
                  </a:cubicBezTo>
                  <a:cubicBezTo>
                    <a:pt x="194" y="603"/>
                    <a:pt x="0" y="301"/>
                    <a:pt x="0" y="194"/>
                  </a:cubicBezTo>
                  <a:cubicBezTo>
                    <a:pt x="0" y="87"/>
                    <a:pt x="87" y="0"/>
                    <a:pt x="194" y="0"/>
                  </a:cubicBezTo>
                  <a:cubicBezTo>
                    <a:pt x="301" y="0"/>
                    <a:pt x="388" y="87"/>
                    <a:pt x="388" y="194"/>
                  </a:cubicBezTo>
                  <a:close/>
                </a:path>
              </a:pathLst>
            </a:custGeom>
            <a:solidFill>
              <a:srgbClr val="70DEC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3888"/>
            <p:cNvSpPr>
              <a:spLocks noChangeArrowheads="1"/>
            </p:cNvSpPr>
            <p:nvPr/>
          </p:nvSpPr>
          <p:spPr bwMode="auto">
            <a:xfrm>
              <a:off x="7106392" y="1635207"/>
              <a:ext cx="883913" cy="8839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392" y="1529224"/>
              <a:ext cx="915517" cy="915517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1579587" y="3939902"/>
            <a:ext cx="204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스토리지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서비스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58886" y="3939902"/>
            <a:ext cx="204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서비스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6216" y="3939902"/>
            <a:ext cx="22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팔로우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및 공유 기능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6" y="349334"/>
            <a:ext cx="204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도입할 서비스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52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95"/>
    </mc:Choice>
    <mc:Fallback>
      <p:transition spd="slow" advTm="224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528" y="248330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요구사항 정의서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71601" y="1152875"/>
            <a:ext cx="7272809" cy="880902"/>
            <a:chOff x="6011862" y="1112044"/>
            <a:chExt cx="2555781" cy="309563"/>
          </a:xfrm>
        </p:grpSpPr>
        <p:sp>
          <p:nvSpPr>
            <p:cNvPr id="4" name="Rectangle 780"/>
            <p:cNvSpPr>
              <a:spLocks noChangeArrowheads="1"/>
            </p:cNvSpPr>
            <p:nvPr/>
          </p:nvSpPr>
          <p:spPr bwMode="auto">
            <a:xfrm>
              <a:off x="6167437" y="1112044"/>
              <a:ext cx="2400206" cy="309563"/>
            </a:xfrm>
            <a:prstGeom prst="rect">
              <a:avLst/>
            </a:prstGeom>
            <a:solidFill>
              <a:srgbClr val="F8A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Oval 828"/>
            <p:cNvSpPr>
              <a:spLocks noChangeArrowheads="1"/>
            </p:cNvSpPr>
            <p:nvPr/>
          </p:nvSpPr>
          <p:spPr bwMode="auto">
            <a:xfrm>
              <a:off x="6011862" y="1112044"/>
              <a:ext cx="309563" cy="309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71601" y="2300934"/>
            <a:ext cx="7272809" cy="880902"/>
            <a:chOff x="6011862" y="1534319"/>
            <a:chExt cx="2555781" cy="309563"/>
          </a:xfrm>
        </p:grpSpPr>
        <p:sp>
          <p:nvSpPr>
            <p:cNvPr id="7" name="Rectangle 779"/>
            <p:cNvSpPr>
              <a:spLocks noChangeArrowheads="1"/>
            </p:cNvSpPr>
            <p:nvPr/>
          </p:nvSpPr>
          <p:spPr bwMode="auto">
            <a:xfrm>
              <a:off x="6167437" y="1534319"/>
              <a:ext cx="2400206" cy="309563"/>
            </a:xfrm>
            <a:prstGeom prst="rect">
              <a:avLst/>
            </a:prstGeom>
            <a:solidFill>
              <a:srgbClr val="70D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Oval 833"/>
            <p:cNvSpPr>
              <a:spLocks noChangeArrowheads="1"/>
            </p:cNvSpPr>
            <p:nvPr/>
          </p:nvSpPr>
          <p:spPr bwMode="auto">
            <a:xfrm>
              <a:off x="6011862" y="1534319"/>
              <a:ext cx="309563" cy="309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71601" y="3457131"/>
            <a:ext cx="7272809" cy="880902"/>
            <a:chOff x="6011862" y="1956594"/>
            <a:chExt cx="2555781" cy="309563"/>
          </a:xfrm>
        </p:grpSpPr>
        <p:sp>
          <p:nvSpPr>
            <p:cNvPr id="10" name="Rectangle 781"/>
            <p:cNvSpPr>
              <a:spLocks noChangeArrowheads="1"/>
            </p:cNvSpPr>
            <p:nvPr/>
          </p:nvSpPr>
          <p:spPr bwMode="auto">
            <a:xfrm>
              <a:off x="6167437" y="1956594"/>
              <a:ext cx="2400206" cy="309563"/>
            </a:xfrm>
            <a:prstGeom prst="rect">
              <a:avLst/>
            </a:prstGeom>
            <a:solidFill>
              <a:srgbClr val="2E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Oval 838"/>
            <p:cNvSpPr>
              <a:spLocks noChangeArrowheads="1"/>
            </p:cNvSpPr>
            <p:nvPr/>
          </p:nvSpPr>
          <p:spPr bwMode="auto">
            <a:xfrm>
              <a:off x="6011862" y="1956594"/>
              <a:ext cx="309563" cy="309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85044" y="1239383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일반인들의 다운로드 비율이 낮아진 이유는 </a:t>
            </a:r>
            <a:r>
              <a:rPr lang="ko-KR" altLang="en-US" sz="2000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파일 관리의 어려움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및 </a:t>
            </a:r>
            <a:r>
              <a:rPr lang="ko-KR" altLang="en-US" sz="2000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용량 </a:t>
            </a:r>
            <a:r>
              <a:rPr lang="ko-KR" altLang="en-US" sz="2000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부족하기 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때문</a:t>
            </a:r>
            <a:endParaRPr lang="en-US" altLang="ko-KR" sz="2000" dirty="0" smtClean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712" y="2427734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사용자들의 </a:t>
            </a:r>
            <a:r>
              <a:rPr lang="ko-KR" altLang="en-US" sz="2000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음악 파일 관리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에 도움이 되고</a:t>
            </a:r>
            <a:r>
              <a:rPr lang="en-US" altLang="ko-KR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용량을 차지하지 않고 어디서든 음악을 들을 수 있도록 한다</a:t>
            </a:r>
            <a:r>
              <a:rPr lang="en-US" altLang="ko-KR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79712" y="3561576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음악을 좋아하는 사람들에게</a:t>
            </a:r>
            <a:endParaRPr lang="en-US" altLang="ko-KR" sz="2000" dirty="0" smtClean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소통의 장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을 제공해 주고자 한다</a:t>
            </a:r>
            <a:r>
              <a:rPr lang="en-US" altLang="ko-KR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71800" y="349334"/>
            <a:ext cx="248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프로젝트 배경 및 목적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20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98"/>
    </mc:Choice>
    <mc:Fallback>
      <p:transition spd="slow" advTm="2179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627785" y="2219197"/>
            <a:ext cx="5832647" cy="1120111"/>
            <a:chOff x="6011862" y="1956595"/>
            <a:chExt cx="2049685" cy="309564"/>
          </a:xfrm>
        </p:grpSpPr>
        <p:sp>
          <p:nvSpPr>
            <p:cNvPr id="20" name="Rectangle 781"/>
            <p:cNvSpPr>
              <a:spLocks noChangeArrowheads="1"/>
            </p:cNvSpPr>
            <p:nvPr/>
          </p:nvSpPr>
          <p:spPr bwMode="auto">
            <a:xfrm>
              <a:off x="6167437" y="1956596"/>
              <a:ext cx="1894110" cy="309563"/>
            </a:xfrm>
            <a:prstGeom prst="rect">
              <a:avLst/>
            </a:prstGeom>
            <a:solidFill>
              <a:srgbClr val="70D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Oval 838"/>
            <p:cNvSpPr>
              <a:spLocks noChangeArrowheads="1"/>
            </p:cNvSpPr>
            <p:nvPr/>
          </p:nvSpPr>
          <p:spPr bwMode="auto">
            <a:xfrm>
              <a:off x="6011862" y="1956595"/>
              <a:ext cx="309563" cy="309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555776" y="1152875"/>
            <a:ext cx="5832647" cy="880902"/>
            <a:chOff x="6011862" y="1112044"/>
            <a:chExt cx="2049685" cy="309563"/>
          </a:xfrm>
        </p:grpSpPr>
        <p:sp>
          <p:nvSpPr>
            <p:cNvPr id="4" name="Rectangle 780"/>
            <p:cNvSpPr>
              <a:spLocks noChangeArrowheads="1"/>
            </p:cNvSpPr>
            <p:nvPr/>
          </p:nvSpPr>
          <p:spPr bwMode="auto">
            <a:xfrm>
              <a:off x="6167437" y="1112044"/>
              <a:ext cx="1894110" cy="309563"/>
            </a:xfrm>
            <a:prstGeom prst="rect">
              <a:avLst/>
            </a:prstGeom>
            <a:solidFill>
              <a:srgbClr val="F8A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Oval 828"/>
            <p:cNvSpPr>
              <a:spLocks noChangeArrowheads="1"/>
            </p:cNvSpPr>
            <p:nvPr/>
          </p:nvSpPr>
          <p:spPr bwMode="auto">
            <a:xfrm>
              <a:off x="6011862" y="1112044"/>
              <a:ext cx="309563" cy="309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627785" y="3510467"/>
            <a:ext cx="5832647" cy="1120111"/>
            <a:chOff x="6011862" y="1956595"/>
            <a:chExt cx="2049685" cy="309564"/>
          </a:xfrm>
        </p:grpSpPr>
        <p:sp>
          <p:nvSpPr>
            <p:cNvPr id="10" name="Rectangle 781"/>
            <p:cNvSpPr>
              <a:spLocks noChangeArrowheads="1"/>
            </p:cNvSpPr>
            <p:nvPr/>
          </p:nvSpPr>
          <p:spPr bwMode="auto">
            <a:xfrm>
              <a:off x="6167437" y="1956596"/>
              <a:ext cx="1894110" cy="309563"/>
            </a:xfrm>
            <a:prstGeom prst="rect">
              <a:avLst/>
            </a:prstGeom>
            <a:solidFill>
              <a:srgbClr val="2E45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Oval 838"/>
            <p:cNvSpPr>
              <a:spLocks noChangeArrowheads="1"/>
            </p:cNvSpPr>
            <p:nvPr/>
          </p:nvSpPr>
          <p:spPr bwMode="auto">
            <a:xfrm>
              <a:off x="6011862" y="1956595"/>
              <a:ext cx="309563" cy="309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63887" y="1275606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파일 관리에 도움을 주기 위하여 스토리지 서비스를 제공한다</a:t>
            </a:r>
            <a:r>
              <a:rPr lang="en-US" altLang="ko-KR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35894" y="2237998"/>
            <a:ext cx="4680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용량 부담 없이 사용자간 음악 공유를 통해 음악을 들을 수 있도록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</a:t>
            </a:r>
            <a:r>
              <a:rPr lang="ko-KR" altLang="en-US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서비스를 제공한다</a:t>
            </a:r>
            <a:r>
              <a:rPr lang="en-US" altLang="ko-KR" sz="20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35895" y="3614916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defRPr>
            </a:lvl1pPr>
          </a:lstStyle>
          <a:p>
            <a:r>
              <a:rPr lang="ko-KR" altLang="ko-KR" dirty="0"/>
              <a:t>아마추어 음악인들과 음악을 좋아하는 일반인들의 소통의 장을 마련하고자 커뮤니티 서비스를 </a:t>
            </a:r>
            <a:r>
              <a:rPr lang="ko-KR" altLang="en-US" dirty="0"/>
              <a:t>제공한다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740598" y="1398716"/>
            <a:ext cx="381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스토리지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서비스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812607" y="2583420"/>
            <a:ext cx="381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 smtClean="0">
                <a:solidFill>
                  <a:srgbClr val="70DEC9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서비스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812607" y="3839687"/>
            <a:ext cx="381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>
                <a:solidFill>
                  <a:srgbClr val="2E455A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커뮤니티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서비스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528" y="248330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요구사항 정의서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9206" y="347394"/>
            <a:ext cx="248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프로젝트 목표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3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82"/>
    </mc:Choice>
    <mc:Fallback>
      <p:transition spd="slow" advTm="2698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3528" y="248330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요구사항 정의서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2242" y="349334"/>
            <a:ext cx="2769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solidFill>
                  <a:schemeClr val="bg1">
                    <a:lumMod val="7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향후 방향 및 기대 효과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43608" y="1203598"/>
            <a:ext cx="7447715" cy="3328759"/>
            <a:chOff x="3400303" y="1843857"/>
            <a:chExt cx="1900238" cy="8493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reeform 4438"/>
            <p:cNvSpPr>
              <a:spLocks/>
            </p:cNvSpPr>
            <p:nvPr/>
          </p:nvSpPr>
          <p:spPr bwMode="auto">
            <a:xfrm>
              <a:off x="3400303" y="1843857"/>
              <a:ext cx="679450" cy="223838"/>
            </a:xfrm>
            <a:custGeom>
              <a:avLst/>
              <a:gdLst>
                <a:gd name="T0" fmla="*/ 370 w 428"/>
                <a:gd name="T1" fmla="*/ 141 h 141"/>
                <a:gd name="T2" fmla="*/ 0 w 428"/>
                <a:gd name="T3" fmla="*/ 141 h 141"/>
                <a:gd name="T4" fmla="*/ 0 w 428"/>
                <a:gd name="T5" fmla="*/ 0 h 141"/>
                <a:gd name="T6" fmla="*/ 370 w 428"/>
                <a:gd name="T7" fmla="*/ 0 h 141"/>
                <a:gd name="T8" fmla="*/ 428 w 428"/>
                <a:gd name="T9" fmla="*/ 70 h 141"/>
                <a:gd name="T10" fmla="*/ 370 w 428"/>
                <a:gd name="T1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141">
                  <a:moveTo>
                    <a:pt x="370" y="141"/>
                  </a:moveTo>
                  <a:lnTo>
                    <a:pt x="0" y="141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428" y="70"/>
                  </a:lnTo>
                  <a:lnTo>
                    <a:pt x="370" y="141"/>
                  </a:lnTo>
                  <a:close/>
                </a:path>
              </a:pathLst>
            </a:custGeom>
            <a:solidFill>
              <a:srgbClr val="F8A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439"/>
            <p:cNvSpPr>
              <a:spLocks/>
            </p:cNvSpPr>
            <p:nvPr/>
          </p:nvSpPr>
          <p:spPr bwMode="auto">
            <a:xfrm>
              <a:off x="4621091" y="1843857"/>
              <a:ext cx="679450" cy="223838"/>
            </a:xfrm>
            <a:custGeom>
              <a:avLst/>
              <a:gdLst>
                <a:gd name="T0" fmla="*/ 59 w 428"/>
                <a:gd name="T1" fmla="*/ 0 h 141"/>
                <a:gd name="T2" fmla="*/ 428 w 428"/>
                <a:gd name="T3" fmla="*/ 0 h 141"/>
                <a:gd name="T4" fmla="*/ 428 w 428"/>
                <a:gd name="T5" fmla="*/ 141 h 141"/>
                <a:gd name="T6" fmla="*/ 59 w 428"/>
                <a:gd name="T7" fmla="*/ 141 h 141"/>
                <a:gd name="T8" fmla="*/ 0 w 428"/>
                <a:gd name="T9" fmla="*/ 70 h 141"/>
                <a:gd name="T10" fmla="*/ 59 w 428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141">
                  <a:moveTo>
                    <a:pt x="59" y="0"/>
                  </a:moveTo>
                  <a:lnTo>
                    <a:pt x="428" y="0"/>
                  </a:lnTo>
                  <a:lnTo>
                    <a:pt x="428" y="141"/>
                  </a:lnTo>
                  <a:lnTo>
                    <a:pt x="59" y="141"/>
                  </a:lnTo>
                  <a:lnTo>
                    <a:pt x="0" y="7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A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Rectangle 4440"/>
            <p:cNvSpPr>
              <a:spLocks noChangeArrowheads="1"/>
            </p:cNvSpPr>
            <p:nvPr/>
          </p:nvSpPr>
          <p:spPr bwMode="auto">
            <a:xfrm>
              <a:off x="3400303" y="2067694"/>
              <a:ext cx="579438" cy="625475"/>
            </a:xfrm>
            <a:prstGeom prst="rect">
              <a:avLst/>
            </a:prstGeom>
            <a:solidFill>
              <a:srgbClr val="F6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4441"/>
            <p:cNvSpPr>
              <a:spLocks noChangeArrowheads="1"/>
            </p:cNvSpPr>
            <p:nvPr/>
          </p:nvSpPr>
          <p:spPr bwMode="auto">
            <a:xfrm>
              <a:off x="4059116" y="2067694"/>
              <a:ext cx="579438" cy="625475"/>
            </a:xfrm>
            <a:prstGeom prst="rect">
              <a:avLst/>
            </a:prstGeom>
            <a:solidFill>
              <a:srgbClr val="F6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4442"/>
            <p:cNvSpPr>
              <a:spLocks noChangeArrowheads="1"/>
            </p:cNvSpPr>
            <p:nvPr/>
          </p:nvSpPr>
          <p:spPr bwMode="auto">
            <a:xfrm>
              <a:off x="4721103" y="2067694"/>
              <a:ext cx="579438" cy="625475"/>
            </a:xfrm>
            <a:prstGeom prst="rect">
              <a:avLst/>
            </a:prstGeom>
            <a:solidFill>
              <a:srgbClr val="F6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443"/>
            <p:cNvSpPr>
              <a:spLocks/>
            </p:cNvSpPr>
            <p:nvPr/>
          </p:nvSpPr>
          <p:spPr bwMode="auto">
            <a:xfrm>
              <a:off x="4059116" y="1843857"/>
              <a:ext cx="579438" cy="223838"/>
            </a:xfrm>
            <a:custGeom>
              <a:avLst/>
              <a:gdLst>
                <a:gd name="T0" fmla="*/ 306 w 365"/>
                <a:gd name="T1" fmla="*/ 70 h 141"/>
                <a:gd name="T2" fmla="*/ 365 w 365"/>
                <a:gd name="T3" fmla="*/ 141 h 141"/>
                <a:gd name="T4" fmla="*/ 0 w 365"/>
                <a:gd name="T5" fmla="*/ 141 h 141"/>
                <a:gd name="T6" fmla="*/ 58 w 365"/>
                <a:gd name="T7" fmla="*/ 70 h 141"/>
                <a:gd name="T8" fmla="*/ 0 w 365"/>
                <a:gd name="T9" fmla="*/ 0 h 141"/>
                <a:gd name="T10" fmla="*/ 365 w 365"/>
                <a:gd name="T11" fmla="*/ 0 h 141"/>
                <a:gd name="T12" fmla="*/ 306 w 365"/>
                <a:gd name="T13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5" h="141">
                  <a:moveTo>
                    <a:pt x="306" y="70"/>
                  </a:moveTo>
                  <a:lnTo>
                    <a:pt x="365" y="141"/>
                  </a:lnTo>
                  <a:lnTo>
                    <a:pt x="0" y="141"/>
                  </a:lnTo>
                  <a:lnTo>
                    <a:pt x="58" y="70"/>
                  </a:lnTo>
                  <a:lnTo>
                    <a:pt x="0" y="0"/>
                  </a:lnTo>
                  <a:lnTo>
                    <a:pt x="365" y="0"/>
                  </a:lnTo>
                  <a:lnTo>
                    <a:pt x="306" y="70"/>
                  </a:lnTo>
                  <a:close/>
                </a:path>
              </a:pathLst>
            </a:custGeom>
            <a:solidFill>
              <a:srgbClr val="70D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9198" y="144219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000" b="1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맞춤 추천</a:t>
            </a:r>
            <a:r>
              <a:rPr lang="ko-KR" altLang="ko-KR" sz="20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을 제공</a:t>
            </a:r>
            <a:endParaRPr lang="ko-KR" altLang="en-US" sz="20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5616" y="2150735"/>
            <a:ext cx="2199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사용자의 노래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듣는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취향을 분석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하여 맞춤 추천 제공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아마추어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음악인들의 곡을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알릴 </a:t>
            </a: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수 있는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기회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0232" y="145758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커뮤니티 활성화</a:t>
            </a:r>
            <a:endParaRPr lang="ko-KR" altLang="en-US" dirty="0">
              <a:solidFill>
                <a:schemeClr val="bg1"/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64901" y="2150735"/>
            <a:ext cx="2199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아마추어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음악인들에 대한 일반 사용자들의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접근성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향상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음악 시장의 크기를 키울 수 있을 것이다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97741" y="2425452"/>
            <a:ext cx="2199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국내 최대의 음악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전용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클라우드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와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서비스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커뮤니티 서비스를 제공하는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사이트가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될 것이다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1959" y="1472972"/>
            <a:ext cx="14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사이트 비전</a:t>
            </a:r>
            <a:endParaRPr lang="en-US" altLang="ko-KR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22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37"/>
    </mc:Choice>
    <mc:Fallback>
      <p:transition spd="slow" advTm="37337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248330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유즈</a:t>
            </a:r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케이스 정의서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7" name="Rectangle 4440"/>
          <p:cNvSpPr>
            <a:spLocks noChangeArrowheads="1"/>
          </p:cNvSpPr>
          <p:nvPr/>
        </p:nvSpPr>
        <p:spPr bwMode="auto">
          <a:xfrm>
            <a:off x="431540" y="853440"/>
            <a:ext cx="8280920" cy="4197025"/>
          </a:xfrm>
          <a:prstGeom prst="rect">
            <a:avLst/>
          </a:prstGeom>
          <a:solidFill>
            <a:srgbClr val="F6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31640" y="1050284"/>
            <a:ext cx="708604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1. </a:t>
            </a:r>
            <a:r>
              <a:rPr lang="ko-KR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개요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사용자는 곡을 등록한다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2. Relationships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Initiator: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회원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Pre-condition: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로그인</a:t>
            </a:r>
          </a:p>
          <a:p>
            <a:pPr lvl="0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3. Flows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of Events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lvl="1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Main Flows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lvl="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1. </a:t>
            </a:r>
            <a:r>
              <a:rPr lang="ko-KR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사용자는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곡 등록을 요청한다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(A-1)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lvl="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2. </a:t>
            </a:r>
            <a:r>
              <a:rPr lang="ko-KR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시스템은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서버에게 사용자 아이디에 해당하는 원격 파일정보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(N-1)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목록을 요청한다</a:t>
            </a:r>
          </a:p>
          <a:p>
            <a:pPr lvl="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3. </a:t>
            </a:r>
            <a:r>
              <a:rPr lang="ko-KR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서버는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아이디에 해당하는 원격 파일정보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(N-1)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목록을 제공한다</a:t>
            </a:r>
          </a:p>
          <a:p>
            <a:pPr lvl="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4. </a:t>
            </a:r>
            <a:r>
              <a:rPr lang="ko-KR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시스템은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사용자에게 원격 파일정보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(N-1)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목록을 제공한다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lvl="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5. </a:t>
            </a:r>
            <a:r>
              <a:rPr lang="ko-KR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시스템은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사용자에게 곡 등록할 원격 파일정보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(N-1)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선택을 요청한다</a:t>
            </a:r>
          </a:p>
          <a:p>
            <a:pPr lvl="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6. </a:t>
            </a:r>
            <a:r>
              <a:rPr lang="ko-KR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사용자는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곡 등록할 원격 파일정보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(N-1)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선택한다</a:t>
            </a:r>
          </a:p>
          <a:p>
            <a:pPr lvl="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7. </a:t>
            </a:r>
            <a:r>
              <a:rPr lang="ko-KR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시스템은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사용자에게 곡 상세정보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(N-2)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중에서 곡 등록정보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(N-3)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입력을 요청한다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lvl="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8. </a:t>
            </a:r>
            <a:r>
              <a:rPr lang="ko-KR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사용자는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곡 등록정보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(N-3)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입력한다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.(A-2)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lvl="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9. </a:t>
            </a:r>
            <a:r>
              <a:rPr lang="ko-KR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시스템은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서버에게 사용자 아이디와 곡 상세 정보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(N-2)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을 전송하고 저장을 요청한다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.(A-3)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lvl="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10. </a:t>
            </a:r>
            <a:r>
              <a:rPr lang="ko-KR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서버는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곡 상세 정보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(N-2)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저장한다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.(E-1)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lvl="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11. </a:t>
            </a:r>
            <a:r>
              <a:rPr lang="ko-KR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서버는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시스템에게 저장 완료 성공여부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(N-4)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제공한다</a:t>
            </a:r>
          </a:p>
          <a:p>
            <a:pPr lvl="0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12. </a:t>
            </a:r>
            <a:r>
              <a:rPr lang="ko-KR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시스템은 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메시지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(N-5)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제공하고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Use Case</a:t>
            </a:r>
            <a:r>
              <a:rPr lang="ko-K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를 종료한다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0072" y="906274"/>
            <a:ext cx="3470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&lt;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곡 등록 </a:t>
            </a:r>
            <a:r>
              <a:rPr lang="ko-KR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유즈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케이스 정의서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&gt;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7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extBox 615"/>
          <p:cNvSpPr txBox="1"/>
          <p:nvPr/>
        </p:nvSpPr>
        <p:spPr>
          <a:xfrm>
            <a:off x="3779912" y="1995157"/>
            <a:ext cx="201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TSOP</a:t>
            </a:r>
            <a:endParaRPr lang="ko-KR" altLang="en-US" sz="4000" dirty="0">
              <a:solidFill>
                <a:schemeClr val="bg1">
                  <a:lumMod val="8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17" name="TextBox 616"/>
          <p:cNvSpPr txBox="1"/>
          <p:nvPr/>
        </p:nvSpPr>
        <p:spPr>
          <a:xfrm>
            <a:off x="2690268" y="3507854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우용화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팀장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김준성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김지우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이진구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전동훈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6823" y="2899047"/>
            <a:ext cx="3852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hree </a:t>
            </a:r>
            <a:r>
              <a:rPr lang="en-US" altLang="ko-KR" sz="3200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S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tep </a:t>
            </a:r>
            <a:r>
              <a:rPr lang="en-US" altLang="ko-KR" sz="3200" dirty="0" smtClean="0">
                <a:solidFill>
                  <a:srgbClr val="70DEC9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O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ne </a:t>
            </a:r>
            <a:r>
              <a:rPr lang="en-US" altLang="ko-KR" sz="3200" dirty="0" smtClean="0">
                <a:solidFill>
                  <a:srgbClr val="70DEC9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P</a:t>
            </a:r>
            <a:r>
              <a: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lay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726" y="980948"/>
            <a:ext cx="1368152" cy="13681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131840" y="1525391"/>
            <a:ext cx="792088" cy="7920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 flipV="1">
            <a:off x="4140661" y="1953057"/>
            <a:ext cx="792088" cy="7920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107638" y="1573837"/>
            <a:ext cx="792088" cy="792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806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4"/>
    </mc:Choice>
    <mc:Fallback>
      <p:transition spd="slow" advTm="1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0"/>
      <p:bldP spid="617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440"/>
          <p:cNvSpPr>
            <a:spLocks noChangeArrowheads="1"/>
          </p:cNvSpPr>
          <p:nvPr/>
        </p:nvSpPr>
        <p:spPr bwMode="auto">
          <a:xfrm>
            <a:off x="431540" y="946009"/>
            <a:ext cx="8280920" cy="4104456"/>
          </a:xfrm>
          <a:prstGeom prst="rect">
            <a:avLst/>
          </a:prstGeom>
          <a:solidFill>
            <a:srgbClr val="F6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248330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분석 다이어그램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72" y="948696"/>
            <a:ext cx="6048672" cy="413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2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1779662"/>
            <a:ext cx="2957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70DEC9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  <a:cs typeface="조선일보명조" panose="02030304000000000000" pitchFamily="18" charset="-127"/>
              </a:rPr>
              <a:t>감사합니다</a:t>
            </a:r>
            <a:endParaRPr lang="ko-KR" altLang="en-US" sz="4800" dirty="0">
              <a:solidFill>
                <a:srgbClr val="70DEC9"/>
              </a:solidFill>
              <a:latin typeface="한수원 한돋움" panose="020B0600000101010101" pitchFamily="50" charset="-127"/>
              <a:ea typeface="한수원 한돋움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" name="Rectangle 5704"/>
          <p:cNvSpPr>
            <a:spLocks noChangeArrowheads="1"/>
          </p:cNvSpPr>
          <p:nvPr/>
        </p:nvSpPr>
        <p:spPr bwMode="auto">
          <a:xfrm>
            <a:off x="3342298" y="2606084"/>
            <a:ext cx="2808312" cy="51976"/>
          </a:xfrm>
          <a:prstGeom prst="rect">
            <a:avLst/>
          </a:prstGeom>
          <a:solidFill>
            <a:srgbClr val="70DEC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921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248330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목차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712468" y="1093393"/>
            <a:ext cx="4032448" cy="400110"/>
            <a:chOff x="2699792" y="1020062"/>
            <a:chExt cx="4032448" cy="400110"/>
          </a:xfrm>
        </p:grpSpPr>
        <p:sp>
          <p:nvSpPr>
            <p:cNvPr id="4" name="직사각형 3"/>
            <p:cNvSpPr/>
            <p:nvPr/>
          </p:nvSpPr>
          <p:spPr>
            <a:xfrm>
              <a:off x="2699792" y="1020062"/>
              <a:ext cx="4032448" cy="400110"/>
            </a:xfrm>
            <a:prstGeom prst="rect">
              <a:avLst/>
            </a:prstGeom>
            <a:solidFill>
              <a:srgbClr val="F6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6F7F7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7562" y="1020062"/>
              <a:ext cx="1184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주제 선정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712468" y="1859306"/>
            <a:ext cx="4032448" cy="411377"/>
            <a:chOff x="2699792" y="1700072"/>
            <a:chExt cx="4032448" cy="411377"/>
          </a:xfrm>
        </p:grpSpPr>
        <p:sp>
          <p:nvSpPr>
            <p:cNvPr id="30" name="직사각형 29"/>
            <p:cNvSpPr/>
            <p:nvPr/>
          </p:nvSpPr>
          <p:spPr>
            <a:xfrm>
              <a:off x="2699792" y="1700072"/>
              <a:ext cx="4032448" cy="400110"/>
            </a:xfrm>
            <a:prstGeom prst="rect">
              <a:avLst/>
            </a:prstGeom>
            <a:solidFill>
              <a:srgbClr val="F6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6F7F7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7562" y="1711339"/>
              <a:ext cx="1184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벤치 </a:t>
              </a:r>
              <a:r>
                <a:rPr lang="ko-KR" altLang="en-US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마킹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712468" y="2636486"/>
            <a:ext cx="4032448" cy="422644"/>
            <a:chOff x="2699792" y="2380082"/>
            <a:chExt cx="4032448" cy="422644"/>
          </a:xfrm>
        </p:grpSpPr>
        <p:sp>
          <p:nvSpPr>
            <p:cNvPr id="31" name="직사각형 30"/>
            <p:cNvSpPr/>
            <p:nvPr/>
          </p:nvSpPr>
          <p:spPr>
            <a:xfrm>
              <a:off x="2699792" y="2380082"/>
              <a:ext cx="4032448" cy="400110"/>
            </a:xfrm>
            <a:prstGeom prst="rect">
              <a:avLst/>
            </a:prstGeom>
            <a:solidFill>
              <a:srgbClr val="F6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6F7F7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51312" y="2402616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요구사항 정의서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712468" y="3424933"/>
            <a:ext cx="4032448" cy="433911"/>
            <a:chOff x="2699792" y="3060092"/>
            <a:chExt cx="4032448" cy="433911"/>
          </a:xfrm>
        </p:grpSpPr>
        <p:sp>
          <p:nvSpPr>
            <p:cNvPr id="32" name="직사각형 31"/>
            <p:cNvSpPr/>
            <p:nvPr/>
          </p:nvSpPr>
          <p:spPr>
            <a:xfrm>
              <a:off x="2699792" y="3060092"/>
              <a:ext cx="4032448" cy="400110"/>
            </a:xfrm>
            <a:prstGeom prst="rect">
              <a:avLst/>
            </a:prstGeom>
            <a:solidFill>
              <a:srgbClr val="F6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6F7F7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97424" y="3093893"/>
              <a:ext cx="2185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유즈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 케이스 정의서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712468" y="4224647"/>
            <a:ext cx="4032448" cy="406460"/>
            <a:chOff x="2699792" y="4221584"/>
            <a:chExt cx="4032448" cy="406460"/>
          </a:xfrm>
        </p:grpSpPr>
        <p:sp>
          <p:nvSpPr>
            <p:cNvPr id="33" name="직사각형 32"/>
            <p:cNvSpPr/>
            <p:nvPr/>
          </p:nvSpPr>
          <p:spPr>
            <a:xfrm>
              <a:off x="2699792" y="4227934"/>
              <a:ext cx="4032448" cy="400110"/>
            </a:xfrm>
            <a:prstGeom prst="rect">
              <a:avLst/>
            </a:prstGeom>
            <a:solidFill>
              <a:srgbClr val="F6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6F7F7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85749" y="4221584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분석 다이어그램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4705681" y="1635646"/>
            <a:ext cx="46022" cy="4602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705681" y="2427734"/>
            <a:ext cx="46022" cy="4602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705681" y="3219822"/>
            <a:ext cx="46022" cy="4602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705681" y="4011910"/>
            <a:ext cx="46022" cy="4602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2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3"/>
    </mc:Choice>
    <mc:Fallback>
      <p:transition spd="slow" advTm="42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3528" y="248330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주제 선정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Rectangle 5704"/>
          <p:cNvSpPr>
            <a:spLocks noChangeArrowheads="1"/>
          </p:cNvSpPr>
          <p:nvPr/>
        </p:nvSpPr>
        <p:spPr bwMode="auto">
          <a:xfrm>
            <a:off x="6084168" y="1166225"/>
            <a:ext cx="2376264" cy="1671710"/>
          </a:xfrm>
          <a:prstGeom prst="rect">
            <a:avLst/>
          </a:prstGeom>
          <a:solidFill>
            <a:srgbClr val="70DEC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Rectangle 5495"/>
          <p:cNvSpPr>
            <a:spLocks noChangeArrowheads="1"/>
          </p:cNvSpPr>
          <p:nvPr/>
        </p:nvSpPr>
        <p:spPr bwMode="auto">
          <a:xfrm>
            <a:off x="971600" y="1182278"/>
            <a:ext cx="2376264" cy="1656184"/>
          </a:xfrm>
          <a:prstGeom prst="rect">
            <a:avLst/>
          </a:prstGeom>
          <a:solidFill>
            <a:srgbClr val="F8A1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4" name="Rectangle 5662"/>
          <p:cNvSpPr>
            <a:spLocks noChangeArrowheads="1"/>
          </p:cNvSpPr>
          <p:nvPr/>
        </p:nvSpPr>
        <p:spPr bwMode="auto">
          <a:xfrm>
            <a:off x="3347864" y="2838462"/>
            <a:ext cx="2736304" cy="1965536"/>
          </a:xfrm>
          <a:prstGeom prst="rect">
            <a:avLst/>
          </a:prstGeom>
          <a:solidFill>
            <a:srgbClr val="2E4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17" y="1579678"/>
            <a:ext cx="1306235" cy="13062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14" y="1744520"/>
            <a:ext cx="1259278" cy="12592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5642" y="1275606"/>
            <a:ext cx="226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bg1"/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Cloud Storage</a:t>
            </a:r>
            <a:endParaRPr lang="ko-KR" altLang="en-US" sz="2400" spc="-150" dirty="0">
              <a:solidFill>
                <a:schemeClr val="bg1"/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72200" y="1245989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bg1"/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Streaming</a:t>
            </a:r>
            <a:endParaRPr lang="ko-KR" altLang="en-US" sz="2400" spc="-150" dirty="0">
              <a:solidFill>
                <a:schemeClr val="bg1"/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47864" y="2002080"/>
            <a:ext cx="2736304" cy="835854"/>
            <a:chOff x="3347864" y="2002080"/>
            <a:chExt cx="2736304" cy="835854"/>
          </a:xfrm>
        </p:grpSpPr>
        <p:cxnSp>
          <p:nvCxnSpPr>
            <p:cNvPr id="17" name="꺾인 연결선 16"/>
            <p:cNvCxnSpPr>
              <a:stCxn id="13" idx="3"/>
            </p:cNvCxnSpPr>
            <p:nvPr/>
          </p:nvCxnSpPr>
          <p:spPr>
            <a:xfrm>
              <a:off x="3347864" y="2010370"/>
              <a:ext cx="789351" cy="827564"/>
            </a:xfrm>
            <a:prstGeom prst="bentConnector2">
              <a:avLst/>
            </a:prstGeom>
            <a:ln w="76200">
              <a:solidFill>
                <a:srgbClr val="F6A16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2" idx="1"/>
            </p:cNvCxnSpPr>
            <p:nvPr/>
          </p:nvCxnSpPr>
          <p:spPr>
            <a:xfrm rot="10800000" flipV="1">
              <a:off x="5292080" y="2002080"/>
              <a:ext cx="792088" cy="835854"/>
            </a:xfrm>
            <a:prstGeom prst="bentConnector2">
              <a:avLst/>
            </a:prstGeom>
            <a:ln w="76200">
              <a:solidFill>
                <a:srgbClr val="70DEC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3419872" y="2874465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chemeClr val="bg1"/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Web Application</a:t>
            </a:r>
            <a:endParaRPr lang="ko-KR" altLang="en-US" sz="2400" spc="-150" dirty="0">
              <a:solidFill>
                <a:schemeClr val="bg1"/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15" y="3433108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9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1"/>
    </mc:Choice>
    <mc:Fallback>
      <p:transition spd="slow" advTm="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248330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설문 조사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t="27249" r="38884" b="11951"/>
          <a:stretch/>
        </p:blipFill>
        <p:spPr>
          <a:xfrm>
            <a:off x="1907704" y="1151191"/>
            <a:ext cx="4918237" cy="3580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796" y="843558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* 2018-07-11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기준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211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분이 응답해주셨습니다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5" name="설명선 2 4"/>
          <p:cNvSpPr/>
          <p:nvPr/>
        </p:nvSpPr>
        <p:spPr>
          <a:xfrm>
            <a:off x="5940152" y="1727256"/>
            <a:ext cx="1008112" cy="720080"/>
          </a:xfrm>
          <a:prstGeom prst="borderCallout2">
            <a:avLst>
              <a:gd name="adj1" fmla="val 18750"/>
              <a:gd name="adj2" fmla="val -8333"/>
              <a:gd name="adj3" fmla="val 19808"/>
              <a:gd name="adj4" fmla="val -58182"/>
              <a:gd name="adj5" fmla="val 133664"/>
              <a:gd name="adj6" fmla="val -101205"/>
            </a:avLst>
          </a:prstGeom>
          <a:solidFill>
            <a:srgbClr val="2E455A"/>
          </a:solidFill>
          <a:ln>
            <a:solidFill>
              <a:srgbClr val="2E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예 </a:t>
            </a:r>
            <a:r>
              <a:rPr lang="en-US" altLang="ko-KR" sz="16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(97.2%)</a:t>
            </a:r>
            <a:endParaRPr lang="ko-KR" altLang="en-US" sz="16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1" name="설명선 2 20"/>
          <p:cNvSpPr/>
          <p:nvPr/>
        </p:nvSpPr>
        <p:spPr>
          <a:xfrm>
            <a:off x="6660232" y="3311432"/>
            <a:ext cx="864096" cy="576064"/>
          </a:xfrm>
          <a:prstGeom prst="borderCallout2">
            <a:avLst>
              <a:gd name="adj1" fmla="val 49174"/>
              <a:gd name="adj2" fmla="val -4100"/>
              <a:gd name="adj3" fmla="val 43618"/>
              <a:gd name="adj4" fmla="val -82521"/>
              <a:gd name="adj5" fmla="val 8530"/>
              <a:gd name="adj6" fmla="val -159895"/>
            </a:avLst>
          </a:prstGeom>
          <a:solidFill>
            <a:srgbClr val="2E455A"/>
          </a:solidFill>
          <a:ln>
            <a:solidFill>
              <a:srgbClr val="2E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아니오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(2.8%)</a:t>
            </a:r>
            <a:endParaRPr lang="ko-KR" altLang="en-US" sz="14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19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4"/>
    </mc:Choice>
    <mc:Fallback>
      <p:transition spd="slow" advTm="42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20816"/>
          <a:stretch/>
        </p:blipFill>
        <p:spPr>
          <a:xfrm>
            <a:off x="1763688" y="1419622"/>
            <a:ext cx="4334344" cy="30596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3528" y="248330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설문 조사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5" name="설명선 2 4"/>
          <p:cNvSpPr/>
          <p:nvPr/>
        </p:nvSpPr>
        <p:spPr>
          <a:xfrm>
            <a:off x="5436096" y="1923678"/>
            <a:ext cx="936104" cy="720080"/>
          </a:xfrm>
          <a:prstGeom prst="borderCallout2">
            <a:avLst>
              <a:gd name="adj1" fmla="val 18750"/>
              <a:gd name="adj2" fmla="val -8333"/>
              <a:gd name="adj3" fmla="val 19808"/>
              <a:gd name="adj4" fmla="val -58182"/>
              <a:gd name="adj5" fmla="val 133664"/>
              <a:gd name="adj6" fmla="val -101205"/>
            </a:avLst>
          </a:prstGeom>
          <a:solidFill>
            <a:srgbClr val="2E455A"/>
          </a:solidFill>
          <a:ln>
            <a:solidFill>
              <a:srgbClr val="2E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예 </a:t>
            </a:r>
            <a:r>
              <a:rPr lang="en-US" altLang="ko-KR" sz="16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(89.1%)</a:t>
            </a:r>
            <a:endParaRPr lang="ko-KR" altLang="en-US" sz="16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1" name="설명선 2 20"/>
          <p:cNvSpPr/>
          <p:nvPr/>
        </p:nvSpPr>
        <p:spPr>
          <a:xfrm>
            <a:off x="5940152" y="3147814"/>
            <a:ext cx="936104" cy="576064"/>
          </a:xfrm>
          <a:prstGeom prst="borderCallout2">
            <a:avLst>
              <a:gd name="adj1" fmla="val 49174"/>
              <a:gd name="adj2" fmla="val -4100"/>
              <a:gd name="adj3" fmla="val 43618"/>
              <a:gd name="adj4" fmla="val -82521"/>
              <a:gd name="adj5" fmla="val 8530"/>
              <a:gd name="adj6" fmla="val -159895"/>
            </a:avLst>
          </a:prstGeom>
          <a:solidFill>
            <a:srgbClr val="2E455A"/>
          </a:solidFill>
          <a:ln>
            <a:solidFill>
              <a:srgbClr val="2E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아니오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</a:b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(10.9%)</a:t>
            </a:r>
            <a:endParaRPr lang="ko-KR" altLang="en-US" sz="14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93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7"/>
    </mc:Choice>
    <mc:Fallback>
      <p:transition spd="slow" advTm="162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248330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설문 조사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8"/>
          <a:stretch/>
        </p:blipFill>
        <p:spPr>
          <a:xfrm>
            <a:off x="1599956" y="987574"/>
            <a:ext cx="6016948" cy="38583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759437" y="2159304"/>
            <a:ext cx="76927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설명선 2 5"/>
          <p:cNvSpPr/>
          <p:nvPr/>
        </p:nvSpPr>
        <p:spPr>
          <a:xfrm>
            <a:off x="5940152" y="1727256"/>
            <a:ext cx="1080120" cy="720080"/>
          </a:xfrm>
          <a:prstGeom prst="borderCallout2">
            <a:avLst>
              <a:gd name="adj1" fmla="val 18750"/>
              <a:gd name="adj2" fmla="val -8333"/>
              <a:gd name="adj3" fmla="val 19808"/>
              <a:gd name="adj4" fmla="val -58182"/>
              <a:gd name="adj5" fmla="val 133664"/>
              <a:gd name="adj6" fmla="val -101205"/>
            </a:avLst>
          </a:prstGeom>
          <a:solidFill>
            <a:srgbClr val="2E455A"/>
          </a:solidFill>
          <a:ln>
            <a:solidFill>
              <a:srgbClr val="2E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아니오 </a:t>
            </a:r>
            <a:r>
              <a:rPr lang="en-US" altLang="ko-KR" sz="16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(60.6%)</a:t>
            </a:r>
            <a:endParaRPr lang="ko-KR" altLang="en-US" sz="16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6640016" y="3795886"/>
            <a:ext cx="1028328" cy="720080"/>
          </a:xfrm>
          <a:prstGeom prst="borderCallout2">
            <a:avLst>
              <a:gd name="adj1" fmla="val 18750"/>
              <a:gd name="adj2" fmla="val -8333"/>
              <a:gd name="adj3" fmla="val 19808"/>
              <a:gd name="adj4" fmla="val -58182"/>
              <a:gd name="adj5" fmla="val -55757"/>
              <a:gd name="adj6" fmla="val -110275"/>
            </a:avLst>
          </a:prstGeom>
          <a:solidFill>
            <a:srgbClr val="2E455A"/>
          </a:solidFill>
          <a:ln>
            <a:solidFill>
              <a:srgbClr val="2E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예 </a:t>
            </a:r>
            <a:r>
              <a:rPr lang="en-US" altLang="ko-KR" sz="16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(39.4%)</a:t>
            </a:r>
            <a:endParaRPr lang="ko-KR" altLang="en-US" sz="16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81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"/>
    </mc:Choice>
    <mc:Fallback>
      <p:transition spd="slow" advTm="2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248330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설문 조사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"/>
          <a:stretch/>
        </p:blipFill>
        <p:spPr>
          <a:xfrm>
            <a:off x="395536" y="976124"/>
            <a:ext cx="8352928" cy="3675220"/>
          </a:xfrm>
          <a:prstGeom prst="rect">
            <a:avLst/>
          </a:prstGeom>
        </p:spPr>
      </p:pic>
      <p:sp>
        <p:nvSpPr>
          <p:cNvPr id="5" name="설명선 2 4"/>
          <p:cNvSpPr/>
          <p:nvPr/>
        </p:nvSpPr>
        <p:spPr>
          <a:xfrm>
            <a:off x="683568" y="2859782"/>
            <a:ext cx="2232248" cy="504056"/>
          </a:xfrm>
          <a:prstGeom prst="borderCallout2">
            <a:avLst>
              <a:gd name="adj1" fmla="val 39914"/>
              <a:gd name="adj2" fmla="val 95099"/>
              <a:gd name="adj3" fmla="val 172342"/>
              <a:gd name="adj4" fmla="val 15818"/>
              <a:gd name="adj5" fmla="val 192772"/>
              <a:gd name="adj6" fmla="val 93828"/>
            </a:avLst>
          </a:prstGeom>
          <a:solidFill>
            <a:srgbClr val="2E455A"/>
          </a:solidFill>
          <a:ln>
            <a:solidFill>
              <a:srgbClr val="2E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인터넷을 사용하지 않아도 들을 수 있다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(67.6%)</a:t>
            </a:r>
            <a:endParaRPr lang="ko-KR" altLang="en-US" sz="14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3851920" y="4011910"/>
            <a:ext cx="2232248" cy="504056"/>
          </a:xfrm>
          <a:prstGeom prst="borderCallout2">
            <a:avLst>
              <a:gd name="adj1" fmla="val 11191"/>
              <a:gd name="adj2" fmla="val 61987"/>
              <a:gd name="adj3" fmla="val -78606"/>
              <a:gd name="adj4" fmla="val 42785"/>
              <a:gd name="adj5" fmla="val -123181"/>
              <a:gd name="adj6" fmla="val 3368"/>
            </a:avLst>
          </a:prstGeom>
          <a:solidFill>
            <a:srgbClr val="2E455A"/>
          </a:solidFill>
          <a:ln>
            <a:solidFill>
              <a:srgbClr val="2E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소장하기 위해 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(27%)</a:t>
            </a:r>
            <a:endParaRPr lang="ko-KR" altLang="en-US" sz="14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4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4"/>
    </mc:Choice>
    <mc:Fallback>
      <p:transition spd="slow" advTm="94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248330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6A16B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설문 조사</a:t>
            </a:r>
            <a:endParaRPr lang="ko-KR" altLang="en-US" sz="2800" b="1" dirty="0">
              <a:solidFill>
                <a:srgbClr val="F6A16B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9"/>
          <a:stretch/>
        </p:blipFill>
        <p:spPr>
          <a:xfrm>
            <a:off x="1187624" y="987574"/>
            <a:ext cx="7392529" cy="792088"/>
          </a:xfrm>
          <a:prstGeom prst="rect">
            <a:avLst/>
          </a:prstGeom>
        </p:spPr>
      </p:pic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548463521"/>
              </p:ext>
            </p:extLst>
          </p:nvPr>
        </p:nvGraphicFramePr>
        <p:xfrm>
          <a:off x="2339752" y="1383618"/>
          <a:ext cx="4932031" cy="352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설명선 2 5"/>
          <p:cNvSpPr/>
          <p:nvPr/>
        </p:nvSpPr>
        <p:spPr>
          <a:xfrm>
            <a:off x="6516216" y="4371950"/>
            <a:ext cx="1944216" cy="504056"/>
          </a:xfrm>
          <a:prstGeom prst="borderCallout2">
            <a:avLst>
              <a:gd name="adj1" fmla="val 18750"/>
              <a:gd name="adj2" fmla="val -8333"/>
              <a:gd name="adj3" fmla="val 16633"/>
              <a:gd name="adj4" fmla="val -34703"/>
              <a:gd name="adj5" fmla="val -1975"/>
              <a:gd name="adj6" fmla="val -38583"/>
            </a:avLst>
          </a:prstGeom>
          <a:solidFill>
            <a:srgbClr val="2E455A"/>
          </a:solidFill>
          <a:ln>
            <a:solidFill>
              <a:srgbClr val="2E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기타 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대부분 </a:t>
            </a:r>
            <a:r>
              <a:rPr lang="ko-KR" altLang="en-US" sz="1400" dirty="0" err="1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스트리밍</a:t>
            </a:r>
            <a:endParaRPr lang="en-US" altLang="ko-KR" sz="14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서비스 이용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 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(22%)</a:t>
            </a:r>
            <a:endParaRPr lang="ko-KR" altLang="en-US" sz="14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6660232" y="2283718"/>
            <a:ext cx="1991929" cy="540060"/>
          </a:xfrm>
          <a:prstGeom prst="borderCallout2">
            <a:avLst>
              <a:gd name="adj1" fmla="val 28627"/>
              <a:gd name="adj2" fmla="val -5655"/>
              <a:gd name="adj3" fmla="val 39208"/>
              <a:gd name="adj4" fmla="val -28965"/>
              <a:gd name="adj5" fmla="val 72640"/>
              <a:gd name="adj6" fmla="val -39190"/>
            </a:avLst>
          </a:prstGeom>
          <a:solidFill>
            <a:srgbClr val="2E455A"/>
          </a:solidFill>
          <a:ln>
            <a:solidFill>
              <a:srgbClr val="2E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파일 관리가</a:t>
            </a:r>
            <a:endParaRPr lang="en-US" altLang="ko-KR" sz="1600" b="1" dirty="0" smtClean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어려워서 </a:t>
            </a:r>
            <a:r>
              <a:rPr lang="en-US" altLang="ko-KR" sz="1600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en-US" altLang="ko-KR" sz="1600" b="1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26%)</a:t>
            </a:r>
            <a:endParaRPr lang="ko-KR" altLang="en-US" sz="1600" b="1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827584" y="2787774"/>
            <a:ext cx="1991929" cy="324036"/>
          </a:xfrm>
          <a:prstGeom prst="borderCallout2">
            <a:avLst>
              <a:gd name="adj1" fmla="val 54024"/>
              <a:gd name="adj2" fmla="val 103370"/>
              <a:gd name="adj3" fmla="val 43331"/>
              <a:gd name="adj4" fmla="val 156862"/>
              <a:gd name="adj5" fmla="val 103709"/>
              <a:gd name="adj6" fmla="val 155841"/>
            </a:avLst>
          </a:prstGeom>
          <a:solidFill>
            <a:srgbClr val="2E455A"/>
          </a:solidFill>
          <a:ln>
            <a:solidFill>
              <a:srgbClr val="2E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용량 부족 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17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%)</a:t>
            </a:r>
            <a:endParaRPr lang="ko-KR" altLang="en-US" sz="14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1259632" y="4371950"/>
            <a:ext cx="1991929" cy="486054"/>
          </a:xfrm>
          <a:prstGeom prst="borderCallout2">
            <a:avLst>
              <a:gd name="adj1" fmla="val 37563"/>
              <a:gd name="adj2" fmla="val 103752"/>
              <a:gd name="adj3" fmla="val -45615"/>
              <a:gd name="adj4" fmla="val 136339"/>
              <a:gd name="adj5" fmla="val -19358"/>
              <a:gd name="adj6" fmla="val 151497"/>
            </a:avLst>
          </a:prstGeom>
          <a:solidFill>
            <a:srgbClr val="2E455A"/>
          </a:solidFill>
          <a:ln>
            <a:solidFill>
              <a:srgbClr val="2E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이용권 요금이 부담스러워서 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22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%)</a:t>
            </a:r>
            <a:endParaRPr lang="ko-KR" altLang="en-US" sz="14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1907704" y="1707654"/>
            <a:ext cx="1991929" cy="576064"/>
          </a:xfrm>
          <a:prstGeom prst="borderCallout2">
            <a:avLst>
              <a:gd name="adj1" fmla="val 61519"/>
              <a:gd name="adj2" fmla="val 102223"/>
              <a:gd name="adj3" fmla="val 63959"/>
              <a:gd name="adj4" fmla="val 133099"/>
              <a:gd name="adj5" fmla="val 102594"/>
              <a:gd name="adj6" fmla="val 135745"/>
            </a:avLst>
          </a:prstGeom>
          <a:solidFill>
            <a:srgbClr val="2E455A"/>
          </a:solidFill>
          <a:ln>
            <a:solidFill>
              <a:srgbClr val="2E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다운로드 곡 수가 일정하지 않아서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(</a:t>
            </a:r>
            <a:r>
              <a:rPr lang="en-US" altLang="ko-KR" sz="1400" dirty="0" smtClean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13%)</a:t>
            </a:r>
            <a:endParaRPr lang="ko-KR" altLang="en-US" sz="14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04"/>
    </mc:Choice>
    <mc:Fallback>
      <p:transition spd="slow" advTm="3090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751</Words>
  <Application>Microsoft Office PowerPoint</Application>
  <PresentationFormat>화면 슬라이드 쇼(16:9)</PresentationFormat>
  <Paragraphs>150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한수원 한돋움 Bold</vt:lpstr>
      <vt:lpstr>한수원 한돋움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</dc:creator>
  <cp:lastModifiedBy>Jun_Sung</cp:lastModifiedBy>
  <cp:revision>178</cp:revision>
  <dcterms:created xsi:type="dcterms:W3CDTF">2018-07-11T12:20:28Z</dcterms:created>
  <dcterms:modified xsi:type="dcterms:W3CDTF">2018-07-12T00:21:20Z</dcterms:modified>
</cp:coreProperties>
</file>