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772B-BBC9-42A3-B0BD-8E9271E312D1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BE71-89F1-49B4-B770-105BBB3EC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79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772B-BBC9-42A3-B0BD-8E9271E312D1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BE71-89F1-49B4-B770-105BBB3EC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26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772B-BBC9-42A3-B0BD-8E9271E312D1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BE71-89F1-49B4-B770-105BBB3EC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94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772B-BBC9-42A3-B0BD-8E9271E312D1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BE71-89F1-49B4-B770-105BBB3EC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58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772B-BBC9-42A3-B0BD-8E9271E312D1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BE71-89F1-49B4-B770-105BBB3EC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99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772B-BBC9-42A3-B0BD-8E9271E312D1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BE71-89F1-49B4-B770-105BBB3EC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06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772B-BBC9-42A3-B0BD-8E9271E312D1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BE71-89F1-49B4-B770-105BBB3EC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70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772B-BBC9-42A3-B0BD-8E9271E312D1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BE71-89F1-49B4-B770-105BBB3EC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16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772B-BBC9-42A3-B0BD-8E9271E312D1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BE71-89F1-49B4-B770-105BBB3EC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3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772B-BBC9-42A3-B0BD-8E9271E312D1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BE71-89F1-49B4-B770-105BBB3EC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1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772B-BBC9-42A3-B0BD-8E9271E312D1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BE71-89F1-49B4-B770-105BBB3EC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08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C772B-BBC9-42A3-B0BD-8E9271E312D1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EBE71-89F1-49B4-B770-105BBB3EC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37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17145" y="1425550"/>
            <a:ext cx="5856090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chemeClr val="bg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캡스톤 디자인 프로젝트</a:t>
            </a:r>
            <a:endParaRPr lang="ko-KR" altLang="en-US" sz="5400">
              <a:solidFill>
                <a:schemeClr val="bg1"/>
              </a:solidFill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97944" y="2348880"/>
            <a:ext cx="3294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mtClean="0">
                <a:solidFill>
                  <a:schemeClr val="accent1">
                    <a:lumMod val="7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&lt;</a:t>
            </a:r>
            <a:r>
              <a:rPr lang="ko-KR" altLang="en-US" sz="4800" smtClean="0">
                <a:solidFill>
                  <a:schemeClr val="accent1">
                    <a:lumMod val="7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과제 기획서</a:t>
            </a:r>
            <a:r>
              <a:rPr lang="en-US" altLang="ko-KR" sz="4800" smtClean="0">
                <a:solidFill>
                  <a:schemeClr val="accent1">
                    <a:lumMod val="7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&gt;</a:t>
            </a:r>
            <a:endParaRPr lang="ko-KR" altLang="en-US" sz="4800">
              <a:solidFill>
                <a:schemeClr val="accent1">
                  <a:lumMod val="75000"/>
                </a:schemeClr>
              </a:solidFill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30328" y="3419127"/>
            <a:ext cx="178613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altLang="ko-KR" sz="200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algn="r"/>
            <a:r>
              <a:rPr lang="en-US" altLang="ko-KR" sz="2000" smtClean="0">
                <a:latin typeface="LG PC" panose="02030504000101010101" pitchFamily="18" charset="-127"/>
                <a:ea typeface="LG PC" panose="02030504000101010101" pitchFamily="18" charset="-127"/>
              </a:rPr>
              <a:t>20160458 </a:t>
            </a:r>
            <a:r>
              <a:rPr lang="ko-KR" altLang="en-US" sz="2000" smtClean="0">
                <a:latin typeface="LG PC" panose="02030504000101010101" pitchFamily="18" charset="-127"/>
                <a:ea typeface="LG PC" panose="02030504000101010101" pitchFamily="18" charset="-127"/>
              </a:rPr>
              <a:t>김지우</a:t>
            </a:r>
            <a:endParaRPr lang="en-US" altLang="ko-KR" sz="200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algn="r"/>
            <a:r>
              <a:rPr lang="en-US" altLang="ko-KR" sz="2000" smtClean="0">
                <a:latin typeface="LG PC" panose="02030504000101010101" pitchFamily="18" charset="-127"/>
                <a:ea typeface="LG PC" panose="02030504000101010101" pitchFamily="18" charset="-127"/>
              </a:rPr>
              <a:t>20160521 </a:t>
            </a:r>
            <a:r>
              <a:rPr lang="ko-KR" altLang="en-US" sz="2000" smtClean="0">
                <a:latin typeface="LG PC" panose="02030504000101010101" pitchFamily="18" charset="-127"/>
                <a:ea typeface="LG PC" panose="02030504000101010101" pitchFamily="18" charset="-127"/>
              </a:rPr>
              <a:t>유영미</a:t>
            </a:r>
            <a:endParaRPr lang="en-US" altLang="ko-KR" sz="200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algn="r"/>
            <a:endParaRPr lang="en-US" altLang="ko-KR" sz="200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algn="r"/>
            <a:endParaRPr lang="en-US" altLang="ko-KR" sz="200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algn="r"/>
            <a:r>
              <a:rPr lang="en-US" altLang="ko-KR" sz="2000" smtClean="0">
                <a:latin typeface="LG PC" panose="02030504000101010101" pitchFamily="18" charset="-127"/>
                <a:ea typeface="LG PC" panose="02030504000101010101" pitchFamily="18" charset="-127"/>
              </a:rPr>
              <a:t>20160433 </a:t>
            </a:r>
            <a:r>
              <a:rPr lang="ko-KR" altLang="en-US" sz="2000" smtClean="0">
                <a:latin typeface="LG PC" panose="02030504000101010101" pitchFamily="18" charset="-127"/>
                <a:ea typeface="LG PC" panose="02030504000101010101" pitchFamily="18" charset="-127"/>
              </a:rPr>
              <a:t>김민정</a:t>
            </a:r>
            <a:endParaRPr lang="en-US" altLang="ko-KR" sz="200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algn="r"/>
            <a:r>
              <a:rPr lang="en-US" altLang="ko-KR" sz="2000" smtClean="0">
                <a:latin typeface="LG PC" panose="02030504000101010101" pitchFamily="18" charset="-127"/>
                <a:ea typeface="LG PC" panose="02030504000101010101" pitchFamily="18" charset="-127"/>
              </a:rPr>
              <a:t>20160459 </a:t>
            </a:r>
            <a:r>
              <a:rPr lang="ko-KR" altLang="en-US" sz="2000" smtClean="0">
                <a:latin typeface="LG PC" panose="02030504000101010101" pitchFamily="18" charset="-127"/>
                <a:ea typeface="LG PC" panose="02030504000101010101" pitchFamily="18" charset="-127"/>
              </a:rPr>
              <a:t>김초원</a:t>
            </a:r>
            <a:endParaRPr lang="en-US" altLang="ko-KR" sz="200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algn="r"/>
            <a:r>
              <a:rPr lang="en-US" altLang="ko-KR" sz="2000" smtClean="0">
                <a:latin typeface="LG PC" panose="02030504000101010101" pitchFamily="18" charset="-127"/>
                <a:ea typeface="LG PC" panose="02030504000101010101" pitchFamily="18" charset="-127"/>
              </a:rPr>
              <a:t>20160589 </a:t>
            </a:r>
            <a:r>
              <a:rPr lang="ko-KR" altLang="en-US" sz="2000" smtClean="0">
                <a:latin typeface="LG PC" panose="02030504000101010101" pitchFamily="18" charset="-127"/>
                <a:ea typeface="LG PC" panose="02030504000101010101" pitchFamily="18" charset="-127"/>
              </a:rPr>
              <a:t>조윤지</a:t>
            </a:r>
            <a:endParaRPr lang="en-US" altLang="ko-KR" sz="2000" smtClean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926338" y="6268670"/>
            <a:ext cx="32913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4678" y="6322843"/>
            <a:ext cx="17860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bg1">
                    <a:lumMod val="65000"/>
                  </a:schemeClr>
                </a:solidFill>
              </a:rPr>
              <a:t>캡스톤디자인 과제기획서</a:t>
            </a:r>
            <a:endParaRPr lang="ko-KR" altLang="en-US" sz="11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3179" y="996142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solidFill>
                  <a:schemeClr val="accent1">
                    <a:lumMod val="7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다반 </a:t>
            </a:r>
            <a:r>
              <a:rPr lang="en-US" altLang="ko-KR" sz="2000" smtClean="0">
                <a:solidFill>
                  <a:schemeClr val="accent1">
                    <a:lumMod val="7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1,2</a:t>
            </a:r>
            <a:r>
              <a:rPr lang="ko-KR" altLang="en-US" sz="2000" smtClean="0">
                <a:solidFill>
                  <a:schemeClr val="accent1">
                    <a:lumMod val="7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조</a:t>
            </a:r>
            <a:endParaRPr lang="ko-KR" altLang="en-US" sz="2000">
              <a:solidFill>
                <a:schemeClr val="accent1">
                  <a:lumMod val="75000"/>
                </a:schemeClr>
              </a:solidFill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56376" y="3358309"/>
            <a:ext cx="955711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solidFill>
                  <a:schemeClr val="bg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다반 </a:t>
            </a:r>
            <a:r>
              <a:rPr lang="en-US" altLang="ko-KR" sz="2000" b="1" smtClean="0">
                <a:solidFill>
                  <a:schemeClr val="bg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1</a:t>
            </a:r>
            <a:r>
              <a:rPr lang="ko-KR" altLang="en-US" sz="2000" b="1" smtClean="0">
                <a:solidFill>
                  <a:schemeClr val="bg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조</a:t>
            </a:r>
            <a:endParaRPr lang="ko-KR" altLang="en-US" sz="2000" b="1">
              <a:solidFill>
                <a:schemeClr val="bg1"/>
              </a:solidFill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56375" y="4581128"/>
            <a:ext cx="955711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solidFill>
                  <a:schemeClr val="bg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다반 </a:t>
            </a:r>
            <a:r>
              <a:rPr lang="en-US" altLang="ko-KR" sz="2000" b="1" smtClean="0">
                <a:solidFill>
                  <a:schemeClr val="bg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2</a:t>
            </a:r>
            <a:r>
              <a:rPr lang="ko-KR" altLang="en-US" sz="2000" b="1" smtClean="0">
                <a:solidFill>
                  <a:schemeClr val="bg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조</a:t>
            </a:r>
            <a:endParaRPr lang="ko-KR" altLang="en-US" sz="2000" b="1">
              <a:solidFill>
                <a:schemeClr val="bg1"/>
              </a:solidFill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88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43254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chemeClr val="accent1">
                    <a:lumMod val="7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1. </a:t>
            </a:r>
            <a:r>
              <a:rPr lang="ko-KR" altLang="en-US" sz="2000" b="1" smtClean="0">
                <a:solidFill>
                  <a:schemeClr val="accent1">
                    <a:lumMod val="7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제목 및 개요</a:t>
            </a:r>
            <a:endParaRPr lang="ko-KR" altLang="en-US" sz="2000" b="1">
              <a:solidFill>
                <a:schemeClr val="accent1">
                  <a:lumMod val="75000"/>
                </a:schemeClr>
              </a:solidFill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548680"/>
            <a:ext cx="32758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926338" y="6268670"/>
            <a:ext cx="32913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94678" y="6322843"/>
            <a:ext cx="17860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bg1">
                    <a:lumMod val="65000"/>
                  </a:schemeClr>
                </a:solidFill>
              </a:rPr>
              <a:t>캡스톤디자인 과제기획서</a:t>
            </a:r>
            <a:endParaRPr lang="ko-KR" altLang="en-US" sz="11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4365" y="1124744"/>
            <a:ext cx="285526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chemeClr val="bg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&lt;SAFE ROAD&gt;</a:t>
            </a:r>
            <a:endParaRPr lang="ko-KR" altLang="en-US" sz="3600">
              <a:solidFill>
                <a:schemeClr val="bg1"/>
              </a:solidFill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132856"/>
            <a:ext cx="3717114" cy="3513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2817" y="2492896"/>
            <a:ext cx="4613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운전자 없이 자율주행하는 자동차가 상용화 될 날이 머지 않았다</a:t>
            </a:r>
            <a:r>
              <a:rPr lang="en-US" altLang="ko-KR" smtClean="0">
                <a:latin typeface="LG PC" panose="02030504000101010101" pitchFamily="18" charset="-127"/>
                <a:ea typeface="LG PC" panose="02030504000101010101" pitchFamily="18" charset="-127"/>
              </a:rPr>
              <a:t>. 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운전자가 없는 자동차들은 도로 상황에 대한 정보를 받는 것이 매우 중요하다</a:t>
            </a:r>
            <a:r>
              <a:rPr lang="en-US" altLang="ko-KR" smtClean="0">
                <a:latin typeface="LG PC" panose="02030504000101010101" pitchFamily="18" charset="-127"/>
                <a:ea typeface="LG PC" panose="02030504000101010101" pitchFamily="18" charset="-127"/>
              </a:rPr>
              <a:t>. 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특히</a:t>
            </a:r>
            <a:r>
              <a:rPr lang="en-US" altLang="ko-KR" smtClean="0">
                <a:latin typeface="LG PC" panose="02030504000101010101" pitchFamily="18" charset="-127"/>
                <a:ea typeface="LG PC" panose="02030504000101010101" pitchFamily="18" charset="-127"/>
              </a:rPr>
              <a:t>, 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횡단보도나 신호등이 있는 곳에서는 보행자의 안전이 걸려있기 때문에 이곳에서 정보를 주고 받는 것은 매우 중요할 것이다</a:t>
            </a:r>
            <a:r>
              <a:rPr lang="en-US" altLang="ko-KR" smtClean="0">
                <a:latin typeface="LG PC" panose="02030504000101010101" pitchFamily="18" charset="-127"/>
                <a:ea typeface="LG PC" panose="02030504000101010101" pitchFamily="18" charset="-127"/>
              </a:rPr>
              <a:t>. 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그러므로 우리는 주행자가 없는 아주 간단한 자율주행 자동차와 신호등이 포함된 도로를 만들어 그들이 현재 상황에 따라 자체 판단 할 수 있도록 구현해 보기로 하였다</a:t>
            </a:r>
            <a:r>
              <a:rPr lang="en-US" altLang="ko-KR" smtClean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endParaRPr lang="en-US" altLang="ko-KR" smtClean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001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43254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2.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개념 그림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548680"/>
            <a:ext cx="32758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926338" y="6268670"/>
            <a:ext cx="32913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94678" y="6322843"/>
            <a:ext cx="17860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bg1">
                    <a:lumMod val="65000"/>
                  </a:schemeClr>
                </a:solidFill>
              </a:rPr>
              <a:t>캡스톤디자인 과제기획서</a:t>
            </a:r>
            <a:endParaRPr lang="ko-KR" altLang="en-US" sz="11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56"/>
          <a:stretch/>
        </p:blipFill>
        <p:spPr bwMode="auto">
          <a:xfrm>
            <a:off x="3135840" y="787948"/>
            <a:ext cx="5832648" cy="343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692696"/>
            <a:ext cx="32403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신호등이 </a:t>
            </a:r>
            <a:r>
              <a:rPr lang="ko-KR" altLang="en-US" err="1" smtClean="0">
                <a:latin typeface="LG PC" panose="02030504000101010101" pitchFamily="18" charset="-127"/>
                <a:ea typeface="LG PC" panose="02030504000101010101" pitchFamily="18" charset="-127"/>
              </a:rPr>
              <a:t>빨간불인지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파란불인지</a:t>
            </a:r>
            <a:r>
              <a:rPr lang="en-US" altLang="ko-KR" smtClean="0">
                <a:latin typeface="LG PC" panose="02030504000101010101" pitchFamily="18" charset="-127"/>
                <a:ea typeface="LG PC" panose="02030504000101010101" pitchFamily="18" charset="-127"/>
              </a:rPr>
              <a:t>, 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자동차가 지금 지나가도 되는지에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대한 정보를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cloud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를 통해 자동차가 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받는다</a:t>
            </a:r>
            <a:r>
              <a:rPr lang="en-US" altLang="ko-KR" smtClean="0">
                <a:latin typeface="LG PC" panose="02030504000101010101" pitchFamily="18" charset="-127"/>
                <a:ea typeface="LG PC" panose="02030504000101010101" pitchFamily="18" charset="-127"/>
              </a:rPr>
              <a:t>. 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정차해있던 자동차가</a:t>
            </a:r>
            <a:r>
              <a:rPr lang="en-US" altLang="ko-KR" smtClean="0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지나가도 된다는 신호를 받으면 다시 출발한다</a:t>
            </a:r>
            <a:r>
              <a:rPr lang="en-US" altLang="ko-KR" smtClean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</a:p>
          <a:p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원래는 카메라를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이용해 </a:t>
            </a:r>
            <a:r>
              <a:rPr lang="ko-KR" altLang="en-US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영상처리를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하여 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정차 라인을 인식하지만</a:t>
            </a:r>
            <a:r>
              <a:rPr lang="en-US" altLang="ko-KR" smtClean="0">
                <a:latin typeface="LG PC" panose="02030504000101010101" pitchFamily="18" charset="-127"/>
                <a:ea typeface="LG PC" panose="02030504000101010101" pitchFamily="18" charset="-127"/>
              </a:rPr>
              <a:t>, 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실직적으로 구현하기 어려우므로 </a:t>
            </a:r>
            <a:r>
              <a:rPr lang="en-US" altLang="ko-KR" smtClean="0">
                <a:latin typeface="LG PC" panose="02030504000101010101" pitchFamily="18" charset="-127"/>
                <a:ea typeface="LG PC" panose="02030504000101010101" pitchFamily="18" charset="-127"/>
              </a:rPr>
              <a:t>LED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를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라인에서 조금 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떨어진 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바닥에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설치한다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자동차에서는 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이 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정보를 조도 센서를 통해 받고</a:t>
            </a:r>
            <a:r>
              <a:rPr lang="en-US" altLang="ko-KR" smtClean="0">
                <a:latin typeface="LG PC" panose="02030504000101010101" pitchFamily="18" charset="-127"/>
                <a:ea typeface="LG PC" panose="02030504000101010101" pitchFamily="18" charset="-127"/>
              </a:rPr>
              <a:t>, 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이 때 클라우드가 보내주는 정보</a:t>
            </a:r>
            <a:endParaRPr lang="en-US" altLang="ko-KR" smtClean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286" y="3996878"/>
            <a:ext cx="84321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LG PC" panose="02030504000101010101" pitchFamily="18" charset="-127"/>
                <a:ea typeface="LG PC" panose="02030504000101010101" pitchFamily="18" charset="-127"/>
              </a:rPr>
              <a:t>도 받아 신호등이 빨간불이거나 횡단보도에 사람이 있다면 서서히 속도를 줄여서 라인 앞에서 멈추도록 한다</a:t>
            </a:r>
            <a:r>
              <a:rPr lang="en-US" altLang="ko-KR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</a:p>
          <a:p>
            <a:endParaRPr lang="en-US" altLang="ko-KR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만약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자동차가 구급차 등 특수한 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자동차라면 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횡단보도 신호등이 파란불이었을 경우 사람이 있는지 확인 후</a:t>
            </a:r>
            <a:r>
              <a:rPr lang="en-US" altLang="ko-KR" smtClean="0">
                <a:latin typeface="LG PC" panose="02030504000101010101" pitchFamily="18" charset="-127"/>
                <a:ea typeface="LG PC" panose="02030504000101010101" pitchFamily="18" charset="-127"/>
              </a:rPr>
              <a:t>, 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없다면 횡단보도 신호등을 빨간 불로 바꾼다</a:t>
            </a:r>
            <a:r>
              <a:rPr lang="en-US" altLang="ko-KR" smtClean="0">
                <a:latin typeface="LG PC" panose="02030504000101010101" pitchFamily="18" charset="-127"/>
                <a:ea typeface="LG PC" panose="02030504000101010101" pitchFamily="18" charset="-127"/>
              </a:rPr>
              <a:t>. 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신호등이 빨간불이었다면 유지하도록 한다</a:t>
            </a:r>
            <a:r>
              <a:rPr lang="en-US" altLang="ko-KR" smtClean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</a:p>
          <a:p>
            <a:endParaRPr lang="en-US" altLang="ko-KR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r>
              <a:rPr lang="ko-KR" altLang="en-US">
                <a:latin typeface="LG PC" panose="02030504000101010101" pitchFamily="18" charset="-127"/>
                <a:ea typeface="LG PC" panose="02030504000101010101" pitchFamily="18" charset="-127"/>
              </a:rPr>
              <a:t>전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광판에서는 온습도</a:t>
            </a:r>
            <a:r>
              <a:rPr lang="en-US" altLang="ko-KR" smtClean="0">
                <a:latin typeface="LG PC" panose="02030504000101010101" pitchFamily="18" charset="-127"/>
                <a:ea typeface="LG PC" panose="02030504000101010101" pitchFamily="18" charset="-127"/>
              </a:rPr>
              <a:t>, 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미세먼지 센서를 사용하여 현재 측정 값을 출력하도록 한다</a:t>
            </a:r>
            <a:r>
              <a:rPr lang="en-US" altLang="ko-KR" smtClean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33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43254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3</a:t>
            </a:r>
            <a:r>
              <a:rPr lang="en-US" altLang="ko-KR" sz="2000" b="1" smtClean="0">
                <a:solidFill>
                  <a:schemeClr val="accent1">
                    <a:lumMod val="7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. </a:t>
            </a:r>
            <a:r>
              <a:rPr lang="ko-KR" altLang="en-US" sz="2000" b="1" smtClean="0">
                <a:solidFill>
                  <a:schemeClr val="accent1">
                    <a:lumMod val="7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장점</a:t>
            </a:r>
            <a:endParaRPr lang="ko-KR" altLang="en-US" sz="2000" b="1">
              <a:solidFill>
                <a:schemeClr val="accent1">
                  <a:lumMod val="75000"/>
                </a:schemeClr>
              </a:solidFill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548680"/>
            <a:ext cx="32758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926338" y="6268670"/>
            <a:ext cx="32913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94678" y="6322843"/>
            <a:ext cx="17860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bg1">
                    <a:lumMod val="65000"/>
                  </a:schemeClr>
                </a:solidFill>
              </a:rPr>
              <a:t>캡스톤디자인 과제기획서</a:t>
            </a:r>
            <a:endParaRPr lang="ko-KR" altLang="en-US" sz="11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1580" y="1340768"/>
            <a:ext cx="7560840" cy="4195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신호를 주고 받음으로써</a:t>
            </a:r>
            <a:r>
              <a:rPr lang="en-US" altLang="ko-KR" smtClean="0">
                <a:latin typeface="LG PC" panose="02030504000101010101" pitchFamily="18" charset="-127"/>
                <a:ea typeface="LG PC" panose="02030504000101010101" pitchFamily="18" charset="-127"/>
              </a:rPr>
              <a:t>, 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보행자의 안전을 더욱 더 높여줄 수 있다</a:t>
            </a:r>
            <a:r>
              <a:rPr lang="en-US" altLang="ko-KR" smtClean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탑승자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의 안전 또한 높여줄 수 있다</a:t>
            </a:r>
            <a:r>
              <a:rPr lang="en-US" altLang="ko-KR" smtClean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구급차가 지나가야 하는 특수 상황에서</a:t>
            </a:r>
            <a:r>
              <a:rPr lang="en-US" altLang="ko-KR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신호를 제어함으로써 특수 상황에 대해</a:t>
            </a:r>
            <a:endParaRPr lang="en-US" altLang="ko-KR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en-US" altLang="ko-KR" smtClean="0">
                <a:latin typeface="LG PC" panose="02030504000101010101" pitchFamily="18" charset="-127"/>
                <a:ea typeface="LG PC" panose="02030504000101010101" pitchFamily="18" charset="-127"/>
              </a:rPr>
              <a:t>    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유연하게 대처할 수 있다</a:t>
            </a:r>
            <a:r>
              <a:rPr lang="en-US" altLang="ko-KR" smtClean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또한 위와 같은 특수 상황에서</a:t>
            </a:r>
            <a:r>
              <a:rPr lang="en-US" altLang="ko-KR" smtClean="0">
                <a:latin typeface="LG PC" panose="02030504000101010101" pitchFamily="18" charset="-127"/>
                <a:ea typeface="LG PC" panose="02030504000101010101" pitchFamily="18" charset="-127"/>
              </a:rPr>
              <a:t>, 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강제로 파란 불을 만들지 않음으로써 보행자의 안전을 보장 할 수 있으며</a:t>
            </a:r>
            <a:r>
              <a:rPr lang="en-US" altLang="ko-KR" smtClean="0">
                <a:latin typeface="LG PC" panose="02030504000101010101" pitchFamily="18" charset="-127"/>
                <a:ea typeface="LG PC" panose="02030504000101010101" pitchFamily="18" charset="-127"/>
              </a:rPr>
              <a:t>,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 환자를 더욱 빨리 병원으로 이송시킬 수 있다</a:t>
            </a:r>
            <a:r>
              <a:rPr lang="en-US" altLang="ko-KR" smtClean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전광판에 기상 및 미세먼지 상황을 알려줌으로써 굳이 찾아보지 않아도</a:t>
            </a:r>
            <a:endParaRPr lang="en-US" altLang="ko-KR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LG PC" panose="02030504000101010101" pitchFamily="18" charset="-127"/>
                <a:ea typeface="LG PC" panose="02030504000101010101" pitchFamily="18" charset="-127"/>
              </a:rPr>
              <a:t>     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정보를 획득할 수 있다</a:t>
            </a:r>
            <a:r>
              <a:rPr lang="en-US" altLang="ko-KR" smtClean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mtClean="0">
                <a:latin typeface="LG PC" panose="02030504000101010101" pitchFamily="18" charset="-127"/>
                <a:ea typeface="LG PC" panose="02030504000101010101" pitchFamily="18" charset="-127"/>
              </a:rPr>
              <a:t>LED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로 현재 남은 시간을 횡단보도 옆에 크게 표시해줌으로써 한 눈에</a:t>
            </a:r>
            <a:endParaRPr lang="en-US" altLang="ko-KR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en-US" altLang="ko-KR" smtClean="0">
                <a:latin typeface="LG PC" panose="02030504000101010101" pitchFamily="18" charset="-127"/>
                <a:ea typeface="LG PC" panose="02030504000101010101" pitchFamily="18" charset="-127"/>
              </a:rPr>
              <a:t>    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편하게 알아볼 수 있다</a:t>
            </a:r>
            <a:r>
              <a:rPr lang="en-US" altLang="ko-KR" smtClean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  <a:endParaRPr lang="en-US" altLang="ko-KR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34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43254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4.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부품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548680"/>
            <a:ext cx="32758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926338" y="6268670"/>
            <a:ext cx="32913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94678" y="6322843"/>
            <a:ext cx="17860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bg1">
                    <a:lumMod val="65000"/>
                  </a:schemeClr>
                </a:solidFill>
              </a:rPr>
              <a:t>캡스톤디자인 과제기획서</a:t>
            </a:r>
            <a:endParaRPr lang="ko-KR" altLang="en-US" sz="11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38486" y="1484784"/>
            <a:ext cx="47525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mtClean="0">
                <a:latin typeface="LG PC" panose="02030504000101010101" pitchFamily="18" charset="-127"/>
                <a:ea typeface="LG PC" panose="02030504000101010101" pitchFamily="18" charset="-127"/>
              </a:rPr>
              <a:t>Node MCU</a:t>
            </a:r>
          </a:p>
          <a:p>
            <a:endParaRPr lang="en-US" altLang="ko-KR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mtClean="0">
                <a:latin typeface="LG PC" panose="02030504000101010101" pitchFamily="18" charset="-127"/>
                <a:ea typeface="LG PC" panose="02030504000101010101" pitchFamily="18" charset="-127"/>
              </a:rPr>
              <a:t>LED</a:t>
            </a:r>
            <a:endParaRPr lang="en-US" altLang="ko-KR" dirty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mtClean="0">
                <a:latin typeface="LG PC" panose="02030504000101010101" pitchFamily="18" charset="-127"/>
                <a:ea typeface="LG PC" panose="02030504000101010101" pitchFamily="18" charset="-127"/>
              </a:rPr>
              <a:t>HS_CDMS </a:t>
            </a:r>
            <a:r>
              <a:rPr lang="en-US" altLang="ko-KR" smtClean="0">
                <a:latin typeface="LG PC" panose="02030504000101010101" pitchFamily="18" charset="-127"/>
                <a:ea typeface="LG PC" panose="02030504000101010101" pitchFamily="18" charset="-127"/>
              </a:rPr>
              <a:t>CS 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조도센서</a:t>
            </a:r>
            <a:endParaRPr lang="en-US" altLang="ko-KR" dirty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mtClean="0">
                <a:latin typeface="LG PC" panose="02030504000101010101" pitchFamily="18" charset="-127"/>
                <a:ea typeface="LG PC" panose="02030504000101010101" pitchFamily="18" charset="-127"/>
              </a:rPr>
              <a:t>TCRT5000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추적 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센서 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모듈</a:t>
            </a:r>
            <a:endParaRPr lang="en-US" altLang="ko-KR" dirty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mtClean="0">
                <a:latin typeface="LG PC" panose="02030504000101010101" pitchFamily="18" charset="-127"/>
                <a:ea typeface="LG PC" panose="02030504000101010101" pitchFamily="18" charset="-127"/>
              </a:rPr>
              <a:t>DHT11 </a:t>
            </a:r>
            <a:r>
              <a:rPr lang="ko-KR" altLang="en-US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온습도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센서 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모듈 </a:t>
            </a:r>
            <a:endParaRPr lang="en-US" altLang="ko-KR" dirty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mtClean="0">
                <a:latin typeface="LG PC" panose="02030504000101010101" pitchFamily="18" charset="-127"/>
                <a:ea typeface="LG PC" panose="02030504000101010101" pitchFamily="18" charset="-127"/>
              </a:rPr>
              <a:t>I2C OLED (Display)</a:t>
            </a:r>
          </a:p>
          <a:p>
            <a:pPr marL="285750" indent="-285750">
              <a:buFontTx/>
              <a:buChar char="-"/>
            </a:pPr>
            <a:r>
              <a:rPr lang="en-US" altLang="ko-KR" smtClean="0">
                <a:latin typeface="LG PC" panose="02030504000101010101" pitchFamily="18" charset="-127"/>
                <a:ea typeface="LG PC" panose="02030504000101010101" pitchFamily="18" charset="-127"/>
              </a:rPr>
              <a:t>HC-SR04 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초음파 모듈 모듈</a:t>
            </a:r>
            <a:endParaRPr lang="en-US" altLang="ko-KR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mtClean="0">
                <a:latin typeface="LG PC" panose="02030504000101010101" pitchFamily="18" charset="-127"/>
                <a:ea typeface="LG PC" panose="02030504000101010101" pitchFamily="18" charset="-127"/>
              </a:rPr>
              <a:t>HC-SR501 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적외선 센서 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모</a:t>
            </a:r>
            <a:r>
              <a:rPr lang="ko-KR" altLang="en-US">
                <a:latin typeface="LG PC" panose="02030504000101010101" pitchFamily="18" charset="-127"/>
                <a:ea typeface="LG PC" panose="02030504000101010101" pitchFamily="18" charset="-127"/>
              </a:rPr>
              <a:t>듈</a:t>
            </a:r>
            <a:endParaRPr lang="en-US" altLang="ko-KR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endParaRPr lang="en-US" altLang="ko-KR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r>
              <a:rPr lang="en-US" altLang="ko-KR" smtClean="0">
                <a:latin typeface="LG PC" panose="02030504000101010101" pitchFamily="18" charset="-127"/>
                <a:ea typeface="LG PC" panose="02030504000101010101" pitchFamily="18" charset="-127"/>
              </a:rPr>
              <a:t>&lt;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추가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적으로 필요한 부품</a:t>
            </a:r>
            <a:r>
              <a:rPr lang="en-US" altLang="ko-KR" smtClean="0">
                <a:latin typeface="LG PC" panose="02030504000101010101" pitchFamily="18" charset="-127"/>
                <a:ea typeface="LG PC" panose="02030504000101010101" pitchFamily="18" charset="-127"/>
              </a:rPr>
              <a:t>&gt;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endParaRPr lang="en-US" altLang="ko-KR" dirty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미세먼지 </a:t>
            </a:r>
            <a:r>
              <a:rPr lang="ko-KR" altLang="en-US">
                <a:latin typeface="LG PC" panose="02030504000101010101" pitchFamily="18" charset="-127"/>
                <a:ea typeface="LG PC" panose="02030504000101010101" pitchFamily="18" charset="-127"/>
              </a:rPr>
              <a:t>센서 </a:t>
            </a:r>
            <a:endParaRPr lang="en-US" altLang="ko-KR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mtClean="0">
                <a:latin typeface="LG PC" panose="02030504000101010101" pitchFamily="18" charset="-127"/>
                <a:ea typeface="LG PC" panose="02030504000101010101" pitchFamily="18" charset="-127"/>
              </a:rPr>
              <a:t>5V </a:t>
            </a:r>
            <a:r>
              <a:rPr lang="ko-KR" altLang="en-US" smtClean="0">
                <a:latin typeface="LG PC" panose="02030504000101010101" pitchFamily="18" charset="-127"/>
                <a:ea typeface="LG PC" panose="02030504000101010101" pitchFamily="18" charset="-127"/>
              </a:rPr>
              <a:t>모터</a:t>
            </a:r>
            <a:endParaRPr lang="en-US" altLang="ko-KR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138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43254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5</a:t>
            </a:r>
            <a:r>
              <a:rPr lang="en-US" altLang="ko-KR" sz="2000" b="1" smtClean="0">
                <a:solidFill>
                  <a:schemeClr val="accent1">
                    <a:lumMod val="7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. </a:t>
            </a:r>
            <a:r>
              <a:rPr lang="ko-KR" altLang="en-US" sz="2000" b="1" smtClean="0">
                <a:solidFill>
                  <a:schemeClr val="accent1">
                    <a:lumMod val="7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역할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548680"/>
            <a:ext cx="32758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926338" y="6268670"/>
            <a:ext cx="32913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94678" y="6322843"/>
            <a:ext cx="17860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bg1">
                    <a:lumMod val="65000"/>
                  </a:schemeClr>
                </a:solidFill>
              </a:rPr>
              <a:t>캡스톤디자인 과제기획서</a:t>
            </a:r>
            <a:endParaRPr lang="ko-KR" altLang="en-US" sz="110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559211"/>
              </p:ext>
            </p:extLst>
          </p:nvPr>
        </p:nvGraphicFramePr>
        <p:xfrm>
          <a:off x="1547663" y="1988840"/>
          <a:ext cx="6048673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2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184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mtClean="0"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이름</a:t>
                      </a:r>
                      <a:endParaRPr lang="ko-KR" altLang="en-US" sz="2400"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mtClean="0"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역할</a:t>
                      </a:r>
                      <a:endParaRPr lang="ko-KR" altLang="en-US" sz="2400"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mtClean="0"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김지우</a:t>
                      </a:r>
                      <a:endParaRPr lang="ko-KR" altLang="en-US" sz="2000"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SW </a:t>
                      </a:r>
                      <a:r>
                        <a:rPr lang="ko-KR" altLang="en-US" sz="2000" smtClean="0"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부분</a:t>
                      </a:r>
                      <a:endParaRPr lang="ko-KR" altLang="en-US" sz="2000"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mtClean="0"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유영미</a:t>
                      </a:r>
                      <a:endParaRPr lang="ko-KR" altLang="en-US" sz="2000"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HW </a:t>
                      </a:r>
                      <a:r>
                        <a:rPr lang="ko-KR" altLang="en-US" sz="2000" smtClean="0"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부분</a:t>
                      </a:r>
                      <a:endParaRPr lang="ko-KR" altLang="en-US" sz="2000"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mtClean="0"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김민정</a:t>
                      </a:r>
                      <a:endParaRPr lang="ko-KR" altLang="en-US" sz="2000"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SW </a:t>
                      </a:r>
                      <a:r>
                        <a:rPr lang="ko-KR" altLang="en-US" sz="2000" smtClean="0"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부분</a:t>
                      </a:r>
                      <a:endParaRPr lang="ko-KR" altLang="en-US" sz="2000"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mtClean="0"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김초원</a:t>
                      </a:r>
                      <a:endParaRPr lang="ko-KR" altLang="en-US" sz="2000"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SW </a:t>
                      </a:r>
                      <a:r>
                        <a:rPr lang="ko-KR" altLang="en-US" sz="2000" smtClean="0"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부분</a:t>
                      </a:r>
                      <a:endParaRPr lang="ko-KR" altLang="en-US" sz="2000"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mtClean="0"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조윤지</a:t>
                      </a:r>
                      <a:endParaRPr lang="ko-KR" altLang="en-US" sz="2000"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HW</a:t>
                      </a:r>
                      <a:r>
                        <a:rPr lang="en-US" altLang="ko-KR" sz="2000" baseline="0" smtClean="0"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 </a:t>
                      </a:r>
                      <a:r>
                        <a:rPr lang="ko-KR" altLang="en-US" sz="2000" baseline="0" smtClean="0"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부분</a:t>
                      </a:r>
                      <a:endParaRPr lang="ko-KR" altLang="en-US" sz="2000"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69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384</Words>
  <Application>Microsoft Office PowerPoint</Application>
  <PresentationFormat>화면 슬라이드 쇼(4:3)</PresentationFormat>
  <Paragraphs>68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지우</dc:creator>
  <cp:lastModifiedBy>지우</cp:lastModifiedBy>
  <cp:revision>53</cp:revision>
  <dcterms:created xsi:type="dcterms:W3CDTF">2019-11-21T02:16:27Z</dcterms:created>
  <dcterms:modified xsi:type="dcterms:W3CDTF">2019-11-21T08:04:01Z</dcterms:modified>
</cp:coreProperties>
</file>