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5881" y="3090465"/>
            <a:ext cx="2550206" cy="67707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n w="0"/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单目标跟踪算法</a:t>
            </a:r>
            <a:endParaRPr lang="zh-CN" altLang="en-US" sz="2400" b="1" dirty="0">
              <a:ln w="0"/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1936" y="1314779"/>
            <a:ext cx="2550206" cy="677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n w="0"/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传统跟踪方法</a:t>
            </a:r>
            <a:endParaRPr lang="zh-CN" altLang="en-US" sz="2400" b="1" dirty="0">
              <a:ln w="0"/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1936" y="3088593"/>
            <a:ext cx="2550206" cy="677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n w="0"/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相关滤波方法</a:t>
            </a:r>
            <a:endParaRPr lang="zh-CN" altLang="en-US" sz="2400" b="1" dirty="0">
              <a:ln w="0"/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1936" y="4857796"/>
            <a:ext cx="2550206" cy="677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n w="0"/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深度学习方法</a:t>
            </a:r>
            <a:endParaRPr lang="zh-CN" altLang="en-US" sz="2400" b="1" dirty="0">
              <a:ln w="0"/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71800" y="1330148"/>
            <a:ext cx="553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特征匹配：如</a:t>
            </a:r>
            <a:r>
              <a:rPr lang="en-US" altLang="zh-CN" dirty="0"/>
              <a:t>SIFT</a:t>
            </a:r>
            <a:r>
              <a:rPr lang="zh-CN" altLang="en-US" dirty="0"/>
              <a:t>和</a:t>
            </a:r>
            <a:r>
              <a:rPr lang="en-US" altLang="zh-CN" dirty="0"/>
              <a:t>SURF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搜索方法：卡尔曼滤波、例子滤波、均值漂移等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71799" y="2965463"/>
            <a:ext cx="5536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MOSSE</a:t>
            </a:r>
            <a:r>
              <a:rPr lang="zh-CN" altLang="en-US" dirty="0"/>
              <a:t>和</a:t>
            </a:r>
            <a:r>
              <a:rPr lang="en-US" altLang="zh-CN" dirty="0"/>
              <a:t>CSK</a:t>
            </a:r>
            <a:r>
              <a:rPr lang="zh-CN" altLang="en-US" dirty="0"/>
              <a:t>及其变种 </a:t>
            </a:r>
            <a:r>
              <a:rPr lang="en-US" altLang="zh-CN" dirty="0"/>
              <a:t>DCF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改进方案分为：</a:t>
            </a:r>
            <a:r>
              <a:rPr lang="en-US" altLang="zh-CN" dirty="0"/>
              <a:t>1.</a:t>
            </a:r>
            <a:r>
              <a:rPr lang="zh-CN" altLang="en-US" dirty="0"/>
              <a:t>特征选择，</a:t>
            </a:r>
            <a:r>
              <a:rPr lang="en-US" altLang="zh-CN" dirty="0"/>
              <a:t>2.</a:t>
            </a:r>
            <a:r>
              <a:rPr lang="zh-CN" altLang="en-US" dirty="0"/>
              <a:t>尺度变化，</a:t>
            </a:r>
            <a:r>
              <a:rPr lang="en-US" altLang="zh-CN" dirty="0"/>
              <a:t>3.</a:t>
            </a:r>
            <a:r>
              <a:rPr lang="zh-CN" altLang="en-US" dirty="0"/>
              <a:t>边界效应，</a:t>
            </a:r>
            <a:r>
              <a:rPr lang="en-US" altLang="zh-CN" dirty="0"/>
              <a:t>4.</a:t>
            </a:r>
            <a:r>
              <a:rPr lang="zh-CN" altLang="en-US" dirty="0"/>
              <a:t>结构改进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71799" y="4180668"/>
            <a:ext cx="5420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卷积神经网络方法</a:t>
            </a:r>
            <a:r>
              <a:rPr lang="zh-CN" altLang="en-US" dirty="0"/>
              <a:t>：如</a:t>
            </a:r>
            <a:r>
              <a:rPr lang="en-US" altLang="zh-CN" dirty="0"/>
              <a:t>HCF</a:t>
            </a:r>
            <a:r>
              <a:rPr lang="zh-CN" altLang="en-US" dirty="0"/>
              <a:t>、</a:t>
            </a:r>
            <a:r>
              <a:rPr lang="en-US" altLang="zh-CN" dirty="0"/>
              <a:t>MDNET</a:t>
            </a:r>
            <a:r>
              <a:rPr lang="zh-CN" altLang="en-US" dirty="0"/>
              <a:t>、</a:t>
            </a:r>
            <a:r>
              <a:rPr lang="en-US" altLang="zh-CN" dirty="0"/>
              <a:t>ATP</a:t>
            </a:r>
            <a:r>
              <a:rPr lang="zh-CN" altLang="en-US" dirty="0"/>
              <a:t>、</a:t>
            </a:r>
            <a:r>
              <a:rPr lang="en-US" altLang="zh-CN" dirty="0"/>
              <a:t>RPT</a:t>
            </a:r>
            <a:r>
              <a:rPr lang="zh-CN" altLang="en-US" dirty="0"/>
              <a:t>和</a:t>
            </a:r>
            <a:r>
              <a:rPr lang="en-US" altLang="zh-CN" dirty="0"/>
              <a:t>RPTMASK</a:t>
            </a:r>
            <a:r>
              <a:rPr lang="zh-CN" altLang="en-US" dirty="0"/>
              <a:t>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孪生网络方法</a:t>
            </a:r>
            <a:r>
              <a:rPr lang="zh-CN" altLang="en-US" dirty="0"/>
              <a:t>：如</a:t>
            </a:r>
            <a:r>
              <a:rPr lang="en-US" altLang="zh-CN" dirty="0" err="1">
                <a:solidFill>
                  <a:srgbClr val="FF0000"/>
                </a:solidFill>
              </a:rPr>
              <a:t>SiamFC</a:t>
            </a:r>
            <a:r>
              <a:rPr lang="zh-CN" altLang="en-US" dirty="0"/>
              <a:t>、</a:t>
            </a:r>
            <a:r>
              <a:rPr lang="en-US" altLang="zh-CN" dirty="0" err="1"/>
              <a:t>SiamMASK</a:t>
            </a:r>
            <a:r>
              <a:rPr lang="zh-CN" altLang="en-US" dirty="0"/>
              <a:t>、</a:t>
            </a:r>
            <a:r>
              <a:rPr lang="en-US" altLang="zh-CN" dirty="0" err="1"/>
              <a:t>SiamRPN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循环神经网络方法：不常用，效果不佳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Transformer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：如</a:t>
            </a:r>
            <a:r>
              <a:rPr lang="en-US" altLang="zh-CN" dirty="0">
                <a:solidFill>
                  <a:srgbClr val="FF0000"/>
                </a:solidFill>
              </a:rPr>
              <a:t>Transformer Tracker</a:t>
            </a:r>
            <a:r>
              <a:rPr lang="zh-CN" altLang="en-US" dirty="0"/>
              <a:t>、</a:t>
            </a:r>
            <a:r>
              <a:rPr lang="en-US" altLang="zh-CN" dirty="0"/>
              <a:t>STARK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其他方法：</a:t>
            </a:r>
            <a:r>
              <a:rPr lang="en-US" altLang="zh-CN" dirty="0"/>
              <a:t>1.</a:t>
            </a:r>
            <a:r>
              <a:rPr lang="zh-CN" altLang="en-US" dirty="0"/>
              <a:t>生成式对抗网络，</a:t>
            </a:r>
            <a:r>
              <a:rPr lang="en-US" altLang="zh-CN" dirty="0"/>
              <a:t>2.</a:t>
            </a:r>
            <a:r>
              <a:rPr lang="zh-CN" altLang="en-US" dirty="0"/>
              <a:t>自编码器，</a:t>
            </a:r>
            <a:r>
              <a:rPr lang="en-US" altLang="zh-CN" dirty="0"/>
              <a:t>3.</a:t>
            </a:r>
            <a:r>
              <a:rPr lang="zh-CN" altLang="en-US" dirty="0"/>
              <a:t>知识蒸馏，</a:t>
            </a:r>
            <a:r>
              <a:rPr lang="en-US" altLang="zh-CN" dirty="0"/>
              <a:t>4.</a:t>
            </a:r>
            <a:r>
              <a:rPr lang="zh-CN" altLang="en-US" dirty="0"/>
              <a:t>图神经网络等等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-416071" y="-929028"/>
            <a:ext cx="14672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/>
              <a:t>总览：</a:t>
            </a:r>
            <a:endParaRPr lang="en-US" altLang="zh-CN" b="1" dirty="0"/>
          </a:p>
          <a:p>
            <a:pPr algn="just"/>
            <a:r>
              <a:rPr lang="en-US" altLang="zh-CN" b="1" dirty="0"/>
              <a:t>        </a:t>
            </a:r>
            <a:r>
              <a:rPr lang="zh-CN" altLang="en-US" dirty="0"/>
              <a:t>第一章引言中作者给出了对单目标跟踪算法的整体分类，分为传统跟踪方法、相关滤波方法和深度学习方法。并指出传统跟踪方法逐渐被淘汰，相比之下，相关滤波方法具有速度快的优点，深度学习方法具有精度高的优点。</a:t>
            </a:r>
            <a:endParaRPr lang="en-US" altLang="zh-CN" dirty="0"/>
          </a:p>
          <a:p>
            <a:pPr algn="just"/>
            <a:r>
              <a:rPr lang="zh-CN" altLang="en-US" dirty="0"/>
              <a:t>        第二章介绍了相关数据集，包括</a:t>
            </a:r>
            <a:r>
              <a:rPr lang="en-US" altLang="zh-CN" dirty="0"/>
              <a:t>OTB2013</a:t>
            </a:r>
            <a:r>
              <a:rPr lang="zh-CN" altLang="en-US" dirty="0"/>
              <a:t>、</a:t>
            </a:r>
            <a:r>
              <a:rPr lang="en-US" altLang="zh-CN" dirty="0"/>
              <a:t>OTB2015</a:t>
            </a:r>
            <a:r>
              <a:rPr lang="zh-CN" altLang="en-US" dirty="0"/>
              <a:t>、</a:t>
            </a:r>
            <a:r>
              <a:rPr lang="en-US" altLang="zh-CN" dirty="0"/>
              <a:t>VOT</a:t>
            </a:r>
            <a:r>
              <a:rPr lang="zh-CN" altLang="en-US" dirty="0"/>
              <a:t>系列、</a:t>
            </a:r>
            <a:r>
              <a:rPr lang="en-US" altLang="zh-CN" dirty="0"/>
              <a:t>UAV123</a:t>
            </a:r>
            <a:r>
              <a:rPr lang="zh-CN" altLang="en-US" dirty="0"/>
              <a:t>、</a:t>
            </a:r>
            <a:r>
              <a:rPr lang="en-US" altLang="zh-CN" dirty="0" err="1"/>
              <a:t>TrackingNet</a:t>
            </a:r>
            <a:r>
              <a:rPr lang="zh-CN" altLang="en-US" dirty="0"/>
              <a:t>、</a:t>
            </a:r>
            <a:r>
              <a:rPr lang="en-US" altLang="zh-CN" dirty="0"/>
              <a:t>GOT-10K</a:t>
            </a:r>
            <a:r>
              <a:rPr lang="zh-CN" altLang="en-US" dirty="0"/>
              <a:t>和</a:t>
            </a:r>
            <a:r>
              <a:rPr lang="en-US" altLang="zh-CN" dirty="0" err="1"/>
              <a:t>LaSOT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r>
              <a:rPr lang="en-US" altLang="zh-CN" dirty="0"/>
              <a:t>        </a:t>
            </a:r>
            <a:r>
              <a:rPr lang="zh-CN" altLang="en-US" dirty="0"/>
              <a:t>第三章介绍了相关滤波算法。</a:t>
            </a:r>
            <a:r>
              <a:rPr lang="en-US" altLang="zh-CN" dirty="0"/>
              <a:t>MOSSE</a:t>
            </a:r>
            <a:r>
              <a:rPr lang="zh-CN" altLang="en-US" dirty="0"/>
              <a:t>和</a:t>
            </a:r>
            <a:r>
              <a:rPr lang="en-US" altLang="zh-CN" dirty="0"/>
              <a:t>CSK</a:t>
            </a:r>
            <a:r>
              <a:rPr lang="zh-CN" altLang="en-US" dirty="0"/>
              <a:t>及其变种。</a:t>
            </a:r>
            <a:endParaRPr lang="en-US" altLang="zh-CN" dirty="0"/>
          </a:p>
          <a:p>
            <a:pPr algn="just"/>
            <a:r>
              <a:rPr lang="zh-CN" altLang="en-US" dirty="0"/>
              <a:t>        第四章介绍了深度学习算法。分为五大类：基于卷积神经网络、基于循环神经网络、基于孪生网络、基于自注意力以及其他深度学习方法。</a:t>
            </a:r>
            <a:endParaRPr lang="en-US" altLang="zh-CN" dirty="0"/>
          </a:p>
          <a:p>
            <a:pPr algn="just"/>
            <a:r>
              <a:rPr lang="en-US" altLang="zh-CN" dirty="0"/>
              <a:t>        </a:t>
            </a:r>
            <a:r>
              <a:rPr lang="zh-CN" altLang="en-US" dirty="0"/>
              <a:t>第五章进行了总结与展望，指出未来的跟踪算法趋势依旧是以深度学习方法为主。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4351" y="6180702"/>
            <a:ext cx="681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框架设计上又分为：特征提取网络和端到端网络</a:t>
            </a:r>
            <a:endParaRPr lang="en-US" altLang="zh-CN" dirty="0"/>
          </a:p>
          <a:p>
            <a:pPr algn="just"/>
            <a:r>
              <a:rPr lang="zh-CN" altLang="en-US" dirty="0"/>
              <a:t>（理解为：基于检测的跟踪（</a:t>
            </a:r>
            <a:r>
              <a:rPr lang="en-US" altLang="zh-CN" dirty="0">
                <a:solidFill>
                  <a:srgbClr val="FF0000"/>
                </a:solidFill>
              </a:rPr>
              <a:t>DBT</a:t>
            </a:r>
            <a:r>
              <a:rPr lang="zh-CN" altLang="en-US" dirty="0"/>
              <a:t>）基于联合检测跟踪（</a:t>
            </a:r>
            <a:r>
              <a:rPr lang="en-US" altLang="zh-CN" dirty="0">
                <a:solidFill>
                  <a:srgbClr val="FF0000"/>
                </a:solidFill>
              </a:rPr>
              <a:t>JDT</a:t>
            </a:r>
            <a:r>
              <a:rPr lang="zh-CN" altLang="en-US" dirty="0"/>
              <a:t>））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10773" y="7025202"/>
            <a:ext cx="877045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本文的启发和指导：</a:t>
            </a:r>
            <a:r>
              <a:rPr lang="zh-CN" altLang="en-US" dirty="0"/>
              <a:t>建议从以</a:t>
            </a:r>
            <a:r>
              <a:rPr lang="en-US" altLang="zh-CN" dirty="0"/>
              <a:t>MOSSE</a:t>
            </a:r>
            <a:r>
              <a:rPr lang="zh-CN" altLang="en-US" dirty="0"/>
              <a:t>和</a:t>
            </a:r>
            <a:r>
              <a:rPr lang="en-US" altLang="zh-CN" dirty="0"/>
              <a:t>CSK</a:t>
            </a:r>
            <a:r>
              <a:rPr lang="zh-CN" altLang="en-US" dirty="0"/>
              <a:t>为基础的滤波算法开始学习目标跟踪算法；深度学习方法中卷积神经网络、孪生网络和</a:t>
            </a:r>
            <a:r>
              <a:rPr lang="en-US" altLang="zh-CN" dirty="0"/>
              <a:t>Transformer</a:t>
            </a:r>
            <a:r>
              <a:rPr lang="zh-CN" altLang="en-US" dirty="0"/>
              <a:t>方法为主要学习方向；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754992" y="2036883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逐渐淘汰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174343" y="5660448"/>
            <a:ext cx="162696" cy="475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54992" y="3821061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速度快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29150" y="5579900"/>
            <a:ext cx="1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精度高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371850" y="2036883"/>
            <a:ext cx="533400" cy="9285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425744" y="3821061"/>
            <a:ext cx="476535" cy="12720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397312" y="3450260"/>
            <a:ext cx="50496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g3YzYyMzhlMTE1ZDVjZDllYjQ4NjRmZjg2OGEwYj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WPS 演示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lingjie jiang</dc:creator>
  <cp:lastModifiedBy>娄知县</cp:lastModifiedBy>
  <cp:revision>36</cp:revision>
  <dcterms:created xsi:type="dcterms:W3CDTF">2023-08-09T12:44:00Z</dcterms:created>
  <dcterms:modified xsi:type="dcterms:W3CDTF">2024-04-30T17:12:09Z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