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7" r:id="rId3"/>
    <p:sldId id="260" r:id="rId4"/>
    <p:sldId id="269" r:id="rId5"/>
    <p:sldId id="259" r:id="rId6"/>
    <p:sldId id="261" r:id="rId7"/>
    <p:sldId id="262" r:id="rId8"/>
    <p:sldId id="263" r:id="rId9"/>
    <p:sldId id="264" r:id="rId10"/>
    <p:sldId id="265" r:id="rId11"/>
    <p:sldId id="270" r:id="rId12"/>
    <p:sldId id="271" r:id="rId13"/>
    <p:sldId id="272" r:id="rId14"/>
    <p:sldId id="273" r:id="rId15"/>
    <p:sldId id="274" r:id="rId16"/>
    <p:sldId id="275" r:id="rId17"/>
    <p:sldId id="279" r:id="rId18"/>
    <p:sldId id="276" r:id="rId19"/>
    <p:sldId id="277" r:id="rId20"/>
    <p:sldId id="266" r:id="rId21"/>
    <p:sldId id="267" r:id="rId2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7"/>
  </p:normalViewPr>
  <p:slideViewPr>
    <p:cSldViewPr snapToGrid="0" snapToObjects="1">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2914A-19C7-034E-84DA-6D169939A91B}" type="datetimeFigureOut">
              <a:rPr lang="en-DE" smtClean="0"/>
              <a:t>11/28/2021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541FF-0ABF-CE4C-88B6-EF013AF52691}" type="slidenum">
              <a:rPr lang="en-DE" smtClean="0"/>
              <a:t>‹#›</a:t>
            </a:fld>
            <a:endParaRPr lang="en-DE"/>
          </a:p>
        </p:txBody>
      </p:sp>
    </p:spTree>
    <p:extLst>
      <p:ext uri="{BB962C8B-B14F-4D97-AF65-F5344CB8AC3E}">
        <p14:creationId xmlns:p14="http://schemas.microsoft.com/office/powerpoint/2010/main" val="30834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6BB9-DFAE-0F49-8A15-3E2AB6115E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2E216A6F-AAE1-0847-BB26-5246EBA71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0BE6E83B-9E7F-7A4D-A855-E07A62F35052}"/>
              </a:ext>
            </a:extLst>
          </p:cNvPr>
          <p:cNvSpPr>
            <a:spLocks noGrp="1"/>
          </p:cNvSpPr>
          <p:nvPr>
            <p:ph type="dt" sz="half" idx="10"/>
          </p:nvPr>
        </p:nvSpPr>
        <p:spPr/>
        <p:txBody>
          <a:bodyPr/>
          <a:lstStyle/>
          <a:p>
            <a:fld id="{5994AF7B-94A0-E548-A244-0B9C656972CE}" type="datetime1">
              <a:rPr lang="de-DE" smtClean="0"/>
              <a:t>28.11.2021</a:t>
            </a:fld>
            <a:endParaRPr lang="en-DE"/>
          </a:p>
        </p:txBody>
      </p:sp>
      <p:sp>
        <p:nvSpPr>
          <p:cNvPr id="5" name="Footer Placeholder 4">
            <a:extLst>
              <a:ext uri="{FF2B5EF4-FFF2-40B4-BE49-F238E27FC236}">
                <a16:creationId xmlns:a16="http://schemas.microsoft.com/office/drawing/2014/main" id="{A9C9F99C-430E-9045-A294-E4F2A9DE86A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3F44D1AA-BC6E-CB47-B308-3249F07C7696}"/>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04531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C335-8B9B-6341-839E-B4835DD30D21}"/>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2933143-7D01-4E46-8290-FEE8523EBB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10288D3-16A3-A641-90EE-537F7B421485}"/>
              </a:ext>
            </a:extLst>
          </p:cNvPr>
          <p:cNvSpPr>
            <a:spLocks noGrp="1"/>
          </p:cNvSpPr>
          <p:nvPr>
            <p:ph type="dt" sz="half" idx="10"/>
          </p:nvPr>
        </p:nvSpPr>
        <p:spPr/>
        <p:txBody>
          <a:bodyPr/>
          <a:lstStyle/>
          <a:p>
            <a:fld id="{01665522-3C38-194A-8991-81D7D73B02D0}" type="datetime1">
              <a:rPr lang="de-DE" smtClean="0"/>
              <a:t>28.11.2021</a:t>
            </a:fld>
            <a:endParaRPr lang="en-DE"/>
          </a:p>
        </p:txBody>
      </p:sp>
      <p:sp>
        <p:nvSpPr>
          <p:cNvPr id="5" name="Footer Placeholder 4">
            <a:extLst>
              <a:ext uri="{FF2B5EF4-FFF2-40B4-BE49-F238E27FC236}">
                <a16:creationId xmlns:a16="http://schemas.microsoft.com/office/drawing/2014/main" id="{D97A595A-8498-B74A-95BB-5A21ABF35EC3}"/>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D9F98512-6EEE-4946-85F2-EBED9518DA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8584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67B19-64E9-FF4F-8FAA-B8082075A8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18A0BF9-27AC-084E-9E75-5F484A6929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0D2141B-CFAE-6247-8A5F-5AA1DA9586B3}"/>
              </a:ext>
            </a:extLst>
          </p:cNvPr>
          <p:cNvSpPr>
            <a:spLocks noGrp="1"/>
          </p:cNvSpPr>
          <p:nvPr>
            <p:ph type="dt" sz="half" idx="10"/>
          </p:nvPr>
        </p:nvSpPr>
        <p:spPr/>
        <p:txBody>
          <a:bodyPr/>
          <a:lstStyle/>
          <a:p>
            <a:fld id="{0456EC07-0C32-DE48-B77A-335EB189892C}" type="datetime1">
              <a:rPr lang="de-DE" smtClean="0"/>
              <a:t>28.11.2021</a:t>
            </a:fld>
            <a:endParaRPr lang="en-DE"/>
          </a:p>
        </p:txBody>
      </p:sp>
      <p:sp>
        <p:nvSpPr>
          <p:cNvPr id="5" name="Footer Placeholder 4">
            <a:extLst>
              <a:ext uri="{FF2B5EF4-FFF2-40B4-BE49-F238E27FC236}">
                <a16:creationId xmlns:a16="http://schemas.microsoft.com/office/drawing/2014/main" id="{8E2C8815-DC69-3848-8CE9-D2923C747CD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C171A054-D704-AB46-8E5A-B45ADAABFB2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054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4BAA-B554-F841-8B50-A1E467ABF4A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1765D31D-D348-2245-96DB-D362714772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A4DE0DE-7F64-CC49-B875-BB969396095A}"/>
              </a:ext>
            </a:extLst>
          </p:cNvPr>
          <p:cNvSpPr>
            <a:spLocks noGrp="1"/>
          </p:cNvSpPr>
          <p:nvPr>
            <p:ph type="dt" sz="half" idx="10"/>
          </p:nvPr>
        </p:nvSpPr>
        <p:spPr/>
        <p:txBody>
          <a:bodyPr/>
          <a:lstStyle/>
          <a:p>
            <a:fld id="{D3270FB9-728C-3043-8F82-28EC9EC7BA19}" type="datetime1">
              <a:rPr lang="de-DE" smtClean="0"/>
              <a:t>28.11.2021</a:t>
            </a:fld>
            <a:endParaRPr lang="en-DE"/>
          </a:p>
        </p:txBody>
      </p:sp>
      <p:sp>
        <p:nvSpPr>
          <p:cNvPr id="5" name="Footer Placeholder 4">
            <a:extLst>
              <a:ext uri="{FF2B5EF4-FFF2-40B4-BE49-F238E27FC236}">
                <a16:creationId xmlns:a16="http://schemas.microsoft.com/office/drawing/2014/main" id="{E6D841A3-3C68-BD46-AC59-A009119955D5}"/>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111774E4-2308-CD40-99F3-F12FAEBF7F1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0457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2BB6-B3B4-2744-B03F-B3755DF9CB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E97DFFB3-1664-4F48-9E7B-B91174A1E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DBF8A5-29B1-D44F-A8D4-3DB3518C354F}"/>
              </a:ext>
            </a:extLst>
          </p:cNvPr>
          <p:cNvSpPr>
            <a:spLocks noGrp="1"/>
          </p:cNvSpPr>
          <p:nvPr>
            <p:ph type="dt" sz="half" idx="10"/>
          </p:nvPr>
        </p:nvSpPr>
        <p:spPr/>
        <p:txBody>
          <a:bodyPr/>
          <a:lstStyle/>
          <a:p>
            <a:fld id="{6E8EA85B-6499-5046-84DA-6B3E4AE6F843}" type="datetime1">
              <a:rPr lang="de-DE" smtClean="0"/>
              <a:t>28.11.2021</a:t>
            </a:fld>
            <a:endParaRPr lang="en-DE"/>
          </a:p>
        </p:txBody>
      </p:sp>
      <p:sp>
        <p:nvSpPr>
          <p:cNvPr id="5" name="Footer Placeholder 4">
            <a:extLst>
              <a:ext uri="{FF2B5EF4-FFF2-40B4-BE49-F238E27FC236}">
                <a16:creationId xmlns:a16="http://schemas.microsoft.com/office/drawing/2014/main" id="{8A67A3B9-681C-A445-9208-AC102615276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2624A101-21FE-F041-BB43-612682E5931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97507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9569-1346-2A44-BF4D-29C04AEC37C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22E8772-EEB2-CB42-8452-8291AE59AB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DE94173F-11F8-4D4B-9643-79929D22D9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31585722-12B2-C74D-97C3-195053FEB3D8}"/>
              </a:ext>
            </a:extLst>
          </p:cNvPr>
          <p:cNvSpPr>
            <a:spLocks noGrp="1"/>
          </p:cNvSpPr>
          <p:nvPr>
            <p:ph type="dt" sz="half" idx="10"/>
          </p:nvPr>
        </p:nvSpPr>
        <p:spPr/>
        <p:txBody>
          <a:bodyPr/>
          <a:lstStyle/>
          <a:p>
            <a:fld id="{7BE31FEB-5E5C-9F44-B03F-269A3422501E}" type="datetime1">
              <a:rPr lang="de-DE" smtClean="0"/>
              <a:t>28.11.2021</a:t>
            </a:fld>
            <a:endParaRPr lang="en-DE"/>
          </a:p>
        </p:txBody>
      </p:sp>
      <p:sp>
        <p:nvSpPr>
          <p:cNvPr id="6" name="Footer Placeholder 5">
            <a:extLst>
              <a:ext uri="{FF2B5EF4-FFF2-40B4-BE49-F238E27FC236}">
                <a16:creationId xmlns:a16="http://schemas.microsoft.com/office/drawing/2014/main" id="{DD25AE4B-1BC2-7645-B601-4B914272F10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AB326568-581E-7B45-9B18-422D40192372}"/>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1095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3F36-0DB8-2441-8B8E-D5F49CF1D05E}"/>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272B693A-7A55-E046-9C9F-8205B121B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15C8C2-2046-7C44-9694-203C86AC8D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0D00887-E7FA-114C-A307-66240969E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CC7966-3F76-294B-B51E-02BFD2CFF5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9CF84B47-E046-EA43-9032-22DE09EF8D86}"/>
              </a:ext>
            </a:extLst>
          </p:cNvPr>
          <p:cNvSpPr>
            <a:spLocks noGrp="1"/>
          </p:cNvSpPr>
          <p:nvPr>
            <p:ph type="dt" sz="half" idx="10"/>
          </p:nvPr>
        </p:nvSpPr>
        <p:spPr/>
        <p:txBody>
          <a:bodyPr/>
          <a:lstStyle/>
          <a:p>
            <a:fld id="{58D5E4A5-FBEF-BF45-8FC6-3682E54C9EDF}" type="datetime1">
              <a:rPr lang="de-DE" smtClean="0"/>
              <a:t>28.11.2021</a:t>
            </a:fld>
            <a:endParaRPr lang="en-DE"/>
          </a:p>
        </p:txBody>
      </p:sp>
      <p:sp>
        <p:nvSpPr>
          <p:cNvPr id="8" name="Footer Placeholder 7">
            <a:extLst>
              <a:ext uri="{FF2B5EF4-FFF2-40B4-BE49-F238E27FC236}">
                <a16:creationId xmlns:a16="http://schemas.microsoft.com/office/drawing/2014/main" id="{6A068E0B-9BAF-1D43-BE45-2FF31E9B5499}"/>
              </a:ext>
            </a:extLst>
          </p:cNvPr>
          <p:cNvSpPr>
            <a:spLocks noGrp="1"/>
          </p:cNvSpPr>
          <p:nvPr>
            <p:ph type="ftr" sz="quarter" idx="11"/>
          </p:nvPr>
        </p:nvSpPr>
        <p:spPr/>
        <p:txBody>
          <a:bodyPr/>
          <a:lstStyle/>
          <a:p>
            <a:r>
              <a:rPr lang="en-GB"/>
              <a:t>Customer Retention</a:t>
            </a:r>
            <a:endParaRPr lang="en-DE"/>
          </a:p>
        </p:txBody>
      </p:sp>
      <p:sp>
        <p:nvSpPr>
          <p:cNvPr id="9" name="Slide Number Placeholder 8">
            <a:extLst>
              <a:ext uri="{FF2B5EF4-FFF2-40B4-BE49-F238E27FC236}">
                <a16:creationId xmlns:a16="http://schemas.microsoft.com/office/drawing/2014/main" id="{CF67EC66-809F-7C46-91C6-6194B07596AC}"/>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70224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1EC8-DCD3-2346-BDE9-211288713DD1}"/>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F6EC90CC-C9DD-1641-BF2E-F099445DB80C}"/>
              </a:ext>
            </a:extLst>
          </p:cNvPr>
          <p:cNvSpPr>
            <a:spLocks noGrp="1"/>
          </p:cNvSpPr>
          <p:nvPr>
            <p:ph type="dt" sz="half" idx="10"/>
          </p:nvPr>
        </p:nvSpPr>
        <p:spPr/>
        <p:txBody>
          <a:bodyPr/>
          <a:lstStyle/>
          <a:p>
            <a:fld id="{632B9768-CD98-554E-A36B-A6E9FB50E557}" type="datetime1">
              <a:rPr lang="de-DE" smtClean="0"/>
              <a:t>28.11.2021</a:t>
            </a:fld>
            <a:endParaRPr lang="en-DE"/>
          </a:p>
        </p:txBody>
      </p:sp>
      <p:sp>
        <p:nvSpPr>
          <p:cNvPr id="4" name="Footer Placeholder 3">
            <a:extLst>
              <a:ext uri="{FF2B5EF4-FFF2-40B4-BE49-F238E27FC236}">
                <a16:creationId xmlns:a16="http://schemas.microsoft.com/office/drawing/2014/main" id="{FBEC0931-1F77-374B-86A3-70B8FC1384EF}"/>
              </a:ext>
            </a:extLst>
          </p:cNvPr>
          <p:cNvSpPr>
            <a:spLocks noGrp="1"/>
          </p:cNvSpPr>
          <p:nvPr>
            <p:ph type="ftr" sz="quarter" idx="11"/>
          </p:nvPr>
        </p:nvSpPr>
        <p:spPr/>
        <p:txBody>
          <a:bodyPr/>
          <a:lstStyle/>
          <a:p>
            <a:r>
              <a:rPr lang="en-GB"/>
              <a:t>Customer Retention</a:t>
            </a:r>
            <a:endParaRPr lang="en-DE"/>
          </a:p>
        </p:txBody>
      </p:sp>
      <p:sp>
        <p:nvSpPr>
          <p:cNvPr id="5" name="Slide Number Placeholder 4">
            <a:extLst>
              <a:ext uri="{FF2B5EF4-FFF2-40B4-BE49-F238E27FC236}">
                <a16:creationId xmlns:a16="http://schemas.microsoft.com/office/drawing/2014/main" id="{71670F99-21FC-9046-89E6-B044D51C1CF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2693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F820D-7EAA-F049-B91A-14D504A67B25}"/>
              </a:ext>
            </a:extLst>
          </p:cNvPr>
          <p:cNvSpPr>
            <a:spLocks noGrp="1"/>
          </p:cNvSpPr>
          <p:nvPr>
            <p:ph type="dt" sz="half" idx="10"/>
          </p:nvPr>
        </p:nvSpPr>
        <p:spPr/>
        <p:txBody>
          <a:bodyPr/>
          <a:lstStyle/>
          <a:p>
            <a:fld id="{44ED3B1C-A262-8C44-AB3A-2561430ABBE1}" type="datetime1">
              <a:rPr lang="de-DE" smtClean="0"/>
              <a:t>28.11.2021</a:t>
            </a:fld>
            <a:endParaRPr lang="en-DE"/>
          </a:p>
        </p:txBody>
      </p:sp>
      <p:sp>
        <p:nvSpPr>
          <p:cNvPr id="3" name="Footer Placeholder 2">
            <a:extLst>
              <a:ext uri="{FF2B5EF4-FFF2-40B4-BE49-F238E27FC236}">
                <a16:creationId xmlns:a16="http://schemas.microsoft.com/office/drawing/2014/main" id="{897EE311-9A37-4B4A-855A-9604D49B747C}"/>
              </a:ext>
            </a:extLst>
          </p:cNvPr>
          <p:cNvSpPr>
            <a:spLocks noGrp="1"/>
          </p:cNvSpPr>
          <p:nvPr>
            <p:ph type="ftr" sz="quarter" idx="11"/>
          </p:nvPr>
        </p:nvSpPr>
        <p:spPr/>
        <p:txBody>
          <a:bodyPr/>
          <a:lstStyle/>
          <a:p>
            <a:r>
              <a:rPr lang="en-GB"/>
              <a:t>Customer Retention</a:t>
            </a:r>
            <a:endParaRPr lang="en-DE"/>
          </a:p>
        </p:txBody>
      </p:sp>
      <p:sp>
        <p:nvSpPr>
          <p:cNvPr id="4" name="Slide Number Placeholder 3">
            <a:extLst>
              <a:ext uri="{FF2B5EF4-FFF2-40B4-BE49-F238E27FC236}">
                <a16:creationId xmlns:a16="http://schemas.microsoft.com/office/drawing/2014/main" id="{F15067FA-B934-F745-A21B-D90D47BC68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323753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C1CE-6A7E-FD48-A0E4-43183FB41C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26E68A32-E69A-764A-AAE1-E8555DBEF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1FB4234A-FB97-6F42-B3FA-991F8E80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268FF2-9861-AA4D-934E-9ADF5CCFF1DE}"/>
              </a:ext>
            </a:extLst>
          </p:cNvPr>
          <p:cNvSpPr>
            <a:spLocks noGrp="1"/>
          </p:cNvSpPr>
          <p:nvPr>
            <p:ph type="dt" sz="half" idx="10"/>
          </p:nvPr>
        </p:nvSpPr>
        <p:spPr/>
        <p:txBody>
          <a:bodyPr/>
          <a:lstStyle/>
          <a:p>
            <a:fld id="{CEE206DE-5352-A349-94DB-8724A06CEBFB}" type="datetime1">
              <a:rPr lang="de-DE" smtClean="0"/>
              <a:t>28.11.2021</a:t>
            </a:fld>
            <a:endParaRPr lang="en-DE"/>
          </a:p>
        </p:txBody>
      </p:sp>
      <p:sp>
        <p:nvSpPr>
          <p:cNvPr id="6" name="Footer Placeholder 5">
            <a:extLst>
              <a:ext uri="{FF2B5EF4-FFF2-40B4-BE49-F238E27FC236}">
                <a16:creationId xmlns:a16="http://schemas.microsoft.com/office/drawing/2014/main" id="{D217546E-31D6-5D4D-8499-59AF3994CA62}"/>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D33B32B-9E71-D049-BAE1-80BEC3C0693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4277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B330-B119-AD41-82D8-CBB94804AE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E7D84B7-CB3C-1840-BB40-29706EF6D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7A38B46-2BAB-CC49-847E-60243036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C19E60-C547-F147-AB2B-10EA56DF90DD}"/>
              </a:ext>
            </a:extLst>
          </p:cNvPr>
          <p:cNvSpPr>
            <a:spLocks noGrp="1"/>
          </p:cNvSpPr>
          <p:nvPr>
            <p:ph type="dt" sz="half" idx="10"/>
          </p:nvPr>
        </p:nvSpPr>
        <p:spPr/>
        <p:txBody>
          <a:bodyPr/>
          <a:lstStyle/>
          <a:p>
            <a:fld id="{3A9D7824-DB02-7048-B0D8-A496446F8ABD}" type="datetime1">
              <a:rPr lang="de-DE" smtClean="0"/>
              <a:t>28.11.2021</a:t>
            </a:fld>
            <a:endParaRPr lang="en-DE"/>
          </a:p>
        </p:txBody>
      </p:sp>
      <p:sp>
        <p:nvSpPr>
          <p:cNvPr id="6" name="Footer Placeholder 5">
            <a:extLst>
              <a:ext uri="{FF2B5EF4-FFF2-40B4-BE49-F238E27FC236}">
                <a16:creationId xmlns:a16="http://schemas.microsoft.com/office/drawing/2014/main" id="{750B4312-3985-9A42-93B8-8D1180EF282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5E4FEFC-1DB0-4840-80C1-1799EBE837F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42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0F4AB-1486-A841-9EE9-9F6E9CFF2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7822594-23C0-6743-9DBD-61BFACA51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0457EAC-4033-6B42-8F92-30AC4C615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65911-65EC-B444-99B2-C4E41573B938}" type="datetime1">
              <a:rPr lang="de-DE" smtClean="0"/>
              <a:t>28.11.2021</a:t>
            </a:fld>
            <a:endParaRPr lang="en-DE"/>
          </a:p>
        </p:txBody>
      </p:sp>
      <p:sp>
        <p:nvSpPr>
          <p:cNvPr id="5" name="Footer Placeholder 4">
            <a:extLst>
              <a:ext uri="{FF2B5EF4-FFF2-40B4-BE49-F238E27FC236}">
                <a16:creationId xmlns:a16="http://schemas.microsoft.com/office/drawing/2014/main" id="{26BA6C64-783A-0543-B54D-62E1CE3FD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Customer Retention</a:t>
            </a:r>
            <a:endParaRPr lang="en-DE"/>
          </a:p>
        </p:txBody>
      </p:sp>
      <p:sp>
        <p:nvSpPr>
          <p:cNvPr id="6" name="Slide Number Placeholder 5">
            <a:extLst>
              <a:ext uri="{FF2B5EF4-FFF2-40B4-BE49-F238E27FC236}">
                <a16:creationId xmlns:a16="http://schemas.microsoft.com/office/drawing/2014/main" id="{CE6A17F7-8641-4445-B400-72C6BD16A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8E29A-1401-044C-95B1-DB98FE7EA958}" type="slidenum">
              <a:rPr lang="en-DE" smtClean="0"/>
              <a:t>‹#›</a:t>
            </a:fld>
            <a:endParaRPr lang="en-DE"/>
          </a:p>
        </p:txBody>
      </p:sp>
    </p:spTree>
    <p:extLst>
      <p:ext uri="{BB962C8B-B14F-4D97-AF65-F5344CB8AC3E}">
        <p14:creationId xmlns:p14="http://schemas.microsoft.com/office/powerpoint/2010/main" val="3756029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Logo">
            <a:extLst>
              <a:ext uri="{FF2B5EF4-FFF2-40B4-BE49-F238E27FC236}">
                <a16:creationId xmlns:a16="http://schemas.microsoft.com/office/drawing/2014/main" id="{2C51AC37-95CC-4B46-AF5F-75162932F0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1028" name="Picture 4" descr="Logo">
            <a:extLst>
              <a:ext uri="{FF2B5EF4-FFF2-40B4-BE49-F238E27FC236}">
                <a16:creationId xmlns:a16="http://schemas.microsoft.com/office/drawing/2014/main" id="{B3C66162-A995-714C-91CD-076D60CE2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4F00FA-F202-DA47-AB96-DFA2323C4FB9}"/>
              </a:ext>
            </a:extLst>
          </p:cNvPr>
          <p:cNvSpPr txBox="1"/>
          <p:nvPr/>
        </p:nvSpPr>
        <p:spPr>
          <a:xfrm>
            <a:off x="2002972" y="562375"/>
            <a:ext cx="8309065" cy="830997"/>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E – retail factors for customer activation and retention:</a:t>
            </a:r>
          </a:p>
          <a:p>
            <a:r>
              <a:rPr lang="en-GB" sz="2400" b="1" u="sng" dirty="0">
                <a:latin typeface="Times New Roman" panose="02020603050405020304" pitchFamily="18" charset="0"/>
                <a:cs typeface="Times New Roman" panose="02020603050405020304" pitchFamily="18" charset="0"/>
              </a:rPr>
              <a:t>A case study from Indian E – commerce customers.</a:t>
            </a:r>
            <a:endParaRPr lang="en-DE"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1D9C031-89E8-FC41-A85C-75D4A44036D4}"/>
              </a:ext>
            </a:extLst>
          </p:cNvPr>
          <p:cNvSpPr txBox="1"/>
          <p:nvPr/>
        </p:nvSpPr>
        <p:spPr>
          <a:xfrm>
            <a:off x="9774516" y="6051605"/>
            <a:ext cx="2221954" cy="369332"/>
          </a:xfrm>
          <a:prstGeom prst="rect">
            <a:avLst/>
          </a:prstGeom>
          <a:noFill/>
        </p:spPr>
        <p:txBody>
          <a:bodyPr wrap="none" rtlCol="0">
            <a:spAutoFit/>
          </a:bodyPr>
          <a:lstStyle/>
          <a:p>
            <a:pPr algn="r"/>
            <a:r>
              <a:rPr lang="en-DE" b="1" dirty="0"/>
              <a:t>Presented By: </a:t>
            </a:r>
            <a:r>
              <a:rPr lang="en-IN" b="1" dirty="0"/>
              <a:t>Umesh</a:t>
            </a:r>
            <a:endParaRPr lang="en-DE" b="1" dirty="0"/>
          </a:p>
        </p:txBody>
      </p:sp>
      <p:pic>
        <p:nvPicPr>
          <p:cNvPr id="1026" name="Picture 2" descr="The 4 Keys To Boosting Your Customer Retention">
            <a:extLst>
              <a:ext uri="{FF2B5EF4-FFF2-40B4-BE49-F238E27FC236}">
                <a16:creationId xmlns:a16="http://schemas.microsoft.com/office/drawing/2014/main" id="{F0795F70-B92D-4289-A200-24EAB704A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96" y="1564404"/>
            <a:ext cx="10563378" cy="448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87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10</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B528E5F9-2944-1F4C-8E7E-F1098D7C75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5734" y="1021080"/>
            <a:ext cx="376813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555C220-F9F0-384A-A098-E3005ACEC38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53400" y="1143000"/>
            <a:ext cx="38735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3">
            <a:extLst>
              <a:ext uri="{FF2B5EF4-FFF2-40B4-BE49-F238E27FC236}">
                <a16:creationId xmlns:a16="http://schemas.microsoft.com/office/drawing/2014/main" id="{BCA8CFDE-0A5A-644C-97AA-5C3629C4DA04}"/>
              </a:ext>
            </a:extLst>
          </p:cNvPr>
          <p:cNvSpPr txBox="1">
            <a:spLocks/>
          </p:cNvSpPr>
          <p:nvPr/>
        </p:nvSpPr>
        <p:spPr>
          <a:xfrm>
            <a:off x="4470511" y="952137"/>
            <a:ext cx="3262700" cy="31757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Majority of the respondents has shopped less than 10 times.</a:t>
            </a:r>
          </a:p>
          <a:p>
            <a:pPr marL="285750" indent="-285750" algn="just"/>
            <a:r>
              <a:rPr lang="en-US" sz="1400" dirty="0">
                <a:latin typeface="Times New Roman" panose="02020603050405020304" pitchFamily="18" charset="0"/>
                <a:cs typeface="Times New Roman" panose="02020603050405020304" pitchFamily="18" charset="0"/>
              </a:rPr>
              <a:t>Very few are frequent buyers</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 Approx. all the respondents prefer Mobile internet followed by WIFI</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Dial- up network is least preferable.</a:t>
            </a:r>
            <a:endParaRPr lang="en-IN" sz="1400" dirty="0">
              <a:solidFill>
                <a:schemeClr val="tx1"/>
              </a:solidFill>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1E32E12-C14F-7B46-B80D-DC437A1B18CF}"/>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203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11</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A04586BE-E9AB-5B43-A789-42DDDD1953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3383" y="1143000"/>
            <a:ext cx="4012834"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4.png">
            <a:extLst>
              <a:ext uri="{FF2B5EF4-FFF2-40B4-BE49-F238E27FC236}">
                <a16:creationId xmlns:a16="http://schemas.microsoft.com/office/drawing/2014/main" id="{D051DC93-A822-C94F-B750-AD0FAEDBF886}"/>
              </a:ext>
            </a:extLst>
          </p:cNvPr>
          <p:cNvPicPr>
            <a:picLocks/>
          </p:cNvPicPr>
          <p:nvPr/>
        </p:nvPicPr>
        <p:blipFill>
          <a:blip r:embed="rId4" cstate="print"/>
          <a:srcRect l="7626" r="7626"/>
          <a:stretch>
            <a:fillRect/>
          </a:stretch>
        </p:blipFill>
        <p:spPr>
          <a:xfrm>
            <a:off x="7420429" y="1084943"/>
            <a:ext cx="3933371" cy="4688114"/>
          </a:xfrm>
          <a:prstGeom prst="rect">
            <a:avLst/>
          </a:prstGeom>
        </p:spPr>
      </p:pic>
      <p:sp>
        <p:nvSpPr>
          <p:cNvPr id="11" name="Text Placeholder 3">
            <a:extLst>
              <a:ext uri="{FF2B5EF4-FFF2-40B4-BE49-F238E27FC236}">
                <a16:creationId xmlns:a16="http://schemas.microsoft.com/office/drawing/2014/main" id="{AA59916F-B450-D545-B671-6363B5FD68C1}"/>
              </a:ext>
            </a:extLst>
          </p:cNvPr>
          <p:cNvSpPr txBox="1">
            <a:spLocks/>
          </p:cNvSpPr>
          <p:nvPr/>
        </p:nvSpPr>
        <p:spPr>
          <a:xfrm>
            <a:off x="4350999" y="1143000"/>
            <a:ext cx="2793159" cy="28955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As we observed earlier that majority of population use Mobile internet so here we can see smartphone is the mostly used.</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071CEF3-F3B9-0C4B-BA2F-3838395FA92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35434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12</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5.png">
            <a:extLst>
              <a:ext uri="{FF2B5EF4-FFF2-40B4-BE49-F238E27FC236}">
                <a16:creationId xmlns:a16="http://schemas.microsoft.com/office/drawing/2014/main" id="{DFD2232A-0D4C-1347-AC9E-41F7721513B8}"/>
              </a:ext>
            </a:extLst>
          </p:cNvPr>
          <p:cNvPicPr>
            <a:picLocks noGrp="1"/>
          </p:cNvPicPr>
          <p:nvPr>
            <p:ph idx="1"/>
          </p:nvPr>
        </p:nvPicPr>
        <p:blipFill>
          <a:blip r:embed="rId3" cstate="print"/>
          <a:stretch>
            <a:fillRect/>
          </a:stretch>
        </p:blipFill>
        <p:spPr>
          <a:xfrm>
            <a:off x="540032" y="1247566"/>
            <a:ext cx="3672013" cy="4362867"/>
          </a:xfrm>
          <a:prstGeom prst="rect">
            <a:avLst/>
          </a:prstGeom>
        </p:spPr>
      </p:pic>
      <p:sp>
        <p:nvSpPr>
          <p:cNvPr id="10" name="Text Placeholder 3">
            <a:extLst>
              <a:ext uri="{FF2B5EF4-FFF2-40B4-BE49-F238E27FC236}">
                <a16:creationId xmlns:a16="http://schemas.microsoft.com/office/drawing/2014/main" id="{8C55EC2F-EDCA-7B4D-88A0-8D43A7A0DA85}"/>
              </a:ext>
            </a:extLst>
          </p:cNvPr>
          <p:cNvSpPr txBox="1">
            <a:spLocks/>
          </p:cNvSpPr>
          <p:nvPr/>
        </p:nvSpPr>
        <p:spPr>
          <a:xfrm>
            <a:off x="4378578" y="1247566"/>
            <a:ext cx="279315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Majority of the respondents has shopped less than 10 times.</a:t>
            </a:r>
          </a:p>
          <a:p>
            <a:r>
              <a:rPr lang="en-US" sz="1400" dirty="0">
                <a:latin typeface="Times New Roman" panose="02020603050405020304" pitchFamily="18" charset="0"/>
                <a:cs typeface="Times New Roman" panose="02020603050405020304" pitchFamily="18" charset="0"/>
              </a:rPr>
              <a:t>Very few are frequent buyers.</a:t>
            </a:r>
          </a:p>
          <a:p>
            <a:pPr algn="just"/>
            <a:r>
              <a:rPr lang="en-US" sz="1400" dirty="0">
                <a:latin typeface="Times New Roman" panose="02020603050405020304" pitchFamily="18" charset="0"/>
                <a:cs typeface="Times New Roman" panose="02020603050405020304" pitchFamily="18" charset="0"/>
              </a:rPr>
              <a:t>Majority of the respondents has shopped less than 10 times.</a:t>
            </a:r>
          </a:p>
          <a:p>
            <a:pPr algn="just"/>
            <a:r>
              <a:rPr lang="en-US" sz="1400" dirty="0">
                <a:latin typeface="Times New Roman" panose="02020603050405020304" pitchFamily="18" charset="0"/>
                <a:cs typeface="Times New Roman" panose="02020603050405020304" pitchFamily="18" charset="0"/>
              </a:rPr>
              <a:t>Very few are frequent buyers.</a:t>
            </a:r>
          </a:p>
          <a:p>
            <a:pPr algn="just"/>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550F490B-8AAE-E744-9718-F0ADC096044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38270" y="1142999"/>
            <a:ext cx="4480762"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B1CBBC8-74FD-974C-AEC2-6C12E3DCD7BA}"/>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222638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13</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2B18674C-044A-3E44-8D87-3456D88575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5297" y="1143000"/>
            <a:ext cx="3729006" cy="4572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1B28EB73-034B-9F4A-9E94-EB2DB3019F05}"/>
              </a:ext>
            </a:extLst>
          </p:cNvPr>
          <p:cNvSpPr txBox="1">
            <a:spLocks/>
          </p:cNvSpPr>
          <p:nvPr/>
        </p:nvSpPr>
        <p:spPr>
          <a:xfrm>
            <a:off x="4385833" y="1143000"/>
            <a:ext cx="2793159" cy="28955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Customer support plays a very important role according to respondents.</a:t>
            </a:r>
          </a:p>
          <a:p>
            <a:pPr marL="285750" indent="-285750" algn="just"/>
            <a:r>
              <a:rPr lang="en-US" sz="1400" dirty="0">
                <a:latin typeface="Times New Roman" panose="02020603050405020304" pitchFamily="18" charset="0"/>
                <a:cs typeface="Times New Roman" panose="02020603050405020304" pitchFamily="18" charset="0"/>
              </a:rPr>
              <a:t>Privacy is a very big concern.</a:t>
            </a:r>
            <a:endParaRPr lang="en-IN" sz="1400" dirty="0">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A1D9A02D-E60E-0D48-B12D-7D2791597C3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71634" y="1143000"/>
            <a:ext cx="3743517" cy="457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DD6A44E-73B5-C844-BC58-1C9B11068616}"/>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267021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14</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3EBB5070-C02A-3E42-AF24-EC6E11E922B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1143000"/>
            <a:ext cx="4224241" cy="4572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70C7F95C-718C-4C4B-9EDA-CA4B7B7FE3CC}"/>
              </a:ext>
            </a:extLst>
          </p:cNvPr>
          <p:cNvSpPr txBox="1">
            <a:spLocks/>
          </p:cNvSpPr>
          <p:nvPr/>
        </p:nvSpPr>
        <p:spPr>
          <a:xfrm>
            <a:off x="5211341" y="1340939"/>
            <a:ext cx="2793159" cy="28955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Return and replacement policy of the e-tailer is important for purchase decision according to the respondents.</a:t>
            </a:r>
          </a:p>
          <a:p>
            <a:pPr marL="285750" indent="-285750" algn="just"/>
            <a:r>
              <a:rPr lang="en-US" sz="1400" dirty="0">
                <a:solidFill>
                  <a:schemeClr val="tx1"/>
                </a:solidFill>
              </a:rPr>
              <a:t>Trust building is very essential to make shoppers shop online.</a:t>
            </a:r>
            <a:endParaRPr lang="en-IN" sz="1400" dirty="0">
              <a:solidFill>
                <a:schemeClr val="tx1"/>
              </a:solidFill>
            </a:endParaRPr>
          </a:p>
          <a:p>
            <a:pPr marL="285750" indent="-285750" algn="just"/>
            <a:endParaRPr lang="en-IN" sz="14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603D7ADC-F0A5-B142-85D9-91B2B615CA5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53400" y="1245778"/>
            <a:ext cx="3590160" cy="457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16286B6-FA30-9847-BA58-1E84936CC8EF}"/>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309298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15</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DFD59BFF-1146-C841-9DE5-121786C7FBF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1245779"/>
            <a:ext cx="2558143" cy="44076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22D0C8C6-8E49-7645-9570-4D19A82FC44A}"/>
              </a:ext>
            </a:extLst>
          </p:cNvPr>
          <p:cNvSpPr txBox="1">
            <a:spLocks/>
          </p:cNvSpPr>
          <p:nvPr/>
        </p:nvSpPr>
        <p:spPr>
          <a:xfrm>
            <a:off x="4038600" y="1239974"/>
            <a:ext cx="279315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Amazon is the most recommended website by the respondents followed by Flipkart.</a:t>
            </a:r>
          </a:p>
        </p:txBody>
      </p:sp>
      <p:sp>
        <p:nvSpPr>
          <p:cNvPr id="12" name="TextBox 11">
            <a:extLst>
              <a:ext uri="{FF2B5EF4-FFF2-40B4-BE49-F238E27FC236}">
                <a16:creationId xmlns:a16="http://schemas.microsoft.com/office/drawing/2014/main" id="{71468A32-F85F-3449-8909-E2D44699D7E4}"/>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210346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16</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0AEC7877-FA7B-1542-ABA6-0C676FA0CA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867073" y="1256286"/>
            <a:ext cx="5195888" cy="39747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82A87EF-5A0A-EF40-B4FF-03374F244FD6}"/>
              </a:ext>
            </a:extLst>
          </p:cNvPr>
          <p:cNvSpPr/>
          <p:nvPr/>
        </p:nvSpPr>
        <p:spPr>
          <a:xfrm>
            <a:off x="7006409" y="5311221"/>
            <a:ext cx="6096000" cy="523220"/>
          </a:xfrm>
          <a:prstGeom prst="rect">
            <a:avLst/>
          </a:prstGeom>
        </p:spPr>
        <p:txBody>
          <a:bodyPr>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Flipkart is more popular among age group of 31-40 years people.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Amazon is recommended by all age group people</a:t>
            </a:r>
            <a:endParaRPr lang="en-IN" sz="1400" dirty="0">
              <a:latin typeface="Times New Roman" panose="02020603050405020304" pitchFamily="18" charset="0"/>
              <a:cs typeface="Times New Roman" panose="02020603050405020304" pitchFamily="18" charset="0"/>
            </a:endParaRPr>
          </a:p>
        </p:txBody>
      </p:sp>
      <p:pic>
        <p:nvPicPr>
          <p:cNvPr id="12" name="Picture 2">
            <a:extLst>
              <a:ext uri="{FF2B5EF4-FFF2-40B4-BE49-F238E27FC236}">
                <a16:creationId xmlns:a16="http://schemas.microsoft.com/office/drawing/2014/main" id="{919CF59B-4B68-9F43-AB4B-F898E956A77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6016" y="1256286"/>
            <a:ext cx="5195888" cy="36107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23B2CD0-EBB4-0248-82D1-C0CBE287F0B6}"/>
              </a:ext>
            </a:extLst>
          </p:cNvPr>
          <p:cNvSpPr/>
          <p:nvPr/>
        </p:nvSpPr>
        <p:spPr>
          <a:xfrm>
            <a:off x="910409" y="5310566"/>
            <a:ext cx="6096000" cy="523220"/>
          </a:xfrm>
          <a:prstGeom prst="rect">
            <a:avLst/>
          </a:prstGeom>
        </p:spPr>
        <p:txBody>
          <a:bodyPr>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Flipkart is more popular among female users.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Female use more multiplatform for shopping than Male.</a:t>
            </a:r>
            <a:endParaRPr lang="en-IN"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9441003-030C-CF41-90D4-6A52AD1CF61C}"/>
              </a:ext>
            </a:extLst>
          </p:cNvPr>
          <p:cNvSpPr txBox="1"/>
          <p:nvPr/>
        </p:nvSpPr>
        <p:spPr>
          <a:xfrm>
            <a:off x="910409" y="801895"/>
            <a:ext cx="1864421" cy="369332"/>
          </a:xfrm>
          <a:prstGeom prst="rect">
            <a:avLst/>
          </a:prstGeom>
          <a:noFill/>
        </p:spPr>
        <p:txBody>
          <a:bodyPr wrap="none" rtlCol="0">
            <a:spAutoFit/>
          </a:bodyPr>
          <a:lstStyle/>
          <a:p>
            <a:r>
              <a:rPr lang="en-DE" b="1" dirty="0"/>
              <a:t>Bivariate Analysis</a:t>
            </a:r>
          </a:p>
        </p:txBody>
      </p:sp>
      <p:sp>
        <p:nvSpPr>
          <p:cNvPr id="15" name="TextBox 14">
            <a:extLst>
              <a:ext uri="{FF2B5EF4-FFF2-40B4-BE49-F238E27FC236}">
                <a16:creationId xmlns:a16="http://schemas.microsoft.com/office/drawing/2014/main" id="{E8B28F17-EE96-ED43-B8DA-0A4BADA77B7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4249126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17</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4">
            <a:extLst>
              <a:ext uri="{FF2B5EF4-FFF2-40B4-BE49-F238E27FC236}">
                <a16:creationId xmlns:a16="http://schemas.microsoft.com/office/drawing/2014/main" id="{AD3F4E37-BA90-9644-91B7-369181E168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1072818"/>
            <a:ext cx="5195888" cy="30086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2B8E400-D3F5-6F42-B957-2F7144B9B1BC}"/>
              </a:ext>
            </a:extLst>
          </p:cNvPr>
          <p:cNvSpPr/>
          <p:nvPr/>
        </p:nvSpPr>
        <p:spPr>
          <a:xfrm>
            <a:off x="838200" y="5412128"/>
            <a:ext cx="5435737" cy="738664"/>
          </a:xfrm>
          <a:prstGeom prst="rect">
            <a:avLst/>
          </a:prstGeom>
        </p:spPr>
        <p:txBody>
          <a:bodyPr wrap="square">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Cities with less shoppers prefer Amazon most for example Solan, Noida, Moradabad, Bulandshahr, Meerut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Cities with more number of shoppers recommends several platforms</a:t>
            </a:r>
            <a:endParaRPr lang="en-IN" sz="1400" dirty="0">
              <a:latin typeface="Times New Roman" panose="02020603050405020304" pitchFamily="18" charset="0"/>
              <a:cs typeface="Times New Roman" panose="02020603050405020304" pitchFamily="18" charset="0"/>
            </a:endParaRPr>
          </a:p>
        </p:txBody>
      </p:sp>
      <p:pic>
        <p:nvPicPr>
          <p:cNvPr id="12" name="Picture 2">
            <a:extLst>
              <a:ext uri="{FF2B5EF4-FFF2-40B4-BE49-F238E27FC236}">
                <a16:creationId xmlns:a16="http://schemas.microsoft.com/office/drawing/2014/main" id="{D31EF244-24B4-9146-984D-76D1B5723DD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762569" y="1072818"/>
            <a:ext cx="5195888" cy="401580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6317E21-D11D-874F-8400-66A6BECDCA85}"/>
              </a:ext>
            </a:extLst>
          </p:cNvPr>
          <p:cNvSpPr/>
          <p:nvPr/>
        </p:nvSpPr>
        <p:spPr>
          <a:xfrm>
            <a:off x="6662058" y="5330240"/>
            <a:ext cx="5435737" cy="738664"/>
          </a:xfrm>
          <a:prstGeom prst="rect">
            <a:avLst/>
          </a:prstGeom>
        </p:spPr>
        <p:txBody>
          <a:bodyPr wrap="square">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Amazon and Flipkart has been recommended on responsiveness, availability of several communication channels (email, online rep, twitter, phone etc.)</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0C2ED74-AAAF-FC49-8CB8-A134E7DEA6C4}"/>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77487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18</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9FDFBA93-AC72-B142-99F2-14460325FF6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18225" y="942616"/>
            <a:ext cx="5195888" cy="39277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97CC788B-88B9-5A40-A491-D4981126902E}"/>
              </a:ext>
            </a:extLst>
          </p:cNvPr>
          <p:cNvSpPr txBox="1">
            <a:spLocks/>
          </p:cNvSpPr>
          <p:nvPr/>
        </p:nvSpPr>
        <p:spPr>
          <a:xfrm>
            <a:off x="519668" y="5096644"/>
            <a:ext cx="4793001" cy="10334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400" dirty="0">
                <a:latin typeface="Times New Roman" panose="02020603050405020304" pitchFamily="18" charset="0"/>
                <a:cs typeface="Times New Roman" panose="02020603050405020304" pitchFamily="18" charset="0"/>
              </a:rPr>
              <a:t>Amazon is recommended has it has best Return and replacement policy of the e-tailer is important for purchase decision</a:t>
            </a:r>
            <a:endParaRPr lang="en-IN" sz="14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E167F63B-9484-6046-9D55-8786393F3C4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77887" y="933498"/>
            <a:ext cx="5195888" cy="34820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3">
            <a:extLst>
              <a:ext uri="{FF2B5EF4-FFF2-40B4-BE49-F238E27FC236}">
                <a16:creationId xmlns:a16="http://schemas.microsoft.com/office/drawing/2014/main" id="{6559715F-84AF-AE40-99DC-53BE2969E44A}"/>
              </a:ext>
            </a:extLst>
          </p:cNvPr>
          <p:cNvSpPr txBox="1">
            <a:spLocks/>
          </p:cNvSpPr>
          <p:nvPr/>
        </p:nvSpPr>
        <p:spPr>
          <a:xfrm>
            <a:off x="6096000" y="4963606"/>
            <a:ext cx="6212498" cy="9202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400" dirty="0">
                <a:latin typeface="Times New Roman" panose="02020603050405020304" pitchFamily="18" charset="0"/>
                <a:cs typeface="Times New Roman" panose="02020603050405020304" pitchFamily="18" charset="0"/>
              </a:rPr>
              <a:t>Respondents who use Window/window mobile are less likely to use </a:t>
            </a:r>
            <a:r>
              <a:rPr lang="en-US" sz="1400" dirty="0" err="1">
                <a:latin typeface="Times New Roman" panose="02020603050405020304" pitchFamily="18" charset="0"/>
                <a:cs typeface="Times New Roman" panose="02020603050405020304" pitchFamily="18" charset="0"/>
              </a:rPr>
              <a:t>Myntra.com</a:t>
            </a:r>
            <a:endParaRPr lang="en-US" sz="1400" dirty="0">
              <a:latin typeface="Times New Roman" panose="02020603050405020304" pitchFamily="18" charset="0"/>
              <a:cs typeface="Times New Roman" panose="02020603050405020304" pitchFamily="18" charset="0"/>
            </a:endParaRPr>
          </a:p>
          <a:p>
            <a:pPr marL="285750" indent="-285750"/>
            <a:r>
              <a:rPr lang="en-US" sz="1400" dirty="0">
                <a:latin typeface="Times New Roman" panose="02020603050405020304" pitchFamily="18" charset="0"/>
                <a:cs typeface="Times New Roman" panose="02020603050405020304" pitchFamily="18" charset="0"/>
              </a:rPr>
              <a:t>Respondents who uses </a:t>
            </a:r>
            <a:r>
              <a:rPr lang="en-US" sz="1400" dirty="0" err="1">
                <a:latin typeface="Times New Roman" panose="02020603050405020304" pitchFamily="18" charset="0"/>
                <a:cs typeface="Times New Roman" panose="02020603050405020304" pitchFamily="18" charset="0"/>
              </a:rPr>
              <a:t>IoS</a:t>
            </a:r>
            <a:r>
              <a:rPr lang="en-US" sz="1400" dirty="0">
                <a:latin typeface="Times New Roman" panose="02020603050405020304" pitchFamily="18" charset="0"/>
                <a:cs typeface="Times New Roman" panose="02020603050405020304" pitchFamily="18" charset="0"/>
              </a:rPr>
              <a:t>/Mac are more likely to use </a:t>
            </a:r>
            <a:r>
              <a:rPr lang="en-US" sz="1400" dirty="0" err="1">
                <a:latin typeface="Times New Roman" panose="02020603050405020304" pitchFamily="18" charset="0"/>
                <a:cs typeface="Times New Roman" panose="02020603050405020304" pitchFamily="18" charset="0"/>
              </a:rPr>
              <a:t>Myntra.com</a:t>
            </a:r>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0E3A1BD-2DA2-184A-80A6-AA400D4782E6}"/>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587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19</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EACBA5-9537-6843-8241-CA99DE2D0D08}"/>
              </a:ext>
            </a:extLst>
          </p:cNvPr>
          <p:cNvSpPr txBox="1"/>
          <p:nvPr/>
        </p:nvSpPr>
        <p:spPr>
          <a:xfrm>
            <a:off x="838200" y="870857"/>
            <a:ext cx="2307106" cy="369332"/>
          </a:xfrm>
          <a:prstGeom prst="rect">
            <a:avLst/>
          </a:prstGeom>
          <a:noFill/>
        </p:spPr>
        <p:txBody>
          <a:bodyPr wrap="none" rtlCol="0">
            <a:spAutoFit/>
          </a:bodyPr>
          <a:lstStyle/>
          <a:p>
            <a:r>
              <a:rPr lang="en-DE" b="1" dirty="0">
                <a:latin typeface="Times New Roman" panose="02020603050405020304" pitchFamily="18" charset="0"/>
                <a:cs typeface="Times New Roman" panose="02020603050405020304" pitchFamily="18" charset="0"/>
              </a:rPr>
              <a:t>Multivariate Analysis</a:t>
            </a:r>
          </a:p>
        </p:txBody>
      </p:sp>
      <p:pic>
        <p:nvPicPr>
          <p:cNvPr id="9" name="Content Placeholder 5">
            <a:extLst>
              <a:ext uri="{FF2B5EF4-FFF2-40B4-BE49-F238E27FC236}">
                <a16:creationId xmlns:a16="http://schemas.microsoft.com/office/drawing/2014/main" id="{7E2CDA71-8E29-4B41-BAE8-CD1728770689}"/>
              </a:ext>
            </a:extLst>
          </p:cNvPr>
          <p:cNvPicPr>
            <a:picLocks noGrp="1"/>
          </p:cNvPicPr>
          <p:nvPr>
            <p:ph idx="1"/>
          </p:nvPr>
        </p:nvPicPr>
        <p:blipFill rotWithShape="1">
          <a:blip r:embed="rId3"/>
          <a:srcRect l="10445" t="24091" r="25580" b="10932"/>
          <a:stretch/>
        </p:blipFill>
        <p:spPr bwMode="auto">
          <a:xfrm>
            <a:off x="1007596" y="1240189"/>
            <a:ext cx="4512129" cy="4910603"/>
          </a:xfrm>
          <a:prstGeom prst="rect">
            <a:avLst/>
          </a:prstGeom>
          <a:noFill/>
          <a:ln w="9525">
            <a:noFill/>
            <a:miter lim="800000"/>
            <a:headEnd/>
            <a:tailEnd/>
          </a:ln>
        </p:spPr>
      </p:pic>
      <p:sp>
        <p:nvSpPr>
          <p:cNvPr id="10" name="Text Placeholder 3">
            <a:extLst>
              <a:ext uri="{FF2B5EF4-FFF2-40B4-BE49-F238E27FC236}">
                <a16:creationId xmlns:a16="http://schemas.microsoft.com/office/drawing/2014/main" id="{88C06805-008C-9540-90BB-816F9BE9439D}"/>
              </a:ext>
            </a:extLst>
          </p:cNvPr>
          <p:cNvSpPr txBox="1">
            <a:spLocks/>
          </p:cNvSpPr>
          <p:nvPr/>
        </p:nvSpPr>
        <p:spPr>
          <a:xfrm>
            <a:off x="5519725" y="1240189"/>
            <a:ext cx="279315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cs typeface="Times New Roman" panose="02020603050405020304" pitchFamily="18" charset="0"/>
              </a:rPr>
              <a:t>As there is so much variable so with heatmap we cant determine the correlation easily.</a:t>
            </a:r>
          </a:p>
          <a:p>
            <a:pPr marL="285750" indent="-285750" algn="just"/>
            <a:r>
              <a:rPr lang="en-US" sz="1400" dirty="0">
                <a:latin typeface="Times New Roman" panose="02020603050405020304" pitchFamily="18" charset="0"/>
                <a:cs typeface="Times New Roman" panose="02020603050405020304" pitchFamily="18" charset="0"/>
              </a:rPr>
              <a:t>However the one thing we can say. There may be cases of multicollinearity. </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5768861-5169-E24A-ACE6-4F64B47522B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312598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Logo">
            <a:extLst>
              <a:ext uri="{FF2B5EF4-FFF2-40B4-BE49-F238E27FC236}">
                <a16:creationId xmlns:a16="http://schemas.microsoft.com/office/drawing/2014/main" id="{486B370F-6BF3-6641-97E6-C54EFB212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F25FAB49-D834-564E-8FB9-3E7DD4EAAF8A}"/>
              </a:ext>
            </a:extLst>
          </p:cNvPr>
          <p:cNvSpPr>
            <a:spLocks noGrp="1"/>
          </p:cNvSpPr>
          <p:nvPr>
            <p:ph type="ftr" sz="quarter" idx="11"/>
          </p:nvPr>
        </p:nvSpPr>
        <p:spPr/>
        <p:txBody>
          <a:bodyPr/>
          <a:lstStyle/>
          <a:p>
            <a:r>
              <a:rPr lang="en-GB"/>
              <a:t>Customer Retention</a:t>
            </a:r>
            <a:endParaRPr lang="en-DE"/>
          </a:p>
        </p:txBody>
      </p:sp>
      <p:sp>
        <p:nvSpPr>
          <p:cNvPr id="9" name="Date Placeholder 8">
            <a:extLst>
              <a:ext uri="{FF2B5EF4-FFF2-40B4-BE49-F238E27FC236}">
                <a16:creationId xmlns:a16="http://schemas.microsoft.com/office/drawing/2014/main" id="{2CA33174-C07C-1044-B63F-4F1077E7435F}"/>
              </a:ext>
            </a:extLst>
          </p:cNvPr>
          <p:cNvSpPr>
            <a:spLocks noGrp="1"/>
          </p:cNvSpPr>
          <p:nvPr>
            <p:ph type="dt" sz="half" idx="10"/>
          </p:nvPr>
        </p:nvSpPr>
        <p:spPr/>
        <p:txBody>
          <a:bodyPr/>
          <a:lstStyle/>
          <a:p>
            <a:fld id="{79C0617F-2208-7D4B-A2AE-2EF707A8E228}" type="datetime1">
              <a:rPr lang="de-DE" smtClean="0"/>
              <a:t>28.11.2021</a:t>
            </a:fld>
            <a:endParaRPr lang="en-DE"/>
          </a:p>
        </p:txBody>
      </p:sp>
      <p:sp>
        <p:nvSpPr>
          <p:cNvPr id="10" name="Slide Number Placeholder 9">
            <a:extLst>
              <a:ext uri="{FF2B5EF4-FFF2-40B4-BE49-F238E27FC236}">
                <a16:creationId xmlns:a16="http://schemas.microsoft.com/office/drawing/2014/main" id="{B228805C-4F80-524A-965A-8334F6EE776A}"/>
              </a:ext>
            </a:extLst>
          </p:cNvPr>
          <p:cNvSpPr>
            <a:spLocks noGrp="1"/>
          </p:cNvSpPr>
          <p:nvPr>
            <p:ph type="sldNum" sz="quarter" idx="12"/>
          </p:nvPr>
        </p:nvSpPr>
        <p:spPr/>
        <p:txBody>
          <a:bodyPr/>
          <a:lstStyle/>
          <a:p>
            <a:fld id="{1FB8E29A-1401-044C-95B1-DB98FE7EA958}" type="slidenum">
              <a:rPr lang="en-DE" smtClean="0"/>
              <a:t>2</a:t>
            </a:fld>
            <a:endParaRPr lang="en-DE"/>
          </a:p>
        </p:txBody>
      </p:sp>
      <p:cxnSp>
        <p:nvCxnSpPr>
          <p:cNvPr id="13" name="Straight Connector 12">
            <a:extLst>
              <a:ext uri="{FF2B5EF4-FFF2-40B4-BE49-F238E27FC236}">
                <a16:creationId xmlns:a16="http://schemas.microsoft.com/office/drawing/2014/main" id="{1131ED6B-A466-9F4A-B3B1-A875FE44CABC}"/>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95AB64C-B29E-5E4B-8E52-915C4317E2BE}"/>
              </a:ext>
            </a:extLst>
          </p:cNvPr>
          <p:cNvSpPr txBox="1"/>
          <p:nvPr/>
        </p:nvSpPr>
        <p:spPr>
          <a:xfrm>
            <a:off x="838200" y="1283767"/>
            <a:ext cx="10613572" cy="2031325"/>
          </a:xfrm>
          <a:prstGeom prst="rect">
            <a:avLst/>
          </a:prstGeom>
          <a:noFill/>
        </p:spPr>
        <p:txBody>
          <a:bodyPr wrap="square" rtlCol="0">
            <a:spAutoFit/>
          </a:bodyPr>
          <a:lstStyle/>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Problem Statement &amp; Objective							 3 – 4</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Literature Review						      		       5</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Exploratory Data Analysis							6 – 20</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Conclusion							      		      21</a:t>
            </a:r>
          </a:p>
        </p:txBody>
      </p:sp>
      <p:sp>
        <p:nvSpPr>
          <p:cNvPr id="15" name="TextBox 14">
            <a:extLst>
              <a:ext uri="{FF2B5EF4-FFF2-40B4-BE49-F238E27FC236}">
                <a16:creationId xmlns:a16="http://schemas.microsoft.com/office/drawing/2014/main" id="{6FB9C1D0-374D-EC45-97F4-D40531F1956C}"/>
              </a:ext>
            </a:extLst>
          </p:cNvPr>
          <p:cNvSpPr txBox="1"/>
          <p:nvPr/>
        </p:nvSpPr>
        <p:spPr>
          <a:xfrm>
            <a:off x="838200" y="286045"/>
            <a:ext cx="1459054"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Contents</a:t>
            </a:r>
            <a:endParaRPr lang="en-DE" sz="2800" dirty="0"/>
          </a:p>
        </p:txBody>
      </p:sp>
    </p:spTree>
    <p:extLst>
      <p:ext uri="{BB962C8B-B14F-4D97-AF65-F5344CB8AC3E}">
        <p14:creationId xmlns:p14="http://schemas.microsoft.com/office/powerpoint/2010/main" val="296096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575C3431-C5D9-524A-8CC5-F4BFC6A9B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B3E658C-4659-9B4D-BB2B-9FB3867C3133}"/>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1B79C21F-7614-1F4F-8B58-ACFE0A20C7EC}"/>
              </a:ext>
            </a:extLst>
          </p:cNvPr>
          <p:cNvSpPr>
            <a:spLocks noGrp="1"/>
          </p:cNvSpPr>
          <p:nvPr>
            <p:ph type="dt" sz="half" idx="10"/>
          </p:nvPr>
        </p:nvSpPr>
        <p:spPr/>
        <p:txBody>
          <a:bodyPr/>
          <a:lstStyle/>
          <a:p>
            <a:fld id="{087AB486-3618-C342-A2EB-4926D90A9835}" type="datetime1">
              <a:rPr lang="de-DE" smtClean="0"/>
              <a:t>28.11.2021</a:t>
            </a:fld>
            <a:endParaRPr lang="en-DE"/>
          </a:p>
        </p:txBody>
      </p:sp>
      <p:sp>
        <p:nvSpPr>
          <p:cNvPr id="7" name="Slide Number Placeholder 6">
            <a:extLst>
              <a:ext uri="{FF2B5EF4-FFF2-40B4-BE49-F238E27FC236}">
                <a16:creationId xmlns:a16="http://schemas.microsoft.com/office/drawing/2014/main" id="{75F07A5E-4A7E-2E46-A1F0-7458F73931DF}"/>
              </a:ext>
            </a:extLst>
          </p:cNvPr>
          <p:cNvSpPr>
            <a:spLocks noGrp="1"/>
          </p:cNvSpPr>
          <p:nvPr>
            <p:ph type="sldNum" sz="quarter" idx="12"/>
          </p:nvPr>
        </p:nvSpPr>
        <p:spPr/>
        <p:txBody>
          <a:bodyPr/>
          <a:lstStyle/>
          <a:p>
            <a:fld id="{1FB8E29A-1401-044C-95B1-DB98FE7EA958}" type="slidenum">
              <a:rPr lang="en-DE" smtClean="0"/>
              <a:t>20</a:t>
            </a:fld>
            <a:endParaRPr lang="en-DE"/>
          </a:p>
        </p:txBody>
      </p:sp>
      <p:cxnSp>
        <p:nvCxnSpPr>
          <p:cNvPr id="8" name="Straight Connector 7">
            <a:extLst>
              <a:ext uri="{FF2B5EF4-FFF2-40B4-BE49-F238E27FC236}">
                <a16:creationId xmlns:a16="http://schemas.microsoft.com/office/drawing/2014/main" id="{1CADD2DA-F77D-AF4F-A04B-D9F224A48BE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E68558-4863-784F-93E5-3C680D604346}"/>
              </a:ext>
            </a:extLst>
          </p:cNvPr>
          <p:cNvSpPr txBox="1"/>
          <p:nvPr/>
        </p:nvSpPr>
        <p:spPr>
          <a:xfrm>
            <a:off x="838200" y="269966"/>
            <a:ext cx="1818126"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Conclusion</a:t>
            </a:r>
          </a:p>
        </p:txBody>
      </p:sp>
      <p:sp>
        <p:nvSpPr>
          <p:cNvPr id="10" name="Rectangle 9">
            <a:extLst>
              <a:ext uri="{FF2B5EF4-FFF2-40B4-BE49-F238E27FC236}">
                <a16:creationId xmlns:a16="http://schemas.microsoft.com/office/drawing/2014/main" id="{51141360-FAEE-E741-ACF0-87878985C5B2}"/>
              </a:ext>
            </a:extLst>
          </p:cNvPr>
          <p:cNvSpPr/>
          <p:nvPr/>
        </p:nvSpPr>
        <p:spPr>
          <a:xfrm>
            <a:off x="838200" y="1062515"/>
            <a:ext cx="10413274" cy="3754874"/>
          </a:xfrm>
          <a:prstGeom prst="rect">
            <a:avLst/>
          </a:prstGeom>
        </p:spPr>
        <p:txBody>
          <a:bodyPr wrap="square">
            <a:spAutoFit/>
          </a:bodyPr>
          <a:lstStyle/>
          <a:p>
            <a:pPr algn="just"/>
            <a:r>
              <a:rPr lang="en-US" sz="1400" dirty="0">
                <a:solidFill>
                  <a:schemeClr val="tx1"/>
                </a:solidFill>
                <a:latin typeface="Times New Roman" panose="02020603050405020304" pitchFamily="18" charset="0"/>
                <a:cs typeface="Times New Roman" panose="02020603050405020304" pitchFamily="18" charset="0"/>
              </a:rPr>
              <a:t>As in the final conclusion in which user were asked which online retailer they would recommend to a friend. Most of the respondents says Amazon. in because it is providing all the features that users want. Website is efficient and it is fast loading , It give complete , relevant description and information of products . It is reliable and quick to complete the purchase. Amazon give speedy delivery to its customers and there  is several payment option available on the website. It provide online assistance through multi channels. Providing good deals on products. Amazon have a user friendly interface and has visual appealing webpage layout. Amazon also offers wide variety of products and its application is easy to use. Lastly the main thing why user recommend it is because of its Trustworthiness and also its robust Security in protecting customer financial information and their Privacy information .</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ea typeface="Lucida Sans Unicode" panose="020B0602030504020204" pitchFamily="34" charset="0"/>
                <a:cs typeface="Times New Roman" panose="02020603050405020304" pitchFamily="18" charset="0"/>
              </a:rPr>
              <a:t>This paper investigated the factors that influence the online customers repeat purchase intention. During the process various data processing methods has been used to clean the data. The project contains extensive EDA considering every aspect. The major finding is Complete relevant description of products and reliability of the website increases chances of customer retention. However, if the content on the website in not easy to read and understand or can’t guarantee the privacy of the customer will lead to chances of customer retention. This project has increased my understanding of the concept. During the research I came across various challenges and while solving them I learned a lot of new things. How to plot different charts. For example, I learned how to plot subplot. How to handle legends manually. How to group data and visualize that.  The limitation of the solution provided is that the data carried a lot of unrealistic values. Apart from that my laptop took to much time while running certain command where I lost a lot of precious time </a:t>
            </a:r>
            <a:endParaRPr lang="en-IN" sz="1400" dirty="0">
              <a:latin typeface="Times New Roman" panose="02020603050405020304" pitchFamily="18" charset="0"/>
              <a:ea typeface="Lucida Sans Unicode" panose="020B0602030504020204" pitchFamily="34" charset="0"/>
              <a:cs typeface="Times New Roman" panose="02020603050405020304" pitchFamily="18" charset="0"/>
            </a:endParaRPr>
          </a:p>
          <a:p>
            <a:pPr algn="just"/>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84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840BB333-F87D-E949-BEC0-CFAC5204F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BFFA6504-B6F8-584F-BDE7-55478EC0D92F}"/>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6D8533E9-BF1C-1344-81A1-E31E47A48698}"/>
              </a:ext>
            </a:extLst>
          </p:cNvPr>
          <p:cNvSpPr>
            <a:spLocks noGrp="1"/>
          </p:cNvSpPr>
          <p:nvPr>
            <p:ph type="dt" sz="half" idx="10"/>
          </p:nvPr>
        </p:nvSpPr>
        <p:spPr/>
        <p:txBody>
          <a:bodyPr/>
          <a:lstStyle/>
          <a:p>
            <a:fld id="{EECADE58-FA5B-4948-B4D7-717908639A97}" type="datetime1">
              <a:rPr lang="de-DE" smtClean="0"/>
              <a:t>28.11.2021</a:t>
            </a:fld>
            <a:endParaRPr lang="en-DE"/>
          </a:p>
        </p:txBody>
      </p:sp>
      <p:sp>
        <p:nvSpPr>
          <p:cNvPr id="7" name="Slide Number Placeholder 6">
            <a:extLst>
              <a:ext uri="{FF2B5EF4-FFF2-40B4-BE49-F238E27FC236}">
                <a16:creationId xmlns:a16="http://schemas.microsoft.com/office/drawing/2014/main" id="{C3297B15-A8C7-6443-B8BA-7E8157D58FB0}"/>
              </a:ext>
            </a:extLst>
          </p:cNvPr>
          <p:cNvSpPr>
            <a:spLocks noGrp="1"/>
          </p:cNvSpPr>
          <p:nvPr>
            <p:ph type="sldNum" sz="quarter" idx="12"/>
          </p:nvPr>
        </p:nvSpPr>
        <p:spPr/>
        <p:txBody>
          <a:bodyPr/>
          <a:lstStyle/>
          <a:p>
            <a:fld id="{1FB8E29A-1401-044C-95B1-DB98FE7EA958}" type="slidenum">
              <a:rPr lang="en-DE" smtClean="0"/>
              <a:t>21</a:t>
            </a:fld>
            <a:endParaRPr lang="en-DE"/>
          </a:p>
        </p:txBody>
      </p:sp>
      <p:cxnSp>
        <p:nvCxnSpPr>
          <p:cNvPr id="8" name="Straight Connector 7">
            <a:extLst>
              <a:ext uri="{FF2B5EF4-FFF2-40B4-BE49-F238E27FC236}">
                <a16:creationId xmlns:a16="http://schemas.microsoft.com/office/drawing/2014/main" id="{A8E47E08-BA61-AC4C-A71C-3E92619242B5}"/>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FCF3F9-E753-FF4E-B748-91105153FA98}"/>
              </a:ext>
            </a:extLst>
          </p:cNvPr>
          <p:cNvPicPr>
            <a:picLocks noChangeAspect="1"/>
          </p:cNvPicPr>
          <p:nvPr/>
        </p:nvPicPr>
        <p:blipFill>
          <a:blip r:embed="rId3"/>
          <a:stretch>
            <a:fillRect/>
          </a:stretch>
        </p:blipFill>
        <p:spPr>
          <a:xfrm>
            <a:off x="4397284" y="1921872"/>
            <a:ext cx="2857500" cy="2857500"/>
          </a:xfrm>
          <a:prstGeom prst="rect">
            <a:avLst/>
          </a:prstGeom>
        </p:spPr>
      </p:pic>
    </p:spTree>
    <p:extLst>
      <p:ext uri="{BB962C8B-B14F-4D97-AF65-F5344CB8AC3E}">
        <p14:creationId xmlns:p14="http://schemas.microsoft.com/office/powerpoint/2010/main" val="289975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B424A76-45DD-C24B-8DAC-AAF4B5D8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FA55622-13FF-234D-A58E-D313E19720E0}"/>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C5F455CD-8ABC-1D4E-A800-7B00AB640BA9}"/>
              </a:ext>
            </a:extLst>
          </p:cNvPr>
          <p:cNvSpPr>
            <a:spLocks noGrp="1"/>
          </p:cNvSpPr>
          <p:nvPr>
            <p:ph type="dt" sz="half" idx="10"/>
          </p:nvPr>
        </p:nvSpPr>
        <p:spPr/>
        <p:txBody>
          <a:bodyPr/>
          <a:lstStyle/>
          <a:p>
            <a:fld id="{2640FC95-E24C-4E40-8778-518D4A465A4A}" type="datetime1">
              <a:rPr lang="de-DE" smtClean="0"/>
              <a:t>28.11.2021</a:t>
            </a:fld>
            <a:endParaRPr lang="en-DE"/>
          </a:p>
        </p:txBody>
      </p:sp>
      <p:sp>
        <p:nvSpPr>
          <p:cNvPr id="7" name="Slide Number Placeholder 6">
            <a:extLst>
              <a:ext uri="{FF2B5EF4-FFF2-40B4-BE49-F238E27FC236}">
                <a16:creationId xmlns:a16="http://schemas.microsoft.com/office/drawing/2014/main" id="{760568D6-C518-EB4F-B281-81E5FCA0EA03}"/>
              </a:ext>
            </a:extLst>
          </p:cNvPr>
          <p:cNvSpPr>
            <a:spLocks noGrp="1"/>
          </p:cNvSpPr>
          <p:nvPr>
            <p:ph type="sldNum" sz="quarter" idx="12"/>
          </p:nvPr>
        </p:nvSpPr>
        <p:spPr/>
        <p:txBody>
          <a:bodyPr/>
          <a:lstStyle/>
          <a:p>
            <a:fld id="{1FB8E29A-1401-044C-95B1-DB98FE7EA958}" type="slidenum">
              <a:rPr lang="en-DE" smtClean="0"/>
              <a:t>3</a:t>
            </a:fld>
            <a:endParaRPr lang="en-DE"/>
          </a:p>
        </p:txBody>
      </p:sp>
      <p:cxnSp>
        <p:nvCxnSpPr>
          <p:cNvPr id="8" name="Straight Connector 7">
            <a:extLst>
              <a:ext uri="{FF2B5EF4-FFF2-40B4-BE49-F238E27FC236}">
                <a16:creationId xmlns:a16="http://schemas.microsoft.com/office/drawing/2014/main" id="{324C3897-3293-E54B-AB57-99D6562E3EBD}"/>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25559C-0D0F-7844-8C24-692404DD9ED1}"/>
              </a:ext>
            </a:extLst>
          </p:cNvPr>
          <p:cNvSpPr txBox="1"/>
          <p:nvPr/>
        </p:nvSpPr>
        <p:spPr>
          <a:xfrm>
            <a:off x="838200" y="672369"/>
            <a:ext cx="11183983" cy="6001643"/>
          </a:xfrm>
          <a:prstGeom prst="rect">
            <a:avLst/>
          </a:prstGeom>
          <a:noFill/>
        </p:spPr>
        <p:txBody>
          <a:bodyPr wrap="square" rtlCol="0">
            <a:spAutoFit/>
          </a:bodyPr>
          <a:lstStyle/>
          <a:p>
            <a:pPr algn="just"/>
            <a:r>
              <a:rPr lang="en-DE" sz="1600" dirty="0">
                <a:latin typeface="Times New Roman" panose="02020603050405020304" pitchFamily="18" charset="0"/>
                <a:cs typeface="Times New Roman" panose="02020603050405020304" pitchFamily="18" charset="0"/>
              </a:rPr>
              <a:t>Q: What is Customer Retention?</a:t>
            </a:r>
          </a:p>
          <a:p>
            <a:pPr algn="just">
              <a:buNone/>
            </a:pPr>
            <a:endParaRPr lang="en-DE"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refers to a company’s ability to turn customers into repeat buyers and prevent them from switching to a competitor. It indicates whether your product and the quality of the service please your existing customers. Customer Retention strategies are the processes and initiatives businesses put in place to build customer loyalty and improve customer lifetime value.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Why is it important?</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increases your customers’ lifetime value and boosts your revenue. It also helps you build amazing relationship with your customers. You aren’t just another website or store. They trust you with their money because you give them value in exchange. According to the Harvard Business Review, acquiring a new customer can be 5 to 25 times more expensive than holding on to an existing one. You don’t need to spend big on marketing, advertising or sales outreach. It is easier to turn existing customers into repeating ones, since they already trust your brand from previous purchases. New customers, however, often require more convincing when it comes to the initial sale.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What are its benefits?</a:t>
            </a:r>
          </a:p>
          <a:p>
            <a:pPr algn="just">
              <a:buNone/>
            </a:pPr>
            <a:endParaRPr lang="en-US"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Retention is Cheaper than Acquisition</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profitable.</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Your Brand will stand out from the crowd.</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Engage customers provide more feedback.</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forgiving.</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will explore your brand</a:t>
            </a:r>
          </a:p>
          <a:p>
            <a:pPr lvl="0" algn="just"/>
            <a:endParaRPr lang="en-DE"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DE29D6B-50A0-034C-9971-4DD1CDF61824}"/>
              </a:ext>
            </a:extLst>
          </p:cNvPr>
          <p:cNvSpPr txBox="1"/>
          <p:nvPr/>
        </p:nvSpPr>
        <p:spPr>
          <a:xfrm>
            <a:off x="838200" y="183988"/>
            <a:ext cx="51347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a:t>
            </a:r>
          </a:p>
        </p:txBody>
      </p:sp>
    </p:spTree>
    <p:extLst>
      <p:ext uri="{BB962C8B-B14F-4D97-AF65-F5344CB8AC3E}">
        <p14:creationId xmlns:p14="http://schemas.microsoft.com/office/powerpoint/2010/main" val="178127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EEF6D-7006-D848-829A-6FF22B6CA58C}"/>
              </a:ext>
            </a:extLst>
          </p:cNvPr>
          <p:cNvSpPr>
            <a:spLocks noGrp="1"/>
          </p:cNvSpPr>
          <p:nvPr>
            <p:ph type="dt" sz="half" idx="10"/>
          </p:nvPr>
        </p:nvSpPr>
        <p:spPr/>
        <p:txBody>
          <a:bodyPr/>
          <a:lstStyle/>
          <a:p>
            <a:fld id="{D3270FB9-728C-3043-8F82-28EC9EC7BA19}" type="datetime1">
              <a:rPr lang="de-DE" smtClean="0"/>
              <a:t>28.11.2021</a:t>
            </a:fld>
            <a:endParaRPr lang="en-DE"/>
          </a:p>
        </p:txBody>
      </p:sp>
      <p:sp>
        <p:nvSpPr>
          <p:cNvPr id="5" name="Footer Placeholder 4">
            <a:extLst>
              <a:ext uri="{FF2B5EF4-FFF2-40B4-BE49-F238E27FC236}">
                <a16:creationId xmlns:a16="http://schemas.microsoft.com/office/drawing/2014/main" id="{8D23692D-5FA1-1444-9086-D54AD487FED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9863E036-5C30-874F-A7A4-84D4154DE272}"/>
              </a:ext>
            </a:extLst>
          </p:cNvPr>
          <p:cNvSpPr>
            <a:spLocks noGrp="1"/>
          </p:cNvSpPr>
          <p:nvPr>
            <p:ph type="sldNum" sz="quarter" idx="12"/>
          </p:nvPr>
        </p:nvSpPr>
        <p:spPr/>
        <p:txBody>
          <a:bodyPr/>
          <a:lstStyle/>
          <a:p>
            <a:fld id="{1FB8E29A-1401-044C-95B1-DB98FE7EA958}" type="slidenum">
              <a:rPr lang="en-DE" smtClean="0"/>
              <a:t>4</a:t>
            </a:fld>
            <a:endParaRPr lang="en-DE"/>
          </a:p>
        </p:txBody>
      </p:sp>
      <p:pic>
        <p:nvPicPr>
          <p:cNvPr id="7" name="Picture 4" descr="Logo">
            <a:extLst>
              <a:ext uri="{FF2B5EF4-FFF2-40B4-BE49-F238E27FC236}">
                <a16:creationId xmlns:a16="http://schemas.microsoft.com/office/drawing/2014/main" id="{31FA08E9-59A1-0740-9997-5B3B3B0BF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972255A9-07DD-3C4B-B0B2-A59A632E6BD7}"/>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0207B0-9EBB-754C-9543-9F84338E4A35}"/>
              </a:ext>
            </a:extLst>
          </p:cNvPr>
          <p:cNvSpPr txBox="1"/>
          <p:nvPr/>
        </p:nvSpPr>
        <p:spPr>
          <a:xfrm>
            <a:off x="838200" y="251479"/>
            <a:ext cx="6460423"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 Contd…</a:t>
            </a:r>
          </a:p>
        </p:txBody>
      </p:sp>
      <p:sp>
        <p:nvSpPr>
          <p:cNvPr id="10" name="TextBox 9">
            <a:extLst>
              <a:ext uri="{FF2B5EF4-FFF2-40B4-BE49-F238E27FC236}">
                <a16:creationId xmlns:a16="http://schemas.microsoft.com/office/drawing/2014/main" id="{4B7E25F9-FE3D-0A4E-AECC-33750F7D2AA7}"/>
              </a:ext>
            </a:extLst>
          </p:cNvPr>
          <p:cNvSpPr txBox="1"/>
          <p:nvPr/>
        </p:nvSpPr>
        <p:spPr>
          <a:xfrm>
            <a:off x="838200" y="1071153"/>
            <a:ext cx="9473837" cy="3970318"/>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Retention refers to the action and strategies a business uses to try and keep existing customers. To enable these actions, customer retention analytics provide predictive metrics of which customer might churn-which enable them to get ahead of it. Customer satisfaction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Customer satisfaction has emerged as one of the most important factors that guarantee the success of online store; it has been posited as a key stimulant of purchase, repurchase intentions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Analytical skills has been applied to give findings and conclusion in detail.</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84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7D4698B8-C35F-394E-BA6A-A9EEF15CB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41D030A-753F-044D-AF3B-3A4DF313D7F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A7EF01BE-A661-9143-ADD7-B8F77C74F289}"/>
              </a:ext>
            </a:extLst>
          </p:cNvPr>
          <p:cNvSpPr>
            <a:spLocks noGrp="1"/>
          </p:cNvSpPr>
          <p:nvPr>
            <p:ph type="dt" sz="half" idx="10"/>
          </p:nvPr>
        </p:nvSpPr>
        <p:spPr/>
        <p:txBody>
          <a:bodyPr/>
          <a:lstStyle/>
          <a:p>
            <a:fld id="{B9A34605-61B2-2B47-AD6A-38E06EEB3A80}" type="datetime1">
              <a:rPr lang="de-DE" smtClean="0"/>
              <a:t>28.11.2021</a:t>
            </a:fld>
            <a:endParaRPr lang="en-DE"/>
          </a:p>
        </p:txBody>
      </p:sp>
      <p:sp>
        <p:nvSpPr>
          <p:cNvPr id="7" name="Slide Number Placeholder 6">
            <a:extLst>
              <a:ext uri="{FF2B5EF4-FFF2-40B4-BE49-F238E27FC236}">
                <a16:creationId xmlns:a16="http://schemas.microsoft.com/office/drawing/2014/main" id="{5C9867DD-58A7-8742-8D61-2D4A70F22FAA}"/>
              </a:ext>
            </a:extLst>
          </p:cNvPr>
          <p:cNvSpPr>
            <a:spLocks noGrp="1"/>
          </p:cNvSpPr>
          <p:nvPr>
            <p:ph type="sldNum" sz="quarter" idx="12"/>
          </p:nvPr>
        </p:nvSpPr>
        <p:spPr/>
        <p:txBody>
          <a:bodyPr/>
          <a:lstStyle/>
          <a:p>
            <a:fld id="{1FB8E29A-1401-044C-95B1-DB98FE7EA958}" type="slidenum">
              <a:rPr lang="en-DE" smtClean="0"/>
              <a:t>5</a:t>
            </a:fld>
            <a:endParaRPr lang="en-DE"/>
          </a:p>
        </p:txBody>
      </p:sp>
      <p:cxnSp>
        <p:nvCxnSpPr>
          <p:cNvPr id="8" name="Straight Connector 7">
            <a:extLst>
              <a:ext uri="{FF2B5EF4-FFF2-40B4-BE49-F238E27FC236}">
                <a16:creationId xmlns:a16="http://schemas.microsoft.com/office/drawing/2014/main" id="{372BD438-7926-9448-8775-26FD51FB34F8}"/>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A4837C-922C-1845-900F-1DB690932198}"/>
              </a:ext>
            </a:extLst>
          </p:cNvPr>
          <p:cNvSpPr txBox="1"/>
          <p:nvPr/>
        </p:nvSpPr>
        <p:spPr>
          <a:xfrm>
            <a:off x="838200" y="251479"/>
            <a:ext cx="30524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2.Literature Review</a:t>
            </a:r>
          </a:p>
        </p:txBody>
      </p:sp>
      <p:sp>
        <p:nvSpPr>
          <p:cNvPr id="12" name="TextBox 11">
            <a:extLst>
              <a:ext uri="{FF2B5EF4-FFF2-40B4-BE49-F238E27FC236}">
                <a16:creationId xmlns:a16="http://schemas.microsoft.com/office/drawing/2014/main" id="{884C16AC-883F-DE4C-AD05-49452EC40B96}"/>
              </a:ext>
            </a:extLst>
          </p:cNvPr>
          <p:cNvSpPr txBox="1"/>
          <p:nvPr/>
        </p:nvSpPr>
        <p:spPr>
          <a:xfrm>
            <a:off x="838200" y="1333501"/>
            <a:ext cx="7437120" cy="4247317"/>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Purchase Intention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Satisfaction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 Advantages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Quality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Framework Quality</a:t>
            </a:r>
          </a:p>
        </p:txBody>
      </p:sp>
    </p:spTree>
    <p:extLst>
      <p:ext uri="{BB962C8B-B14F-4D97-AF65-F5344CB8AC3E}">
        <p14:creationId xmlns:p14="http://schemas.microsoft.com/office/powerpoint/2010/main" val="111978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9AD53116-26A6-1A44-8880-1EC92D51C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46C363E5-E4E4-F546-A52F-D969FD02E69E}"/>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Customer Retention</a:t>
            </a:r>
            <a:endParaRPr lang="en-DE">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A6DDCB15-F037-D646-B917-E8071C88D168}"/>
              </a:ext>
            </a:extLst>
          </p:cNvPr>
          <p:cNvSpPr>
            <a:spLocks noGrp="1"/>
          </p:cNvSpPr>
          <p:nvPr>
            <p:ph type="dt" sz="half" idx="10"/>
          </p:nvPr>
        </p:nvSpPr>
        <p:spPr/>
        <p:txBody>
          <a:bodyPr/>
          <a:lstStyle/>
          <a:p>
            <a:fld id="{08EAAE4C-EF31-0B45-BBE3-0FB97C43B295}" type="datetime1">
              <a:rPr lang="de-DE" smtClean="0">
                <a:latin typeface="Times New Roman" panose="02020603050405020304" pitchFamily="18" charset="0"/>
                <a:cs typeface="Times New Roman" panose="02020603050405020304" pitchFamily="18" charset="0"/>
              </a:rPr>
              <a:t>28.11.2021</a:t>
            </a:fld>
            <a:endParaRPr lang="en-DE">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87EF07C-4E34-4D43-9778-31ABC32A062E}"/>
              </a:ext>
            </a:extLst>
          </p:cNvPr>
          <p:cNvSpPr>
            <a:spLocks noGrp="1"/>
          </p:cNvSpPr>
          <p:nvPr>
            <p:ph type="sldNum" sz="quarter" idx="12"/>
          </p:nvPr>
        </p:nvSpPr>
        <p:spPr/>
        <p:txBody>
          <a:bodyPr/>
          <a:lstStyle/>
          <a:p>
            <a:fld id="{1FB8E29A-1401-044C-95B1-DB98FE7EA958}" type="slidenum">
              <a:rPr lang="en-DE" smtClean="0">
                <a:latin typeface="Times New Roman" panose="02020603050405020304" pitchFamily="18" charset="0"/>
                <a:cs typeface="Times New Roman" panose="02020603050405020304" pitchFamily="18" charset="0"/>
              </a:rPr>
              <a:t>6</a:t>
            </a:fld>
            <a:endParaRPr lang="en-DE">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9828A78-5DC7-DB4F-8B93-ED05BD77673F}"/>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4F07D7-E982-794A-9492-ACDCBC849547}"/>
              </a:ext>
            </a:extLst>
          </p:cNvPr>
          <p:cNvSpPr txBox="1"/>
          <p:nvPr/>
        </p:nvSpPr>
        <p:spPr>
          <a:xfrm>
            <a:off x="838200" y="216645"/>
            <a:ext cx="4260525"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a:t>
            </a:r>
          </a:p>
        </p:txBody>
      </p:sp>
      <p:sp>
        <p:nvSpPr>
          <p:cNvPr id="12" name="TextBox 11">
            <a:extLst>
              <a:ext uri="{FF2B5EF4-FFF2-40B4-BE49-F238E27FC236}">
                <a16:creationId xmlns:a16="http://schemas.microsoft.com/office/drawing/2014/main" id="{058F783F-155D-7E4E-AD60-BA87C50DFBB4}"/>
              </a:ext>
            </a:extLst>
          </p:cNvPr>
          <p:cNvSpPr txBox="1"/>
          <p:nvPr/>
        </p:nvSpPr>
        <p:spPr>
          <a:xfrm>
            <a:off x="1053737" y="1045762"/>
            <a:ext cx="104154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269 rows and 71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no missing values in the dataset.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unwanted characters in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70 object type variable and one is int64 variable, however it is also categorical in nature.</a:t>
            </a:r>
          </a:p>
        </p:txBody>
      </p:sp>
      <p:sp>
        <p:nvSpPr>
          <p:cNvPr id="13" name="TextBox 12">
            <a:extLst>
              <a:ext uri="{FF2B5EF4-FFF2-40B4-BE49-F238E27FC236}">
                <a16:creationId xmlns:a16="http://schemas.microsoft.com/office/drawing/2014/main" id="{7C82BD8F-C652-9145-B23E-453B9A67D2E3}"/>
              </a:ext>
            </a:extLst>
          </p:cNvPr>
          <p:cNvSpPr txBox="1"/>
          <p:nvPr/>
        </p:nvSpPr>
        <p:spPr>
          <a:xfrm>
            <a:off x="1053737" y="2743200"/>
            <a:ext cx="6896568" cy="1477328"/>
          </a:xfrm>
          <a:prstGeom prst="rect">
            <a:avLst/>
          </a:prstGeom>
          <a:noFill/>
        </p:spPr>
        <p:txBody>
          <a:bodyPr wrap="none" rtlCol="0">
            <a:spAutoFit/>
          </a:bodyPr>
          <a:lstStyle/>
          <a:p>
            <a:r>
              <a:rPr lang="en-DE" b="1" dirty="0">
                <a:latin typeface="Times New Roman" panose="02020603050405020304" pitchFamily="18" charset="0"/>
                <a:cs typeface="Times New Roman" panose="02020603050405020304" pitchFamily="18" charset="0"/>
              </a:rPr>
              <a:t>Data Cleansings &amp; Pre – processing</a:t>
            </a:r>
          </a:p>
          <a:p>
            <a:endParaRPr lang="en-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a lot of special characters and space in the column name.</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numeric bullets in some of the columns we will remove it.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fix the column problem following command has been used.</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4" name="Content Placeholder 5">
            <a:extLst>
              <a:ext uri="{FF2B5EF4-FFF2-40B4-BE49-F238E27FC236}">
                <a16:creationId xmlns:a16="http://schemas.microsoft.com/office/drawing/2014/main" id="{101D7B4E-7F6E-3344-AD31-B89E0704E1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3737" y="4505716"/>
            <a:ext cx="7112105" cy="853452"/>
          </a:xfrm>
        </p:spPr>
      </p:pic>
    </p:spTree>
    <p:extLst>
      <p:ext uri="{BB962C8B-B14F-4D97-AF65-F5344CB8AC3E}">
        <p14:creationId xmlns:p14="http://schemas.microsoft.com/office/powerpoint/2010/main" val="224285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266D4199-1CAB-2343-8F4E-905197CA3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80EAF75-D9B3-8842-BB10-096C6A5F5F5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42BD5229-B3EE-7148-A671-79252CF689EB}"/>
              </a:ext>
            </a:extLst>
          </p:cNvPr>
          <p:cNvSpPr>
            <a:spLocks noGrp="1"/>
          </p:cNvSpPr>
          <p:nvPr>
            <p:ph type="dt" sz="half" idx="10"/>
          </p:nvPr>
        </p:nvSpPr>
        <p:spPr/>
        <p:txBody>
          <a:bodyPr/>
          <a:lstStyle/>
          <a:p>
            <a:fld id="{CFC47C8C-63EC-7941-9A31-E46A1449F12F}" type="datetime1">
              <a:rPr lang="de-DE" smtClean="0"/>
              <a:t>28.11.2021</a:t>
            </a:fld>
            <a:endParaRPr lang="en-DE"/>
          </a:p>
        </p:txBody>
      </p:sp>
      <p:sp>
        <p:nvSpPr>
          <p:cNvPr id="7" name="Slide Number Placeholder 6">
            <a:extLst>
              <a:ext uri="{FF2B5EF4-FFF2-40B4-BE49-F238E27FC236}">
                <a16:creationId xmlns:a16="http://schemas.microsoft.com/office/drawing/2014/main" id="{B274C44D-1908-CB46-B26B-D303AD0B5A5F}"/>
              </a:ext>
            </a:extLst>
          </p:cNvPr>
          <p:cNvSpPr>
            <a:spLocks noGrp="1"/>
          </p:cNvSpPr>
          <p:nvPr>
            <p:ph type="sldNum" sz="quarter" idx="12"/>
          </p:nvPr>
        </p:nvSpPr>
        <p:spPr/>
        <p:txBody>
          <a:bodyPr/>
          <a:lstStyle/>
          <a:p>
            <a:fld id="{1FB8E29A-1401-044C-95B1-DB98FE7EA958}" type="slidenum">
              <a:rPr lang="en-DE" smtClean="0"/>
              <a:t>7</a:t>
            </a:fld>
            <a:endParaRPr lang="en-DE"/>
          </a:p>
        </p:txBody>
      </p:sp>
      <p:cxnSp>
        <p:nvCxnSpPr>
          <p:cNvPr id="8" name="Straight Connector 7">
            <a:extLst>
              <a:ext uri="{FF2B5EF4-FFF2-40B4-BE49-F238E27FC236}">
                <a16:creationId xmlns:a16="http://schemas.microsoft.com/office/drawing/2014/main" id="{BAD2590B-6B05-C148-8224-988A3CC0FAD0}"/>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FAB21EB-150E-EA44-B03F-C92F9B05FA5A}"/>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
        <p:nvSpPr>
          <p:cNvPr id="10" name="Text Placeholder 6">
            <a:extLst>
              <a:ext uri="{FF2B5EF4-FFF2-40B4-BE49-F238E27FC236}">
                <a16:creationId xmlns:a16="http://schemas.microsoft.com/office/drawing/2014/main" id="{6EDCB4A3-1FAB-B54F-AFA0-8FC56702BAD6}"/>
              </a:ext>
            </a:extLst>
          </p:cNvPr>
          <p:cNvSpPr>
            <a:spLocks noGrp="1"/>
          </p:cNvSpPr>
          <p:nvPr>
            <p:ph idx="1"/>
          </p:nvPr>
        </p:nvSpPr>
        <p:spPr>
          <a:xfrm>
            <a:off x="838200" y="1053375"/>
            <a:ext cx="8825659" cy="3416300"/>
          </a:xfrm>
        </p:spPr>
        <p:txBody>
          <a:bodyPr>
            <a:normAutofit/>
          </a:bodyPr>
          <a:lstStyle/>
          <a:p>
            <a:pPr marL="0" indent="0">
              <a:buNone/>
            </a:pPr>
            <a:r>
              <a:rPr lang="en-IN" sz="1800" b="1" dirty="0">
                <a:solidFill>
                  <a:schemeClr val="tx1"/>
                </a:solidFill>
                <a:latin typeface="Times New Roman" panose="02020603050405020304" pitchFamily="18" charset="0"/>
                <a:cs typeface="Times New Roman" panose="02020603050405020304" pitchFamily="18" charset="0"/>
              </a:rPr>
              <a:t>To encode Label encoder has been used.</a:t>
            </a:r>
          </a:p>
        </p:txBody>
      </p:sp>
      <p:pic>
        <p:nvPicPr>
          <p:cNvPr id="11" name="Picture 10">
            <a:extLst>
              <a:ext uri="{FF2B5EF4-FFF2-40B4-BE49-F238E27FC236}">
                <a16:creationId xmlns:a16="http://schemas.microsoft.com/office/drawing/2014/main" id="{789EA287-ADFC-704B-A9BF-21734189802A}"/>
              </a:ext>
            </a:extLst>
          </p:cNvPr>
          <p:cNvPicPr>
            <a:picLocks noChangeAspect="1"/>
          </p:cNvPicPr>
          <p:nvPr/>
        </p:nvPicPr>
        <p:blipFill>
          <a:blip r:embed="rId3"/>
          <a:stretch>
            <a:fillRect/>
          </a:stretch>
        </p:blipFill>
        <p:spPr>
          <a:xfrm>
            <a:off x="838200" y="2187172"/>
            <a:ext cx="6125545" cy="2918055"/>
          </a:xfrm>
          <a:prstGeom prst="rect">
            <a:avLst/>
          </a:prstGeom>
        </p:spPr>
      </p:pic>
    </p:spTree>
    <p:extLst>
      <p:ext uri="{BB962C8B-B14F-4D97-AF65-F5344CB8AC3E}">
        <p14:creationId xmlns:p14="http://schemas.microsoft.com/office/powerpoint/2010/main" val="428954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F9F9862F-D7B8-D64E-82C8-B305294DB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7E3A868-88CF-A248-85D1-887149803B4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88EC0527-4C12-D144-AE90-54270EE1AEB1}"/>
              </a:ext>
            </a:extLst>
          </p:cNvPr>
          <p:cNvSpPr>
            <a:spLocks noGrp="1"/>
          </p:cNvSpPr>
          <p:nvPr>
            <p:ph type="dt" sz="half" idx="10"/>
          </p:nvPr>
        </p:nvSpPr>
        <p:spPr/>
        <p:txBody>
          <a:bodyPr/>
          <a:lstStyle/>
          <a:p>
            <a:fld id="{954DEF6B-26D1-5447-80BD-53CC88C0D12E}" type="datetime1">
              <a:rPr lang="de-DE" smtClean="0"/>
              <a:t>28.11.2021</a:t>
            </a:fld>
            <a:endParaRPr lang="en-DE"/>
          </a:p>
        </p:txBody>
      </p:sp>
      <p:sp>
        <p:nvSpPr>
          <p:cNvPr id="7" name="Slide Number Placeholder 6">
            <a:extLst>
              <a:ext uri="{FF2B5EF4-FFF2-40B4-BE49-F238E27FC236}">
                <a16:creationId xmlns:a16="http://schemas.microsoft.com/office/drawing/2014/main" id="{B788893F-642D-7A48-9177-185E0302719E}"/>
              </a:ext>
            </a:extLst>
          </p:cNvPr>
          <p:cNvSpPr>
            <a:spLocks noGrp="1"/>
          </p:cNvSpPr>
          <p:nvPr>
            <p:ph type="sldNum" sz="quarter" idx="12"/>
          </p:nvPr>
        </p:nvSpPr>
        <p:spPr/>
        <p:txBody>
          <a:bodyPr/>
          <a:lstStyle/>
          <a:p>
            <a:fld id="{1FB8E29A-1401-044C-95B1-DB98FE7EA958}" type="slidenum">
              <a:rPr lang="en-DE" smtClean="0"/>
              <a:t>8</a:t>
            </a:fld>
            <a:endParaRPr lang="en-DE"/>
          </a:p>
        </p:txBody>
      </p:sp>
      <p:cxnSp>
        <p:nvCxnSpPr>
          <p:cNvPr id="8" name="Straight Connector 7">
            <a:extLst>
              <a:ext uri="{FF2B5EF4-FFF2-40B4-BE49-F238E27FC236}">
                <a16:creationId xmlns:a16="http://schemas.microsoft.com/office/drawing/2014/main" id="{F99B8032-0B93-0941-9DFC-61C7ACCD29E1}"/>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8956BA18-5325-F24D-8563-E082CA452EBE}"/>
              </a:ext>
            </a:extLst>
          </p:cNvPr>
          <p:cNvSpPr txBox="1">
            <a:spLocks noGrp="1"/>
          </p:cNvSpPr>
          <p:nvPr>
            <p:ph type="title"/>
          </p:nvPr>
        </p:nvSpPr>
        <p:spPr>
          <a:xfrm>
            <a:off x="721178" y="239180"/>
            <a:ext cx="5975713" cy="480131"/>
          </a:xfrm>
          <a:prstGeom prst="rect">
            <a:avLst/>
          </a:prstGeom>
          <a:noFill/>
        </p:spPr>
        <p:txBody>
          <a:bodyPr wrap="squar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
        <p:nvSpPr>
          <p:cNvPr id="10" name="TextBox 9">
            <a:extLst>
              <a:ext uri="{FF2B5EF4-FFF2-40B4-BE49-F238E27FC236}">
                <a16:creationId xmlns:a16="http://schemas.microsoft.com/office/drawing/2014/main" id="{591DFFDE-30F5-2A48-9B5B-F43F92E3A426}"/>
              </a:ext>
            </a:extLst>
          </p:cNvPr>
          <p:cNvSpPr txBox="1"/>
          <p:nvPr/>
        </p:nvSpPr>
        <p:spPr>
          <a:xfrm>
            <a:off x="721178" y="866445"/>
            <a:ext cx="2076209" cy="369332"/>
          </a:xfrm>
          <a:prstGeom prst="rect">
            <a:avLst/>
          </a:prstGeom>
          <a:noFill/>
        </p:spPr>
        <p:txBody>
          <a:bodyPr wrap="none" rtlCol="0">
            <a:spAutoFit/>
          </a:bodyPr>
          <a:lstStyle/>
          <a:p>
            <a:r>
              <a:rPr lang="en-DE" b="1" dirty="0">
                <a:latin typeface="Times New Roman" panose="02020603050405020304" pitchFamily="18" charset="0"/>
                <a:cs typeface="Times New Roman" panose="02020603050405020304" pitchFamily="18" charset="0"/>
              </a:rPr>
              <a:t>Univariate analysis</a:t>
            </a:r>
          </a:p>
        </p:txBody>
      </p:sp>
      <p:sp>
        <p:nvSpPr>
          <p:cNvPr id="19" name="Text Placeholder 3">
            <a:extLst>
              <a:ext uri="{FF2B5EF4-FFF2-40B4-BE49-F238E27FC236}">
                <a16:creationId xmlns:a16="http://schemas.microsoft.com/office/drawing/2014/main" id="{EA0EF1DF-AD8C-D643-8178-E9C5616A3216}"/>
              </a:ext>
            </a:extLst>
          </p:cNvPr>
          <p:cNvSpPr txBox="1">
            <a:spLocks/>
          </p:cNvSpPr>
          <p:nvPr/>
        </p:nvSpPr>
        <p:spPr>
          <a:xfrm>
            <a:off x="4556425" y="1256621"/>
            <a:ext cx="3371429" cy="21723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The female responders are double in number in comparison of male.</a:t>
            </a:r>
          </a:p>
          <a:p>
            <a:pPr marL="285750" indent="-285750" algn="just"/>
            <a:r>
              <a:rPr lang="en-US" sz="1400" dirty="0">
                <a:latin typeface="Times New Roman" panose="02020603050405020304" pitchFamily="18" charset="0"/>
                <a:cs typeface="Times New Roman" panose="02020603050405020304" pitchFamily="18" charset="0"/>
              </a:rPr>
              <a:t>Majority of respondents are in age group of 20-50</a:t>
            </a:r>
          </a:p>
          <a:p>
            <a:pPr marL="285750" indent="-285750" algn="just"/>
            <a:r>
              <a:rPr lang="en-US" sz="1400" dirty="0">
                <a:latin typeface="Times New Roman" panose="02020603050405020304" pitchFamily="18" charset="0"/>
                <a:cs typeface="Times New Roman" panose="02020603050405020304" pitchFamily="18" charset="0"/>
              </a:rPr>
              <a:t>There are very few respondents above 51 and below 20 years old.</a:t>
            </a:r>
            <a:endParaRPr lang="en-IN" sz="1400" dirty="0">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pic>
        <p:nvPicPr>
          <p:cNvPr id="21" name="image1.png">
            <a:extLst>
              <a:ext uri="{FF2B5EF4-FFF2-40B4-BE49-F238E27FC236}">
                <a16:creationId xmlns:a16="http://schemas.microsoft.com/office/drawing/2014/main" id="{180B5FEC-8D9F-6D4E-81F4-0BAA10B30B4C}"/>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3438" y="1382911"/>
            <a:ext cx="3371429" cy="3371429"/>
          </a:xfrm>
          <a:prstGeom prst="rect">
            <a:avLst/>
          </a:prstGeom>
        </p:spPr>
      </p:pic>
      <p:pic>
        <p:nvPicPr>
          <p:cNvPr id="22" name="Picture 2">
            <a:extLst>
              <a:ext uri="{FF2B5EF4-FFF2-40B4-BE49-F238E27FC236}">
                <a16:creationId xmlns:a16="http://schemas.microsoft.com/office/drawing/2014/main" id="{B39B65E2-A9BB-7440-A635-E5D23799443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91737" y="1143000"/>
            <a:ext cx="3496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4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DD158F7D-B3A1-DD4A-8682-BF7CCB65C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E8E9222-F3C2-5D4F-ACE1-A1E85762001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26FE5301-D978-8741-A325-361246192078}"/>
              </a:ext>
            </a:extLst>
          </p:cNvPr>
          <p:cNvSpPr>
            <a:spLocks noGrp="1"/>
          </p:cNvSpPr>
          <p:nvPr>
            <p:ph type="dt" sz="half" idx="10"/>
          </p:nvPr>
        </p:nvSpPr>
        <p:spPr/>
        <p:txBody>
          <a:bodyPr/>
          <a:lstStyle/>
          <a:p>
            <a:fld id="{2013D84D-2B2B-B143-B01F-873F29AE1665}" type="datetime1">
              <a:rPr lang="de-DE" smtClean="0"/>
              <a:t>28.11.2021</a:t>
            </a:fld>
            <a:endParaRPr lang="en-DE"/>
          </a:p>
        </p:txBody>
      </p:sp>
      <p:sp>
        <p:nvSpPr>
          <p:cNvPr id="7" name="Slide Number Placeholder 6">
            <a:extLst>
              <a:ext uri="{FF2B5EF4-FFF2-40B4-BE49-F238E27FC236}">
                <a16:creationId xmlns:a16="http://schemas.microsoft.com/office/drawing/2014/main" id="{88B9FBC1-AB40-394C-87F1-827959B22EFE}"/>
              </a:ext>
            </a:extLst>
          </p:cNvPr>
          <p:cNvSpPr>
            <a:spLocks noGrp="1"/>
          </p:cNvSpPr>
          <p:nvPr>
            <p:ph type="sldNum" sz="quarter" idx="12"/>
          </p:nvPr>
        </p:nvSpPr>
        <p:spPr/>
        <p:txBody>
          <a:bodyPr/>
          <a:lstStyle/>
          <a:p>
            <a:fld id="{1FB8E29A-1401-044C-95B1-DB98FE7EA958}" type="slidenum">
              <a:rPr lang="en-DE" smtClean="0"/>
              <a:t>9</a:t>
            </a:fld>
            <a:endParaRPr lang="en-DE"/>
          </a:p>
        </p:txBody>
      </p:sp>
      <p:cxnSp>
        <p:nvCxnSpPr>
          <p:cNvPr id="8" name="Straight Connector 7">
            <a:extLst>
              <a:ext uri="{FF2B5EF4-FFF2-40B4-BE49-F238E27FC236}">
                <a16:creationId xmlns:a16="http://schemas.microsoft.com/office/drawing/2014/main" id="{AC47E63B-626C-DF44-AC4C-F3A40D7910A0}"/>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BE6F5F07-8D3B-2443-B3C8-CBF8CD4DDAB0}"/>
              </a:ext>
            </a:extLst>
          </p:cNvPr>
          <p:cNvSpPr txBox="1">
            <a:spLocks/>
          </p:cNvSpPr>
          <p:nvPr/>
        </p:nvSpPr>
        <p:spPr>
          <a:xfrm>
            <a:off x="4458047" y="1098731"/>
            <a:ext cx="3275909" cy="373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cs typeface="Times New Roman" panose="02020603050405020304" pitchFamily="18" charset="0"/>
              </a:rPr>
              <a:t>Delhi is the most prone for online shopping followed by Greater Noida and Noida</a:t>
            </a:r>
          </a:p>
          <a:p>
            <a:pPr algn="just"/>
            <a:r>
              <a:rPr lang="en-US" sz="1400" dirty="0">
                <a:latin typeface="Times New Roman" panose="02020603050405020304" pitchFamily="18" charset="0"/>
                <a:cs typeface="Times New Roman" panose="02020603050405020304" pitchFamily="18" charset="0"/>
              </a:rPr>
              <a:t>Moradabad and Bulandshahr has least number of shoppers.</a:t>
            </a:r>
          </a:p>
          <a:p>
            <a:pPr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r>
              <a:rPr lang="en-US"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7A2A15-6222-DC4E-A59A-4EC8EAC735A9}"/>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pic>
        <p:nvPicPr>
          <p:cNvPr id="12" name="Picture 2">
            <a:extLst>
              <a:ext uri="{FF2B5EF4-FFF2-40B4-BE49-F238E27FC236}">
                <a16:creationId xmlns:a16="http://schemas.microsoft.com/office/drawing/2014/main" id="{0A59F6D8-D3C3-7046-9786-21BCF20C5A4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12441" y="1143000"/>
            <a:ext cx="374560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29FE3C25-93BC-7E43-899B-FC22552A95E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98782" y="1143000"/>
            <a:ext cx="38117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1689</Words>
  <Application>Microsoft Office PowerPoint</Application>
  <PresentationFormat>Widescreen</PresentationFormat>
  <Paragraphs>162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3.Exploratory Data Analysis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mohammedayyub2000@gmail.com</cp:lastModifiedBy>
  <cp:revision>5</cp:revision>
  <dcterms:created xsi:type="dcterms:W3CDTF">2021-09-15T20:55:50Z</dcterms:created>
  <dcterms:modified xsi:type="dcterms:W3CDTF">2021-11-28T13:21:15Z</dcterms:modified>
</cp:coreProperties>
</file>