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B71C041-98F2-4FA8-A284-1B0BA4079B3B}">
          <p14:sldIdLst/>
        </p14:section>
        <p14:section name="Untitled Section" id="{75576CFD-915B-44F5-B36F-FBA4C627F61E}">
          <p14:sldIdLst/>
        </p14:section>
        <p14:section name="Untitled Section" id="{DB6D3BF6-60EB-4592-8026-AC27C74FAEA0}">
          <p14:sldIdLst>
            <p14:sldId id="256"/>
          </p14:sldIdLst>
        </p14:section>
        <p14:section name="Untitled Section" id="{7219D0F8-B012-425C-8BCA-D4784FD4EA41}">
          <p14:sldIdLst>
            <p14:sldId id="257"/>
          </p14:sldIdLst>
        </p14:section>
        <p14:section name="Untitled Section" id="{3826ABA8-5CD3-4678-BE69-BD708552B167}">
          <p14:sldIdLst/>
        </p14:section>
        <p14:section name="Untitled Section" id="{3913C26A-FC03-43E8-8940-922910716CBB}">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200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A901E-251A-4DA6-A747-D1744D24E475}" type="datetimeFigureOut">
              <a:rPr lang="en-US" smtClean="0"/>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499F1-689A-4D06-8244-327BC99A6A41}" type="slidenum">
              <a:rPr lang="en-US" smtClean="0"/>
              <a:t>‹#›</a:t>
            </a:fld>
            <a:endParaRPr lang="en-US"/>
          </a:p>
        </p:txBody>
      </p:sp>
    </p:spTree>
    <p:extLst>
      <p:ext uri="{BB962C8B-B14F-4D97-AF65-F5344CB8AC3E}">
        <p14:creationId xmlns:p14="http://schemas.microsoft.com/office/powerpoint/2010/main" val="33429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33557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389948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80890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23550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421986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F0BB57-5D86-4383-BFE4-B5701C54785F}"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81477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F0BB57-5D86-4383-BFE4-B5701C54785F}"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347502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F0BB57-5D86-4383-BFE4-B5701C54785F}"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69729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0BB57-5D86-4383-BFE4-B5701C54785F}"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97037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22961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4013901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0BB57-5D86-4383-BFE4-B5701C54785F}" type="datetimeFigureOut">
              <a:rPr lang="en-US" smtClean="0"/>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A1F0A-2705-4D6C-A796-6DB1C3B52EE2}" type="slidenum">
              <a:rPr lang="en-US" smtClean="0"/>
              <a:t>‹#›</a:t>
            </a:fld>
            <a:endParaRPr lang="en-US"/>
          </a:p>
        </p:txBody>
      </p:sp>
    </p:spTree>
    <p:extLst>
      <p:ext uri="{BB962C8B-B14F-4D97-AF65-F5344CB8AC3E}">
        <p14:creationId xmlns:p14="http://schemas.microsoft.com/office/powerpoint/2010/main" val="1251682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r>
              <a:rPr lang="en-US" dirty="0" smtClean="0">
                <a:solidFill>
                  <a:srgbClr val="FF0000"/>
                </a:solidFill>
              </a:rPr>
              <a:t>Project Presentation on</a:t>
            </a:r>
            <a:br>
              <a:rPr lang="en-US" dirty="0" smtClean="0">
                <a:solidFill>
                  <a:srgbClr val="FF0000"/>
                </a:solidFill>
              </a:rPr>
            </a:br>
            <a:r>
              <a:rPr lang="en-US" dirty="0" smtClean="0">
                <a:solidFill>
                  <a:schemeClr val="tx2">
                    <a:lumMod val="60000"/>
                    <a:lumOff val="40000"/>
                  </a:schemeClr>
                </a:solidFill>
              </a:rPr>
              <a:t>“Micro Credit Defaulter Model”</a:t>
            </a:r>
            <a:endParaRPr lang="en-US" dirty="0">
              <a:solidFill>
                <a:schemeClr val="tx2">
                  <a:lumMod val="60000"/>
                  <a:lumOff val="40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513" y="1717675"/>
            <a:ext cx="6530975"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43000" y="5715000"/>
            <a:ext cx="6481261" cy="584775"/>
          </a:xfrm>
          <a:prstGeom prst="rect">
            <a:avLst/>
          </a:prstGeom>
          <a:noFill/>
        </p:spPr>
        <p:txBody>
          <a:bodyPr wrap="none" rtlCol="0">
            <a:spAutoFit/>
          </a:bodyPr>
          <a:lstStyle/>
          <a:p>
            <a:r>
              <a:rPr lang="en-US" sz="3200" dirty="0" smtClean="0">
                <a:solidFill>
                  <a:srgbClr val="C00000"/>
                </a:solidFill>
                <a:latin typeface="Algerian" pitchFamily="82" charset="0"/>
              </a:rPr>
              <a:t>Presented By: </a:t>
            </a:r>
            <a:r>
              <a:rPr lang="en-US" sz="3200" dirty="0" err="1" smtClean="0">
                <a:solidFill>
                  <a:srgbClr val="C00000"/>
                </a:solidFill>
                <a:latin typeface="Algerian" pitchFamily="82" charset="0"/>
              </a:rPr>
              <a:t>Manikar</a:t>
            </a:r>
            <a:r>
              <a:rPr lang="en-US" sz="3200" dirty="0" smtClean="0">
                <a:solidFill>
                  <a:srgbClr val="C00000"/>
                </a:solidFill>
                <a:latin typeface="Algerian" pitchFamily="82" charset="0"/>
              </a:rPr>
              <a:t> </a:t>
            </a:r>
            <a:r>
              <a:rPr lang="en-US" sz="3200" dirty="0" err="1" smtClean="0">
                <a:solidFill>
                  <a:srgbClr val="C00000"/>
                </a:solidFill>
                <a:latin typeface="Algerian" pitchFamily="82" charset="0"/>
              </a:rPr>
              <a:t>Umesh</a:t>
            </a:r>
            <a:endParaRPr lang="en-US" sz="3200" dirty="0">
              <a:solidFill>
                <a:srgbClr val="C00000"/>
              </a:solidFill>
              <a:latin typeface="Algerian" pitchFamily="82" charset="0"/>
            </a:endParaRPr>
          </a:p>
        </p:txBody>
      </p:sp>
    </p:spTree>
    <p:extLst>
      <p:ext uri="{BB962C8B-B14F-4D97-AF65-F5344CB8AC3E}">
        <p14:creationId xmlns:p14="http://schemas.microsoft.com/office/powerpoint/2010/main" val="413941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57200"/>
            <a:ext cx="8991599" cy="492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562600"/>
            <a:ext cx="9144000" cy="1200329"/>
          </a:xfrm>
          <a:prstGeom prst="rect">
            <a:avLst/>
          </a:prstGeom>
        </p:spPr>
        <p:txBody>
          <a:bodyPr wrap="square">
            <a:spAutoFit/>
          </a:bodyPr>
          <a:lstStyle/>
          <a:p>
            <a:pPr marL="285750" indent="-285750">
              <a:buFont typeface="Wingdings" pitchFamily="2" charset="2"/>
              <a:buChar char="Ø"/>
            </a:pPr>
            <a:r>
              <a:rPr lang="en-US" dirty="0">
                <a:solidFill>
                  <a:srgbClr val="000000"/>
                </a:solidFill>
                <a:latin typeface="Century" panose="02040604050505020304" pitchFamily="18" charset="0"/>
              </a:rPr>
              <a:t>I can clearly see that there is </a:t>
            </a:r>
            <a:r>
              <a:rPr lang="en-US" dirty="0" err="1">
                <a:solidFill>
                  <a:srgbClr val="000000"/>
                </a:solidFill>
                <a:latin typeface="Century" panose="02040604050505020304" pitchFamily="18" charset="0"/>
              </a:rPr>
              <a:t>skewness</a:t>
            </a:r>
            <a:r>
              <a:rPr lang="en-US" dirty="0">
                <a:solidFill>
                  <a:srgbClr val="000000"/>
                </a:solidFill>
                <a:latin typeface="Century" panose="02040604050505020304" pitchFamily="18" charset="0"/>
              </a:rPr>
              <a:t> in most of the columns so we have to treat them</a:t>
            </a:r>
            <a:r>
              <a:rPr lang="en-US" dirty="0" smtClean="0">
                <a:solidFill>
                  <a:srgbClr val="000000"/>
                </a:solidFill>
                <a:latin typeface="Century" panose="02040604050505020304" pitchFamily="18" charset="0"/>
              </a:rPr>
              <a:t>.</a:t>
            </a:r>
            <a:r>
              <a:rPr lang="en-US" dirty="0">
                <a:solidFill>
                  <a:srgbClr val="000000"/>
                </a:solidFill>
                <a:latin typeface="Century" panose="02040604050505020304" pitchFamily="18" charset="0"/>
              </a:rPr>
              <a:t> I can clearly see that there is </a:t>
            </a:r>
            <a:r>
              <a:rPr lang="en-US" dirty="0" err="1">
                <a:solidFill>
                  <a:srgbClr val="000000"/>
                </a:solidFill>
                <a:latin typeface="Century" panose="02040604050505020304" pitchFamily="18" charset="0"/>
              </a:rPr>
              <a:t>skewness</a:t>
            </a:r>
            <a:r>
              <a:rPr lang="en-US" dirty="0">
                <a:solidFill>
                  <a:srgbClr val="000000"/>
                </a:solidFill>
                <a:latin typeface="Century" panose="02040604050505020304" pitchFamily="18" charset="0"/>
              </a:rPr>
              <a:t> in most of the columns so we have to treat them.</a:t>
            </a:r>
          </a:p>
          <a:p>
            <a:endParaRPr lang="en-US" dirty="0">
              <a:solidFill>
                <a:srgbClr val="000000"/>
              </a:solidFill>
              <a:latin typeface="Century" panose="02040604050505020304" pitchFamily="18" charset="0"/>
            </a:endParaRPr>
          </a:p>
        </p:txBody>
      </p:sp>
    </p:spTree>
    <p:extLst>
      <p:ext uri="{BB962C8B-B14F-4D97-AF65-F5344CB8AC3E}">
        <p14:creationId xmlns:p14="http://schemas.microsoft.com/office/powerpoint/2010/main" val="207701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6877011" cy="584775"/>
          </a:xfrm>
          <a:prstGeom prst="rect">
            <a:avLst/>
          </a:prstGeom>
        </p:spPr>
        <p:txBody>
          <a:bodyPr wrap="none">
            <a:spAutoFit/>
          </a:bodyPr>
          <a:lstStyle/>
          <a:p>
            <a:r>
              <a:rPr lang="en-IN" sz="3200" dirty="0" err="1" smtClean="0">
                <a:solidFill>
                  <a:schemeClr val="accent6"/>
                </a:solidFill>
                <a:latin typeface="Century" pitchFamily="18" charset="0"/>
              </a:rPr>
              <a:t>Vizualization</a:t>
            </a:r>
            <a:r>
              <a:rPr lang="en-IN" sz="3200" dirty="0" smtClean="0">
                <a:solidFill>
                  <a:schemeClr val="accent6"/>
                </a:solidFill>
                <a:latin typeface="Century" pitchFamily="18" charset="0"/>
              </a:rPr>
              <a:t>[</a:t>
            </a:r>
            <a:r>
              <a:rPr lang="en-IN" sz="3200" dirty="0" err="1" smtClean="0">
                <a:solidFill>
                  <a:schemeClr val="accent6"/>
                </a:solidFill>
                <a:latin typeface="Century" pitchFamily="18" charset="0"/>
              </a:rPr>
              <a:t>Univariate</a:t>
            </a:r>
            <a:r>
              <a:rPr lang="en-IN" sz="3200" dirty="0" smtClean="0">
                <a:solidFill>
                  <a:schemeClr val="accent6"/>
                </a:solidFill>
                <a:latin typeface="Century" pitchFamily="18" charset="0"/>
              </a:rPr>
              <a:t>-Target ]:</a:t>
            </a:r>
            <a:endParaRPr lang="en-US" sz="3200" dirty="0">
              <a:solidFill>
                <a:schemeClr val="accent6"/>
              </a:solidFill>
              <a:latin typeface="Century"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80" y="1143000"/>
            <a:ext cx="7156450" cy="387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5339101"/>
            <a:ext cx="8686800" cy="646331"/>
          </a:xfrm>
          <a:prstGeom prst="rect">
            <a:avLst/>
          </a:prstGeom>
        </p:spPr>
        <p:txBody>
          <a:bodyPr wrap="square">
            <a:spAutoFit/>
          </a:bodyPr>
          <a:lstStyle/>
          <a:p>
            <a:pPr marL="285750" indent="-285750">
              <a:buFont typeface="Wingdings" pitchFamily="2" charset="2"/>
              <a:buChar char="Ø"/>
            </a:pPr>
            <a:r>
              <a:rPr lang="en-US" b="0" i="0" dirty="0" smtClean="0">
                <a:solidFill>
                  <a:srgbClr val="000000"/>
                </a:solidFill>
                <a:effectLst/>
                <a:latin typeface="Century" panose="02040604050505020304" pitchFamily="18" charset="0"/>
              </a:rPr>
              <a:t>There is a data </a:t>
            </a:r>
            <a:r>
              <a:rPr lang="en-US" b="0" i="0" dirty="0" err="1" smtClean="0">
                <a:solidFill>
                  <a:srgbClr val="000000"/>
                </a:solidFill>
                <a:effectLst/>
                <a:latin typeface="Century" panose="02040604050505020304" pitchFamily="18" charset="0"/>
              </a:rPr>
              <a:t>imbalancing</a:t>
            </a:r>
            <a:r>
              <a:rPr lang="en-US" b="0" i="0" dirty="0" smtClean="0">
                <a:solidFill>
                  <a:srgbClr val="000000"/>
                </a:solidFill>
                <a:effectLst/>
                <a:latin typeface="Century" panose="02040604050505020304" pitchFamily="18" charset="0"/>
              </a:rPr>
              <a:t> issue so we have to treat this by using oversampling or </a:t>
            </a:r>
            <a:r>
              <a:rPr lang="en-US" b="0" i="0" dirty="0" err="1" smtClean="0">
                <a:solidFill>
                  <a:srgbClr val="000000"/>
                </a:solidFill>
                <a:effectLst/>
                <a:latin typeface="Century" panose="02040604050505020304" pitchFamily="18" charset="0"/>
              </a:rPr>
              <a:t>undersampling</a:t>
            </a:r>
            <a:r>
              <a:rPr lang="en-US" b="0" i="0" dirty="0" smtClean="0">
                <a:solidFill>
                  <a:srgbClr val="000000"/>
                </a:solidFill>
                <a:effectLst/>
                <a:latin typeface="Century" panose="020406040505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118860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4666"/>
            <a:ext cx="5691448" cy="584775"/>
          </a:xfrm>
          <a:prstGeom prst="rect">
            <a:avLst/>
          </a:prstGeom>
        </p:spPr>
        <p:txBody>
          <a:bodyPr wrap="square">
            <a:spAutoFit/>
          </a:bodyPr>
          <a:lstStyle/>
          <a:p>
            <a:r>
              <a:rPr lang="en-IN" sz="3200" dirty="0" err="1" smtClean="0">
                <a:solidFill>
                  <a:schemeClr val="accent6"/>
                </a:solidFill>
                <a:latin typeface="Century" pitchFamily="18" charset="0"/>
              </a:rPr>
              <a:t>Vizualization</a:t>
            </a:r>
            <a:r>
              <a:rPr lang="en-IN" sz="3200" dirty="0" smtClean="0">
                <a:solidFill>
                  <a:schemeClr val="accent6"/>
                </a:solidFill>
                <a:latin typeface="Century" pitchFamily="18" charset="0"/>
              </a:rPr>
              <a:t>[Bivariate]:</a:t>
            </a:r>
            <a:endParaRPr lang="en-US" sz="3200" dirty="0">
              <a:solidFill>
                <a:schemeClr val="accent6"/>
              </a:solidFill>
              <a:latin typeface="Century"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22566" cy="501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70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808782" cy="584775"/>
          </a:xfrm>
          <a:prstGeom prst="rect">
            <a:avLst/>
          </a:prstGeom>
        </p:spPr>
        <p:txBody>
          <a:bodyPr wrap="none">
            <a:spAutoFit/>
          </a:bodyPr>
          <a:lstStyle/>
          <a:p>
            <a:r>
              <a:rPr lang="en-IN" sz="3200" dirty="0" smtClean="0">
                <a:solidFill>
                  <a:schemeClr val="accent6"/>
                </a:solidFill>
                <a:latin typeface="Century" pitchFamily="18" charset="0"/>
              </a:rPr>
              <a:t>Observations:</a:t>
            </a:r>
            <a:endParaRPr lang="en-US" sz="3200" dirty="0">
              <a:solidFill>
                <a:schemeClr val="accent6"/>
              </a:solidFill>
              <a:latin typeface="Century" pitchFamily="18" charset="0"/>
            </a:endParaRPr>
          </a:p>
        </p:txBody>
      </p:sp>
      <p:sp>
        <p:nvSpPr>
          <p:cNvPr id="3" name="Rectangle 2"/>
          <p:cNvSpPr/>
          <p:nvPr/>
        </p:nvSpPr>
        <p:spPr>
          <a:xfrm>
            <a:off x="76200" y="737175"/>
            <a:ext cx="8763000" cy="6184898"/>
          </a:xfrm>
          <a:prstGeom prst="rect">
            <a:avLst/>
          </a:prstGeom>
        </p:spPr>
        <p:txBody>
          <a:bodyPr wrap="square">
            <a:spAutoFit/>
          </a:bodyPr>
          <a:lstStyle/>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aon</a:t>
            </a: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last_rech_date_ma</a:t>
            </a: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last_rech_amt_ma</a:t>
            </a: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653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7073988"/>
          </a:xfrm>
          <a:prstGeom prst="rect">
            <a:avLst/>
          </a:prstGeom>
        </p:spPr>
        <p:txBody>
          <a:bodyPr wrap="square">
            <a:spAutoFit/>
          </a:bodyPr>
          <a:lstStyle/>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dirty="0" err="1" smtClean="0">
                <a:solidFill>
                  <a:srgbClr val="000000"/>
                </a:solidFill>
                <a:effectLst/>
                <a:latin typeface="Century" panose="02040604050505020304" pitchFamily="18" charset="0"/>
                <a:ea typeface="Times New Roman" panose="02020603050405020304" pitchFamily="18" charset="0"/>
              </a:rPr>
              <a:t>comparitively</a:t>
            </a:r>
            <a:r>
              <a:rPr lang="en-IN" dirty="0" smtClean="0">
                <a:solidFill>
                  <a:srgbClr val="000000"/>
                </a:solidFill>
                <a:effectLst/>
                <a:latin typeface="Century" panose="02040604050505020304" pitchFamily="18" charset="0"/>
                <a:ea typeface="Times New Roman" panose="02020603050405020304" pitchFamily="18" charset="0"/>
              </a:rPr>
              <a:t> Non-defaulters are more in number.</a:t>
            </a: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endParaRPr lang="en-US" dirty="0"/>
          </a:p>
        </p:txBody>
      </p:sp>
    </p:spTree>
    <p:extLst>
      <p:ext uri="{BB962C8B-B14F-4D97-AF65-F5344CB8AC3E}">
        <p14:creationId xmlns:p14="http://schemas.microsoft.com/office/powerpoint/2010/main" val="6150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6992235" cy="584775"/>
          </a:xfrm>
          <a:prstGeom prst="rect">
            <a:avLst/>
          </a:prstGeom>
        </p:spPr>
        <p:txBody>
          <a:bodyPr wrap="none">
            <a:spAutoFit/>
          </a:bodyPr>
          <a:lstStyle/>
          <a:p>
            <a:r>
              <a:rPr lang="en-IN" sz="3200" dirty="0" err="1" smtClean="0">
                <a:solidFill>
                  <a:schemeClr val="accent6"/>
                </a:solidFill>
                <a:latin typeface="Century" pitchFamily="18" charset="0"/>
              </a:rPr>
              <a:t>Vizualization</a:t>
            </a:r>
            <a:r>
              <a:rPr lang="en-IN" sz="3200" dirty="0" smtClean="0">
                <a:solidFill>
                  <a:schemeClr val="accent6"/>
                </a:solidFill>
                <a:latin typeface="Century" pitchFamily="18" charset="0"/>
              </a:rPr>
              <a:t> of numerical columns:</a:t>
            </a:r>
            <a:endParaRPr lang="en-US" sz="3200" dirty="0">
              <a:solidFill>
                <a:schemeClr val="accent6"/>
              </a:solidFill>
              <a:latin typeface="Century"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62" y="737175"/>
            <a:ext cx="8907076" cy="499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5691914"/>
            <a:ext cx="8763000" cy="957121"/>
          </a:xfrm>
          <a:prstGeom prst="rect">
            <a:avLst/>
          </a:prstGeom>
        </p:spPr>
        <p:txBody>
          <a:bodyPr wrap="square">
            <a:spAutoFit/>
          </a:bodyPr>
          <a:lstStyle/>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p>
        </p:txBody>
      </p:sp>
    </p:spTree>
    <p:extLst>
      <p:ext uri="{BB962C8B-B14F-4D97-AF65-F5344CB8AC3E}">
        <p14:creationId xmlns:p14="http://schemas.microsoft.com/office/powerpoint/2010/main" val="236175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991600" cy="4472250"/>
          </a:xfrm>
          <a:prstGeom prst="rect">
            <a:avLst/>
          </a:prstGeom>
        </p:spPr>
        <p:txBody>
          <a:bodyPr wrap="square">
            <a:spAutoFit/>
          </a:bodyPr>
          <a:lstStyle/>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Rupiah)(medianamnt_ma_rech90) are maximum Non-defaulters(who have paid there loan amount-1).</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Rupiah)(medianmarechprebal90) are maximum Non-defaulters(who have paid there loan amount-1).</a:t>
            </a:r>
            <a:endParaRPr lang="en-IN" dirty="0" smtClean="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smtClean="0">
                <a:solidFill>
                  <a:srgbClr val="000000"/>
                </a:solidFill>
                <a:effectLst/>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p>
        </p:txBody>
      </p:sp>
      <p:sp>
        <p:nvSpPr>
          <p:cNvPr id="3" name="Rectangle 2"/>
          <p:cNvSpPr/>
          <p:nvPr/>
        </p:nvSpPr>
        <p:spPr>
          <a:xfrm>
            <a:off x="0" y="4343400"/>
            <a:ext cx="8686800" cy="2617127"/>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19.Customers with high value of Total amount of loans taken by user in last 30 days(amnt_loans30)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t>
            </a:r>
            <a:r>
              <a:rPr lang="en-IN" dirty="0" err="1"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amt</a:t>
            </a:r>
            <a:r>
              <a:rPr lang="en-IN"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736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077200" cy="5218865"/>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defualters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140083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316145" cy="584775"/>
          </a:xfrm>
          <a:prstGeom prst="rect">
            <a:avLst/>
          </a:prstGeom>
        </p:spPr>
        <p:txBody>
          <a:bodyPr wrap="square">
            <a:spAutoFit/>
          </a:bodyPr>
          <a:lstStyle/>
          <a:p>
            <a:r>
              <a:rPr lang="en-IN" sz="3200" dirty="0" smtClean="0">
                <a:solidFill>
                  <a:schemeClr val="accent6"/>
                </a:solidFill>
                <a:latin typeface="Century" pitchFamily="18" charset="0"/>
              </a:rPr>
              <a:t>Analysis:</a:t>
            </a:r>
            <a:endParaRPr lang="en-US" sz="3200" dirty="0">
              <a:solidFill>
                <a:schemeClr val="accent6"/>
              </a:solidFill>
              <a:latin typeface="Century" pitchFamily="18" charset="0"/>
            </a:endParaRPr>
          </a:p>
        </p:txBody>
      </p:sp>
      <p:sp>
        <p:nvSpPr>
          <p:cNvPr id="3" name="Rectangle 2"/>
          <p:cNvSpPr/>
          <p:nvPr/>
        </p:nvSpPr>
        <p:spPr>
          <a:xfrm>
            <a:off x="152400" y="1371600"/>
            <a:ext cx="8991600" cy="2166875"/>
          </a:xfrm>
          <a:prstGeom prst="rect">
            <a:avLst/>
          </a:prstGeom>
        </p:spPr>
        <p:txBody>
          <a:bodyPr wrap="square">
            <a:spAutoFit/>
          </a:bodyPr>
          <a:lstStyle/>
          <a:p>
            <a:pPr marL="285750" lvl="0" indent="-285750">
              <a:lnSpc>
                <a:spcPct val="107000"/>
              </a:lnSpc>
              <a:buFont typeface="Wingdings" pitchFamily="2" charset="2"/>
              <a:buChar char="Ø"/>
            </a:pPr>
            <a:r>
              <a:rPr lang="en-IN" dirty="0" smtClean="0">
                <a:effectLst/>
                <a:latin typeface="Century" panose="02040604050505020304" pitchFamily="18" charset="0"/>
                <a:ea typeface="Calibri" panose="020F0502020204030204" pitchFamily="34" charset="0"/>
                <a:cs typeface="Times New Roman" panose="02020603050405020304" pitchFamily="18" charset="0"/>
              </a:rPr>
              <a:t>I have used </a:t>
            </a:r>
            <a:r>
              <a:rPr lang="en-IN" dirty="0" err="1" smtClean="0">
                <a:latin typeface="Century" panose="02040604050505020304" pitchFamily="18" charset="0"/>
                <a:ea typeface="Calibri" panose="020F0502020204030204" pitchFamily="34" charset="0"/>
                <a:cs typeface="Times New Roman" panose="02020603050405020304" pitchFamily="18" charset="0"/>
              </a:rPr>
              <a:t>dist</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plot for each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univariate</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numerical features and it says that there is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skewness</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in almost all columns.</a:t>
            </a:r>
          </a:p>
          <a:p>
            <a:pPr lvl="0">
              <a:lnSpc>
                <a:spcPct val="107000"/>
              </a:lnSpc>
            </a:pP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smtClean="0">
                <a:effectLst/>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lvl="0">
              <a:lnSpc>
                <a:spcPct val="107000"/>
              </a:lnSpc>
            </a:pP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itchFamily="2" charset="2"/>
              <a:buChar char="Ø"/>
            </a:pPr>
            <a:r>
              <a:rPr lang="en-IN" dirty="0" smtClean="0">
                <a:effectLst/>
                <a:latin typeface="Century" panose="02040604050505020304" pitchFamily="18" charset="0"/>
                <a:ea typeface="Calibri" panose="020F0502020204030204" pitchFamily="34" charset="0"/>
                <a:cs typeface="Times New Roman" panose="02020603050405020304" pitchFamily="18" charset="0"/>
              </a:rPr>
              <a:t>I found that </a:t>
            </a:r>
            <a:r>
              <a:rPr lang="en-IN" dirty="0" smtClean="0">
                <a:latin typeface="Century" panose="02040604050505020304" pitchFamily="18" charset="0"/>
                <a:ea typeface="Calibri" panose="020F0502020204030204" pitchFamily="34" charset="0"/>
                <a:cs typeface="Times New Roman" panose="02020603050405020304" pitchFamily="18" charset="0"/>
              </a:rPr>
              <a:t>in maximum features the count of non-defaulters is high compared to defaulters so the risk is less </a:t>
            </a:r>
            <a:r>
              <a:rPr lang="en-IN" dirty="0" err="1" smtClean="0">
                <a:latin typeface="Century" panose="02040604050505020304" pitchFamily="18" charset="0"/>
                <a:ea typeface="Calibri" panose="020F0502020204030204" pitchFamily="34" charset="0"/>
                <a:cs typeface="Times New Roman" panose="02020603050405020304" pitchFamily="18" charset="0"/>
              </a:rPr>
              <a:t>comparitively</a:t>
            </a:r>
            <a:r>
              <a:rPr lang="en-IN" dirty="0" smtClean="0">
                <a:effectLst/>
                <a:latin typeface="Century" panose="02040604050505020304" pitchFamily="18" charset="0"/>
                <a:ea typeface="Calibri" panose="020F0502020204030204" pitchFamily="34" charset="0"/>
                <a:cs typeface="Times New Roman" panose="020206030504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262349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305342"/>
            <a:ext cx="8991600" cy="3693319"/>
          </a:xfrm>
          <a:prstGeom prst="rect">
            <a:avLst/>
          </a:prstGeom>
        </p:spPr>
        <p:txBody>
          <a:bodyPr wrap="square">
            <a:spAutoFit/>
          </a:bodyPr>
          <a:lstStyle/>
          <a:p>
            <a:pPr marL="285750" indent="-285750">
              <a:buFont typeface="Wingdings" pitchFamily="2" charset="2"/>
              <a:buChar char="Ø"/>
            </a:pPr>
            <a:r>
              <a:rPr lang="en-IN" dirty="0" smtClean="0">
                <a:latin typeface="Century" panose="02040604050505020304" pitchFamily="18" charset="0"/>
              </a:rPr>
              <a:t>In my datasets I did not found null values, but I found outliers and also </a:t>
            </a:r>
            <a:r>
              <a:rPr lang="en-IN" dirty="0" err="1" smtClean="0">
                <a:latin typeface="Century" panose="02040604050505020304" pitchFamily="18" charset="0"/>
              </a:rPr>
              <a:t>skewness</a:t>
            </a:r>
            <a:r>
              <a:rPr lang="en-IN" dirty="0" smtClean="0">
                <a:latin typeface="Century" panose="02040604050505020304" pitchFamily="18" charset="0"/>
              </a:rPr>
              <a:t>.</a:t>
            </a:r>
          </a:p>
          <a:p>
            <a:pPr marL="285750" indent="-285750">
              <a:buFont typeface="Wingdings" pitchFamily="2" charset="2"/>
              <a:buChar char="Ø"/>
            </a:pPr>
            <a:endParaRPr lang="en-IN" dirty="0" smtClean="0">
              <a:latin typeface="Century" panose="02040604050505020304" pitchFamily="18" charset="0"/>
            </a:endParaRPr>
          </a:p>
          <a:p>
            <a:pPr marL="285750" indent="-285750">
              <a:buFont typeface="Wingdings" pitchFamily="2" charset="2"/>
              <a:buChar char="Ø"/>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skewness</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I have used yeo-</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johnson</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method. </a:t>
            </a:r>
          </a:p>
          <a:p>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To replace the negative values from positive values I have used abs. </a:t>
            </a:r>
          </a:p>
          <a:p>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smtClean="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smtClean="0">
                <a:effectLst/>
                <a:latin typeface="Century" panose="02040604050505020304" pitchFamily="18" charset="0"/>
                <a:ea typeface="Calibri" panose="020F0502020204030204" pitchFamily="34" charset="0"/>
                <a:cs typeface="Times New Roman" panose="02020603050405020304" pitchFamily="18" charset="0"/>
              </a:rPr>
              <a:t>Also I have used </a:t>
            </a:r>
            <a:r>
              <a:rPr lang="en-IN" dirty="0" smtClean="0">
                <a:latin typeface="Century" panose="02040604050505020304" pitchFamily="18" charset="0"/>
                <a:ea typeface="Calibri" panose="020F0502020204030204" pitchFamily="34" charset="0"/>
                <a:cs typeface="Times New Roman" panose="02020603050405020304" pitchFamily="18" charset="0"/>
              </a:rPr>
              <a:t>Normalization</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Classification algorithms.</a:t>
            </a:r>
            <a:endParaRPr lang="en-IN" dirty="0">
              <a:latin typeface="Century" panose="02040604050505020304" pitchFamily="18" charset="0"/>
            </a:endParaRPr>
          </a:p>
        </p:txBody>
      </p:sp>
      <p:sp>
        <p:nvSpPr>
          <p:cNvPr id="2" name="Title 1"/>
          <p:cNvSpPr>
            <a:spLocks noGrp="1"/>
          </p:cNvSpPr>
          <p:nvPr>
            <p:ph type="title"/>
          </p:nvPr>
        </p:nvSpPr>
        <p:spPr>
          <a:xfrm>
            <a:off x="-2514600" y="304800"/>
            <a:ext cx="8229600" cy="1143000"/>
          </a:xfrm>
        </p:spPr>
        <p:txBody>
          <a:bodyPr>
            <a:normAutofit/>
          </a:bodyPr>
          <a:lstStyle/>
          <a:p>
            <a:r>
              <a:rPr lang="en-US" sz="3200" dirty="0" smtClean="0">
                <a:solidFill>
                  <a:schemeClr val="accent6"/>
                </a:solidFill>
                <a:latin typeface="Century" pitchFamily="18" charset="0"/>
              </a:rPr>
              <a:t>Data Cleaning:</a:t>
            </a:r>
            <a:endParaRPr lang="en-US" sz="3200" dirty="0">
              <a:solidFill>
                <a:schemeClr val="accent6"/>
              </a:solidFill>
              <a:latin typeface="Century" pitchFamily="18" charset="0"/>
            </a:endParaRPr>
          </a:p>
        </p:txBody>
      </p:sp>
    </p:spTree>
    <p:extLst>
      <p:ext uri="{BB962C8B-B14F-4D97-AF65-F5344CB8AC3E}">
        <p14:creationId xmlns:p14="http://schemas.microsoft.com/office/powerpoint/2010/main" val="249780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t>
            </a:r>
            <a:br>
              <a:rPr lang="en-US" smtClean="0"/>
            </a:br>
            <a:endParaRPr lang="en-US" dirty="0"/>
          </a:p>
        </p:txBody>
      </p:sp>
      <p:sp>
        <p:nvSpPr>
          <p:cNvPr id="30" name="Content Placeholder 29"/>
          <p:cNvSpPr>
            <a:spLocks noGrp="1"/>
          </p:cNvSpPr>
          <p:nvPr>
            <p:ph idx="1"/>
          </p:nvPr>
        </p:nvSpPr>
        <p:spPr>
          <a:xfrm>
            <a:off x="304800" y="304800"/>
            <a:ext cx="8382000" cy="5821363"/>
          </a:xfrm>
        </p:spPr>
        <p:txBody>
          <a:bodyPr>
            <a:normAutofit fontScale="62500" lnSpcReduction="20000"/>
          </a:bodyPr>
          <a:lstStyle/>
          <a:p>
            <a:pPr marL="0" indent="0">
              <a:buNone/>
            </a:pPr>
            <a:r>
              <a:rPr lang="en-US" sz="4500" dirty="0" smtClean="0">
                <a:solidFill>
                  <a:schemeClr val="accent6"/>
                </a:solidFill>
              </a:rPr>
              <a:t>Agenda:</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Hyper Parameter </a:t>
            </a:r>
            <a:r>
              <a:rPr lang="en-US" dirty="0" err="1" smtClean="0">
                <a:solidFill>
                  <a:schemeClr val="bg2">
                    <a:lumMod val="10000"/>
                  </a:schemeClr>
                </a:solidFill>
                <a:latin typeface="Century" panose="02040604050505020304" pitchFamily="18" charset="0"/>
              </a:rPr>
              <a:t>Tunning</a:t>
            </a:r>
            <a:r>
              <a:rPr lang="en-US" dirty="0" smtClean="0">
                <a:solidFill>
                  <a:schemeClr val="bg2">
                    <a:lumMod val="10000"/>
                  </a:schemeClr>
                </a:solidFill>
                <a:latin typeface="Century" panose="02040604050505020304" pitchFamily="18" charset="0"/>
              </a:rPr>
              <a:t>.</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dirty="0" smtClean="0">
                <a:solidFill>
                  <a:schemeClr val="bg2">
                    <a:lumMod val="10000"/>
                  </a:schemeClr>
                </a:solidFill>
                <a:latin typeface="Century" panose="02040604050505020304" pitchFamily="18" charset="0"/>
              </a:rPr>
              <a:t>Conclusion.</a:t>
            </a:r>
          </a:p>
          <a:p>
            <a:pPr marL="0" indent="0">
              <a:buNone/>
            </a:pPr>
            <a:endParaRPr lang="en-US" dirty="0"/>
          </a:p>
        </p:txBody>
      </p:sp>
    </p:spTree>
    <p:extLst>
      <p:ext uri="{BB962C8B-B14F-4D97-AF65-F5344CB8AC3E}">
        <p14:creationId xmlns:p14="http://schemas.microsoft.com/office/powerpoint/2010/main" val="2008660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8"/>
            <a:ext cx="10896600" cy="1143000"/>
          </a:xfrm>
        </p:spPr>
        <p:txBody>
          <a:bodyPr>
            <a:normAutofit/>
          </a:bodyPr>
          <a:lstStyle/>
          <a:p>
            <a:r>
              <a:rPr lang="en-US" sz="3200" dirty="0" smtClean="0">
                <a:solidFill>
                  <a:schemeClr val="accent6"/>
                </a:solidFill>
                <a:latin typeface="Century" pitchFamily="18" charset="0"/>
              </a:rPr>
              <a:t>Data Balancing:</a:t>
            </a:r>
            <a:endParaRPr lang="en-US" sz="3200" dirty="0">
              <a:solidFill>
                <a:schemeClr val="accent6"/>
              </a:solidFill>
              <a:latin typeface="Century"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0" y="1600200"/>
            <a:ext cx="8970796" cy="345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9159" y="5486399"/>
            <a:ext cx="8305800" cy="646331"/>
          </a:xfrm>
          <a:prstGeom prst="rect">
            <a:avLst/>
          </a:prstGeom>
        </p:spPr>
        <p:txBody>
          <a:bodyPr wrap="square">
            <a:spAutoFit/>
          </a:bodyPr>
          <a:lstStyle/>
          <a:p>
            <a:pPr marL="285750" indent="-285750">
              <a:buFont typeface="Wingdings" pitchFamily="2" charset="2"/>
              <a:buChar char="Ø"/>
            </a:pPr>
            <a:r>
              <a:rPr lang="en-IN" dirty="0">
                <a:solidFill>
                  <a:srgbClr val="000000"/>
                </a:solidFill>
                <a:latin typeface="Century" panose="02040604050505020304" pitchFamily="18" charset="0"/>
                <a:ea typeface="Calibri" panose="020F0502020204030204" pitchFamily="34" charset="0"/>
              </a:rPr>
              <a:t>I have used oversampling (SMOTE) to get rid of data </a:t>
            </a:r>
            <a:r>
              <a:rPr lang="en-IN" dirty="0" err="1">
                <a:solidFill>
                  <a:srgbClr val="000000"/>
                </a:solidFill>
                <a:latin typeface="Century" panose="02040604050505020304" pitchFamily="18" charset="0"/>
                <a:ea typeface="Calibri" panose="020F0502020204030204" pitchFamily="34" charset="0"/>
              </a:rPr>
              <a:t>imbalancing</a:t>
            </a:r>
            <a:r>
              <a:rPr lang="en-IN" dirty="0">
                <a:solidFill>
                  <a:srgbClr val="000000"/>
                </a:solidFill>
                <a:latin typeface="Century" panose="02040604050505020304" pitchFamily="18" charset="0"/>
                <a:ea typeface="Calibri" panose="020F0502020204030204" pitchFamily="34" charset="0"/>
              </a:rPr>
              <a:t>.</a:t>
            </a:r>
            <a:r>
              <a:rPr lang="en-IN" dirty="0">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spTree>
    <p:extLst>
      <p:ext uri="{BB962C8B-B14F-4D97-AF65-F5344CB8AC3E}">
        <p14:creationId xmlns:p14="http://schemas.microsoft.com/office/powerpoint/2010/main" val="1058072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87211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628941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74638"/>
            <a:ext cx="10134600" cy="1143000"/>
          </a:xfrm>
        </p:spPr>
        <p:txBody>
          <a:bodyPr>
            <a:normAutofit/>
          </a:bodyPr>
          <a:lstStyle/>
          <a:p>
            <a:r>
              <a:rPr lang="en-US" sz="3200" dirty="0" smtClean="0">
                <a:solidFill>
                  <a:schemeClr val="accent6"/>
                </a:solidFill>
              </a:rPr>
              <a:t>Model Building:</a:t>
            </a:r>
            <a:endParaRPr lang="en-US" sz="3200" dirty="0">
              <a:solidFill>
                <a:schemeClr val="accent6"/>
              </a:solidFill>
            </a:endParaRPr>
          </a:p>
        </p:txBody>
      </p:sp>
      <p:sp>
        <p:nvSpPr>
          <p:cNvPr id="3" name="Rectangle 2"/>
          <p:cNvSpPr/>
          <p:nvPr/>
        </p:nvSpPr>
        <p:spPr>
          <a:xfrm>
            <a:off x="76200" y="1447800"/>
            <a:ext cx="9067800" cy="3724225"/>
          </a:xfrm>
          <a:prstGeom prst="rect">
            <a:avLst/>
          </a:prstGeom>
        </p:spPr>
        <p:txBody>
          <a:bodyPr wrap="square">
            <a:spAutoFit/>
          </a:bodyPr>
          <a:lstStyle/>
          <a:p>
            <a:pPr>
              <a:lnSpc>
                <a:spcPct val="107000"/>
              </a:lnSpc>
              <a:spcAft>
                <a:spcPts val="800"/>
              </a:spcAft>
            </a:pPr>
            <a:r>
              <a:rPr lang="en-IN" dirty="0" smtClean="0">
                <a:effectLst/>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particular problem was Classification problem. And I have used all Classification algorithms to build my model. By looking into the difference of accuracy score and cross validation score I found </a:t>
            </a:r>
            <a:r>
              <a:rPr lang="en-IN" dirty="0" smtClean="0">
                <a:latin typeface="Century" panose="02040604050505020304" pitchFamily="18" charset="0"/>
                <a:ea typeface="Calibri" panose="020F0502020204030204" pitchFamily="34" charset="0"/>
                <a:cs typeface="Times New Roman" panose="02020603050405020304" pitchFamily="18" charset="0"/>
              </a:rPr>
              <a:t>Bagging Classifier</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 fitting we have go through cross validation. Below are the list of Classification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XGB Classifier</a:t>
            </a:r>
          </a:p>
          <a:p>
            <a:pPr marL="342900" lvl="0" indent="-342900">
              <a:lnSpc>
                <a:spcPct val="107000"/>
              </a:lnSpc>
              <a:spcBef>
                <a:spcPts val="300"/>
              </a:spcBef>
              <a:spcAft>
                <a:spcPts val="300"/>
              </a:spcAft>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342900" lvl="0" indent="-342900">
              <a:lnSpc>
                <a:spcPct val="107000"/>
              </a:lnSpc>
              <a:spcBef>
                <a:spcPts val="300"/>
              </a:spcBef>
              <a:spcAft>
                <a:spcPts val="300"/>
              </a:spcAft>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Bagging Classifier</a:t>
            </a: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smtClean="0">
                <a:latin typeface="Century" panose="02040604050505020304" pitchFamily="18" charset="0"/>
                <a:cs typeface="Times New Roman" panose="02020603050405020304" pitchFamily="18" charset="0"/>
              </a:rPr>
              <a:t>AdaBoost</a:t>
            </a:r>
            <a:r>
              <a:rPr lang="en-IN" dirty="0" smtClean="0">
                <a:latin typeface="Century" panose="02040604050505020304" pitchFamily="18" charset="0"/>
                <a:cs typeface="Times New Roman" panose="02020603050405020304" pitchFamily="18" charset="0"/>
              </a:rPr>
              <a:t> Classifier</a:t>
            </a:r>
            <a:endParaRPr lang="en-IN" dirty="0">
              <a:latin typeface="Century" panose="02040604050505020304" pitchFamily="18" charset="0"/>
            </a:endParaRPr>
          </a:p>
        </p:txBody>
      </p:sp>
    </p:spTree>
    <p:extLst>
      <p:ext uri="{BB962C8B-B14F-4D97-AF65-F5344CB8AC3E}">
        <p14:creationId xmlns:p14="http://schemas.microsoft.com/office/powerpoint/2010/main" val="2275027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6200"/>
            <a:ext cx="5306688" cy="584775"/>
          </a:xfrm>
          <a:prstGeom prst="rect">
            <a:avLst/>
          </a:prstGeom>
        </p:spPr>
        <p:txBody>
          <a:bodyPr wrap="square">
            <a:spAutoFit/>
          </a:bodyPr>
          <a:lstStyle/>
          <a:p>
            <a:r>
              <a:rPr lang="en-IN" sz="3200" dirty="0" smtClean="0">
                <a:solidFill>
                  <a:schemeClr val="accent6"/>
                </a:solidFill>
                <a:latin typeface="Century" pitchFamily="18" charset="0"/>
              </a:rPr>
              <a:t>  </a:t>
            </a:r>
            <a:r>
              <a:rPr lang="en-IN" sz="3200" dirty="0" err="1" smtClean="0">
                <a:solidFill>
                  <a:schemeClr val="accent6"/>
                </a:solidFill>
                <a:latin typeface="Century" pitchFamily="18" charset="0"/>
              </a:rPr>
              <a:t>XGBClassifier</a:t>
            </a:r>
            <a:r>
              <a:rPr lang="en-IN" sz="3200" dirty="0" smtClean="0">
                <a:solidFill>
                  <a:schemeClr val="accent6"/>
                </a:solidFill>
                <a:latin typeface="Century" pitchFamily="18" charset="0"/>
              </a:rPr>
              <a:t>:</a:t>
            </a:r>
            <a:endParaRPr lang="en-US" sz="3200" dirty="0">
              <a:solidFill>
                <a:schemeClr val="accent6"/>
              </a:solidFill>
              <a:latin typeface="Century"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3041"/>
            <a:ext cx="9143998" cy="484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 y="5638800"/>
            <a:ext cx="8860047" cy="981423"/>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XGB Classifier has given me 95% accuracy and the difference between model accuracy and cross validation score is 1.46%, but still we have to look into multiple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99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0"/>
            <a:ext cx="11506200" cy="1295400"/>
          </a:xfrm>
        </p:spPr>
        <p:txBody>
          <a:bodyPr>
            <a:normAutofit/>
          </a:bodyPr>
          <a:lstStyle/>
          <a:p>
            <a:r>
              <a:rPr lang="en-US" sz="3200" dirty="0" smtClean="0">
                <a:solidFill>
                  <a:schemeClr val="accent6"/>
                </a:solidFill>
                <a:latin typeface="Century" pitchFamily="18" charset="0"/>
              </a:rPr>
              <a:t>    Decision Tree Classifier:</a:t>
            </a:r>
            <a:endParaRPr lang="en-US" sz="3200" dirty="0">
              <a:solidFill>
                <a:schemeClr val="accent6"/>
              </a:solidFill>
              <a:latin typeface="Century"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8961361"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5988050"/>
            <a:ext cx="8077200" cy="685059"/>
          </a:xfrm>
          <a:prstGeom prst="rect">
            <a:avLst/>
          </a:prstGeom>
        </p:spPr>
        <p:txBody>
          <a:bodyPr wrap="square">
            <a:spAutoFit/>
          </a:bodyPr>
          <a:lstStyle/>
          <a:p>
            <a:pPr marL="285750" lvl="0" indent="-285750">
              <a:lnSpc>
                <a:spcPct val="107000"/>
              </a:lnSpc>
              <a:spcAft>
                <a:spcPts val="800"/>
              </a:spcAft>
              <a:buFont typeface="Wingdings" panose="05000000000000000000" pitchFamily="2" charset="2"/>
              <a:buChar char="ü"/>
            </a:pPr>
            <a:r>
              <a:rPr lang="en-IN" dirty="0" err="1">
                <a:latin typeface="Century" panose="02040604050505020304" pitchFamily="18" charset="0"/>
                <a:ea typeface="Calibri" panose="020F0502020204030204" pitchFamily="34" charset="0"/>
                <a:cs typeface="Times New Roman" panose="02020603050405020304" pitchFamily="18" charset="0"/>
              </a:rPr>
              <a:t>DecisionTreeClassifier</a:t>
            </a:r>
            <a:r>
              <a:rPr lang="en-IN" dirty="0">
                <a:latin typeface="Century" panose="02040604050505020304" pitchFamily="18" charset="0"/>
                <a:ea typeface="Calibri" panose="020F0502020204030204" pitchFamily="34" charset="0"/>
                <a:cs typeface="Times New Roman" panose="02020603050405020304" pitchFamily="18" charset="0"/>
              </a:rPr>
              <a:t> is giving me 92% accuracy and the difference between model accuracy and cross validation score is </a:t>
            </a:r>
            <a:r>
              <a:rPr lang="en-IN" dirty="0" smtClean="0">
                <a:latin typeface="Century" panose="02040604050505020304" pitchFamily="18" charset="0"/>
                <a:ea typeface="Calibri" panose="020F0502020204030204" pitchFamily="34" charset="0"/>
                <a:cs typeface="Times New Roman" panose="02020603050405020304" pitchFamily="18" charset="0"/>
              </a:rPr>
              <a:t>0.38%.</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6526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5600" y="1480"/>
            <a:ext cx="9829800" cy="1143000"/>
          </a:xfrm>
        </p:spPr>
        <p:txBody>
          <a:bodyPr>
            <a:normAutofit/>
          </a:bodyPr>
          <a:lstStyle/>
          <a:p>
            <a:r>
              <a:rPr lang="en-US" sz="3200" dirty="0" smtClean="0">
                <a:solidFill>
                  <a:schemeClr val="accent6"/>
                </a:solidFill>
                <a:latin typeface="Century" pitchFamily="18" charset="0"/>
              </a:rPr>
              <a:t>Bagging Classifier:</a:t>
            </a:r>
            <a:endParaRPr lang="en-US" sz="3200" dirty="0">
              <a:solidFill>
                <a:schemeClr val="accent6"/>
              </a:solidFill>
              <a:latin typeface="Century"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 y="888056"/>
            <a:ext cx="9029330" cy="499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4670" y="5886977"/>
            <a:ext cx="9029330"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err="1" smtClean="0">
                <a:latin typeface="Century" panose="02040604050505020304" pitchFamily="18" charset="0"/>
                <a:ea typeface="Calibri" panose="020F0502020204030204" pitchFamily="34" charset="0"/>
                <a:cs typeface="Times New Roman" panose="02020603050405020304" pitchFamily="18" charset="0"/>
              </a:rPr>
              <a:t>BaggingClassifier</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is giving me 94% accuracy and the difference between model accuracy and cross validation score is </a:t>
            </a:r>
            <a:r>
              <a:rPr lang="en-IN" dirty="0" smtClean="0">
                <a:latin typeface="Century" panose="02040604050505020304" pitchFamily="18" charset="0"/>
                <a:ea typeface="Calibri" panose="020F0502020204030204" pitchFamily="34" charset="0"/>
                <a:cs typeface="Times New Roman" panose="02020603050405020304" pitchFamily="18" charset="0"/>
              </a:rPr>
              <a:t>0.33%.</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827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52400"/>
            <a:ext cx="10058400" cy="1447800"/>
          </a:xfrm>
        </p:spPr>
        <p:txBody>
          <a:bodyPr>
            <a:normAutofit/>
          </a:bodyPr>
          <a:lstStyle/>
          <a:p>
            <a:r>
              <a:rPr lang="en-US" sz="3200" dirty="0" err="1" smtClean="0">
                <a:solidFill>
                  <a:schemeClr val="accent6"/>
                </a:solidFill>
                <a:latin typeface="Century" pitchFamily="18" charset="0"/>
              </a:rPr>
              <a:t>AdaBoost</a:t>
            </a:r>
            <a:r>
              <a:rPr lang="en-US" sz="3200" dirty="0" smtClean="0">
                <a:solidFill>
                  <a:schemeClr val="accent6"/>
                </a:solidFill>
                <a:latin typeface="Century" pitchFamily="18" charset="0"/>
              </a:rPr>
              <a:t> Classifier:</a:t>
            </a:r>
            <a:endParaRPr lang="en-US" sz="3200" dirty="0">
              <a:solidFill>
                <a:schemeClr val="accent6"/>
              </a:solidFill>
              <a:latin typeface="Century"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8011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253" y="6347122"/>
            <a:ext cx="9144000" cy="388696"/>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err="1" smtClean="0">
                <a:latin typeface="Century" panose="02040604050505020304" pitchFamily="18" charset="0"/>
                <a:ea typeface="Calibri" panose="020F0502020204030204" pitchFamily="34" charset="0"/>
                <a:cs typeface="Times New Roman" panose="02020603050405020304" pitchFamily="18" charset="0"/>
              </a:rPr>
              <a:t>AdaBoostClassifier</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is giving me 85% accuracy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915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304800"/>
            <a:ext cx="12192000" cy="1143000"/>
          </a:xfrm>
        </p:spPr>
        <p:txBody>
          <a:bodyPr>
            <a:normAutofit/>
          </a:bodyPr>
          <a:lstStyle/>
          <a:p>
            <a:r>
              <a:rPr lang="en-US" sz="3200" dirty="0" smtClean="0">
                <a:solidFill>
                  <a:schemeClr val="accent6"/>
                </a:solidFill>
                <a:latin typeface="Century" pitchFamily="18" charset="0"/>
              </a:rPr>
              <a:t>ROC-AUC Curve:</a:t>
            </a:r>
            <a:endParaRPr lang="en-US" sz="3200" dirty="0">
              <a:solidFill>
                <a:schemeClr val="accent6"/>
              </a:solidFill>
              <a:latin typeface="Century"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 y="762000"/>
            <a:ext cx="9039059"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8968" y="5562600"/>
            <a:ext cx="8942631" cy="1200329"/>
          </a:xfrm>
          <a:prstGeom prst="rect">
            <a:avLst/>
          </a:prstGeom>
        </p:spPr>
        <p:txBody>
          <a:bodyPr wrap="square">
            <a:spAutoFit/>
          </a:bodyPr>
          <a:lstStyle/>
          <a:p>
            <a:pPr marL="285750" indent="-285750">
              <a:buFont typeface="Wingdings" pitchFamily="2" charset="2"/>
              <a:buChar char="Ø"/>
            </a:pPr>
            <a:r>
              <a:rPr lang="en-IN"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AUC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value is high for </a:t>
            </a:r>
            <a:r>
              <a:rPr lang="en-IN"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XGB Classifier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and </a:t>
            </a:r>
            <a:r>
              <a:rPr lang="en-IN"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Bagging Classifier. I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got least difference in model accuracy and cross validation score for </a:t>
            </a:r>
            <a:r>
              <a:rPr lang="en-IN"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Bagging Classifier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so BC is my best model.</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408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
            <a:ext cx="9220200" cy="1269521"/>
          </a:xfrm>
        </p:spPr>
        <p:txBody>
          <a:bodyPr>
            <a:normAutofit/>
          </a:bodyPr>
          <a:lstStyle/>
          <a:p>
            <a:r>
              <a:rPr lang="en-US" sz="3200" dirty="0" smtClean="0">
                <a:solidFill>
                  <a:schemeClr val="accent6"/>
                </a:solidFill>
                <a:latin typeface="Century" pitchFamily="18" charset="0"/>
              </a:rPr>
              <a:t>Hyper Meter </a:t>
            </a:r>
            <a:r>
              <a:rPr lang="en-US" sz="3200" dirty="0" err="1" smtClean="0">
                <a:solidFill>
                  <a:schemeClr val="accent6"/>
                </a:solidFill>
                <a:latin typeface="Century" pitchFamily="18" charset="0"/>
              </a:rPr>
              <a:t>Tunning</a:t>
            </a:r>
            <a:r>
              <a:rPr lang="en-US" sz="3200" dirty="0" smtClean="0">
                <a:solidFill>
                  <a:schemeClr val="accent6"/>
                </a:solidFill>
                <a:latin typeface="Century" pitchFamily="18" charset="0"/>
              </a:rPr>
              <a:t>:</a:t>
            </a:r>
            <a:endParaRPr lang="en-US" sz="3200" dirty="0">
              <a:solidFill>
                <a:schemeClr val="accent6"/>
              </a:solidFill>
              <a:latin typeface="Century"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66800"/>
            <a:ext cx="8991600" cy="499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500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r>
              <a:rPr lang="en-US" dirty="0">
                <a:solidFill>
                  <a:srgbClr val="FF0000"/>
                </a:solidFill>
              </a:rPr>
              <a:t/>
            </a:r>
            <a:br>
              <a:rPr lang="en-US" dirty="0">
                <a:solidFill>
                  <a:srgbClr val="FF0000"/>
                </a:solidFill>
              </a:rPr>
            </a:br>
            <a:endParaRPr lang="en-US" dirty="0">
              <a:solidFill>
                <a:srgbClr val="FF0000"/>
              </a:solidFill>
            </a:endParaRPr>
          </a:p>
        </p:txBody>
      </p:sp>
      <p:sp>
        <p:nvSpPr>
          <p:cNvPr id="5" name="Rectangle 4"/>
          <p:cNvSpPr/>
          <p:nvPr/>
        </p:nvSpPr>
        <p:spPr>
          <a:xfrm>
            <a:off x="533400" y="427008"/>
            <a:ext cx="1875193" cy="584775"/>
          </a:xfrm>
          <a:prstGeom prst="rect">
            <a:avLst/>
          </a:prstGeom>
        </p:spPr>
        <p:txBody>
          <a:bodyPr wrap="none">
            <a:spAutoFit/>
          </a:bodyPr>
          <a:lstStyle/>
          <a:p>
            <a:r>
              <a:rPr lang="en-IN" sz="3200" dirty="0" smtClean="0">
                <a:solidFill>
                  <a:schemeClr val="accent6"/>
                </a:solidFill>
              </a:rPr>
              <a:t>Overview:</a:t>
            </a:r>
            <a:endParaRPr lang="en-US" sz="3200" dirty="0">
              <a:solidFill>
                <a:schemeClr val="accent6"/>
              </a:solidFill>
            </a:endParaRPr>
          </a:p>
        </p:txBody>
      </p:sp>
      <p:sp>
        <p:nvSpPr>
          <p:cNvPr id="7" name="Rectangle 6"/>
          <p:cNvSpPr/>
          <p:nvPr/>
        </p:nvSpPr>
        <p:spPr>
          <a:xfrm>
            <a:off x="685800" y="1709468"/>
            <a:ext cx="7772400" cy="2215991"/>
          </a:xfrm>
          <a:prstGeom prst="rect">
            <a:avLst/>
          </a:prstGeom>
        </p:spPr>
        <p:txBody>
          <a:bodyPr wrap="square">
            <a:spAutoFit/>
          </a:bodyPr>
          <a:lstStyle/>
          <a:p>
            <a:r>
              <a:rPr lang="en-US" sz="2400" dirty="0" smtClean="0">
                <a:solidFill>
                  <a:schemeClr val="tx2"/>
                </a:solidFill>
                <a:latin typeface="Century" panose="02040604050505020304" pitchFamily="18" charset="0"/>
              </a:rPr>
              <a:t>In this particular presentation we will be looking on:</a:t>
            </a:r>
          </a:p>
          <a:p>
            <a:pPr lvl="1"/>
            <a:endParaRPr lang="en-US" sz="2400" dirty="0">
              <a:solidFill>
                <a:schemeClr val="tx2"/>
              </a:solidFill>
              <a:latin typeface="Century" panose="02040604050505020304" pitchFamily="18" charset="0"/>
            </a:endParaRPr>
          </a:p>
          <a:p>
            <a:pPr lvl="1"/>
            <a:r>
              <a:rPr lang="en-US" dirty="0" smtClean="0">
                <a:solidFill>
                  <a:schemeClr val="tx2"/>
                </a:solidFill>
                <a:latin typeface="Century" panose="02040604050505020304" pitchFamily="18" charset="0"/>
              </a:rPr>
              <a:t>▪ </a:t>
            </a:r>
            <a:r>
              <a:rPr lang="en-US" dirty="0" smtClean="0">
                <a:solidFill>
                  <a:schemeClr val="tx2"/>
                </a:solidFill>
                <a:latin typeface="Century" panose="02040604050505020304" pitchFamily="18" charset="0"/>
              </a:rPr>
              <a:t>How to analyze the dataset of Micro Credit Defaulters.</a:t>
            </a:r>
          </a:p>
          <a:p>
            <a:pPr lvl="1"/>
            <a:r>
              <a:rPr lang="en-US" dirty="0" smtClean="0">
                <a:solidFill>
                  <a:schemeClr val="tx2"/>
                </a:solidFill>
                <a:latin typeface="Century" panose="02040604050505020304" pitchFamily="18" charset="0"/>
              </a:rPr>
              <a:t>▪ What are the EDA steps in cleaning the dataset.</a:t>
            </a:r>
          </a:p>
          <a:p>
            <a:pPr lvl="1"/>
            <a:r>
              <a:rPr lang="en-US" dirty="0" smtClean="0">
                <a:solidFill>
                  <a:schemeClr val="tx2"/>
                </a:solidFill>
                <a:latin typeface="Century" panose="02040604050505020304" pitchFamily="18" charset="0"/>
              </a:rPr>
              <a:t>▪ Overall analysis on the problem.</a:t>
            </a:r>
          </a:p>
          <a:p>
            <a:pPr lvl="1"/>
            <a:r>
              <a:rPr lang="en-US" dirty="0" smtClean="0">
                <a:solidFill>
                  <a:schemeClr val="tx2"/>
                </a:solidFill>
                <a:latin typeface="Century" panose="02040604050505020304" pitchFamily="18" charset="0"/>
              </a:rPr>
              <a:t>▪ Model building from the cleaned dataset.</a:t>
            </a:r>
          </a:p>
          <a:p>
            <a:pPr lvl="1"/>
            <a:r>
              <a:rPr lang="en-US" dirty="0" smtClean="0">
                <a:solidFill>
                  <a:schemeClr val="tx2"/>
                </a:solidFill>
                <a:latin typeface="Century" panose="02040604050505020304" pitchFamily="18" charset="0"/>
              </a:rPr>
              <a:t>▪ Predicting defaulters for saved model.</a:t>
            </a:r>
            <a:endParaRPr lang="en-US" dirty="0">
              <a:solidFill>
                <a:schemeClr val="tx2"/>
              </a:solidFill>
              <a:latin typeface="Century" panose="02040604050505020304" pitchFamily="18" charset="0"/>
            </a:endParaRPr>
          </a:p>
        </p:txBody>
      </p:sp>
    </p:spTree>
    <p:extLst>
      <p:ext uri="{BB962C8B-B14F-4D97-AF65-F5344CB8AC3E}">
        <p14:creationId xmlns:p14="http://schemas.microsoft.com/office/powerpoint/2010/main" val="2941971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399"/>
            <a:ext cx="8931275" cy="4787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181600"/>
            <a:ext cx="8763000" cy="957121"/>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I have </a:t>
            </a:r>
            <a:r>
              <a:rPr lang="en-IN" dirty="0" err="1">
                <a:latin typeface="Century" panose="02040604050505020304" pitchFamily="18" charset="0"/>
                <a:ea typeface="Calibri" panose="020F0502020204030204" pitchFamily="34" charset="0"/>
                <a:cs typeface="Times New Roman" panose="02020603050405020304" pitchFamily="18" charset="0"/>
              </a:rPr>
              <a:t>choosed</a:t>
            </a:r>
            <a:r>
              <a:rPr lang="en-IN" dirty="0">
                <a:latin typeface="Century" panose="02040604050505020304" pitchFamily="18" charset="0"/>
                <a:ea typeface="Calibri" panose="020F0502020204030204" pitchFamily="34" charset="0"/>
                <a:cs typeface="Times New Roman" panose="02020603050405020304" pitchFamily="18" charset="0"/>
              </a:rPr>
              <a:t> all parameters of </a:t>
            </a:r>
            <a:r>
              <a:rPr lang="en-IN" dirty="0" err="1">
                <a:latin typeface="Century" panose="02040604050505020304" pitchFamily="18" charset="0"/>
                <a:ea typeface="Calibri" panose="020F0502020204030204" pitchFamily="34" charset="0"/>
                <a:cs typeface="Times New Roman" panose="02020603050405020304" pitchFamily="18" charset="0"/>
              </a:rPr>
              <a:t>BaggingClassifier</a:t>
            </a:r>
            <a:r>
              <a:rPr lang="en-IN" dirty="0">
                <a:latin typeface="Century" panose="02040604050505020304" pitchFamily="18" charset="0"/>
                <a:ea typeface="Calibri" panose="020F0502020204030204" pitchFamily="34" charset="0"/>
                <a:cs typeface="Times New Roman" panose="02020603050405020304" pitchFamily="18" charset="0"/>
              </a:rPr>
              <a:t>, after </a:t>
            </a:r>
            <a:r>
              <a:rPr lang="en-IN" dirty="0" err="1">
                <a:latin typeface="Century" panose="02040604050505020304" pitchFamily="18" charset="0"/>
                <a:ea typeface="Calibri" panose="020F0502020204030204" pitchFamily="34" charset="0"/>
                <a:cs typeface="Times New Roman" panose="02020603050405020304" pitchFamily="18" charset="0"/>
              </a:rPr>
              <a:t>tunning</a:t>
            </a:r>
            <a:r>
              <a:rPr lang="en-IN" dirty="0">
                <a:latin typeface="Century" panose="02040604050505020304" pitchFamily="18" charset="0"/>
                <a:ea typeface="Calibri" panose="020F0502020204030204" pitchFamily="34" charset="0"/>
                <a:cs typeface="Times New Roman" panose="02020603050405020304" pitchFamily="18" charset="0"/>
              </a:rPr>
              <a:t> the model with best parameters I have </a:t>
            </a:r>
            <a:r>
              <a:rPr lang="en-IN" dirty="0" smtClean="0">
                <a:latin typeface="Century" panose="02040604050505020304" pitchFamily="18" charset="0"/>
                <a:ea typeface="Calibri" panose="020F0502020204030204" pitchFamily="34" charset="0"/>
                <a:cs typeface="Times New Roman" panose="02020603050405020304" pitchFamily="18" charset="0"/>
              </a:rPr>
              <a:t>increased </a:t>
            </a:r>
            <a:r>
              <a:rPr lang="en-IN" dirty="0">
                <a:latin typeface="Century" panose="02040604050505020304" pitchFamily="18" charset="0"/>
                <a:ea typeface="Calibri" panose="020F0502020204030204" pitchFamily="34" charset="0"/>
                <a:cs typeface="Times New Roman" panose="02020603050405020304" pitchFamily="18" charset="0"/>
              </a:rPr>
              <a:t>my model accuracy from 94.16% to 94.82%.</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5729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10287000" cy="1143000"/>
          </a:xfrm>
        </p:spPr>
        <p:txBody>
          <a:bodyPr>
            <a:normAutofit/>
          </a:bodyPr>
          <a:lstStyle/>
          <a:p>
            <a:r>
              <a:rPr lang="en-US" sz="3200" dirty="0" smtClean="0">
                <a:solidFill>
                  <a:schemeClr val="accent6"/>
                </a:solidFill>
                <a:latin typeface="Century" pitchFamily="18" charset="0"/>
              </a:rPr>
              <a:t>ROC Curve for Final Model:</a:t>
            </a:r>
            <a:endParaRPr lang="en-US" sz="3200" dirty="0">
              <a:solidFill>
                <a:schemeClr val="accent6"/>
              </a:solidFill>
              <a:latin typeface="Century"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09" y="1151557"/>
            <a:ext cx="8991600" cy="357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04158" y="5020782"/>
            <a:ext cx="6648091"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After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hyperparameter</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tuning we got improvement in roc curve and AUC also.</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1011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228600"/>
            <a:ext cx="8229600" cy="1143000"/>
          </a:xfrm>
        </p:spPr>
        <p:txBody>
          <a:bodyPr>
            <a:normAutofit/>
          </a:bodyPr>
          <a:lstStyle/>
          <a:p>
            <a:r>
              <a:rPr lang="en-IN" sz="3200" dirty="0" smtClean="0">
                <a:solidFill>
                  <a:schemeClr val="accent6"/>
                </a:solidFill>
                <a:latin typeface="Century" pitchFamily="18" charset="0"/>
              </a:rPr>
              <a:t>Saving the model and predictions using saved model:</a:t>
            </a:r>
            <a:endParaRPr lang="en-US" sz="3200" dirty="0">
              <a:solidFill>
                <a:schemeClr val="accent6"/>
              </a:solidFill>
              <a:latin typeface="Century" pitchFamily="18" charset="0"/>
            </a:endParaRPr>
          </a:p>
        </p:txBody>
      </p:sp>
      <p:sp>
        <p:nvSpPr>
          <p:cNvPr id="3" name="Rectangle 2"/>
          <p:cNvSpPr/>
          <p:nvPr/>
        </p:nvSpPr>
        <p:spPr>
          <a:xfrm>
            <a:off x="228600" y="1371600"/>
            <a:ext cx="8839200" cy="723275"/>
          </a:xfrm>
          <a:prstGeom prst="rect">
            <a:avLst/>
          </a:prstGeom>
        </p:spPr>
        <p:txBody>
          <a:bodyPr wrap="square">
            <a:spAutoFit/>
          </a:bodyPr>
          <a:lstStyle/>
          <a:p>
            <a:pPr marL="285750" indent="-285750">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dirty="0" err="1">
                <a:latin typeface="Century" panose="02040604050505020304" pitchFamily="18" charset="0"/>
                <a:ea typeface="Calibri" panose="020F0502020204030204" pitchFamily="34" charset="0"/>
                <a:cs typeface="Times New Roman" panose="02020603050405020304" pitchFamily="18" charset="0"/>
              </a:rPr>
              <a:t>pkl</a:t>
            </a:r>
            <a:r>
              <a:rPr lang="en-IN" dirty="0">
                <a:latin typeface="Century" panose="02040604050505020304" pitchFamily="18" charset="0"/>
                <a:ea typeface="Calibri" panose="020F0502020204030204" pitchFamily="34" charset="0"/>
                <a:cs typeface="Times New Roman" panose="02020603050405020304" pitchFamily="18" charset="0"/>
              </a:rPr>
              <a:t> as follows</a:t>
            </a:r>
            <a:r>
              <a:rPr lang="en-IN" b="1" dirty="0" smtClean="0">
                <a:latin typeface="Century" panose="02040604050505020304" pitchFamily="18" charset="0"/>
                <a:ea typeface="Calibri" panose="020F0502020204030204" pitchFamily="34" charset="0"/>
                <a:cs typeface="Times New Roman" panose="02020603050405020304" pitchFamily="18" charset="0"/>
              </a:rPr>
              <a:t>.</a:t>
            </a:r>
          </a:p>
          <a:p>
            <a:pPr marL="285750" indent="-285750">
              <a:spcBef>
                <a:spcPts val="300"/>
              </a:spcBef>
              <a:spcAft>
                <a:spcPts val="300"/>
              </a:spcAft>
              <a:buFont typeface="Wingdings" pitchFamily="2" charset="2"/>
              <a:buChar char="Ø"/>
            </a:pPr>
            <a:r>
              <a:rPr lang="en-IN" dirty="0" smtClean="0">
                <a:latin typeface="Century" panose="02040604050505020304" pitchFamily="18" charset="0"/>
                <a:ea typeface="Calibri" panose="020F0502020204030204" pitchFamily="34" charset="0"/>
                <a:cs typeface="Times New Roman" panose="02020603050405020304" pitchFamily="18" charset="0"/>
              </a:rPr>
              <a:t> Now </a:t>
            </a:r>
            <a:r>
              <a:rPr lang="en-IN" dirty="0">
                <a:latin typeface="Century" panose="02040604050505020304" pitchFamily="18" charset="0"/>
                <a:ea typeface="Calibri" panose="020F0502020204030204" pitchFamily="34" charset="0"/>
                <a:cs typeface="Times New Roman" panose="02020603050405020304" pitchFamily="18" charset="0"/>
              </a:rPr>
              <a:t>after saving the best model, loading my saved model and predicting.</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91" y="2154632"/>
            <a:ext cx="8466137" cy="269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0" y="5076320"/>
            <a:ext cx="7467600" cy="646331"/>
          </a:xfrm>
          <a:prstGeom prst="rect">
            <a:avLst/>
          </a:prstGeom>
        </p:spPr>
        <p:txBody>
          <a:bodyPr wrap="square">
            <a:spAutoFit/>
          </a:bodyPr>
          <a:lstStyle/>
          <a:p>
            <a:pPr marL="285750" indent="-285750">
              <a:buFont typeface="Wingdings"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I have predicted the defaulters using saved model, and the predictions look good. And the predictions are almost similar to actual values</a:t>
            </a:r>
            <a:r>
              <a:rPr lang="en-IN" b="1" dirty="0">
                <a:latin typeface="Calibri" panose="020F0502020204030204" pitchFamily="34" charset="0"/>
                <a:ea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3834716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81000"/>
            <a:ext cx="8229600" cy="1676400"/>
          </a:xfrm>
        </p:spPr>
        <p:txBody>
          <a:bodyPr>
            <a:noAutofit/>
          </a:bodyPr>
          <a:lstStyle/>
          <a:p>
            <a:pPr>
              <a:lnSpc>
                <a:spcPct val="107000"/>
              </a:lnSpc>
              <a:spcBef>
                <a:spcPts val="300"/>
              </a:spcBef>
              <a:spcAft>
                <a:spcPts val="300"/>
              </a:spcAft>
            </a:pPr>
            <a:r>
              <a:rPr lang="en-US" sz="3200" dirty="0" smtClean="0">
                <a:solidFill>
                  <a:schemeClr val="accent6"/>
                </a:solidFill>
                <a:latin typeface="Century" pitchFamily="18" charset="0"/>
              </a:rPr>
              <a:t>Conclusion:</a:t>
            </a:r>
            <a:endParaRPr lang="en-US" sz="3200" dirty="0">
              <a:solidFill>
                <a:schemeClr val="accent6"/>
              </a:solidFill>
              <a:latin typeface="Century" pitchFamily="18" charset="0"/>
            </a:endParaRPr>
          </a:p>
        </p:txBody>
      </p:sp>
      <p:sp>
        <p:nvSpPr>
          <p:cNvPr id="4" name="Rectangle 3"/>
          <p:cNvSpPr/>
          <p:nvPr/>
        </p:nvSpPr>
        <p:spPr>
          <a:xfrm>
            <a:off x="76200" y="762000"/>
            <a:ext cx="9067800" cy="6481261"/>
          </a:xfrm>
          <a:prstGeom prst="rect">
            <a:avLst/>
          </a:prstGeom>
        </p:spPr>
        <p:txBody>
          <a:bodyPr wrap="square">
            <a:spAutoFit/>
          </a:bodyPr>
          <a:lstStyle/>
          <a:p>
            <a:pPr marL="285750" indent="-285750">
              <a:lnSpc>
                <a:spcPct val="107000"/>
              </a:lnSpc>
              <a:spcBef>
                <a:spcPts val="300"/>
              </a:spcBef>
              <a:spcAft>
                <a:spcPts val="300"/>
              </a:spcAft>
              <a:buFont typeface="Wingdings" pitchFamily="2" charset="2"/>
              <a:buChar char="v"/>
            </a:pPr>
            <a:r>
              <a:rPr lang="en-IN" dirty="0" smtClean="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micro credit defaulters. We have mentioned the step by step procedure to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analyze</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marL="285750" indent="-285750">
              <a:lnSpc>
                <a:spcPct val="107000"/>
              </a:lnSpc>
              <a:spcBef>
                <a:spcPts val="300"/>
              </a:spcBef>
              <a:spcAft>
                <a:spcPts val="300"/>
              </a:spcAft>
              <a:buFont typeface="Wingdings" pitchFamily="2" charset="2"/>
              <a:buChar char="v"/>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marL="285750" indent="-285750">
              <a:lnSpc>
                <a:spcPct val="107000"/>
              </a:lnSpc>
              <a:spcBef>
                <a:spcPts val="300"/>
              </a:spcBef>
              <a:spcAft>
                <a:spcPts val="300"/>
              </a:spcAft>
              <a:buFont typeface="Wingdings" pitchFamily="2" charset="2"/>
              <a:buChar char="v"/>
            </a:pPr>
            <a:r>
              <a:rPr lang="en-IN" dirty="0" smtClean="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zero values. </a:t>
            </a:r>
          </a:p>
          <a:p>
            <a:pPr marL="285750" indent="-285750">
              <a:lnSpc>
                <a:spcPct val="107000"/>
              </a:lnSpc>
              <a:spcBef>
                <a:spcPts val="300"/>
              </a:spcBef>
              <a:spcAft>
                <a:spcPts val="300"/>
              </a:spcAft>
              <a:buFont typeface="Wingdings" pitchFamily="2" charset="2"/>
              <a:buChar char="v"/>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four algorithms and a hyper parameter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tunning</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was done to the best model and the accuracy has been improved. Hence we calculated the performance of each model using different performance metrics and compared them based on these metrics.</a:t>
            </a:r>
          </a:p>
          <a:p>
            <a:pPr marL="285750" indent="-285750">
              <a:lnSpc>
                <a:spcPct val="107000"/>
              </a:lnSpc>
              <a:spcBef>
                <a:spcPts val="300"/>
              </a:spcBef>
              <a:spcAft>
                <a:spcPts val="300"/>
              </a:spcAft>
              <a:buFont typeface="Wingdings" pitchFamily="2" charset="2"/>
              <a:buChar char="v"/>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Then we have also saved the best model and predicted the label. It was good the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the</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predicted and actual values were almost same.</a:t>
            </a:r>
            <a:r>
              <a:rPr lang="en-IN" dirty="0" smtClean="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marL="285750" indent="-285750">
              <a:lnSpc>
                <a:spcPct val="107000"/>
              </a:lnSpc>
              <a:spcBef>
                <a:spcPts val="300"/>
              </a:spcBef>
              <a:spcAft>
                <a:spcPts val="300"/>
              </a:spcAft>
              <a:buFont typeface="Wingdings" pitchFamily="2" charset="2"/>
              <a:buChar char="v"/>
            </a:pPr>
            <a:r>
              <a:rPr lang="en-IN" dirty="0" smtClean="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pP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200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399"/>
            <a:ext cx="8686800" cy="923330"/>
          </a:xfrm>
          <a:prstGeom prst="rect">
            <a:avLst/>
          </a:prstGeom>
        </p:spPr>
        <p:txBody>
          <a:bodyPr wrap="square">
            <a:spAutoFit/>
          </a:bodyPr>
          <a:lstStyle/>
          <a:p>
            <a:pPr marL="285750" indent="-285750">
              <a:buFont typeface="Wingdings" pitchFamily="2" charset="2"/>
              <a:buChar char="v"/>
            </a:pPr>
            <a:r>
              <a:rPr lang="en-IN" dirty="0" smtClean="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micro credit transaction data from a larger economical background with more features</a:t>
            </a:r>
            <a:endParaRPr lang="en-US" dirty="0"/>
          </a:p>
        </p:txBody>
      </p:sp>
      <p:sp>
        <p:nvSpPr>
          <p:cNvPr id="4" name="Rectangle 3"/>
          <p:cNvSpPr/>
          <p:nvPr/>
        </p:nvSpPr>
        <p:spPr>
          <a:xfrm>
            <a:off x="685800" y="1981200"/>
            <a:ext cx="7467600" cy="1569660"/>
          </a:xfrm>
          <a:prstGeom prst="rect">
            <a:avLst/>
          </a:prstGeom>
        </p:spPr>
        <p:txBody>
          <a:bodyPr wrap="square">
            <a:spAutoFit/>
          </a:bodyPr>
          <a:lstStyle/>
          <a:p>
            <a:pPr algn="ctr"/>
            <a:r>
              <a:rPr lang="en-US" sz="9600" dirty="0" smtClean="0">
                <a:ln w="0"/>
                <a:solidFill>
                  <a:schemeClr val="accent5">
                    <a:lumMod val="50000"/>
                  </a:schemeClr>
                </a:solidFill>
                <a:effectLst>
                  <a:reflection blurRad="6350" stA="53000" endA="300" endPos="35500" dir="5400000" sy="-90000" algn="bl" rotWithShape="0"/>
                </a:effectLst>
                <a:latin typeface="Monotype Corsiva" panose="03010101010201010101" pitchFamily="66" charset="0"/>
              </a:rPr>
              <a:t>Thank You</a:t>
            </a: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Tree>
    <p:extLst>
      <p:ext uri="{BB962C8B-B14F-4D97-AF65-F5344CB8AC3E}">
        <p14:creationId xmlns:p14="http://schemas.microsoft.com/office/powerpoint/2010/main" val="565995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772400" cy="1143000"/>
          </a:xfrm>
        </p:spPr>
        <p:txBody>
          <a:bodyPr>
            <a:normAutofit/>
          </a:bodyPr>
          <a:lstStyle/>
          <a:p>
            <a:r>
              <a:rPr lang="en-IN" sz="3200" dirty="0" smtClean="0">
                <a:solidFill>
                  <a:schemeClr val="accent6"/>
                </a:solidFill>
              </a:rPr>
              <a:t>Problem Statement:</a:t>
            </a:r>
            <a:endParaRPr lang="en-US" sz="3200" dirty="0">
              <a:solidFill>
                <a:schemeClr val="accent6"/>
              </a:solidFill>
            </a:endParaRPr>
          </a:p>
        </p:txBody>
      </p:sp>
      <p:sp>
        <p:nvSpPr>
          <p:cNvPr id="3" name="Content Placeholder 2"/>
          <p:cNvSpPr>
            <a:spLocks noGrp="1"/>
          </p:cNvSpPr>
          <p:nvPr>
            <p:ph idx="1"/>
          </p:nvPr>
        </p:nvSpPr>
        <p:spPr>
          <a:xfrm>
            <a:off x="381000" y="1447800"/>
            <a:ext cx="8229600" cy="4525963"/>
          </a:xfrm>
        </p:spPr>
        <p:txBody>
          <a:bodyPr>
            <a:normAutofit fontScale="55000" lnSpcReduction="20000"/>
          </a:bodyPr>
          <a:lstStyle/>
          <a:p>
            <a:pPr marL="0" indent="0">
              <a:buNone/>
            </a:pPr>
            <a:r>
              <a:rPr lang="en-IN" dirty="0" smtClean="0">
                <a:effectLst/>
                <a:latin typeface="Century"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0" indent="0">
              <a:buNone/>
            </a:pPr>
            <a:endParaRPr lang="en-US" sz="2500" dirty="0"/>
          </a:p>
        </p:txBody>
      </p:sp>
    </p:spTree>
    <p:extLst>
      <p:ext uri="{BB962C8B-B14F-4D97-AF65-F5344CB8AC3E}">
        <p14:creationId xmlns:p14="http://schemas.microsoft.com/office/powerpoint/2010/main" val="21093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6781800" cy="1143000"/>
          </a:xfrm>
        </p:spPr>
        <p:txBody>
          <a:bodyPr>
            <a:normAutofit/>
          </a:bodyPr>
          <a:lstStyle/>
          <a:p>
            <a:r>
              <a:rPr lang="en-IN" sz="3200" dirty="0" smtClean="0">
                <a:solidFill>
                  <a:schemeClr val="accent6"/>
                </a:solidFill>
              </a:rPr>
              <a:t>Problem Understanding:</a:t>
            </a:r>
            <a:endParaRPr lang="en-US" sz="3200" dirty="0">
              <a:solidFill>
                <a:schemeClr val="accent6"/>
              </a:solidFill>
            </a:endParaRPr>
          </a:p>
        </p:txBody>
      </p:sp>
      <p:sp>
        <p:nvSpPr>
          <p:cNvPr id="3" name="Content Placeholder 2"/>
          <p:cNvSpPr>
            <a:spLocks noGrp="1"/>
          </p:cNvSpPr>
          <p:nvPr>
            <p:ph idx="1"/>
          </p:nvPr>
        </p:nvSpPr>
        <p:spPr>
          <a:xfrm>
            <a:off x="304800" y="1676400"/>
            <a:ext cx="8229600" cy="4525963"/>
          </a:xfrm>
        </p:spPr>
        <p:txBody>
          <a:bodyPr>
            <a:normAutofit fontScale="62500" lnSpcReduction="20000"/>
          </a:bodyPr>
          <a:lstStyle/>
          <a:p>
            <a:pPr marL="0" indent="0">
              <a:buNone/>
            </a:pPr>
            <a:r>
              <a:rPr lang="en-IN" sz="2900" dirty="0" smtClean="0">
                <a:effectLst/>
                <a:latin typeface="Century"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2900" dirty="0" err="1" smtClean="0">
                <a:effectLst/>
                <a:latin typeface="Century" pitchFamily="18" charset="0"/>
                <a:ea typeface="Calibri" panose="020F0502020204030204" pitchFamily="34" charset="0"/>
                <a:cs typeface="Times New Roman" panose="02020603050405020304" pitchFamily="18" charset="0"/>
              </a:rPr>
              <a:t>payed</a:t>
            </a:r>
            <a:r>
              <a:rPr lang="en-IN" sz="2900" dirty="0" smtClean="0">
                <a:effectLst/>
                <a:latin typeface="Century" pitchFamily="18" charset="0"/>
                <a:ea typeface="Calibri" panose="020F0502020204030204" pitchFamily="34" charset="0"/>
                <a:cs typeface="Times New Roman" panose="02020603050405020304" pitchFamily="18" charset="0"/>
              </a:rPr>
              <a:t> i.e. Non- defaulter, while, Label ‘0’ indicates that the loan has not been </a:t>
            </a:r>
            <a:r>
              <a:rPr lang="en-IN" sz="2900" dirty="0" err="1" smtClean="0">
                <a:effectLst/>
                <a:latin typeface="Century" pitchFamily="18" charset="0"/>
                <a:ea typeface="Calibri" panose="020F0502020204030204" pitchFamily="34" charset="0"/>
                <a:cs typeface="Times New Roman" panose="02020603050405020304" pitchFamily="18" charset="0"/>
              </a:rPr>
              <a:t>payed</a:t>
            </a:r>
            <a:r>
              <a:rPr lang="en-IN" sz="2900" dirty="0" smtClean="0">
                <a:effectLst/>
                <a:latin typeface="Century" pitchFamily="18" charset="0"/>
                <a:ea typeface="Calibri" panose="020F0502020204030204" pitchFamily="34" charset="0"/>
                <a:cs typeface="Times New Roman" panose="02020603050405020304" pitchFamily="18" charset="0"/>
              </a:rPr>
              <a:t> i.e. defaulter.  </a:t>
            </a:r>
          </a:p>
          <a:p>
            <a:pPr marL="0" indent="0">
              <a:buNone/>
            </a:pPr>
            <a:endParaRPr lang="en-US" dirty="0"/>
          </a:p>
        </p:txBody>
      </p:sp>
    </p:spTree>
    <p:extLst>
      <p:ext uri="{BB962C8B-B14F-4D97-AF65-F5344CB8AC3E}">
        <p14:creationId xmlns:p14="http://schemas.microsoft.com/office/powerpoint/2010/main" val="398677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normAutofit/>
          </a:bodyPr>
          <a:lstStyle/>
          <a:p>
            <a:r>
              <a:rPr lang="en-US" sz="3200" dirty="0" smtClean="0">
                <a:solidFill>
                  <a:schemeClr val="accent6"/>
                </a:solidFill>
              </a:rPr>
              <a:t>What is Micro Credit? </a:t>
            </a:r>
            <a:endParaRPr lang="en-US" sz="3200" dirty="0">
              <a:solidFill>
                <a:schemeClr val="accent6"/>
              </a:solidFill>
            </a:endParaRPr>
          </a:p>
        </p:txBody>
      </p:sp>
      <p:sp>
        <p:nvSpPr>
          <p:cNvPr id="12" name="Rectangle 11"/>
          <p:cNvSpPr/>
          <p:nvPr/>
        </p:nvSpPr>
        <p:spPr>
          <a:xfrm>
            <a:off x="350807" y="3733800"/>
            <a:ext cx="4495800" cy="2031325"/>
          </a:xfrm>
          <a:prstGeom prst="rect">
            <a:avLst/>
          </a:prstGeom>
        </p:spPr>
        <p:txBody>
          <a:bodyPr wrap="square">
            <a:spAutoFit/>
          </a:bodyPr>
          <a:lstStyle/>
          <a:p>
            <a:r>
              <a:rPr lang="en-US" b="0" i="0" dirty="0" smtClean="0">
                <a:solidFill>
                  <a:srgbClr val="202124"/>
                </a:solidFill>
                <a:effectLst/>
                <a:latin typeface="Century" panose="02040604050505020304" pitchFamily="18" charset="0"/>
              </a:rPr>
              <a:t>♦ Microcredit is an </a:t>
            </a:r>
            <a:r>
              <a:rPr lang="en-US" b="1" i="0" dirty="0" smtClean="0">
                <a:solidFill>
                  <a:srgbClr val="202124"/>
                </a:solidFill>
                <a:effectLst/>
                <a:latin typeface="Century" panose="02040604050505020304" pitchFamily="18" charset="0"/>
              </a:rPr>
              <a:t>extremely small loan given to those who lack a steady source of income</a:t>
            </a:r>
            <a:r>
              <a:rPr lang="en-US" b="0" i="0" dirty="0" smtClean="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dirty="0">
              <a:latin typeface="Century" panose="02040604050505020304" pitchFamily="18" charset="0"/>
            </a:endParaRPr>
          </a:p>
        </p:txBody>
      </p:sp>
      <p:pic>
        <p:nvPicPr>
          <p:cNvPr id="13" name="Picture 12">
            <a:extLst>
              <a:ext uri="{FF2B5EF4-FFF2-40B4-BE49-F238E27FC236}">
                <a16:creationId xmlns="" xmlns:a16="http://schemas.microsoft.com/office/drawing/2014/main" xmlns:lc="http://schemas.openxmlformats.org/drawingml/2006/lockedCanvas" id="{0BB719EB-758C-4BE5-AAA1-3C7EC081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615" y="457200"/>
            <a:ext cx="4191000" cy="3378262"/>
          </a:xfrm>
          <a:prstGeom prst="rect">
            <a:avLst/>
          </a:prstGeom>
        </p:spPr>
      </p:pic>
      <p:pic>
        <p:nvPicPr>
          <p:cNvPr id="14" name="Content Placeholder 7">
            <a:extLst>
              <a:ext uri="{FF2B5EF4-FFF2-40B4-BE49-F238E27FC236}">
                <a16:creationId xmlns="" xmlns:a16="http://schemas.microsoft.com/office/drawing/2014/main" xmlns:lc="http://schemas.openxmlformats.org/drawingml/2006/lockedCanvas" id="{FCF08DB0-637B-421A-A7CC-21F2035683DF}"/>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846607" y="3289608"/>
            <a:ext cx="4237008" cy="2864324"/>
          </a:xfrm>
          <a:prstGeom prst="rect">
            <a:avLst/>
          </a:prstGeom>
        </p:spPr>
      </p:pic>
    </p:spTree>
    <p:extLst>
      <p:ext uri="{BB962C8B-B14F-4D97-AF65-F5344CB8AC3E}">
        <p14:creationId xmlns:p14="http://schemas.microsoft.com/office/powerpoint/2010/main" val="178349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752600"/>
            <a:ext cx="4648200" cy="4648200"/>
          </a:xfrm>
          <a:prstGeom prst="rect">
            <a:avLst/>
          </a:prstGeom>
        </p:spPr>
        <p:txBody>
          <a:bodyPr wrap="square">
            <a:spAutoFit/>
          </a:bodyPr>
          <a:lstStyle/>
          <a:p>
            <a:r>
              <a:rPr lang="en-IN" sz="2200" dirty="0" smtClean="0">
                <a:latin typeface="Century" panose="02040604050505020304" pitchFamily="18" charset="0"/>
              </a:rPr>
              <a:t>♦ </a:t>
            </a:r>
            <a:r>
              <a:rPr lang="en-US" dirty="0" smtClean="0">
                <a:latin typeface="Century" panose="02040604050505020304" pitchFamily="18" charset="0"/>
              </a:rPr>
              <a:t>Poverty </a:t>
            </a:r>
            <a:r>
              <a:rPr lang="en-US" dirty="0">
                <a:latin typeface="Century" panose="02040604050505020304" pitchFamily="18" charset="0"/>
              </a:rPr>
              <a:t>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dirty="0">
              <a:latin typeface="Century" panose="02040604050505020304" pitchFamily="18" charset="0"/>
            </a:endParaRPr>
          </a:p>
        </p:txBody>
      </p:sp>
      <p:sp>
        <p:nvSpPr>
          <p:cNvPr id="2" name="Title 1"/>
          <p:cNvSpPr>
            <a:spLocks noGrp="1"/>
          </p:cNvSpPr>
          <p:nvPr>
            <p:ph type="title"/>
          </p:nvPr>
        </p:nvSpPr>
        <p:spPr>
          <a:xfrm>
            <a:off x="-304800" y="228600"/>
            <a:ext cx="8229600" cy="1143000"/>
          </a:xfrm>
        </p:spPr>
        <p:txBody>
          <a:bodyPr>
            <a:normAutofit/>
          </a:bodyPr>
          <a:lstStyle/>
          <a:p>
            <a:r>
              <a:rPr lang="en-IN" sz="3200" dirty="0" smtClean="0">
                <a:solidFill>
                  <a:schemeClr val="accent6"/>
                </a:solidFill>
              </a:rPr>
              <a:t>Importance of Micro Credit Defaulters Model</a:t>
            </a:r>
            <a:endParaRPr lang="en-US" sz="3200" dirty="0">
              <a:solidFill>
                <a:schemeClr val="accent6"/>
              </a:solidFill>
            </a:endParaRPr>
          </a:p>
        </p:txBody>
      </p:sp>
      <p:pic>
        <p:nvPicPr>
          <p:cNvPr id="5" name="Content Placeholder 7">
            <a:extLst>
              <a:ext uri="{FF2B5EF4-FFF2-40B4-BE49-F238E27FC236}">
                <a16:creationId xmlns="" xmlns:a16="http://schemas.microsoft.com/office/drawing/2014/main" xmlns:lc="http://schemas.openxmlformats.org/drawingml/2006/lockedCanvas" id="{4C3281EA-BDA4-4EE6-A559-9CCFA18D4326}"/>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963800" y="2057400"/>
            <a:ext cx="4090392" cy="4419600"/>
          </a:xfrm>
          <a:prstGeom prst="rect">
            <a:avLst/>
          </a:prstGeom>
        </p:spPr>
      </p:pic>
    </p:spTree>
    <p:extLst>
      <p:ext uri="{BB962C8B-B14F-4D97-AF65-F5344CB8AC3E}">
        <p14:creationId xmlns:p14="http://schemas.microsoft.com/office/powerpoint/2010/main" val="312233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5410200" cy="1143000"/>
          </a:xfrm>
        </p:spPr>
        <p:txBody>
          <a:bodyPr/>
          <a:lstStyle/>
          <a:p>
            <a:r>
              <a:rPr lang="en-IN" sz="3200" dirty="0" smtClean="0">
                <a:solidFill>
                  <a:schemeClr val="accent6"/>
                </a:solidFill>
              </a:rPr>
              <a:t>Exploratory Data Analysis</a:t>
            </a:r>
            <a:r>
              <a:rPr lang="en-IN" dirty="0" smtClean="0">
                <a:solidFill>
                  <a:schemeClr val="accent6"/>
                </a:solidFill>
              </a:rPr>
              <a:t>:</a:t>
            </a:r>
            <a:endParaRPr lang="en-US" dirty="0"/>
          </a:p>
        </p:txBody>
      </p:sp>
      <p:sp>
        <p:nvSpPr>
          <p:cNvPr id="3" name="Rectangle 2"/>
          <p:cNvSpPr/>
          <p:nvPr/>
        </p:nvSpPr>
        <p:spPr>
          <a:xfrm>
            <a:off x="533400" y="1524000"/>
            <a:ext cx="8153400" cy="3648691"/>
          </a:xfrm>
          <a:prstGeom prst="rect">
            <a:avLst/>
          </a:prstGeom>
        </p:spPr>
        <p:txBody>
          <a:bodyPr wrap="square">
            <a:spAutoFit/>
          </a:bodyPr>
          <a:lstStyle/>
          <a:p>
            <a:pPr marL="285750" lvl="0" indent="-285750">
              <a:lnSpc>
                <a:spcPct val="107000"/>
              </a:lnSpc>
              <a:buFont typeface="Wingdings" pitchFamily="2" charset="2"/>
              <a:buChar char="Ø"/>
            </a:pPr>
            <a:r>
              <a:rPr lang="en-IN" dirty="0" smtClean="0">
                <a:latin typeface="Century" panose="02040604050505020304" pitchFamily="18" charset="0"/>
                <a:cs typeface="Calibri" panose="020F0502020204030204" pitchFamily="34" charset="0"/>
              </a:rPr>
              <a:t> </a:t>
            </a:r>
            <a:r>
              <a:rPr lang="en-IN" dirty="0" smtClean="0">
                <a:latin typeface="Century" panose="02040604050505020304" pitchFamily="18" charset="0"/>
                <a:cs typeface="Calibri" panose="020F0502020204030204" pitchFamily="34" charset="0"/>
              </a:rPr>
              <a:t> </a:t>
            </a:r>
            <a:r>
              <a:rPr lang="en-IN" dirty="0" smtClean="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in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csv</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format. </a:t>
            </a:r>
          </a:p>
          <a:p>
            <a:pPr marL="285750" lvl="0" indent="-285750">
              <a:lnSpc>
                <a:spcPct val="107000"/>
              </a:lnSpc>
              <a:buFont typeface="Wingdings" pitchFamily="2" charset="2"/>
              <a:buChar char="Ø"/>
            </a:pPr>
            <a:r>
              <a:rPr lang="en-IN" dirty="0" smtClean="0">
                <a:effectLst/>
                <a:latin typeface="Century" panose="02040604050505020304" pitchFamily="18" charset="0"/>
                <a:ea typeface="Calibri" panose="020F0502020204030204" pitchFamily="34" charset="0"/>
                <a:cs typeface="Times New Roman" panose="02020603050405020304" pitchFamily="18" charset="0"/>
              </a:rPr>
              <a:t> Then I did all th</a:t>
            </a:r>
            <a:r>
              <a:rPr lang="en-IN" dirty="0" smtClean="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dirty="0" err="1" smtClean="0">
                <a:effectLst/>
                <a:latin typeface="Century" panose="02040604050505020304" pitchFamily="18" charset="0"/>
                <a:ea typeface="Calibri" panose="020F0502020204030204" pitchFamily="34" charset="0"/>
                <a:cs typeface="Calibri" panose="020F0502020204030204" pitchFamily="34" charset="0"/>
              </a:rPr>
              <a:t>nunique</a:t>
            </a:r>
            <a:r>
              <a:rPr lang="en-IN" dirty="0" smtClean="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smtClean="0">
                <a:effectLst/>
                <a:latin typeface="Century" panose="02040604050505020304" pitchFamily="18" charset="0"/>
                <a:ea typeface="Calibri" panose="020F0502020204030204" pitchFamily="34" charset="0"/>
                <a:cs typeface="Calibri" panose="020F0502020204030204" pitchFamily="34" charset="0"/>
              </a:rPr>
              <a:t>While checking the </a:t>
            </a:r>
            <a:r>
              <a:rPr lang="en-IN" dirty="0" smtClean="0">
                <a:latin typeface="Century" panose="02040604050505020304" pitchFamily="18" charset="0"/>
                <a:ea typeface="Calibri" panose="020F0502020204030204" pitchFamily="34" charset="0"/>
                <a:cs typeface="Calibri" panose="020F0502020204030204" pitchFamily="34" charset="0"/>
              </a:rPr>
              <a:t>value counts</a:t>
            </a:r>
            <a:r>
              <a:rPr lang="en-IN" dirty="0" smtClean="0">
                <a:effectLst/>
                <a:latin typeface="Century" panose="02040604050505020304" pitchFamily="18" charset="0"/>
                <a:ea typeface="Calibri" panose="020F0502020204030204" pitchFamily="34" charset="0"/>
                <a:cs typeface="Calibri" panose="020F0502020204030204" pitchFamily="34" charset="0"/>
              </a:rPr>
              <a:t> of the datasets I found some columns with more than 90% </a:t>
            </a:r>
            <a:r>
              <a:rPr lang="en-IN" dirty="0" smtClean="0">
                <a:latin typeface="Century" panose="02040604050505020304" pitchFamily="18" charset="0"/>
                <a:ea typeface="Calibri" panose="020F0502020204030204" pitchFamily="34" charset="0"/>
                <a:cs typeface="Calibri" panose="020F0502020204030204" pitchFamily="34" charset="0"/>
              </a:rPr>
              <a:t>zero</a:t>
            </a:r>
            <a:r>
              <a:rPr lang="en-IN" dirty="0" smtClean="0">
                <a:effectLst/>
                <a:latin typeface="Century" panose="02040604050505020304" pitchFamily="18" charset="0"/>
                <a:ea typeface="Calibri" panose="020F0502020204030204" pitchFamily="34" charset="0"/>
                <a:cs typeface="Calibri" panose="020F0502020204030204" pitchFamily="34" charset="0"/>
              </a:rPr>
              <a:t> values, so these columns will create </a:t>
            </a:r>
            <a:r>
              <a:rPr lang="en-IN" dirty="0" err="1" smtClean="0">
                <a:effectLst/>
                <a:latin typeface="Century" panose="02040604050505020304" pitchFamily="18" charset="0"/>
                <a:ea typeface="Calibri" panose="020F0502020204030204" pitchFamily="34" charset="0"/>
                <a:cs typeface="Calibri" panose="020F0502020204030204" pitchFamily="34" charset="0"/>
              </a:rPr>
              <a:t>skewness</a:t>
            </a:r>
            <a:r>
              <a:rPr lang="en-IN" dirty="0" smtClean="0">
                <a:effectLst/>
                <a:latin typeface="Century" panose="02040604050505020304" pitchFamily="18" charset="0"/>
                <a:ea typeface="Calibri" panose="020F0502020204030204" pitchFamily="34" charset="0"/>
                <a:cs typeface="Calibri" panose="020F0502020204030204" pitchFamily="34" charset="0"/>
              </a:rPr>
              <a:t> in datasets so I decided to drop those columns.</a:t>
            </a:r>
          </a:p>
          <a:p>
            <a:pPr marL="285750" lvl="0" indent="-285750">
              <a:lnSpc>
                <a:spcPct val="107000"/>
              </a:lnSpc>
              <a:buFont typeface="Wingdings" pitchFamily="2" charset="2"/>
              <a:buChar char="Ø"/>
            </a:pPr>
            <a:r>
              <a:rPr lang="en-IN" dirty="0" smtClean="0">
                <a:effectLst/>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p>
          <a:p>
            <a:pPr marL="285750" lvl="0" indent="-285750">
              <a:lnSpc>
                <a:spcPct val="107000"/>
              </a:lnSpc>
              <a:buFont typeface="Wingdings" pitchFamily="2" charset="2"/>
              <a:buChar char="Ø"/>
            </a:pPr>
            <a:r>
              <a:rPr lang="en-IN" dirty="0" smtClean="0">
                <a:effectLst/>
                <a:latin typeface="Century" panose="02040604050505020304" pitchFamily="18" charset="0"/>
                <a:ea typeface="Calibri" panose="020F0502020204030204" pitchFamily="34" charset="0"/>
                <a:cs typeface="Calibri" panose="020F0502020204030204" pitchFamily="34" charset="0"/>
              </a:rPr>
              <a:t>Then I have extracted day, month, year fro</a:t>
            </a:r>
            <a:r>
              <a:rPr lang="en-IN" dirty="0" smtClean="0">
                <a:latin typeface="Century" panose="02040604050505020304" pitchFamily="18" charset="0"/>
                <a:ea typeface="Calibri" panose="020F0502020204030204" pitchFamily="34" charset="0"/>
                <a:cs typeface="Calibri" panose="020F0502020204030204" pitchFamily="34" charset="0"/>
              </a:rPr>
              <a:t>m </a:t>
            </a:r>
            <a:r>
              <a:rPr lang="en-IN" dirty="0" err="1" smtClean="0">
                <a:latin typeface="Century" panose="02040604050505020304" pitchFamily="18" charset="0"/>
                <a:ea typeface="Calibri" panose="020F0502020204030204" pitchFamily="34" charset="0"/>
                <a:cs typeface="Calibri" panose="020F0502020204030204" pitchFamily="34" charset="0"/>
              </a:rPr>
              <a:t>pdate</a:t>
            </a:r>
            <a:r>
              <a:rPr lang="en-IN" dirty="0" smtClean="0">
                <a:latin typeface="Century" panose="02040604050505020304" pitchFamily="18" charset="0"/>
                <a:ea typeface="Calibri" panose="020F0502020204030204" pitchFamily="34" charset="0"/>
                <a:cs typeface="Calibri" panose="020F0502020204030204" pitchFamily="34" charset="0"/>
              </a:rPr>
              <a:t>.</a:t>
            </a:r>
          </a:p>
          <a:p>
            <a:pPr marL="285750" lvl="0" indent="-285750">
              <a:lnSpc>
                <a:spcPct val="107000"/>
              </a:lnSpc>
              <a:buFont typeface="Wingdings" pitchFamily="2" charset="2"/>
              <a:buChar char="Ø"/>
            </a:pPr>
            <a:r>
              <a:rPr lang="en-IN" dirty="0" smtClean="0">
                <a:effectLst/>
                <a:latin typeface="Century" panose="02040604050505020304" pitchFamily="18" charset="0"/>
                <a:ea typeface="Calibri" panose="020F0502020204030204" pitchFamily="34" charset="0"/>
                <a:cs typeface="Calibri" panose="020F0502020204030204" pitchFamily="34" charset="0"/>
              </a:rPr>
              <a:t>In the dataset there was some negative values so I converted those negative values to positive values using abs.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4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5534759" cy="584775"/>
          </a:xfrm>
          <a:prstGeom prst="rect">
            <a:avLst/>
          </a:prstGeom>
        </p:spPr>
        <p:txBody>
          <a:bodyPr wrap="square">
            <a:spAutoFit/>
          </a:bodyPr>
          <a:lstStyle/>
          <a:p>
            <a:r>
              <a:rPr lang="en-IN" sz="3200" dirty="0" smtClean="0">
                <a:solidFill>
                  <a:schemeClr val="accent6"/>
                </a:solidFill>
                <a:latin typeface="Century" pitchFamily="18" charset="0"/>
              </a:rPr>
              <a:t>Visualization[</a:t>
            </a:r>
            <a:r>
              <a:rPr lang="en-IN" sz="3200" dirty="0" err="1" smtClean="0">
                <a:solidFill>
                  <a:schemeClr val="accent6"/>
                </a:solidFill>
                <a:latin typeface="Century" pitchFamily="18" charset="0"/>
              </a:rPr>
              <a:t>Univariate</a:t>
            </a:r>
            <a:r>
              <a:rPr lang="en-IN" sz="3200" dirty="0" smtClean="0">
                <a:solidFill>
                  <a:schemeClr val="accent6"/>
                </a:solidFill>
                <a:latin typeface="Century" pitchFamily="18" charset="0"/>
              </a:rPr>
              <a:t>]:</a:t>
            </a:r>
            <a:endParaRPr lang="en-US" sz="3200" dirty="0">
              <a:solidFill>
                <a:schemeClr val="accent6"/>
              </a:solidFill>
              <a:latin typeface="Century"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70317"/>
            <a:ext cx="8936282" cy="493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761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2471</Words>
  <Application>Microsoft Office PowerPoint</Application>
  <PresentationFormat>On-screen Show (4:3)</PresentationFormat>
  <Paragraphs>130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Project Presentation on “Micro Credit Defaulter Model”</vt:lpstr>
      <vt:lpstr>   </vt:lpstr>
      <vt:lpstr> </vt:lpstr>
      <vt:lpstr>Problem Statement:</vt:lpstr>
      <vt:lpstr>Problem Understanding:</vt:lpstr>
      <vt:lpstr>What is Micro Credit? </vt:lpstr>
      <vt:lpstr>Importance of Micro Credit Defaulters Model</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Cleaning:</vt:lpstr>
      <vt:lpstr>Data Balancing:</vt:lpstr>
      <vt:lpstr>PowerPoint Presentation</vt:lpstr>
      <vt:lpstr>PowerPoint Presentation</vt:lpstr>
      <vt:lpstr>Model Building:</vt:lpstr>
      <vt:lpstr>PowerPoint Presentation</vt:lpstr>
      <vt:lpstr>    Decision Tree Classifier:</vt:lpstr>
      <vt:lpstr>Bagging Classifier:</vt:lpstr>
      <vt:lpstr>AdaBoost Classifier:</vt:lpstr>
      <vt:lpstr>ROC-AUC Curve:</vt:lpstr>
      <vt:lpstr>Hyper Meter Tunning:</vt:lpstr>
      <vt:lpstr>PowerPoint Presentation</vt:lpstr>
      <vt:lpstr>ROC Curve for Final Model:</vt:lpstr>
      <vt:lpstr>Saving the model and predictions using saved model: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dc:title>
  <dc:creator>User</dc:creator>
  <cp:lastModifiedBy>User</cp:lastModifiedBy>
  <cp:revision>21</cp:revision>
  <dcterms:created xsi:type="dcterms:W3CDTF">2022-01-13T13:17:11Z</dcterms:created>
  <dcterms:modified xsi:type="dcterms:W3CDTF">2022-01-13T16:55:19Z</dcterms:modified>
</cp:coreProperties>
</file>