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3" autoAdjust="0"/>
    <p:restoredTop sz="94660"/>
  </p:normalViewPr>
  <p:slideViewPr>
    <p:cSldViewPr>
      <p:cViewPr varScale="1">
        <p:scale>
          <a:sx n="83" d="100"/>
          <a:sy n="83" d="100"/>
        </p:scale>
        <p:origin x="-150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6E9040-05D3-47E9-84E4-C4C4660AC531}" type="datetimeFigureOut">
              <a:rPr lang="en-US" smtClean="0"/>
              <a:t>3/12/2022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254E6-0841-4C7A-AB37-0AAD9625AA81}" type="slidenum">
              <a:rPr lang="en-US" smtClean="0"/>
              <a:t>‹#›</a:t>
            </a:fld>
            <a:endParaRPr lang="en-US"/>
          </a:p>
        </p:txBody>
      </p:sp>
    </p:spTree>
    <p:extLst>
      <p:ext uri="{BB962C8B-B14F-4D97-AF65-F5344CB8AC3E}">
        <p14:creationId xmlns:p14="http://schemas.microsoft.com/office/powerpoint/2010/main" val="413487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2254E6-0841-4C7A-AB37-0AAD9625AA81}" type="slidenum">
              <a:rPr lang="en-US" smtClean="0"/>
              <a:t>5</a:t>
            </a:fld>
            <a:endParaRPr lang="en-US"/>
          </a:p>
        </p:txBody>
      </p:sp>
    </p:spTree>
    <p:extLst>
      <p:ext uri="{BB962C8B-B14F-4D97-AF65-F5344CB8AC3E}">
        <p14:creationId xmlns:p14="http://schemas.microsoft.com/office/powerpoint/2010/main" val="208779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68F606-EE9C-4EBB-864B-2FA5ED4B7EA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1273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8F606-EE9C-4EBB-864B-2FA5ED4B7EA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205725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8F606-EE9C-4EBB-864B-2FA5ED4B7EA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167311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8F606-EE9C-4EBB-864B-2FA5ED4B7EA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109069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8F606-EE9C-4EBB-864B-2FA5ED4B7EA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312017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68F606-EE9C-4EBB-864B-2FA5ED4B7EAE}"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381451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68F606-EE9C-4EBB-864B-2FA5ED4B7EAE}"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345635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68F606-EE9C-4EBB-864B-2FA5ED4B7EAE}"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67891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8F606-EE9C-4EBB-864B-2FA5ED4B7EAE}"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166259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8F606-EE9C-4EBB-864B-2FA5ED4B7EAE}"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310766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8F606-EE9C-4EBB-864B-2FA5ED4B7EAE}"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80F1C-F3DC-42CA-B36F-660512A683E4}" type="slidenum">
              <a:rPr lang="en-US" smtClean="0"/>
              <a:t>‹#›</a:t>
            </a:fld>
            <a:endParaRPr lang="en-US"/>
          </a:p>
        </p:txBody>
      </p:sp>
    </p:spTree>
    <p:extLst>
      <p:ext uri="{BB962C8B-B14F-4D97-AF65-F5344CB8AC3E}">
        <p14:creationId xmlns:p14="http://schemas.microsoft.com/office/powerpoint/2010/main" val="108951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8F606-EE9C-4EBB-864B-2FA5ED4B7EAE}" type="datetimeFigureOut">
              <a:rPr lang="en-US" smtClean="0"/>
              <a:t>3/12/2022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80F1C-F3DC-42CA-B36F-660512A683E4}" type="slidenum">
              <a:rPr lang="en-US" smtClean="0"/>
              <a:t>‹#›</a:t>
            </a:fld>
            <a:endParaRPr lang="en-US"/>
          </a:p>
        </p:txBody>
      </p:sp>
    </p:spTree>
    <p:extLst>
      <p:ext uri="{BB962C8B-B14F-4D97-AF65-F5344CB8AC3E}">
        <p14:creationId xmlns:p14="http://schemas.microsoft.com/office/powerpoint/2010/main" val="1636297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900" b="1" i="1" dirty="0" smtClean="0">
                <a:ln w="9525">
                  <a:solidFill>
                    <a:schemeClr val="bg1"/>
                  </a:solidFill>
                  <a:prstDash val="solid"/>
                </a:ln>
                <a:solidFill>
                  <a:schemeClr val="tx2">
                    <a:lumMod val="60000"/>
                    <a:lumOff val="40000"/>
                  </a:schemeClr>
                </a:solidFill>
              </a:rPr>
              <a:t>Presentation </a:t>
            </a:r>
            <a:r>
              <a:rPr lang="en-US" sz="4900" b="1" i="1" dirty="0">
                <a:ln w="9525">
                  <a:solidFill>
                    <a:schemeClr val="bg1"/>
                  </a:solidFill>
                  <a:prstDash val="solid"/>
                </a:ln>
                <a:solidFill>
                  <a:schemeClr val="tx2">
                    <a:lumMod val="60000"/>
                    <a:lumOff val="40000"/>
                  </a:schemeClr>
                </a:solidFill>
              </a:rPr>
              <a:t>on </a:t>
            </a:r>
            <a:r>
              <a:rPr lang="en-US" sz="49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
            </a:r>
            <a:br>
              <a:rPr lang="en-US" sz="49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900" b="1" i="1" dirty="0">
                <a:ln w="9525">
                  <a:solidFill>
                    <a:schemeClr val="bg1"/>
                  </a:solidFill>
                  <a:prstDash val="solid"/>
                </a:ln>
                <a:solidFill>
                  <a:srgbClr val="FF0000"/>
                </a:solidFill>
              </a:rPr>
              <a:t>Rating Prediction Project</a:t>
            </a:r>
            <a:r>
              <a:rPr lang="en-IN" b="1" i="1" dirty="0">
                <a:ln w="12700" cmpd="sng">
                  <a:solidFill>
                    <a:schemeClr val="accent4"/>
                  </a:solidFill>
                  <a:prstDash val="solid"/>
                </a:ln>
                <a:solidFill>
                  <a:schemeClr val="accent4">
                    <a:lumMod val="75000"/>
                  </a:schemeClr>
                </a:solidFill>
              </a:rPr>
              <a:t/>
            </a:r>
            <a:br>
              <a:rPr lang="en-IN" b="1" i="1" dirty="0">
                <a:ln w="12700" cmpd="sng">
                  <a:solidFill>
                    <a:schemeClr val="accent4"/>
                  </a:solidFill>
                  <a:prstDash val="solid"/>
                </a:ln>
                <a:solidFill>
                  <a:schemeClr val="accent4">
                    <a:lumMod val="75000"/>
                  </a:schemeClr>
                </a:solidFill>
              </a:rPr>
            </a:br>
            <a:endParaRPr lang="en-US" dirty="0"/>
          </a:p>
        </p:txBody>
      </p:sp>
      <p:pic>
        <p:nvPicPr>
          <p:cNvPr id="5" name="Picture 4">
            <a:extLst>
              <a:ext uri="{FF2B5EF4-FFF2-40B4-BE49-F238E27FC236}">
                <a16:creationId xmlns="" xmlns:a16="http://schemas.microsoft.com/office/drawing/2014/main" xmlns:lc="http://schemas.openxmlformats.org/drawingml/2006/lockedCanvas" id="{FA6E118D-CDEA-41A9-9DCB-8A2782D3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71" y="1339274"/>
            <a:ext cx="8186057" cy="3474720"/>
          </a:xfrm>
          <a:prstGeom prst="ellipse">
            <a:avLst/>
          </a:prstGeom>
          <a:ln>
            <a:noFill/>
          </a:ln>
          <a:effectLst>
            <a:softEdge rad="112500"/>
          </a:effectLst>
        </p:spPr>
      </p:pic>
      <p:sp>
        <p:nvSpPr>
          <p:cNvPr id="6" name="Rectangle 5"/>
          <p:cNvSpPr/>
          <p:nvPr/>
        </p:nvSpPr>
        <p:spPr>
          <a:xfrm>
            <a:off x="5181600" y="5867400"/>
            <a:ext cx="3962400" cy="1077218"/>
          </a:xfrm>
          <a:prstGeom prst="rect">
            <a:avLst/>
          </a:prstGeom>
        </p:spPr>
        <p:txBody>
          <a:bodyPr wrap="square">
            <a:spAutoFit/>
          </a:bodyPr>
          <a:lstStyle/>
          <a:p>
            <a:r>
              <a:rPr lang="en-US" sz="3200" b="1" i="1" dirty="0" smtClean="0">
                <a:solidFill>
                  <a:schemeClr val="tx2">
                    <a:lumMod val="60000"/>
                    <a:lumOff val="40000"/>
                  </a:schemeClr>
                </a:solidFill>
                <a:effectLst>
                  <a:outerShdw blurRad="38100" dist="38100" dir="2700000" algn="tl">
                    <a:srgbClr val="000000">
                      <a:alpha val="43137"/>
                    </a:srgbClr>
                  </a:outerShdw>
                </a:effectLst>
              </a:rPr>
              <a:t>Presented by </a:t>
            </a:r>
            <a:r>
              <a:rPr lang="en-US" sz="3200" i="1" dirty="0" smtClean="0">
                <a:solidFill>
                  <a:schemeClr val="tx2">
                    <a:lumMod val="60000"/>
                    <a:lumOff val="40000"/>
                  </a:schemeClr>
                </a:solidFill>
                <a:effectLst>
                  <a:outerShdw blurRad="38100" dist="38100" dir="2700000" algn="tl">
                    <a:srgbClr val="000000">
                      <a:alpha val="43137"/>
                    </a:srgbClr>
                  </a:outerShdw>
                </a:effectLst>
              </a:rPr>
              <a:t>:</a:t>
            </a:r>
            <a:endParaRPr lang="en-US" sz="3200" i="1" dirty="0" smtClean="0">
              <a:solidFill>
                <a:srgbClr val="FF0000"/>
              </a:solidFill>
              <a:effectLst>
                <a:outerShdw blurRad="38100" dist="38100" dir="2700000" algn="tl">
                  <a:srgbClr val="000000">
                    <a:alpha val="43137"/>
                  </a:srgbClr>
                </a:outerShdw>
              </a:effectLst>
            </a:endParaRPr>
          </a:p>
          <a:p>
            <a:r>
              <a:rPr lang="en-US" sz="3200" b="1" i="1" dirty="0" err="1" smtClean="0">
                <a:solidFill>
                  <a:srgbClr val="FF0000"/>
                </a:solidFill>
              </a:rPr>
              <a:t>Manikar</a:t>
            </a:r>
            <a:r>
              <a:rPr lang="en-US" sz="3200" b="1" i="1" dirty="0" smtClean="0">
                <a:solidFill>
                  <a:srgbClr val="FF0000"/>
                </a:solidFill>
              </a:rPr>
              <a:t> </a:t>
            </a:r>
            <a:r>
              <a:rPr lang="en-US" sz="3200" b="1" i="1" dirty="0" err="1" smtClean="0">
                <a:solidFill>
                  <a:srgbClr val="FF0000"/>
                </a:solidFill>
              </a:rPr>
              <a:t>Umesh</a:t>
            </a:r>
            <a:endParaRPr lang="en-US" sz="3200" b="1" i="1" dirty="0" smtClean="0">
              <a:solidFill>
                <a:srgbClr val="FF0000"/>
              </a:solidFill>
            </a:endParaRPr>
          </a:p>
        </p:txBody>
      </p:sp>
    </p:spTree>
    <p:extLst>
      <p:ext uri="{BB962C8B-B14F-4D97-AF65-F5344CB8AC3E}">
        <p14:creationId xmlns:p14="http://schemas.microsoft.com/office/powerpoint/2010/main" val="362632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US" dirty="0"/>
          </a:p>
        </p:txBody>
      </p:sp>
      <p:pic>
        <p:nvPicPr>
          <p:cNvPr id="3" name="Content Placeholder 4">
            <a:extLst>
              <a:ext uri="{FF2B5EF4-FFF2-40B4-BE49-F238E27FC236}">
                <a16:creationId xmlns="" xmlns:a16="http://schemas.microsoft.com/office/drawing/2014/main" xmlns:lc="http://schemas.openxmlformats.org/drawingml/2006/lockedCanvas" id="{C92F6F15-ABCC-4A2E-991D-ADD25635929D}"/>
              </a:ext>
            </a:extLst>
          </p:cNvPr>
          <p:cNvPicPr>
            <a:picLocks noGrp="1"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24000"/>
            <a:ext cx="4694238" cy="3222426"/>
          </a:xfrm>
          <a:prstGeom prst="rect">
            <a:avLst/>
          </a:prstGeom>
          <a:noFill/>
          <a:ln>
            <a:noFill/>
          </a:ln>
        </p:spPr>
      </p:pic>
      <p:pic>
        <p:nvPicPr>
          <p:cNvPr id="5" name="Content Placeholder 5">
            <a:extLst>
              <a:ext uri="{FF2B5EF4-FFF2-40B4-BE49-F238E27FC236}">
                <a16:creationId xmlns="" xmlns:a16="http://schemas.microsoft.com/office/drawing/2014/main" xmlns:lc="http://schemas.openxmlformats.org/drawingml/2006/lockedCanvas" id="{DA068956-C39E-4FBE-9693-BCFCF0A3665F}"/>
              </a:ext>
            </a:extLst>
          </p:cNvPr>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493520"/>
            <a:ext cx="4419600" cy="3209128"/>
          </a:xfrm>
          <a:prstGeom prst="rect">
            <a:avLst/>
          </a:prstGeom>
          <a:noFill/>
          <a:ln>
            <a:noFill/>
          </a:ln>
        </p:spPr>
      </p:pic>
      <p:sp>
        <p:nvSpPr>
          <p:cNvPr id="6" name="TextBox 7">
            <a:extLst>
              <a:ext uri="{FF2B5EF4-FFF2-40B4-BE49-F238E27FC236}">
                <a16:creationId xmlns="" xmlns:a16="http://schemas.microsoft.com/office/drawing/2014/main" xmlns:lc="http://schemas.openxmlformats.org/drawingml/2006/lockedCanvas" id="{1869FD7C-4A51-4C5E-80C1-D5DFADB28F42}"/>
              </a:ext>
            </a:extLst>
          </p:cNvPr>
          <p:cNvSpPr txBox="1"/>
          <p:nvPr/>
        </p:nvSpPr>
        <p:spPr>
          <a:xfrm>
            <a:off x="-1" y="4953000"/>
            <a:ext cx="9144001"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69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US" dirty="0"/>
          </a:p>
        </p:txBody>
      </p:sp>
      <p:sp>
        <p:nvSpPr>
          <p:cNvPr id="3" name="TextBox 7">
            <a:extLst>
              <a:ext uri="{FF2B5EF4-FFF2-40B4-BE49-F238E27FC236}">
                <a16:creationId xmlns="" xmlns:a16="http://schemas.microsoft.com/office/drawing/2014/main" xmlns:lc="http://schemas.openxmlformats.org/drawingml/2006/lockedCanvas" id="{08F2E64A-7756-47C5-BBBF-4D84825BB278}"/>
              </a:ext>
            </a:extLst>
          </p:cNvPr>
          <p:cNvSpPr txBox="1"/>
          <p:nvPr/>
        </p:nvSpPr>
        <p:spPr>
          <a:xfrm>
            <a:off x="304800" y="1295400"/>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pic>
        <p:nvPicPr>
          <p:cNvPr id="4" name="Content Placeholder 4">
            <a:extLst>
              <a:ext uri="{FF2B5EF4-FFF2-40B4-BE49-F238E27FC236}">
                <a16:creationId xmlns="" xmlns:a16="http://schemas.microsoft.com/office/drawing/2014/main" xmlns:lc="http://schemas.openxmlformats.org/drawingml/2006/lockedCanvas" id="{971AD2E2-CE38-4A72-A8C1-6DD934F00976}"/>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40" y="2260844"/>
            <a:ext cx="4381943" cy="2410334"/>
          </a:xfrm>
          <a:prstGeom prst="rect">
            <a:avLst/>
          </a:prstGeom>
          <a:noFill/>
          <a:ln>
            <a:noFill/>
          </a:ln>
        </p:spPr>
      </p:pic>
      <p:pic>
        <p:nvPicPr>
          <p:cNvPr id="5" name="Picture 4">
            <a:extLst>
              <a:ext uri="{FF2B5EF4-FFF2-40B4-BE49-F238E27FC236}">
                <a16:creationId xmlns="" xmlns:a16="http://schemas.microsoft.com/office/drawing/2014/main" xmlns:lc="http://schemas.openxmlformats.org/drawingml/2006/lockedCanvas"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0080" y="2270878"/>
            <a:ext cx="4356281" cy="2400300"/>
          </a:xfrm>
          <a:prstGeom prst="rect">
            <a:avLst/>
          </a:prstGeom>
          <a:noFill/>
          <a:ln>
            <a:noFill/>
          </a:ln>
        </p:spPr>
      </p:pic>
      <p:sp>
        <p:nvSpPr>
          <p:cNvPr id="6" name="TextBox 9">
            <a:extLst>
              <a:ext uri="{FF2B5EF4-FFF2-40B4-BE49-F238E27FC236}">
                <a16:creationId xmlns="" xmlns:a16="http://schemas.microsoft.com/office/drawing/2014/main" xmlns:lc="http://schemas.openxmlformats.org/drawingml/2006/lockedCanvas" id="{FE65479F-789A-4580-947A-34283D66E26C}"/>
              </a:ext>
            </a:extLst>
          </p:cNvPr>
          <p:cNvSpPr txBox="1"/>
          <p:nvPr/>
        </p:nvSpPr>
        <p:spPr>
          <a:xfrm>
            <a:off x="72491" y="5181600"/>
            <a:ext cx="8919109" cy="98142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352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US" dirty="0"/>
          </a:p>
        </p:txBody>
      </p:sp>
      <p:pic>
        <p:nvPicPr>
          <p:cNvPr id="3" name="Content Placeholder 3">
            <a:extLst>
              <a:ext uri="{FF2B5EF4-FFF2-40B4-BE49-F238E27FC236}">
                <a16:creationId xmlns="" xmlns:a16="http://schemas.microsoft.com/office/drawing/2014/main" xmlns:lc="http://schemas.openxmlformats.org/drawingml/2006/lockedCanvas" id="{8A05F0AA-CFCD-47B7-A1F3-2E18D4102B8D}"/>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97" y="1295400"/>
            <a:ext cx="4772747" cy="3780881"/>
          </a:xfrm>
          <a:prstGeom prst="rect">
            <a:avLst/>
          </a:prstGeom>
          <a:noFill/>
          <a:ln>
            <a:noFill/>
          </a:ln>
        </p:spPr>
      </p:pic>
      <p:pic>
        <p:nvPicPr>
          <p:cNvPr id="4" name="Picture 3">
            <a:extLst>
              <a:ext uri="{FF2B5EF4-FFF2-40B4-BE49-F238E27FC236}">
                <a16:creationId xmlns="" xmlns:a16="http://schemas.microsoft.com/office/drawing/2014/main" xmlns:lc="http://schemas.openxmlformats.org/drawingml/2006/lockedCanvas"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295400"/>
            <a:ext cx="4693921" cy="3780880"/>
          </a:xfrm>
          <a:prstGeom prst="rect">
            <a:avLst/>
          </a:prstGeom>
          <a:noFill/>
          <a:ln>
            <a:noFill/>
          </a:ln>
        </p:spPr>
      </p:pic>
      <p:sp>
        <p:nvSpPr>
          <p:cNvPr id="5" name="TextBox 6">
            <a:extLst>
              <a:ext uri="{FF2B5EF4-FFF2-40B4-BE49-F238E27FC236}">
                <a16:creationId xmlns="" xmlns:a16="http://schemas.microsoft.com/office/drawing/2014/main" xmlns:lc="http://schemas.openxmlformats.org/drawingml/2006/lockedCanvas" id="{0F8B42CD-7602-4AF1-A945-30D220485D18}"/>
              </a:ext>
            </a:extLst>
          </p:cNvPr>
          <p:cNvSpPr txBox="1"/>
          <p:nvPr/>
        </p:nvSpPr>
        <p:spPr>
          <a:xfrm>
            <a:off x="283037" y="541020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386099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71" y="1254034"/>
            <a:ext cx="3124200" cy="236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971" y="1254034"/>
            <a:ext cx="3096753" cy="236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2723" y="1223554"/>
            <a:ext cx="2988645" cy="239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11">
            <a:extLst>
              <a:ext uri="{FF2B5EF4-FFF2-40B4-BE49-F238E27FC236}">
                <a16:creationId xmlns="" xmlns:a16="http://schemas.microsoft.com/office/drawing/2014/main" xmlns:lc="http://schemas.openxmlformats.org/drawingml/2006/lockedCanvas" id="{E1D88313-C0BE-437D-B9DC-FB87D4118A29}"/>
              </a:ext>
            </a:extLst>
          </p:cNvPr>
          <p:cNvSpPr txBox="1"/>
          <p:nvPr/>
        </p:nvSpPr>
        <p:spPr>
          <a:xfrm>
            <a:off x="503725" y="3619767"/>
            <a:ext cx="1112803" cy="383808"/>
          </a:xfrm>
          <a:prstGeom prst="rect">
            <a:avLst/>
          </a:prstGeom>
          <a:noFill/>
          <a:ln>
            <a:solidFill>
              <a:schemeClr val="bg2"/>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11">
            <a:extLst>
              <a:ext uri="{FF2B5EF4-FFF2-40B4-BE49-F238E27FC236}">
                <a16:creationId xmlns="" xmlns:a16="http://schemas.microsoft.com/office/drawing/2014/main" xmlns:lc="http://schemas.openxmlformats.org/drawingml/2006/lockedCanvas" id="{E1D88313-C0BE-437D-B9DC-FB87D4118A29}"/>
              </a:ext>
            </a:extLst>
          </p:cNvPr>
          <p:cNvSpPr txBox="1"/>
          <p:nvPr/>
        </p:nvSpPr>
        <p:spPr>
          <a:xfrm>
            <a:off x="4038600" y="3619767"/>
            <a:ext cx="1112803" cy="383808"/>
          </a:xfrm>
          <a:prstGeom prst="rect">
            <a:avLst/>
          </a:prstGeom>
          <a:noFill/>
          <a:ln>
            <a:solidFill>
              <a:schemeClr val="bg2"/>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a:t>
            </a:r>
            <a:r>
              <a:rPr lang="en-IN" sz="1800" b="1" u="sng"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11">
            <a:extLst>
              <a:ext uri="{FF2B5EF4-FFF2-40B4-BE49-F238E27FC236}">
                <a16:creationId xmlns="" xmlns:a16="http://schemas.microsoft.com/office/drawing/2014/main" xmlns:lc="http://schemas.openxmlformats.org/drawingml/2006/lockedCanvas" id="{E1D88313-C0BE-437D-B9DC-FB87D4118A29}"/>
              </a:ext>
            </a:extLst>
          </p:cNvPr>
          <p:cNvSpPr txBox="1"/>
          <p:nvPr/>
        </p:nvSpPr>
        <p:spPr>
          <a:xfrm>
            <a:off x="3145971" y="3237096"/>
            <a:ext cx="1982430" cy="312650"/>
          </a:xfrm>
          <a:prstGeom prst="rect">
            <a:avLst/>
          </a:prstGeom>
          <a:noFill/>
          <a:ln>
            <a:solidFill>
              <a:schemeClr val="bg2"/>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11">
            <a:extLst>
              <a:ext uri="{FF2B5EF4-FFF2-40B4-BE49-F238E27FC236}">
                <a16:creationId xmlns="" xmlns:a16="http://schemas.microsoft.com/office/drawing/2014/main" xmlns:lc="http://schemas.openxmlformats.org/drawingml/2006/lockedCanvas" id="{E1D88313-C0BE-437D-B9DC-FB87D4118A29}"/>
              </a:ext>
            </a:extLst>
          </p:cNvPr>
          <p:cNvSpPr txBox="1"/>
          <p:nvPr/>
        </p:nvSpPr>
        <p:spPr>
          <a:xfrm>
            <a:off x="7180643" y="3639361"/>
            <a:ext cx="1112803" cy="383808"/>
          </a:xfrm>
          <a:prstGeom prst="rect">
            <a:avLst/>
          </a:prstGeom>
          <a:noFill/>
          <a:ln>
            <a:solidFill>
              <a:schemeClr val="bg2"/>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a:t>
            </a:r>
            <a:r>
              <a:rPr lang="en-IN" sz="1800" b="1" u="sng"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941" y="4114800"/>
            <a:ext cx="3353994" cy="2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52600" y="6469304"/>
            <a:ext cx="1081835" cy="375552"/>
          </a:xfrm>
          <a:prstGeom prst="rect">
            <a:avLst/>
          </a:prstGeom>
        </p:spPr>
        <p:txBody>
          <a:bodyPr wrap="none">
            <a:spAutoFit/>
          </a:bodyPr>
          <a:lstStyle/>
          <a:p>
            <a:pPr lvl="0">
              <a:lnSpc>
                <a:spcPct val="107000"/>
              </a:lnSpc>
              <a:spcAft>
                <a:spcPts val="800"/>
              </a:spcAft>
            </a:pPr>
            <a:r>
              <a:rPr lang="en-IN" b="1" u="sng"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Rating 4 </a:t>
            </a:r>
            <a:r>
              <a:rPr lang="en-IN" b="1" u="sng"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001" y="4082884"/>
            <a:ext cx="3229650" cy="235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638800" y="6438385"/>
            <a:ext cx="1995296" cy="369332"/>
          </a:xfrm>
          <a:prstGeom prst="rect">
            <a:avLst/>
          </a:prstGeom>
        </p:spPr>
        <p:txBody>
          <a:bodyPr wrap="square">
            <a:spAutoFit/>
          </a:bodyPr>
          <a:lstStyle/>
          <a:p>
            <a:pPr lvl="0"/>
            <a:r>
              <a:rPr lang="en-IN"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Rating </a:t>
            </a:r>
            <a:r>
              <a:rPr lang="en-IN" b="1" u="sng"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5</a:t>
            </a:r>
            <a:endParaRPr lang="en-US" dirty="0">
              <a:solidFill>
                <a:prstClr val="black"/>
              </a:solidFill>
            </a:endParaRPr>
          </a:p>
        </p:txBody>
      </p:sp>
    </p:spTree>
    <p:extLst>
      <p:ext uri="{BB962C8B-B14F-4D97-AF65-F5344CB8AC3E}">
        <p14:creationId xmlns:p14="http://schemas.microsoft.com/office/powerpoint/2010/main" val="194013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US" dirty="0"/>
          </a:p>
        </p:txBody>
      </p:sp>
      <p:sp>
        <p:nvSpPr>
          <p:cNvPr id="4" name="Rectangle 3"/>
          <p:cNvSpPr/>
          <p:nvPr/>
        </p:nvSpPr>
        <p:spPr>
          <a:xfrm>
            <a:off x="304800" y="1143000"/>
            <a:ext cx="8686800" cy="4537781"/>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multiclassification</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of ratings, we can do good amount of data exploration and derive some interesting features using the review text column available. </a:t>
            </a: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After getting a cleaned data used TF-IDF </a:t>
            </a:r>
            <a:r>
              <a:rPr lang="en-IN" dirty="0" err="1" smtClean="0">
                <a:effectLst/>
                <a:latin typeface="Century" panose="02040604050505020304" pitchFamily="18" charset="0"/>
                <a:ea typeface="Calibri" panose="020F0502020204030204" pitchFamily="34" charset="0"/>
                <a:cs typeface="Calibri" panose="020F0502020204030204" pitchFamily="34" charset="0"/>
              </a:rPr>
              <a:t>vectorizer</a:t>
            </a:r>
            <a:r>
              <a:rPr lang="en-IN" dirty="0" smtClean="0">
                <a:effectLst/>
                <a:latin typeface="Century" panose="02040604050505020304" pitchFamily="18" charset="0"/>
                <a:ea typeface="Calibri" panose="020F0502020204030204" pitchFamily="34" charset="0"/>
                <a:cs typeface="Calibri" panose="020F0502020204030204" pitchFamily="34" charset="0"/>
              </a:rPr>
              <a:t>.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dirty="0" smtClean="0">
                <a:latin typeface="Century" panose="02040604050505020304" pitchFamily="18" charset="0"/>
              </a:rPr>
              <a:t>Balanced the data using SMOTE mechanism</a:t>
            </a:r>
            <a:endParaRPr lang="en-US" dirty="0"/>
          </a:p>
        </p:txBody>
      </p:sp>
    </p:spTree>
    <p:extLst>
      <p:ext uri="{BB962C8B-B14F-4D97-AF65-F5344CB8AC3E}">
        <p14:creationId xmlns:p14="http://schemas.microsoft.com/office/powerpoint/2010/main" val="81430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US" dirty="0"/>
          </a:p>
        </p:txBody>
      </p:sp>
      <p:sp>
        <p:nvSpPr>
          <p:cNvPr id="3" name="Content Placeholder 2">
            <a:extLst>
              <a:ext uri="{FF2B5EF4-FFF2-40B4-BE49-F238E27FC236}">
                <a16:creationId xmlns="" xmlns:a16="http://schemas.microsoft.com/office/drawing/2014/main" xmlns:lc="http://schemas.openxmlformats.org/drawingml/2006/lockedCanvas" id="{716A6FBF-EB84-486F-B368-30675D45BE16}"/>
              </a:ext>
            </a:extLst>
          </p:cNvPr>
          <p:cNvSpPr>
            <a:spLocks noGrp="1"/>
          </p:cNvSpPr>
          <p:nvPr/>
        </p:nvSpPr>
        <p:spPr bwMode="hidden">
          <a:xfrm>
            <a:off x="152400" y="1905000"/>
            <a:ext cx="8712200" cy="4638984"/>
          </a:xfrm>
          <a:prstGeom prst="rect">
            <a:avLst/>
          </a:prstGeom>
        </p:spPr>
        <p:style>
          <a:lnRef idx="2">
            <a:schemeClr val="accent2"/>
          </a:lnRef>
          <a:fillRef idx="1">
            <a:schemeClr val="lt1"/>
          </a:fillRef>
          <a:effectRef idx="0">
            <a:schemeClr val="accent2"/>
          </a:effectRef>
          <a:fontRef idx="minor">
            <a:schemeClr val="dk1"/>
          </a:fontRef>
        </p:style>
        <p:txBody>
          <a:bodyPr vert="horz">
            <a:normAutofit fontScale="55000" lnSpcReduction="20000"/>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dk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dk1"/>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dk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dk1"/>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dk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dk1"/>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dk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dk1"/>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dk1"/>
                </a:solidFill>
                <a:latin typeface="+mn-lt"/>
                <a:ea typeface="+mn-ea"/>
                <a:cs typeface="+mn-cs"/>
              </a:defRPr>
            </a:lvl9pPr>
            <a:extLst/>
          </a:lstStyle>
          <a:p>
            <a:pPr marL="0" lvl="0" indent="0">
              <a:lnSpc>
                <a:spcPct val="107000"/>
              </a:lnSpc>
              <a:spcBef>
                <a:spcPts val="300"/>
              </a:spcBef>
              <a:spcAft>
                <a:spcPts val="300"/>
              </a:spcAft>
              <a:buNone/>
            </a:pPr>
            <a:endParaRPr lang="en-IN" sz="29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itchFamily="2" charset="2"/>
              <a:buChar char="Ø"/>
            </a:pPr>
            <a:r>
              <a:rPr lang="en-IN" sz="2900" dirty="0" smtClean="0">
                <a:effectLst/>
                <a:latin typeface="Century" panose="02040604050505020304" pitchFamily="18" charset="0"/>
                <a:ea typeface="Calibri" panose="020F0502020204030204" pitchFamily="34" charset="0"/>
                <a:cs typeface="Times New Roman" panose="02020603050405020304" pitchFamily="18" charset="0"/>
              </a:rPr>
              <a:t>In this </a:t>
            </a:r>
            <a:r>
              <a:rPr lang="en-IN" sz="2900" dirty="0" err="1" smtClean="0">
                <a:effectLst/>
                <a:latin typeface="Century" panose="02040604050505020304" pitchFamily="18" charset="0"/>
                <a:ea typeface="Calibri" panose="020F0502020204030204" pitchFamily="34" charset="0"/>
                <a:cs typeface="Times New Roman" panose="02020603050405020304" pitchFamily="18" charset="0"/>
              </a:rPr>
              <a:t>nlp</a:t>
            </a:r>
            <a:r>
              <a:rPr lang="en-IN" sz="2900" dirty="0" smtClean="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900" dirty="0" err="1" smtClean="0">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900" dirty="0" smtClean="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a:t>
            </a:r>
            <a:r>
              <a:rPr lang="en-IN" sz="2900" dirty="0" err="1" smtClean="0">
                <a:effectLst/>
                <a:latin typeface="Century" panose="02040604050505020304" pitchFamily="18" charset="0"/>
                <a:ea typeface="Calibri" panose="020F0502020204030204" pitchFamily="34" charset="0"/>
                <a:cs typeface="Times New Roman" panose="02020603050405020304" pitchFamily="18" charset="0"/>
              </a:rPr>
              <a:t>vectorizer</a:t>
            </a:r>
            <a:r>
              <a:rPr lang="en-IN" sz="2900" dirty="0" smtClean="0">
                <a:effectLst/>
                <a:latin typeface="Century" panose="02040604050505020304" pitchFamily="18" charset="0"/>
                <a:ea typeface="Calibri" panose="020F0502020204030204" pitchFamily="34" charset="0"/>
                <a:cs typeface="Times New Roman" panose="02020603050405020304" pitchFamily="18" charset="0"/>
              </a:rPr>
              <a:t> and separated our feature and labels then build the model using One </a:t>
            </a:r>
            <a:r>
              <a:rPr lang="en-IN" sz="2900" dirty="0" err="1" smtClean="0">
                <a:effectLst/>
                <a:latin typeface="Century" panose="02040604050505020304" pitchFamily="18" charset="0"/>
                <a:ea typeface="Calibri" panose="020F0502020204030204" pitchFamily="34" charset="0"/>
                <a:cs typeface="Times New Roman" panose="02020603050405020304" pitchFamily="18" charset="0"/>
              </a:rPr>
              <a:t>Vs</a:t>
            </a:r>
            <a:r>
              <a:rPr lang="en-IN" sz="2900" dirty="0" smtClean="0">
                <a:effectLst/>
                <a:latin typeface="Century" panose="02040604050505020304" pitchFamily="18" charset="0"/>
                <a:ea typeface="Calibri" panose="020F0502020204030204" pitchFamily="34" charset="0"/>
                <a:cs typeface="Times New Roman" panose="02020603050405020304" pitchFamily="18" charset="0"/>
              </a:rPr>
              <a:t> Rest Classifier.  Among all the algorithms which I have used for this purpose I have chosen </a:t>
            </a:r>
            <a:r>
              <a:rPr lang="en-IN" sz="2900" dirty="0" err="1" smtClean="0">
                <a:effectLst/>
                <a:latin typeface="Century" panose="02040604050505020304" pitchFamily="18" charset="0"/>
                <a:ea typeface="Calibri" panose="020F0502020204030204" pitchFamily="34" charset="0"/>
                <a:cs typeface="Times New Roman" panose="02020603050405020304" pitchFamily="18" charset="0"/>
              </a:rPr>
              <a:t>SGDClassifier</a:t>
            </a:r>
            <a:r>
              <a:rPr lang="en-IN" sz="2900" dirty="0" smtClean="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a:lnSpc>
                <a:spcPct val="107000"/>
              </a:lnSpc>
              <a:spcAft>
                <a:spcPts val="800"/>
              </a:spcAft>
              <a:buFont typeface="Wingdings" pitchFamily="2" charset="2"/>
              <a:buChar char="Ø"/>
            </a:pP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 Linear SVC</a:t>
            </a:r>
          </a:p>
          <a:p>
            <a:pPr marL="342900" lvl="0" indent="-342900">
              <a:lnSpc>
                <a:spcPct val="107000"/>
              </a:lnSpc>
              <a:spcBef>
                <a:spcPts val="300"/>
              </a:spcBef>
              <a:spcAft>
                <a:spcPts val="300"/>
              </a:spcAft>
              <a:buFont typeface="Wingdings" panose="05000000000000000000" pitchFamily="2" charset="2"/>
              <a:buChar char=""/>
            </a:pPr>
            <a:r>
              <a:rPr lang="en-IN" sz="2800" dirty="0" err="1" smtClean="0">
                <a:effectLst/>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117991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6">
            <a:extLst>
              <a:ext uri="{FF2B5EF4-FFF2-40B4-BE49-F238E27FC236}">
                <a16:creationId xmlns="" xmlns:a16="http://schemas.microsoft.com/office/drawing/2014/main" xmlns:lc="http://schemas.openxmlformats.org/drawingml/2006/lockedCanvas" id="{FF10BD45-ED47-4AFA-9172-D91E5F06D4B7}"/>
              </a:ext>
            </a:extLst>
          </p:cNvPr>
          <p:cNvSpPr txBox="1">
            <a:spLocks noGrp="1"/>
          </p:cNvSpPr>
          <p:nvPr>
            <p:ph type="title"/>
          </p:nvPr>
        </p:nvSpPr>
        <p:spPr>
          <a:xfrm>
            <a:off x="0" y="207245"/>
            <a:ext cx="8686800" cy="127778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Content Placeholder 3">
            <a:extLst>
              <a:ext uri="{FF2B5EF4-FFF2-40B4-BE49-F238E27FC236}">
                <a16:creationId xmlns="" xmlns:a16="http://schemas.microsoft.com/office/drawing/2014/main" xmlns:lc="http://schemas.openxmlformats.org/drawingml/2006/lockedCanvas" id="{CD0E0D8B-1962-44D6-96C2-3D490D2FD411}"/>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14" y="1685896"/>
            <a:ext cx="8277120" cy="3486207"/>
          </a:xfrm>
          <a:prstGeom prst="rect">
            <a:avLst/>
          </a:prstGeom>
          <a:noFill/>
          <a:ln>
            <a:noFill/>
          </a:ln>
        </p:spPr>
      </p:pic>
      <p:pic>
        <p:nvPicPr>
          <p:cNvPr id="6" name="Picture 5">
            <a:extLst>
              <a:ext uri="{FF2B5EF4-FFF2-40B4-BE49-F238E27FC236}">
                <a16:creationId xmlns="" xmlns:a16="http://schemas.microsoft.com/office/drawing/2014/main" xmlns:lc="http://schemas.openxmlformats.org/drawingml/2006/lockedCanvas"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114" y="5715000"/>
            <a:ext cx="7876526" cy="692150"/>
          </a:xfrm>
          <a:prstGeom prst="rect">
            <a:avLst/>
          </a:prstGeom>
          <a:noFill/>
          <a:ln>
            <a:noFill/>
          </a:ln>
        </p:spPr>
      </p:pic>
    </p:spTree>
    <p:extLst>
      <p:ext uri="{BB962C8B-B14F-4D97-AF65-F5344CB8AC3E}">
        <p14:creationId xmlns:p14="http://schemas.microsoft.com/office/powerpoint/2010/main" val="54109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9" y="304800"/>
            <a:ext cx="5079532"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2171700"/>
            <a:ext cx="303711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88912"/>
            <a:ext cx="487680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276475"/>
            <a:ext cx="4206875"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7125" y="3251200"/>
            <a:ext cx="5959475"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125" y="5324475"/>
            <a:ext cx="44196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23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011"/>
            <a:ext cx="5638800" cy="247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2602684"/>
            <a:ext cx="45339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799" y="37012"/>
            <a:ext cx="5100139" cy="253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632846"/>
            <a:ext cx="4945063"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399" y="3539309"/>
            <a:ext cx="5105401" cy="179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5486400"/>
            <a:ext cx="6149975"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241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6889"/>
            <a:ext cx="8153400" cy="4539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5">
            <a:extLst>
              <a:ext uri="{FF2B5EF4-FFF2-40B4-BE49-F238E27FC236}">
                <a16:creationId xmlns="" xmlns:a16="http://schemas.microsoft.com/office/drawing/2014/main" xmlns:lc="http://schemas.openxmlformats.org/drawingml/2006/lockedCanvas" id="{C8A3BC1D-63BC-46E2-AF44-3EFBFB008C43}"/>
              </a:ext>
            </a:extLst>
          </p:cNvPr>
          <p:cNvSpPr txBox="1"/>
          <p:nvPr/>
        </p:nvSpPr>
        <p:spPr>
          <a:xfrm>
            <a:off x="0" y="5410200"/>
            <a:ext cx="8991600" cy="98142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50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endParaRPr lang="en-US" dirty="0"/>
          </a:p>
        </p:txBody>
      </p:sp>
      <p:sp>
        <p:nvSpPr>
          <p:cNvPr id="4" name="Rectangle 3"/>
          <p:cNvSpPr/>
          <p:nvPr/>
        </p:nvSpPr>
        <p:spPr>
          <a:xfrm>
            <a:off x="1143000" y="1371600"/>
            <a:ext cx="5486400" cy="4939814"/>
          </a:xfrm>
          <a:prstGeom prst="rect">
            <a:avLst/>
          </a:prstGeom>
        </p:spPr>
        <p:txBody>
          <a:bodyPr wrap="square">
            <a:spAutoFit/>
          </a:bodyPr>
          <a:lstStyle/>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Hyper Parameter </a:t>
            </a:r>
            <a:r>
              <a:rPr lang="en-US" sz="2000" dirty="0" err="1" smtClean="0">
                <a:solidFill>
                  <a:schemeClr val="tx1"/>
                </a:solidFill>
                <a:latin typeface="Century" panose="02040604050505020304" pitchFamily="18" charset="0"/>
              </a:rPr>
              <a:t>Tunning</a:t>
            </a:r>
            <a:r>
              <a:rPr lang="en-US" sz="2000" dirty="0" smtClean="0">
                <a:solidFill>
                  <a:schemeClr val="tx1"/>
                </a:solidFill>
                <a:latin typeface="Century" panose="02040604050505020304" pitchFamily="18" charset="0"/>
              </a:rPr>
              <a:t>.</a:t>
            </a:r>
          </a:p>
          <a:p>
            <a:pPr>
              <a:spcBef>
                <a:spcPts val="300"/>
              </a:spcBef>
              <a:spcAft>
                <a:spcPts val="300"/>
              </a:spcAft>
              <a:buFont typeface="Wingdings" panose="05000000000000000000" pitchFamily="2" charset="2"/>
              <a:buChar char="Ø"/>
            </a:pPr>
            <a:r>
              <a:rPr lang="en-US" sz="2000" dirty="0" smtClean="0">
                <a:solidFill>
                  <a:schemeClr val="tx1"/>
                </a:solidFill>
                <a:latin typeface="Century" panose="02040604050505020304" pitchFamily="18" charset="0"/>
              </a:rPr>
              <a:t>Conclusion.</a:t>
            </a:r>
            <a:endParaRPr lang="en-US" sz="2000" dirty="0">
              <a:solidFill>
                <a:schemeClr val="tx1"/>
              </a:solidFill>
              <a:latin typeface="Century" panose="02040604050505020304" pitchFamily="18" charset="0"/>
            </a:endParaRPr>
          </a:p>
        </p:txBody>
      </p:sp>
    </p:spTree>
    <p:extLst>
      <p:ext uri="{BB962C8B-B14F-4D97-AF65-F5344CB8AC3E}">
        <p14:creationId xmlns:p14="http://schemas.microsoft.com/office/powerpoint/2010/main" val="3315958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9600" y="392668"/>
            <a:ext cx="6019800" cy="707886"/>
          </a:xfrm>
          <a:prstGeom prst="rect">
            <a:avLst/>
          </a:prstGeom>
        </p:spPr>
        <p:txBody>
          <a:bodyPr wrap="square">
            <a:spAutoFit/>
          </a:bodyPr>
          <a:lstStyle/>
          <a:p>
            <a:r>
              <a:rPr lang="en-IN" sz="40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a:t>
            </a:r>
            <a:r>
              <a:rPr lang="en-IN" sz="4000" b="1"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Tunning</a:t>
            </a:r>
            <a:endParaRPr lang="en-US" sz="4000" b="1" dirty="0"/>
          </a:p>
        </p:txBody>
      </p:sp>
      <p:pic>
        <p:nvPicPr>
          <p:cNvPr id="3" name="Picture 2">
            <a:extLst>
              <a:ext uri="{FF2B5EF4-FFF2-40B4-BE49-F238E27FC236}">
                <a16:creationId xmlns="" xmlns:a16="http://schemas.microsoft.com/office/drawing/2014/main" xmlns:lc="http://schemas.openxmlformats.org/drawingml/2006/lockedCanvas" id="{F5A98DF2-1951-48CA-963E-C00E3D02AC42}"/>
              </a:ext>
            </a:extLst>
          </p:cNvPr>
          <p:cNvPicPr>
            <a:picLocks noChangeAspect="1"/>
          </p:cNvPicPr>
          <p:nvPr/>
        </p:nvPicPr>
        <p:blipFill>
          <a:blip r:embed="rId2"/>
          <a:stretch>
            <a:fillRect/>
          </a:stretch>
        </p:blipFill>
        <p:spPr>
          <a:xfrm>
            <a:off x="94706" y="1374648"/>
            <a:ext cx="8915400" cy="2054352"/>
          </a:xfrm>
          <a:prstGeom prst="rect">
            <a:avLst/>
          </a:prstGeom>
        </p:spPr>
      </p:pic>
      <p:pic>
        <p:nvPicPr>
          <p:cNvPr id="4" name="Picture 3">
            <a:extLst>
              <a:ext uri="{FF2B5EF4-FFF2-40B4-BE49-F238E27FC236}">
                <a16:creationId xmlns="" xmlns:a16="http://schemas.microsoft.com/office/drawing/2014/main" xmlns:lc="http://schemas.openxmlformats.org/drawingml/2006/lockedCanvas" id="{5E7C336C-29B7-49A3-9EDE-A3945C222D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706" y="3657600"/>
            <a:ext cx="8287294" cy="1016000"/>
          </a:xfrm>
          <a:prstGeom prst="rect">
            <a:avLst/>
          </a:prstGeom>
          <a:noFill/>
          <a:ln>
            <a:noFill/>
          </a:ln>
        </p:spPr>
      </p:pic>
      <p:sp>
        <p:nvSpPr>
          <p:cNvPr id="5" name="TextBox 11">
            <a:extLst>
              <a:ext uri="{FF2B5EF4-FFF2-40B4-BE49-F238E27FC236}">
                <a16:creationId xmlns="" xmlns:a16="http://schemas.microsoft.com/office/drawing/2014/main" xmlns:lc="http://schemas.openxmlformats.org/drawingml/2006/lockedCanvas" id="{5E9867ED-798D-47F1-8553-3ACE798276B3}"/>
              </a:ext>
            </a:extLst>
          </p:cNvPr>
          <p:cNvSpPr txBox="1"/>
          <p:nvPr/>
        </p:nvSpPr>
        <p:spPr>
          <a:xfrm>
            <a:off x="71846" y="5257800"/>
            <a:ext cx="8986156" cy="140961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46726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Content Placeholder 3">
            <a:extLst>
              <a:ext uri="{FF2B5EF4-FFF2-40B4-BE49-F238E27FC236}">
                <a16:creationId xmlns="" xmlns:a16="http://schemas.microsoft.com/office/drawing/2014/main" xmlns:lc="http://schemas.openxmlformats.org/drawingml/2006/lockedCanvas" id="{30868985-91E5-47E3-87DC-A66B00BD8C83}"/>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608590" cy="2502029"/>
          </a:xfrm>
          <a:prstGeom prst="rect">
            <a:avLst/>
          </a:prstGeom>
          <a:noFill/>
          <a:ln>
            <a:noFill/>
          </a:ln>
        </p:spPr>
      </p:pic>
      <p:sp>
        <p:nvSpPr>
          <p:cNvPr id="3" name="TextBox 6">
            <a:extLst>
              <a:ext uri="{FF2B5EF4-FFF2-40B4-BE49-F238E27FC236}">
                <a16:creationId xmlns="" xmlns:a16="http://schemas.microsoft.com/office/drawing/2014/main" xmlns:lc="http://schemas.openxmlformats.org/drawingml/2006/lockedCanvas" id="{5A5F9DFF-4AFD-431E-A415-9997F281AB9D}"/>
              </a:ext>
            </a:extLst>
          </p:cNvPr>
          <p:cNvSpPr txBox="1"/>
          <p:nvPr/>
        </p:nvSpPr>
        <p:spPr>
          <a:xfrm>
            <a:off x="329565" y="6248400"/>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xmlns:lc="http://schemas.openxmlformats.org/drawingml/2006/lockedCanvas"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97972"/>
            <a:ext cx="6628638" cy="2882900"/>
          </a:xfrm>
          <a:prstGeom prst="rect">
            <a:avLst/>
          </a:prstGeom>
          <a:noFill/>
          <a:ln>
            <a:noFill/>
          </a:ln>
        </p:spPr>
      </p:pic>
    </p:spTree>
    <p:extLst>
      <p:ext uri="{BB962C8B-B14F-4D97-AF65-F5344CB8AC3E}">
        <p14:creationId xmlns:p14="http://schemas.microsoft.com/office/powerpoint/2010/main" val="376726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9600" y="381000"/>
            <a:ext cx="2597186" cy="707886"/>
          </a:xfrm>
          <a:prstGeom prst="rect">
            <a:avLst/>
          </a:prstGeom>
        </p:spPr>
        <p:txBody>
          <a:bodyPr wrap="none">
            <a:spAutoFit/>
          </a:bodyPr>
          <a:lstStyle/>
          <a:p>
            <a:r>
              <a:rPr lang="en-I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US" sz="4000" dirty="0"/>
          </a:p>
        </p:txBody>
      </p:sp>
      <p:sp>
        <p:nvSpPr>
          <p:cNvPr id="3" name="Content Placeholder 2">
            <a:extLst>
              <a:ext uri="{FF2B5EF4-FFF2-40B4-BE49-F238E27FC236}">
                <a16:creationId xmlns="" xmlns:a16="http://schemas.microsoft.com/office/drawing/2014/main" xmlns:lc="http://schemas.openxmlformats.org/drawingml/2006/lockedCanvas" id="{F1F0CA3D-FB2D-4660-B051-64C35B18662A}"/>
              </a:ext>
            </a:extLst>
          </p:cNvPr>
          <p:cNvSpPr>
            <a:spLocks noGrp="1"/>
          </p:cNvSpPr>
          <p:nvPr/>
        </p:nvSpPr>
        <p:spPr bwMode="hidden">
          <a:xfrm>
            <a:off x="228600" y="1295400"/>
            <a:ext cx="8686800" cy="4821936"/>
          </a:xfrm>
          <a:prstGeom prst="rect">
            <a:avLst/>
          </a:prstGeom>
        </p:spPr>
        <p:style>
          <a:lnRef idx="2">
            <a:schemeClr val="accent2"/>
          </a:lnRef>
          <a:fillRef idx="1">
            <a:schemeClr val="lt1"/>
          </a:fillRef>
          <a:effectRef idx="0">
            <a:schemeClr val="accent2"/>
          </a:effectRef>
          <a:fontRef idx="minor">
            <a:schemeClr val="dk1"/>
          </a:fontRef>
        </p:style>
        <p:txBody>
          <a:bodyPr vert="horz">
            <a:normAutofit fontScale="70000" lnSpcReduction="20000"/>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dk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dk1"/>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dk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dk1"/>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dk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dk1"/>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dk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dk1"/>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dk1"/>
                </a:solidFill>
                <a:latin typeface="+mn-lt"/>
                <a:ea typeface="+mn-ea"/>
                <a:cs typeface="+mn-cs"/>
              </a:defRPr>
            </a:lvl9pPr>
            <a:extLst/>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spTree>
    <p:extLst>
      <p:ext uri="{BB962C8B-B14F-4D97-AF65-F5344CB8AC3E}">
        <p14:creationId xmlns:p14="http://schemas.microsoft.com/office/powerpoint/2010/main" val="2238450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545"/>
            <a:ext cx="82296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50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endParaRPr lang="en-US" dirty="0"/>
          </a:p>
        </p:txBody>
      </p:sp>
      <p:sp>
        <p:nvSpPr>
          <p:cNvPr id="4" name="Rectangle 3"/>
          <p:cNvSpPr/>
          <p:nvPr/>
        </p:nvSpPr>
        <p:spPr>
          <a:xfrm>
            <a:off x="381000" y="1674674"/>
            <a:ext cx="8229600" cy="3508653"/>
          </a:xfrm>
          <a:prstGeom prst="rect">
            <a:avLst/>
          </a:prstGeom>
        </p:spPr>
        <p:txBody>
          <a:bodyPr wrap="square">
            <a:spAutoFit/>
          </a:bodyPr>
          <a:lstStyle/>
          <a:p>
            <a:pPr>
              <a:buFont typeface="Wingdings" panose="05000000000000000000" pitchFamily="2" charset="2"/>
              <a:buChar char="ü"/>
            </a:pPr>
            <a:r>
              <a:rPr lang="en-US" sz="2400" dirty="0" smtClean="0">
                <a:solidFill>
                  <a:schemeClr val="tx1"/>
                </a:solidFill>
                <a:latin typeface="Century" panose="02040604050505020304" pitchFamily="18" charset="0"/>
              </a:rPr>
              <a:t>In this particular presentation we will be looking on:</a:t>
            </a:r>
          </a:p>
          <a:p>
            <a:pPr marL="800100" lvl="1" indent="-342900">
              <a:buFont typeface="Wingdings" pitchFamily="2" charset="2"/>
              <a:buChar char="q"/>
            </a:pPr>
            <a:r>
              <a:rPr lang="en-US" sz="2000" dirty="0" smtClean="0">
                <a:solidFill>
                  <a:schemeClr val="tx1"/>
                </a:solidFill>
                <a:latin typeface="Century" panose="02040604050505020304" pitchFamily="18" charset="0"/>
              </a:rPr>
              <a:t>How to analyze the dataset of Rating Prediction Project.</a:t>
            </a:r>
          </a:p>
          <a:p>
            <a:pPr lvl="1"/>
            <a:endParaRPr lang="en-US" sz="2000" dirty="0" smtClean="0">
              <a:solidFill>
                <a:schemeClr val="tx1"/>
              </a:solidFill>
              <a:latin typeface="Century" panose="02040604050505020304" pitchFamily="18" charset="0"/>
            </a:endParaRPr>
          </a:p>
          <a:p>
            <a:pPr marL="800100" lvl="1" indent="-342900">
              <a:buFont typeface="Wingdings" pitchFamily="2" charset="2"/>
              <a:buChar char="q"/>
            </a:pPr>
            <a:r>
              <a:rPr lang="en-US" sz="2000" dirty="0" smtClean="0">
                <a:solidFill>
                  <a:schemeClr val="tx1"/>
                </a:solidFill>
                <a:latin typeface="Century" panose="02040604050505020304" pitchFamily="18" charset="0"/>
              </a:rPr>
              <a:t>What are the EDA steps in cleaning the dataset.</a:t>
            </a:r>
          </a:p>
          <a:p>
            <a:pPr lvl="1"/>
            <a:endParaRPr lang="en-US" sz="2000" dirty="0" smtClean="0">
              <a:solidFill>
                <a:schemeClr val="tx1"/>
              </a:solidFill>
              <a:latin typeface="Century" panose="02040604050505020304" pitchFamily="18" charset="0"/>
            </a:endParaRPr>
          </a:p>
          <a:p>
            <a:pPr marL="800100" lvl="1" indent="-342900">
              <a:buFont typeface="Wingdings" pitchFamily="2" charset="2"/>
              <a:buChar char="q"/>
            </a:pPr>
            <a:r>
              <a:rPr lang="en-US" sz="2000" dirty="0" smtClean="0">
                <a:solidFill>
                  <a:schemeClr val="tx1"/>
                </a:solidFill>
                <a:latin typeface="Century" panose="02040604050505020304" pitchFamily="18" charset="0"/>
              </a:rPr>
              <a:t>Overall analysis on the problem.</a:t>
            </a:r>
          </a:p>
          <a:p>
            <a:pPr lvl="1"/>
            <a:endParaRPr lang="en-US" sz="2000" dirty="0" smtClean="0">
              <a:solidFill>
                <a:schemeClr val="tx1"/>
              </a:solidFill>
              <a:latin typeface="Century" panose="02040604050505020304" pitchFamily="18" charset="0"/>
            </a:endParaRPr>
          </a:p>
          <a:p>
            <a:pPr marL="800100" lvl="1" indent="-342900">
              <a:buFont typeface="Wingdings" pitchFamily="2" charset="2"/>
              <a:buChar char="q"/>
            </a:pPr>
            <a:r>
              <a:rPr lang="en-US" sz="2000" dirty="0" smtClean="0">
                <a:solidFill>
                  <a:schemeClr val="tx1"/>
                </a:solidFill>
                <a:latin typeface="Century" panose="02040604050505020304" pitchFamily="18" charset="0"/>
              </a:rPr>
              <a:t>Model building from the cleaned dataset.</a:t>
            </a:r>
          </a:p>
          <a:p>
            <a:pPr lvl="1"/>
            <a:endParaRPr lang="en-US" sz="2000" dirty="0" smtClean="0">
              <a:solidFill>
                <a:schemeClr val="tx1"/>
              </a:solidFill>
              <a:latin typeface="Century" panose="02040604050505020304" pitchFamily="18" charset="0"/>
            </a:endParaRPr>
          </a:p>
          <a:p>
            <a:pPr marL="800100" lvl="1" indent="-342900">
              <a:buFont typeface="Wingdings" pitchFamily="2" charset="2"/>
              <a:buChar char="q"/>
            </a:pPr>
            <a:r>
              <a:rPr lang="en-US" sz="2000" dirty="0" smtClean="0">
                <a:solidFill>
                  <a:schemeClr val="tx1"/>
                </a:solidFill>
                <a:latin typeface="Century" panose="02040604050505020304" pitchFamily="18" charset="0"/>
              </a:rPr>
              <a:t>Saving the best model.</a:t>
            </a:r>
          </a:p>
          <a:p>
            <a:pPr lvl="5"/>
            <a:endParaRPr lang="en-US" dirty="0">
              <a:solidFill>
                <a:schemeClr val="tx1"/>
              </a:solidFill>
              <a:latin typeface="Century" panose="02040604050505020304" pitchFamily="18" charset="0"/>
            </a:endParaRPr>
          </a:p>
        </p:txBody>
      </p:sp>
    </p:spTree>
    <p:extLst>
      <p:ext uri="{BB962C8B-B14F-4D97-AF65-F5344CB8AC3E}">
        <p14:creationId xmlns:p14="http://schemas.microsoft.com/office/powerpoint/2010/main" val="85067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US" dirty="0"/>
          </a:p>
        </p:txBody>
      </p:sp>
      <p:sp>
        <p:nvSpPr>
          <p:cNvPr id="3" name="Content Placeholder 2">
            <a:extLst>
              <a:ext uri="{FF2B5EF4-FFF2-40B4-BE49-F238E27FC236}">
                <a16:creationId xmlns="" xmlns:a16="http://schemas.microsoft.com/office/drawing/2014/main" xmlns:lc="http://schemas.openxmlformats.org/drawingml/2006/lockedCanvas" id="{54D839DB-143B-4168-8670-7AB12CCC0CAE}"/>
              </a:ext>
            </a:extLst>
          </p:cNvPr>
          <p:cNvSpPr>
            <a:spLocks noGrp="1"/>
          </p:cNvSpPr>
          <p:nvPr/>
        </p:nvSpPr>
        <p:spPr bwMode="hidden">
          <a:xfrm>
            <a:off x="-76200" y="1372689"/>
            <a:ext cx="5334000" cy="3808911"/>
          </a:xfrm>
          <a:prstGeom prst="rect">
            <a:avLst/>
          </a:prstGeom>
        </p:spPr>
        <p:style>
          <a:lnRef idx="2">
            <a:schemeClr val="accent2"/>
          </a:lnRef>
          <a:fillRef idx="1">
            <a:schemeClr val="lt1"/>
          </a:fillRef>
          <a:effectRef idx="0">
            <a:schemeClr val="accent2"/>
          </a:effectRef>
          <a:fontRef idx="minor">
            <a:schemeClr val="dk1"/>
          </a:fontRef>
        </p:style>
        <p:txBody>
          <a:bodyPr vert="horz" anchor="t">
            <a:normAutofit fontScale="70000" lnSpcReduction="20000"/>
          </a:bodyPr>
          <a:lstStyle>
            <a:lvl1pPr marL="274320" indent="-274320" algn="l" rtl="0" eaLnBrk="1" latinLnBrk="0" hangingPunct="1">
              <a:spcBef>
                <a:spcPts val="600"/>
              </a:spcBef>
              <a:buClr>
                <a:schemeClr val="tx2"/>
              </a:buClr>
              <a:buSzPct val="73000"/>
              <a:buFont typeface="Wingdings 2"/>
              <a:buChar char=""/>
              <a:defRPr kumimoji="0" sz="2800" kern="1200" baseline="0">
                <a:solidFill>
                  <a:schemeClr val="dk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400" kern="1200">
                <a:solidFill>
                  <a:schemeClr val="dk1"/>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dk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1800" kern="1200">
                <a:solidFill>
                  <a:schemeClr val="dk1"/>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dk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dk1"/>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dk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dk1"/>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dk1"/>
                </a:solidFill>
                <a:latin typeface="+mn-lt"/>
                <a:ea typeface="+mn-ea"/>
                <a:cs typeface="+mn-cs"/>
              </a:defRPr>
            </a:lvl9pPr>
            <a:extLst/>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4" name="Content Placeholder 4">
            <a:extLst>
              <a:ext uri="{FF2B5EF4-FFF2-40B4-BE49-F238E27FC236}">
                <a16:creationId xmlns="" xmlns:a16="http://schemas.microsoft.com/office/drawing/2014/main" xmlns:lc="http://schemas.openxmlformats.org/drawingml/2006/lockedCanvas" id="{EADEF8ED-9E84-41EF-9E97-4A68D27B5C3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bwMode="hidden">
          <a:xfrm>
            <a:off x="5257800" y="1219200"/>
            <a:ext cx="3733800" cy="5029200"/>
          </a:xfrm>
          <a:prstGeom prst="rect">
            <a:avLst/>
          </a:prstGeom>
        </p:spPr>
      </p:pic>
    </p:spTree>
    <p:extLst>
      <p:ext uri="{BB962C8B-B14F-4D97-AF65-F5344CB8AC3E}">
        <p14:creationId xmlns:p14="http://schemas.microsoft.com/office/powerpoint/2010/main" val="118455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US" dirty="0"/>
          </a:p>
        </p:txBody>
      </p:sp>
      <p:sp>
        <p:nvSpPr>
          <p:cNvPr id="4" name="Content Placeholder 2">
            <a:extLst>
              <a:ext uri="{FF2B5EF4-FFF2-40B4-BE49-F238E27FC236}">
                <a16:creationId xmlns="" xmlns:a16="http://schemas.microsoft.com/office/drawing/2014/main" xmlns:lc="http://schemas.openxmlformats.org/drawingml/2006/lockedCanvas" id="{A3D8CF9B-B036-41F7-8E53-588F923A1DFB}"/>
              </a:ext>
            </a:extLst>
          </p:cNvPr>
          <p:cNvSpPr>
            <a:spLocks noGrp="1"/>
          </p:cNvSpPr>
          <p:nvPr/>
        </p:nvSpPr>
        <p:spPr bwMode="hidden">
          <a:xfrm>
            <a:off x="0" y="1428051"/>
            <a:ext cx="5242560" cy="3967065"/>
          </a:xfrm>
          <a:prstGeom prst="rect">
            <a:avLst/>
          </a:prstGeom>
        </p:spPr>
        <p:style>
          <a:lnRef idx="2">
            <a:schemeClr val="accent2"/>
          </a:lnRef>
          <a:fillRef idx="1">
            <a:schemeClr val="lt1"/>
          </a:fillRef>
          <a:effectRef idx="0">
            <a:schemeClr val="accent2"/>
          </a:effectRef>
          <a:fontRef idx="minor">
            <a:schemeClr val="dk1"/>
          </a:fontRef>
        </p:style>
        <p:txBody>
          <a:bodyPr vert="horz">
            <a:normAutofit fontScale="92500" lnSpcReduction="10000"/>
          </a:bodyPr>
          <a:lstStyle>
            <a:lvl1pPr marL="274320" indent="-274320" algn="l" rtl="0" eaLnBrk="1" latinLnBrk="0" hangingPunct="1">
              <a:spcBef>
                <a:spcPts val="600"/>
              </a:spcBef>
              <a:buClr>
                <a:schemeClr val="tx2"/>
              </a:buClr>
              <a:buSzPct val="73000"/>
              <a:buFont typeface="Wingdings 2"/>
              <a:buChar char=""/>
              <a:defRPr kumimoji="0" sz="2400" kern="1200" baseline="0">
                <a:solidFill>
                  <a:schemeClr val="dk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000" kern="1200">
                <a:solidFill>
                  <a:schemeClr val="dk1"/>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1800" kern="1200">
                <a:solidFill>
                  <a:schemeClr val="dk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1600" kern="1200">
                <a:solidFill>
                  <a:schemeClr val="dk1"/>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600" kern="1200">
                <a:solidFill>
                  <a:schemeClr val="dk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dk1"/>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dk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dk1"/>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dk1"/>
                </a:solidFill>
                <a:latin typeface="+mn-lt"/>
                <a:ea typeface="+mn-ea"/>
                <a:cs typeface="+mn-cs"/>
              </a:defRPr>
            </a:lvl9pPr>
            <a:extLst/>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pPr marL="0" indent="0">
              <a:buNone/>
            </a:pPr>
            <a:endParaRPr lang="en-IN" dirty="0"/>
          </a:p>
        </p:txBody>
      </p:sp>
      <p:pic>
        <p:nvPicPr>
          <p:cNvPr id="6" name="Content Placeholder 7">
            <a:extLst>
              <a:ext uri="{FF2B5EF4-FFF2-40B4-BE49-F238E27FC236}">
                <a16:creationId xmlns="" xmlns:a16="http://schemas.microsoft.com/office/drawing/2014/main" xmlns:lc="http://schemas.openxmlformats.org/drawingml/2006/lockedCanvas" id="{41185A26-5298-4AB3-880D-ECF92F3B91A1}"/>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hidden">
          <a:xfrm>
            <a:off x="5242560" y="1524000"/>
            <a:ext cx="3901440" cy="3871116"/>
          </a:xfrm>
          <a:prstGeom prst="rect">
            <a:avLst/>
          </a:prstGeom>
        </p:spPr>
      </p:pic>
    </p:spTree>
    <p:extLst>
      <p:ext uri="{BB962C8B-B14F-4D97-AF65-F5344CB8AC3E}">
        <p14:creationId xmlns:p14="http://schemas.microsoft.com/office/powerpoint/2010/main" val="208104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US" dirty="0"/>
          </a:p>
        </p:txBody>
      </p:sp>
      <p:sp>
        <p:nvSpPr>
          <p:cNvPr id="3" name="Content Placeholder 2">
            <a:extLst>
              <a:ext uri="{FF2B5EF4-FFF2-40B4-BE49-F238E27FC236}">
                <a16:creationId xmlns="" xmlns:a16="http://schemas.microsoft.com/office/drawing/2014/main" xmlns:lc="http://schemas.openxmlformats.org/drawingml/2006/lockedCanvas" id="{D0B7870D-7A2E-4938-9358-8C876A294A0E}"/>
              </a:ext>
            </a:extLst>
          </p:cNvPr>
          <p:cNvSpPr>
            <a:spLocks noGrp="1"/>
          </p:cNvSpPr>
          <p:nvPr/>
        </p:nvSpPr>
        <p:spPr bwMode="hidden">
          <a:xfrm>
            <a:off x="76200" y="1335096"/>
            <a:ext cx="9067800" cy="5443692"/>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dk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dk1"/>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dk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dk1"/>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dk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dk1"/>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dk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dk1"/>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dk1"/>
                </a:solidFill>
                <a:latin typeface="+mn-lt"/>
                <a:ea typeface="+mn-ea"/>
                <a:cs typeface="+mn-cs"/>
              </a:defRPr>
            </a:lvl9pPr>
            <a:extLst/>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5" name="Picture 4">
            <a:extLst>
              <a:ext uri="{FF2B5EF4-FFF2-40B4-BE49-F238E27FC236}">
                <a16:creationId xmlns="" xmlns:a16="http://schemas.microsoft.com/office/drawing/2014/main" xmlns:lc="http://schemas.openxmlformats.org/drawingml/2006/lockedCanvas"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435531"/>
            <a:ext cx="7604215" cy="2971911"/>
          </a:xfrm>
          <a:prstGeom prst="rect">
            <a:avLst/>
          </a:prstGeom>
        </p:spPr>
      </p:pic>
    </p:spTree>
    <p:extLst>
      <p:ext uri="{BB962C8B-B14F-4D97-AF65-F5344CB8AC3E}">
        <p14:creationId xmlns:p14="http://schemas.microsoft.com/office/powerpoint/2010/main" val="47701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a:t>
            </a:r>
            <a:b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Classifier</a:t>
            </a:r>
            <a:endParaRPr lang="en-US" dirty="0"/>
          </a:p>
        </p:txBody>
      </p:sp>
      <p:sp>
        <p:nvSpPr>
          <p:cNvPr id="4" name="Content Placeholder 2">
            <a:extLst>
              <a:ext uri="{FF2B5EF4-FFF2-40B4-BE49-F238E27FC236}">
                <a16:creationId xmlns="" xmlns:a16="http://schemas.microsoft.com/office/drawing/2014/main" xmlns:lc="http://schemas.openxmlformats.org/drawingml/2006/lockedCanvas" id="{22448059-EB4A-4025-B19B-0A371E315D97}"/>
              </a:ext>
            </a:extLst>
          </p:cNvPr>
          <p:cNvSpPr>
            <a:spLocks noGrp="1"/>
          </p:cNvSpPr>
          <p:nvPr/>
        </p:nvSpPr>
        <p:spPr bwMode="hidden">
          <a:xfrm>
            <a:off x="152400" y="1981200"/>
            <a:ext cx="8686800" cy="4638984"/>
          </a:xfrm>
          <a:prstGeom prst="rect">
            <a:avLst/>
          </a:prstGeom>
        </p:spPr>
        <p:style>
          <a:lnRef idx="2">
            <a:schemeClr val="accent2"/>
          </a:lnRef>
          <a:fillRef idx="1">
            <a:schemeClr val="lt1"/>
          </a:fillRef>
          <a:effectRef idx="0">
            <a:schemeClr val="accent2"/>
          </a:effectRef>
          <a:fontRef idx="minor">
            <a:schemeClr val="dk1"/>
          </a:fontRef>
        </p:style>
        <p:txBody>
          <a:bodyPr vert="horz">
            <a:normAutofit lnSpcReduction="10000"/>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dk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dk1"/>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dk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dk1"/>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dk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dk1"/>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dk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dk1"/>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dk1"/>
                </a:solidFill>
                <a:latin typeface="+mn-lt"/>
                <a:ea typeface="+mn-ea"/>
                <a:cs typeface="+mn-cs"/>
              </a:defRPr>
            </a:lvl9pPr>
            <a:extLst/>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77723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r>
              <a:rPr lang="en-IN"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
            </a:r>
            <a:br>
              <a:rPr lang="en-IN"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br>
            <a:r>
              <a:rPr lang="en-IN"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c</a:t>
            </a:r>
            <a:endParaRPr lang="en-US" dirty="0"/>
          </a:p>
        </p:txBody>
      </p:sp>
      <p:sp>
        <p:nvSpPr>
          <p:cNvPr id="5" name="Flowchart: Alternate Process 4">
            <a:extLst>
              <a:ext uri="{FF2B5EF4-FFF2-40B4-BE49-F238E27FC236}">
                <a16:creationId xmlns="" xmlns:a16="http://schemas.microsoft.com/office/drawing/2014/main" xmlns:lc="http://schemas.openxmlformats.org/drawingml/2006/lockedCanvas" id="{65C1B98E-16C4-4728-A2C6-A060D7599AD6}"/>
              </a:ext>
            </a:extLst>
          </p:cNvPr>
          <p:cNvSpPr/>
          <p:nvPr/>
        </p:nvSpPr>
        <p:spPr>
          <a:xfrm>
            <a:off x="3525" y="914400"/>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lumMod val="85000"/>
                    <a:lumOff val="15000"/>
                  </a:schemeClr>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lumMod val="85000"/>
                  <a:lumOff val="15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6" name="Arrow: Right 9">
            <a:extLst>
              <a:ext uri="{FF2B5EF4-FFF2-40B4-BE49-F238E27FC236}">
                <a16:creationId xmlns="" xmlns:a16="http://schemas.microsoft.com/office/drawing/2014/main" xmlns:lc="http://schemas.openxmlformats.org/drawingml/2006/lockedCanvas" id="{80505AFE-E45E-4CB0-8D11-DC6F54A4B812}"/>
              </a:ext>
            </a:extLst>
          </p:cNvPr>
          <p:cNvSpPr/>
          <p:nvPr/>
        </p:nvSpPr>
        <p:spPr>
          <a:xfrm>
            <a:off x="2514600" y="1295400"/>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8" name="Flowchart: Alternate Process 7">
            <a:extLst>
              <a:ext uri="{FF2B5EF4-FFF2-40B4-BE49-F238E27FC236}">
                <a16:creationId xmlns="" xmlns:a16="http://schemas.microsoft.com/office/drawing/2014/main" xmlns:lc="http://schemas.openxmlformats.org/drawingml/2006/lockedCanvas" id="{A12EF69C-6EE3-4F90-8E75-AD0E99F33C4E}"/>
              </a:ext>
            </a:extLst>
          </p:cNvPr>
          <p:cNvSpPr/>
          <p:nvPr/>
        </p:nvSpPr>
        <p:spPr>
          <a:xfrm>
            <a:off x="3352800" y="1143000"/>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9" name="Arrow: Right 11">
            <a:extLst>
              <a:ext uri="{FF2B5EF4-FFF2-40B4-BE49-F238E27FC236}">
                <a16:creationId xmlns="" xmlns:a16="http://schemas.microsoft.com/office/drawing/2014/main" xmlns:lc="http://schemas.openxmlformats.org/drawingml/2006/lockedCanvas" id="{BD7FFFC3-C2CC-47B0-98CE-027159724E90}"/>
              </a:ext>
            </a:extLst>
          </p:cNvPr>
          <p:cNvSpPr/>
          <p:nvPr/>
        </p:nvSpPr>
        <p:spPr>
          <a:xfrm>
            <a:off x="5791200" y="1341120"/>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1" name="Flowchart: Alternate Process 10">
            <a:extLst>
              <a:ext uri="{FF2B5EF4-FFF2-40B4-BE49-F238E27FC236}">
                <a16:creationId xmlns="" xmlns:a16="http://schemas.microsoft.com/office/drawing/2014/main" xmlns:lc="http://schemas.openxmlformats.org/drawingml/2006/lockedCanvas" id="{180C310C-7A7D-4FDC-B69B-7242D8F982A5}"/>
              </a:ext>
            </a:extLst>
          </p:cNvPr>
          <p:cNvSpPr/>
          <p:nvPr/>
        </p:nvSpPr>
        <p:spPr>
          <a:xfrm>
            <a:off x="6629400" y="96012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Down 26">
            <a:extLst>
              <a:ext uri="{FF2B5EF4-FFF2-40B4-BE49-F238E27FC236}">
                <a16:creationId xmlns="" xmlns:a16="http://schemas.microsoft.com/office/drawing/2014/main" xmlns:lc="http://schemas.openxmlformats.org/drawingml/2006/lockedCanvas" id="{BF50AD5F-76F2-454B-A80A-D9FDBCE58ED7}"/>
              </a:ext>
            </a:extLst>
          </p:cNvPr>
          <p:cNvSpPr/>
          <p:nvPr/>
        </p:nvSpPr>
        <p:spPr>
          <a:xfrm>
            <a:off x="7484706" y="25146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3" name="Flowchart: Alternate Process 12">
            <a:extLst>
              <a:ext uri="{FF2B5EF4-FFF2-40B4-BE49-F238E27FC236}">
                <a16:creationId xmlns="" xmlns:a16="http://schemas.microsoft.com/office/drawing/2014/main" xmlns:lc="http://schemas.openxmlformats.org/drawingml/2006/lockedCanvas" id="{31ECFB98-689F-422F-9514-728C014F084F}"/>
              </a:ext>
            </a:extLst>
          </p:cNvPr>
          <p:cNvSpPr/>
          <p:nvPr/>
        </p:nvSpPr>
        <p:spPr>
          <a:xfrm>
            <a:off x="6858518" y="320040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4" name="Arrow: Left 21">
            <a:extLst>
              <a:ext uri="{FF2B5EF4-FFF2-40B4-BE49-F238E27FC236}">
                <a16:creationId xmlns="" xmlns:a16="http://schemas.microsoft.com/office/drawing/2014/main" xmlns:lc="http://schemas.openxmlformats.org/drawingml/2006/lockedCanvas" id="{7AE48DB2-0A2E-4A51-9BC4-7973D9FE6678}"/>
              </a:ext>
            </a:extLst>
          </p:cNvPr>
          <p:cNvSpPr/>
          <p:nvPr/>
        </p:nvSpPr>
        <p:spPr>
          <a:xfrm>
            <a:off x="5961739" y="3581400"/>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5" name="Flowchart: Alternate Process 14">
            <a:extLst>
              <a:ext uri="{FF2B5EF4-FFF2-40B4-BE49-F238E27FC236}">
                <a16:creationId xmlns="" xmlns:a16="http://schemas.microsoft.com/office/drawing/2014/main" xmlns:lc="http://schemas.openxmlformats.org/drawingml/2006/lockedCanvas" id="{00033B84-DBF6-4EA5-A678-00A039B25E9D}"/>
              </a:ext>
            </a:extLst>
          </p:cNvPr>
          <p:cNvSpPr/>
          <p:nvPr/>
        </p:nvSpPr>
        <p:spPr>
          <a:xfrm>
            <a:off x="3487576" y="320040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6" name="Arrow: Left 23">
            <a:extLst>
              <a:ext uri="{FF2B5EF4-FFF2-40B4-BE49-F238E27FC236}">
                <a16:creationId xmlns="" xmlns:a16="http://schemas.microsoft.com/office/drawing/2014/main" xmlns:lc="http://schemas.openxmlformats.org/drawingml/2006/lockedCanvas" id="{D1899990-9647-4B3C-8939-F7CEF367EEF6}"/>
              </a:ext>
            </a:extLst>
          </p:cNvPr>
          <p:cNvSpPr/>
          <p:nvPr/>
        </p:nvSpPr>
        <p:spPr>
          <a:xfrm>
            <a:off x="2514600" y="3614057"/>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7" name="Flowchart: Alternate Process 16">
            <a:extLst>
              <a:ext uri="{FF2B5EF4-FFF2-40B4-BE49-F238E27FC236}">
                <a16:creationId xmlns="" xmlns:a16="http://schemas.microsoft.com/office/drawing/2014/main" xmlns:lc="http://schemas.openxmlformats.org/drawingml/2006/lockedCanvas" id="{D8B4B1D2-FAFA-4E25-8870-E56EB080A176}"/>
              </a:ext>
            </a:extLst>
          </p:cNvPr>
          <p:cNvSpPr/>
          <p:nvPr/>
        </p:nvSpPr>
        <p:spPr>
          <a:xfrm>
            <a:off x="71535" y="313290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Arrow: Down 25">
            <a:extLst>
              <a:ext uri="{FF2B5EF4-FFF2-40B4-BE49-F238E27FC236}">
                <a16:creationId xmlns="" xmlns:a16="http://schemas.microsoft.com/office/drawing/2014/main" xmlns:lc="http://schemas.openxmlformats.org/drawingml/2006/lockedCanvas" id="{8698FB53-B832-453A-9B2A-06BBE89FAB57}"/>
              </a:ext>
            </a:extLst>
          </p:cNvPr>
          <p:cNvSpPr/>
          <p:nvPr/>
        </p:nvSpPr>
        <p:spPr>
          <a:xfrm>
            <a:off x="836023" y="4648200"/>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9" name="Flowchart: Alternate Process 18">
            <a:extLst>
              <a:ext uri="{FF2B5EF4-FFF2-40B4-BE49-F238E27FC236}">
                <a16:creationId xmlns="" xmlns:a16="http://schemas.microsoft.com/office/drawing/2014/main" xmlns:lc="http://schemas.openxmlformats.org/drawingml/2006/lockedCanvas" id="{93894349-6E7C-4E61-88B6-9FE6FB216C26}"/>
              </a:ext>
            </a:extLst>
          </p:cNvPr>
          <p:cNvSpPr/>
          <p:nvPr/>
        </p:nvSpPr>
        <p:spPr>
          <a:xfrm>
            <a:off x="71535" y="541020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Arrow: Right 16">
            <a:extLst>
              <a:ext uri="{FF2B5EF4-FFF2-40B4-BE49-F238E27FC236}">
                <a16:creationId xmlns="" xmlns:a16="http://schemas.microsoft.com/office/drawing/2014/main" xmlns:lc="http://schemas.openxmlformats.org/drawingml/2006/lockedCanvas" id="{AF7EF058-49A7-48CF-8A68-51D390EF96B2}"/>
              </a:ext>
            </a:extLst>
          </p:cNvPr>
          <p:cNvSpPr/>
          <p:nvPr/>
        </p:nvSpPr>
        <p:spPr>
          <a:xfrm>
            <a:off x="2514600" y="5791200"/>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1" name="Flowchart: Alternate Process 20">
            <a:extLst>
              <a:ext uri="{FF2B5EF4-FFF2-40B4-BE49-F238E27FC236}">
                <a16:creationId xmlns="" xmlns:a16="http://schemas.microsoft.com/office/drawing/2014/main" xmlns:lc="http://schemas.openxmlformats.org/drawingml/2006/lockedCanvas" id="{95249C89-B121-4BA7-AE38-C2127E8876B5}"/>
              </a:ext>
            </a:extLst>
          </p:cNvPr>
          <p:cNvSpPr/>
          <p:nvPr/>
        </p:nvSpPr>
        <p:spPr>
          <a:xfrm>
            <a:off x="3520233" y="541020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Right 28">
            <a:extLst>
              <a:ext uri="{FF2B5EF4-FFF2-40B4-BE49-F238E27FC236}">
                <a16:creationId xmlns="" xmlns:a16="http://schemas.microsoft.com/office/drawing/2014/main" xmlns:lc="http://schemas.openxmlformats.org/drawingml/2006/lockedCanvas" id="{8B6E8DC2-FD43-43BF-A01A-7C281204D5B2}"/>
              </a:ext>
            </a:extLst>
          </p:cNvPr>
          <p:cNvSpPr/>
          <p:nvPr/>
        </p:nvSpPr>
        <p:spPr>
          <a:xfrm>
            <a:off x="5961738" y="5791200"/>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3" name="Flowchart: Alternate Process 22">
            <a:extLst>
              <a:ext uri="{FF2B5EF4-FFF2-40B4-BE49-F238E27FC236}">
                <a16:creationId xmlns="" xmlns:a16="http://schemas.microsoft.com/office/drawing/2014/main" xmlns:lc="http://schemas.openxmlformats.org/drawingml/2006/lockedCanvas" id="{C2A17994-C821-4FEA-AC25-A0912A99B415}"/>
              </a:ext>
            </a:extLst>
          </p:cNvPr>
          <p:cNvSpPr/>
          <p:nvPr/>
        </p:nvSpPr>
        <p:spPr>
          <a:xfrm>
            <a:off x="6858518" y="541020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6633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US" dirty="0"/>
          </a:p>
        </p:txBody>
      </p:sp>
      <p:sp>
        <p:nvSpPr>
          <p:cNvPr id="3" name="Rectangle 2"/>
          <p:cNvSpPr/>
          <p:nvPr/>
        </p:nvSpPr>
        <p:spPr>
          <a:xfrm>
            <a:off x="457200" y="1447800"/>
            <a:ext cx="8077200" cy="5130507"/>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Visualized each feature using </a:t>
            </a:r>
            <a:r>
              <a:rPr lang="en-IN" dirty="0" err="1" smtClean="0">
                <a:effectLst/>
                <a:latin typeface="Century" panose="02040604050505020304" pitchFamily="18" charset="0"/>
                <a:ea typeface="Calibri" panose="020F0502020204030204" pitchFamily="34" charset="0"/>
                <a:cs typeface="Calibri" panose="020F0502020204030204" pitchFamily="34" charset="0"/>
              </a:rPr>
              <a:t>seaborn</a:t>
            </a:r>
            <a:r>
              <a:rPr lang="en-IN" dirty="0" smtClean="0">
                <a:effectLst/>
                <a:latin typeface="Century" panose="02040604050505020304" pitchFamily="18" charset="0"/>
                <a:ea typeface="Calibri" panose="020F0502020204030204" pitchFamily="34" charset="0"/>
                <a:cs typeface="Calibri" panose="020F0502020204030204" pitchFamily="34" charset="0"/>
              </a:rPr>
              <a:t> and </a:t>
            </a:r>
            <a:r>
              <a:rPr lang="en-IN" dirty="0" err="1" smtClean="0">
                <a:effectLst/>
                <a:latin typeface="Century" panose="02040604050505020304" pitchFamily="18" charset="0"/>
                <a:ea typeface="Calibri" panose="020F0502020204030204" pitchFamily="34" charset="0"/>
                <a:cs typeface="Calibri" panose="020F0502020204030204" pitchFamily="34" charset="0"/>
              </a:rPr>
              <a:t>matplotlib</a:t>
            </a:r>
            <a:r>
              <a:rPr lang="en-IN" dirty="0" smtClean="0">
                <a:effectLst/>
                <a:latin typeface="Century" panose="02040604050505020304" pitchFamily="18" charset="0"/>
                <a:ea typeface="Calibri" panose="020F0502020204030204" pitchFamily="34" charset="0"/>
                <a:cs typeface="Calibri" panose="020F0502020204030204" pitchFamily="34" charset="0"/>
              </a:rPr>
              <a:t> libraries by plotting distribution plot and </a:t>
            </a:r>
            <a:r>
              <a:rPr lang="en-IN" dirty="0" err="1" smtClean="0">
                <a:effectLst/>
                <a:latin typeface="Century" panose="02040604050505020304" pitchFamily="18" charset="0"/>
                <a:ea typeface="Calibri" panose="020F0502020204030204" pitchFamily="34" charset="0"/>
                <a:cs typeface="Calibri" panose="020F0502020204030204" pitchFamily="34" charset="0"/>
              </a:rPr>
              <a:t>wordcloud</a:t>
            </a:r>
            <a:r>
              <a:rPr lang="en-IN" dirty="0" smtClean="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 After getting a cleaned data used TF-IDF </a:t>
            </a:r>
            <a:r>
              <a:rPr lang="en-IN" dirty="0" err="1" smtClean="0">
                <a:effectLst/>
                <a:latin typeface="Century" panose="02040604050505020304" pitchFamily="18" charset="0"/>
                <a:ea typeface="Calibri" panose="020F0502020204030204" pitchFamily="34" charset="0"/>
                <a:cs typeface="Calibri" panose="020F0502020204030204" pitchFamily="34" charset="0"/>
              </a:rPr>
              <a:t>vectorizer</a:t>
            </a:r>
            <a:r>
              <a:rPr lang="en-IN" dirty="0" smtClean="0">
                <a:effectLst/>
                <a:latin typeface="Century" panose="02040604050505020304" pitchFamily="18" charset="0"/>
                <a:ea typeface="Calibri" panose="020F0502020204030204" pitchFamily="34" charset="0"/>
                <a:cs typeface="Calibri" panose="020F0502020204030204" pitchFamily="34" charset="0"/>
              </a:rPr>
              <a:t>.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dirty="0" err="1" smtClean="0">
                <a:effectLst/>
                <a:latin typeface="Century" panose="02040604050505020304" pitchFamily="18" charset="0"/>
                <a:ea typeface="Calibri" panose="020F0502020204030204" pitchFamily="34" charset="0"/>
                <a:cs typeface="Calibri" panose="020F0502020204030204" pitchFamily="34" charset="0"/>
              </a:rPr>
              <a:t>t,d</a:t>
            </a:r>
            <a:r>
              <a:rPr lang="en-IN" dirty="0" smtClean="0">
                <a:effectLst/>
                <a:latin typeface="Century" panose="02040604050505020304" pitchFamily="18" charset="0"/>
                <a:ea typeface="Calibri" panose="020F0502020204030204" pitchFamily="34" charset="0"/>
                <a:cs typeface="Calibri" panose="020F0502020204030204" pitchFamily="34" charset="0"/>
              </a:rPr>
              <a:t>) </a:t>
            </a:r>
            <a:endParaRPr lang="en-IN" dirty="0">
              <a:effectLst/>
              <a:latin typeface="Century" panose="020406040505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7380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1503</Words>
  <Application>Microsoft Office PowerPoint</Application>
  <PresentationFormat>On-screen Show (4:3)</PresentationFormat>
  <Paragraphs>96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Presentation on  Rating Prediction Project </vt:lpstr>
      <vt:lpstr>Agenda:</vt:lpstr>
      <vt:lpstr>OVERVIEW:</vt:lpstr>
      <vt:lpstr>Problem Statement:</vt:lpstr>
      <vt:lpstr>Problem Understanding:</vt:lpstr>
      <vt:lpstr>What is RATING PREDICTION?</vt:lpstr>
      <vt:lpstr>Importance of Malignant Comment Classifier</vt:lpstr>
      <vt:lpstr>Data Analysis and Model Building Flowchart c</vt:lpstr>
      <vt:lpstr>Exploratory Data Analysis:</vt:lpstr>
      <vt:lpstr>Visualization:</vt:lpstr>
      <vt:lpstr>Visualization:</vt:lpstr>
      <vt:lpstr>Visualization:</vt:lpstr>
      <vt:lpstr>Visualization:</vt:lpstr>
      <vt:lpstr>Analysis:</vt:lpstr>
      <vt:lpstr>Model Building:</vt:lpstr>
      <vt:lpstr>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2022-03-12T06:38:28Z</dcterms:created>
  <dcterms:modified xsi:type="dcterms:W3CDTF">2022-03-12T14:57:14Z</dcterms:modified>
</cp:coreProperties>
</file>