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aleway" charset="0"/>
      <p:regular r:id="rId18"/>
      <p:bold r:id="rId19"/>
      <p:italic r:id="rId20"/>
      <p:boldItalic r:id="rId21"/>
    </p:embeddedFont>
    <p:embeddedFont>
      <p:font typeface="EB Garamond" charset="0"/>
      <p:regular r:id="rId22"/>
      <p:bold r:id="rId23"/>
      <p:italic r:id="rId24"/>
      <p:boldItalic r:id="rId25"/>
    </p:embeddedFont>
    <p:embeddedFont>
      <p:font typeface="Source Sans Pro" charset="0"/>
      <p:regular r:id="rId26"/>
      <p:bold r:id="rId27"/>
      <p:italic r:id="rId28"/>
      <p:boldItalic r:id="rId29"/>
    </p:embeddedFont>
    <p:embeddedFont>
      <p:font typeface="Open Sans" charset="0"/>
      <p:regular r:id="rId30"/>
      <p:bold r:id="rId31"/>
      <p:italic r:id="rId32"/>
      <p:boldItalic r:id="rId33"/>
    </p:embeddedFont>
    <p:embeddedFont>
      <p:font typeface="Georgia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4941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f369fe4e7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f369fe4e7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369fe4e7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f369fe4e7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f5030b3a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f5030b3a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f369fe4e7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f369fe4e7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f369fe4e7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f369fe4e7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f5030b3a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f5030b3a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f369fe4e7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f369fe4e7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369fe4e7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369fe4e7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f369fe4e7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f369fe4e7_0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f369fe4e7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f369fe4e7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f369fe4e7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f369fe4e7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369fe4e7_0_1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f369fe4e7_0_1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f5030b3a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f5030b3a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369fe4e7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369fe4e7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loader.github.io/module/instaloader.html#instaloader.Instaload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74450" y="823775"/>
            <a:ext cx="8816700" cy="10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Times New Roman"/>
                <a:ea typeface="Times New Roman"/>
                <a:cs typeface="Times New Roman"/>
                <a:sym typeface="Times New Roman"/>
              </a:rPr>
              <a:t>Doc32 Internship Report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616475" y="314450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Mentor: Sourav Sarkar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Submitted by: Anwesha Samaddar &amp; Shivangi Srivastava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CC0000"/>
                </a:solidFill>
              </a:rPr>
              <a:t>Extraction of Instagram post data using Instaloader</a:t>
            </a:r>
            <a:endParaRPr u="sng">
              <a:solidFill>
                <a:srgbClr val="CC0000"/>
              </a:solidFill>
            </a:endParaRPr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b="1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Instaloader 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exposes its internally used methods and structures as a Python module, making it a powerful and intuitive </a:t>
            </a:r>
            <a:r>
              <a:rPr lang="en" sz="1400" b="1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Python API for Instagram,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allowing to further customize obtaining </a:t>
            </a:r>
            <a:r>
              <a:rPr lang="en" sz="1400" b="1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media and metadata.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By first getting an</a:t>
            </a:r>
            <a:r>
              <a:rPr lang="en" sz="1400" b="1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instance 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of </a:t>
            </a:r>
            <a:r>
              <a:rPr lang="en" sz="1400" b="1">
                <a:solidFill>
                  <a:srgbClr val="008306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Instaloader</a:t>
            </a:r>
            <a:r>
              <a:rPr lang="en" sz="1400" b="1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we got </a:t>
            </a:r>
            <a:r>
              <a:rPr lang="en" sz="1400" b="1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post shortcodes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for all the recent posts (posts in the last </a:t>
            </a:r>
            <a:r>
              <a:rPr lang="en" sz="1400" b="1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365 days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), which we used to make post instances for each post through which we extracted the post metadata like </a:t>
            </a:r>
            <a:r>
              <a:rPr lang="en" sz="1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media id, owner id, date and time of post, likes, post captions,number of comments, comments, user ids of commenters, usernames of commenters and date and time of comments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Also, we got a </a:t>
            </a:r>
            <a:r>
              <a:rPr lang="en" sz="1400" b="1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profile engagement summary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containing the </a:t>
            </a:r>
            <a:r>
              <a:rPr lang="en" sz="1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number of followers, number of recent posts, engagement, recent post frequency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4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190950" y="0"/>
            <a:ext cx="87621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CC0000"/>
                </a:solidFill>
              </a:rPr>
              <a:t>Using the AWS Server</a:t>
            </a:r>
            <a:endParaRPr sz="2400" u="sng">
              <a:solidFill>
                <a:srgbClr val="CC0000"/>
              </a:solidFill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190950" y="500300"/>
            <a:ext cx="8520600" cy="4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Use:</a:t>
            </a:r>
            <a:endParaRPr sz="1500" b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Running the extraction process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locally on our laptops was not feasible always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hence we used AWS to utilise its server for our computations and for running our code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Tools Used:</a:t>
            </a:r>
            <a:endParaRPr sz="1500" b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b="1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AWS Lambda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used to write functions known as lambda functions in python as well as node.js format and this function can be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invoked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by several types of requests. In our case we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scheduled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our function to run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2 days 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be up-to date with the data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b="1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AWS Lambda Layer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Instaloader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 a native library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can’t be used directly in lambda functions. Hence we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pack this library in a lambda layer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then use this layer to access instaloader inside our lambda function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b="1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AWS DynamoDB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This is a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NoSQL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Database provided by AWS. We used the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 design pattern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order to reduce the time taken in joins for making queries. This gave us an edge over using a SQL database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b="1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Serverless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used to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deploy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our project from our local system to AWS. It also creates the required resources like the layer and DynamoDB table and hence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automates the process</a:t>
            </a:r>
            <a:endParaRPr sz="1400" b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b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1537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CC0000"/>
                </a:solidFill>
              </a:rPr>
              <a:t>Using the AWS Server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Results:</a:t>
            </a:r>
            <a:endParaRPr sz="1500" b="1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instaloader project was </a:t>
            </a:r>
            <a:r>
              <a:rPr lang="en" sz="1400" i="1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successfully deployed</a:t>
            </a: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to AWS through the help of serverless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400" i="1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posts and comments of a user</a:t>
            </a: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can be easily obtained by the property of </a:t>
            </a:r>
            <a:r>
              <a:rPr lang="en" sz="1400" i="1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partition key</a:t>
            </a: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sz="1400" i="1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sort key</a:t>
            </a: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of DynamoDB tables. Hence the database can be queried easily and data analysis can be done easily, for ex. we ran a sentiment analysis of the comments of the users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2642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CC0000"/>
                </a:solidFill>
              </a:rPr>
              <a:t>Sentiment analysis of comments for instagram posts</a:t>
            </a:r>
            <a:endParaRPr u="sng">
              <a:solidFill>
                <a:srgbClr val="CC0000"/>
              </a:solidFill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68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Downloaded ‘Yelp reviews polarity’ dataset consisting of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‘positive’ and ‘negative’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comments. Training of a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Recurrent Neural Networks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model was done using the ‘Yelp’ dataset. Performed </a:t>
            </a:r>
            <a:r>
              <a:rPr lang="en" sz="1400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pre-processing on the comments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 removal of special </a:t>
            </a:r>
            <a:r>
              <a:rPr lang="en" sz="1400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characters and extra spaces, removed hyperlinks and expanded the shortened words (performed contraction mapping)</a:t>
            </a:r>
            <a:r>
              <a:rPr lang="en" sz="1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Created a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word2id 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1400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(label encoded the words)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 training into the RNN model. Used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bidirectional LSTM and added a dropout layer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 better model training and more accuracy and then used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Attention mechanism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 predicting the polarity of a comment. 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RNN model gives a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validation accuracy of 93%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which is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higher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comparison to the other machine learning models like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Random Forests Classifier or Multinomial Naïve Bayes.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72000" y="1152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the RNN model </a:t>
            </a: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polarity of each comment of each post was predicted and then an average of the ‘negative’ and ‘positive’ was done to get the </a:t>
            </a:r>
            <a:r>
              <a:rPr lang="en" sz="14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overall polarity of the comments of a post. </a:t>
            </a: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Hindi and English mixed comments we translated fragments of the </a:t>
            </a:r>
            <a:r>
              <a:rPr lang="en" sz="14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Hindi parts into English using Google Translate</a:t>
            </a: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(this translation was done as no training datasets with </a:t>
            </a:r>
            <a:r>
              <a:rPr lang="en" sz="14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multilingual comments</a:t>
            </a: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were found) .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would give us an idea about the overall sentiment of a post (positive, negative or neutral).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2642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CC0000"/>
                </a:solidFill>
              </a:rPr>
              <a:t>Sentiment analysis of comments for instagram posts</a:t>
            </a:r>
            <a:endParaRPr u="sng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2042325"/>
            <a:ext cx="85206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YOU!</a:t>
            </a:r>
            <a:endParaRPr sz="4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113500"/>
            <a:ext cx="8520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u="sng">
                <a:solidFill>
                  <a:srgbClr val="CC0000"/>
                </a:solidFill>
              </a:rPr>
              <a:t>Tasks</a:t>
            </a:r>
            <a:endParaRPr sz="3800" u="sng">
              <a:solidFill>
                <a:srgbClr val="CC0000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578700" y="934300"/>
            <a:ext cx="7986600" cy="3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Head pose estimation for static images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Realtime Head pose estimation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Demo for head pose detection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Smile detection using deep learning to detect smiles from a live video feed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Multi Scale Template matching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Feature Detection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Extraction of Instagram post data using Instaloader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AWS Server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Sentiment analysis of comments from instagram posts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Learned GIT fundamentals for performing basic operations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 b="1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336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0000"/>
                </a:solidFill>
              </a:rPr>
              <a:t>Head pose estimation</a:t>
            </a:r>
            <a:endParaRPr u="sng">
              <a:solidFill>
                <a:srgbClr val="CC0000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67450" y="891300"/>
            <a:ext cx="86091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Detection and extraction of facial landmarks from an image using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Dlib, OpenCV, and Python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The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pre-trained facial landmark detector 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inside the dlib library is used to estimate the location of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68 (x, y)-coordinates 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 map to facial structures on the face.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dlib package works upto </a:t>
            </a:r>
            <a:r>
              <a:rPr lang="en" sz="1400" b="1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python 3.6,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not later versions so we needed to create a virtual environment of python 3.6 and then install dlib.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400" b="1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"shape_predictor_68_face_landmarks.py"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file needs to be downloaded and kept in the same path.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2D coordinates of a few points : the 2D (x,y) locations of a few points of a face like the </a:t>
            </a:r>
            <a:r>
              <a:rPr lang="en" sz="1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corners of the eyes, the tip of the nose, corners of the mouth were chosen out of the 68 coordinates detected by Dlib’s facial landmark detector.</a:t>
            </a:r>
            <a:endParaRPr sz="1400" b="1">
              <a:solidFill>
                <a:srgbClr val="38761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3D locations of the same points : the 3D location of the 2D feature points are also required. The 3D points are in some arbitrary </a:t>
            </a:r>
            <a:r>
              <a:rPr lang="en" sz="1400" b="1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reference frame / coordinate system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and are called the</a:t>
            </a:r>
            <a:r>
              <a:rPr lang="en" sz="1400" b="1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World Coordinates.</a:t>
            </a:r>
            <a:endParaRPr sz="1400" b="1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b="1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6650" y="1054825"/>
            <a:ext cx="8510700" cy="3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Defined</a:t>
            </a:r>
            <a:r>
              <a:rPr lang="en" sz="1400" b="1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camera internals 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1400" b="1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projected a 3D point (0, 0, 1000.0)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onto the image plane to draw a </a:t>
            </a:r>
            <a:r>
              <a:rPr lang="en" sz="1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line sticking out of the nose tip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We can approximate the optical center by the center of the image, approximate the focal length by the width of the image in pixels and assume that </a:t>
            </a:r>
            <a:r>
              <a:rPr lang="en" sz="1400" b="1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radial distortion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does not exist.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Calculated the angle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by which the face is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tilted from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desired posture. From the angle obtained we get to know the direction in which one</a:t>
            </a:r>
            <a:r>
              <a:rPr lang="en" sz="1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must rotate or tilt one's head.</a:t>
            </a:r>
            <a:endParaRPr sz="1400"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Displayed the image with  the </a:t>
            </a:r>
            <a:r>
              <a:rPr lang="en" sz="1400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message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the </a:t>
            </a:r>
            <a:r>
              <a:rPr lang="en" sz="1400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six facial landmarks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1336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0000"/>
                </a:solidFill>
              </a:rPr>
              <a:t>Head pose estimation</a:t>
            </a:r>
            <a:endParaRPr u="sng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24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rgbClr val="CC0000"/>
                </a:solidFill>
              </a:rPr>
              <a:t>Realtime Head pose estimation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072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used the the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VideoCapture function of Opencv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capture live video feed from the webcam.  Image is captured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frame-by-frame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 our operations on the frame begin by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grayscaling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image and then by detection of faces in the webcam’s image.    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facial landmarks (coordinates) are predicted using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Dlib’s facial landmark detector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as above and transformed into numpy array. The required six facial coordinates (2D) are chosen and the 3D model points are selected.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Similarly as above mentioned we defined camera internals and 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projected a 3D point onto the image plane to</a:t>
            </a:r>
            <a:r>
              <a:rPr lang="en" sz="1400" b="1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draw a line sticking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out of the nose tip.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Calculated the </a:t>
            </a:r>
            <a:r>
              <a:rPr lang="en" sz="1400" b="1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tilt angle 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and displayed the </a:t>
            </a:r>
            <a:r>
              <a:rPr lang="en" sz="1400" b="1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relevant message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for getting the correct head pose.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Press ‘Q’ to exit and turning off the webcam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336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CC0000"/>
                </a:solidFill>
              </a:rPr>
              <a:t>Demo for head pose detection</a:t>
            </a:r>
            <a:endParaRPr u="sng">
              <a:solidFill>
                <a:srgbClr val="CC0000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576200"/>
            <a:ext cx="8520600" cy="43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Objective:</a:t>
            </a:r>
            <a:endParaRPr sz="1500" b="1" u="sng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create a </a:t>
            </a:r>
            <a:r>
              <a:rPr lang="en" sz="1400" i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local webpage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demonstrating real time head pose estimation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Tools Used:</a:t>
            </a:r>
            <a:endParaRPr sz="1500" b="1" u="sng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used 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opencv.js and tensorflow.js' posenet to create this Cycle.js demo local webpage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Open Sans"/>
              <a:buChar char="●"/>
            </a:pPr>
            <a:r>
              <a:rPr lang="en" sz="1400" i="1" u="sng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Opencv.js 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was used because it has the javascript implementation of opencv functions like </a:t>
            </a:r>
            <a:r>
              <a:rPr lang="en" sz="1400" i="1" u="sng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solvePnP and projectPoints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which are required for head pose estimation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Open Sans"/>
              <a:buChar char="●"/>
            </a:pPr>
            <a:r>
              <a:rPr lang="en" sz="1400" i="1" u="sng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Tensorflow.js’ posenet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used as it </a:t>
            </a:r>
            <a:r>
              <a:rPr lang="en" sz="1400" i="1" u="sng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gives us the coordinates of keypoints like left eye, right eye and nose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in the image which are required to get the </a:t>
            </a:r>
            <a:r>
              <a:rPr lang="en" sz="1400" i="1" u="sng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rotation and translation vectors</a:t>
            </a:r>
            <a:endParaRPr sz="1400" i="1" u="sng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Results:</a:t>
            </a:r>
            <a:endParaRPr sz="1500" b="1" u="sng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the person was looking towards the camera, the webpage displayed the message: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“Looking towards the Camera”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when the person was looking away from the camera, the webpage displayed the message: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“You are looking away from the Camera”</a:t>
            </a:r>
            <a:endParaRPr sz="1400" i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Thus we can say that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" sz="1400" i="1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demo ran successfully</a:t>
            </a:r>
            <a:endParaRPr sz="1400" i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150825"/>
            <a:ext cx="85206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CC0000"/>
                </a:solidFill>
              </a:rPr>
              <a:t>Smile detection using deep learning to detect smiles from a live video feed</a:t>
            </a:r>
            <a:endParaRPr sz="2400" u="sng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Used a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pre-trained keras model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 detecting if a person is</a:t>
            </a:r>
            <a:r>
              <a:rPr lang="en" sz="1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‘smiling’ or ‘not smiling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’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by taking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live video feed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through webcam.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First we 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grab the current frame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then </a:t>
            </a:r>
            <a:r>
              <a:rPr lang="en" sz="1400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resize and grayscale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our frame. Then we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detect faces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by first making a clone 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 input frame and then using the </a:t>
            </a:r>
            <a:r>
              <a:rPr lang="en"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CascadeClassifier function 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Opencv. </a:t>
            </a:r>
            <a:r>
              <a:rPr lang="en" sz="1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Haar Cascade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a machine learning </a:t>
            </a:r>
            <a:r>
              <a:rPr lang="en" sz="1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object detection algorithm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used to identify objects in an image or video. 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We need to include the entire path of the </a:t>
            </a:r>
            <a:r>
              <a:rPr lang="en" sz="14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'haarcascade_frontalface_default.xml'</a:t>
            </a: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file for face detection.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Extracted the </a:t>
            </a:r>
            <a:r>
              <a:rPr lang="en" sz="1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Region of Interest (ROI) </a:t>
            </a: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of the face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from the grayscaled image and resized it to a fixed 28x28 pixels, and then prepared the ROI for classification via the </a:t>
            </a: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pre-trained CNN model.</a:t>
            </a:r>
            <a:endParaRPr sz="14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Determined the </a:t>
            </a:r>
            <a:r>
              <a:rPr lang="en" sz="1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probabilities of both</a:t>
            </a: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'smiling' and 'not smiling'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and then set the label accordingly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Displayed the</a:t>
            </a: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label and bounding box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on the output frame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-108800"/>
            <a:ext cx="85206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CC0000"/>
                </a:solidFill>
              </a:rPr>
              <a:t>Feature Detection</a:t>
            </a:r>
            <a:endParaRPr sz="2400" u="sng">
              <a:solidFill>
                <a:srgbClr val="CC0000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262800"/>
            <a:ext cx="8520600" cy="48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and Algorithm:</a:t>
            </a:r>
            <a:endParaRPr sz="1500" b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 of matching two images based on there pixel values this methods tries to find the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common features and keypoints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that are present in both the images and then tries to match the two images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tools we have used mostly depend on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 gradients</a:t>
            </a:r>
            <a:endParaRPr sz="1400" i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We compute the </a:t>
            </a:r>
            <a:r>
              <a:rPr lang="en" sz="1400" i="1" u="sng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cosine distance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between the feature vector of our search image and feature vectors database obtained from our image database, and then just output Top N results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Tools Used:</a:t>
            </a:r>
            <a:endParaRPr sz="1500" b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KAZE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It is shipped in the base OpenCV library, which simplifies installation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ORB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builds on the well-known FAST keypoint detector and the BRIEF descriptor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Results:</a:t>
            </a:r>
            <a:endParaRPr sz="1500" b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result obtained via this method was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lot more accurate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than our previous approaches i.e. normal template matching and multi-scale template matching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every 10 queries made, the results were accurate for almost 6-7 of them, hence the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can be said to be about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65%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 this method.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-90425"/>
            <a:ext cx="85206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CC0000"/>
                </a:solidFill>
              </a:rPr>
              <a:t>Multi Scale Template matching</a:t>
            </a:r>
            <a:endParaRPr u="sng">
              <a:solidFill>
                <a:srgbClr val="CC0000"/>
              </a:solidFill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211225" y="261175"/>
            <a:ext cx="8520600" cy="48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Use:  </a:t>
            </a:r>
            <a:endParaRPr sz="1500" b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Useful when the dimensions of the template doesn’t match the dimensions of the region in the image where the matching needs to be done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Algorithm:</a:t>
            </a:r>
            <a:endParaRPr sz="1500" b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involves looping over the image at multiple scales and applying template matching using the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cv2.matchTemplate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function of the openCV library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resizing of the image is done using the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imutils.resize()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method and both the template and the image are converted to grayscale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Before matching,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Canny function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of the openCV library is applied on both the template and the resized image in order to increase the efficiency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After looping over all scales, we take the region with the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largest correlation coefficient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use that as our “matched” region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Result:</a:t>
            </a:r>
            <a:endParaRPr sz="1500" b="1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our case, this method </a:t>
            </a:r>
            <a:r>
              <a:rPr lang="en" sz="1400" i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didn’t show significant accuracy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but it is better than implementing just normal template matching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On-screen Show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Raleway</vt:lpstr>
      <vt:lpstr>EB Garamond</vt:lpstr>
      <vt:lpstr>Times New Roman</vt:lpstr>
      <vt:lpstr>Source Sans Pro</vt:lpstr>
      <vt:lpstr>Open Sans</vt:lpstr>
      <vt:lpstr>Georgia</vt:lpstr>
      <vt:lpstr>Plum</vt:lpstr>
      <vt:lpstr>Doc32 Internship Report</vt:lpstr>
      <vt:lpstr>Tasks</vt:lpstr>
      <vt:lpstr>Head pose estimation</vt:lpstr>
      <vt:lpstr>Head pose estimation</vt:lpstr>
      <vt:lpstr>Realtime Head pose estimation</vt:lpstr>
      <vt:lpstr>Demo for head pose detection</vt:lpstr>
      <vt:lpstr>Smile detection using deep learning to detect smiles from a live video feed </vt:lpstr>
      <vt:lpstr>Feature Detection</vt:lpstr>
      <vt:lpstr>Multi Scale Template matching</vt:lpstr>
      <vt:lpstr>Extraction of Instagram post data using Instaloader</vt:lpstr>
      <vt:lpstr>Using the AWS Server</vt:lpstr>
      <vt:lpstr>Using the AWS Server</vt:lpstr>
      <vt:lpstr>Sentiment analysis of comments for instagram posts</vt:lpstr>
      <vt:lpstr>Sentiment analysis of comments for instagram posts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Doc32 Internship Report</dc:title>
  <dc:creator>Lenovo</dc:creator>
  <cp:lastModifiedBy>Lenovo</cp:lastModifiedBy>
  <cp:revision>2</cp:revision>
  <dcterms:modified xsi:type="dcterms:W3CDTF">2020-08-07T06:00:08Z</dcterms:modified>
</cp:coreProperties>
</file>