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  <p:sldId id="264" r:id="rId17"/>
    <p:sldId id="265" r:id="rId18"/>
    <p:sldId id="266" r:id="rId19"/>
    <p:sldId id="263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0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9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3A6B65-3DAE-4416-AF81-A646DABF0F7E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DDEB1F-F767-45D2-994F-CD1588D4501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1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Vehicular Ad-hoc Network (VANET)</a:t>
            </a:r>
            <a:br>
              <a:rPr lang="en-US" sz="4000" dirty="0"/>
            </a:br>
            <a:r>
              <a:rPr lang="en-US" sz="4000" dirty="0"/>
              <a:t>based Control Systems for Smart Traffic Lights</a:t>
            </a:r>
            <a:endParaRPr lang="en-IN" sz="4000" dirty="0"/>
          </a:p>
        </p:txBody>
      </p:sp>
      <p:sp>
        <p:nvSpPr>
          <p:cNvPr id="4" name="Subtitle 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Advisor: </a:t>
            </a:r>
            <a:r>
              <a:rPr lang="en-US" dirty="0" err="1" smtClean="0"/>
              <a:t>Ms.RADHIKA</a:t>
            </a:r>
            <a:r>
              <a:rPr lang="en-US" dirty="0" smtClean="0"/>
              <a:t> G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CSE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2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Greedy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greedy algorithm performs the best choice according to the problem</a:t>
            </a:r>
          </a:p>
          <a:p>
            <a:r>
              <a:rPr lang="en-GB" dirty="0"/>
              <a:t>conditions and determined criteria. It hopes optimization is done with continuing</a:t>
            </a:r>
          </a:p>
          <a:p>
            <a:r>
              <a:rPr lang="en-GB" dirty="0"/>
              <a:t>the same procedure in every step. In a greedy way, the element that is best </a:t>
            </a:r>
            <a:r>
              <a:rPr lang="en-GB" dirty="0" smtClean="0"/>
              <a:t>based</a:t>
            </a:r>
            <a:endParaRPr lang="en-IN" dirty="0"/>
          </a:p>
          <a:p>
            <a:r>
              <a:rPr lang="en-GB" dirty="0"/>
              <a:t>on a certain criterion is selected at each step.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23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765899" y="493981"/>
            <a:ext cx="3090214" cy="56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3536"/>
            <a:ext cx="4532647" cy="4022725"/>
          </a:xfrm>
        </p:spPr>
      </p:pic>
      <p:sp>
        <p:nvSpPr>
          <p:cNvPr id="6" name="TextBox 5"/>
          <p:cNvSpPr txBox="1"/>
          <p:nvPr/>
        </p:nvSpPr>
        <p:spPr>
          <a:xfrm>
            <a:off x="1495809" y="5929604"/>
            <a:ext cx="41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Creating VANETS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01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92" y="495146"/>
            <a:ext cx="3172221" cy="5375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10" y="2935813"/>
            <a:ext cx="334699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6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40" y="1925996"/>
            <a:ext cx="2867025" cy="3914775"/>
          </a:xfrm>
        </p:spPr>
      </p:pic>
      <p:sp>
        <p:nvSpPr>
          <p:cNvPr id="7" name="TextBox 6"/>
          <p:cNvSpPr txBox="1"/>
          <p:nvPr/>
        </p:nvSpPr>
        <p:spPr>
          <a:xfrm>
            <a:off x="1833540" y="6029407"/>
            <a:ext cx="297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Message Broadcasting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5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Screen Capture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18" y="2023183"/>
            <a:ext cx="3236172" cy="2149660"/>
          </a:xfrm>
        </p:spPr>
      </p:pic>
      <p:sp>
        <p:nvSpPr>
          <p:cNvPr id="5" name="TextBox 4"/>
          <p:cNvSpPr txBox="1"/>
          <p:nvPr/>
        </p:nvSpPr>
        <p:spPr>
          <a:xfrm>
            <a:off x="2149579" y="4302142"/>
            <a:ext cx="25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Nodes in NS2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23183"/>
            <a:ext cx="2794846" cy="2177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0" y="4486808"/>
            <a:ext cx="279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Nodes communicating with AODV while moving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10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Fig: Formation of Clusters based on Clustering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85" y="2093141"/>
            <a:ext cx="6245438" cy="3084166"/>
          </a:xfrm>
        </p:spPr>
      </p:pic>
    </p:spTree>
    <p:extLst>
      <p:ext uri="{BB962C8B-B14F-4D97-AF65-F5344CB8AC3E}">
        <p14:creationId xmlns:p14="http://schemas.microsoft.com/office/powerpoint/2010/main" val="96617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9" y="2059229"/>
            <a:ext cx="5129563" cy="2474134"/>
          </a:xfrm>
        </p:spPr>
      </p:pic>
      <p:sp>
        <p:nvSpPr>
          <p:cNvPr id="5" name="TextBox 4"/>
          <p:cNvSpPr txBox="1"/>
          <p:nvPr/>
        </p:nvSpPr>
        <p:spPr>
          <a:xfrm>
            <a:off x="1228221" y="4919730"/>
            <a:ext cx="503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Post cluster formation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32" y="2059229"/>
            <a:ext cx="5201229" cy="22165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5650" y="4413092"/>
            <a:ext cx="3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Cluster Adaptation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35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Fig: Routing Performance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80" y="1989317"/>
            <a:ext cx="54006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8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522" y="743615"/>
            <a:ext cx="7337277" cy="94707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850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Parisa</a:t>
            </a:r>
            <a:r>
              <a:rPr lang="en-US" sz="1800" dirty="0"/>
              <a:t> </a:t>
            </a:r>
            <a:r>
              <a:rPr lang="en-US" sz="1800" dirty="0" err="1"/>
              <a:t>Saraj</a:t>
            </a:r>
            <a:r>
              <a:rPr lang="en-US" sz="1800" dirty="0"/>
              <a:t> </a:t>
            </a:r>
            <a:r>
              <a:rPr lang="en-US" sz="1800" dirty="0" err="1"/>
              <a:t>Hamedani</a:t>
            </a:r>
            <a:r>
              <a:rPr lang="en-US" sz="1800" dirty="0"/>
              <a:t> , </a:t>
            </a:r>
            <a:r>
              <a:rPr lang="en-US" sz="1800" dirty="0" err="1"/>
              <a:t>Arshin</a:t>
            </a:r>
            <a:r>
              <a:rPr lang="en-US" sz="1800" dirty="0"/>
              <a:t> </a:t>
            </a:r>
            <a:r>
              <a:rPr lang="en-US" sz="1800" dirty="0" err="1"/>
              <a:t>Rezazadeh</a:t>
            </a:r>
            <a:r>
              <a:rPr lang="en-US" sz="1800" dirty="0"/>
              <a:t>. "A New Two Level Cluster-Based Routing Protocol for Vehicular Ad Hoc </a:t>
            </a:r>
            <a:r>
              <a:rPr lang="en-US" sz="1800" dirty="0" err="1"/>
              <a:t>NETwork</a:t>
            </a:r>
            <a:r>
              <a:rPr lang="en-US" sz="1800" dirty="0"/>
              <a:t> (VANET)." </a:t>
            </a:r>
            <a:r>
              <a:rPr lang="en-US" sz="1800" dirty="0" smtClean="0"/>
              <a:t>IEEE2018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Mohammed </a:t>
            </a:r>
            <a:r>
              <a:rPr lang="en-US" sz="1800" dirty="0"/>
              <a:t>El Amine </a:t>
            </a:r>
            <a:r>
              <a:rPr lang="en-US" sz="1800" dirty="0" err="1"/>
              <a:t>Fekair</a:t>
            </a:r>
            <a:r>
              <a:rPr lang="en-US" sz="1800" dirty="0"/>
              <a:t>, </a:t>
            </a:r>
            <a:r>
              <a:rPr lang="en-US" sz="1800" dirty="0" err="1"/>
              <a:t>Abderrahmane</a:t>
            </a:r>
            <a:r>
              <a:rPr lang="en-US" sz="1800" dirty="0"/>
              <a:t> </a:t>
            </a:r>
            <a:r>
              <a:rPr lang="en-US" sz="1800" dirty="0" err="1"/>
              <a:t>Lakas</a:t>
            </a:r>
            <a:r>
              <a:rPr lang="en-US" sz="1800" dirty="0"/>
              <a:t> , Ahmed </a:t>
            </a:r>
            <a:r>
              <a:rPr lang="en-US" sz="1800" dirty="0" err="1"/>
              <a:t>Korichi</a:t>
            </a:r>
            <a:r>
              <a:rPr lang="en-US" sz="1800" dirty="0"/>
              <a:t>. "</a:t>
            </a:r>
            <a:r>
              <a:rPr lang="en-US" sz="1800" dirty="0" err="1"/>
              <a:t>CBQoS-Vanet</a:t>
            </a:r>
            <a:r>
              <a:rPr lang="en-US" sz="1800" dirty="0"/>
              <a:t>: Cluster-based Artificial Bee </a:t>
            </a:r>
            <a:r>
              <a:rPr lang="en-US" sz="1800" dirty="0" err="1"/>
              <a:t>ColonyAlgorithm</a:t>
            </a:r>
            <a:r>
              <a:rPr lang="en-US" sz="1800" dirty="0"/>
              <a:t> for </a:t>
            </a:r>
            <a:r>
              <a:rPr lang="en-US" sz="1800" dirty="0" err="1"/>
              <a:t>QoS</a:t>
            </a:r>
            <a:r>
              <a:rPr lang="en-US" sz="1800" dirty="0"/>
              <a:t> Routing Protocol in VANET", 2016 International Conference on Selected Topics in Mobile &amp; Wireless Networking (</a:t>
            </a:r>
            <a:r>
              <a:rPr lang="en-US" sz="1800" dirty="0" err="1"/>
              <a:t>MoWNeT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Wenxiao</a:t>
            </a:r>
            <a:r>
              <a:rPr lang="en-US" sz="1800" dirty="0" smtClean="0"/>
              <a:t> </a:t>
            </a:r>
            <a:r>
              <a:rPr lang="en-US" sz="1800" dirty="0"/>
              <a:t>Dong , </a:t>
            </a:r>
            <a:r>
              <a:rPr lang="en-US" sz="1800" dirty="0" err="1"/>
              <a:t>Fei</a:t>
            </a:r>
            <a:r>
              <a:rPr lang="en-US" sz="1800" dirty="0"/>
              <a:t> Lin , </a:t>
            </a:r>
            <a:r>
              <a:rPr lang="en-US" sz="1800" dirty="0" err="1"/>
              <a:t>Hongling</a:t>
            </a:r>
            <a:r>
              <a:rPr lang="en-US" sz="1800" dirty="0"/>
              <a:t> Zhang , </a:t>
            </a:r>
            <a:r>
              <a:rPr lang="en-US" sz="1800" dirty="0" err="1"/>
              <a:t>Yuping</a:t>
            </a:r>
            <a:r>
              <a:rPr lang="en-US" sz="1800" dirty="0"/>
              <a:t> Yin. "A cluster-</a:t>
            </a:r>
            <a:r>
              <a:rPr lang="en-US" sz="1800" dirty="0" err="1"/>
              <a:t>basedrecursive</a:t>
            </a:r>
            <a:r>
              <a:rPr lang="en-US" sz="1800" dirty="0"/>
              <a:t> broadcast routing algorithm to propagate emergency </a:t>
            </a:r>
            <a:r>
              <a:rPr lang="en-US" sz="1800" dirty="0" err="1"/>
              <a:t>messagesin</a:t>
            </a:r>
            <a:r>
              <a:rPr lang="en-US" sz="1800" dirty="0"/>
              <a:t> city </a:t>
            </a:r>
            <a:r>
              <a:rPr lang="en-US" sz="1800" dirty="0" err="1"/>
              <a:t>VANETs."IEEE</a:t>
            </a:r>
            <a:r>
              <a:rPr lang="en-US" sz="1800" dirty="0"/>
              <a:t> </a:t>
            </a:r>
            <a:r>
              <a:rPr lang="en-US" sz="1800" dirty="0" smtClean="0"/>
              <a:t>2017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Ganesh </a:t>
            </a:r>
            <a:r>
              <a:rPr lang="en-US" sz="1800" dirty="0"/>
              <a:t>S. </a:t>
            </a:r>
            <a:r>
              <a:rPr lang="en-US" sz="1800" dirty="0" err="1"/>
              <a:t>Khekare</a:t>
            </a:r>
            <a:r>
              <a:rPr lang="en-US" sz="1800" dirty="0"/>
              <a:t> , </a:t>
            </a:r>
            <a:r>
              <a:rPr lang="en-US" sz="1800" dirty="0" err="1"/>
              <a:t>Apeksha</a:t>
            </a:r>
            <a:r>
              <a:rPr lang="en-US" sz="1800" dirty="0"/>
              <a:t> V. </a:t>
            </a:r>
            <a:r>
              <a:rPr lang="en-US" sz="1800" dirty="0" err="1"/>
              <a:t>Sakhare</a:t>
            </a:r>
            <a:r>
              <a:rPr lang="en-US" sz="1800" dirty="0"/>
              <a:t>. "A smart city framework </a:t>
            </a:r>
            <a:r>
              <a:rPr lang="en-US" sz="1800" dirty="0" smtClean="0"/>
              <a:t>for intelligent </a:t>
            </a:r>
            <a:r>
              <a:rPr lang="en-US" sz="1800" dirty="0"/>
              <a:t>traffic system using VANET." IEEE </a:t>
            </a:r>
            <a:r>
              <a:rPr lang="en-US" sz="1800" dirty="0" smtClean="0"/>
              <a:t>2013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</a:t>
            </a:r>
            <a:r>
              <a:rPr lang="en-US" sz="1800" dirty="0"/>
              <a:t>. </a:t>
            </a:r>
            <a:r>
              <a:rPr lang="en-US" sz="1800" dirty="0" err="1"/>
              <a:t>Brendha</a:t>
            </a:r>
            <a:r>
              <a:rPr lang="en-US" sz="1800" dirty="0"/>
              <a:t> , </a:t>
            </a:r>
            <a:r>
              <a:rPr lang="en-US" sz="1800" dirty="0" err="1"/>
              <a:t>Dr.V.Sinthu</a:t>
            </a:r>
            <a:r>
              <a:rPr lang="en-US" sz="1800" dirty="0"/>
              <a:t> </a:t>
            </a:r>
            <a:r>
              <a:rPr lang="en-US" sz="1800" dirty="0" err="1"/>
              <a:t>Janita</a:t>
            </a:r>
            <a:r>
              <a:rPr lang="en-US" sz="1800" dirty="0"/>
              <a:t> Prakash. "A Survey on Routing Protocols for Vehicular Ad Hoc Networks", 2017 International Conference on Advanced Computing and Communication Systems (ICACCS -2017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Mohammad </a:t>
            </a:r>
            <a:r>
              <a:rPr lang="en-US" sz="1800" dirty="0" err="1"/>
              <a:t>Fathian</a:t>
            </a:r>
            <a:r>
              <a:rPr lang="en-US" sz="1800" dirty="0"/>
              <a:t>, </a:t>
            </a:r>
            <a:r>
              <a:rPr lang="en-US" sz="1800" dirty="0" err="1"/>
              <a:t>Gholam</a:t>
            </a:r>
            <a:r>
              <a:rPr lang="en-US" sz="1800" dirty="0"/>
              <a:t> Reza </a:t>
            </a:r>
            <a:r>
              <a:rPr lang="en-US" sz="1800" dirty="0" err="1"/>
              <a:t>Shiran</a:t>
            </a:r>
            <a:r>
              <a:rPr lang="en-US" sz="1800" dirty="0"/>
              <a:t>, Ahmad Reza </a:t>
            </a:r>
            <a:r>
              <a:rPr lang="en-US" sz="1800" dirty="0" err="1"/>
              <a:t>Jafarian-Moghaddam</a:t>
            </a:r>
            <a:r>
              <a:rPr lang="en-US" sz="1800" dirty="0"/>
              <a:t>, "Two New Clustering Algorithms for Vehicular Ad-Hoc Network Based on Ant Colony System", Springer </a:t>
            </a:r>
            <a:r>
              <a:rPr lang="en-US" sz="1800" dirty="0" err="1"/>
              <a:t>Science+Business</a:t>
            </a:r>
            <a:r>
              <a:rPr lang="en-US" sz="1800" dirty="0"/>
              <a:t> Media New York </a:t>
            </a:r>
            <a:r>
              <a:rPr lang="en-US" sz="1800" dirty="0" smtClean="0"/>
              <a:t>2015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N</a:t>
            </a:r>
            <a:r>
              <a:rPr lang="en-US" sz="1800" dirty="0"/>
              <a:t>. </a:t>
            </a:r>
            <a:r>
              <a:rPr lang="en-US" sz="1800" dirty="0" err="1"/>
              <a:t>Maslekar</a:t>
            </a:r>
            <a:r>
              <a:rPr lang="en-US" sz="1800" dirty="0"/>
              <a:t> , M. </a:t>
            </a:r>
            <a:r>
              <a:rPr lang="en-US" sz="1800" dirty="0" err="1"/>
              <a:t>Boussedjra</a:t>
            </a:r>
            <a:r>
              <a:rPr lang="en-US" sz="1800" dirty="0"/>
              <a:t> , J. </a:t>
            </a:r>
            <a:r>
              <a:rPr lang="en-US" sz="1800" dirty="0" err="1"/>
              <a:t>Mouzna</a:t>
            </a:r>
            <a:r>
              <a:rPr lang="en-US" sz="1800" dirty="0"/>
              <a:t> , H. </a:t>
            </a:r>
            <a:r>
              <a:rPr lang="en-US" sz="1800" dirty="0" err="1"/>
              <a:t>Labiod</a:t>
            </a:r>
            <a:r>
              <a:rPr lang="en-US" sz="1800" dirty="0"/>
              <a:t>. "VANET </a:t>
            </a:r>
            <a:r>
              <a:rPr lang="en-US" sz="1800" dirty="0" err="1"/>
              <a:t>BasedAdaptive</a:t>
            </a:r>
            <a:r>
              <a:rPr lang="en-US" sz="1800" dirty="0"/>
              <a:t> </a:t>
            </a:r>
            <a:r>
              <a:rPr lang="en-US" sz="1800" dirty="0" err="1"/>
              <a:t>Trac</a:t>
            </a:r>
            <a:r>
              <a:rPr lang="en-US" sz="1800" dirty="0"/>
              <a:t> Signal Control" IEEE </a:t>
            </a:r>
            <a:r>
              <a:rPr lang="en-US" sz="1800" dirty="0" smtClean="0"/>
              <a:t>2011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Miao </a:t>
            </a:r>
            <a:r>
              <a:rPr lang="en-US" sz="1800" dirty="0"/>
              <a:t>Wang , </a:t>
            </a:r>
            <a:r>
              <a:rPr lang="en-US" sz="1800" dirty="0" err="1"/>
              <a:t>Hangguan</a:t>
            </a:r>
            <a:r>
              <a:rPr lang="en-US" sz="1800" dirty="0"/>
              <a:t> Shan , </a:t>
            </a:r>
            <a:r>
              <a:rPr lang="en-US" sz="1800" dirty="0" err="1"/>
              <a:t>Rongxing</a:t>
            </a:r>
            <a:r>
              <a:rPr lang="en-US" sz="1800" dirty="0"/>
              <a:t> Lu , Ran Zhang , </a:t>
            </a:r>
            <a:r>
              <a:rPr lang="en-US" sz="1800" dirty="0" err="1"/>
              <a:t>Xuemin</a:t>
            </a:r>
            <a:r>
              <a:rPr lang="en-US" sz="1800" dirty="0"/>
              <a:t> </a:t>
            </a:r>
            <a:r>
              <a:rPr lang="en-US" sz="1800" dirty="0" err="1"/>
              <a:t>Shen</a:t>
            </a:r>
            <a:r>
              <a:rPr lang="en-US" sz="1800" dirty="0"/>
              <a:t> ,Fan </a:t>
            </a:r>
            <a:r>
              <a:rPr lang="en-US" sz="1800" dirty="0" err="1"/>
              <a:t>Bai</a:t>
            </a:r>
            <a:r>
              <a:rPr lang="en-US" sz="1800" dirty="0"/>
              <a:t>. "Real-Time Path Planning Based on Hybrid-VANET-</a:t>
            </a:r>
            <a:r>
              <a:rPr lang="en-US" sz="1800" dirty="0" err="1"/>
              <a:t>EnhancedTransportation</a:t>
            </a:r>
            <a:r>
              <a:rPr lang="en-US" sz="1800" dirty="0"/>
              <a:t> System." IEEE 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3" y="109576"/>
            <a:ext cx="2438611" cy="6340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78342" y="6311900"/>
            <a:ext cx="139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Group No:21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852" y="6311900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Date:09/10/2019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53799" y="306815"/>
            <a:ext cx="582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9213" y="2045209"/>
          <a:ext cx="8333574" cy="2286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186"/>
                <a:gridCol w="2685509"/>
                <a:gridCol w="3284201"/>
                <a:gridCol w="1473678"/>
              </a:tblGrid>
              <a:tr h="487307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Reg.No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Name of the Student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</a:p>
                    <a:p>
                      <a:r>
                        <a:rPr lang="en-US" dirty="0" smtClean="0"/>
                        <a:t>    Section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1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CB.EN.U4CSE16105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Aravind</a:t>
                      </a:r>
                      <a:r>
                        <a:rPr lang="en-US" dirty="0" smtClean="0"/>
                        <a:t> Raj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CSE-B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3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CB.EN.U4CSE16117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Gautam</a:t>
                      </a:r>
                      <a:r>
                        <a:rPr lang="en-US" dirty="0" smtClean="0"/>
                        <a:t> Ganesh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CSE-B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44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CB.EN.U4CSE16120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Haritha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Jayan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07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CB.EN.U4CSE16135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Nishanth</a:t>
                      </a:r>
                      <a:r>
                        <a:rPr lang="en-US" dirty="0" smtClean="0"/>
                        <a:t> 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CSE-B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30213" y="6285077"/>
            <a:ext cx="139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No:21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0774" y="6285077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Date:9/10/2019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" y="165912"/>
            <a:ext cx="2433533" cy="632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24075" y="512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5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28" y="563278"/>
            <a:ext cx="9240715" cy="118909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348151" y="1999986"/>
            <a:ext cx="9589479" cy="3439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VANETs</a:t>
            </a:r>
            <a:r>
              <a:rPr lang="en-US" dirty="0"/>
              <a:t> which use vehicles as mobile nodes are a subclass of mobile ad hoc networks (MANETs) to provide communications among nearby vehicles and between vehicles and nearby roadside equipment with an aim of providing efficient and safe transportation.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0" y="357404"/>
            <a:ext cx="2438611" cy="6340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22844" y="3050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3469" y="6488668"/>
            <a:ext cx="139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</a:t>
            </a:r>
            <a:r>
              <a:rPr lang="en-US" dirty="0" smtClean="0"/>
              <a:t>No:21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7470" y="6488668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Date:09/10/2019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46" y="472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Rapid urbanization has put increasingly pressure on traffic management in urban areas. Conventional traffic signal with fixed or pre-defined variable cycles setting can slightly alleviate the increasing traffic problem, but cannot deal with continuously growing vehicular traffic in rapidly growing urban areas. Hence we propose a VANET based traffic control system, that helps to identify traffic density and control the traffic signal timers accordingly.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0" y="155181"/>
            <a:ext cx="2438611" cy="6340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57391" y="6374396"/>
            <a:ext cx="139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Group No:21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870" y="6374396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Date:09/10/2019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61822" y="419888"/>
            <a:ext cx="2503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4" y="472201"/>
            <a:ext cx="10442991" cy="88008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Comparative study of three base papers</a:t>
            </a:r>
            <a:endParaRPr lang="en-US" sz="44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850006" y="1474362"/>
          <a:ext cx="10599312" cy="4534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3104"/>
                <a:gridCol w="3533104"/>
                <a:gridCol w="3533104"/>
              </a:tblGrid>
              <a:tr h="33457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Paper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Parameters</a:t>
                      </a:r>
                      <a:endParaRPr lang="en-IN" sz="1600" dirty="0"/>
                    </a:p>
                  </a:txBody>
                  <a:tcPr/>
                </a:tc>
              </a:tr>
              <a:tr h="1307893">
                <a:tc>
                  <a:txBody>
                    <a:bodyPr/>
                    <a:lstStyle/>
                    <a:p>
                      <a:r>
                        <a:rPr lang="en-GB" sz="1600" u="none" strike="noStrike" kern="1200" baseline="0" dirty="0" err="1" smtClean="0"/>
                        <a:t>Parisa</a:t>
                      </a:r>
                      <a:r>
                        <a:rPr lang="en-GB" sz="1600" u="none" strike="noStrike" kern="1200" baseline="0" dirty="0" smtClean="0"/>
                        <a:t> </a:t>
                      </a:r>
                      <a:r>
                        <a:rPr lang="en-GB" sz="1600" u="none" strike="noStrike" kern="1200" baseline="0" dirty="0" err="1" smtClean="0"/>
                        <a:t>Saraj</a:t>
                      </a:r>
                      <a:r>
                        <a:rPr lang="en-GB" sz="1600" u="none" strike="noStrike" kern="1200" baseline="0" dirty="0" smtClean="0"/>
                        <a:t> </a:t>
                      </a:r>
                      <a:r>
                        <a:rPr lang="en-GB" sz="1600" u="none" strike="noStrike" kern="1200" baseline="0" dirty="0" err="1" smtClean="0"/>
                        <a:t>Hamedani</a:t>
                      </a:r>
                      <a:r>
                        <a:rPr lang="en-GB" sz="1600" u="none" strike="noStrike" kern="1200" baseline="0" dirty="0" smtClean="0"/>
                        <a:t> , </a:t>
                      </a:r>
                      <a:r>
                        <a:rPr lang="en-GB" sz="1600" u="none" strike="noStrike" kern="1200" baseline="0" dirty="0" err="1" smtClean="0"/>
                        <a:t>Arshin</a:t>
                      </a:r>
                      <a:r>
                        <a:rPr lang="en-GB" sz="1600" u="none" strike="noStrike" kern="1200" baseline="0" dirty="0" smtClean="0"/>
                        <a:t> </a:t>
                      </a:r>
                      <a:r>
                        <a:rPr lang="en-GB" sz="1600" u="none" strike="noStrike" kern="1200" baseline="0" dirty="0" err="1" smtClean="0"/>
                        <a:t>Rezazadeh</a:t>
                      </a:r>
                      <a:r>
                        <a:rPr lang="en-GB" sz="1600" u="none" strike="noStrike" kern="1200" baseline="0" dirty="0" smtClean="0"/>
                        <a:t>. "A New Two Level Cluster- Based</a:t>
                      </a:r>
                    </a:p>
                    <a:p>
                      <a:r>
                        <a:rPr lang="en-GB" sz="1600" u="none" strike="noStrike" kern="1200" baseline="0" dirty="0" smtClean="0"/>
                        <a:t>Routing Protocol for Vehicular Ad Hoc </a:t>
                      </a:r>
                      <a:r>
                        <a:rPr lang="en-GB" sz="1600" u="none" strike="noStrike" kern="1200" baseline="0" dirty="0" err="1" smtClean="0"/>
                        <a:t>NETwork</a:t>
                      </a:r>
                      <a:r>
                        <a:rPr lang="en-GB" sz="1600" u="none" strike="noStrike" kern="1200" baseline="0" dirty="0" smtClean="0"/>
                        <a:t> (VANET)."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IEEE 2018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QoL</a:t>
                      </a:r>
                      <a:r>
                        <a:rPr lang="en-IN" sz="1600" dirty="0" smtClean="0"/>
                        <a:t>(quality</a:t>
                      </a:r>
                      <a:r>
                        <a:rPr lang="en-IN" sz="1600" baseline="0" dirty="0" smtClean="0"/>
                        <a:t> of link), </a:t>
                      </a:r>
                      <a:r>
                        <a:rPr lang="en-GB" sz="1600" kern="1200" dirty="0" smtClean="0">
                          <a:effectLst/>
                        </a:rPr>
                        <a:t>distance of the node, the velocity of the node, the direction of the node and the transmission power of the transmitted signal </a:t>
                      </a:r>
                      <a:endParaRPr lang="en-IN" sz="1400" dirty="0"/>
                    </a:p>
                  </a:txBody>
                  <a:tcPr/>
                </a:tc>
              </a:tr>
              <a:tr h="1551222">
                <a:tc>
                  <a:txBody>
                    <a:bodyPr/>
                    <a:lstStyle/>
                    <a:p>
                      <a:r>
                        <a:rPr lang="en-IN" sz="1600" u="none" strike="noStrike" kern="1200" baseline="0" dirty="0" smtClean="0"/>
                        <a:t>Mohammed El Amine </a:t>
                      </a:r>
                      <a:r>
                        <a:rPr lang="en-IN" sz="1600" u="none" strike="noStrike" kern="1200" baseline="0" dirty="0" err="1" smtClean="0"/>
                        <a:t>Fekair</a:t>
                      </a:r>
                      <a:r>
                        <a:rPr lang="en-IN" sz="1600" u="none" strike="noStrike" kern="1200" baseline="0" dirty="0" smtClean="0"/>
                        <a:t>, </a:t>
                      </a:r>
                      <a:r>
                        <a:rPr lang="en-IN" sz="1600" u="none" strike="noStrike" kern="1200" baseline="0" dirty="0" err="1" smtClean="0"/>
                        <a:t>Abderrahmane</a:t>
                      </a:r>
                      <a:r>
                        <a:rPr lang="en-IN" sz="1600" u="none" strike="noStrike" kern="1200" baseline="0" dirty="0" smtClean="0"/>
                        <a:t> </a:t>
                      </a:r>
                      <a:r>
                        <a:rPr lang="en-IN" sz="1600" u="none" strike="noStrike" kern="1200" baseline="0" dirty="0" err="1" smtClean="0"/>
                        <a:t>Lakas</a:t>
                      </a:r>
                      <a:r>
                        <a:rPr lang="en-IN" sz="1600" u="none" strike="noStrike" kern="1200" baseline="0" dirty="0" smtClean="0"/>
                        <a:t> , Ahmed </a:t>
                      </a:r>
                      <a:r>
                        <a:rPr lang="en-IN" sz="1600" u="none" strike="noStrike" kern="1200" baseline="0" dirty="0" err="1" smtClean="0"/>
                        <a:t>Korichi</a:t>
                      </a:r>
                      <a:r>
                        <a:rPr lang="en-IN" sz="1600" u="none" strike="noStrike" kern="1200" baseline="0" dirty="0" smtClean="0"/>
                        <a:t>. "</a:t>
                      </a:r>
                      <a:r>
                        <a:rPr lang="en-IN" sz="1600" u="none" strike="noStrike" kern="1200" baseline="0" dirty="0" err="1" smtClean="0"/>
                        <a:t>CBQoS</a:t>
                      </a:r>
                      <a:r>
                        <a:rPr lang="en-IN" sz="1600" u="none" strike="noStrike" kern="1200" baseline="0" dirty="0" smtClean="0"/>
                        <a:t>-</a:t>
                      </a:r>
                    </a:p>
                    <a:p>
                      <a:r>
                        <a:rPr lang="en-GB" sz="1600" u="none" strike="noStrike" kern="1200" baseline="0" dirty="0" err="1" smtClean="0"/>
                        <a:t>Vanet</a:t>
                      </a:r>
                      <a:r>
                        <a:rPr lang="en-GB" sz="1600" u="none" strike="noStrike" kern="1200" baseline="0" dirty="0" smtClean="0"/>
                        <a:t>: Cluster-based </a:t>
                      </a:r>
                      <a:r>
                        <a:rPr lang="en-GB" sz="1600" u="none" strike="noStrike" kern="1200" baseline="0" dirty="0" err="1" smtClean="0"/>
                        <a:t>Articial</a:t>
                      </a:r>
                      <a:r>
                        <a:rPr lang="en-GB" sz="1600" u="none" strike="noStrike" kern="1200" baseline="0" dirty="0" smtClean="0"/>
                        <a:t> Bee Colony Algorithm for </a:t>
                      </a:r>
                      <a:r>
                        <a:rPr lang="en-GB" sz="1600" u="none" strike="noStrike" kern="1200" baseline="0" dirty="0" err="1" smtClean="0"/>
                        <a:t>QoS</a:t>
                      </a:r>
                      <a:r>
                        <a:rPr lang="en-GB" sz="1600" u="none" strike="noStrike" kern="1200" baseline="0" dirty="0" smtClean="0"/>
                        <a:t> Routing Protocol</a:t>
                      </a:r>
                    </a:p>
                    <a:p>
                      <a:r>
                        <a:rPr lang="en-IN" sz="1600" u="none" strike="noStrike" kern="1200" baseline="0" dirty="0" smtClean="0"/>
                        <a:t>in VANET"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IEEE 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effectLst/>
                        </a:rPr>
                        <a:t>Available bandwidth, end-to-end delay, jitter, and link expiration time and degree to determine </a:t>
                      </a:r>
                      <a:r>
                        <a:rPr lang="en-GB" sz="1600" kern="1200" dirty="0" err="1" smtClean="0">
                          <a:effectLst/>
                        </a:rPr>
                        <a:t>QoS</a:t>
                      </a:r>
                      <a:r>
                        <a:rPr lang="en-GB" sz="1600" kern="1200" dirty="0" smtClean="0">
                          <a:effectLst/>
                        </a:rPr>
                        <a:t>.</a:t>
                      </a:r>
                    </a:p>
                    <a:p>
                      <a:r>
                        <a:rPr lang="en-GB" sz="1600" kern="1200" dirty="0" smtClean="0">
                          <a:effectLst/>
                        </a:rPr>
                        <a:t>Multipoint</a:t>
                      </a:r>
                      <a:r>
                        <a:rPr lang="en-GB" sz="1600" kern="1200" baseline="0" dirty="0" smtClean="0">
                          <a:effectLst/>
                        </a:rPr>
                        <a:t> relays selection algorithm for inter cluster communication.</a:t>
                      </a:r>
                      <a:endParaRPr lang="en-GB" sz="1600" kern="1200" dirty="0" smtClean="0">
                        <a:effectLst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1333874">
                <a:tc>
                  <a:txBody>
                    <a:bodyPr/>
                    <a:lstStyle/>
                    <a:p>
                      <a:r>
                        <a:rPr lang="en-IN" sz="1600" u="none" strike="noStrike" kern="1200" baseline="0" dirty="0" err="1" smtClean="0"/>
                        <a:t>Wenxiao</a:t>
                      </a:r>
                      <a:r>
                        <a:rPr lang="en-IN" sz="1600" u="none" strike="noStrike" kern="1200" baseline="0" dirty="0" smtClean="0"/>
                        <a:t> Dong , </a:t>
                      </a:r>
                      <a:r>
                        <a:rPr lang="en-IN" sz="1600" u="none" strike="noStrike" kern="1200" baseline="0" dirty="0" err="1" smtClean="0"/>
                        <a:t>Fei</a:t>
                      </a:r>
                      <a:r>
                        <a:rPr lang="en-IN" sz="1600" u="none" strike="noStrike" kern="1200" baseline="0" dirty="0" smtClean="0"/>
                        <a:t> Lin , </a:t>
                      </a:r>
                      <a:r>
                        <a:rPr lang="en-IN" sz="1600" u="none" strike="noStrike" kern="1200" baseline="0" dirty="0" err="1" smtClean="0"/>
                        <a:t>Hongling</a:t>
                      </a:r>
                      <a:r>
                        <a:rPr lang="en-IN" sz="1600" u="none" strike="noStrike" kern="1200" baseline="0" dirty="0" smtClean="0"/>
                        <a:t> Zhang , </a:t>
                      </a:r>
                      <a:r>
                        <a:rPr lang="en-IN" sz="1600" u="none" strike="noStrike" kern="1200" baseline="0" dirty="0" err="1" smtClean="0"/>
                        <a:t>Yuping</a:t>
                      </a:r>
                      <a:r>
                        <a:rPr lang="en-IN" sz="1600" u="none" strike="noStrike" kern="1200" baseline="0" dirty="0" smtClean="0"/>
                        <a:t> Yin. "A cluster-based re-</a:t>
                      </a:r>
                    </a:p>
                    <a:p>
                      <a:r>
                        <a:rPr lang="en-GB" sz="1600" u="none" strike="noStrike" kern="1200" baseline="0" dirty="0" smtClean="0"/>
                        <a:t>cursive broadcast routing algorithm to propagate emergency messages in city</a:t>
                      </a:r>
                    </a:p>
                    <a:p>
                      <a:r>
                        <a:rPr lang="en-IN" sz="1600" u="none" strike="noStrike" kern="1200" baseline="0" dirty="0" smtClean="0"/>
                        <a:t>VANETs."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IEEE 2017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Traffic accident vehicle elected as cluster head. Next farthest message</a:t>
                      </a:r>
                      <a:r>
                        <a:rPr lang="en-IN" sz="1600" baseline="0" dirty="0" smtClean="0"/>
                        <a:t> receiving node considered as next cluster head.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0" y="155181"/>
            <a:ext cx="2438611" cy="6340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57391" y="6374396"/>
            <a:ext cx="139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Group No:21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870" y="6374396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Date:14/08/2019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61822" y="419888"/>
            <a:ext cx="2503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i="1" dirty="0" smtClean="0"/>
              <a:t>System </a:t>
            </a:r>
            <a:r>
              <a:rPr lang="en-IN" sz="2400" i="1" dirty="0"/>
              <a:t>Architecture</a:t>
            </a:r>
          </a:p>
          <a:p>
            <a:r>
              <a:rPr lang="en-GB" dirty="0"/>
              <a:t>Our proposed system is going to be a combination of [1] and [2]. Here we</a:t>
            </a:r>
          </a:p>
          <a:p>
            <a:r>
              <a:rPr lang="en-GB" dirty="0"/>
              <a:t>plan to implement a two level cluster based routing protocol. The </a:t>
            </a:r>
            <a:r>
              <a:rPr lang="en-GB" dirty="0" err="1"/>
              <a:t>rst</a:t>
            </a:r>
            <a:r>
              <a:rPr lang="en-GB" dirty="0"/>
              <a:t> level uses</a:t>
            </a:r>
          </a:p>
          <a:p>
            <a:r>
              <a:rPr lang="en-GB" dirty="0" err="1"/>
              <a:t>QoS</a:t>
            </a:r>
            <a:r>
              <a:rPr lang="en-GB" dirty="0"/>
              <a:t> based Bee colony algorithm to elect a cluster head and to communicate between</a:t>
            </a:r>
          </a:p>
          <a:p>
            <a:r>
              <a:rPr lang="en-GB" dirty="0"/>
              <a:t>cluster heads and cluster members. The next level uses a greedy method to choose</a:t>
            </a:r>
          </a:p>
          <a:p>
            <a:r>
              <a:rPr lang="en-GB" dirty="0"/>
              <a:t>the nearest cluster head to communicate with.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56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1. Cluster Head Election</a:t>
            </a:r>
          </a:p>
          <a:p>
            <a:r>
              <a:rPr lang="en-GB" dirty="0"/>
              <a:t>The cluster head is responsible for selecting the appropriate path </a:t>
            </a:r>
            <a:r>
              <a:rPr lang="en-GB" dirty="0" smtClean="0"/>
              <a:t>between</a:t>
            </a:r>
            <a:endParaRPr lang="en-IN" dirty="0"/>
          </a:p>
          <a:p>
            <a:r>
              <a:rPr lang="en-GB" dirty="0"/>
              <a:t>the source and destination by routing packets according to an </a:t>
            </a:r>
            <a:r>
              <a:rPr lang="en-GB" dirty="0" smtClean="0"/>
              <a:t>Artificial </a:t>
            </a:r>
            <a:r>
              <a:rPr lang="en-GB" dirty="0"/>
              <a:t>Bee Colony</a:t>
            </a:r>
          </a:p>
          <a:p>
            <a:r>
              <a:rPr lang="en-GB" dirty="0"/>
              <a:t>(ABC) algorithm based on </a:t>
            </a:r>
            <a:r>
              <a:rPr lang="en-GB" dirty="0" smtClean="0"/>
              <a:t>specific </a:t>
            </a:r>
            <a:r>
              <a:rPr lang="en-GB" dirty="0" err="1"/>
              <a:t>QoS</a:t>
            </a:r>
            <a:r>
              <a:rPr lang="en-GB" dirty="0"/>
              <a:t> requirements.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1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Fig: Cluster Head Election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22" y="1938070"/>
            <a:ext cx="5601482" cy="3839111"/>
          </a:xfrm>
        </p:spPr>
      </p:pic>
    </p:spTree>
    <p:extLst>
      <p:ext uri="{BB962C8B-B14F-4D97-AF65-F5344CB8AC3E}">
        <p14:creationId xmlns:p14="http://schemas.microsoft.com/office/powerpoint/2010/main" val="198252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Communication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CBQoS-Vanet</a:t>
            </a:r>
            <a:r>
              <a:rPr lang="en-GB" dirty="0" smtClean="0"/>
              <a:t> </a:t>
            </a:r>
            <a:r>
              <a:rPr lang="en-GB" dirty="0"/>
              <a:t>protocol is inspired by the way a swarm of bees communicate</a:t>
            </a:r>
          </a:p>
          <a:p>
            <a:r>
              <a:rPr lang="en-GB" dirty="0"/>
              <a:t>and their forage for food. Here, the protocol uses two types of packets. The </a:t>
            </a:r>
            <a:r>
              <a:rPr lang="en-GB" dirty="0" smtClean="0"/>
              <a:t>first </a:t>
            </a:r>
            <a:r>
              <a:rPr lang="en-GB" dirty="0"/>
              <a:t>type</a:t>
            </a:r>
          </a:p>
          <a:p>
            <a:r>
              <a:rPr lang="en-GB" dirty="0"/>
              <a:t>of packets, called scout is used to discover route between the cluster head to a given</a:t>
            </a:r>
          </a:p>
          <a:p>
            <a:r>
              <a:rPr lang="en-GB" dirty="0"/>
              <a:t>destination, a route that </a:t>
            </a:r>
            <a:r>
              <a:rPr lang="en-GB" dirty="0" err="1"/>
              <a:t>satises</a:t>
            </a:r>
            <a:r>
              <a:rPr lang="en-GB" dirty="0"/>
              <a:t> a certain </a:t>
            </a:r>
            <a:r>
              <a:rPr lang="en-GB" dirty="0" err="1"/>
              <a:t>QoS</a:t>
            </a:r>
            <a:r>
              <a:rPr lang="en-GB" dirty="0"/>
              <a:t> condition. Thus, the discovered</a:t>
            </a:r>
          </a:p>
          <a:p>
            <a:r>
              <a:rPr lang="en-GB" dirty="0"/>
              <a:t>route should satisfy a combination of conditions based on the available bandwidth,</a:t>
            </a:r>
          </a:p>
          <a:p>
            <a:r>
              <a:rPr lang="en-GB" dirty="0"/>
              <a:t>the end-to-end delay, jitter, and link stability. The second type of packets, called</a:t>
            </a:r>
          </a:p>
          <a:p>
            <a:r>
              <a:rPr lang="en-GB" dirty="0"/>
              <a:t>forager is used to transmit the data between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577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874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Vehicular Ad-hoc Network (VANET) based Control Systems for Smart Traffic Lights</vt:lpstr>
      <vt:lpstr>PowerPoint Presentation</vt:lpstr>
      <vt:lpstr>Introduction</vt:lpstr>
      <vt:lpstr>Problem Statement</vt:lpstr>
      <vt:lpstr>Comparative study of three base papers</vt:lpstr>
      <vt:lpstr>Proposed System</vt:lpstr>
      <vt:lpstr>Methodology</vt:lpstr>
      <vt:lpstr>Fig: Cluster Head Election</vt:lpstr>
      <vt:lpstr>Communication Principle</vt:lpstr>
      <vt:lpstr>Greedy Algorithm</vt:lpstr>
      <vt:lpstr>PowerPoint Presentation</vt:lpstr>
      <vt:lpstr>System flow</vt:lpstr>
      <vt:lpstr>PowerPoint Presentation</vt:lpstr>
      <vt:lpstr>PowerPoint Presentation</vt:lpstr>
      <vt:lpstr>Output Screen Capture</vt:lpstr>
      <vt:lpstr>Fig: Formation of Clusters based on Clustering Algorithm</vt:lpstr>
      <vt:lpstr>PowerPoint Presentation</vt:lpstr>
      <vt:lpstr>Fig: Routing Performance Analysis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Ad-hoc Network (VANET) based Control Systems for Smart Traffic Lights</dc:title>
  <dc:creator>acer</dc:creator>
  <cp:lastModifiedBy>acer</cp:lastModifiedBy>
  <cp:revision>5</cp:revision>
  <dcterms:created xsi:type="dcterms:W3CDTF">2019-10-08T21:28:54Z</dcterms:created>
  <dcterms:modified xsi:type="dcterms:W3CDTF">2019-10-08T22:05:14Z</dcterms:modified>
</cp:coreProperties>
</file>