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1" r:id="rId5"/>
    <p:sldId id="262" r:id="rId6"/>
    <p:sldId id="279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67233-5B42-44C9-9288-473C2474970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231A0-E441-4037-9C94-40CFDDE91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7E2C-1E6C-4CDA-BA93-D792552D8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7770F-8D64-4180-96E4-6FC2BA81E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20A6C-9E83-4D3E-ABD5-99EDC62C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AE1D-A05F-4874-B592-4442F3D68167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A584B-2F02-4E68-9420-7BEBFA0E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37A05-6A00-4506-85E0-20D37882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D888-85B8-476A-94D3-2321EE11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B94E5-0001-4510-BEAA-9A3A7ACEE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1E00-7334-48FF-AB9D-A177BBBE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4622-030E-4E99-B727-3CA795FC3043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18FFC-E1F8-45AB-BD00-A2879D2F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3C038-5DC9-4AAF-8CDB-005B4F75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5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2AF00-0A9C-475D-9C52-B6439B814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B2B74-2AAE-47EB-841A-7CD0C1AC9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B803A-E951-4D14-AA88-642E391E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8C60-5E8A-442F-AA2D-4A9886BBEF0C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6380F-F418-4C82-9074-273C7111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53838-17A6-4369-981C-EAF29EF9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5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9C37-816C-4E1A-9E73-648D6079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131F-0434-48FA-ABAE-4F7AC60B9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E2803-FE98-4156-88EE-FD9BA4A0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63C6-062F-4BD5-B4D8-7C9874463B79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F73B8-B727-4A39-86D3-C6657048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F574-DBB1-41B0-B19B-D719B485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7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D9C2-AC81-4610-9E24-DE63FC16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7A5D9-C2CC-491E-A647-45EF2DA0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FCFB5-F31D-478D-9B38-E7ABCF4A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27D3-71E5-4558-99E4-2C5F5D03FB83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58D9F-56FD-4897-97C2-F29F6378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5462-E8DC-4A76-900F-BD76FAAB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9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4EA7-EC84-47E3-9014-EC3FD02E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0A5B-A22E-4EF5-85DF-A9978546E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39BA5-6629-4908-A4D8-D6EA36180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C2DF5-5BB9-48A0-A91E-D3D97C76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FF98-F770-4D43-ABB2-E781E29C6A21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4C64A-159F-4B03-A0BE-5A0A283D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9F156-24CA-44FD-808D-FEB5801E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9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F1F0-1216-445F-AC95-1E92335D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44218-0D69-48C0-88A1-2BC9730B3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C2C50-2459-4CE3-9E5A-D4F8FFB14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81A1E-1544-4637-B5B5-6AE11DF71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8DABE-C738-44AA-9FFA-F77DDB7F9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37053-29D7-452C-9DCB-61D666AC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ADC5-7468-4855-BBE0-123A484ABD82}" type="datetime1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DE334D-AF84-486C-9751-B6E59A2C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A4F95-72DF-4F1C-AFC6-24897665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BA09-1441-460E-ADD0-D267F565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76370-F296-4DB0-9255-F19BEF20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F447-4ED5-42F9-9776-1ADFFB9BACD0}" type="datetime1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ED64D-9D31-4523-B0E9-8FD89F29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96574-18A4-4E31-9E62-7118227C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1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F2664-7F4B-4334-9CBD-C7AC7B51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9515C-A8F8-49F6-B96E-87B3102F60D2}" type="datetime1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70C67-B02A-44C8-B8DA-C8C22B1B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A5B91-F714-401C-83F0-8E49C1F0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8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2932-59DB-4821-A908-4113F811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DA52-19C0-4E44-8C4C-A6CBCB22C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6F2CA-2B2D-484D-8C2D-3C85A5693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06726-FC0D-48B4-8836-E9806277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D321-E034-46C2-9C7B-19D3059E0DC7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F317D-F076-4CD9-96C4-D4A20708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0CFD9-AC2B-4F7C-95AB-30F9E4DC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D36F-1586-41B0-B4E0-DC7B45BF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BAEC18-38E3-4371-B664-E34CA147A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7CEB7-C88C-4D6B-AAF5-A0B995E0E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9EE34-D060-45F6-919C-301F1569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F87-13E8-428F-AE88-9E2219348CDE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B7DE6-9683-4FD0-8673-0130BFC7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CF6D7-B443-4DCE-B982-6B051585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A35D2-0009-476C-8FC0-E7BF1028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2BCEB-70B3-43E6-8191-687819302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DBEFB-0694-4B53-A4A7-0215B27FC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98201-1E11-4E81-9387-D6AD35AD2483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6C8F7-2A46-40D1-BA79-380670D34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644DF-6A1B-4C97-B20F-A63A113AE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0D63C-1FE3-4B2A-8FA0-950589D9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8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egexr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egexr.com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998morshed/Computer-Science-Course-Materials/blob/main/compiler.cpp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" TargetMode="External"/><Relationship Id="rId3" Type="http://schemas.openxmlformats.org/officeDocument/2006/relationships/hyperlink" Target="https://educatech.in/c-program-to-recognize-strings-under-a-ab-abb-2/" TargetMode="External"/><Relationship Id="rId7" Type="http://schemas.openxmlformats.org/officeDocument/2006/relationships/hyperlink" Target="http://www.youtube.com/" TargetMode="External"/><Relationship Id="rId2" Type="http://schemas.openxmlformats.org/officeDocument/2006/relationships/hyperlink" Target="https://www.onlinegdb.com/online_c_compil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egexr.com/" TargetMode="External"/><Relationship Id="rId5" Type="http://schemas.openxmlformats.org/officeDocument/2006/relationships/hyperlink" Target="https://www.geeksforgeeks.org/write-regular-expressions/" TargetMode="External"/><Relationship Id="rId4" Type="http://schemas.openxmlformats.org/officeDocument/2006/relationships/hyperlink" Target="https://lucid.app/lucidchar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998morshed/Computer-Science-Course-Materials/blob/main/compiler2.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egexr.co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egexr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621BA35B-6D3A-432A-A00F-B29487C8BD35}"/>
              </a:ext>
            </a:extLst>
          </p:cNvPr>
          <p:cNvSpPr/>
          <p:nvPr/>
        </p:nvSpPr>
        <p:spPr>
          <a:xfrm>
            <a:off x="1839012" y="838986"/>
            <a:ext cx="8747289" cy="5410986"/>
          </a:xfrm>
          <a:prstGeom prst="horizont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DB309-47D8-452A-84EE-4B4DB222BF0A}"/>
              </a:ext>
            </a:extLst>
          </p:cNvPr>
          <p:cNvSpPr txBox="1"/>
          <p:nvPr/>
        </p:nvSpPr>
        <p:spPr>
          <a:xfrm>
            <a:off x="4732255" y="4123988"/>
            <a:ext cx="5137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erlin Sans FB" panose="020E0602020502020306" pitchFamily="34" charset="0"/>
              </a:rPr>
              <a:t>MD. MORSHED ALI</a:t>
            </a:r>
          </a:p>
          <a:p>
            <a:r>
              <a:rPr lang="en-US" sz="4000" dirty="0">
                <a:latin typeface="Berlin Sans FB" panose="020E0602020502020306" pitchFamily="34" charset="0"/>
              </a:rPr>
              <a:t>       ID: B170305013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28BAC-AE68-45D9-A8DE-1D9E3D15A24A}"/>
              </a:ext>
            </a:extLst>
          </p:cNvPr>
          <p:cNvSpPr txBox="1"/>
          <p:nvPr/>
        </p:nvSpPr>
        <p:spPr>
          <a:xfrm>
            <a:off x="2724346" y="1856849"/>
            <a:ext cx="71455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" panose="020E0602020502020306" pitchFamily="34" charset="0"/>
              </a:rPr>
              <a:t>COURESE NAME: </a:t>
            </a:r>
            <a:r>
              <a:rPr lang="en-US" sz="2000" b="0" i="0" dirty="0">
                <a:effectLst/>
                <a:latin typeface="Berlin Sans FB" panose="020E0602020502020306" pitchFamily="34" charset="0"/>
              </a:rPr>
              <a:t>COMPILER DESIGN AND CONSTRUCTION LAB</a:t>
            </a:r>
          </a:p>
          <a:p>
            <a:r>
              <a:rPr lang="en-US" sz="2000" dirty="0">
                <a:latin typeface="Berlin Sans FB" panose="020E0602020502020306" pitchFamily="34" charset="0"/>
              </a:rPr>
              <a:t>COURSE CODE: CSEL-3202</a:t>
            </a:r>
          </a:p>
          <a:p>
            <a:endParaRPr lang="en-US" sz="2000" dirty="0">
              <a:latin typeface="Berlin Sans FB" panose="020E0602020502020306" pitchFamily="34" charset="0"/>
            </a:endParaRPr>
          </a:p>
          <a:p>
            <a:r>
              <a:rPr lang="en-US" sz="2000" dirty="0">
                <a:latin typeface="Berlin Sans FB" panose="020E0602020502020306" pitchFamily="34" charset="0"/>
              </a:rPr>
              <a:t>COURSE TEACHER: DR. SELINA SHARMIN </a:t>
            </a:r>
            <a:r>
              <a:rPr lang="en-US" sz="1400" dirty="0">
                <a:latin typeface="Berlin Sans FB" panose="020E0602020502020306" pitchFamily="34" charset="0"/>
              </a:rPr>
              <a:t>(</a:t>
            </a:r>
            <a:r>
              <a:rPr lang="en-US" sz="1400" b="0" i="0" dirty="0">
                <a:effectLst/>
                <a:latin typeface="Berlin Sans FB" panose="020E0602020502020306" pitchFamily="34" charset="0"/>
              </a:rPr>
              <a:t>Associate Professor, CSE, </a:t>
            </a:r>
            <a:r>
              <a:rPr lang="en-US" sz="1400" b="0" i="0" dirty="0" err="1">
                <a:effectLst/>
                <a:latin typeface="Berlin Sans FB" panose="020E0602020502020306" pitchFamily="34" charset="0"/>
              </a:rPr>
              <a:t>JnU</a:t>
            </a:r>
            <a:r>
              <a:rPr lang="en-US" sz="1400" b="0" i="0" dirty="0">
                <a:effectLst/>
                <a:latin typeface="Berlin Sans FB" panose="020E0602020502020306" pitchFamily="34" charset="0"/>
              </a:rPr>
              <a:t>)</a:t>
            </a:r>
            <a:endParaRPr lang="en-US" sz="2000" dirty="0">
              <a:latin typeface="Berlin Sans FB" panose="020E0602020502020306" pitchFamily="34" charset="0"/>
            </a:endParaRPr>
          </a:p>
          <a:p>
            <a:endParaRPr lang="en-US" sz="2000" dirty="0">
              <a:latin typeface="Berlin Sans FB" panose="020E0602020502020306" pitchFamily="34" charset="0"/>
            </a:endParaRPr>
          </a:p>
          <a:p>
            <a:r>
              <a:rPr lang="en-US" sz="2000" dirty="0">
                <a:latin typeface="Berlin Sans FB" panose="020E0602020502020306" pitchFamily="34" charset="0"/>
              </a:rPr>
              <a:t>			</a:t>
            </a:r>
            <a:r>
              <a:rPr lang="en-US" sz="2800" dirty="0">
                <a:latin typeface="Berlin Sans FB" panose="020E0602020502020306" pitchFamily="34" charset="0"/>
              </a:rPr>
              <a:t>ASSIGNMENT</a:t>
            </a:r>
            <a:endParaRPr lang="en-US" sz="2000" dirty="0">
              <a:latin typeface="Berlin Sans FB" panose="020E0602020502020306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69F071-EEA2-4BEA-B896-BCC65B25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139C55-15DB-452E-8E7E-E70D430C0135}"/>
              </a:ext>
            </a:extLst>
          </p:cNvPr>
          <p:cNvSpPr txBox="1"/>
          <p:nvPr/>
        </p:nvSpPr>
        <p:spPr>
          <a:xfrm>
            <a:off x="721360" y="233681"/>
            <a:ext cx="570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C1E74-B0C8-41AC-B997-D66409E57F95}"/>
              </a:ext>
            </a:extLst>
          </p:cNvPr>
          <p:cNvSpPr txBox="1"/>
          <p:nvPr/>
        </p:nvSpPr>
        <p:spPr>
          <a:xfrm>
            <a:off x="1584960" y="880012"/>
            <a:ext cx="10789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Digit: </a:t>
            </a:r>
          </a:p>
          <a:p>
            <a:r>
              <a:rPr lang="en-US" sz="2800" dirty="0">
                <a:solidFill>
                  <a:srgbClr val="0070C0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^(([0-9])+([.]?)([0-9]))+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025A6-A171-4DC0-A958-05079E22F8DD}"/>
              </a:ext>
            </a:extLst>
          </p:cNvPr>
          <p:cNvSpPr txBox="1"/>
          <p:nvPr/>
        </p:nvSpPr>
        <p:spPr>
          <a:xfrm>
            <a:off x="1584960" y="2166281"/>
            <a:ext cx="1078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Output Snap using online IDE: </a:t>
            </a:r>
            <a:r>
              <a:rPr lang="en-US" sz="2800" dirty="0">
                <a:solidFill>
                  <a:srgbClr val="0070C0"/>
                </a:solidFill>
                <a:latin typeface="Arial Narrow" panose="020B0606020202030204" pitchFamily="34" charset="0"/>
                <a:hlinkClick r:id="rId2"/>
              </a:rPr>
              <a:t>https://regexr.com/</a:t>
            </a:r>
            <a:endParaRPr lang="en-US" sz="28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C202C-91B8-472B-A582-A39299C44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78" y="2739550"/>
            <a:ext cx="5828642" cy="285789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B0B27-CDC7-4668-A99F-E4A76E38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5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139C55-15DB-452E-8E7E-E70D430C0135}"/>
              </a:ext>
            </a:extLst>
          </p:cNvPr>
          <p:cNvSpPr txBox="1"/>
          <p:nvPr/>
        </p:nvSpPr>
        <p:spPr>
          <a:xfrm>
            <a:off x="721360" y="233681"/>
            <a:ext cx="570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C1E74-B0C8-41AC-B997-D66409E57F95}"/>
              </a:ext>
            </a:extLst>
          </p:cNvPr>
          <p:cNvSpPr txBox="1"/>
          <p:nvPr/>
        </p:nvSpPr>
        <p:spPr>
          <a:xfrm>
            <a:off x="1584960" y="880012"/>
            <a:ext cx="10789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ID: </a:t>
            </a:r>
          </a:p>
          <a:p>
            <a:r>
              <a:rPr lang="en-US" sz="2800" dirty="0">
                <a:solidFill>
                  <a:srgbClr val="0070C0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^([a-</a:t>
            </a:r>
            <a:r>
              <a:rPr lang="en-US" sz="2800" dirty="0" err="1">
                <a:solidFill>
                  <a:srgbClr val="0070C0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zA</a:t>
            </a:r>
            <a:r>
              <a:rPr lang="en-US" sz="2800" dirty="0">
                <a:solidFill>
                  <a:srgbClr val="0070C0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-Z]+)([a-zA-Z0-9]+)([a-zA-Z0-9\#\$\@])+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025A6-A171-4DC0-A958-05079E22F8DD}"/>
              </a:ext>
            </a:extLst>
          </p:cNvPr>
          <p:cNvSpPr txBox="1"/>
          <p:nvPr/>
        </p:nvSpPr>
        <p:spPr>
          <a:xfrm>
            <a:off x="1584960" y="2166281"/>
            <a:ext cx="1078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Output Snap using online IDE: </a:t>
            </a:r>
            <a:r>
              <a:rPr lang="en-US" sz="2800" dirty="0">
                <a:solidFill>
                  <a:srgbClr val="0070C0"/>
                </a:solidFill>
                <a:latin typeface="Arial Narrow" panose="020B0606020202030204" pitchFamily="34" charset="0"/>
                <a:hlinkClick r:id="rId2"/>
              </a:rPr>
              <a:t>https://regexr.com/</a:t>
            </a:r>
            <a:endParaRPr lang="en-US" sz="28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8CFCE-CB6B-40B1-BE40-A53E8F854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35" y="2826812"/>
            <a:ext cx="7059010" cy="297221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77D6C-B7B0-4E60-94BD-2D054974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6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F6EE9661-53C6-4A01-899A-215B9E4B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4" y="3334067"/>
            <a:ext cx="22376596" cy="87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249530-453D-4936-B5C8-E67AECB60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058345"/>
              </p:ext>
            </p:extLst>
          </p:nvPr>
        </p:nvGraphicFramePr>
        <p:xfrm>
          <a:off x="1280160" y="1381760"/>
          <a:ext cx="9560560" cy="4866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58350">
                  <a:extLst>
                    <a:ext uri="{9D8B030D-6E8A-4147-A177-3AD203B41FA5}">
                      <a16:colId xmlns:a16="http://schemas.microsoft.com/office/drawing/2014/main" val="2311552400"/>
                    </a:ext>
                  </a:extLst>
                </a:gridCol>
                <a:gridCol w="6102210">
                  <a:extLst>
                    <a:ext uri="{9D8B030D-6E8A-4147-A177-3AD203B41FA5}">
                      <a16:colId xmlns:a16="http://schemas.microsoft.com/office/drawing/2014/main" val="4241416531"/>
                    </a:ext>
                  </a:extLst>
                </a:gridCol>
              </a:tblGrid>
              <a:tr h="4304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en-US" sz="2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Transition Diagram</a:t>
                      </a:r>
                      <a:endParaRPr lang="en-US" sz="2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835669"/>
                  </a:ext>
                </a:extLst>
              </a:tr>
              <a:tr h="4304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Email Address</a:t>
                      </a:r>
                      <a:endParaRPr lang="en-US" sz="2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Find yourself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1086117"/>
                  </a:ext>
                </a:extLst>
              </a:tr>
              <a:tr h="414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Web Address</a:t>
                      </a:r>
                      <a:endParaRPr lang="en-US" sz="2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Find yourself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9946272"/>
                  </a:ext>
                </a:extLst>
              </a:tr>
              <a:tr h="17047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Digit </a:t>
                      </a:r>
                      <a:endParaRPr lang="en-US" sz="2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8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(Positive real numbers)</a:t>
                      </a:r>
                      <a:endParaRPr lang="en-US" sz="24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endParaRPr lang="en-US" sz="2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061637"/>
                  </a:ext>
                </a:extLst>
              </a:tr>
              <a:tr h="18869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Id (Identifier)</a:t>
                      </a:r>
                      <a:endParaRPr lang="en-US" sz="2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endParaRPr lang="en-US" sz="2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57200" algn="l"/>
                        </a:tabLst>
                      </a:pPr>
                      <a:endParaRPr lang="en-US" sz="2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5024813"/>
                  </a:ext>
                </a:extLst>
              </a:tr>
            </a:tbl>
          </a:graphicData>
        </a:graphic>
      </p:graphicFrame>
      <p:pic>
        <p:nvPicPr>
          <p:cNvPr id="2051" name="image10.png" descr="DIGIT.PNG">
            <a:extLst>
              <a:ext uri="{FF2B5EF4-FFF2-40B4-BE49-F238E27FC236}">
                <a16:creationId xmlns:a16="http://schemas.microsoft.com/office/drawing/2014/main" id="{C1E4EA62-2582-41A3-B81C-35D1EA641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627" y="2891417"/>
            <a:ext cx="5834269" cy="123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9.png" descr="ID.PNG">
            <a:extLst>
              <a:ext uri="{FF2B5EF4-FFF2-40B4-BE49-F238E27FC236}">
                <a16:creationId xmlns:a16="http://schemas.microsoft.com/office/drawing/2014/main" id="{687EA1D5-93FD-456C-815C-316166732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627" y="4524419"/>
            <a:ext cx="5834269" cy="143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9DCC6A-6F1E-4880-A6B6-9D6377B19FCB}"/>
              </a:ext>
            </a:extLst>
          </p:cNvPr>
          <p:cNvSpPr/>
          <p:nvPr/>
        </p:nvSpPr>
        <p:spPr>
          <a:xfrm>
            <a:off x="8192137" y="5350593"/>
            <a:ext cx="260984" cy="2069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tabLst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en-US" sz="1400" dirty="0">
              <a:effectLst/>
              <a:latin typeface="Calibri" panose="020F0502020204030204" pitchFamily="34" charset="0"/>
              <a:ea typeface="Droid Sans Fallback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D84E5-1DC0-48D3-BB24-E43BDDCF7AFA}"/>
              </a:ext>
            </a:extLst>
          </p:cNvPr>
          <p:cNvSpPr txBox="1"/>
          <p:nvPr/>
        </p:nvSpPr>
        <p:spPr>
          <a:xfrm>
            <a:off x="1280160" y="609600"/>
            <a:ext cx="510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Part: 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9BE58-37F2-428B-AEEA-DAAE34C0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139C55-15DB-452E-8E7E-E70D430C0135}"/>
              </a:ext>
            </a:extLst>
          </p:cNvPr>
          <p:cNvSpPr txBox="1"/>
          <p:nvPr/>
        </p:nvSpPr>
        <p:spPr>
          <a:xfrm>
            <a:off x="721360" y="233681"/>
            <a:ext cx="570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Transition Diagram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C86C3-B237-403D-8907-2517A87F836C}"/>
              </a:ext>
            </a:extLst>
          </p:cNvPr>
          <p:cNvSpPr txBox="1"/>
          <p:nvPr/>
        </p:nvSpPr>
        <p:spPr>
          <a:xfrm>
            <a:off x="1167667" y="1122105"/>
            <a:ext cx="5709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Transition Diagram for Email Address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7A64D6-39EA-4B2C-8652-6210C8ECF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20" y="1706880"/>
            <a:ext cx="9623759" cy="515112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5499B08-CEE2-4278-8F39-5E5C2D7B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2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139C55-15DB-452E-8E7E-E70D430C0135}"/>
              </a:ext>
            </a:extLst>
          </p:cNvPr>
          <p:cNvSpPr txBox="1"/>
          <p:nvPr/>
        </p:nvSpPr>
        <p:spPr>
          <a:xfrm>
            <a:off x="721360" y="233681"/>
            <a:ext cx="570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Transition Diagram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C86C3-B237-403D-8907-2517A87F836C}"/>
              </a:ext>
            </a:extLst>
          </p:cNvPr>
          <p:cNvSpPr txBox="1"/>
          <p:nvPr/>
        </p:nvSpPr>
        <p:spPr>
          <a:xfrm>
            <a:off x="1167667" y="1122105"/>
            <a:ext cx="5709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Transition Diagram for Web Address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D6607A-284E-46BF-B2B1-1127D6A4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81" y="2130457"/>
            <a:ext cx="9511646" cy="38657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97E25-6C2B-40F4-83FE-60C9B1E8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3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F6EE9661-53C6-4A01-899A-215B9E4B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4" y="3334067"/>
            <a:ext cx="22376596" cy="87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D84E5-1DC0-48D3-BB24-E43BDDCF7AFA}"/>
              </a:ext>
            </a:extLst>
          </p:cNvPr>
          <p:cNvSpPr txBox="1"/>
          <p:nvPr/>
        </p:nvSpPr>
        <p:spPr>
          <a:xfrm>
            <a:off x="1280160" y="609600"/>
            <a:ext cx="510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Part: 03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B7DBB-B20F-4A7E-B047-114E9DFA2F22}"/>
              </a:ext>
            </a:extLst>
          </p:cNvPr>
          <p:cNvSpPr txBox="1"/>
          <p:nvPr/>
        </p:nvSpPr>
        <p:spPr>
          <a:xfrm>
            <a:off x="1038224" y="1488332"/>
            <a:ext cx="10216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will be asked first to input an integer value n followed by n lines of Strings. You have to find out whether it is email or web address or digit or Id along with its line number. Otherwise, say 'INVALID' with zero index. </a:t>
            </a:r>
            <a:r>
              <a:rPr lang="en-US" sz="1800" b="1" u="sng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Remember, in no way you can use any kind of built in Regular Expression for this task.</a:t>
            </a:r>
            <a:endParaRPr lang="en-US" sz="1800" dirty="0">
              <a:effectLst/>
              <a:latin typeface="Calibri" panose="020F0502020204030204" pitchFamily="34" charset="0"/>
              <a:ea typeface="Droid Sans Fallback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DAC703-7574-45E2-B64C-5FE6FF4AF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62677"/>
              </p:ext>
            </p:extLst>
          </p:nvPr>
        </p:nvGraphicFramePr>
        <p:xfrm>
          <a:off x="1753410" y="2965660"/>
          <a:ext cx="7662963" cy="35797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1863">
                  <a:extLst>
                    <a:ext uri="{9D8B030D-6E8A-4147-A177-3AD203B41FA5}">
                      <a16:colId xmlns:a16="http://schemas.microsoft.com/office/drawing/2014/main" val="718929446"/>
                    </a:ext>
                  </a:extLst>
                </a:gridCol>
                <a:gridCol w="3831100">
                  <a:extLst>
                    <a:ext uri="{9D8B030D-6E8A-4147-A177-3AD203B41FA5}">
                      <a16:colId xmlns:a16="http://schemas.microsoft.com/office/drawing/2014/main" val="1732455189"/>
                    </a:ext>
                  </a:extLst>
                </a:gridCol>
              </a:tblGrid>
              <a:tr h="2985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b="1" u="sng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Sample Input: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b="1" u="sng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Sample Output:</a:t>
                      </a:r>
                      <a:endParaRPr lang="en-US" sz="16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7256084"/>
                  </a:ext>
                </a:extLst>
              </a:tr>
              <a:tr h="8014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csejnu@gmail.com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www.csejnu.com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Email, 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Web, 2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6869939"/>
                  </a:ext>
                </a:extLst>
              </a:tr>
              <a:tr h="15748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cse.jnu@gmail.com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lab.cse@yahoo.com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lab.cse@gmail.com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wwww.csejnu.ac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www.cse23.com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INVALID, 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Email, 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Email, 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INVALID, 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Web, 2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1819149"/>
                  </a:ext>
                </a:extLst>
              </a:tr>
              <a:tr h="7796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4.560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Abc1$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Digit, 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Id, 4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843033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A1856-1059-4290-87F5-EB1FCBAD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94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139C55-15DB-452E-8E7E-E70D430C0135}"/>
              </a:ext>
            </a:extLst>
          </p:cNvPr>
          <p:cNvSpPr txBox="1"/>
          <p:nvPr/>
        </p:nvSpPr>
        <p:spPr>
          <a:xfrm>
            <a:off x="721360" y="233681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Pseudo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ACE4E0-6E3D-4694-8258-B48A07296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41" y="880012"/>
            <a:ext cx="4888475" cy="5744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890B5C-D4DB-4319-BBFD-7B3B018F1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9" y="880012"/>
            <a:ext cx="5905208" cy="574430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2B30D8-4639-430C-B3C3-27B21F98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21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139C55-15DB-452E-8E7E-E70D430C0135}"/>
              </a:ext>
            </a:extLst>
          </p:cNvPr>
          <p:cNvSpPr txBox="1"/>
          <p:nvPr/>
        </p:nvSpPr>
        <p:spPr>
          <a:xfrm>
            <a:off x="721360" y="233681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Pseudo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A9A6B-A438-4540-881A-C5852F1CC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32" y="880012"/>
            <a:ext cx="5050567" cy="5744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6BDE08-3955-4770-A7BB-0C8997265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670" y="880012"/>
            <a:ext cx="5996797" cy="574430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D78840-A2AD-4E54-BCE0-AE26CEB1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7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139C55-15DB-452E-8E7E-E70D430C0135}"/>
              </a:ext>
            </a:extLst>
          </p:cNvPr>
          <p:cNvSpPr txBox="1"/>
          <p:nvPr/>
        </p:nvSpPr>
        <p:spPr>
          <a:xfrm>
            <a:off x="721360" y="233681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Pseudo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4BB1A-19A9-4ACF-BEAE-8FED4DB91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45" y="880012"/>
            <a:ext cx="7773055" cy="554906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17F04-6B43-4C20-BF11-CC436877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E24E8-BB25-4416-B6FB-CF43EE463448}"/>
              </a:ext>
            </a:extLst>
          </p:cNvPr>
          <p:cNvSpPr txBox="1"/>
          <p:nvPr/>
        </p:nvSpPr>
        <p:spPr>
          <a:xfrm>
            <a:off x="8993170" y="2336393"/>
            <a:ext cx="286174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Rounded MT Bold" panose="020F0704030504030204" pitchFamily="34" charset="0"/>
              </a:rPr>
              <a:t>For raw code: </a:t>
            </a:r>
          </a:p>
          <a:p>
            <a:r>
              <a:rPr lang="en-US" dirty="0">
                <a:hlinkClick r:id="rId3"/>
              </a:rPr>
              <a:t>https://github.com/1998morshed/Computer-Science-Course-Materials/blob/main/compiler.cpp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31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139C55-15DB-452E-8E7E-E70D430C0135}"/>
              </a:ext>
            </a:extLst>
          </p:cNvPr>
          <p:cNvSpPr txBox="1"/>
          <p:nvPr/>
        </p:nvSpPr>
        <p:spPr>
          <a:xfrm>
            <a:off x="721360" y="233681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0AE3A-729E-4D8C-95C6-9CA5056B8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" y="801277"/>
            <a:ext cx="8841365" cy="582304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C1647-04F7-4F3F-A230-EB06D82F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4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B11A0D-F447-4029-B042-F6FE972EE4CF}"/>
              </a:ext>
            </a:extLst>
          </p:cNvPr>
          <p:cNvSpPr txBox="1"/>
          <p:nvPr/>
        </p:nvSpPr>
        <p:spPr>
          <a:xfrm>
            <a:off x="1412240" y="2234625"/>
            <a:ext cx="9509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Narrow" panose="020B0606020202030204" pitchFamily="34" charset="0"/>
              </a:rPr>
              <a:t>Write a C program to recognize strings under 'a', 'a*b+', 'abb'.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872551-DE1E-4ED4-A39B-B85B976697C8}"/>
              </a:ext>
            </a:extLst>
          </p:cNvPr>
          <p:cNvSpPr txBox="1"/>
          <p:nvPr/>
        </p:nvSpPr>
        <p:spPr>
          <a:xfrm>
            <a:off x="1395167" y="1376313"/>
            <a:ext cx="4345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highlight>
                  <a:srgbClr val="FFFF00"/>
                </a:highlight>
                <a:latin typeface="Arial Narrow" panose="020B0606020202030204" pitchFamily="34" charset="0"/>
              </a:rPr>
              <a:t>Problem No: 01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3748F3E-CBBB-4CE1-A65E-E41844F2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99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139C55-15DB-452E-8E7E-E70D430C0135}"/>
              </a:ext>
            </a:extLst>
          </p:cNvPr>
          <p:cNvSpPr txBox="1"/>
          <p:nvPr/>
        </p:nvSpPr>
        <p:spPr>
          <a:xfrm>
            <a:off x="1560346" y="1026198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Arial Black" panose="020B0A04020102020204" pitchFamily="34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F26256-3302-4698-9669-C6EC0309192D}"/>
              </a:ext>
            </a:extLst>
          </p:cNvPr>
          <p:cNvSpPr txBox="1"/>
          <p:nvPr/>
        </p:nvSpPr>
        <p:spPr>
          <a:xfrm>
            <a:off x="1560346" y="1997839"/>
            <a:ext cx="67684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https://www.onlinegdb.com/online_c_compiler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https://educatech.in/c-program-to-recognize-strings-under-a-ab-abb-2/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https://lucid.app/lucidchart/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https://www.geeksforgeeks.org/write-regular-expressions/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hlinkClick r:id="rId6"/>
              </a:rPr>
              <a:t>https://regexr.com/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hlinkClick r:id="rId7"/>
              </a:rPr>
              <a:t>www.youtube.com/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www.google.com/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CA51FC-A45D-4578-9F2C-333504CBC87C}"/>
              </a:ext>
            </a:extLst>
          </p:cNvPr>
          <p:cNvSpPr txBox="1"/>
          <p:nvPr/>
        </p:nvSpPr>
        <p:spPr>
          <a:xfrm>
            <a:off x="3902696" y="5186200"/>
            <a:ext cx="4176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20DED-A083-4DFC-BA0C-1BB95F64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7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139C55-15DB-452E-8E7E-E70D430C0135}"/>
              </a:ext>
            </a:extLst>
          </p:cNvPr>
          <p:cNvSpPr txBox="1"/>
          <p:nvPr/>
        </p:nvSpPr>
        <p:spPr>
          <a:xfrm>
            <a:off x="721360" y="233681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Pseudo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06B777-705F-4AEC-A7C3-F900D76DF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" y="996254"/>
            <a:ext cx="4998720" cy="5628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FD3922-904F-4E07-B272-86A71EDE0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20" y="996254"/>
            <a:ext cx="5303520" cy="56280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D6AC0-E8FC-475B-A799-229EBCB0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2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139C55-15DB-452E-8E7E-E70D430C0135}"/>
              </a:ext>
            </a:extLst>
          </p:cNvPr>
          <p:cNvSpPr txBox="1"/>
          <p:nvPr/>
        </p:nvSpPr>
        <p:spPr>
          <a:xfrm>
            <a:off x="721360" y="233681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Pseudo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0EF94-A432-4AA4-9DF2-C74D1F908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82" y="894080"/>
            <a:ext cx="7062716" cy="56388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D621F-E4C7-403A-8660-29CEDBBC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69054-5C78-44FF-B284-3A44920F0381}"/>
              </a:ext>
            </a:extLst>
          </p:cNvPr>
          <p:cNvSpPr txBox="1"/>
          <p:nvPr/>
        </p:nvSpPr>
        <p:spPr>
          <a:xfrm>
            <a:off x="8502977" y="2318994"/>
            <a:ext cx="286174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Rounded MT Bold" panose="020F0704030504030204" pitchFamily="34" charset="0"/>
              </a:rPr>
              <a:t>For raw code: </a:t>
            </a:r>
          </a:p>
          <a:p>
            <a:r>
              <a:rPr lang="en-US" dirty="0">
                <a:hlinkClick r:id="rId3"/>
              </a:rPr>
              <a:t>https://github.com/1998morshed/Computer-Science-Course-Materials/blob/main/compiler2.c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8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139C55-15DB-452E-8E7E-E70D430C0135}"/>
              </a:ext>
            </a:extLst>
          </p:cNvPr>
          <p:cNvSpPr txBox="1"/>
          <p:nvPr/>
        </p:nvSpPr>
        <p:spPr>
          <a:xfrm>
            <a:off x="721360" y="233681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EC36A-7CD8-425A-80C6-5613800BE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778" y="818456"/>
            <a:ext cx="8768443" cy="603954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EBE886-0B94-4357-8793-9E8F6F347817}"/>
              </a:ext>
            </a:extLst>
          </p:cNvPr>
          <p:cNvCxnSpPr>
            <a:cxnSpLocks/>
          </p:cNvCxnSpPr>
          <p:nvPr/>
        </p:nvCxnSpPr>
        <p:spPr>
          <a:xfrm>
            <a:off x="2077538" y="1757680"/>
            <a:ext cx="0" cy="453136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F6D6B6-36BB-4ECE-80DA-8263F177DC77}"/>
              </a:ext>
            </a:extLst>
          </p:cNvPr>
          <p:cNvCxnSpPr/>
          <p:nvPr/>
        </p:nvCxnSpPr>
        <p:spPr>
          <a:xfrm flipH="1">
            <a:off x="2077538" y="1757680"/>
            <a:ext cx="604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FBB601-D6D4-4417-AB0A-6A897C148D5D}"/>
              </a:ext>
            </a:extLst>
          </p:cNvPr>
          <p:cNvCxnSpPr/>
          <p:nvPr/>
        </p:nvCxnSpPr>
        <p:spPr>
          <a:xfrm flipH="1">
            <a:off x="2077538" y="2529840"/>
            <a:ext cx="604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BF82E8-7565-4F84-9A7D-4FE8756322F6}"/>
              </a:ext>
            </a:extLst>
          </p:cNvPr>
          <p:cNvCxnSpPr/>
          <p:nvPr/>
        </p:nvCxnSpPr>
        <p:spPr>
          <a:xfrm flipH="1">
            <a:off x="2077538" y="3230880"/>
            <a:ext cx="604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2DB9D6-9196-499B-85CB-079734B1F080}"/>
              </a:ext>
            </a:extLst>
          </p:cNvPr>
          <p:cNvCxnSpPr/>
          <p:nvPr/>
        </p:nvCxnSpPr>
        <p:spPr>
          <a:xfrm flipH="1">
            <a:off x="2077538" y="3962400"/>
            <a:ext cx="604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7CE5E1-ECD0-4333-A2F4-3C48D9052D96}"/>
              </a:ext>
            </a:extLst>
          </p:cNvPr>
          <p:cNvCxnSpPr/>
          <p:nvPr/>
        </p:nvCxnSpPr>
        <p:spPr>
          <a:xfrm flipH="1">
            <a:off x="2077538" y="4724400"/>
            <a:ext cx="604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6A8573-B76E-453B-9597-48E3BB24F6BB}"/>
              </a:ext>
            </a:extLst>
          </p:cNvPr>
          <p:cNvCxnSpPr/>
          <p:nvPr/>
        </p:nvCxnSpPr>
        <p:spPr>
          <a:xfrm flipH="1">
            <a:off x="2077538" y="5455920"/>
            <a:ext cx="604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022A5E-0A80-4885-AEB5-03E341452307}"/>
              </a:ext>
            </a:extLst>
          </p:cNvPr>
          <p:cNvCxnSpPr>
            <a:cxnSpLocks/>
          </p:cNvCxnSpPr>
          <p:nvPr/>
        </p:nvCxnSpPr>
        <p:spPr>
          <a:xfrm flipH="1">
            <a:off x="6283778" y="4724400"/>
            <a:ext cx="299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5074155-84D1-49DD-A6B9-AC17BEB3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7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02905B-43DA-434B-8D49-EFB9583D49B8}"/>
              </a:ext>
            </a:extLst>
          </p:cNvPr>
          <p:cNvSpPr txBox="1"/>
          <p:nvPr/>
        </p:nvSpPr>
        <p:spPr>
          <a:xfrm>
            <a:off x="3381080" y="2667785"/>
            <a:ext cx="5429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highlight>
                  <a:srgbClr val="FFFF00"/>
                </a:highlight>
                <a:latin typeface="Arial Narrow" panose="020B0606020202030204" pitchFamily="34" charset="0"/>
              </a:rPr>
              <a:t>Problem No: 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757DF-EF71-4724-AEEA-62E300BB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0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B11A0D-F447-4029-B042-F6FE972EE4CF}"/>
              </a:ext>
            </a:extLst>
          </p:cNvPr>
          <p:cNvSpPr txBox="1"/>
          <p:nvPr/>
        </p:nvSpPr>
        <p:spPr>
          <a:xfrm>
            <a:off x="802640" y="748744"/>
            <a:ext cx="10789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Evaluate regular expression. For simplicity, assume that there is a fixed set of regular expressions. Do not consider out of these. </a:t>
            </a:r>
            <a:r>
              <a:rPr lang="en-US" b="1" u="sng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 you must not use any built-in method or package in your implementation</a:t>
            </a:r>
            <a:r>
              <a:rPr lang="en-US" u="sng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US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you need any method, you will write that. In Regular Expression (RE), '*' means occurrence of zero of more characters, '+' indicates happening of one or more characters, '?' means only once or not at all occurrence, '[ ]' indicates happening of inclusive characters, '^' indicates that next characters will not be used in the pattern, '[a-d]{3}' indicates that valid string will be exactly of  length 3 inclusively using a, b, c, d. The following table contains a fixed set of RE that will be used in our assignment.</a:t>
            </a:r>
            <a:endParaRPr lang="en-US" sz="6000" dirty="0">
              <a:latin typeface="Arial Narrow" panose="020B0606020202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B22E7F-65D4-4DEA-A5BA-A7A05DB9A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611832"/>
              </p:ext>
            </p:extLst>
          </p:nvPr>
        </p:nvGraphicFramePr>
        <p:xfrm>
          <a:off x="1109344" y="3552340"/>
          <a:ext cx="9244330" cy="30054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0515">
                  <a:extLst>
                    <a:ext uri="{9D8B030D-6E8A-4147-A177-3AD203B41FA5}">
                      <a16:colId xmlns:a16="http://schemas.microsoft.com/office/drawing/2014/main" val="1414826994"/>
                    </a:ext>
                  </a:extLst>
                </a:gridCol>
                <a:gridCol w="1664519">
                  <a:extLst>
                    <a:ext uri="{9D8B030D-6E8A-4147-A177-3AD203B41FA5}">
                      <a16:colId xmlns:a16="http://schemas.microsoft.com/office/drawing/2014/main" val="2593540716"/>
                    </a:ext>
                  </a:extLst>
                </a:gridCol>
                <a:gridCol w="2911512">
                  <a:extLst>
                    <a:ext uri="{9D8B030D-6E8A-4147-A177-3AD203B41FA5}">
                      <a16:colId xmlns:a16="http://schemas.microsoft.com/office/drawing/2014/main" val="151389684"/>
                    </a:ext>
                  </a:extLst>
                </a:gridCol>
                <a:gridCol w="2907784">
                  <a:extLst>
                    <a:ext uri="{9D8B030D-6E8A-4147-A177-3AD203B41FA5}">
                      <a16:colId xmlns:a16="http://schemas.microsoft.com/office/drawing/2014/main" val="1853784517"/>
                    </a:ext>
                  </a:extLst>
                </a:gridCol>
              </a:tblGrid>
              <a:tr h="378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Description</a:t>
                      </a:r>
                      <a:endParaRPr lang="en-US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</a:t>
                      </a:r>
                      <a:endParaRPr lang="en-US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Valid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Invalid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68580" marT="0" marB="0" anchor="ctr"/>
                </a:tc>
                <a:extLst>
                  <a:ext uri="{0D108BD9-81ED-4DB2-BD59-A6C34878D82A}">
                    <a16:rowId xmlns:a16="http://schemas.microsoft.com/office/drawing/2014/main" val="4141805584"/>
                  </a:ext>
                </a:extLst>
              </a:tr>
              <a:tr h="9888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Email Address</a:t>
                      </a:r>
                      <a:endParaRPr lang="en-US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Find yourself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abc@gmail.com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csejnu@gmail.com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lab.cse@yahoo.com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123abc@gmail.com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cse.jnu@gmail.com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lab.cse@yaho0.com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68580" marT="0" marB="0" anchor="ctr"/>
                </a:tc>
                <a:extLst>
                  <a:ext uri="{0D108BD9-81ED-4DB2-BD59-A6C34878D82A}">
                    <a16:rowId xmlns:a16="http://schemas.microsoft.com/office/drawing/2014/main" val="3682090646"/>
                  </a:ext>
                </a:extLst>
              </a:tr>
              <a:tr h="9888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Web Address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Find yourself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www.abc.com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www.csejnu.com www.cse123.com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ww1.abc.com</a:t>
                      </a:r>
                      <a:endParaRPr lang="en-US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wwww.csejnu.ac</a:t>
                      </a:r>
                      <a:endParaRPr lang="en-US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68580" marT="0" marB="0" anchor="ctr"/>
                </a:tc>
                <a:extLst>
                  <a:ext uri="{0D108BD9-81ED-4DB2-BD59-A6C34878D82A}">
                    <a16:rowId xmlns:a16="http://schemas.microsoft.com/office/drawing/2014/main" val="4098561778"/>
                  </a:ext>
                </a:extLst>
              </a:tr>
              <a:tr h="3325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Digit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Find yourself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4.560</a:t>
                      </a:r>
                      <a:endParaRPr lang="en-US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0.0.1</a:t>
                      </a:r>
                      <a:endParaRPr lang="en-US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68580" marT="0" marB="0" anchor="ctr"/>
                </a:tc>
                <a:extLst>
                  <a:ext uri="{0D108BD9-81ED-4DB2-BD59-A6C34878D82A}">
                    <a16:rowId xmlns:a16="http://schemas.microsoft.com/office/drawing/2014/main" val="2050405493"/>
                  </a:ext>
                </a:extLst>
              </a:tr>
              <a:tr h="3164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Identifier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Find yourself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Abc1$</a:t>
                      </a:r>
                      <a:endParaRPr lang="en-US" sz="20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5a</a:t>
                      </a:r>
                      <a:endParaRPr lang="en-US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68580" marT="0" marB="0" anchor="ctr"/>
                </a:tc>
                <a:extLst>
                  <a:ext uri="{0D108BD9-81ED-4DB2-BD59-A6C34878D82A}">
                    <a16:rowId xmlns:a16="http://schemas.microsoft.com/office/drawing/2014/main" val="1737772059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F6EE9661-53C6-4A01-899A-215B9E4B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4" y="3334067"/>
            <a:ext cx="22376596" cy="87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F4B94-EA92-4609-A437-C33285E01C38}"/>
              </a:ext>
            </a:extLst>
          </p:cNvPr>
          <p:cNvSpPr txBox="1"/>
          <p:nvPr/>
        </p:nvSpPr>
        <p:spPr>
          <a:xfrm>
            <a:off x="802640" y="317043"/>
            <a:ext cx="259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Part : 01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92AC42D-54E6-4B70-98F5-6F4F3DF1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3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139C55-15DB-452E-8E7E-E70D430C0135}"/>
              </a:ext>
            </a:extLst>
          </p:cNvPr>
          <p:cNvSpPr txBox="1"/>
          <p:nvPr/>
        </p:nvSpPr>
        <p:spPr>
          <a:xfrm>
            <a:off x="721360" y="233681"/>
            <a:ext cx="570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C1E74-B0C8-41AC-B997-D66409E57F95}"/>
              </a:ext>
            </a:extLst>
          </p:cNvPr>
          <p:cNvSpPr txBox="1"/>
          <p:nvPr/>
        </p:nvSpPr>
        <p:spPr>
          <a:xfrm>
            <a:off x="721360" y="903251"/>
            <a:ext cx="10789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Email </a:t>
            </a:r>
            <a:r>
              <a:rPr lang="en-US" sz="3200" dirty="0" err="1">
                <a:latin typeface="Arial Narrow" panose="020B0606020202030204" pitchFamily="34" charset="0"/>
              </a:rPr>
              <a:t>Adress</a:t>
            </a:r>
            <a:r>
              <a:rPr lang="en-US" sz="3200" dirty="0">
                <a:latin typeface="Arial Narrow" panose="020B0606020202030204" pitchFamily="34" charset="0"/>
              </a:rPr>
              <a:t>: </a:t>
            </a:r>
          </a:p>
          <a:p>
            <a:r>
              <a:rPr lang="en-US" sz="2800" dirty="0">
                <a:solidFill>
                  <a:srgbClr val="0070C0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^([a-z][a-z0-9][_\-]?[a-z0-9]+[.]?([a-z]+[0-9]*)?)[@]([a-z]{5})[.]([a-z]{3,5}</a:t>
            </a:r>
            <a:r>
              <a:rPr lang="en-US" sz="3200" dirty="0">
                <a:solidFill>
                  <a:srgbClr val="0070C0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025A6-A171-4DC0-A958-05079E22F8DD}"/>
              </a:ext>
            </a:extLst>
          </p:cNvPr>
          <p:cNvSpPr txBox="1"/>
          <p:nvPr/>
        </p:nvSpPr>
        <p:spPr>
          <a:xfrm>
            <a:off x="721360" y="2376916"/>
            <a:ext cx="1078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Output Snap using online IDE: </a:t>
            </a:r>
            <a:r>
              <a:rPr lang="en-US" sz="2800" dirty="0">
                <a:solidFill>
                  <a:srgbClr val="0070C0"/>
                </a:solidFill>
                <a:latin typeface="Arial Narrow" panose="020B0606020202030204" pitchFamily="34" charset="0"/>
                <a:hlinkClick r:id="rId2"/>
              </a:rPr>
              <a:t>https://regexr.com/</a:t>
            </a:r>
            <a:endParaRPr lang="en-US" sz="28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505EF6-CD95-4F63-8A01-3F876D93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6" y="2900136"/>
            <a:ext cx="9793067" cy="387721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70B2372-57EC-4FCF-938C-DCCC740C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3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139C55-15DB-452E-8E7E-E70D430C0135}"/>
              </a:ext>
            </a:extLst>
          </p:cNvPr>
          <p:cNvSpPr txBox="1"/>
          <p:nvPr/>
        </p:nvSpPr>
        <p:spPr>
          <a:xfrm>
            <a:off x="721360" y="233681"/>
            <a:ext cx="570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C1E74-B0C8-41AC-B997-D66409E57F95}"/>
              </a:ext>
            </a:extLst>
          </p:cNvPr>
          <p:cNvSpPr txBox="1"/>
          <p:nvPr/>
        </p:nvSpPr>
        <p:spPr>
          <a:xfrm>
            <a:off x="1544320" y="961584"/>
            <a:ext cx="10789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Web </a:t>
            </a:r>
            <a:r>
              <a:rPr lang="en-US" sz="3200" dirty="0" err="1">
                <a:latin typeface="Arial Narrow" panose="020B0606020202030204" pitchFamily="34" charset="0"/>
              </a:rPr>
              <a:t>Adress</a:t>
            </a:r>
            <a:r>
              <a:rPr lang="en-US" sz="3200" dirty="0">
                <a:latin typeface="Arial Narrow" panose="020B0606020202030204" pitchFamily="34" charset="0"/>
              </a:rPr>
              <a:t>: </a:t>
            </a:r>
          </a:p>
          <a:p>
            <a:r>
              <a:rPr lang="en-US" sz="2800" dirty="0">
                <a:solidFill>
                  <a:srgbClr val="0070C0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^(</a:t>
            </a:r>
            <a:r>
              <a:rPr lang="en-US" sz="2800" dirty="0" err="1">
                <a:solidFill>
                  <a:srgbClr val="0070C0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htpps</a:t>
            </a:r>
            <a:r>
              <a:rPr lang="en-US" sz="2800" dirty="0">
                <a:solidFill>
                  <a:srgbClr val="0070C0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:\/\/)?(www.)[a-zA-Z][a-zA-Z0-9]*[.]([a-zA-Z]{3,5})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025A6-A171-4DC0-A958-05079E22F8DD}"/>
              </a:ext>
            </a:extLst>
          </p:cNvPr>
          <p:cNvSpPr txBox="1"/>
          <p:nvPr/>
        </p:nvSpPr>
        <p:spPr>
          <a:xfrm>
            <a:off x="1544320" y="2132131"/>
            <a:ext cx="1078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Output Snap using online IDE: </a:t>
            </a:r>
            <a:r>
              <a:rPr lang="en-US" sz="2800" dirty="0">
                <a:solidFill>
                  <a:srgbClr val="0070C0"/>
                </a:solidFill>
                <a:latin typeface="Arial Narrow" panose="020B0606020202030204" pitchFamily="34" charset="0"/>
                <a:hlinkClick r:id="rId2"/>
              </a:rPr>
              <a:t>https://regexr.com/</a:t>
            </a:r>
            <a:endParaRPr lang="en-US" sz="28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A0B8C-62E0-4056-B7C2-A676482DA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12" y="2681746"/>
            <a:ext cx="7668695" cy="404869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B8669-7FC4-45F3-8D03-B3264C99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D63C-1FE3-4B2A-8FA0-950589D9CD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8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  <wetp:taskpane dockstate="right" visibility="0" width="438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30B5FC7B-E825-4AA2-9FBB-CBC955ED1A63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9FD1A92-0F7D-4654-86C7-C53074C843DC}">
  <we:reference id="wa104380050" version="3.1.0.0" store="en-US" storeType="OMEX"/>
  <we:alternateReferences>
    <we:reference id="wa104380050" version="3.1.0.0" store="WA10438005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736</Words>
  <Application>Microsoft Office PowerPoint</Application>
  <PresentationFormat>Widescreen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Arial Narrow</vt:lpstr>
      <vt:lpstr>Arial Rounded MT Bold</vt:lpstr>
      <vt:lpstr>Berlin Sans FB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Morshed Islam</dc:creator>
  <cp:lastModifiedBy>Morshed Islam</cp:lastModifiedBy>
  <cp:revision>2</cp:revision>
  <dcterms:created xsi:type="dcterms:W3CDTF">2021-11-28T21:21:09Z</dcterms:created>
  <dcterms:modified xsi:type="dcterms:W3CDTF">2021-11-28T23:14:22Z</dcterms:modified>
</cp:coreProperties>
</file>