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0"/>
  </p:notesMasterIdLst>
  <p:sldIdLst>
    <p:sldId id="257" r:id="rId2"/>
    <p:sldId id="258" r:id="rId3"/>
    <p:sldId id="271" r:id="rId4"/>
    <p:sldId id="282" r:id="rId5"/>
    <p:sldId id="259" r:id="rId6"/>
    <p:sldId id="260" r:id="rId7"/>
    <p:sldId id="269" r:id="rId8"/>
    <p:sldId id="283" r:id="rId9"/>
    <p:sldId id="278" r:id="rId10"/>
    <p:sldId id="279" r:id="rId11"/>
    <p:sldId id="281" r:id="rId12"/>
    <p:sldId id="262" r:id="rId13"/>
    <p:sldId id="263" r:id="rId14"/>
    <p:sldId id="267" r:id="rId15"/>
    <p:sldId id="273" r:id="rId16"/>
    <p:sldId id="277" r:id="rId17"/>
    <p:sldId id="276" r:id="rId18"/>
    <p:sldId id="268" r:id="rId19"/>
  </p:sldIdLst>
  <p:sldSz cx="9144000" cy="5143500" type="screen16x9"/>
  <p:notesSz cx="6858000" cy="9144000"/>
  <p:embeddedFontLst>
    <p:embeddedFont>
      <p:font typeface="Alfa Slab One" panose="020B0604020202020204" charset="0"/>
      <p:regular r:id="rId21"/>
    </p:embeddedFont>
    <p:embeddedFont>
      <p:font typeface="Calibri" panose="020F0502020204030204" pitchFamily="34" charset="0"/>
      <p:regular r:id="rId22"/>
      <p:bold r:id="rId23"/>
      <p:italic r:id="rId24"/>
      <p:boldItalic r:id="rId25"/>
    </p:embeddedFont>
    <p:embeddedFont>
      <p:font typeface="Google Sans" panose="020B0604020202020204" charset="0"/>
      <p:regular r:id="rId26"/>
      <p:bold r:id="rId27"/>
      <p:italic r:id="rId28"/>
      <p:boldItalic r:id="rId29"/>
    </p:embeddedFont>
    <p:embeddedFont>
      <p:font typeface="Proxima Nova" panose="020B0604020202020204" charset="0"/>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A6AD04-ADAB-4A1B-BD90-A450F0789B08}" v="6" dt="2023-04-29T15:25:03.610"/>
    <p1510:client id="{5EF87C61-B590-4F51-B407-8A85ABB8DC2C}" v="3" dt="2023-04-29T14:44:39.181"/>
    <p1510:client id="{99AF5E73-DA4B-0E23-27D2-5F83C9564C5E}" v="46" dt="2023-04-29T02:52:07.231"/>
  </p1510:revLst>
</p1510:revInfo>
</file>

<file path=ppt/tableStyles.xml><?xml version="1.0" encoding="utf-8"?>
<a:tblStyleLst xmlns:a="http://schemas.openxmlformats.org/drawingml/2006/main" def="{4379BD28-EE8D-40F4-992F-F0C7D7208E2A}">
  <a:tblStyle styleId="{4379BD28-EE8D-40F4-992F-F0C7D7208E2A}" styleName="Table_0">
    <a:wholeTbl>
      <a:tcTxStyle b="off" i="off">
        <a:font>
          <a:latin typeface="Roboto"/>
          <a:ea typeface="Roboto"/>
          <a:cs typeface="Robot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EDFC"/>
          </a:solidFill>
        </a:fill>
      </a:tcStyle>
    </a:wholeTbl>
    <a:band1H>
      <a:tcTxStyle/>
      <a:tcStyle>
        <a:tcBdr/>
        <a:fill>
          <a:solidFill>
            <a:srgbClr val="D4D9FA"/>
          </a:solidFill>
        </a:fill>
      </a:tcStyle>
    </a:band1H>
    <a:band2H>
      <a:tcTxStyle/>
      <a:tcStyle>
        <a:tcBdr/>
      </a:tcStyle>
    </a:band2H>
    <a:band1V>
      <a:tcTxStyle/>
      <a:tcStyle>
        <a:tcBdr/>
        <a:fill>
          <a:solidFill>
            <a:srgbClr val="D4D9FA"/>
          </a:solidFill>
        </a:fill>
      </a:tcStyle>
    </a:band1V>
    <a:band2V>
      <a:tcTxStyle/>
      <a:tcStyle>
        <a:tcBdr/>
      </a:tcStyle>
    </a:band2V>
    <a:lastCol>
      <a:tcTxStyle b="on" i="off">
        <a:font>
          <a:latin typeface="Roboto"/>
          <a:ea typeface="Roboto"/>
          <a:cs typeface="Roboto"/>
        </a:font>
        <a:schemeClr val="lt1"/>
      </a:tcTxStyle>
      <a:tcStyle>
        <a:tcBdr/>
        <a:fill>
          <a:solidFill>
            <a:schemeClr val="accent1"/>
          </a:solidFill>
        </a:fill>
      </a:tcStyle>
    </a:lastCol>
    <a:firstCol>
      <a:tcTxStyle b="on" i="off">
        <a:font>
          <a:latin typeface="Roboto"/>
          <a:ea typeface="Roboto"/>
          <a:cs typeface="Roboto"/>
        </a:font>
        <a:schemeClr val="lt1"/>
      </a:tcTxStyle>
      <a:tcStyle>
        <a:tcBdr/>
        <a:fill>
          <a:solidFill>
            <a:schemeClr val="accent1"/>
          </a:solidFill>
        </a:fill>
      </a:tcStyle>
    </a:firstCol>
    <a:lastRow>
      <a:tcTxStyle b="on" i="off">
        <a:font>
          <a:latin typeface="Roboto"/>
          <a:ea typeface="Roboto"/>
          <a:cs typeface="Roboto"/>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boto"/>
          <a:ea typeface="Roboto"/>
          <a:cs typeface="Roboto"/>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216"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viewProps" Target="viewProps.xml"/><Relationship Id="rId21" Type="http://schemas.openxmlformats.org/officeDocument/2006/relationships/font" Target="fonts/font1.fntdata"/><Relationship Id="rId34" Type="http://schemas.openxmlformats.org/officeDocument/2006/relationships/font" Target="fonts/font14.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wmya Baddam" userId="de86f907924cf6ee" providerId="LiveId" clId="{01A6AD04-ADAB-4A1B-BD90-A450F0789B08}"/>
    <pc:docChg chg="undo custSel modSld">
      <pc:chgData name="Sowmya Baddam" userId="de86f907924cf6ee" providerId="LiveId" clId="{01A6AD04-ADAB-4A1B-BD90-A450F0789B08}" dt="2023-04-29T15:25:20.541" v="104" actId="14100"/>
      <pc:docMkLst>
        <pc:docMk/>
      </pc:docMkLst>
      <pc:sldChg chg="addSp delSp modSp mod">
        <pc:chgData name="Sowmya Baddam" userId="de86f907924cf6ee" providerId="LiveId" clId="{01A6AD04-ADAB-4A1B-BD90-A450F0789B08}" dt="2023-04-29T15:25:20.541" v="104" actId="14100"/>
        <pc:sldMkLst>
          <pc:docMk/>
          <pc:sldMk cId="0" sldId="258"/>
        </pc:sldMkLst>
        <pc:spChg chg="mod">
          <ac:chgData name="Sowmya Baddam" userId="de86f907924cf6ee" providerId="LiveId" clId="{01A6AD04-ADAB-4A1B-BD90-A450F0789B08}" dt="2023-04-29T15:22:11.558" v="77" actId="20577"/>
          <ac:spMkLst>
            <pc:docMk/>
            <pc:sldMk cId="0" sldId="258"/>
            <ac:spMk id="5" creationId="{C6F652EB-A5D6-7EC5-2F2B-73B8A48B0F23}"/>
          </ac:spMkLst>
        </pc:spChg>
        <pc:spChg chg="mod">
          <ac:chgData name="Sowmya Baddam" userId="de86f907924cf6ee" providerId="LiveId" clId="{01A6AD04-ADAB-4A1B-BD90-A450F0789B08}" dt="2023-04-29T15:22:46.695" v="82" actId="1076"/>
          <ac:spMkLst>
            <pc:docMk/>
            <pc:sldMk cId="0" sldId="258"/>
            <ac:spMk id="6" creationId="{0E260997-F59C-182A-E9A0-69A3AEE2DA71}"/>
          </ac:spMkLst>
        </pc:spChg>
        <pc:spChg chg="mod">
          <ac:chgData name="Sowmya Baddam" userId="de86f907924cf6ee" providerId="LiveId" clId="{01A6AD04-ADAB-4A1B-BD90-A450F0789B08}" dt="2023-04-29T15:22:54.277" v="83" actId="1076"/>
          <ac:spMkLst>
            <pc:docMk/>
            <pc:sldMk cId="0" sldId="258"/>
            <ac:spMk id="7" creationId="{DC6EE468-1CA9-A8D9-697F-454555C6C510}"/>
          </ac:spMkLst>
        </pc:spChg>
        <pc:spChg chg="mod">
          <ac:chgData name="Sowmya Baddam" userId="de86f907924cf6ee" providerId="LiveId" clId="{01A6AD04-ADAB-4A1B-BD90-A450F0789B08}" dt="2023-04-29T15:22:58.171" v="84" actId="1076"/>
          <ac:spMkLst>
            <pc:docMk/>
            <pc:sldMk cId="0" sldId="258"/>
            <ac:spMk id="8" creationId="{D4F1C792-4B0B-7F65-3331-434FB14D52CC}"/>
          </ac:spMkLst>
        </pc:spChg>
        <pc:spChg chg="add del">
          <ac:chgData name="Sowmya Baddam" userId="de86f907924cf6ee" providerId="LiveId" clId="{01A6AD04-ADAB-4A1B-BD90-A450F0789B08}" dt="2023-04-29T15:23:12.215" v="87" actId="478"/>
          <ac:spMkLst>
            <pc:docMk/>
            <pc:sldMk cId="0" sldId="258"/>
            <ac:spMk id="15" creationId="{67A9384D-221C-4FDB-D04E-00C59CCDDDE8}"/>
          </ac:spMkLst>
        </pc:spChg>
        <pc:picChg chg="add mod">
          <ac:chgData name="Sowmya Baddam" userId="de86f907924cf6ee" providerId="LiveId" clId="{01A6AD04-ADAB-4A1B-BD90-A450F0789B08}" dt="2023-04-29T15:25:20.541" v="104" actId="14100"/>
          <ac:picMkLst>
            <pc:docMk/>
            <pc:sldMk cId="0" sldId="258"/>
            <ac:picMk id="10" creationId="{685B738B-0AF4-CE22-A393-CD01249D82B4}"/>
          </ac:picMkLst>
        </pc:picChg>
        <pc:picChg chg="add mod">
          <ac:chgData name="Sowmya Baddam" userId="de86f907924cf6ee" providerId="LiveId" clId="{01A6AD04-ADAB-4A1B-BD90-A450F0789B08}" dt="2023-04-29T15:24:31.438" v="96" actId="2085"/>
          <ac:picMkLst>
            <pc:docMk/>
            <pc:sldMk cId="0" sldId="258"/>
            <ac:picMk id="12" creationId="{96D1CB2D-AD0E-3DAD-529F-F4788A7012BE}"/>
          </ac:picMkLst>
        </pc:picChg>
        <pc:picChg chg="add mod">
          <ac:chgData name="Sowmya Baddam" userId="de86f907924cf6ee" providerId="LiveId" clId="{01A6AD04-ADAB-4A1B-BD90-A450F0789B08}" dt="2023-04-29T15:24:17.812" v="93" actId="2085"/>
          <ac:picMkLst>
            <pc:docMk/>
            <pc:sldMk cId="0" sldId="258"/>
            <ac:picMk id="14" creationId="{9A796E3C-9867-F533-D94F-096F1EF211F3}"/>
          </ac:picMkLst>
        </pc:picChg>
        <pc:picChg chg="add mod">
          <ac:chgData name="Sowmya Baddam" userId="de86f907924cf6ee" providerId="LiveId" clId="{01A6AD04-ADAB-4A1B-BD90-A450F0789B08}" dt="2023-04-29T15:25:14.232" v="103" actId="1076"/>
          <ac:picMkLst>
            <pc:docMk/>
            <pc:sldMk cId="0" sldId="258"/>
            <ac:picMk id="17" creationId="{BB7B94FB-B6C8-2DB5-A12C-F8BDBEF6C43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c154c8b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6c154c8b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73;g6c154c8b50_0_212:notes">
            <a:extLst>
              <a:ext uri="{FF2B5EF4-FFF2-40B4-BE49-F238E27FC236}">
                <a16:creationId xmlns:a16="http://schemas.microsoft.com/office/drawing/2014/main" id="{8127CEDB-9B6C-75B6-243C-5BB4EDCFC49A}"/>
              </a:ext>
            </a:extLst>
          </p:cNvPr>
          <p:cNvSpPr txBox="1">
            <a:spLocks noGrp="1"/>
          </p:cNvSpPr>
          <p:nvPr>
            <p:ph type="body" sz="quarter" idx="1"/>
          </p:nvPr>
        </p:nvSpPr>
        <p:spPr/>
        <p:txBody>
          <a:bodyPr/>
          <a:lstStyle/>
          <a:p>
            <a:endParaRPr lang="en-US"/>
          </a:p>
        </p:txBody>
      </p:sp>
      <p:sp>
        <p:nvSpPr>
          <p:cNvPr id="3" name="Google Shape;74;g6c154c8b50_0_212:notes">
            <a:extLst>
              <a:ext uri="{FF2B5EF4-FFF2-40B4-BE49-F238E27FC236}">
                <a16:creationId xmlns:a16="http://schemas.microsoft.com/office/drawing/2014/main" id="{3B8834AC-068A-A753-5DA1-4FD2B0B0552B}"/>
              </a:ext>
            </a:extLst>
          </p:cNvPr>
          <p:cNvSpPr>
            <a:spLocks noGrp="1" noRot="1" noChangeAspect="1"/>
          </p:cNvSpPr>
          <p:nvPr>
            <p:ph type="sldImg"/>
          </p:nvPr>
        </p:nvSpPr>
        <p:spPr>
          <a:xfrm>
            <a:off x="381000" y="685800"/>
            <a:ext cx="6096000" cy="3429000"/>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c154c8b5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6c154c8b5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154c8b5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6c154c8b5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c154c8b5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6c154c8b5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6c154c8b50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6c154c8b50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6c154c8b50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g6c154c8b50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Subtitle">
  <p:cSld name="Title-Subtitle">
    <p:spTree>
      <p:nvGrpSpPr>
        <p:cNvPr id="1" name="Shape 53"/>
        <p:cNvGrpSpPr/>
        <p:nvPr/>
      </p:nvGrpSpPr>
      <p:grpSpPr>
        <a:xfrm>
          <a:off x="0" y="0"/>
          <a:ext cx="0" cy="0"/>
          <a:chOff x="0" y="0"/>
          <a:chExt cx="0" cy="0"/>
        </a:xfrm>
      </p:grpSpPr>
      <p:sp>
        <p:nvSpPr>
          <p:cNvPr id="54" name="Google Shape;54;p14"/>
          <p:cNvSpPr txBox="1">
            <a:spLocks noGrp="1"/>
          </p:cNvSpPr>
          <p:nvPr>
            <p:ph type="body" idx="1"/>
          </p:nvPr>
        </p:nvSpPr>
        <p:spPr>
          <a:xfrm>
            <a:off x="381000" y="883820"/>
            <a:ext cx="8368500" cy="17340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rgbClr val="7F7F7F"/>
              </a:buClr>
              <a:buSzPts val="1200"/>
              <a:buFont typeface="Arial"/>
              <a:buNone/>
              <a:defRPr sz="1200" b="0" i="0" u="none" strike="noStrike" cap="none">
                <a:solidFill>
                  <a:srgbClr val="7F7F7F"/>
                </a:solidFill>
                <a:latin typeface="Roboto"/>
                <a:ea typeface="Roboto"/>
                <a:cs typeface="Roboto"/>
                <a:sym typeface="Roboto"/>
              </a:defRPr>
            </a:lvl1pPr>
            <a:lvl2pPr marL="914400" marR="0" lvl="1" indent="-228600" algn="l" rtl="0">
              <a:spcBef>
                <a:spcPts val="1600"/>
              </a:spcBef>
              <a:spcAft>
                <a:spcPts val="0"/>
              </a:spcAft>
              <a:buClr>
                <a:schemeClr val="dk1"/>
              </a:buClr>
              <a:buSzPts val="1200"/>
              <a:buFont typeface="Arial"/>
              <a:buNone/>
              <a:defRPr sz="1200" b="0" i="0" u="none" strike="noStrike" cap="none">
                <a:solidFill>
                  <a:schemeClr val="dk1"/>
                </a:solidFill>
                <a:latin typeface="Roboto"/>
                <a:ea typeface="Roboto"/>
                <a:cs typeface="Roboto"/>
                <a:sym typeface="Roboto"/>
              </a:defRPr>
            </a:lvl2pPr>
            <a:lvl3pPr marL="1371600" marR="0" lvl="2" indent="-228600" algn="l" rtl="0">
              <a:spcBef>
                <a:spcPts val="16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4pPr>
            <a:lvl5pPr marL="2286000" marR="0" lvl="4"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5pPr>
            <a:lvl6pPr marL="2743200" marR="0" lvl="5"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6pPr>
            <a:lvl7pPr marL="3200400" marR="0" lvl="6"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7pPr>
            <a:lvl8pPr marL="3657600" marR="0" lvl="7"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8pPr>
            <a:lvl9pPr marL="4114800" marR="0" lvl="8" indent="-228600" algn="l" rtl="0">
              <a:spcBef>
                <a:spcPts val="1600"/>
              </a:spcBef>
              <a:spcAft>
                <a:spcPts val="1600"/>
              </a:spcAft>
              <a:buClr>
                <a:schemeClr val="dk1"/>
              </a:buClr>
              <a:buSzPts val="900"/>
              <a:buFont typeface="Arial"/>
              <a:buNone/>
              <a:defRPr sz="900" b="0" i="0" u="none" strike="noStrike" cap="none">
                <a:solidFill>
                  <a:schemeClr val="dk1"/>
                </a:solidFill>
                <a:latin typeface="Roboto"/>
                <a:ea typeface="Roboto"/>
                <a:cs typeface="Roboto"/>
                <a:sym typeface="Roboto"/>
              </a:defRPr>
            </a:lvl9pPr>
          </a:lstStyle>
          <a:p>
            <a:endParaRPr/>
          </a:p>
        </p:txBody>
      </p:sp>
      <p:sp>
        <p:nvSpPr>
          <p:cNvPr id="55" name="Google Shape;55;p14"/>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7F7F7F"/>
              </a:buClr>
              <a:buSzPts val="3200"/>
              <a:buFont typeface="Roboto"/>
              <a:buNone/>
              <a:defRPr sz="3200" b="0" i="0" u="none" strike="noStrike" cap="none">
                <a:solidFill>
                  <a:srgbClr val="7F7F7F"/>
                </a:solidFill>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Subtitle">
    <p:spTree>
      <p:nvGrpSpPr>
        <p:cNvPr id="1" name=""/>
        <p:cNvGrpSpPr/>
        <p:nvPr/>
      </p:nvGrpSpPr>
      <p:grpSpPr>
        <a:xfrm>
          <a:off x="0" y="0"/>
          <a:ext cx="0" cy="0"/>
          <a:chOff x="0" y="0"/>
          <a:chExt cx="0" cy="0"/>
        </a:xfrm>
      </p:grpSpPr>
      <p:sp>
        <p:nvSpPr>
          <p:cNvPr id="2" name="Google Shape;54;p14">
            <a:extLst>
              <a:ext uri="{FF2B5EF4-FFF2-40B4-BE49-F238E27FC236}">
                <a16:creationId xmlns:a16="http://schemas.microsoft.com/office/drawing/2014/main" id="{F7116804-862B-252B-3CF1-F16CD8D59894}"/>
              </a:ext>
            </a:extLst>
          </p:cNvPr>
          <p:cNvSpPr txBox="1">
            <a:spLocks noGrp="1"/>
          </p:cNvSpPr>
          <p:nvPr>
            <p:ph type="body" idx="4294967295"/>
          </p:nvPr>
        </p:nvSpPr>
        <p:spPr>
          <a:xfrm>
            <a:off x="381003" y="883822"/>
            <a:ext cx="8368497" cy="173397"/>
          </a:xfrm>
        </p:spPr>
        <p:txBody>
          <a:bodyPr lIns="0" tIns="0" rIns="0" bIns="0" anchor="ctr" anchorCtr="1"/>
          <a:lstStyle>
            <a:lvl1pPr indent="-228600" algn="ctr">
              <a:spcBef>
                <a:spcPts val="240"/>
              </a:spcBef>
              <a:buNone/>
              <a:defRPr sz="1200">
                <a:solidFill>
                  <a:srgbClr val="7F7F7F"/>
                </a:solidFill>
                <a:latin typeface="Roboto"/>
                <a:ea typeface="Roboto"/>
                <a:cs typeface="Roboto"/>
              </a:defRPr>
            </a:lvl1pPr>
          </a:lstStyle>
          <a:p>
            <a:pPr lvl="0"/>
            <a:endParaRPr lang="en-US"/>
          </a:p>
        </p:txBody>
      </p:sp>
      <p:sp>
        <p:nvSpPr>
          <p:cNvPr id="3" name="Google Shape;55;p14">
            <a:extLst>
              <a:ext uri="{FF2B5EF4-FFF2-40B4-BE49-F238E27FC236}">
                <a16:creationId xmlns:a16="http://schemas.microsoft.com/office/drawing/2014/main" id="{0416D443-60F2-2B39-4BC5-68F1A9A650E5}"/>
              </a:ext>
            </a:extLst>
          </p:cNvPr>
          <p:cNvSpPr txBox="1">
            <a:spLocks noGrp="1"/>
          </p:cNvSpPr>
          <p:nvPr>
            <p:ph type="title"/>
          </p:nvPr>
        </p:nvSpPr>
        <p:spPr>
          <a:xfrm>
            <a:off x="381003" y="341308"/>
            <a:ext cx="8368497" cy="495303"/>
          </a:xfrm>
        </p:spPr>
        <p:txBody>
          <a:bodyPr lIns="0" tIns="0" rIns="0" bIns="0" anchor="ctr" anchorCtr="1"/>
          <a:lstStyle>
            <a:lvl1pPr algn="ctr">
              <a:defRPr sz="3200">
                <a:solidFill>
                  <a:srgbClr val="7F7F7F"/>
                </a:solidFill>
                <a:latin typeface="Roboto"/>
                <a:ea typeface="Roboto"/>
                <a:cs typeface="Roboto"/>
              </a:defRPr>
            </a:lvl1pPr>
          </a:lstStyle>
          <a:p>
            <a:pPr lvl="0"/>
            <a:endParaRPr lang="en-US"/>
          </a:p>
        </p:txBody>
      </p:sp>
    </p:spTree>
    <p:extLst>
      <p:ext uri="{BB962C8B-B14F-4D97-AF65-F5344CB8AC3E}">
        <p14:creationId xmlns:p14="http://schemas.microsoft.com/office/powerpoint/2010/main" val="314349877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towardsdatascience.com/predicting-car-price-using-machine-learning-8d2df3898f16" TargetMode="External"/><Relationship Id="rId2" Type="http://schemas.openxmlformats.org/officeDocument/2006/relationships/hyperlink" Target="https://www.analyticsvidhya.com/blog/2021/07/car-price-prediction-machine-learning-vs-deep-learning/" TargetMode="External"/><Relationship Id="rId1" Type="http://schemas.openxmlformats.org/officeDocument/2006/relationships/slideLayout" Target="../slideLayouts/slideLayout3.xml"/><Relationship Id="rId5" Type="http://schemas.openxmlformats.org/officeDocument/2006/relationships/hyperlink" Target="https://medium.com/geekculture/used-carprice-prediction-complete-machine-learning-project-d25559cf2d2a" TargetMode="External"/><Relationship Id="rId4" Type="http://schemas.openxmlformats.org/officeDocument/2006/relationships/hyperlink" Target="https://scholarworks.rit.edu/cgi/viewcontent.cgi?article=12220&amp;context=thes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6"/>
          <p:cNvSpPr txBox="1"/>
          <p:nvPr/>
        </p:nvSpPr>
        <p:spPr>
          <a:xfrm>
            <a:off x="1069090" y="695438"/>
            <a:ext cx="6800400" cy="14772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endParaRPr dirty="0">
              <a:solidFill>
                <a:schemeClr val="accent1">
                  <a:lumMod val="75000"/>
                </a:schemeClr>
              </a:solidFill>
              <a:latin typeface="Google Sans"/>
              <a:ea typeface="Google Sans"/>
              <a:cs typeface="Google Sans"/>
              <a:sym typeface="Google Sans"/>
            </a:endParaRPr>
          </a:p>
        </p:txBody>
      </p:sp>
      <p:sp>
        <p:nvSpPr>
          <p:cNvPr id="68" name="Google Shape;68;p16"/>
          <p:cNvSpPr/>
          <p:nvPr/>
        </p:nvSpPr>
        <p:spPr>
          <a:xfrm>
            <a:off x="3132306" y="1434038"/>
            <a:ext cx="2879400" cy="456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sp>
        <p:nvSpPr>
          <p:cNvPr id="2" name="TextBox 1">
            <a:extLst>
              <a:ext uri="{FF2B5EF4-FFF2-40B4-BE49-F238E27FC236}">
                <a16:creationId xmlns:a16="http://schemas.microsoft.com/office/drawing/2014/main" id="{EFC309D4-A862-65CA-0870-49AEB1FAF200}"/>
              </a:ext>
            </a:extLst>
          </p:cNvPr>
          <p:cNvSpPr txBox="1"/>
          <p:nvPr/>
        </p:nvSpPr>
        <p:spPr>
          <a:xfrm>
            <a:off x="1353999" y="2176251"/>
            <a:ext cx="6564351" cy="461665"/>
          </a:xfrm>
          <a:prstGeom prst="rect">
            <a:avLst/>
          </a:prstGeom>
          <a:noFill/>
        </p:spPr>
        <p:txBody>
          <a:bodyPr wrap="square" lIns="91440" tIns="45720" rIns="91440" bIns="45720" rtlCol="0" anchor="t">
            <a:spAutoFit/>
          </a:bodyPr>
          <a:lstStyle/>
          <a:p>
            <a:pPr algn="ctr"/>
            <a:r>
              <a:rPr lang="en-US" sz="2400" b="1" dirty="0">
                <a:solidFill>
                  <a:schemeClr val="accent2">
                    <a:lumMod val="75000"/>
                  </a:schemeClr>
                </a:solidFill>
                <a:latin typeface="Times New Roman"/>
              </a:rPr>
              <a:t>FORECASTING CAR SALE PRICE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D52D35-4C82-C0A8-2D1A-C6EAE24362C3}"/>
              </a:ext>
            </a:extLst>
          </p:cNvPr>
          <p:cNvSpPr>
            <a:spLocks noGrp="1"/>
          </p:cNvSpPr>
          <p:nvPr>
            <p:ph type="body" idx="1"/>
          </p:nvPr>
        </p:nvSpPr>
        <p:spPr>
          <a:xfrm>
            <a:off x="492513" y="1419922"/>
            <a:ext cx="8368500" cy="2717037"/>
          </a:xfrm>
        </p:spPr>
        <p:txBody>
          <a:bodyPr/>
          <a:lstStyle/>
          <a:p>
            <a:pPr algn="just">
              <a:lnSpc>
                <a:spcPct val="114999"/>
              </a:lnSpc>
              <a:buChar char="•"/>
            </a:pPr>
            <a:r>
              <a:rPr lang="en-US" sz="1400" dirty="0">
                <a:solidFill>
                  <a:srgbClr val="0F0F3F"/>
                </a:solidFill>
                <a:latin typeface="Times New Roman"/>
                <a:cs typeface="Times New Roman"/>
              </a:rPr>
              <a:t>For this project execution some past car data is used for which car pricing and other basic attributes are used. The cost of the car is the dependent variable, while the other characteristics are the independent variables.</a:t>
            </a:r>
          </a:p>
          <a:p>
            <a:pPr marL="228600" indent="0" algn="just">
              <a:lnSpc>
                <a:spcPct val="114999"/>
              </a:lnSpc>
            </a:pPr>
            <a:endParaRPr lang="en-US" sz="1400" dirty="0">
              <a:solidFill>
                <a:srgbClr val="0F0F3F"/>
              </a:solidFill>
              <a:latin typeface="Times New Roman"/>
              <a:cs typeface="Times New Roman"/>
            </a:endParaRPr>
          </a:p>
          <a:p>
            <a:pPr algn="just">
              <a:lnSpc>
                <a:spcPct val="114999"/>
              </a:lnSpc>
              <a:buChar char="•"/>
            </a:pPr>
            <a:r>
              <a:rPr lang="en-US" sz="1400" dirty="0">
                <a:solidFill>
                  <a:srgbClr val="0F0F3F"/>
                </a:solidFill>
                <a:latin typeface="Times New Roman"/>
                <a:cs typeface="Times New Roman"/>
              </a:rPr>
              <a:t>Random Forest is a regression model that is based on ensemble learning. It employs a decision tree model to build the ensemble model, which, as the name implies, combines numerous decision trees to produce a forecast.</a:t>
            </a:r>
          </a:p>
          <a:p>
            <a:pPr algn="just">
              <a:lnSpc>
                <a:spcPct val="114999"/>
              </a:lnSpc>
              <a:buChar char="•"/>
            </a:pPr>
            <a:endParaRPr lang="en-US" sz="1400" dirty="0">
              <a:solidFill>
                <a:srgbClr val="0F0F3F"/>
              </a:solidFill>
              <a:latin typeface="Times New Roman"/>
              <a:cs typeface="Times New Roman"/>
            </a:endParaRPr>
          </a:p>
        </p:txBody>
      </p:sp>
      <p:sp>
        <p:nvSpPr>
          <p:cNvPr id="3" name="Title 2">
            <a:extLst>
              <a:ext uri="{FF2B5EF4-FFF2-40B4-BE49-F238E27FC236}">
                <a16:creationId xmlns:a16="http://schemas.microsoft.com/office/drawing/2014/main" id="{EE7E326A-DD52-1B10-670B-2601EC5A4D26}"/>
              </a:ext>
            </a:extLst>
          </p:cNvPr>
          <p:cNvSpPr>
            <a:spLocks noGrp="1"/>
          </p:cNvSpPr>
          <p:nvPr>
            <p:ph type="title"/>
          </p:nvPr>
        </p:nvSpPr>
        <p:spPr/>
        <p:txBody>
          <a:bodyPr/>
          <a:lstStyle/>
          <a:p>
            <a:br>
              <a:rPr lang="en-US" sz="2400" b="1" dirty="0">
                <a:solidFill>
                  <a:schemeClr val="bg2"/>
                </a:solidFill>
                <a:latin typeface="Times New Roman"/>
                <a:cs typeface="Times New Roman"/>
              </a:rPr>
            </a:br>
            <a:br>
              <a:rPr lang="en-US" sz="2400" b="1" dirty="0">
                <a:latin typeface="Times New Roman"/>
                <a:cs typeface="Times New Roman"/>
              </a:rPr>
            </a:br>
            <a:r>
              <a:rPr lang="en-US" sz="2400" b="1" dirty="0">
                <a:solidFill>
                  <a:schemeClr val="bg2"/>
                </a:solidFill>
                <a:latin typeface="Times New Roman"/>
                <a:cs typeface="Times New Roman"/>
              </a:rPr>
              <a:t>Methodology</a:t>
            </a:r>
            <a:endParaRPr lang="en-US" sz="2400" dirty="0">
              <a:solidFill>
                <a:schemeClr val="bg2"/>
              </a:solidFill>
              <a:latin typeface="Times New Roman"/>
            </a:endParaRPr>
          </a:p>
        </p:txBody>
      </p:sp>
    </p:spTree>
    <p:extLst>
      <p:ext uri="{BB962C8B-B14F-4D97-AF65-F5344CB8AC3E}">
        <p14:creationId xmlns:p14="http://schemas.microsoft.com/office/powerpoint/2010/main" val="3676856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radar chart&#10;&#10;Description automatically generated">
            <a:extLst>
              <a:ext uri="{FF2B5EF4-FFF2-40B4-BE49-F238E27FC236}">
                <a16:creationId xmlns:a16="http://schemas.microsoft.com/office/drawing/2014/main" id="{36E484DE-8298-71F6-23A4-79FAC2ADADE2}"/>
              </a:ext>
            </a:extLst>
          </p:cNvPr>
          <p:cNvPicPr>
            <a:picLocks noChangeAspect="1"/>
          </p:cNvPicPr>
          <p:nvPr/>
        </p:nvPicPr>
        <p:blipFill>
          <a:blip r:embed="rId2"/>
          <a:stretch>
            <a:fillRect/>
          </a:stretch>
        </p:blipFill>
        <p:spPr>
          <a:xfrm>
            <a:off x="1713953" y="527629"/>
            <a:ext cx="5716093" cy="4298333"/>
          </a:xfrm>
          <a:prstGeom prst="rect">
            <a:avLst/>
          </a:prstGeom>
        </p:spPr>
      </p:pic>
    </p:spTree>
    <p:extLst>
      <p:ext uri="{BB962C8B-B14F-4D97-AF65-F5344CB8AC3E}">
        <p14:creationId xmlns:p14="http://schemas.microsoft.com/office/powerpoint/2010/main" val="907854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1"/>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US" sz="2000" dirty="0">
                <a:latin typeface="Times New Roman"/>
              </a:rPr>
              <a:t>Technologies Deployed</a:t>
            </a:r>
          </a:p>
        </p:txBody>
      </p:sp>
      <p:sp>
        <p:nvSpPr>
          <p:cNvPr id="164" name="Google Shape;164;p21"/>
          <p:cNvSpPr/>
          <p:nvPr/>
        </p:nvSpPr>
        <p:spPr>
          <a:xfrm>
            <a:off x="4101836" y="2636258"/>
            <a:ext cx="940200" cy="66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350" b="1">
                <a:solidFill>
                  <a:schemeClr val="lt1"/>
                </a:solidFill>
                <a:latin typeface="Roboto"/>
                <a:ea typeface="Roboto"/>
                <a:cs typeface="Roboto"/>
                <a:sym typeface="Roboto"/>
              </a:rPr>
              <a:t>Our Plan</a:t>
            </a:r>
            <a:endParaRPr/>
          </a:p>
        </p:txBody>
      </p:sp>
      <p:pic>
        <p:nvPicPr>
          <p:cNvPr id="1026" name="Picture 2">
            <a:extLst>
              <a:ext uri="{FF2B5EF4-FFF2-40B4-BE49-F238E27FC236}">
                <a16:creationId xmlns:a16="http://schemas.microsoft.com/office/drawing/2014/main" id="{2F509A07-2180-4D7C-520A-8F34E57CB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436" y="1209592"/>
            <a:ext cx="1751274" cy="15187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224832E-DA7C-8249-B5E7-528B6481F5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153350"/>
            <a:ext cx="2357922" cy="13889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B67F07B-01AB-72D3-C692-1584B8F868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5362" y="1330410"/>
            <a:ext cx="2483515" cy="13058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3F50BBC-5A60-F790-2A3E-4FFE4FF175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0610" y="2838798"/>
            <a:ext cx="1651426" cy="165142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9B6ABF49-A63D-7E42-A60F-2C6D205857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58153" y="2838798"/>
            <a:ext cx="1651426" cy="165142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B0B56BDF-C9E1-9FD5-1476-87A59AB0AC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46529" y="1245676"/>
            <a:ext cx="1363050" cy="13234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2"/>
          <p:cNvSpPr txBox="1">
            <a:spLocks noGrp="1"/>
          </p:cNvSpPr>
          <p:nvPr>
            <p:ph type="title"/>
          </p:nvPr>
        </p:nvSpPr>
        <p:spPr>
          <a:xfrm>
            <a:off x="381000" y="299144"/>
            <a:ext cx="8368500" cy="514023"/>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sz="2400" dirty="0">
                <a:latin typeface="Times New Roman"/>
              </a:rPr>
              <a:t>Project Pipeline</a:t>
            </a:r>
            <a:endParaRPr lang="en-US" sz="2400">
              <a:latin typeface="Times New Roman"/>
            </a:endParaRPr>
          </a:p>
        </p:txBody>
      </p:sp>
      <p:grpSp>
        <p:nvGrpSpPr>
          <p:cNvPr id="5" name="Google Shape;122;p18">
            <a:extLst>
              <a:ext uri="{FF2B5EF4-FFF2-40B4-BE49-F238E27FC236}">
                <a16:creationId xmlns:a16="http://schemas.microsoft.com/office/drawing/2014/main" id="{3CBC45CA-571D-0851-E465-AE84F1CF685D}"/>
              </a:ext>
            </a:extLst>
          </p:cNvPr>
          <p:cNvGrpSpPr/>
          <p:nvPr/>
        </p:nvGrpSpPr>
        <p:grpSpPr>
          <a:xfrm>
            <a:off x="0" y="1189989"/>
            <a:ext cx="2214600" cy="3217636"/>
            <a:chOff x="0" y="1189989"/>
            <a:chExt cx="2214600" cy="3217636"/>
          </a:xfrm>
        </p:grpSpPr>
        <p:sp>
          <p:nvSpPr>
            <p:cNvPr id="6" name="Google Shape;123;p18">
              <a:extLst>
                <a:ext uri="{FF2B5EF4-FFF2-40B4-BE49-F238E27FC236}">
                  <a16:creationId xmlns:a16="http://schemas.microsoft.com/office/drawing/2014/main" id="{C89C690C-29B6-3635-FC51-CFA0BBD91C31}"/>
                </a:ext>
              </a:extLst>
            </p:cNvPr>
            <p:cNvSpPr/>
            <p:nvPr/>
          </p:nvSpPr>
          <p:spPr>
            <a:xfrm>
              <a:off x="0" y="1189989"/>
              <a:ext cx="2214600" cy="669000"/>
            </a:xfrm>
            <a:prstGeom prst="homePlate">
              <a:avLst>
                <a:gd name="adj" fmla="val 50000"/>
              </a:avLst>
            </a:prstGeom>
            <a:solidFill>
              <a:srgbClr val="80201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Times New Roman"/>
                  <a:ea typeface="Calibri"/>
                  <a:cs typeface="Calibri"/>
                  <a:sym typeface="Calibri"/>
                </a:rPr>
                <a:t>Data Extraction</a:t>
              </a:r>
              <a:endParaRPr lang="en-US">
                <a:solidFill>
                  <a:srgbClr val="FFFFFF"/>
                </a:solidFill>
                <a:latin typeface="Times New Roman"/>
                <a:ea typeface="Calibri"/>
                <a:cs typeface="Calibri"/>
              </a:endParaRPr>
            </a:p>
          </p:txBody>
        </p:sp>
        <p:sp>
          <p:nvSpPr>
            <p:cNvPr id="7" name="Google Shape;124;p18">
              <a:extLst>
                <a:ext uri="{FF2B5EF4-FFF2-40B4-BE49-F238E27FC236}">
                  <a16:creationId xmlns:a16="http://schemas.microsoft.com/office/drawing/2014/main" id="{861AA170-6A22-A026-5504-C81C9108CF74}"/>
                </a:ext>
              </a:extLst>
            </p:cNvPr>
            <p:cNvSpPr txBox="1"/>
            <p:nvPr/>
          </p:nvSpPr>
          <p:spPr>
            <a:xfrm>
              <a:off x="295050" y="2057125"/>
              <a:ext cx="1624500" cy="23505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Font typeface="Calibri"/>
                <a:buChar char="➔"/>
              </a:pPr>
              <a:r>
                <a:rPr lang="en" sz="1200" dirty="0">
                  <a:latin typeface="Times New Roman"/>
                  <a:ea typeface="Calibri"/>
                  <a:cs typeface="Calibri"/>
                  <a:sym typeface="Calibri"/>
                </a:rPr>
                <a:t>Downloading Data from CarDekho website</a:t>
              </a:r>
              <a:endParaRPr lang="en-US" sz="1200">
                <a:latin typeface="Times New Roman"/>
                <a:ea typeface="Calibri"/>
                <a:cs typeface="Calibri"/>
              </a:endParaRPr>
            </a:p>
          </p:txBody>
        </p:sp>
      </p:grpSp>
      <p:grpSp>
        <p:nvGrpSpPr>
          <p:cNvPr id="8" name="Google Shape;125;p18">
            <a:extLst>
              <a:ext uri="{FF2B5EF4-FFF2-40B4-BE49-F238E27FC236}">
                <a16:creationId xmlns:a16="http://schemas.microsoft.com/office/drawing/2014/main" id="{D458AE92-F56A-00A9-6B0B-E5787429227F}"/>
              </a:ext>
            </a:extLst>
          </p:cNvPr>
          <p:cNvGrpSpPr/>
          <p:nvPr/>
        </p:nvGrpSpPr>
        <p:grpSpPr>
          <a:xfrm>
            <a:off x="1838325" y="1189775"/>
            <a:ext cx="2064000" cy="3701892"/>
            <a:chOff x="1838325" y="1189775"/>
            <a:chExt cx="2064000" cy="3701892"/>
          </a:xfrm>
        </p:grpSpPr>
        <p:sp>
          <p:nvSpPr>
            <p:cNvPr id="9" name="Google Shape;126;p18">
              <a:extLst>
                <a:ext uri="{FF2B5EF4-FFF2-40B4-BE49-F238E27FC236}">
                  <a16:creationId xmlns:a16="http://schemas.microsoft.com/office/drawing/2014/main" id="{11A3A552-4E99-C64F-37AA-2BE7E2C24B6B}"/>
                </a:ext>
              </a:extLst>
            </p:cNvPr>
            <p:cNvSpPr/>
            <p:nvPr/>
          </p:nvSpPr>
          <p:spPr>
            <a:xfrm>
              <a:off x="1838325" y="1189775"/>
              <a:ext cx="2064000" cy="669000"/>
            </a:xfrm>
            <a:prstGeom prst="chevron">
              <a:avLst>
                <a:gd name="adj" fmla="val 50000"/>
              </a:avLst>
            </a:prstGeom>
            <a:solidFill>
              <a:srgbClr val="A72A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Times New Roman"/>
                  <a:ea typeface="Calibri"/>
                  <a:cs typeface="Calibri"/>
                  <a:sym typeface="Calibri"/>
                </a:rPr>
                <a:t>Feature Engineering</a:t>
              </a:r>
              <a:endParaRPr lang="en-US">
                <a:solidFill>
                  <a:srgbClr val="FFFFFF"/>
                </a:solidFill>
                <a:latin typeface="Times New Roman"/>
                <a:ea typeface="Calibri"/>
                <a:cs typeface="Calibri"/>
              </a:endParaRPr>
            </a:p>
          </p:txBody>
        </p:sp>
        <p:sp>
          <p:nvSpPr>
            <p:cNvPr id="10" name="Google Shape;127;p18">
              <a:extLst>
                <a:ext uri="{FF2B5EF4-FFF2-40B4-BE49-F238E27FC236}">
                  <a16:creationId xmlns:a16="http://schemas.microsoft.com/office/drawing/2014/main" id="{CA766B94-E9C3-9773-F20D-79D89872C426}"/>
                </a:ext>
              </a:extLst>
            </p:cNvPr>
            <p:cNvSpPr txBox="1"/>
            <p:nvPr/>
          </p:nvSpPr>
          <p:spPr>
            <a:xfrm>
              <a:off x="2017250" y="2057124"/>
              <a:ext cx="1688700" cy="2834543"/>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Font typeface="Calibri"/>
                <a:buChar char="➔"/>
              </a:pPr>
              <a:r>
                <a:rPr lang="en" sz="1200" dirty="0">
                  <a:solidFill>
                    <a:schemeClr val="bg2">
                      <a:lumMod val="50000"/>
                    </a:schemeClr>
                  </a:solidFill>
                  <a:latin typeface="Times New Roman"/>
                  <a:ea typeface="Calibri"/>
                  <a:cs typeface="Calibri"/>
                  <a:sym typeface="Calibri"/>
                </a:rPr>
                <a:t>Transforming the data to better represent the underlying problem</a:t>
              </a:r>
              <a:endParaRPr lang="en-US" sz="1200">
                <a:solidFill>
                  <a:schemeClr val="bg2">
                    <a:lumMod val="50000"/>
                  </a:schemeClr>
                </a:solidFill>
                <a:latin typeface="Times New Roman"/>
                <a:ea typeface="Calibri"/>
                <a:cs typeface="Calibri"/>
              </a:endParaRPr>
            </a:p>
            <a:p>
              <a:pPr marL="457200" lvl="0" indent="-304800" algn="l" rtl="0">
                <a:lnSpc>
                  <a:spcPct val="115000"/>
                </a:lnSpc>
                <a:spcBef>
                  <a:spcPts val="0"/>
                </a:spcBef>
                <a:spcAft>
                  <a:spcPts val="0"/>
                </a:spcAft>
                <a:buClr>
                  <a:schemeClr val="dk1"/>
                </a:buClr>
                <a:buSzPts val="1200"/>
                <a:buFont typeface="Calibri"/>
                <a:buChar char="➔"/>
              </a:pPr>
              <a:r>
                <a:rPr lang="en" sz="1200" dirty="0">
                  <a:solidFill>
                    <a:schemeClr val="bg2">
                      <a:lumMod val="50000"/>
                    </a:schemeClr>
                  </a:solidFill>
                  <a:latin typeface="Times New Roman"/>
                  <a:ea typeface="Calibri"/>
                  <a:cs typeface="Calibri"/>
                  <a:sym typeface="Calibri"/>
                </a:rPr>
                <a:t>Selection and scaling of available features that are most relevant to the problem at hand</a:t>
              </a:r>
              <a:endParaRPr sz="1200">
                <a:solidFill>
                  <a:schemeClr val="bg2">
                    <a:lumMod val="50000"/>
                  </a:schemeClr>
                </a:solidFill>
                <a:latin typeface="Times New Roman"/>
                <a:ea typeface="Calibri"/>
                <a:cs typeface="Calibri"/>
              </a:endParaRPr>
            </a:p>
          </p:txBody>
        </p:sp>
      </p:grpSp>
      <p:grpSp>
        <p:nvGrpSpPr>
          <p:cNvPr id="11" name="Google Shape;128;p18">
            <a:extLst>
              <a:ext uri="{FF2B5EF4-FFF2-40B4-BE49-F238E27FC236}">
                <a16:creationId xmlns:a16="http://schemas.microsoft.com/office/drawing/2014/main" id="{9FB37703-0A8C-0852-1B5C-FE0728F58545}"/>
              </a:ext>
            </a:extLst>
          </p:cNvPr>
          <p:cNvGrpSpPr/>
          <p:nvPr/>
        </p:nvGrpSpPr>
        <p:grpSpPr>
          <a:xfrm>
            <a:off x="3516750" y="1189775"/>
            <a:ext cx="2064000" cy="3701892"/>
            <a:chOff x="3516750" y="1189775"/>
            <a:chExt cx="2064000" cy="3701892"/>
          </a:xfrm>
        </p:grpSpPr>
        <p:sp>
          <p:nvSpPr>
            <p:cNvPr id="12" name="Google Shape;129;p18">
              <a:extLst>
                <a:ext uri="{FF2B5EF4-FFF2-40B4-BE49-F238E27FC236}">
                  <a16:creationId xmlns:a16="http://schemas.microsoft.com/office/drawing/2014/main" id="{41AD5FE5-BD19-6620-4F7F-D75870A86E0F}"/>
                </a:ext>
              </a:extLst>
            </p:cNvPr>
            <p:cNvSpPr/>
            <p:nvPr/>
          </p:nvSpPr>
          <p:spPr>
            <a:xfrm>
              <a:off x="3516750" y="1189775"/>
              <a:ext cx="2064000" cy="669000"/>
            </a:xfrm>
            <a:prstGeom prst="chevron">
              <a:avLst>
                <a:gd name="adj" fmla="val 50000"/>
              </a:avLst>
            </a:prstGeom>
            <a:solidFill>
              <a:srgbClr val="B02C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Times New Roman"/>
                  <a:ea typeface="Calibri"/>
                  <a:cs typeface="Calibri"/>
                  <a:sym typeface="Calibri"/>
                </a:rPr>
                <a:t>Data Cleaning &amp; </a:t>
              </a:r>
              <a:r>
                <a:rPr lang="en" dirty="0" err="1">
                  <a:solidFill>
                    <a:srgbClr val="FFFFFF"/>
                  </a:solidFill>
                  <a:latin typeface="Times New Roman"/>
                  <a:ea typeface="Calibri"/>
                  <a:cs typeface="Calibri"/>
                  <a:sym typeface="Calibri"/>
                </a:rPr>
                <a:t>Visualizarion</a:t>
              </a:r>
              <a:endParaRPr lang="en-US" dirty="0" err="1">
                <a:solidFill>
                  <a:srgbClr val="FFFFFF"/>
                </a:solidFill>
                <a:latin typeface="Times New Roman"/>
                <a:ea typeface="Calibri"/>
                <a:cs typeface="Calibri"/>
              </a:endParaRPr>
            </a:p>
          </p:txBody>
        </p:sp>
        <p:sp>
          <p:nvSpPr>
            <p:cNvPr id="13" name="Google Shape;130;p18">
              <a:extLst>
                <a:ext uri="{FF2B5EF4-FFF2-40B4-BE49-F238E27FC236}">
                  <a16:creationId xmlns:a16="http://schemas.microsoft.com/office/drawing/2014/main" id="{9E44852E-B646-F6AE-B1B1-AA9BA2C71869}"/>
                </a:ext>
              </a:extLst>
            </p:cNvPr>
            <p:cNvSpPr txBox="1"/>
            <p:nvPr/>
          </p:nvSpPr>
          <p:spPr>
            <a:xfrm>
              <a:off x="3739450" y="2057125"/>
              <a:ext cx="1624500" cy="2834542"/>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Font typeface="Calibri"/>
                <a:buChar char="➔"/>
              </a:pPr>
              <a:r>
                <a:rPr lang="en" sz="1200" dirty="0">
                  <a:latin typeface="Times New Roman"/>
                  <a:ea typeface="Calibri"/>
                  <a:cs typeface="Calibri"/>
                  <a:sym typeface="Calibri"/>
                </a:rPr>
                <a:t>Performing EDA to carry out the data analysis</a:t>
              </a:r>
              <a:endParaRPr lang="en-US" sz="1200">
                <a:latin typeface="Times New Roman"/>
                <a:ea typeface="Calibri"/>
                <a:cs typeface="Calibri"/>
              </a:endParaRPr>
            </a:p>
            <a:p>
              <a:pPr marL="457200" lvl="0" indent="-304800" algn="l" rtl="0">
                <a:lnSpc>
                  <a:spcPct val="115000"/>
                </a:lnSpc>
                <a:spcBef>
                  <a:spcPts val="0"/>
                </a:spcBef>
                <a:spcAft>
                  <a:spcPts val="0"/>
                </a:spcAft>
                <a:buSzPts val="1200"/>
                <a:buFont typeface="Calibri"/>
                <a:buChar char="➔"/>
              </a:pPr>
              <a:r>
                <a:rPr lang="en" sz="1200" dirty="0">
                  <a:latin typeface="Times New Roman"/>
                  <a:ea typeface="Calibri"/>
                  <a:cs typeface="Calibri"/>
                  <a:sym typeface="Calibri"/>
                </a:rPr>
                <a:t>Checking null values, calculating sale price for all makes, models, market prices.</a:t>
              </a:r>
              <a:endParaRPr sz="1200">
                <a:latin typeface="Times New Roman"/>
                <a:ea typeface="Calibri"/>
                <a:cs typeface="Calibri"/>
              </a:endParaRPr>
            </a:p>
          </p:txBody>
        </p:sp>
      </p:grpSp>
      <p:grpSp>
        <p:nvGrpSpPr>
          <p:cNvPr id="14" name="Google Shape;131;p18">
            <a:extLst>
              <a:ext uri="{FF2B5EF4-FFF2-40B4-BE49-F238E27FC236}">
                <a16:creationId xmlns:a16="http://schemas.microsoft.com/office/drawing/2014/main" id="{60814951-F99F-EF20-8E16-CBFE8D8A7DC5}"/>
              </a:ext>
            </a:extLst>
          </p:cNvPr>
          <p:cNvGrpSpPr/>
          <p:nvPr/>
        </p:nvGrpSpPr>
        <p:grpSpPr>
          <a:xfrm>
            <a:off x="6874025" y="1189775"/>
            <a:ext cx="2064000" cy="3217850"/>
            <a:chOff x="6874025" y="1189775"/>
            <a:chExt cx="2064000" cy="3217850"/>
          </a:xfrm>
        </p:grpSpPr>
        <p:sp>
          <p:nvSpPr>
            <p:cNvPr id="15" name="Google Shape;132;p18">
              <a:extLst>
                <a:ext uri="{FF2B5EF4-FFF2-40B4-BE49-F238E27FC236}">
                  <a16:creationId xmlns:a16="http://schemas.microsoft.com/office/drawing/2014/main" id="{B7F58F99-7995-00BA-DEC3-DAB6E5E55236}"/>
                </a:ext>
              </a:extLst>
            </p:cNvPr>
            <p:cNvSpPr/>
            <p:nvPr/>
          </p:nvSpPr>
          <p:spPr>
            <a:xfrm>
              <a:off x="6874025" y="1189775"/>
              <a:ext cx="2064000" cy="669000"/>
            </a:xfrm>
            <a:prstGeom prst="chevron">
              <a:avLst>
                <a:gd name="adj" fmla="val 50000"/>
              </a:avLst>
            </a:prstGeom>
            <a:solidFill>
              <a:srgbClr val="D8382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Times New Roman"/>
                  <a:ea typeface="Calibri"/>
                  <a:cs typeface="Calibri"/>
                  <a:sym typeface="Calibri"/>
                </a:rPr>
                <a:t>Model Deployment</a:t>
              </a:r>
              <a:endParaRPr lang="en-US" dirty="0">
                <a:solidFill>
                  <a:srgbClr val="FFFFFF"/>
                </a:solidFill>
                <a:latin typeface="Times New Roman"/>
                <a:ea typeface="Calibri"/>
                <a:cs typeface="Calibri"/>
              </a:endParaRPr>
            </a:p>
          </p:txBody>
        </p:sp>
        <p:sp>
          <p:nvSpPr>
            <p:cNvPr id="16" name="Google Shape;133;p18">
              <a:extLst>
                <a:ext uri="{FF2B5EF4-FFF2-40B4-BE49-F238E27FC236}">
                  <a16:creationId xmlns:a16="http://schemas.microsoft.com/office/drawing/2014/main" id="{DAFE0DD7-DC26-C0CF-0A6E-A8EC831B4636}"/>
                </a:ext>
              </a:extLst>
            </p:cNvPr>
            <p:cNvSpPr txBox="1"/>
            <p:nvPr/>
          </p:nvSpPr>
          <p:spPr>
            <a:xfrm>
              <a:off x="7183850" y="2057125"/>
              <a:ext cx="1624500" cy="23505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Font typeface="Calibri"/>
                <a:buChar char="➔"/>
              </a:pPr>
              <a:r>
                <a:rPr lang="en" sz="1200" dirty="0">
                  <a:latin typeface="Times New Roman"/>
                  <a:ea typeface="Calibri"/>
                  <a:cs typeface="Calibri"/>
                  <a:sym typeface="Calibri"/>
                </a:rPr>
                <a:t>Using Python flask server to serve https request</a:t>
              </a:r>
              <a:endParaRPr lang="en" sz="1200" dirty="0">
                <a:latin typeface="Times New Roman"/>
                <a:ea typeface="Calibri"/>
                <a:cs typeface="Calibri"/>
              </a:endParaRPr>
            </a:p>
            <a:p>
              <a:pPr marL="457200" lvl="0" indent="-304800" algn="l" rtl="0">
                <a:lnSpc>
                  <a:spcPct val="115000"/>
                </a:lnSpc>
                <a:spcBef>
                  <a:spcPts val="0"/>
                </a:spcBef>
                <a:spcAft>
                  <a:spcPts val="0"/>
                </a:spcAft>
                <a:buSzPts val="1200"/>
                <a:buFont typeface="Calibri"/>
                <a:buChar char="➔"/>
              </a:pPr>
              <a:r>
                <a:rPr lang="en" sz="1200" dirty="0">
                  <a:latin typeface="Times New Roman"/>
                  <a:ea typeface="Calibri"/>
                  <a:cs typeface="Calibri"/>
                  <a:sym typeface="Calibri"/>
                </a:rPr>
                <a:t>A Website that permits users to input characteristics and obtain the projected selling price</a:t>
              </a:r>
              <a:endParaRPr sz="1200">
                <a:latin typeface="Times New Roman"/>
                <a:ea typeface="Calibri"/>
                <a:cs typeface="Calibri"/>
              </a:endParaRPr>
            </a:p>
          </p:txBody>
        </p:sp>
      </p:grpSp>
      <p:grpSp>
        <p:nvGrpSpPr>
          <p:cNvPr id="17" name="Google Shape;134;p18">
            <a:extLst>
              <a:ext uri="{FF2B5EF4-FFF2-40B4-BE49-F238E27FC236}">
                <a16:creationId xmlns:a16="http://schemas.microsoft.com/office/drawing/2014/main" id="{7D5746A4-DD3C-D20A-3883-10B99678D654}"/>
              </a:ext>
            </a:extLst>
          </p:cNvPr>
          <p:cNvGrpSpPr/>
          <p:nvPr/>
        </p:nvGrpSpPr>
        <p:grpSpPr>
          <a:xfrm>
            <a:off x="5195350" y="1189775"/>
            <a:ext cx="2064000" cy="3217850"/>
            <a:chOff x="5195350" y="1189775"/>
            <a:chExt cx="2064000" cy="3217850"/>
          </a:xfrm>
        </p:grpSpPr>
        <p:sp>
          <p:nvSpPr>
            <p:cNvPr id="18" name="Google Shape;135;p18">
              <a:extLst>
                <a:ext uri="{FF2B5EF4-FFF2-40B4-BE49-F238E27FC236}">
                  <a16:creationId xmlns:a16="http://schemas.microsoft.com/office/drawing/2014/main" id="{4B61958A-1696-3928-5D2E-7CB0533AB3C1}"/>
                </a:ext>
              </a:extLst>
            </p:cNvPr>
            <p:cNvSpPr/>
            <p:nvPr/>
          </p:nvSpPr>
          <p:spPr>
            <a:xfrm>
              <a:off x="5195350" y="1189775"/>
              <a:ext cx="2064000" cy="669000"/>
            </a:xfrm>
            <a:prstGeom prst="chevron">
              <a:avLst>
                <a:gd name="adj" fmla="val 50000"/>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Times New Roman"/>
                  <a:ea typeface="Calibri"/>
                  <a:cs typeface="Calibri"/>
                  <a:sym typeface="Calibri"/>
                </a:rPr>
                <a:t>Model Building</a:t>
              </a:r>
              <a:endParaRPr lang="en-US" dirty="0">
                <a:solidFill>
                  <a:srgbClr val="FFFFFF"/>
                </a:solidFill>
                <a:latin typeface="Times New Roman"/>
                <a:ea typeface="Calibri"/>
                <a:cs typeface="Calibri"/>
              </a:endParaRPr>
            </a:p>
          </p:txBody>
        </p:sp>
        <p:sp>
          <p:nvSpPr>
            <p:cNvPr id="19" name="Google Shape;136;p18">
              <a:extLst>
                <a:ext uri="{FF2B5EF4-FFF2-40B4-BE49-F238E27FC236}">
                  <a16:creationId xmlns:a16="http://schemas.microsoft.com/office/drawing/2014/main" id="{385DE8F1-F6D0-7AED-43DB-23ED6746CC82}"/>
                </a:ext>
              </a:extLst>
            </p:cNvPr>
            <p:cNvSpPr txBox="1"/>
            <p:nvPr/>
          </p:nvSpPr>
          <p:spPr>
            <a:xfrm>
              <a:off x="5461650" y="2057125"/>
              <a:ext cx="1624500" cy="23505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Font typeface="Calibri"/>
                <a:buChar char="➔"/>
              </a:pPr>
              <a:r>
                <a:rPr lang="en" sz="1200" dirty="0">
                  <a:latin typeface="Times New Roman"/>
                  <a:ea typeface="Calibri"/>
                  <a:cs typeface="Calibri"/>
                  <a:sym typeface="Calibri"/>
                </a:rPr>
                <a:t>Building the model using random forest regression in sklearn</a:t>
              </a:r>
              <a:endParaRPr lang="en-US" sz="1200">
                <a:latin typeface="Times New Roman"/>
                <a:ea typeface="Calibri"/>
                <a:cs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26"/>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sz="2400" dirty="0">
                <a:latin typeface="Times New Roman"/>
              </a:rPr>
              <a:t>FutureScope</a:t>
            </a:r>
            <a:endParaRPr lang="en-US" sz="2400">
              <a:latin typeface="Times New Roman"/>
            </a:endParaRPr>
          </a:p>
        </p:txBody>
      </p:sp>
      <p:sp>
        <p:nvSpPr>
          <p:cNvPr id="249" name="Google Shape;249;p26"/>
          <p:cNvSpPr txBox="1"/>
          <p:nvPr/>
        </p:nvSpPr>
        <p:spPr>
          <a:xfrm>
            <a:off x="745271" y="1194287"/>
            <a:ext cx="6911899" cy="3006006"/>
          </a:xfrm>
          <a:prstGeom prst="rect">
            <a:avLst/>
          </a:prstGeom>
          <a:noFill/>
          <a:ln>
            <a:noFill/>
          </a:ln>
        </p:spPr>
        <p:txBody>
          <a:bodyPr spcFirstLastPara="1" wrap="square" lIns="0" tIns="0" rIns="0" bIns="0" anchor="t" anchorCtr="0">
            <a:noAutofit/>
          </a:bodyPr>
          <a:lstStyle/>
          <a:p>
            <a:pPr marL="171450" marR="0" lvl="0" indent="-171450" algn="l" rtl="0">
              <a:lnSpc>
                <a:spcPct val="150000"/>
              </a:lnSpc>
              <a:spcBef>
                <a:spcPts val="0"/>
              </a:spcBef>
              <a:spcAft>
                <a:spcPts val="0"/>
              </a:spcAft>
              <a:buClr>
                <a:srgbClr val="5B5B5B"/>
              </a:buClr>
              <a:buSzPts val="1000"/>
              <a:buFont typeface="Wingdings" panose="05000000000000000000" pitchFamily="2" charset="2"/>
              <a:buChar char="Ø"/>
            </a:pPr>
            <a:r>
              <a:rPr lang="en-US" b="0" i="0" dirty="0">
                <a:solidFill>
                  <a:srgbClr val="374151"/>
                </a:solidFill>
                <a:effectLst/>
                <a:latin typeface="Times New Roman"/>
              </a:rPr>
              <a:t>Integration with real-time market data: Future models could incorporate real-time market data and trends to improve the accuracy of predictions.</a:t>
            </a:r>
          </a:p>
          <a:p>
            <a:pPr marL="171450" marR="0" lvl="0" indent="-171450" algn="l" rtl="0">
              <a:lnSpc>
                <a:spcPct val="150000"/>
              </a:lnSpc>
              <a:spcBef>
                <a:spcPts val="0"/>
              </a:spcBef>
              <a:spcAft>
                <a:spcPts val="0"/>
              </a:spcAft>
              <a:buClr>
                <a:srgbClr val="5B5B5B"/>
              </a:buClr>
              <a:buSzPts val="1000"/>
              <a:buFont typeface="Wingdings" panose="05000000000000000000" pitchFamily="2" charset="2"/>
              <a:buChar char="Ø"/>
            </a:pPr>
            <a:r>
              <a:rPr lang="en-US" b="0" i="0" dirty="0">
                <a:solidFill>
                  <a:srgbClr val="374151"/>
                </a:solidFill>
                <a:effectLst/>
                <a:latin typeface="Times New Roman"/>
              </a:rPr>
              <a:t>Expansion to other markets: While car sale price predicting models currently exist for certain regions or markets, future models could expand to cover other regions and countries, providing a more comprehensive and global perspective on car pricing</a:t>
            </a:r>
            <a:endParaRPr lang="en-US" dirty="0">
              <a:solidFill>
                <a:srgbClr val="374151"/>
              </a:solidFill>
              <a:latin typeface="Times New Roman"/>
            </a:endParaRPr>
          </a:p>
          <a:p>
            <a:pPr marL="171450" indent="-171450">
              <a:lnSpc>
                <a:spcPct val="150000"/>
              </a:lnSpc>
              <a:buClr>
                <a:srgbClr val="5B5B5B"/>
              </a:buClr>
              <a:buSzPts val="1000"/>
              <a:buFont typeface="Wingdings" panose="05000000000000000000" pitchFamily="2" charset="2"/>
              <a:buChar char="Ø"/>
            </a:pPr>
            <a:r>
              <a:rPr lang="en-US" b="0" i="0" dirty="0">
                <a:solidFill>
                  <a:srgbClr val="374151"/>
                </a:solidFill>
                <a:effectLst/>
                <a:latin typeface="Times New Roman"/>
              </a:rPr>
              <a:t>Integration with blockchain technology: Future models could integrate blockchain technology to provide a secure, transparent, and decentralized platform for car pricing data. This could enable buyers and sellers to make more informed decisions based on trusted data and reduce the potential for fraud or manipulation in the pricing process.</a:t>
            </a:r>
          </a:p>
          <a:p>
            <a:pPr marL="171450" marR="0" lvl="0" indent="-171450" algn="l" rtl="0">
              <a:lnSpc>
                <a:spcPct val="150000"/>
              </a:lnSpc>
              <a:spcBef>
                <a:spcPts val="0"/>
              </a:spcBef>
              <a:spcAft>
                <a:spcPts val="0"/>
              </a:spcAft>
              <a:buClr>
                <a:srgbClr val="5B5B5B"/>
              </a:buClr>
              <a:buSzPts val="1000"/>
              <a:buFont typeface="Wingdings" panose="05000000000000000000" pitchFamily="2" charset="2"/>
              <a:buChar char="Ø"/>
            </a:pPr>
            <a:endParaRPr lang="en-US" dirty="0">
              <a:solidFill>
                <a:srgbClr val="5B5B5B"/>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0F86-813D-AD4E-950D-F0B8E394AF07}"/>
              </a:ext>
            </a:extLst>
          </p:cNvPr>
          <p:cNvSpPr>
            <a:spLocks noGrp="1"/>
          </p:cNvSpPr>
          <p:nvPr>
            <p:ph type="title"/>
          </p:nvPr>
        </p:nvSpPr>
        <p:spPr/>
        <p:txBody>
          <a:bodyPr/>
          <a:lstStyle/>
          <a:p>
            <a:r>
              <a:rPr lang="en-US" sz="3200" dirty="0">
                <a:solidFill>
                  <a:schemeClr val="bg2"/>
                </a:solidFill>
                <a:latin typeface="Roboto"/>
              </a:rPr>
              <a:t>                            </a:t>
            </a:r>
            <a:r>
              <a:rPr lang="en-US" sz="2400" dirty="0">
                <a:solidFill>
                  <a:schemeClr val="bg2"/>
                </a:solidFill>
                <a:latin typeface="Times New Roman"/>
              </a:rPr>
              <a:t>  CONCLUSION</a:t>
            </a:r>
          </a:p>
        </p:txBody>
      </p:sp>
      <p:sp>
        <p:nvSpPr>
          <p:cNvPr id="3" name="Text Placeholder 2">
            <a:extLst>
              <a:ext uri="{FF2B5EF4-FFF2-40B4-BE49-F238E27FC236}">
                <a16:creationId xmlns:a16="http://schemas.microsoft.com/office/drawing/2014/main" id="{C729D18D-37F0-5362-F16D-0F686C49AC08}"/>
              </a:ext>
            </a:extLst>
          </p:cNvPr>
          <p:cNvSpPr>
            <a:spLocks noGrp="1"/>
          </p:cNvSpPr>
          <p:nvPr>
            <p:ph type="body" idx="1"/>
          </p:nvPr>
        </p:nvSpPr>
        <p:spPr/>
        <p:txBody>
          <a:bodyPr/>
          <a:lstStyle/>
          <a:p>
            <a:pPr marL="114300" indent="0">
              <a:buNone/>
            </a:pPr>
            <a:r>
              <a:rPr lang="en-US" sz="1400" dirty="0">
                <a:latin typeface="Times New Roman"/>
              </a:rPr>
              <a:t>It can be extreme to decide whether a utilized car is worth the promoted cost whereas looking at adverts. Mileage, make, demonstrate, year, and other characteristics can all have an affect on a car's genuine esteem. It may well be troublesome to cost a used car accurately from the point of view of a vender. Hence, the utilize of machine learning calculations will offer assistance in creating models for anticipating utilized car costs based on given highlights of car</a:t>
            </a:r>
            <a:r>
              <a:rPr lang="en-US" dirty="0"/>
              <a:t>.</a:t>
            </a:r>
            <a:endParaRPr lang="en-US"/>
          </a:p>
        </p:txBody>
      </p:sp>
    </p:spTree>
    <p:extLst>
      <p:ext uri="{BB962C8B-B14F-4D97-AF65-F5344CB8AC3E}">
        <p14:creationId xmlns:p14="http://schemas.microsoft.com/office/powerpoint/2010/main" val="3118282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2650-E1D6-8CD2-8719-3B08BC13460D}"/>
              </a:ext>
            </a:extLst>
          </p:cNvPr>
          <p:cNvSpPr>
            <a:spLocks noGrp="1"/>
          </p:cNvSpPr>
          <p:nvPr>
            <p:ph type="title"/>
          </p:nvPr>
        </p:nvSpPr>
        <p:spPr/>
        <p:txBody>
          <a:bodyPr/>
          <a:lstStyle/>
          <a:p>
            <a:r>
              <a:rPr lang="en-US" sz="2400" dirty="0">
                <a:solidFill>
                  <a:schemeClr val="bg2"/>
                </a:solidFill>
                <a:latin typeface="Times New Roman"/>
              </a:rPr>
              <a:t>                                               RESULT</a:t>
            </a:r>
          </a:p>
        </p:txBody>
      </p:sp>
      <p:sp>
        <p:nvSpPr>
          <p:cNvPr id="3" name="Text Placeholder 2">
            <a:extLst>
              <a:ext uri="{FF2B5EF4-FFF2-40B4-BE49-F238E27FC236}">
                <a16:creationId xmlns:a16="http://schemas.microsoft.com/office/drawing/2014/main" id="{D680112F-0BC5-A734-17FA-42AEB3FA21DA}"/>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9ED9199A-9CDB-5DB6-5EB5-F50F12C870B3}"/>
              </a:ext>
            </a:extLst>
          </p:cNvPr>
          <p:cNvPicPr>
            <a:picLocks noChangeAspect="1"/>
          </p:cNvPicPr>
          <p:nvPr/>
        </p:nvPicPr>
        <p:blipFill>
          <a:blip r:embed="rId2"/>
          <a:stretch>
            <a:fillRect/>
          </a:stretch>
        </p:blipFill>
        <p:spPr>
          <a:xfrm>
            <a:off x="311700" y="944307"/>
            <a:ext cx="8769777" cy="4199193"/>
          </a:xfrm>
          <a:prstGeom prst="rect">
            <a:avLst/>
          </a:prstGeom>
        </p:spPr>
      </p:pic>
    </p:spTree>
    <p:extLst>
      <p:ext uri="{BB962C8B-B14F-4D97-AF65-F5344CB8AC3E}">
        <p14:creationId xmlns:p14="http://schemas.microsoft.com/office/powerpoint/2010/main" val="303295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DC4A9-1270-5319-9D0D-110306D9ED18}"/>
              </a:ext>
            </a:extLst>
          </p:cNvPr>
          <p:cNvSpPr>
            <a:spLocks noGrp="1"/>
          </p:cNvSpPr>
          <p:nvPr>
            <p:ph type="title"/>
          </p:nvPr>
        </p:nvSpPr>
        <p:spPr/>
        <p:txBody>
          <a:bodyPr/>
          <a:lstStyle/>
          <a:p>
            <a:r>
              <a:rPr lang="en-US" sz="2400" dirty="0">
                <a:solidFill>
                  <a:schemeClr val="bg2"/>
                </a:solidFill>
                <a:latin typeface="Times New Roman"/>
              </a:rPr>
              <a:t>                                           REFERENCE</a:t>
            </a:r>
          </a:p>
        </p:txBody>
      </p:sp>
      <p:sp>
        <p:nvSpPr>
          <p:cNvPr id="3" name="Text Placeholder 2">
            <a:extLst>
              <a:ext uri="{FF2B5EF4-FFF2-40B4-BE49-F238E27FC236}">
                <a16:creationId xmlns:a16="http://schemas.microsoft.com/office/drawing/2014/main" id="{2828E279-AA5D-C476-D8D9-487B3144C233}"/>
              </a:ext>
            </a:extLst>
          </p:cNvPr>
          <p:cNvSpPr>
            <a:spLocks noGrp="1"/>
          </p:cNvSpPr>
          <p:nvPr>
            <p:ph type="body" idx="1"/>
          </p:nvPr>
        </p:nvSpPr>
        <p:spPr/>
        <p:txBody>
          <a:bodyPr/>
          <a:lstStyle/>
          <a:p>
            <a:pPr algn="just"/>
            <a:r>
              <a:rPr lang="en-US" sz="1400" b="1" u="sng" dirty="0">
                <a:solidFill>
                  <a:srgbClr val="60C5E8"/>
                </a:solidFill>
                <a:latin typeface="Times New Roman"/>
                <a:cs typeface="Arial"/>
                <a:hlinkClick r:id="rId2"/>
              </a:rPr>
              <a:t>https://www.analyticsvidhya.com/blog/2021/07/car-price-prediction-machine-learning-vs-deep-learning/</a:t>
            </a:r>
            <a:endParaRPr lang="en-US" sz="1400" b="1">
              <a:solidFill>
                <a:srgbClr val="0F0F3F"/>
              </a:solidFill>
              <a:latin typeface="Times New Roman"/>
              <a:cs typeface="Arial"/>
            </a:endParaRPr>
          </a:p>
          <a:p>
            <a:pPr algn="just">
              <a:lnSpc>
                <a:spcPct val="114999"/>
              </a:lnSpc>
            </a:pPr>
            <a:r>
              <a:rPr lang="en-US" sz="1400" b="1" u="sng" dirty="0">
                <a:solidFill>
                  <a:srgbClr val="60C5E8"/>
                </a:solidFill>
                <a:latin typeface="Times New Roman"/>
                <a:cs typeface="Arial"/>
                <a:hlinkClick r:id="rId3"/>
              </a:rPr>
              <a:t>https://towardsdatascience.com/predicting-car-price-using-machine-learning-8d2df3898f16</a:t>
            </a:r>
            <a:endParaRPr lang="en-US" sz="1400" b="1">
              <a:solidFill>
                <a:srgbClr val="0F0F3F"/>
              </a:solidFill>
              <a:latin typeface="Times New Roman"/>
              <a:cs typeface="Arial"/>
            </a:endParaRPr>
          </a:p>
          <a:p>
            <a:pPr algn="just">
              <a:lnSpc>
                <a:spcPct val="114999"/>
              </a:lnSpc>
            </a:pPr>
            <a:r>
              <a:rPr lang="en-US" sz="1400" b="1" u="sng" dirty="0">
                <a:solidFill>
                  <a:srgbClr val="60C5E8"/>
                </a:solidFill>
                <a:latin typeface="Times New Roman"/>
                <a:cs typeface="Arial"/>
                <a:hlinkClick r:id="rId4"/>
              </a:rPr>
              <a:t>https://scholarworks.rit.edu/cgi/viewcontent.cgi?article=12220&amp;context=theses</a:t>
            </a:r>
            <a:endParaRPr lang="en-US" sz="1400" b="1">
              <a:solidFill>
                <a:srgbClr val="0F0F3F"/>
              </a:solidFill>
              <a:latin typeface="Times New Roman"/>
              <a:cs typeface="Arial"/>
            </a:endParaRPr>
          </a:p>
          <a:p>
            <a:pPr algn="just">
              <a:lnSpc>
                <a:spcPct val="114999"/>
              </a:lnSpc>
            </a:pPr>
            <a:r>
              <a:rPr lang="en-US" sz="1400" b="1" u="sng" dirty="0">
                <a:solidFill>
                  <a:srgbClr val="60C5E8"/>
                </a:solidFill>
                <a:latin typeface="Times New Roman"/>
                <a:cs typeface="Arial"/>
                <a:hlinkClick r:id="rId5"/>
              </a:rPr>
              <a:t>https://medium.com/geekculture/used-carprice-prediction-complete-machine-learning-project-d25559cf2d2a</a:t>
            </a:r>
            <a:endParaRPr lang="en-US" sz="1400" b="1">
              <a:solidFill>
                <a:srgbClr val="0F0F3F"/>
              </a:solidFill>
              <a:latin typeface="Times New Roman"/>
              <a:cs typeface="Arial"/>
            </a:endParaRPr>
          </a:p>
          <a:p>
            <a:pPr>
              <a:lnSpc>
                <a:spcPct val="114999"/>
              </a:lnSpc>
            </a:pPr>
            <a:endParaRPr lang="en-US" dirty="0"/>
          </a:p>
        </p:txBody>
      </p:sp>
    </p:spTree>
    <p:extLst>
      <p:ext uri="{BB962C8B-B14F-4D97-AF65-F5344CB8AC3E}">
        <p14:creationId xmlns:p14="http://schemas.microsoft.com/office/powerpoint/2010/main" val="2499033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CC114AB-8AC8-DF26-81BB-B7417811BF74}"/>
              </a:ext>
            </a:extLst>
          </p:cNvPr>
          <p:cNvSpPr/>
          <p:nvPr/>
        </p:nvSpPr>
        <p:spPr>
          <a:xfrm>
            <a:off x="328471" y="1397623"/>
            <a:ext cx="8421029" cy="22376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2">
            <a:extLst>
              <a:ext uri="{FF2B5EF4-FFF2-40B4-BE49-F238E27FC236}">
                <a16:creationId xmlns:a16="http://schemas.microsoft.com/office/drawing/2014/main" id="{D3CFA796-A318-1322-24E3-EBDF84C13883}"/>
              </a:ext>
            </a:extLst>
          </p:cNvPr>
          <p:cNvSpPr txBox="1">
            <a:spLocks/>
          </p:cNvSpPr>
          <p:nvPr/>
        </p:nvSpPr>
        <p:spPr>
          <a:xfrm>
            <a:off x="328471" y="1821371"/>
            <a:ext cx="8368500" cy="117459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7F7F7F"/>
              </a:buClr>
              <a:buSzPts val="3200"/>
              <a:buFont typeface="Roboto"/>
              <a:buNone/>
              <a:defRPr sz="3200" b="0" i="0" u="none" strike="noStrike" cap="none">
                <a:solidFill>
                  <a:srgbClr val="7F7F7F"/>
                </a:solidFill>
                <a:latin typeface="Roboto"/>
                <a:ea typeface="Roboto"/>
                <a:cs typeface="Roboto"/>
                <a:sym typeface="Roboto"/>
              </a:defRPr>
            </a:lvl1pPr>
            <a:lvl2pPr marR="0" lvl="1" algn="l" rtl="0">
              <a:lnSpc>
                <a:spcPct val="100000"/>
              </a:lnSpc>
              <a:spcBef>
                <a:spcPts val="0"/>
              </a:spcBef>
              <a:spcAft>
                <a:spcPts val="0"/>
              </a:spcAft>
              <a:buClr>
                <a:schemeClr val="accent3"/>
              </a:buClr>
              <a:buSzPts val="3000"/>
              <a:buFont typeface="Alfa Slab One"/>
              <a:buNone/>
              <a:defRPr sz="1800" b="0" i="0" u="none" strike="noStrike" cap="none">
                <a:solidFill>
                  <a:schemeClr val="accent3"/>
                </a:solidFill>
                <a:latin typeface="Alfa Slab One"/>
                <a:ea typeface="Alfa Slab One"/>
                <a:cs typeface="Alfa Slab One"/>
                <a:sym typeface="Alfa Slab One"/>
              </a:defRPr>
            </a:lvl2pPr>
            <a:lvl3pPr marR="0" lvl="2" algn="l" rtl="0">
              <a:lnSpc>
                <a:spcPct val="100000"/>
              </a:lnSpc>
              <a:spcBef>
                <a:spcPts val="0"/>
              </a:spcBef>
              <a:spcAft>
                <a:spcPts val="0"/>
              </a:spcAft>
              <a:buClr>
                <a:schemeClr val="accent3"/>
              </a:buClr>
              <a:buSzPts val="3000"/>
              <a:buFont typeface="Alfa Slab One"/>
              <a:buNone/>
              <a:defRPr sz="1800" b="0" i="0" u="none" strike="noStrike" cap="none">
                <a:solidFill>
                  <a:schemeClr val="accent3"/>
                </a:solidFill>
                <a:latin typeface="Alfa Slab One"/>
                <a:ea typeface="Alfa Slab One"/>
                <a:cs typeface="Alfa Slab One"/>
                <a:sym typeface="Alfa Slab One"/>
              </a:defRPr>
            </a:lvl3pPr>
            <a:lvl4pPr marR="0" lvl="3" algn="l" rtl="0">
              <a:lnSpc>
                <a:spcPct val="100000"/>
              </a:lnSpc>
              <a:spcBef>
                <a:spcPts val="0"/>
              </a:spcBef>
              <a:spcAft>
                <a:spcPts val="0"/>
              </a:spcAft>
              <a:buClr>
                <a:schemeClr val="accent3"/>
              </a:buClr>
              <a:buSzPts val="3000"/>
              <a:buFont typeface="Alfa Slab One"/>
              <a:buNone/>
              <a:defRPr sz="1800" b="0" i="0" u="none" strike="noStrike" cap="none">
                <a:solidFill>
                  <a:schemeClr val="accent3"/>
                </a:solidFill>
                <a:latin typeface="Alfa Slab One"/>
                <a:ea typeface="Alfa Slab One"/>
                <a:cs typeface="Alfa Slab One"/>
                <a:sym typeface="Alfa Slab One"/>
              </a:defRPr>
            </a:lvl4pPr>
            <a:lvl5pPr marR="0" lvl="4" algn="l" rtl="0">
              <a:lnSpc>
                <a:spcPct val="100000"/>
              </a:lnSpc>
              <a:spcBef>
                <a:spcPts val="0"/>
              </a:spcBef>
              <a:spcAft>
                <a:spcPts val="0"/>
              </a:spcAft>
              <a:buClr>
                <a:schemeClr val="accent3"/>
              </a:buClr>
              <a:buSzPts val="3000"/>
              <a:buFont typeface="Alfa Slab One"/>
              <a:buNone/>
              <a:defRPr sz="1800" b="0" i="0" u="none" strike="noStrike" cap="none">
                <a:solidFill>
                  <a:schemeClr val="accent3"/>
                </a:solidFill>
                <a:latin typeface="Alfa Slab One"/>
                <a:ea typeface="Alfa Slab One"/>
                <a:cs typeface="Alfa Slab One"/>
                <a:sym typeface="Alfa Slab One"/>
              </a:defRPr>
            </a:lvl5pPr>
            <a:lvl6pPr marR="0" lvl="5" algn="l" rtl="0">
              <a:lnSpc>
                <a:spcPct val="100000"/>
              </a:lnSpc>
              <a:spcBef>
                <a:spcPts val="0"/>
              </a:spcBef>
              <a:spcAft>
                <a:spcPts val="0"/>
              </a:spcAft>
              <a:buClr>
                <a:schemeClr val="accent3"/>
              </a:buClr>
              <a:buSzPts val="3000"/>
              <a:buFont typeface="Alfa Slab One"/>
              <a:buNone/>
              <a:defRPr sz="1800" b="0" i="0" u="none" strike="noStrike" cap="none">
                <a:solidFill>
                  <a:schemeClr val="accent3"/>
                </a:solidFill>
                <a:latin typeface="Alfa Slab One"/>
                <a:ea typeface="Alfa Slab One"/>
                <a:cs typeface="Alfa Slab One"/>
                <a:sym typeface="Alfa Slab One"/>
              </a:defRPr>
            </a:lvl6pPr>
            <a:lvl7pPr marR="0" lvl="6" algn="l" rtl="0">
              <a:lnSpc>
                <a:spcPct val="100000"/>
              </a:lnSpc>
              <a:spcBef>
                <a:spcPts val="0"/>
              </a:spcBef>
              <a:spcAft>
                <a:spcPts val="0"/>
              </a:spcAft>
              <a:buClr>
                <a:schemeClr val="accent3"/>
              </a:buClr>
              <a:buSzPts val="3000"/>
              <a:buFont typeface="Alfa Slab One"/>
              <a:buNone/>
              <a:defRPr sz="1800" b="0" i="0" u="none" strike="noStrike" cap="none">
                <a:solidFill>
                  <a:schemeClr val="accent3"/>
                </a:solidFill>
                <a:latin typeface="Alfa Slab One"/>
                <a:ea typeface="Alfa Slab One"/>
                <a:cs typeface="Alfa Slab One"/>
                <a:sym typeface="Alfa Slab One"/>
              </a:defRPr>
            </a:lvl7pPr>
            <a:lvl8pPr marR="0" lvl="7" algn="l" rtl="0">
              <a:lnSpc>
                <a:spcPct val="100000"/>
              </a:lnSpc>
              <a:spcBef>
                <a:spcPts val="0"/>
              </a:spcBef>
              <a:spcAft>
                <a:spcPts val="0"/>
              </a:spcAft>
              <a:buClr>
                <a:schemeClr val="accent3"/>
              </a:buClr>
              <a:buSzPts val="3000"/>
              <a:buFont typeface="Alfa Slab One"/>
              <a:buNone/>
              <a:defRPr sz="1800" b="0" i="0" u="none" strike="noStrike" cap="none">
                <a:solidFill>
                  <a:schemeClr val="accent3"/>
                </a:solidFill>
                <a:latin typeface="Alfa Slab One"/>
                <a:ea typeface="Alfa Slab One"/>
                <a:cs typeface="Alfa Slab One"/>
                <a:sym typeface="Alfa Slab One"/>
              </a:defRPr>
            </a:lvl8pPr>
            <a:lvl9pPr marR="0" lvl="8" algn="l" rtl="0">
              <a:lnSpc>
                <a:spcPct val="100000"/>
              </a:lnSpc>
              <a:spcBef>
                <a:spcPts val="0"/>
              </a:spcBef>
              <a:spcAft>
                <a:spcPts val="0"/>
              </a:spcAft>
              <a:buClr>
                <a:schemeClr val="accent3"/>
              </a:buClr>
              <a:buSzPts val="3000"/>
              <a:buFont typeface="Alfa Slab One"/>
              <a:buNone/>
              <a:defRPr sz="1800" b="0" i="0" u="none" strike="noStrike" cap="none">
                <a:solidFill>
                  <a:schemeClr val="accent3"/>
                </a:solidFill>
                <a:latin typeface="Alfa Slab One"/>
                <a:ea typeface="Alfa Slab One"/>
                <a:cs typeface="Alfa Slab One"/>
                <a:sym typeface="Alfa Slab One"/>
              </a:defRPr>
            </a:lvl9pPr>
          </a:lstStyle>
          <a:p>
            <a:r>
              <a:rPr lang="en-US" sz="4800" dirty="0">
                <a:solidFill>
                  <a:schemeClr val="bg1"/>
                </a:solidFill>
              </a:rPr>
              <a:t>THANK YOU</a:t>
            </a:r>
          </a:p>
        </p:txBody>
      </p:sp>
    </p:spTree>
    <p:extLst>
      <p:ext uri="{BB962C8B-B14F-4D97-AF65-F5344CB8AC3E}">
        <p14:creationId xmlns:p14="http://schemas.microsoft.com/office/powerpoint/2010/main" val="2477161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7;p17">
            <a:extLst>
              <a:ext uri="{FF2B5EF4-FFF2-40B4-BE49-F238E27FC236}">
                <a16:creationId xmlns:a16="http://schemas.microsoft.com/office/drawing/2014/main" id="{269C70E0-4DD1-87BE-CDEE-DC2CFE0839CE}"/>
              </a:ext>
            </a:extLst>
          </p:cNvPr>
          <p:cNvSpPr txBox="1">
            <a:spLocks noGrp="1"/>
          </p:cNvSpPr>
          <p:nvPr>
            <p:ph type="title"/>
          </p:nvPr>
        </p:nvSpPr>
        <p:spPr/>
        <p:txBody>
          <a:bodyPr/>
          <a:lstStyle/>
          <a:p>
            <a:pPr lvl="0"/>
            <a:r>
              <a:rPr lang="en-GB" dirty="0"/>
              <a:t>Our Team</a:t>
            </a:r>
            <a:endParaRPr lang="en-US" dirty="0"/>
          </a:p>
        </p:txBody>
      </p:sp>
      <p:sp>
        <p:nvSpPr>
          <p:cNvPr id="3" name="Google Shape;78;p17">
            <a:extLst>
              <a:ext uri="{FF2B5EF4-FFF2-40B4-BE49-F238E27FC236}">
                <a16:creationId xmlns:a16="http://schemas.microsoft.com/office/drawing/2014/main" id="{CC54E82E-71A5-1F30-368F-C49C959B0F43}"/>
              </a:ext>
            </a:extLst>
          </p:cNvPr>
          <p:cNvSpPr/>
          <p:nvPr/>
        </p:nvSpPr>
        <p:spPr>
          <a:xfrm>
            <a:off x="574764" y="3488307"/>
            <a:ext cx="2099096" cy="700503"/>
          </a:xfrm>
          <a:prstGeom prst="rect">
            <a:avLst/>
          </a:prstGeom>
          <a:solidFill>
            <a:srgbClr val="FFFFFF"/>
          </a:solid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0" cap="none" spc="0" baseline="0" dirty="0">
              <a:solidFill>
                <a:srgbClr val="FFFFFF"/>
              </a:solidFill>
              <a:uFillTx/>
              <a:latin typeface="Roboto"/>
              <a:ea typeface="Roboto"/>
              <a:cs typeface="Roboto"/>
            </a:endParaRPr>
          </a:p>
        </p:txBody>
      </p:sp>
      <p:sp>
        <p:nvSpPr>
          <p:cNvPr id="4" name="Google Shape;79;p17">
            <a:extLst>
              <a:ext uri="{FF2B5EF4-FFF2-40B4-BE49-F238E27FC236}">
                <a16:creationId xmlns:a16="http://schemas.microsoft.com/office/drawing/2014/main" id="{A6F90737-CF79-7EB4-D59D-771163ED7A68}"/>
              </a:ext>
            </a:extLst>
          </p:cNvPr>
          <p:cNvSpPr/>
          <p:nvPr/>
        </p:nvSpPr>
        <p:spPr>
          <a:xfrm>
            <a:off x="3137087" y="3488307"/>
            <a:ext cx="2099096" cy="700503"/>
          </a:xfrm>
          <a:prstGeom prst="rect">
            <a:avLst/>
          </a:prstGeom>
          <a:solidFill>
            <a:srgbClr val="FFFFFF"/>
          </a:solid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0" cap="none" spc="0" baseline="0">
              <a:solidFill>
                <a:srgbClr val="FFFFFF"/>
              </a:solidFill>
              <a:uFillTx/>
              <a:latin typeface="Roboto"/>
              <a:ea typeface="Roboto"/>
              <a:cs typeface="Roboto"/>
            </a:endParaRPr>
          </a:p>
        </p:txBody>
      </p:sp>
      <p:sp>
        <p:nvSpPr>
          <p:cNvPr id="5" name="Google Shape;81;p17">
            <a:extLst>
              <a:ext uri="{FF2B5EF4-FFF2-40B4-BE49-F238E27FC236}">
                <a16:creationId xmlns:a16="http://schemas.microsoft.com/office/drawing/2014/main" id="{C6F652EB-A5D6-7EC5-2F2B-73B8A48B0F23}"/>
              </a:ext>
            </a:extLst>
          </p:cNvPr>
          <p:cNvSpPr/>
          <p:nvPr/>
        </p:nvSpPr>
        <p:spPr>
          <a:xfrm>
            <a:off x="574699" y="3649983"/>
            <a:ext cx="1697143" cy="377098"/>
          </a:xfrm>
          <a:prstGeom prst="rect">
            <a:avLst/>
          </a:prstGeom>
          <a:noFill/>
          <a:ln cap="flat">
            <a:noFill/>
            <a:prstDash val="solid"/>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1" dirty="0">
                <a:solidFill>
                  <a:srgbClr val="455A64"/>
                </a:solidFill>
                <a:latin typeface="Roboto"/>
                <a:ea typeface="Roboto"/>
                <a:cs typeface="Roboto"/>
              </a:rPr>
              <a:t>Sowmya Reddy </a:t>
            </a:r>
            <a:br>
              <a:rPr lang="en-US" sz="1100" b="1" i="0" u="none" strike="noStrike" kern="0" cap="none" spc="0" baseline="0" dirty="0">
                <a:solidFill>
                  <a:srgbClr val="455A64"/>
                </a:solidFill>
                <a:uFillTx/>
                <a:latin typeface="Roboto"/>
                <a:ea typeface="Roboto"/>
                <a:cs typeface="Roboto"/>
              </a:rPr>
            </a:br>
            <a:r>
              <a:rPr lang="en-US" sz="1050" b="0" i="0" u="none" strike="noStrike" kern="0" cap="none" spc="0" baseline="0" dirty="0">
                <a:solidFill>
                  <a:srgbClr val="FF0000"/>
                </a:solidFill>
                <a:uFillTx/>
                <a:latin typeface="Roboto"/>
                <a:ea typeface="Roboto"/>
                <a:cs typeface="Roboto"/>
              </a:rPr>
              <a:t> </a:t>
            </a:r>
            <a:r>
              <a:rPr lang="en-US" sz="1050" dirty="0">
                <a:solidFill>
                  <a:srgbClr val="FF0000"/>
                </a:solidFill>
                <a:latin typeface="Roboto"/>
                <a:ea typeface="Roboto"/>
                <a:cs typeface="Roboto"/>
              </a:rPr>
              <a:t>Product manager / Data Scientist</a:t>
            </a:r>
            <a:endParaRPr lang="en-US" sz="1000" b="0" i="0" u="none" strike="noStrike" kern="0" cap="none" spc="0" baseline="0" dirty="0">
              <a:solidFill>
                <a:srgbClr val="FF0000"/>
              </a:solidFill>
              <a:uFillTx/>
              <a:latin typeface="Roboto"/>
              <a:ea typeface="Roboto"/>
              <a:cs typeface="Roboto"/>
            </a:endParaRPr>
          </a:p>
        </p:txBody>
      </p:sp>
      <p:sp>
        <p:nvSpPr>
          <p:cNvPr id="6" name="Google Shape;82;p17">
            <a:extLst>
              <a:ext uri="{FF2B5EF4-FFF2-40B4-BE49-F238E27FC236}">
                <a16:creationId xmlns:a16="http://schemas.microsoft.com/office/drawing/2014/main" id="{0E260997-F59C-182A-E9A0-69A3AEE2DA71}"/>
              </a:ext>
            </a:extLst>
          </p:cNvPr>
          <p:cNvSpPr/>
          <p:nvPr/>
        </p:nvSpPr>
        <p:spPr>
          <a:xfrm>
            <a:off x="2673860" y="3583075"/>
            <a:ext cx="1742856" cy="377098"/>
          </a:xfrm>
          <a:prstGeom prst="rect">
            <a:avLst/>
          </a:prstGeom>
          <a:noFill/>
          <a:ln cap="flat">
            <a:noFill/>
            <a:prstDash val="solid"/>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1" dirty="0">
                <a:solidFill>
                  <a:srgbClr val="455A64"/>
                </a:solidFill>
                <a:latin typeface="Roboto"/>
                <a:ea typeface="Roboto"/>
                <a:cs typeface="Roboto"/>
              </a:rPr>
              <a:t>Saranya Reddy</a:t>
            </a:r>
            <a:br>
              <a:rPr lang="en-US" sz="1100" b="1" i="0" u="none" strike="noStrike" kern="0" cap="none" spc="0" baseline="0" dirty="0">
                <a:solidFill>
                  <a:srgbClr val="607D8B"/>
                </a:solidFill>
                <a:uFillTx/>
                <a:latin typeface="Roboto"/>
                <a:ea typeface="Roboto"/>
                <a:cs typeface="Roboto"/>
              </a:rPr>
            </a:br>
            <a:r>
              <a:rPr lang="en-US" sz="1050" b="0" i="0" u="none" strike="noStrike" kern="0" cap="none" spc="0" baseline="0" dirty="0">
                <a:solidFill>
                  <a:srgbClr val="607D8B"/>
                </a:solidFill>
                <a:uFillTx/>
                <a:latin typeface="Roboto"/>
                <a:ea typeface="Roboto"/>
                <a:cs typeface="Roboto"/>
              </a:rPr>
              <a:t> </a:t>
            </a:r>
            <a:r>
              <a:rPr lang="en-US" sz="1050" dirty="0">
                <a:solidFill>
                  <a:srgbClr val="FF0000"/>
                </a:solidFill>
                <a:latin typeface="Roboto"/>
                <a:ea typeface="Roboto"/>
                <a:cs typeface="Roboto"/>
              </a:rPr>
              <a:t>Front-end specialist</a:t>
            </a:r>
            <a:endParaRPr lang="en-US" sz="1000" b="0" i="0" u="none" strike="noStrike" kern="0" cap="none" spc="0" baseline="0" dirty="0">
              <a:solidFill>
                <a:srgbClr val="FF0000"/>
              </a:solidFill>
              <a:uFillTx/>
              <a:latin typeface="Roboto"/>
              <a:ea typeface="Roboto"/>
              <a:cs typeface="Roboto"/>
            </a:endParaRPr>
          </a:p>
        </p:txBody>
      </p:sp>
      <p:sp>
        <p:nvSpPr>
          <p:cNvPr id="7" name="Google Shape;83;p17">
            <a:extLst>
              <a:ext uri="{FF2B5EF4-FFF2-40B4-BE49-F238E27FC236}">
                <a16:creationId xmlns:a16="http://schemas.microsoft.com/office/drawing/2014/main" id="{DC6EE468-1CA9-A8D9-697F-454555C6C510}"/>
              </a:ext>
            </a:extLst>
          </p:cNvPr>
          <p:cNvSpPr/>
          <p:nvPr/>
        </p:nvSpPr>
        <p:spPr>
          <a:xfrm>
            <a:off x="4943709" y="3583075"/>
            <a:ext cx="1511402" cy="377098"/>
          </a:xfrm>
          <a:prstGeom prst="rect">
            <a:avLst/>
          </a:prstGeom>
          <a:noFill/>
          <a:ln cap="flat">
            <a:noFill/>
            <a:prstDash val="solid"/>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b="1" dirty="0" err="1">
                <a:solidFill>
                  <a:srgbClr val="455A64"/>
                </a:solidFill>
                <a:latin typeface="Roboto"/>
                <a:ea typeface="Roboto"/>
                <a:cs typeface="Roboto"/>
              </a:rPr>
              <a:t>Triyogya</a:t>
            </a:r>
            <a:r>
              <a:rPr lang="en-US" b="1" dirty="0">
                <a:solidFill>
                  <a:srgbClr val="455A64"/>
                </a:solidFill>
                <a:latin typeface="Roboto"/>
                <a:ea typeface="Roboto"/>
                <a:cs typeface="Roboto"/>
              </a:rPr>
              <a:t> </a:t>
            </a:r>
            <a:endParaRPr lang="en-US" sz="1100" b="1" dirty="0">
              <a:solidFill>
                <a:srgbClr val="FF5722"/>
              </a:solidFill>
              <a:latin typeface="Roboto"/>
              <a:ea typeface="Roboto"/>
              <a:cs typeface="Roboto"/>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1" i="0" u="none" strike="noStrike" kern="0" cap="none" spc="0" baseline="0" dirty="0">
                <a:solidFill>
                  <a:srgbClr val="FF0000"/>
                </a:solidFill>
                <a:uFillTx/>
                <a:latin typeface="Roboto"/>
                <a:ea typeface="Roboto"/>
                <a:cs typeface="Roboto"/>
              </a:rPr>
              <a:t>Data</a:t>
            </a:r>
            <a:r>
              <a:rPr lang="en-US" sz="1050" b="1" i="0" u="none" strike="noStrike" kern="0" cap="none" spc="0" baseline="0" dirty="0">
                <a:solidFill>
                  <a:srgbClr val="FF5722"/>
                </a:solidFill>
                <a:uFillTx/>
                <a:latin typeface="Roboto"/>
                <a:ea typeface="Roboto"/>
                <a:cs typeface="Roboto"/>
              </a:rPr>
              <a:t> </a:t>
            </a:r>
            <a:r>
              <a:rPr lang="en-US" sz="1050" b="1" i="0" u="none" strike="noStrike" kern="0" cap="none" spc="0" baseline="0" dirty="0">
                <a:solidFill>
                  <a:srgbClr val="FF0000"/>
                </a:solidFill>
                <a:uFillTx/>
                <a:latin typeface="Roboto"/>
                <a:ea typeface="Roboto"/>
                <a:cs typeface="Roboto"/>
              </a:rPr>
              <a:t>Engineer</a:t>
            </a:r>
            <a:endParaRPr lang="en-US" sz="1050" b="0" i="0" u="none" strike="noStrike" kern="0" cap="none" spc="0" baseline="0" dirty="0">
              <a:solidFill>
                <a:srgbClr val="FF0000"/>
              </a:solidFill>
              <a:uFillTx/>
              <a:latin typeface="Roboto"/>
              <a:ea typeface="Roboto"/>
              <a:cs typeface="Roboto"/>
            </a:endParaRPr>
          </a:p>
        </p:txBody>
      </p:sp>
      <p:sp>
        <p:nvSpPr>
          <p:cNvPr id="8" name="Google Shape;83;p17">
            <a:extLst>
              <a:ext uri="{FF2B5EF4-FFF2-40B4-BE49-F238E27FC236}">
                <a16:creationId xmlns:a16="http://schemas.microsoft.com/office/drawing/2014/main" id="{D4F1C792-4B0B-7F65-3331-434FB14D52CC}"/>
              </a:ext>
            </a:extLst>
          </p:cNvPr>
          <p:cNvSpPr/>
          <p:nvPr/>
        </p:nvSpPr>
        <p:spPr>
          <a:xfrm>
            <a:off x="6524330" y="3590326"/>
            <a:ext cx="1899138" cy="377190"/>
          </a:xfrm>
          <a:prstGeom prst="rect">
            <a:avLst/>
          </a:prstGeom>
          <a:noFill/>
          <a:ln cap="flat">
            <a:noFill/>
            <a:prstDash val="solid"/>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dirty="0">
                <a:solidFill>
                  <a:schemeClr val="tx2">
                    <a:lumMod val="50000"/>
                  </a:schemeClr>
                </a:solidFill>
                <a:latin typeface="Roboto"/>
                <a:ea typeface="Roboto"/>
                <a:cs typeface="Roboto"/>
              </a:rPr>
              <a:t>Sai</a:t>
            </a:r>
            <a:r>
              <a:rPr lang="en-US" sz="1100" b="1" dirty="0">
                <a:solidFill>
                  <a:schemeClr val="tx2">
                    <a:lumMod val="50000"/>
                  </a:schemeClr>
                </a:solidFill>
                <a:latin typeface="Roboto"/>
                <a:ea typeface="Roboto"/>
                <a:cs typeface="Roboto"/>
              </a:rPr>
              <a:t> </a:t>
            </a:r>
            <a:r>
              <a:rPr lang="en-US" sz="1800" b="1" dirty="0">
                <a:solidFill>
                  <a:schemeClr val="tx2">
                    <a:lumMod val="50000"/>
                  </a:schemeClr>
                </a:solidFill>
                <a:latin typeface="Roboto"/>
                <a:ea typeface="Roboto"/>
                <a:cs typeface="Roboto"/>
              </a:rPr>
              <a:t>karthik</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1" dirty="0">
                <a:solidFill>
                  <a:srgbClr val="FF0000"/>
                </a:solidFill>
                <a:latin typeface="Roboto"/>
                <a:ea typeface="Roboto"/>
                <a:cs typeface="Roboto"/>
              </a:rPr>
              <a:t>ML-Engineer / Team Lead</a:t>
            </a:r>
            <a:endParaRPr lang="en-US" sz="1050" b="1" i="0" u="none" strike="noStrike" kern="0" cap="none" spc="0" baseline="0" dirty="0">
              <a:solidFill>
                <a:srgbClr val="FF0000"/>
              </a:solidFill>
              <a:uFillTx/>
              <a:latin typeface="Roboto"/>
              <a:ea typeface="Roboto"/>
              <a:cs typeface="Roboto"/>
            </a:endParaRPr>
          </a:p>
        </p:txBody>
      </p:sp>
      <p:pic>
        <p:nvPicPr>
          <p:cNvPr id="10" name="Picture 9" descr="A picture containing person, clothing, wall, person&#10;&#10;Description automatically generated">
            <a:extLst>
              <a:ext uri="{FF2B5EF4-FFF2-40B4-BE49-F238E27FC236}">
                <a16:creationId xmlns:a16="http://schemas.microsoft.com/office/drawing/2014/main" id="{685B738B-0AF4-CE22-A393-CD01249D82B4}"/>
              </a:ext>
            </a:extLst>
          </p:cNvPr>
          <p:cNvPicPr>
            <a:picLocks noChangeAspect="1"/>
          </p:cNvPicPr>
          <p:nvPr/>
        </p:nvPicPr>
        <p:blipFill>
          <a:blip r:embed="rId3"/>
          <a:stretch>
            <a:fillRect/>
          </a:stretch>
        </p:blipFill>
        <p:spPr>
          <a:xfrm>
            <a:off x="694970" y="1618413"/>
            <a:ext cx="1511403" cy="167564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descr="A person wearing glasses&#10;&#10;Description automatically generated with medium confidence">
            <a:extLst>
              <a:ext uri="{FF2B5EF4-FFF2-40B4-BE49-F238E27FC236}">
                <a16:creationId xmlns:a16="http://schemas.microsoft.com/office/drawing/2014/main" id="{96D1CB2D-AD0E-3DAD-529F-F4788A7012BE}"/>
              </a:ext>
            </a:extLst>
          </p:cNvPr>
          <p:cNvPicPr>
            <a:picLocks noChangeAspect="1"/>
          </p:cNvPicPr>
          <p:nvPr/>
        </p:nvPicPr>
        <p:blipFill>
          <a:blip r:embed="rId4"/>
          <a:stretch>
            <a:fillRect/>
          </a:stretch>
        </p:blipFill>
        <p:spPr>
          <a:xfrm>
            <a:off x="6814842" y="1584261"/>
            <a:ext cx="1511402" cy="172175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descr="A person wearing a pink shirt&#10;&#10;Description automatically generated with low confidence">
            <a:extLst>
              <a:ext uri="{FF2B5EF4-FFF2-40B4-BE49-F238E27FC236}">
                <a16:creationId xmlns:a16="http://schemas.microsoft.com/office/drawing/2014/main" id="{9A796E3C-9867-F533-D94F-096F1EF211F3}"/>
              </a:ext>
            </a:extLst>
          </p:cNvPr>
          <p:cNvPicPr>
            <a:picLocks noChangeAspect="1"/>
          </p:cNvPicPr>
          <p:nvPr/>
        </p:nvPicPr>
        <p:blipFill>
          <a:blip r:embed="rId5"/>
          <a:stretch>
            <a:fillRect/>
          </a:stretch>
        </p:blipFill>
        <p:spPr>
          <a:xfrm>
            <a:off x="2850797" y="1624328"/>
            <a:ext cx="1511402" cy="165574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7" name="Picture 16" descr="A picture containing person&#10;&#10;Description automatically generated">
            <a:extLst>
              <a:ext uri="{FF2B5EF4-FFF2-40B4-BE49-F238E27FC236}">
                <a16:creationId xmlns:a16="http://schemas.microsoft.com/office/drawing/2014/main" id="{BB7B94FB-B6C8-2DB5-A12C-F8BDBEF6C438}"/>
              </a:ext>
            </a:extLst>
          </p:cNvPr>
          <p:cNvPicPr>
            <a:picLocks noChangeAspect="1"/>
          </p:cNvPicPr>
          <p:nvPr/>
        </p:nvPicPr>
        <p:blipFill>
          <a:blip r:embed="rId6"/>
          <a:stretch>
            <a:fillRect/>
          </a:stretch>
        </p:blipFill>
        <p:spPr>
          <a:xfrm>
            <a:off x="4757883" y="1636029"/>
            <a:ext cx="1661275" cy="16580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5741-8608-B4B7-C967-2C85600F4AB4}"/>
              </a:ext>
            </a:extLst>
          </p:cNvPr>
          <p:cNvSpPr>
            <a:spLocks noGrp="1"/>
          </p:cNvSpPr>
          <p:nvPr>
            <p:ph type="title"/>
          </p:nvPr>
        </p:nvSpPr>
        <p:spPr/>
        <p:txBody>
          <a:bodyPr/>
          <a:lstStyle/>
          <a:p>
            <a:r>
              <a:rPr lang="en-US" sz="2400" dirty="0">
                <a:latin typeface="Times New Roman"/>
              </a:rPr>
              <a:t>CONTENTS</a:t>
            </a:r>
          </a:p>
        </p:txBody>
      </p:sp>
      <p:sp>
        <p:nvSpPr>
          <p:cNvPr id="3" name="Text Placeholder 2">
            <a:extLst>
              <a:ext uri="{FF2B5EF4-FFF2-40B4-BE49-F238E27FC236}">
                <a16:creationId xmlns:a16="http://schemas.microsoft.com/office/drawing/2014/main" id="{1FF213B2-B23B-3ED1-1B40-DA32BEB54DED}"/>
              </a:ext>
            </a:extLst>
          </p:cNvPr>
          <p:cNvSpPr>
            <a:spLocks noGrp="1"/>
          </p:cNvSpPr>
          <p:nvPr>
            <p:ph type="body" idx="1"/>
          </p:nvPr>
        </p:nvSpPr>
        <p:spPr/>
        <p:txBody>
          <a:bodyPr/>
          <a:lstStyle/>
          <a:p>
            <a:r>
              <a:rPr lang="en-US" dirty="0">
                <a:latin typeface="Times New Roman"/>
              </a:rPr>
              <a:t>Problem</a:t>
            </a:r>
          </a:p>
          <a:p>
            <a:r>
              <a:rPr lang="en-US" dirty="0">
                <a:latin typeface="Times New Roman"/>
              </a:rPr>
              <a:t>Solution</a:t>
            </a:r>
          </a:p>
          <a:p>
            <a:r>
              <a:rPr lang="en-US" dirty="0">
                <a:latin typeface="Times New Roman"/>
              </a:rPr>
              <a:t>Business Understanding’</a:t>
            </a:r>
          </a:p>
          <a:p>
            <a:r>
              <a:rPr lang="en-US" dirty="0">
                <a:latin typeface="Times New Roman"/>
              </a:rPr>
              <a:t>Data Understanding</a:t>
            </a:r>
          </a:p>
          <a:p>
            <a:pPr>
              <a:lnSpc>
                <a:spcPct val="114999"/>
              </a:lnSpc>
            </a:pPr>
            <a:r>
              <a:rPr lang="en-US" dirty="0">
                <a:latin typeface="Times New Roman"/>
              </a:rPr>
              <a:t>Data Preprocessing</a:t>
            </a:r>
          </a:p>
          <a:p>
            <a:pPr>
              <a:lnSpc>
                <a:spcPct val="114999"/>
              </a:lnSpc>
            </a:pPr>
            <a:r>
              <a:rPr lang="en-US">
                <a:latin typeface="Times New Roman"/>
              </a:rPr>
              <a:t>Methodology</a:t>
            </a:r>
            <a:endParaRPr lang="en-US" dirty="0">
              <a:latin typeface="Times New Roman"/>
            </a:endParaRPr>
          </a:p>
          <a:p>
            <a:r>
              <a:rPr lang="en-US" dirty="0">
                <a:latin typeface="Times New Roman"/>
              </a:rPr>
              <a:t>Technologies to be used</a:t>
            </a:r>
          </a:p>
          <a:p>
            <a:r>
              <a:rPr lang="en-US" dirty="0">
                <a:latin typeface="Times New Roman"/>
              </a:rPr>
              <a:t>Project Pipeline</a:t>
            </a:r>
          </a:p>
          <a:p>
            <a:r>
              <a:rPr lang="en-US" dirty="0">
                <a:latin typeface="Times New Roman"/>
              </a:rPr>
              <a:t>Future Scope</a:t>
            </a:r>
          </a:p>
          <a:p>
            <a:pPr>
              <a:lnSpc>
                <a:spcPct val="114999"/>
              </a:lnSpc>
            </a:pPr>
            <a:r>
              <a:rPr lang="en-US" dirty="0">
                <a:latin typeface="Times New Roman"/>
              </a:rPr>
              <a:t>Conclusion</a:t>
            </a:r>
          </a:p>
          <a:p>
            <a:pPr>
              <a:lnSpc>
                <a:spcPct val="114999"/>
              </a:lnSpc>
            </a:pPr>
            <a:r>
              <a:rPr lang="en-US" dirty="0">
                <a:latin typeface="Times New Roman"/>
              </a:rPr>
              <a:t>Result</a:t>
            </a:r>
          </a:p>
          <a:p>
            <a:pPr>
              <a:lnSpc>
                <a:spcPct val="114999"/>
              </a:lnSpc>
            </a:pPr>
            <a:r>
              <a:rPr lang="en-US" dirty="0">
                <a:latin typeface="Times New Roman"/>
              </a:rPr>
              <a:t>Reference</a:t>
            </a:r>
          </a:p>
          <a:p>
            <a:endParaRPr lang="en-US" dirty="0">
              <a:latin typeface="Times New Roman"/>
            </a:endParaRPr>
          </a:p>
          <a:p>
            <a:endParaRPr lang="en-US" dirty="0"/>
          </a:p>
        </p:txBody>
      </p:sp>
    </p:spTree>
    <p:extLst>
      <p:ext uri="{BB962C8B-B14F-4D97-AF65-F5344CB8AC3E}">
        <p14:creationId xmlns:p14="http://schemas.microsoft.com/office/powerpoint/2010/main" val="3881606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3272-DDEC-953B-F351-DEEC80777058}"/>
              </a:ext>
            </a:extLst>
          </p:cNvPr>
          <p:cNvSpPr>
            <a:spLocks noGrp="1"/>
          </p:cNvSpPr>
          <p:nvPr>
            <p:ph type="title"/>
          </p:nvPr>
        </p:nvSpPr>
        <p:spPr/>
        <p:txBody>
          <a:bodyPr/>
          <a:lstStyle/>
          <a:p>
            <a:r>
              <a:rPr lang="en-US" dirty="0">
                <a:solidFill>
                  <a:srgbClr val="FF0000"/>
                </a:solidFill>
                <a:latin typeface="Times New Roman"/>
              </a:rPr>
              <a:t>3 Cs and why</a:t>
            </a:r>
          </a:p>
        </p:txBody>
      </p:sp>
      <p:sp>
        <p:nvSpPr>
          <p:cNvPr id="3" name="Text Placeholder 2">
            <a:extLst>
              <a:ext uri="{FF2B5EF4-FFF2-40B4-BE49-F238E27FC236}">
                <a16:creationId xmlns:a16="http://schemas.microsoft.com/office/drawing/2014/main" id="{BDFEC9E3-9AD9-6649-5BCA-09DFF65BF1F1}"/>
              </a:ext>
            </a:extLst>
          </p:cNvPr>
          <p:cNvSpPr>
            <a:spLocks noGrp="1"/>
          </p:cNvSpPr>
          <p:nvPr>
            <p:ph type="body" idx="1"/>
          </p:nvPr>
        </p:nvSpPr>
        <p:spPr/>
        <p:txBody>
          <a:bodyPr/>
          <a:lstStyle/>
          <a:p>
            <a:pPr algn="just"/>
            <a:r>
              <a:rPr lang="en-US" b="1" dirty="0"/>
              <a:t>Curiosity</a:t>
            </a:r>
            <a:r>
              <a:rPr lang="en-US" dirty="0"/>
              <a:t>: </a:t>
            </a:r>
            <a:r>
              <a:rPr lang="en-US" sz="1400" dirty="0">
                <a:latin typeface="Times New Roman"/>
              </a:rPr>
              <a:t>Curiosity is essential for any data analysis and prediction task. In the context of car prices projection, curiosity drives the researcher or analyst to ask questions about the data, such as: What factors influence car prices? What is the relationship between a car's make, model, and year of manufacture and its price? </a:t>
            </a:r>
            <a:endParaRPr lang="en-US"/>
          </a:p>
          <a:p>
            <a:pPr algn="just">
              <a:lnSpc>
                <a:spcPct val="114999"/>
              </a:lnSpc>
            </a:pPr>
            <a:r>
              <a:rPr lang="en-US" b="1" dirty="0">
                <a:latin typeface="Times New Roman"/>
              </a:rPr>
              <a:t>Connections: </a:t>
            </a:r>
            <a:r>
              <a:rPr lang="en-US" sz="1400" dirty="0">
                <a:latin typeface="Times New Roman"/>
              </a:rPr>
              <a:t>In the context of predictive car prices projection, connections refer to the relationships between various data points. For example, connections might exist between a car's make, model, and year of manufacture and its price.</a:t>
            </a:r>
          </a:p>
          <a:p>
            <a:pPr algn="just">
              <a:lnSpc>
                <a:spcPct val="114999"/>
              </a:lnSpc>
            </a:pPr>
            <a:r>
              <a:rPr lang="en-US" b="1" dirty="0">
                <a:latin typeface="Times New Roman"/>
              </a:rPr>
              <a:t>Creating Value:</a:t>
            </a:r>
            <a:r>
              <a:rPr lang="en-US" sz="1400" b="1" dirty="0">
                <a:latin typeface="Times New Roman"/>
              </a:rPr>
              <a:t> </a:t>
            </a:r>
            <a:r>
              <a:rPr lang="en-US" sz="1400" dirty="0">
                <a:latin typeface="Times New Roman"/>
              </a:rPr>
              <a:t>Creating value refers to the process of generating insights and actionable recommendations from the data. In the context of predictive car prices projection, creating value involves using the insights generated from the data analysis to make informed decisions about buying, selling, or trading cars. For example, an accurate prediction of future car prices can help car dealerships make more informed decisions about their inventory, pricing, and marketing strategies.</a:t>
            </a:r>
          </a:p>
        </p:txBody>
      </p:sp>
    </p:spTree>
    <p:extLst>
      <p:ext uri="{BB962C8B-B14F-4D97-AF65-F5344CB8AC3E}">
        <p14:creationId xmlns:p14="http://schemas.microsoft.com/office/powerpoint/2010/main" val="1679907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8"/>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sz="2400" dirty="0">
                <a:latin typeface="Times New Roman"/>
              </a:rPr>
              <a:t>What is the Problem?</a:t>
            </a:r>
            <a:endParaRPr sz="2400" dirty="0">
              <a:latin typeface="Times New Roman"/>
            </a:endParaRPr>
          </a:p>
        </p:txBody>
      </p:sp>
      <p:sp>
        <p:nvSpPr>
          <p:cNvPr id="90" name="Google Shape;90;p18"/>
          <p:cNvSpPr txBox="1"/>
          <p:nvPr/>
        </p:nvSpPr>
        <p:spPr>
          <a:xfrm>
            <a:off x="3641649" y="1152373"/>
            <a:ext cx="1985995" cy="2476360"/>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chemeClr val="accent2"/>
              </a:buClr>
              <a:buSzPts val="1400"/>
              <a:buFont typeface="Noto Sans Symbols"/>
              <a:buNone/>
            </a:pPr>
            <a:r>
              <a:rPr lang="en" sz="1400" b="1" i="0" u="none" strike="noStrike" cap="none" dirty="0">
                <a:solidFill>
                  <a:schemeClr val="accent2"/>
                </a:solidFill>
                <a:latin typeface="Times New Roman"/>
                <a:ea typeface="Roboto"/>
                <a:cs typeface="Roboto"/>
                <a:sym typeface="Roboto"/>
              </a:rPr>
              <a:t>Problem #2</a:t>
            </a:r>
            <a:endParaRPr lang="en" sz="1400" b="1" i="0" u="none" strike="noStrike" cap="none" dirty="0">
              <a:solidFill>
                <a:schemeClr val="accent2"/>
              </a:solidFill>
              <a:latin typeface="Times New Roman"/>
              <a:ea typeface="Roboto"/>
              <a:cs typeface="Roboto"/>
            </a:endParaRPr>
          </a:p>
          <a:p>
            <a:pPr marL="0" marR="0" lvl="0" indent="0" algn="ctr" rtl="0">
              <a:lnSpc>
                <a:spcPct val="130000"/>
              </a:lnSpc>
              <a:spcBef>
                <a:spcPts val="0"/>
              </a:spcBef>
              <a:spcAft>
                <a:spcPts val="0"/>
              </a:spcAft>
              <a:buClr>
                <a:schemeClr val="accent2"/>
              </a:buClr>
              <a:buSzPts val="1400"/>
              <a:buFont typeface="Noto Sans Symbols"/>
              <a:buNone/>
            </a:pPr>
            <a:r>
              <a:rPr lang="en" sz="1400" b="1" i="0" u="none" strike="noStrike" cap="none" dirty="0">
                <a:solidFill>
                  <a:srgbClr val="7F7F7F"/>
                </a:solidFill>
                <a:latin typeface="Times New Roman"/>
                <a:ea typeface="Roboto"/>
                <a:cs typeface="Roboto"/>
                <a:sym typeface="Roboto"/>
              </a:rPr>
              <a:t>Negotiation Challenges</a:t>
            </a:r>
            <a:endParaRPr lang="en" sz="1400" b="1" i="0" u="none" strike="noStrike" cap="none" dirty="0">
              <a:solidFill>
                <a:srgbClr val="7F7F7F"/>
              </a:solidFill>
              <a:latin typeface="Times New Roman"/>
              <a:ea typeface="Roboto"/>
              <a:cs typeface="Roboto"/>
            </a:endParaRPr>
          </a:p>
          <a:p>
            <a:pPr algn="just">
              <a:lnSpc>
                <a:spcPct val="130000"/>
              </a:lnSpc>
              <a:buClr>
                <a:schemeClr val="accent2"/>
              </a:buClr>
              <a:buSzPts val="1400"/>
            </a:pPr>
            <a:br>
              <a:rPr lang="en" b="1" i="0" u="none" strike="noStrike" cap="none" dirty="0">
                <a:latin typeface="Times New Roman"/>
                <a:ea typeface="Roboto"/>
                <a:cs typeface="Roboto"/>
              </a:rPr>
            </a:br>
            <a:r>
              <a:rPr lang="en-US" b="0" i="0" dirty="0">
                <a:solidFill>
                  <a:srgbClr val="374151"/>
                </a:solidFill>
                <a:effectLst/>
                <a:latin typeface="Times New Roman"/>
              </a:rPr>
              <a:t>Even if both the buyer and seller have a good sense of the car's fair market value, negotiating a final price can still be difficult</a:t>
            </a:r>
            <a:r>
              <a:rPr lang="en" dirty="0">
                <a:solidFill>
                  <a:srgbClr val="7F7F7F"/>
                </a:solidFill>
                <a:latin typeface="Times New Roman"/>
                <a:ea typeface="Roboto"/>
                <a:cs typeface="Roboto"/>
                <a:sym typeface="Roboto"/>
              </a:rPr>
              <a:t> </a:t>
            </a:r>
            <a:endParaRPr b="0" i="0" u="none" strike="noStrike" cap="none">
              <a:solidFill>
                <a:srgbClr val="7F7F7F"/>
              </a:solidFill>
              <a:latin typeface="Times New Roman"/>
              <a:ea typeface="Roboto"/>
              <a:cs typeface="Roboto"/>
            </a:endParaRPr>
          </a:p>
        </p:txBody>
      </p:sp>
      <p:grpSp>
        <p:nvGrpSpPr>
          <p:cNvPr id="91" name="Google Shape;91;p18"/>
          <p:cNvGrpSpPr/>
          <p:nvPr/>
        </p:nvGrpSpPr>
        <p:grpSpPr>
          <a:xfrm>
            <a:off x="3170455" y="1386824"/>
            <a:ext cx="2789455" cy="3144820"/>
            <a:chOff x="3170455" y="1352550"/>
            <a:chExt cx="2789455" cy="2356200"/>
          </a:xfrm>
        </p:grpSpPr>
        <p:cxnSp>
          <p:nvCxnSpPr>
            <p:cNvPr id="92" name="Google Shape;92;p18"/>
            <p:cNvCxnSpPr/>
            <p:nvPr/>
          </p:nvCxnSpPr>
          <p:spPr>
            <a:xfrm>
              <a:off x="3170455" y="1352550"/>
              <a:ext cx="0" cy="2356200"/>
            </a:xfrm>
            <a:prstGeom prst="straightConnector1">
              <a:avLst/>
            </a:prstGeom>
            <a:noFill/>
            <a:ln w="12700" cap="flat" cmpd="sng">
              <a:solidFill>
                <a:srgbClr val="A5A5A5"/>
              </a:solidFill>
              <a:prstDash val="solid"/>
              <a:round/>
              <a:headEnd type="none" w="sm" len="sm"/>
              <a:tailEnd type="none" w="sm" len="sm"/>
            </a:ln>
          </p:spPr>
        </p:cxnSp>
        <p:cxnSp>
          <p:nvCxnSpPr>
            <p:cNvPr id="93" name="Google Shape;93;p18"/>
            <p:cNvCxnSpPr/>
            <p:nvPr/>
          </p:nvCxnSpPr>
          <p:spPr>
            <a:xfrm>
              <a:off x="5959910" y="1352550"/>
              <a:ext cx="0" cy="2356200"/>
            </a:xfrm>
            <a:prstGeom prst="straightConnector1">
              <a:avLst/>
            </a:prstGeom>
            <a:noFill/>
            <a:ln w="12700" cap="flat" cmpd="sng">
              <a:solidFill>
                <a:srgbClr val="A5A5A5"/>
              </a:solidFill>
              <a:prstDash val="solid"/>
              <a:round/>
              <a:headEnd type="none" w="sm" len="sm"/>
              <a:tailEnd type="none" w="sm" len="sm"/>
            </a:ln>
          </p:spPr>
        </p:cxnSp>
      </p:grpSp>
      <p:sp>
        <p:nvSpPr>
          <p:cNvPr id="95" name="Google Shape;95;p18"/>
          <p:cNvSpPr txBox="1"/>
          <p:nvPr/>
        </p:nvSpPr>
        <p:spPr>
          <a:xfrm>
            <a:off x="746113" y="1152372"/>
            <a:ext cx="1723200" cy="2696967"/>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chemeClr val="accent1"/>
              </a:buClr>
              <a:buSzPts val="1400"/>
              <a:buFont typeface="Noto Sans Symbols"/>
              <a:buNone/>
            </a:pPr>
            <a:r>
              <a:rPr lang="en" sz="1400" b="1" u="none" dirty="0">
                <a:solidFill>
                  <a:schemeClr val="accent1"/>
                </a:solidFill>
                <a:latin typeface="Times New Roman"/>
                <a:ea typeface="Roboto"/>
                <a:cs typeface="Roboto"/>
                <a:sym typeface="Roboto"/>
              </a:rPr>
              <a:t>Problem #1</a:t>
            </a:r>
            <a:endParaRPr lang="en" sz="1400" b="1" u="none" dirty="0">
              <a:solidFill>
                <a:schemeClr val="accent1"/>
              </a:solidFill>
              <a:latin typeface="Times New Roman"/>
              <a:ea typeface="Roboto"/>
              <a:cs typeface="Roboto"/>
            </a:endParaRPr>
          </a:p>
          <a:p>
            <a:pPr marL="0" marR="0" lvl="0" indent="0" algn="ctr" rtl="0">
              <a:lnSpc>
                <a:spcPct val="130000"/>
              </a:lnSpc>
              <a:spcBef>
                <a:spcPts val="0"/>
              </a:spcBef>
              <a:spcAft>
                <a:spcPts val="0"/>
              </a:spcAft>
              <a:buClr>
                <a:schemeClr val="accent1"/>
              </a:buClr>
              <a:buSzPts val="1400"/>
              <a:buFont typeface="Noto Sans Symbols"/>
              <a:buNone/>
            </a:pPr>
            <a:r>
              <a:rPr lang="en" b="1" dirty="0">
                <a:solidFill>
                  <a:schemeClr val="accent1"/>
                </a:solidFill>
                <a:latin typeface="Times New Roman"/>
                <a:ea typeface="Roboto"/>
                <a:cs typeface="Roboto"/>
                <a:sym typeface="Roboto"/>
              </a:rPr>
              <a:t>Inaccurate Pricing</a:t>
            </a:r>
            <a:endParaRPr lang="en" b="1" dirty="0">
              <a:solidFill>
                <a:schemeClr val="accent1"/>
              </a:solidFill>
              <a:latin typeface="Times New Roman"/>
              <a:ea typeface="Roboto"/>
              <a:cs typeface="Roboto"/>
            </a:endParaRPr>
          </a:p>
          <a:p>
            <a:pPr algn="just">
              <a:lnSpc>
                <a:spcPct val="130000"/>
              </a:lnSpc>
              <a:buClr>
                <a:schemeClr val="accent1"/>
              </a:buClr>
              <a:buSzPts val="1400"/>
            </a:pPr>
            <a:br>
              <a:rPr lang="en" sz="1400" b="1" u="none" dirty="0">
                <a:latin typeface="Times New Roman"/>
                <a:ea typeface="Roboto"/>
                <a:cs typeface="Roboto"/>
              </a:rPr>
            </a:br>
            <a:r>
              <a:rPr lang="en-US" b="0" i="0" dirty="0">
                <a:solidFill>
                  <a:srgbClr val="374151"/>
                </a:solidFill>
                <a:effectLst/>
                <a:latin typeface="Times New Roman"/>
              </a:rPr>
              <a:t>One common problem when selling a used car is figuring out how to price it accurately.</a:t>
            </a:r>
            <a:r>
              <a:rPr lang="en-US" dirty="0">
                <a:solidFill>
                  <a:srgbClr val="374151"/>
                </a:solidFill>
                <a:latin typeface="Times New Roman"/>
              </a:rPr>
              <a:t> </a:t>
            </a:r>
            <a:endParaRPr b="0" u="none">
              <a:solidFill>
                <a:srgbClr val="7F7F7F"/>
              </a:solidFill>
              <a:latin typeface="Times New Roman"/>
              <a:ea typeface="Roboto"/>
              <a:cs typeface="Roboto"/>
            </a:endParaRPr>
          </a:p>
        </p:txBody>
      </p:sp>
      <p:sp>
        <p:nvSpPr>
          <p:cNvPr id="97" name="Google Shape;97;p18"/>
          <p:cNvSpPr/>
          <p:nvPr/>
        </p:nvSpPr>
        <p:spPr>
          <a:xfrm>
            <a:off x="1435303"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01</a:t>
            </a:r>
            <a:endParaRPr/>
          </a:p>
        </p:txBody>
      </p:sp>
      <p:sp>
        <p:nvSpPr>
          <p:cNvPr id="98" name="Google Shape;98;p18"/>
          <p:cNvSpPr/>
          <p:nvPr/>
        </p:nvSpPr>
        <p:spPr>
          <a:xfrm>
            <a:off x="4231575"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02</a:t>
            </a:r>
            <a:endParaRPr/>
          </a:p>
        </p:txBody>
      </p:sp>
      <p:sp>
        <p:nvSpPr>
          <p:cNvPr id="99" name="Google Shape;99;p18"/>
          <p:cNvSpPr txBox="1"/>
          <p:nvPr/>
        </p:nvSpPr>
        <p:spPr>
          <a:xfrm>
            <a:off x="6431103" y="1161183"/>
            <a:ext cx="2259403" cy="2476359"/>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chemeClr val="accent3"/>
              </a:buClr>
              <a:buSzPts val="1400"/>
              <a:buFont typeface="Noto Sans Symbols"/>
              <a:buNone/>
            </a:pPr>
            <a:r>
              <a:rPr lang="en" sz="1400" b="1" u="none" dirty="0">
                <a:solidFill>
                  <a:schemeClr val="accent1">
                    <a:lumMod val="60000"/>
                    <a:lumOff val="40000"/>
                  </a:schemeClr>
                </a:solidFill>
                <a:latin typeface="Times New Roman"/>
                <a:ea typeface="Roboto"/>
                <a:cs typeface="Roboto"/>
                <a:sym typeface="Roboto"/>
              </a:rPr>
              <a:t>Problem #3</a:t>
            </a:r>
            <a:endParaRPr lang="en" sz="1400" b="1" u="none" dirty="0">
              <a:solidFill>
                <a:schemeClr val="accent1">
                  <a:lumMod val="60000"/>
                  <a:lumOff val="40000"/>
                </a:schemeClr>
              </a:solidFill>
              <a:latin typeface="Times New Roman"/>
              <a:ea typeface="Roboto"/>
              <a:cs typeface="Roboto"/>
            </a:endParaRPr>
          </a:p>
          <a:p>
            <a:pPr marL="0" marR="0" lvl="0" indent="0" algn="ctr" rtl="0">
              <a:lnSpc>
                <a:spcPct val="130000"/>
              </a:lnSpc>
              <a:spcBef>
                <a:spcPts val="0"/>
              </a:spcBef>
              <a:spcAft>
                <a:spcPts val="0"/>
              </a:spcAft>
              <a:buClr>
                <a:schemeClr val="accent3"/>
              </a:buClr>
              <a:buSzPts val="1400"/>
              <a:buFont typeface="Noto Sans Symbols"/>
              <a:buNone/>
            </a:pPr>
            <a:r>
              <a:rPr lang="en" b="1" dirty="0">
                <a:solidFill>
                  <a:schemeClr val="accent1">
                    <a:lumMod val="60000"/>
                    <a:lumOff val="40000"/>
                  </a:schemeClr>
                </a:solidFill>
                <a:latin typeface="Times New Roman"/>
                <a:ea typeface="Roboto"/>
                <a:cs typeface="Roboto"/>
                <a:sym typeface="Roboto"/>
              </a:rPr>
              <a:t>Time Consuming valuation process</a:t>
            </a:r>
            <a:endParaRPr lang="en" b="1" dirty="0">
              <a:solidFill>
                <a:schemeClr val="accent1">
                  <a:lumMod val="60000"/>
                  <a:lumOff val="40000"/>
                </a:schemeClr>
              </a:solidFill>
              <a:latin typeface="Times New Roman"/>
              <a:ea typeface="Roboto"/>
              <a:cs typeface="Roboto"/>
            </a:endParaRPr>
          </a:p>
          <a:p>
            <a:pPr marL="0" marR="0" lvl="0" indent="0" algn="ctr" rtl="0">
              <a:lnSpc>
                <a:spcPct val="130000"/>
              </a:lnSpc>
              <a:spcBef>
                <a:spcPts val="0"/>
              </a:spcBef>
              <a:spcAft>
                <a:spcPts val="0"/>
              </a:spcAft>
              <a:buClr>
                <a:schemeClr val="accent3"/>
              </a:buClr>
              <a:buSzPts val="1400"/>
              <a:buFont typeface="Noto Sans Symbols"/>
              <a:buNone/>
            </a:pPr>
            <a:r>
              <a:rPr lang="en-US" b="0" i="0" dirty="0">
                <a:solidFill>
                  <a:srgbClr val="374151"/>
                </a:solidFill>
                <a:effectLst/>
                <a:latin typeface="Times New Roman"/>
              </a:rPr>
              <a:t>Determining the value of a used car can be a time-consuming process that involves lots of researching</a:t>
            </a:r>
            <a:endParaRPr lang="en-US" b="0" u="none">
              <a:solidFill>
                <a:srgbClr val="7F7F7F"/>
              </a:solidFill>
              <a:latin typeface="Times New Roman"/>
              <a:ea typeface="Roboto"/>
              <a:cs typeface="Roboto"/>
            </a:endParaRPr>
          </a:p>
        </p:txBody>
      </p:sp>
      <p:sp>
        <p:nvSpPr>
          <p:cNvPr id="101" name="Google Shape;101;p18"/>
          <p:cNvSpPr/>
          <p:nvPr/>
        </p:nvSpPr>
        <p:spPr>
          <a:xfrm>
            <a:off x="7014211"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dirty="0">
                <a:solidFill>
                  <a:schemeClr val="lt1"/>
                </a:solidFill>
                <a:latin typeface="Roboto"/>
                <a:ea typeface="Roboto"/>
                <a:cs typeface="Roboto"/>
                <a:sym typeface="Roboto"/>
              </a:rPr>
              <a:t>03</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US" sz="2400" dirty="0">
                <a:latin typeface="Times New Roman"/>
              </a:rPr>
              <a:t>How we are aiming to solve the problem</a:t>
            </a:r>
          </a:p>
        </p:txBody>
      </p:sp>
      <p:sp>
        <p:nvSpPr>
          <p:cNvPr id="109" name="Google Shape;109;p19"/>
          <p:cNvSpPr/>
          <p:nvPr/>
        </p:nvSpPr>
        <p:spPr>
          <a:xfrm>
            <a:off x="381000" y="1294160"/>
            <a:ext cx="2667000" cy="2894666"/>
          </a:xfrm>
          <a:prstGeom prst="roundRect">
            <a:avLst>
              <a:gd name="adj" fmla="val 2440"/>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0" name="Google Shape;110;p19"/>
          <p:cNvSpPr txBox="1"/>
          <p:nvPr/>
        </p:nvSpPr>
        <p:spPr>
          <a:xfrm>
            <a:off x="457200" y="1531434"/>
            <a:ext cx="2495400" cy="2163267"/>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r>
              <a:rPr lang="en" b="1" dirty="0">
                <a:solidFill>
                  <a:schemeClr val="lt1"/>
                </a:solidFill>
                <a:latin typeface="Times New Roman"/>
                <a:ea typeface="Roboto"/>
                <a:cs typeface="Roboto"/>
                <a:sym typeface="Roboto"/>
              </a:rPr>
              <a:t>Solution #1</a:t>
            </a:r>
            <a:br>
              <a:rPr lang="en" dirty="0">
                <a:latin typeface="Times New Roman"/>
                <a:ea typeface="Roboto"/>
                <a:cs typeface="Roboto"/>
              </a:rPr>
            </a:br>
            <a:endParaRPr lang="en" dirty="0">
              <a:solidFill>
                <a:schemeClr val="lt1"/>
              </a:solidFill>
              <a:latin typeface="Times New Roman"/>
              <a:ea typeface="Roboto"/>
              <a:cs typeface="Roboto"/>
            </a:endParaRPr>
          </a:p>
          <a:p>
            <a:pPr algn="ctr">
              <a:lnSpc>
                <a:spcPct val="150000"/>
              </a:lnSpc>
              <a:buClr>
                <a:schemeClr val="lt1"/>
              </a:buClr>
              <a:buSzPts val="1200"/>
            </a:pPr>
            <a:r>
              <a:rPr lang="en" dirty="0">
                <a:solidFill>
                  <a:schemeClr val="lt1"/>
                </a:solidFill>
                <a:latin typeface="Times New Roman"/>
                <a:ea typeface="Roboto"/>
                <a:cs typeface="Roboto"/>
                <a:sym typeface="Roboto"/>
              </a:rPr>
              <a:t> </a:t>
            </a:r>
            <a:r>
              <a:rPr lang="en-US" b="0" i="0" dirty="0">
                <a:solidFill>
                  <a:schemeClr val="bg1"/>
                </a:solidFill>
                <a:effectLst/>
                <a:latin typeface="Times New Roman"/>
              </a:rPr>
              <a:t>A car selling price prediction model can help by providing a data-driven estimate of the car's worth</a:t>
            </a:r>
            <a:r>
              <a:rPr lang="en" dirty="0">
                <a:solidFill>
                  <a:schemeClr val="bg1"/>
                </a:solidFill>
                <a:latin typeface="Times New Roman"/>
                <a:ea typeface="Roboto"/>
                <a:cs typeface="Roboto"/>
                <a:sym typeface="Roboto"/>
              </a:rPr>
              <a:t>. </a:t>
            </a:r>
            <a:endParaRPr>
              <a:solidFill>
                <a:schemeClr val="bg1"/>
              </a:solidFill>
              <a:latin typeface="Times New Roman"/>
            </a:endParaRPr>
          </a:p>
        </p:txBody>
      </p:sp>
      <p:sp>
        <p:nvSpPr>
          <p:cNvPr id="111" name="Google Shape;111;p19"/>
          <p:cNvSpPr/>
          <p:nvPr/>
        </p:nvSpPr>
        <p:spPr>
          <a:xfrm>
            <a:off x="1374075"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01</a:t>
            </a:r>
            <a:endParaRPr/>
          </a:p>
        </p:txBody>
      </p:sp>
      <p:sp>
        <p:nvSpPr>
          <p:cNvPr id="112" name="Google Shape;112;p19"/>
          <p:cNvSpPr/>
          <p:nvPr/>
        </p:nvSpPr>
        <p:spPr>
          <a:xfrm>
            <a:off x="3231682" y="1294160"/>
            <a:ext cx="2667000" cy="2894666"/>
          </a:xfrm>
          <a:prstGeom prst="roundRect">
            <a:avLst>
              <a:gd name="adj" fmla="val 2440"/>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3" name="Google Shape;113;p19"/>
          <p:cNvSpPr txBox="1"/>
          <p:nvPr/>
        </p:nvSpPr>
        <p:spPr>
          <a:xfrm>
            <a:off x="3317408" y="1598341"/>
            <a:ext cx="2495400" cy="2096360"/>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r>
              <a:rPr lang="en" b="1" dirty="0">
                <a:solidFill>
                  <a:schemeClr val="lt1"/>
                </a:solidFill>
                <a:latin typeface="Times New Roman"/>
                <a:ea typeface="Roboto"/>
                <a:cs typeface="Roboto"/>
                <a:sym typeface="Roboto"/>
              </a:rPr>
              <a:t>Solution #2</a:t>
            </a:r>
            <a:endParaRPr lang="en" b="1" dirty="0">
              <a:solidFill>
                <a:schemeClr val="lt1"/>
              </a:solidFill>
              <a:latin typeface="Times New Roman"/>
              <a:ea typeface="Roboto"/>
              <a:cs typeface="Roboto"/>
            </a:endParaRPr>
          </a:p>
          <a:p>
            <a:pPr marL="0" marR="0" lvl="0" indent="0" algn="ctr" rtl="0">
              <a:lnSpc>
                <a:spcPct val="150000"/>
              </a:lnSpc>
              <a:spcBef>
                <a:spcPts val="0"/>
              </a:spcBef>
              <a:spcAft>
                <a:spcPts val="0"/>
              </a:spcAft>
              <a:buClr>
                <a:schemeClr val="lt1"/>
              </a:buClr>
              <a:buSzPts val="1200"/>
              <a:buFont typeface="Noto Sans Symbols"/>
              <a:buNone/>
            </a:pPr>
            <a:br>
              <a:rPr lang="en" dirty="0">
                <a:latin typeface="Times New Roman"/>
                <a:ea typeface="Roboto"/>
                <a:cs typeface="Roboto"/>
              </a:rPr>
            </a:br>
            <a:r>
              <a:rPr lang="en-US" b="0" i="0" dirty="0">
                <a:solidFill>
                  <a:schemeClr val="bg1"/>
                </a:solidFill>
                <a:effectLst/>
                <a:latin typeface="Times New Roman"/>
              </a:rPr>
              <a:t>The model can help streamline the negotiation process and lead to a more satisfactory outcome for both parties.</a:t>
            </a:r>
            <a:endParaRPr>
              <a:solidFill>
                <a:schemeClr val="bg1"/>
              </a:solidFill>
              <a:latin typeface="Times New Roman"/>
            </a:endParaRPr>
          </a:p>
        </p:txBody>
      </p:sp>
      <p:sp>
        <p:nvSpPr>
          <p:cNvPr id="114" name="Google Shape;114;p19"/>
          <p:cNvSpPr/>
          <p:nvPr/>
        </p:nvSpPr>
        <p:spPr>
          <a:xfrm>
            <a:off x="4224757"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02</a:t>
            </a:r>
            <a:endParaRPr/>
          </a:p>
        </p:txBody>
      </p:sp>
      <p:sp>
        <p:nvSpPr>
          <p:cNvPr id="115" name="Google Shape;115;p19"/>
          <p:cNvSpPr/>
          <p:nvPr/>
        </p:nvSpPr>
        <p:spPr>
          <a:xfrm>
            <a:off x="6082363" y="1294160"/>
            <a:ext cx="2667000" cy="2894666"/>
          </a:xfrm>
          <a:prstGeom prst="roundRect">
            <a:avLst>
              <a:gd name="adj" fmla="val 1932"/>
            </a:avLst>
          </a:prstGeom>
          <a:solidFill>
            <a:schemeClr val="accent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6" name="Google Shape;116;p19"/>
          <p:cNvSpPr txBox="1"/>
          <p:nvPr/>
        </p:nvSpPr>
        <p:spPr>
          <a:xfrm>
            <a:off x="6185210" y="1531434"/>
            <a:ext cx="2478280" cy="2163267"/>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r>
              <a:rPr lang="en" b="1" dirty="0">
                <a:solidFill>
                  <a:schemeClr val="lt1"/>
                </a:solidFill>
                <a:latin typeface="Times New Roman"/>
                <a:ea typeface="Roboto"/>
                <a:cs typeface="Roboto"/>
                <a:sym typeface="Roboto"/>
              </a:rPr>
              <a:t>Solution #3</a:t>
            </a:r>
            <a:endParaRPr lang="en" b="1" dirty="0">
              <a:solidFill>
                <a:schemeClr val="lt1"/>
              </a:solidFill>
              <a:latin typeface="Times New Roman"/>
              <a:ea typeface="Roboto"/>
              <a:cs typeface="Roboto"/>
            </a:endParaRPr>
          </a:p>
          <a:p>
            <a:pPr marL="0" marR="0" lvl="0" indent="0" algn="ctr" rtl="0">
              <a:lnSpc>
                <a:spcPct val="150000"/>
              </a:lnSpc>
              <a:spcBef>
                <a:spcPts val="0"/>
              </a:spcBef>
              <a:spcAft>
                <a:spcPts val="0"/>
              </a:spcAft>
              <a:buClr>
                <a:schemeClr val="lt1"/>
              </a:buClr>
              <a:buSzPts val="1200"/>
              <a:buFont typeface="Noto Sans Symbols"/>
              <a:buNone/>
            </a:pPr>
            <a:br>
              <a:rPr lang="en" dirty="0">
                <a:latin typeface="Times New Roman"/>
                <a:ea typeface="Roboto"/>
                <a:cs typeface="Roboto"/>
              </a:rPr>
            </a:br>
            <a:r>
              <a:rPr lang="en-US" b="0" i="0" dirty="0">
                <a:solidFill>
                  <a:schemeClr val="bg1"/>
                </a:solidFill>
                <a:effectLst/>
                <a:latin typeface="Times New Roman"/>
              </a:rPr>
              <a:t>A car selling price prediction model can provide a quick and easy way to get an estimate of a car's worth</a:t>
            </a:r>
            <a:endParaRPr>
              <a:solidFill>
                <a:schemeClr val="bg1"/>
              </a:solidFill>
              <a:latin typeface="Times New Roman"/>
            </a:endParaRPr>
          </a:p>
        </p:txBody>
      </p:sp>
      <p:sp>
        <p:nvSpPr>
          <p:cNvPr id="117" name="Google Shape;117;p19"/>
          <p:cNvSpPr/>
          <p:nvPr/>
        </p:nvSpPr>
        <p:spPr>
          <a:xfrm>
            <a:off x="7075438"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DA61F9-3DEA-4953-0E37-6F78644CE10A}"/>
              </a:ext>
            </a:extLst>
          </p:cNvPr>
          <p:cNvSpPr>
            <a:spLocks noGrp="1"/>
          </p:cNvSpPr>
          <p:nvPr>
            <p:ph type="title"/>
          </p:nvPr>
        </p:nvSpPr>
        <p:spPr/>
        <p:txBody>
          <a:bodyPr/>
          <a:lstStyle/>
          <a:p>
            <a:r>
              <a:rPr lang="en-US" sz="2400" dirty="0">
                <a:latin typeface="Times New Roman"/>
              </a:rPr>
              <a:t>Business Understanding</a:t>
            </a:r>
          </a:p>
        </p:txBody>
      </p:sp>
      <p:sp>
        <p:nvSpPr>
          <p:cNvPr id="4" name="TextBox 3">
            <a:extLst>
              <a:ext uri="{FF2B5EF4-FFF2-40B4-BE49-F238E27FC236}">
                <a16:creationId xmlns:a16="http://schemas.microsoft.com/office/drawing/2014/main" id="{C9F7C1E3-51FA-49A6-63F4-1312DDA53B4B}"/>
              </a:ext>
            </a:extLst>
          </p:cNvPr>
          <p:cNvSpPr txBox="1"/>
          <p:nvPr/>
        </p:nvSpPr>
        <p:spPr>
          <a:xfrm>
            <a:off x="683941" y="1182029"/>
            <a:ext cx="8147825" cy="3539430"/>
          </a:xfrm>
          <a:prstGeom prst="rect">
            <a:avLst/>
          </a:prstGeom>
          <a:noFill/>
        </p:spPr>
        <p:txBody>
          <a:bodyPr wrap="square" lIns="91440" tIns="45720" rIns="91440" bIns="45720" rtlCol="0" anchor="t">
            <a:spAutoFit/>
          </a:bodyPr>
          <a:lstStyle/>
          <a:p>
            <a:pPr marL="285750" indent="-285750">
              <a:lnSpc>
                <a:spcPct val="200000"/>
              </a:lnSpc>
              <a:buFont typeface="Wingdings" panose="05000000000000000000" pitchFamily="2" charset="2"/>
              <a:buChar char="§"/>
            </a:pPr>
            <a:r>
              <a:rPr lang="en-US" b="0" i="0" dirty="0">
                <a:solidFill>
                  <a:srgbClr val="374151"/>
                </a:solidFill>
                <a:effectLst/>
                <a:latin typeface="Times New Roman"/>
              </a:rPr>
              <a:t>The main objective of this project would be to develop a machine learning model that can accurately predict the sale price of a car based on its attributes. Some of the key business questions that would need to be answered during this phase include</a:t>
            </a:r>
          </a:p>
          <a:p>
            <a:pPr marL="342900" lvl="1" indent="-342900">
              <a:lnSpc>
                <a:spcPct val="200000"/>
              </a:lnSpc>
              <a:buFont typeface="+mj-lt"/>
              <a:buAutoNum type="arabicPeriod"/>
            </a:pPr>
            <a:r>
              <a:rPr lang="en-US" b="0" i="0" dirty="0">
                <a:solidFill>
                  <a:srgbClr val="374151"/>
                </a:solidFill>
                <a:effectLst/>
                <a:latin typeface="Times New Roman"/>
              </a:rPr>
              <a:t>Main factors that influence the sale price of a car?</a:t>
            </a:r>
            <a:endParaRPr lang="en-US" dirty="0">
              <a:solidFill>
                <a:srgbClr val="374151"/>
              </a:solidFill>
              <a:latin typeface="Times New Roman"/>
            </a:endParaRPr>
          </a:p>
          <a:p>
            <a:pPr marL="342900" lvl="1" indent="-342900">
              <a:lnSpc>
                <a:spcPct val="200000"/>
              </a:lnSpc>
              <a:buFont typeface="+mj-lt"/>
              <a:buAutoNum type="arabicPeriod"/>
            </a:pPr>
            <a:r>
              <a:rPr lang="en-US" b="0" i="0" dirty="0">
                <a:solidFill>
                  <a:srgbClr val="374151"/>
                </a:solidFill>
                <a:effectLst/>
                <a:latin typeface="Times New Roman"/>
              </a:rPr>
              <a:t>Target customers for this model?</a:t>
            </a:r>
          </a:p>
          <a:p>
            <a:pPr marL="342900" lvl="1" indent="-342900">
              <a:lnSpc>
                <a:spcPct val="200000"/>
              </a:lnSpc>
              <a:buFont typeface="+mj-lt"/>
              <a:buAutoNum type="arabicPeriod"/>
            </a:pPr>
            <a:r>
              <a:rPr lang="en-US" b="0" i="0" dirty="0">
                <a:solidFill>
                  <a:srgbClr val="374151"/>
                </a:solidFill>
                <a:effectLst/>
                <a:latin typeface="Times New Roman"/>
              </a:rPr>
              <a:t>Expected accuracy of the model</a:t>
            </a:r>
            <a:r>
              <a:rPr lang="en-US" dirty="0">
                <a:solidFill>
                  <a:srgbClr val="374151"/>
                </a:solidFill>
                <a:latin typeface="Times New Roman"/>
              </a:rPr>
              <a:t>?</a:t>
            </a:r>
          </a:p>
          <a:p>
            <a:pPr marL="342900" lvl="1" indent="-342900">
              <a:lnSpc>
                <a:spcPct val="200000"/>
              </a:lnSpc>
              <a:buFont typeface="+mj-lt"/>
              <a:buAutoNum type="arabicPeriod"/>
            </a:pPr>
            <a:r>
              <a:rPr lang="en-US" b="0" i="0" dirty="0">
                <a:solidFill>
                  <a:srgbClr val="374151"/>
                </a:solidFill>
                <a:effectLst/>
                <a:latin typeface="Times New Roman"/>
              </a:rPr>
              <a:t>Expected business benefits of the model?</a:t>
            </a:r>
          </a:p>
          <a:p>
            <a:pPr marL="342900" lvl="1" indent="-342900">
              <a:buFont typeface="+mj-lt"/>
              <a:buAutoNum type="arabicPeriod"/>
            </a:pPr>
            <a:endParaRPr lang="en-US" dirty="0"/>
          </a:p>
          <a:p>
            <a:endParaRPr lang="en-US" dirty="0"/>
          </a:p>
        </p:txBody>
      </p:sp>
    </p:spTree>
    <p:extLst>
      <p:ext uri="{BB962C8B-B14F-4D97-AF65-F5344CB8AC3E}">
        <p14:creationId xmlns:p14="http://schemas.microsoft.com/office/powerpoint/2010/main" val="3551806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959D95-62AD-C73D-D21B-9CBC469DB860}"/>
              </a:ext>
            </a:extLst>
          </p:cNvPr>
          <p:cNvSpPr>
            <a:spLocks noGrp="1"/>
          </p:cNvSpPr>
          <p:nvPr>
            <p:ph type="body" idx="1"/>
          </p:nvPr>
        </p:nvSpPr>
        <p:spPr>
          <a:xfrm>
            <a:off x="381000" y="883819"/>
            <a:ext cx="8368500" cy="3469349"/>
          </a:xfrm>
        </p:spPr>
        <p:txBody>
          <a:bodyPr/>
          <a:lstStyle/>
          <a:p>
            <a:pPr marL="514350" indent="-285750" algn="l">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The dataset has been acquired from a car search venture website that helps users of the website purchase the cars.</a:t>
            </a:r>
          </a:p>
          <a:p>
            <a:pPr marL="514350" indent="-285750" algn="l">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The dataset that we collected has features that play a major role in helping us predicting the car’s market worth. For example, Odometer readings of the car, Fuel type, Number of previous owners etc.</a:t>
            </a:r>
          </a:p>
          <a:p>
            <a:pPr marL="514350" indent="-285750" algn="l">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We hope to perform Exploratory data analysis to handle any missing values, outliers, duplicates in the dataset.  </a:t>
            </a:r>
          </a:p>
          <a:p>
            <a:pPr marL="514350" indent="-285750" algn="l">
              <a:buFont typeface="Wingdings" panose="05000000000000000000" pitchFamily="2" charset="2"/>
              <a:buChar char="§"/>
            </a:pPr>
            <a:endParaRPr lang="en-US" sz="1400" dirty="0">
              <a:latin typeface="Times New Roman" panose="02020603050405020304" pitchFamily="18" charset="0"/>
              <a:cs typeface="Times New Roman" panose="02020603050405020304" pitchFamily="18" charset="0"/>
            </a:endParaRPr>
          </a:p>
          <a:p>
            <a:pPr marL="514350" indent="-285750">
              <a:buFont typeface="Wingdings" panose="05000000000000000000" pitchFamily="2" charset="2"/>
              <a:buChar char="§"/>
            </a:pPr>
            <a:endParaRPr lang="en-US" sz="1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3D32B9A1-D69E-E609-74FD-B135BFF91BE1}"/>
              </a:ext>
            </a:extLst>
          </p:cNvPr>
          <p:cNvSpPr>
            <a:spLocks noGrp="1"/>
          </p:cNvSpPr>
          <p:nvPr>
            <p:ph type="title"/>
          </p:nvPr>
        </p:nvSpPr>
        <p:spPr/>
        <p:txBody>
          <a:bodyPr/>
          <a:lstStyle/>
          <a:p>
            <a:r>
              <a:rPr lang="en-US" sz="3200" dirty="0">
                <a:latin typeface="Times New Roman"/>
              </a:rPr>
              <a:t>Data Understanding</a:t>
            </a:r>
            <a:endParaRPr lang="en-US" dirty="0"/>
          </a:p>
        </p:txBody>
      </p:sp>
    </p:spTree>
    <p:extLst>
      <p:ext uri="{BB962C8B-B14F-4D97-AF65-F5344CB8AC3E}">
        <p14:creationId xmlns:p14="http://schemas.microsoft.com/office/powerpoint/2010/main" val="2961297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0766A2-81E2-407A-4248-DEA90337F803}"/>
              </a:ext>
            </a:extLst>
          </p:cNvPr>
          <p:cNvSpPr>
            <a:spLocks noGrp="1"/>
          </p:cNvSpPr>
          <p:nvPr>
            <p:ph type="title"/>
          </p:nvPr>
        </p:nvSpPr>
        <p:spPr/>
        <p:txBody>
          <a:bodyPr/>
          <a:lstStyle/>
          <a:p>
            <a:r>
              <a:rPr lang="en-US" dirty="0">
                <a:solidFill>
                  <a:schemeClr val="bg2"/>
                </a:solidFill>
                <a:latin typeface="Times New Roman"/>
              </a:rPr>
              <a:t>Data Preprocessing</a:t>
            </a:r>
          </a:p>
        </p:txBody>
      </p:sp>
      <p:sp>
        <p:nvSpPr>
          <p:cNvPr id="2" name="Text Placeholder 1">
            <a:extLst>
              <a:ext uri="{FF2B5EF4-FFF2-40B4-BE49-F238E27FC236}">
                <a16:creationId xmlns:a16="http://schemas.microsoft.com/office/drawing/2014/main" id="{FA668A44-054E-4BE6-A82B-090637F34D0C}"/>
              </a:ext>
            </a:extLst>
          </p:cNvPr>
          <p:cNvSpPr>
            <a:spLocks noGrp="1"/>
          </p:cNvSpPr>
          <p:nvPr>
            <p:ph type="body" idx="1"/>
          </p:nvPr>
        </p:nvSpPr>
        <p:spPr/>
        <p:txBody>
          <a:bodyPr/>
          <a:lstStyle/>
          <a:p>
            <a:pPr marL="514350" indent="-285750" algn="just">
              <a:lnSpc>
                <a:spcPct val="114999"/>
              </a:lnSpc>
              <a:buChar char="•"/>
            </a:pPr>
            <a:r>
              <a:rPr lang="en-US" sz="1400" dirty="0">
                <a:solidFill>
                  <a:srgbClr val="0F0F3F"/>
                </a:solidFill>
                <a:latin typeface="Times New Roman"/>
                <a:cs typeface="Times New Roman"/>
              </a:rPr>
              <a:t>Data Preprocessing is the process of transforming or encoding data so that it may be easily parsed by the machine. In other words, the algorithm can now easily interpret the data's features.</a:t>
            </a:r>
            <a:endParaRPr lang="en-US" sz="1400" b="1" dirty="0">
              <a:solidFill>
                <a:srgbClr val="0F0F3F"/>
              </a:solidFill>
              <a:latin typeface="Times New Roman"/>
              <a:cs typeface="Times New Roman"/>
            </a:endParaRPr>
          </a:p>
          <a:p>
            <a:pPr marL="514350" indent="-285750" algn="just">
              <a:lnSpc>
                <a:spcPct val="114999"/>
              </a:lnSpc>
              <a:buChar char="•"/>
            </a:pPr>
            <a:r>
              <a:rPr lang="en-US" sz="1400" dirty="0">
                <a:solidFill>
                  <a:srgbClr val="292929"/>
                </a:solidFill>
                <a:latin typeface="Times New Roman"/>
                <a:cs typeface="Times New Roman"/>
              </a:rPr>
              <a:t>To produce an actual dummy encoding from a Data Frame, we need to pass drop first=True.</a:t>
            </a:r>
          </a:p>
          <a:p>
            <a:pPr marL="514350" indent="-285750" algn="just">
              <a:lnSpc>
                <a:spcPct val="114999"/>
              </a:lnSpc>
              <a:buChar char="•"/>
            </a:pPr>
            <a:r>
              <a:rPr lang="en-US" sz="1400" b="1" spc="-5" dirty="0">
                <a:solidFill>
                  <a:srgbClr val="292929"/>
                </a:solidFill>
                <a:effectLst/>
                <a:latin typeface="Times New Roman" panose="02020603050405020304" pitchFamily="18" charset="0"/>
                <a:ea typeface="MS Gothic" panose="020B0609070205080204" pitchFamily="49" charset="-128"/>
                <a:cs typeface="Times New Roman" panose="02020603050405020304" pitchFamily="18" charset="0"/>
              </a:rPr>
              <a:t>Feature Importance</a:t>
            </a:r>
            <a:r>
              <a:rPr lang="en-US" sz="1400" b="1" dirty="0">
                <a:latin typeface="Times New Roman" panose="02020603050405020304" pitchFamily="18" charset="0"/>
                <a:ea typeface="MS Gothic" panose="020B0609070205080204" pitchFamily="49" charset="-128"/>
                <a:cs typeface="Times New Roman" panose="02020603050405020304" pitchFamily="18" charset="0"/>
              </a:rPr>
              <a:t>:- </a:t>
            </a:r>
            <a:r>
              <a:rPr lang="en-US" sz="1400" spc="-5" dirty="0">
                <a:solidFill>
                  <a:srgbClr val="292929"/>
                </a:solidFill>
                <a:latin typeface="Times New Roman" panose="02020603050405020304" pitchFamily="18" charset="0"/>
                <a:ea typeface="MS Gothic" panose="020B0609070205080204" pitchFamily="49" charset="-128"/>
                <a:cs typeface="Times New Roman" panose="02020603050405020304" pitchFamily="18" charset="0"/>
              </a:rPr>
              <a:t>We</a:t>
            </a:r>
            <a:r>
              <a:rPr lang="en-US" sz="1400" b="1" spc="-5" dirty="0">
                <a:solidFill>
                  <a:srgbClr val="292929"/>
                </a:solidFill>
                <a:latin typeface="Times New Roman" panose="02020603050405020304" pitchFamily="18" charset="0"/>
                <a:ea typeface="MS Gothic" panose="020B0609070205080204" pitchFamily="49" charset="-128"/>
                <a:cs typeface="Times New Roman" panose="02020603050405020304" pitchFamily="18" charset="0"/>
              </a:rPr>
              <a:t> </a:t>
            </a:r>
            <a:r>
              <a:rPr lang="en-US" sz="14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are using Extra Tree-Regressor to get the important of the features in the dataset.</a:t>
            </a:r>
          </a:p>
          <a:p>
            <a:pPr marL="514350" indent="-285750" algn="just">
              <a:lnSpc>
                <a:spcPct val="114999"/>
              </a:lnSpc>
              <a:buChar char="•"/>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14350" indent="-285750" algn="just">
              <a:lnSpc>
                <a:spcPct val="114999"/>
              </a:lnSpc>
              <a:buChar char="•"/>
            </a:pPr>
            <a:endParaRPr lang="en-US" sz="1400" b="1" dirty="0">
              <a:solidFill>
                <a:srgbClr val="292929"/>
              </a:solidFill>
              <a:latin typeface="Times New Roman"/>
              <a:cs typeface="Times New Roman"/>
            </a:endParaRPr>
          </a:p>
          <a:p>
            <a:pPr marL="228600" indent="0" algn="just">
              <a:lnSpc>
                <a:spcPct val="114999"/>
              </a:lnSpc>
            </a:pPr>
            <a:endParaRPr lang="en-US" sz="1400" b="1" dirty="0">
              <a:solidFill>
                <a:srgbClr val="0189F9"/>
              </a:solidFill>
              <a:latin typeface="Times New Roman"/>
              <a:cs typeface="Times New Roman"/>
            </a:endParaRPr>
          </a:p>
          <a:p>
            <a:pPr>
              <a:lnSpc>
                <a:spcPct val="114999"/>
              </a:lnSpc>
              <a:buChar char="•"/>
            </a:pPr>
            <a:endParaRPr lang="en-US" dirty="0"/>
          </a:p>
        </p:txBody>
      </p:sp>
      <p:pic>
        <p:nvPicPr>
          <p:cNvPr id="5" name="Picture 4">
            <a:extLst>
              <a:ext uri="{FF2B5EF4-FFF2-40B4-BE49-F238E27FC236}">
                <a16:creationId xmlns:a16="http://schemas.microsoft.com/office/drawing/2014/main" id="{C096C69B-B411-4A52-4484-F0C8F05E336C}"/>
              </a:ext>
            </a:extLst>
          </p:cNvPr>
          <p:cNvPicPr>
            <a:picLocks noChangeAspect="1"/>
          </p:cNvPicPr>
          <p:nvPr/>
        </p:nvPicPr>
        <p:blipFill>
          <a:blip r:embed="rId2"/>
          <a:stretch>
            <a:fillRect/>
          </a:stretch>
        </p:blipFill>
        <p:spPr>
          <a:xfrm>
            <a:off x="1813170" y="2365405"/>
            <a:ext cx="5955322" cy="2557125"/>
          </a:xfrm>
          <a:prstGeom prst="rect">
            <a:avLst/>
          </a:prstGeom>
        </p:spPr>
      </p:pic>
    </p:spTree>
    <p:extLst>
      <p:ext uri="{BB962C8B-B14F-4D97-AF65-F5344CB8AC3E}">
        <p14:creationId xmlns:p14="http://schemas.microsoft.com/office/powerpoint/2010/main" val="3147980212"/>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1090</Words>
  <Application>Microsoft Office PowerPoint</Application>
  <PresentationFormat>On-screen Show (16:9)</PresentationFormat>
  <Paragraphs>97</Paragraphs>
  <Slides>18</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Noto Sans Symbols</vt:lpstr>
      <vt:lpstr>Wingdings</vt:lpstr>
      <vt:lpstr>Google Sans</vt:lpstr>
      <vt:lpstr>Roboto</vt:lpstr>
      <vt:lpstr>Times New Roman</vt:lpstr>
      <vt:lpstr>Arial</vt:lpstr>
      <vt:lpstr>Alfa Slab One</vt:lpstr>
      <vt:lpstr>Proxima Nova</vt:lpstr>
      <vt:lpstr>Calibri</vt:lpstr>
      <vt:lpstr>Gameday</vt:lpstr>
      <vt:lpstr>PowerPoint Presentation</vt:lpstr>
      <vt:lpstr>Our Team</vt:lpstr>
      <vt:lpstr>CONTENTS</vt:lpstr>
      <vt:lpstr>3 Cs and why</vt:lpstr>
      <vt:lpstr>What is the Problem?</vt:lpstr>
      <vt:lpstr>How we are aiming to solve the problem</vt:lpstr>
      <vt:lpstr>Business Understanding</vt:lpstr>
      <vt:lpstr>Data Understanding</vt:lpstr>
      <vt:lpstr>Data Preprocessing</vt:lpstr>
      <vt:lpstr>  Methodology</vt:lpstr>
      <vt:lpstr>PowerPoint Presentation</vt:lpstr>
      <vt:lpstr>Technologies Deployed</vt:lpstr>
      <vt:lpstr>Project Pipeline</vt:lpstr>
      <vt:lpstr>FutureScope</vt:lpstr>
      <vt:lpstr>                              CONCLUSION</vt:lpstr>
      <vt:lpstr>                                               RESULT</vt:lpstr>
      <vt:lpstr>                                           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Sula</dc:creator>
  <cp:lastModifiedBy>Sowmya Baddam</cp:lastModifiedBy>
  <cp:revision>238</cp:revision>
  <dcterms:modified xsi:type="dcterms:W3CDTF">2023-04-29T15:25:24Z</dcterms:modified>
</cp:coreProperties>
</file>