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7" r:id="rId2"/>
    <p:sldId id="271" r:id="rId3"/>
    <p:sldId id="258" r:id="rId4"/>
    <p:sldId id="259" r:id="rId5"/>
    <p:sldId id="260" r:id="rId6"/>
    <p:sldId id="269" r:id="rId7"/>
    <p:sldId id="270" r:id="rId8"/>
    <p:sldId id="262" r:id="rId9"/>
    <p:sldId id="263" r:id="rId10"/>
    <p:sldId id="267" r:id="rId11"/>
    <p:sldId id="268" r:id="rId12"/>
  </p:sldIdLst>
  <p:sldSz cx="9144000" cy="5143500" type="screen16x9"/>
  <p:notesSz cx="6858000" cy="9144000"/>
  <p:embeddedFontLst>
    <p:embeddedFont>
      <p:font typeface="Alfa Slab One" panose="020B0604020202020204" charset="0"/>
      <p:regular r:id="rId14"/>
    </p:embeddedFont>
    <p:embeddedFont>
      <p:font typeface="Calibri" panose="020F0502020204030204" pitchFamily="34" charset="0"/>
      <p:regular r:id="rId15"/>
      <p:bold r:id="rId16"/>
      <p:italic r:id="rId17"/>
      <p:boldItalic r:id="rId18"/>
    </p:embeddedFont>
    <p:embeddedFont>
      <p:font typeface="Google Sans" panose="020B0604020202020204" charset="0"/>
      <p:regular r:id="rId19"/>
      <p:bold r:id="rId20"/>
      <p:italic r:id="rId21"/>
      <p:boldItalic r:id="rId22"/>
    </p:embeddedFont>
    <p:embeddedFont>
      <p:font typeface="Proxima Nova"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98A68-B931-44DD-BBE7-7DD50775C7CE}" v="1" dt="2023-03-22T14:35:56.360"/>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 Baddam" userId="de86f907924cf6ee" providerId="LiveId" clId="{FEF98A68-B931-44DD-BBE7-7DD50775C7CE}"/>
    <pc:docChg chg="custSel addSld delSld modSld sldOrd">
      <pc:chgData name="Sowmya Baddam" userId="de86f907924cf6ee" providerId="LiveId" clId="{FEF98A68-B931-44DD-BBE7-7DD50775C7CE}" dt="2023-03-22T14:39:32.616" v="204" actId="20577"/>
      <pc:docMkLst>
        <pc:docMk/>
      </pc:docMkLst>
      <pc:sldChg chg="addSp delSp modSp mod">
        <pc:chgData name="Sowmya Baddam" userId="de86f907924cf6ee" providerId="LiveId" clId="{FEF98A68-B931-44DD-BBE7-7DD50775C7CE}" dt="2023-03-22T14:39:32.616" v="204" actId="20577"/>
        <pc:sldMkLst>
          <pc:docMk/>
          <pc:sldMk cId="0" sldId="257"/>
        </pc:sldMkLst>
        <pc:spChg chg="add mod">
          <ac:chgData name="Sowmya Baddam" userId="de86f907924cf6ee" providerId="LiveId" clId="{FEF98A68-B931-44DD-BBE7-7DD50775C7CE}" dt="2023-03-22T14:39:32.616" v="204" actId="20577"/>
          <ac:spMkLst>
            <pc:docMk/>
            <pc:sldMk cId="0" sldId="257"/>
            <ac:spMk id="2" creationId="{EFC309D4-A862-65CA-0870-49AEB1FAF200}"/>
          </ac:spMkLst>
        </pc:spChg>
        <pc:spChg chg="mod">
          <ac:chgData name="Sowmya Baddam" userId="de86f907924cf6ee" providerId="LiveId" clId="{FEF98A68-B931-44DD-BBE7-7DD50775C7CE}" dt="2023-03-22T14:36:47.613" v="200" actId="207"/>
          <ac:spMkLst>
            <pc:docMk/>
            <pc:sldMk cId="0" sldId="257"/>
            <ac:spMk id="67" creationId="{00000000-0000-0000-0000-000000000000}"/>
          </ac:spMkLst>
        </pc:spChg>
        <pc:spChg chg="del mod">
          <ac:chgData name="Sowmya Baddam" userId="de86f907924cf6ee" providerId="LiveId" clId="{FEF98A68-B931-44DD-BBE7-7DD50775C7CE}" dt="2023-03-22T14:35:49.188" v="167" actId="478"/>
          <ac:spMkLst>
            <pc:docMk/>
            <pc:sldMk cId="0" sldId="257"/>
            <ac:spMk id="69" creationId="{00000000-0000-0000-0000-000000000000}"/>
          </ac:spMkLst>
        </pc:spChg>
      </pc:sldChg>
      <pc:sldChg chg="new del">
        <pc:chgData name="Sowmya Baddam" userId="de86f907924cf6ee" providerId="LiveId" clId="{FEF98A68-B931-44DD-BBE7-7DD50775C7CE}" dt="2023-03-22T04:27:21.525" v="1" actId="47"/>
        <pc:sldMkLst>
          <pc:docMk/>
          <pc:sldMk cId="187250670" sldId="271"/>
        </pc:sldMkLst>
      </pc:sldChg>
      <pc:sldChg chg="modSp new mod ord">
        <pc:chgData name="Sowmya Baddam" userId="de86f907924cf6ee" providerId="LiveId" clId="{FEF98A68-B931-44DD-BBE7-7DD50775C7CE}" dt="2023-03-22T04:28:42.677" v="161"/>
        <pc:sldMkLst>
          <pc:docMk/>
          <pc:sldMk cId="3881606841" sldId="271"/>
        </pc:sldMkLst>
        <pc:spChg chg="mod">
          <ac:chgData name="Sowmya Baddam" userId="de86f907924cf6ee" providerId="LiveId" clId="{FEF98A68-B931-44DD-BBE7-7DD50775C7CE}" dt="2023-03-22T04:27:31.789" v="10" actId="20577"/>
          <ac:spMkLst>
            <pc:docMk/>
            <pc:sldMk cId="3881606841" sldId="271"/>
            <ac:spMk id="2" creationId="{C83B5741-8608-B4B7-C967-2C85600F4AB4}"/>
          </ac:spMkLst>
        </pc:spChg>
        <pc:spChg chg="mod">
          <ac:chgData name="Sowmya Baddam" userId="de86f907924cf6ee" providerId="LiveId" clId="{FEF98A68-B931-44DD-BBE7-7DD50775C7CE}" dt="2023-03-22T04:28:35.157" v="159" actId="20577"/>
          <ac:spMkLst>
            <pc:docMk/>
            <pc:sldMk cId="3881606841" sldId="271"/>
            <ac:spMk id="3" creationId="{1FF213B2-B23B-3ED1-1B40-DA32BEB54D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c154c8b5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6c154c8b5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69090" y="695438"/>
            <a:ext cx="6800400" cy="1477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solidFill>
                  <a:schemeClr val="accent1">
                    <a:lumMod val="75000"/>
                  </a:schemeClr>
                </a:solidFill>
                <a:latin typeface="Google Sans"/>
                <a:ea typeface="Google Sans"/>
                <a:cs typeface="Google Sans"/>
                <a:sym typeface="Google Sans"/>
              </a:rPr>
              <a:t>Pitch Deck </a:t>
            </a:r>
            <a:br>
              <a:rPr lang="en" sz="4800" b="1" i="0" u="none" strike="noStrike" cap="none" dirty="0">
                <a:solidFill>
                  <a:schemeClr val="accent1">
                    <a:lumMod val="75000"/>
                  </a:schemeClr>
                </a:solidFill>
                <a:latin typeface="Google Sans"/>
                <a:ea typeface="Google Sans"/>
                <a:cs typeface="Google Sans"/>
                <a:sym typeface="Google Sans"/>
              </a:rPr>
            </a:br>
            <a:r>
              <a:rPr lang="en" sz="4800" b="1" i="0" u="none" strike="noStrike" cap="none" dirty="0">
                <a:solidFill>
                  <a:schemeClr val="accent1">
                    <a:lumMod val="75000"/>
                  </a:schemeClr>
                </a:solidFill>
                <a:latin typeface="Google Sans"/>
                <a:ea typeface="Google Sans"/>
                <a:cs typeface="Google Sans"/>
                <a:sym typeface="Google Sans"/>
              </a:rPr>
              <a:t>Group  10</a:t>
            </a:r>
            <a:endParaRPr dirty="0">
              <a:solidFill>
                <a:schemeClr val="accent1">
                  <a:lumMod val="75000"/>
                </a:schemeClr>
              </a:solidFill>
              <a:latin typeface="Google Sans"/>
              <a:ea typeface="Google Sans"/>
              <a:cs typeface="Google Sans"/>
              <a:sym typeface="Google Sans"/>
            </a:endParaRP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2" name="TextBox 1">
            <a:extLst>
              <a:ext uri="{FF2B5EF4-FFF2-40B4-BE49-F238E27FC236}">
                <a16:creationId xmlns:a16="http://schemas.microsoft.com/office/drawing/2014/main" id="{EFC309D4-A862-65CA-0870-49AEB1FAF200}"/>
              </a:ext>
            </a:extLst>
          </p:cNvPr>
          <p:cNvSpPr txBox="1"/>
          <p:nvPr/>
        </p:nvSpPr>
        <p:spPr>
          <a:xfrm>
            <a:off x="1152293" y="2386361"/>
            <a:ext cx="6564351" cy="461665"/>
          </a:xfrm>
          <a:prstGeom prst="rect">
            <a:avLst/>
          </a:prstGeom>
          <a:noFill/>
        </p:spPr>
        <p:txBody>
          <a:bodyPr wrap="square" rtlCol="0">
            <a:spAutoFit/>
          </a:bodyPr>
          <a:lstStyle/>
          <a:p>
            <a:pPr algn="ctr"/>
            <a:r>
              <a:rPr lang="en-US" sz="2400" b="1" dirty="0">
                <a:solidFill>
                  <a:schemeClr val="accent2">
                    <a:lumMod val="75000"/>
                  </a:schemeClr>
                </a:solidFill>
                <a:latin typeface="+mn-lt"/>
              </a:rPr>
              <a:t>FORECASTING CAR SALE PRICE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26"/>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FutureScope</a:t>
            </a:r>
            <a:endParaRPr dirty="0"/>
          </a:p>
        </p:txBody>
      </p:sp>
      <p:sp>
        <p:nvSpPr>
          <p:cNvPr id="249" name="Google Shape;249;p26"/>
          <p:cNvSpPr txBox="1"/>
          <p:nvPr/>
        </p:nvSpPr>
        <p:spPr>
          <a:xfrm>
            <a:off x="745271" y="1194287"/>
            <a:ext cx="6911899" cy="3006006"/>
          </a:xfrm>
          <a:prstGeom prst="rect">
            <a:avLst/>
          </a:prstGeom>
          <a:noFill/>
          <a:ln>
            <a:noFill/>
          </a:ln>
        </p:spPr>
        <p:txBody>
          <a:bodyPr spcFirstLastPara="1" wrap="square" lIns="0" tIns="0" rIns="0" bIns="0" anchor="t" anchorCtr="0">
            <a:noAutofit/>
          </a:bodyPr>
          <a:lstStyle/>
          <a:p>
            <a:pPr marL="171450" marR="0" lvl="0" indent="-171450" algn="l" rtl="0">
              <a:lnSpc>
                <a:spcPct val="150000"/>
              </a:lnSpc>
              <a:spcBef>
                <a:spcPts val="0"/>
              </a:spcBef>
              <a:spcAft>
                <a:spcPts val="0"/>
              </a:spcAft>
              <a:buClr>
                <a:srgbClr val="5B5B5B"/>
              </a:buClr>
              <a:buSzPts val="1000"/>
              <a:buFont typeface="Wingdings" panose="05000000000000000000" pitchFamily="2" charset="2"/>
              <a:buChar char="Ø"/>
            </a:pPr>
            <a:r>
              <a:rPr lang="en-US" b="0" i="0" dirty="0">
                <a:solidFill>
                  <a:srgbClr val="374151"/>
                </a:solidFill>
                <a:effectLst/>
                <a:latin typeface="Söhne"/>
              </a:rPr>
              <a:t>Integration with real-time market data: Future models could incorporate real-time market data and trends to improve the accuracy of predictions.</a:t>
            </a:r>
          </a:p>
          <a:p>
            <a:pPr marL="171450" marR="0" lvl="0" indent="-171450" algn="l" rtl="0">
              <a:lnSpc>
                <a:spcPct val="150000"/>
              </a:lnSpc>
              <a:spcBef>
                <a:spcPts val="0"/>
              </a:spcBef>
              <a:spcAft>
                <a:spcPts val="0"/>
              </a:spcAft>
              <a:buClr>
                <a:srgbClr val="5B5B5B"/>
              </a:buClr>
              <a:buSzPts val="1000"/>
              <a:buFont typeface="Wingdings" panose="05000000000000000000" pitchFamily="2" charset="2"/>
              <a:buChar char="Ø"/>
            </a:pPr>
            <a:r>
              <a:rPr lang="en-US" b="0" i="0" dirty="0">
                <a:solidFill>
                  <a:srgbClr val="374151"/>
                </a:solidFill>
                <a:effectLst/>
                <a:latin typeface="Söhne"/>
              </a:rPr>
              <a:t>Expansion to other markets: While car sale price predicting models currently exist for certain regions or markets, future models could expand to cover other regions and countries, providing a more comprehensive and global perspective on car pricing</a:t>
            </a:r>
            <a:endParaRPr lang="en-US" dirty="0">
              <a:solidFill>
                <a:srgbClr val="374151"/>
              </a:solidFill>
              <a:latin typeface="Söhne"/>
            </a:endParaRPr>
          </a:p>
          <a:p>
            <a:pPr marL="171450" indent="-171450">
              <a:lnSpc>
                <a:spcPct val="150000"/>
              </a:lnSpc>
              <a:buClr>
                <a:srgbClr val="5B5B5B"/>
              </a:buClr>
              <a:buSzPts val="1000"/>
              <a:buFont typeface="Wingdings" panose="05000000000000000000" pitchFamily="2" charset="2"/>
              <a:buChar char="Ø"/>
            </a:pPr>
            <a:r>
              <a:rPr lang="en-US" b="0" i="0" dirty="0">
                <a:solidFill>
                  <a:srgbClr val="374151"/>
                </a:solidFill>
                <a:effectLst/>
                <a:latin typeface="Söhne"/>
              </a:rPr>
              <a:t>Integration with blockchain technology: Future models could integrate blockchain technology to provide a secure, transparent, and decentralized platform for car pricing data. This could enable buyers and sellers to make more informed decisions based on trusted data and reduce the potential for fraud or manipulation in the pricing process.</a:t>
            </a:r>
          </a:p>
          <a:p>
            <a:pPr marL="171450" marR="0" lvl="0" indent="-171450" algn="l" rtl="0">
              <a:lnSpc>
                <a:spcPct val="150000"/>
              </a:lnSpc>
              <a:spcBef>
                <a:spcPts val="0"/>
              </a:spcBef>
              <a:spcAft>
                <a:spcPts val="0"/>
              </a:spcAft>
              <a:buClr>
                <a:srgbClr val="5B5B5B"/>
              </a:buClr>
              <a:buSzPts val="1000"/>
              <a:buFont typeface="Wingdings" panose="05000000000000000000" pitchFamily="2" charset="2"/>
              <a:buChar char="Ø"/>
            </a:pPr>
            <a:endParaRPr lang="en-US" dirty="0">
              <a:solidFill>
                <a:srgbClr val="5B5B5B"/>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114AB-8AC8-DF26-81BB-B7417811BF74}"/>
              </a:ext>
            </a:extLst>
          </p:cNvPr>
          <p:cNvSpPr/>
          <p:nvPr/>
        </p:nvSpPr>
        <p:spPr>
          <a:xfrm>
            <a:off x="328471" y="1397623"/>
            <a:ext cx="8421029" cy="2237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a:extLst>
              <a:ext uri="{FF2B5EF4-FFF2-40B4-BE49-F238E27FC236}">
                <a16:creationId xmlns:a16="http://schemas.microsoft.com/office/drawing/2014/main" id="{D3CFA796-A318-1322-24E3-EBDF84C13883}"/>
              </a:ext>
            </a:extLst>
          </p:cNvPr>
          <p:cNvSpPr txBox="1">
            <a:spLocks/>
          </p:cNvSpPr>
          <p:nvPr/>
        </p:nvSpPr>
        <p:spPr>
          <a:xfrm>
            <a:off x="328471" y="1821371"/>
            <a:ext cx="8368500" cy="117459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marR="0" lvl="1"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9pPr>
          </a:lstStyle>
          <a:p>
            <a:r>
              <a:rPr lang="en-US" sz="4800" dirty="0">
                <a:solidFill>
                  <a:schemeClr val="bg1"/>
                </a:solidFill>
              </a:rPr>
              <a:t>THANK YOU</a:t>
            </a:r>
          </a:p>
        </p:txBody>
      </p:sp>
    </p:spTree>
    <p:extLst>
      <p:ext uri="{BB962C8B-B14F-4D97-AF65-F5344CB8AC3E}">
        <p14:creationId xmlns:p14="http://schemas.microsoft.com/office/powerpoint/2010/main" val="247716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5741-8608-B4B7-C967-2C85600F4AB4}"/>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1FF213B2-B23B-3ED1-1B40-DA32BEB54DED}"/>
              </a:ext>
            </a:extLst>
          </p:cNvPr>
          <p:cNvSpPr>
            <a:spLocks noGrp="1"/>
          </p:cNvSpPr>
          <p:nvPr>
            <p:ph type="body" idx="1"/>
          </p:nvPr>
        </p:nvSpPr>
        <p:spPr/>
        <p:txBody>
          <a:bodyPr/>
          <a:lstStyle/>
          <a:p>
            <a:r>
              <a:rPr lang="en-US" dirty="0"/>
              <a:t>Team Members</a:t>
            </a:r>
          </a:p>
          <a:p>
            <a:r>
              <a:rPr lang="en-US" dirty="0"/>
              <a:t>Problem</a:t>
            </a:r>
          </a:p>
          <a:p>
            <a:r>
              <a:rPr lang="en-US" dirty="0"/>
              <a:t>Solution</a:t>
            </a:r>
          </a:p>
          <a:p>
            <a:r>
              <a:rPr lang="en-US" dirty="0"/>
              <a:t>Business Understanding’</a:t>
            </a:r>
          </a:p>
          <a:p>
            <a:r>
              <a:rPr lang="en-US" dirty="0"/>
              <a:t>Data Understanding</a:t>
            </a:r>
          </a:p>
          <a:p>
            <a:r>
              <a:rPr lang="en-US" dirty="0"/>
              <a:t>Technologies to be used</a:t>
            </a:r>
          </a:p>
          <a:p>
            <a:r>
              <a:rPr lang="en-US" dirty="0"/>
              <a:t>Project Pipeline</a:t>
            </a:r>
          </a:p>
          <a:p>
            <a:r>
              <a:rPr lang="en-US" dirty="0"/>
              <a:t>Future Scope</a:t>
            </a:r>
          </a:p>
          <a:p>
            <a:endParaRPr lang="en-US" dirty="0"/>
          </a:p>
          <a:p>
            <a:endParaRPr lang="en-US" dirty="0"/>
          </a:p>
        </p:txBody>
      </p:sp>
    </p:spTree>
    <p:extLst>
      <p:ext uri="{BB962C8B-B14F-4D97-AF65-F5344CB8AC3E}">
        <p14:creationId xmlns:p14="http://schemas.microsoft.com/office/powerpoint/2010/main" val="388160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7"/>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Team Members</a:t>
            </a:r>
            <a:endParaRPr dirty="0"/>
          </a:p>
        </p:txBody>
      </p:sp>
      <p:sp>
        <p:nvSpPr>
          <p:cNvPr id="78" name="Google Shape;78;p17"/>
          <p:cNvSpPr/>
          <p:nvPr/>
        </p:nvSpPr>
        <p:spPr>
          <a:xfrm>
            <a:off x="574764"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9" name="Google Shape;79;p17"/>
          <p:cNvSpPr/>
          <p:nvPr/>
        </p:nvSpPr>
        <p:spPr>
          <a:xfrm>
            <a:off x="3513642"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5" name="Rectangle: Diagonal Corners Rounded 4">
            <a:extLst>
              <a:ext uri="{FF2B5EF4-FFF2-40B4-BE49-F238E27FC236}">
                <a16:creationId xmlns:a16="http://schemas.microsoft.com/office/drawing/2014/main" id="{0A7BD82A-7C6E-7801-18C6-F857848536E9}"/>
              </a:ext>
            </a:extLst>
          </p:cNvPr>
          <p:cNvSpPr/>
          <p:nvPr/>
        </p:nvSpPr>
        <p:spPr>
          <a:xfrm>
            <a:off x="847493" y="1221767"/>
            <a:ext cx="3278458" cy="12712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Sai Karthik Navuluru</a:t>
            </a:r>
          </a:p>
        </p:txBody>
      </p:sp>
      <p:sp>
        <p:nvSpPr>
          <p:cNvPr id="6" name="Rectangle: Diagonal Corners Rounded 5">
            <a:extLst>
              <a:ext uri="{FF2B5EF4-FFF2-40B4-BE49-F238E27FC236}">
                <a16:creationId xmlns:a16="http://schemas.microsoft.com/office/drawing/2014/main" id="{2F612FA0-B327-844A-A771-DCADEDE34351}"/>
              </a:ext>
            </a:extLst>
          </p:cNvPr>
          <p:cNvSpPr/>
          <p:nvPr/>
        </p:nvSpPr>
        <p:spPr>
          <a:xfrm>
            <a:off x="4559475" y="2768946"/>
            <a:ext cx="3278458" cy="12712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Saranya Reddy</a:t>
            </a:r>
          </a:p>
        </p:txBody>
      </p:sp>
      <p:sp>
        <p:nvSpPr>
          <p:cNvPr id="7" name="Rectangle: Diagonal Corners Rounded 6">
            <a:extLst>
              <a:ext uri="{FF2B5EF4-FFF2-40B4-BE49-F238E27FC236}">
                <a16:creationId xmlns:a16="http://schemas.microsoft.com/office/drawing/2014/main" id="{52AF5488-5573-548A-B07A-5102746B867D}"/>
              </a:ext>
            </a:extLst>
          </p:cNvPr>
          <p:cNvSpPr/>
          <p:nvPr/>
        </p:nvSpPr>
        <p:spPr>
          <a:xfrm>
            <a:off x="847493" y="2768946"/>
            <a:ext cx="3278458" cy="12712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Triyogya</a:t>
            </a:r>
          </a:p>
        </p:txBody>
      </p:sp>
      <p:sp>
        <p:nvSpPr>
          <p:cNvPr id="8" name="Rectangle: Diagonal Corners Rounded 7">
            <a:extLst>
              <a:ext uri="{FF2B5EF4-FFF2-40B4-BE49-F238E27FC236}">
                <a16:creationId xmlns:a16="http://schemas.microsoft.com/office/drawing/2014/main" id="{F0B6CE1A-55EF-2EC6-A385-E633598D497C}"/>
              </a:ext>
            </a:extLst>
          </p:cNvPr>
          <p:cNvSpPr/>
          <p:nvPr/>
        </p:nvSpPr>
        <p:spPr>
          <a:xfrm>
            <a:off x="4559475" y="1221766"/>
            <a:ext cx="3278458" cy="12712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Sowmya Sri Reddy Baddam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What is the Problem?</a:t>
            </a:r>
            <a:endParaRPr dirty="0"/>
          </a:p>
        </p:txBody>
      </p:sp>
      <p:sp>
        <p:nvSpPr>
          <p:cNvPr id="90" name="Google Shape;90;p18"/>
          <p:cNvSpPr txBox="1"/>
          <p:nvPr/>
        </p:nvSpPr>
        <p:spPr>
          <a:xfrm>
            <a:off x="3641649" y="1152373"/>
            <a:ext cx="1985995" cy="247636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chemeClr val="accent2"/>
                </a:solidFill>
                <a:latin typeface="Roboto"/>
                <a:ea typeface="Roboto"/>
                <a:cs typeface="Roboto"/>
                <a:sym typeface="Roboto"/>
              </a:rPr>
              <a:t>Problem #2</a:t>
            </a:r>
          </a:p>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rgbClr val="7F7F7F"/>
                </a:solidFill>
                <a:latin typeface="Roboto"/>
                <a:ea typeface="Roboto"/>
                <a:cs typeface="Roboto"/>
                <a:sym typeface="Roboto"/>
              </a:rPr>
              <a:t>Negotiation Challenges</a:t>
            </a:r>
          </a:p>
          <a:p>
            <a:pPr marL="0" marR="0" lvl="0" indent="0" algn="just" rtl="0">
              <a:lnSpc>
                <a:spcPct val="130000"/>
              </a:lnSpc>
              <a:spcBef>
                <a:spcPts val="0"/>
              </a:spcBef>
              <a:spcAft>
                <a:spcPts val="0"/>
              </a:spcAft>
              <a:buClr>
                <a:schemeClr val="accent2"/>
              </a:buClr>
              <a:buSzPts val="1400"/>
              <a:buFont typeface="Noto Sans Symbols"/>
              <a:buNone/>
            </a:pPr>
            <a:br>
              <a:rPr lang="en" b="1" i="0" u="none" strike="noStrike" cap="none" dirty="0">
                <a:solidFill>
                  <a:srgbClr val="7F7F7F"/>
                </a:solidFill>
                <a:latin typeface="Roboto"/>
                <a:ea typeface="Roboto"/>
                <a:cs typeface="Roboto"/>
                <a:sym typeface="Roboto"/>
              </a:rPr>
            </a:br>
            <a:r>
              <a:rPr lang="en-US" b="0" i="0" dirty="0">
                <a:solidFill>
                  <a:srgbClr val="374151"/>
                </a:solidFill>
                <a:effectLst/>
                <a:latin typeface="Söhne"/>
              </a:rPr>
              <a:t>Even if both the buyer and seller have a good sense of the car's fair market value, negotiating a final price can still be difficult</a:t>
            </a:r>
            <a:r>
              <a:rPr lang="en" sz="1000" b="0" i="0" u="none" strike="noStrike" cap="none" dirty="0">
                <a:solidFill>
                  <a:srgbClr val="7F7F7F"/>
                </a:solidFill>
                <a:latin typeface="Roboto"/>
                <a:ea typeface="Roboto"/>
                <a:cs typeface="Roboto"/>
                <a:sym typeface="Roboto"/>
              </a:rPr>
              <a:t> </a:t>
            </a:r>
            <a:endParaRPr sz="1050" b="0" i="0" u="none" strike="noStrike" cap="none" dirty="0">
              <a:solidFill>
                <a:srgbClr val="7F7F7F"/>
              </a:solidFill>
              <a:latin typeface="Roboto"/>
              <a:ea typeface="Roboto"/>
              <a:cs typeface="Roboto"/>
              <a:sym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5" name="Google Shape;95;p18"/>
          <p:cNvSpPr txBox="1"/>
          <p:nvPr/>
        </p:nvSpPr>
        <p:spPr>
          <a:xfrm>
            <a:off x="746113" y="1152372"/>
            <a:ext cx="1723200" cy="2696967"/>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 #1</a:t>
            </a:r>
          </a:p>
          <a:p>
            <a:pPr marL="0" marR="0" lvl="0" indent="0" algn="ctr" rtl="0">
              <a:lnSpc>
                <a:spcPct val="130000"/>
              </a:lnSpc>
              <a:spcBef>
                <a:spcPts val="0"/>
              </a:spcBef>
              <a:spcAft>
                <a:spcPts val="0"/>
              </a:spcAft>
              <a:buClr>
                <a:schemeClr val="accent1"/>
              </a:buClr>
              <a:buSzPts val="1400"/>
              <a:buFont typeface="Noto Sans Symbols"/>
              <a:buNone/>
            </a:pPr>
            <a:r>
              <a:rPr lang="en" b="1" dirty="0">
                <a:solidFill>
                  <a:schemeClr val="accent1"/>
                </a:solidFill>
                <a:latin typeface="Roboto"/>
                <a:ea typeface="Roboto"/>
                <a:cs typeface="Roboto"/>
                <a:sym typeface="Roboto"/>
              </a:rPr>
              <a:t>Inaccurate Pricing</a:t>
            </a:r>
          </a:p>
          <a:p>
            <a:pPr marL="0" marR="0" lvl="0" indent="0" algn="just" rtl="0">
              <a:lnSpc>
                <a:spcPct val="130000"/>
              </a:lnSpc>
              <a:spcBef>
                <a:spcPts val="0"/>
              </a:spcBef>
              <a:spcAft>
                <a:spcPts val="0"/>
              </a:spcAft>
              <a:buClr>
                <a:schemeClr val="accent1"/>
              </a:buClr>
              <a:buSzPts val="1400"/>
              <a:buFont typeface="Noto Sans Symbols"/>
              <a:buNone/>
            </a:pPr>
            <a:br>
              <a:rPr lang="en" sz="1400" b="1" u="none" dirty="0">
                <a:solidFill>
                  <a:srgbClr val="7F7F7F"/>
                </a:solidFill>
                <a:latin typeface="Roboto"/>
                <a:ea typeface="Roboto"/>
                <a:cs typeface="Roboto"/>
                <a:sym typeface="Roboto"/>
              </a:rPr>
            </a:br>
            <a:r>
              <a:rPr lang="en-US" b="0" i="0" dirty="0">
                <a:solidFill>
                  <a:srgbClr val="374151"/>
                </a:solidFill>
                <a:effectLst/>
                <a:latin typeface="Söhne"/>
              </a:rPr>
              <a:t>One common problem when selling a used car is figuring out how to price it accurately. </a:t>
            </a:r>
            <a:endParaRPr b="0" u="none" dirty="0">
              <a:solidFill>
                <a:srgbClr val="7F7F7F"/>
              </a:solidFill>
              <a:latin typeface="Roboto"/>
              <a:ea typeface="Roboto"/>
              <a:cs typeface="Roboto"/>
              <a:sym typeface="Roboto"/>
            </a:endParaRPr>
          </a:p>
        </p:txBody>
      </p:sp>
      <p:sp>
        <p:nvSpPr>
          <p:cNvPr id="97" name="Google Shape;97;p18"/>
          <p:cNvSpPr/>
          <p:nvPr/>
        </p:nvSpPr>
        <p:spPr>
          <a:xfrm>
            <a:off x="1435303"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98" name="Google Shape;98;p18"/>
          <p:cNvSpPr/>
          <p:nvPr/>
        </p:nvSpPr>
        <p:spPr>
          <a:xfrm>
            <a:off x="42315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99" name="Google Shape;99;p18"/>
          <p:cNvSpPr txBox="1"/>
          <p:nvPr/>
        </p:nvSpPr>
        <p:spPr>
          <a:xfrm>
            <a:off x="6431103" y="1161183"/>
            <a:ext cx="2259403" cy="2476359"/>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3"/>
              </a:buClr>
              <a:buSzPts val="1400"/>
              <a:buFont typeface="Noto Sans Symbols"/>
              <a:buNone/>
            </a:pPr>
            <a:r>
              <a:rPr lang="en" sz="1400" b="1" u="none" dirty="0">
                <a:solidFill>
                  <a:schemeClr val="accent1">
                    <a:lumMod val="60000"/>
                    <a:lumOff val="40000"/>
                  </a:schemeClr>
                </a:solidFill>
                <a:latin typeface="Roboto"/>
                <a:ea typeface="Roboto"/>
                <a:cs typeface="Roboto"/>
                <a:sym typeface="Roboto"/>
              </a:rPr>
              <a:t>Problem #3</a:t>
            </a:r>
          </a:p>
          <a:p>
            <a:pPr marL="0" marR="0" lvl="0" indent="0" algn="ctr" rtl="0">
              <a:lnSpc>
                <a:spcPct val="130000"/>
              </a:lnSpc>
              <a:spcBef>
                <a:spcPts val="0"/>
              </a:spcBef>
              <a:spcAft>
                <a:spcPts val="0"/>
              </a:spcAft>
              <a:buClr>
                <a:schemeClr val="accent3"/>
              </a:buClr>
              <a:buSzPts val="1400"/>
              <a:buFont typeface="Noto Sans Symbols"/>
              <a:buNone/>
            </a:pPr>
            <a:r>
              <a:rPr lang="en" b="1" dirty="0">
                <a:solidFill>
                  <a:schemeClr val="accent1">
                    <a:lumMod val="60000"/>
                    <a:lumOff val="40000"/>
                  </a:schemeClr>
                </a:solidFill>
                <a:latin typeface="Roboto"/>
                <a:ea typeface="Roboto"/>
                <a:cs typeface="Roboto"/>
                <a:sym typeface="Roboto"/>
              </a:rPr>
              <a:t>Time Consuming valuation process</a:t>
            </a:r>
          </a:p>
          <a:p>
            <a:pPr marL="0" marR="0" lvl="0" indent="0" algn="ctr" rtl="0">
              <a:lnSpc>
                <a:spcPct val="130000"/>
              </a:lnSpc>
              <a:spcBef>
                <a:spcPts val="0"/>
              </a:spcBef>
              <a:spcAft>
                <a:spcPts val="0"/>
              </a:spcAft>
              <a:buClr>
                <a:schemeClr val="accent3"/>
              </a:buClr>
              <a:buSzPts val="1400"/>
              <a:buFont typeface="Noto Sans Symbols"/>
              <a:buNone/>
            </a:pPr>
            <a:r>
              <a:rPr lang="en-US" b="0" i="0" dirty="0">
                <a:solidFill>
                  <a:srgbClr val="374151"/>
                </a:solidFill>
                <a:effectLst/>
                <a:latin typeface="Söhne"/>
              </a:rPr>
              <a:t>Determining the value of a used car can be a time-consuming process that involves lots of researching</a:t>
            </a:r>
            <a:endParaRPr lang="en-US" b="0" u="none" dirty="0">
              <a:solidFill>
                <a:srgbClr val="7F7F7F"/>
              </a:solidFill>
              <a:latin typeface="Roboto"/>
              <a:ea typeface="Roboto"/>
              <a:cs typeface="Roboto"/>
              <a:sym typeface="Roboto"/>
            </a:endParaRPr>
          </a:p>
        </p:txBody>
      </p:sp>
      <p:sp>
        <p:nvSpPr>
          <p:cNvPr id="101" name="Google Shape;101;p18"/>
          <p:cNvSpPr/>
          <p:nvPr/>
        </p:nvSpPr>
        <p:spPr>
          <a:xfrm>
            <a:off x="7014211"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dirty="0"/>
              <a:t>How we are aiming to solve the problem</a:t>
            </a:r>
            <a:endParaRPr dirty="0"/>
          </a:p>
        </p:txBody>
      </p:sp>
      <p:sp>
        <p:nvSpPr>
          <p:cNvPr id="109" name="Google Shape;109;p19"/>
          <p:cNvSpPr/>
          <p:nvPr/>
        </p:nvSpPr>
        <p:spPr>
          <a:xfrm>
            <a:off x="381000" y="1294160"/>
            <a:ext cx="2667000" cy="2894666"/>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457200" y="1531434"/>
            <a:ext cx="2495400" cy="2163267"/>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600" b="1" dirty="0">
                <a:solidFill>
                  <a:schemeClr val="lt1"/>
                </a:solidFill>
                <a:latin typeface="Roboto"/>
                <a:ea typeface="Roboto"/>
                <a:cs typeface="Roboto"/>
                <a:sym typeface="Roboto"/>
              </a:rPr>
              <a:t>Solution #1</a:t>
            </a:r>
            <a:br>
              <a:rPr lang="en" sz="1600" dirty="0">
                <a:solidFill>
                  <a:schemeClr val="lt1"/>
                </a:solidFill>
                <a:latin typeface="Roboto"/>
                <a:ea typeface="Roboto"/>
                <a:cs typeface="Roboto"/>
                <a:sym typeface="Roboto"/>
              </a:rPr>
            </a:br>
            <a:endParaRPr lang="en" sz="1600" dirty="0">
              <a:solidFill>
                <a:schemeClr val="lt1"/>
              </a:solidFill>
              <a:latin typeface="Roboto"/>
              <a:ea typeface="Roboto"/>
              <a:cs typeface="Roboto"/>
              <a:sym typeface="Roboto"/>
            </a:endParaRPr>
          </a:p>
          <a:p>
            <a:pPr marL="0" marR="0" lvl="0" indent="0" algn="ctr" rtl="0">
              <a:lnSpc>
                <a:spcPct val="150000"/>
              </a:lnSpc>
              <a:spcBef>
                <a:spcPts val="0"/>
              </a:spcBef>
              <a:spcAft>
                <a:spcPts val="0"/>
              </a:spcAft>
              <a:buClr>
                <a:schemeClr val="lt1"/>
              </a:buClr>
              <a:buSzPts val="1200"/>
              <a:buFont typeface="Noto Sans Symbols"/>
              <a:buNone/>
            </a:pPr>
            <a:r>
              <a:rPr lang="en" sz="900" dirty="0">
                <a:solidFill>
                  <a:schemeClr val="lt1"/>
                </a:solidFill>
                <a:latin typeface="Roboto"/>
                <a:ea typeface="Roboto"/>
                <a:cs typeface="Roboto"/>
                <a:sym typeface="Roboto"/>
              </a:rPr>
              <a:t> </a:t>
            </a:r>
            <a:r>
              <a:rPr lang="en-US" b="0" i="0" dirty="0">
                <a:solidFill>
                  <a:schemeClr val="bg1"/>
                </a:solidFill>
                <a:effectLst/>
                <a:latin typeface="Söhne"/>
              </a:rPr>
              <a:t>A car selling price prediction model can help by providing a data-driven estimate of the car's worth</a:t>
            </a:r>
            <a:r>
              <a:rPr lang="en" dirty="0">
                <a:solidFill>
                  <a:schemeClr val="bg1"/>
                </a:solidFill>
                <a:latin typeface="Roboto"/>
                <a:ea typeface="Roboto"/>
                <a:cs typeface="Roboto"/>
                <a:sym typeface="Roboto"/>
              </a:rPr>
              <a:t>. </a:t>
            </a:r>
            <a:endParaRPr dirty="0">
              <a:solidFill>
                <a:schemeClr val="bg1"/>
              </a:solidFill>
            </a:endParaRPr>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231682" y="1294160"/>
            <a:ext cx="2667000" cy="2894666"/>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3317408" y="1598341"/>
            <a:ext cx="2495400" cy="209636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600" b="1" dirty="0">
                <a:solidFill>
                  <a:schemeClr val="lt1"/>
                </a:solidFill>
                <a:latin typeface="Roboto"/>
                <a:ea typeface="Roboto"/>
                <a:cs typeface="Roboto"/>
                <a:sym typeface="Roboto"/>
              </a:rPr>
              <a:t>Solution #2</a:t>
            </a:r>
          </a:p>
          <a:p>
            <a:pPr marL="0" marR="0" lvl="0" indent="0" algn="ctr" rtl="0">
              <a:lnSpc>
                <a:spcPct val="150000"/>
              </a:lnSpc>
              <a:spcBef>
                <a:spcPts val="0"/>
              </a:spcBef>
              <a:spcAft>
                <a:spcPts val="0"/>
              </a:spcAft>
              <a:buClr>
                <a:schemeClr val="lt1"/>
              </a:buClr>
              <a:buSzPts val="1200"/>
              <a:buFont typeface="Noto Sans Symbols"/>
              <a:buNone/>
            </a:pPr>
            <a:br>
              <a:rPr lang="en" sz="1000" dirty="0">
                <a:solidFill>
                  <a:schemeClr val="lt1"/>
                </a:solidFill>
                <a:latin typeface="Roboto"/>
                <a:ea typeface="Roboto"/>
                <a:cs typeface="Roboto"/>
                <a:sym typeface="Roboto"/>
              </a:rPr>
            </a:br>
            <a:r>
              <a:rPr lang="en-US" b="0" i="0" dirty="0">
                <a:solidFill>
                  <a:schemeClr val="bg1"/>
                </a:solidFill>
                <a:effectLst/>
                <a:latin typeface="Söhne"/>
              </a:rPr>
              <a:t>The model can help streamline the negotiation process and lead to a more satisfactory outcome for both parties.</a:t>
            </a:r>
            <a:endParaRPr dirty="0"/>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294160"/>
            <a:ext cx="2667000" cy="2894666"/>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6" name="Google Shape;116;p19"/>
          <p:cNvSpPr txBox="1"/>
          <p:nvPr/>
        </p:nvSpPr>
        <p:spPr>
          <a:xfrm>
            <a:off x="6185210" y="1531434"/>
            <a:ext cx="2478280" cy="2163267"/>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600" b="1" dirty="0">
                <a:solidFill>
                  <a:schemeClr val="lt1"/>
                </a:solidFill>
                <a:latin typeface="Roboto"/>
                <a:ea typeface="Roboto"/>
                <a:cs typeface="Roboto"/>
                <a:sym typeface="Roboto"/>
              </a:rPr>
              <a:t>Solution #3</a:t>
            </a:r>
          </a:p>
          <a:p>
            <a:pPr marL="0" marR="0" lvl="0" indent="0" algn="ctr" rtl="0">
              <a:lnSpc>
                <a:spcPct val="150000"/>
              </a:lnSpc>
              <a:spcBef>
                <a:spcPts val="0"/>
              </a:spcBef>
              <a:spcAft>
                <a:spcPts val="0"/>
              </a:spcAft>
              <a:buClr>
                <a:schemeClr val="lt1"/>
              </a:buClr>
              <a:buSzPts val="1200"/>
              <a:buFont typeface="Noto Sans Symbols"/>
              <a:buNone/>
            </a:pPr>
            <a:br>
              <a:rPr lang="en" dirty="0">
                <a:solidFill>
                  <a:schemeClr val="lt1"/>
                </a:solidFill>
                <a:latin typeface="Roboto"/>
                <a:ea typeface="Roboto"/>
                <a:cs typeface="Roboto"/>
                <a:sym typeface="Roboto"/>
              </a:rPr>
            </a:br>
            <a:r>
              <a:rPr lang="en-US" b="0" i="0" dirty="0">
                <a:solidFill>
                  <a:schemeClr val="bg1"/>
                </a:solidFill>
                <a:effectLst/>
                <a:latin typeface="Söhne"/>
              </a:rPr>
              <a:t>A car selling price prediction model can provide a quick and easy way to get an estimate of a car's worth</a:t>
            </a:r>
            <a:endParaRPr dirty="0">
              <a:solidFill>
                <a:schemeClr val="bg1"/>
              </a:solidFill>
            </a:endParaRPr>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DA61F9-3DEA-4953-0E37-6F78644CE10A}"/>
              </a:ext>
            </a:extLst>
          </p:cNvPr>
          <p:cNvSpPr>
            <a:spLocks noGrp="1"/>
          </p:cNvSpPr>
          <p:nvPr>
            <p:ph type="title"/>
          </p:nvPr>
        </p:nvSpPr>
        <p:spPr/>
        <p:txBody>
          <a:bodyPr/>
          <a:lstStyle/>
          <a:p>
            <a:r>
              <a:rPr lang="en-US" dirty="0"/>
              <a:t>Business Understanding</a:t>
            </a:r>
          </a:p>
        </p:txBody>
      </p:sp>
      <p:sp>
        <p:nvSpPr>
          <p:cNvPr id="4" name="TextBox 3">
            <a:extLst>
              <a:ext uri="{FF2B5EF4-FFF2-40B4-BE49-F238E27FC236}">
                <a16:creationId xmlns:a16="http://schemas.microsoft.com/office/drawing/2014/main" id="{C9F7C1E3-51FA-49A6-63F4-1312DDA53B4B}"/>
              </a:ext>
            </a:extLst>
          </p:cNvPr>
          <p:cNvSpPr txBox="1"/>
          <p:nvPr/>
        </p:nvSpPr>
        <p:spPr>
          <a:xfrm>
            <a:off x="683941" y="1182029"/>
            <a:ext cx="8147825"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0" i="0" dirty="0">
                <a:solidFill>
                  <a:srgbClr val="374151"/>
                </a:solidFill>
                <a:effectLst/>
                <a:latin typeface="Söhne"/>
              </a:rPr>
              <a:t>The main objective of this project would be to develop a machine learning model that can accurately predict the sale price of a car based on its attributes. Some of the key business questions that would need to be answered during this phase include</a:t>
            </a:r>
          </a:p>
          <a:p>
            <a:pPr marL="342900" lvl="1" indent="-342900">
              <a:lnSpc>
                <a:spcPct val="200000"/>
              </a:lnSpc>
              <a:buFont typeface="+mj-lt"/>
              <a:buAutoNum type="arabicPeriod"/>
            </a:pPr>
            <a:r>
              <a:rPr lang="en-US" b="0" i="0" dirty="0">
                <a:solidFill>
                  <a:srgbClr val="374151"/>
                </a:solidFill>
                <a:effectLst/>
                <a:latin typeface="Söhne"/>
              </a:rPr>
              <a:t>Main factors that influence the sale price of a car?</a:t>
            </a:r>
            <a:endParaRPr lang="en-US" dirty="0">
              <a:solidFill>
                <a:srgbClr val="374151"/>
              </a:solidFill>
              <a:latin typeface="Söhne"/>
            </a:endParaRPr>
          </a:p>
          <a:p>
            <a:pPr marL="342900" lvl="1" indent="-342900">
              <a:lnSpc>
                <a:spcPct val="200000"/>
              </a:lnSpc>
              <a:buFont typeface="+mj-lt"/>
              <a:buAutoNum type="arabicPeriod"/>
            </a:pPr>
            <a:r>
              <a:rPr lang="en-US" b="0" i="0" dirty="0">
                <a:solidFill>
                  <a:srgbClr val="374151"/>
                </a:solidFill>
                <a:effectLst/>
                <a:latin typeface="Söhne"/>
              </a:rPr>
              <a:t>Target customers for this model?</a:t>
            </a:r>
          </a:p>
          <a:p>
            <a:pPr marL="342900" lvl="1" indent="-342900">
              <a:lnSpc>
                <a:spcPct val="200000"/>
              </a:lnSpc>
              <a:buFont typeface="+mj-lt"/>
              <a:buAutoNum type="arabicPeriod"/>
            </a:pPr>
            <a:r>
              <a:rPr lang="en-US" b="0" i="0" dirty="0">
                <a:solidFill>
                  <a:srgbClr val="374151"/>
                </a:solidFill>
                <a:effectLst/>
                <a:latin typeface="Söhne"/>
              </a:rPr>
              <a:t>Expected accuracy of the model</a:t>
            </a:r>
            <a:r>
              <a:rPr lang="en-US" dirty="0">
                <a:solidFill>
                  <a:srgbClr val="374151"/>
                </a:solidFill>
                <a:latin typeface="Söhne"/>
              </a:rPr>
              <a:t>?</a:t>
            </a:r>
          </a:p>
          <a:p>
            <a:pPr marL="342900" lvl="1" indent="-342900">
              <a:lnSpc>
                <a:spcPct val="200000"/>
              </a:lnSpc>
              <a:buFont typeface="+mj-lt"/>
              <a:buAutoNum type="arabicPeriod"/>
            </a:pPr>
            <a:r>
              <a:rPr lang="en-US" b="0" i="0" dirty="0">
                <a:solidFill>
                  <a:srgbClr val="374151"/>
                </a:solidFill>
                <a:effectLst/>
                <a:latin typeface="Söhne"/>
              </a:rPr>
              <a:t>Expected business benefits of the model?</a:t>
            </a:r>
          </a:p>
          <a:p>
            <a:pPr marL="342900" lvl="1" indent="-342900">
              <a:buFont typeface="+mj-lt"/>
              <a:buAutoNum type="arabicPeriod"/>
            </a:pPr>
            <a:endParaRPr lang="en-US" dirty="0"/>
          </a:p>
          <a:p>
            <a:endParaRPr lang="en-US" dirty="0"/>
          </a:p>
        </p:txBody>
      </p:sp>
    </p:spTree>
    <p:extLst>
      <p:ext uri="{BB962C8B-B14F-4D97-AF65-F5344CB8AC3E}">
        <p14:creationId xmlns:p14="http://schemas.microsoft.com/office/powerpoint/2010/main" val="355180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2D2555-FD98-8DBF-98B8-B336B667D224}"/>
              </a:ext>
            </a:extLst>
          </p:cNvPr>
          <p:cNvSpPr>
            <a:spLocks noGrp="1"/>
          </p:cNvSpPr>
          <p:nvPr>
            <p:ph type="title"/>
          </p:nvPr>
        </p:nvSpPr>
        <p:spPr/>
        <p:txBody>
          <a:bodyPr/>
          <a:lstStyle/>
          <a:p>
            <a:r>
              <a:rPr lang="en-US" dirty="0"/>
              <a:t>Data Understanding</a:t>
            </a:r>
          </a:p>
        </p:txBody>
      </p:sp>
      <p:sp>
        <p:nvSpPr>
          <p:cNvPr id="4" name="TextBox 3">
            <a:extLst>
              <a:ext uri="{FF2B5EF4-FFF2-40B4-BE49-F238E27FC236}">
                <a16:creationId xmlns:a16="http://schemas.microsoft.com/office/drawing/2014/main" id="{5D9996A5-42D3-28FB-B293-0AD4148FAB91}"/>
              </a:ext>
            </a:extLst>
          </p:cNvPr>
          <p:cNvSpPr txBox="1"/>
          <p:nvPr/>
        </p:nvSpPr>
        <p:spPr>
          <a:xfrm>
            <a:off x="676507" y="1040780"/>
            <a:ext cx="7828156" cy="3768789"/>
          </a:xfrm>
          <a:prstGeom prst="rect">
            <a:avLst/>
          </a:prstGeom>
          <a:noFill/>
        </p:spPr>
        <p:txBody>
          <a:bodyPr wrap="square" rtlCol="0">
            <a:spAutoFit/>
          </a:bodyPr>
          <a:lstStyle/>
          <a:p>
            <a:pPr marL="285750" indent="-285750">
              <a:lnSpc>
                <a:spcPct val="250000"/>
              </a:lnSpc>
              <a:buFont typeface="Courier New" panose="02070309020205020404" pitchFamily="49" charset="0"/>
              <a:buChar char="o"/>
            </a:pPr>
            <a:r>
              <a:rPr lang="en-US" dirty="0"/>
              <a:t>The dataset has been acquired from a car search venture website that helps users of the website purchase the cars.</a:t>
            </a:r>
          </a:p>
          <a:p>
            <a:pPr marL="285750" indent="-285750">
              <a:lnSpc>
                <a:spcPct val="250000"/>
              </a:lnSpc>
              <a:buFont typeface="Courier New" panose="02070309020205020404" pitchFamily="49" charset="0"/>
              <a:buChar char="o"/>
            </a:pPr>
            <a:r>
              <a:rPr lang="en-US" dirty="0"/>
              <a:t>The dataset that we collected has features that play a major role in helping us predicting the car’s market worth. For example, Odometer readings of the car, Fuel type, Number of previous owners etc.,</a:t>
            </a:r>
          </a:p>
          <a:p>
            <a:pPr marL="285750" indent="-285750">
              <a:lnSpc>
                <a:spcPct val="250000"/>
              </a:lnSpc>
              <a:buFont typeface="Courier New" panose="02070309020205020404" pitchFamily="49" charset="0"/>
              <a:buChar char="o"/>
            </a:pPr>
            <a:r>
              <a:rPr lang="en-US" dirty="0"/>
              <a:t>We hope to perform Exploratory data analysis to handle any missing values, outliers, duplicates in the dataset.  </a:t>
            </a:r>
          </a:p>
        </p:txBody>
      </p:sp>
    </p:spTree>
    <p:extLst>
      <p:ext uri="{BB962C8B-B14F-4D97-AF65-F5344CB8AC3E}">
        <p14:creationId xmlns:p14="http://schemas.microsoft.com/office/powerpoint/2010/main" val="414301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dirty="0"/>
              <a:t>Technologies Deployed</a:t>
            </a: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pic>
        <p:nvPicPr>
          <p:cNvPr id="1026" name="Picture 2">
            <a:extLst>
              <a:ext uri="{FF2B5EF4-FFF2-40B4-BE49-F238E27FC236}">
                <a16:creationId xmlns:a16="http://schemas.microsoft.com/office/drawing/2014/main" id="{2F509A07-2180-4D7C-520A-8F34E57CB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36" y="1209592"/>
            <a:ext cx="1751274" cy="15187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24832E-DA7C-8249-B5E7-528B6481F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153350"/>
            <a:ext cx="2357922" cy="13889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67F07B-01AB-72D3-C692-1584B8F868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362" y="1330410"/>
            <a:ext cx="2483515" cy="13058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3F50BBC-5A60-F790-2A3E-4FFE4FF175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610" y="2838798"/>
            <a:ext cx="1651426" cy="1651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B6ABF49-A63D-7E42-A60F-2C6D20585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8153" y="2838798"/>
            <a:ext cx="1651426" cy="16514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0B56BDF-C9E1-9FD5-1476-87A59AB0AC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6529" y="1245676"/>
            <a:ext cx="1363050" cy="1323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322590"/>
            <a:ext cx="8368500" cy="51402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Project Pipeline</a:t>
            </a:r>
            <a:endParaRPr dirty="0"/>
          </a:p>
        </p:txBody>
      </p:sp>
      <p:grpSp>
        <p:nvGrpSpPr>
          <p:cNvPr id="5" name="Google Shape;122;p18">
            <a:extLst>
              <a:ext uri="{FF2B5EF4-FFF2-40B4-BE49-F238E27FC236}">
                <a16:creationId xmlns:a16="http://schemas.microsoft.com/office/drawing/2014/main" id="{3CBC45CA-571D-0851-E465-AE84F1CF685D}"/>
              </a:ext>
            </a:extLst>
          </p:cNvPr>
          <p:cNvGrpSpPr/>
          <p:nvPr/>
        </p:nvGrpSpPr>
        <p:grpSpPr>
          <a:xfrm>
            <a:off x="0" y="1189989"/>
            <a:ext cx="2214600" cy="3217636"/>
            <a:chOff x="0" y="1189989"/>
            <a:chExt cx="2214600" cy="3217636"/>
          </a:xfrm>
        </p:grpSpPr>
        <p:sp>
          <p:nvSpPr>
            <p:cNvPr id="6" name="Google Shape;123;p18">
              <a:extLst>
                <a:ext uri="{FF2B5EF4-FFF2-40B4-BE49-F238E27FC236}">
                  <a16:creationId xmlns:a16="http://schemas.microsoft.com/office/drawing/2014/main" id="{C89C690C-29B6-3635-FC51-CFA0BBD91C31}"/>
                </a:ext>
              </a:extLst>
            </p:cNvPr>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alibri"/>
                  <a:ea typeface="Calibri"/>
                  <a:cs typeface="Calibri"/>
                  <a:sym typeface="Calibri"/>
                </a:rPr>
                <a:t>Data Extraction</a:t>
              </a:r>
              <a:endParaRPr dirty="0">
                <a:solidFill>
                  <a:srgbClr val="FFFFFF"/>
                </a:solidFill>
                <a:latin typeface="Calibri"/>
                <a:ea typeface="Calibri"/>
                <a:cs typeface="Calibri"/>
                <a:sym typeface="Calibri"/>
              </a:endParaRPr>
            </a:p>
          </p:txBody>
        </p:sp>
        <p:sp>
          <p:nvSpPr>
            <p:cNvPr id="7" name="Google Shape;124;p18">
              <a:extLst>
                <a:ext uri="{FF2B5EF4-FFF2-40B4-BE49-F238E27FC236}">
                  <a16:creationId xmlns:a16="http://schemas.microsoft.com/office/drawing/2014/main" id="{861AA170-6A22-A026-5504-C81C9108CF74}"/>
                </a:ext>
              </a:extLst>
            </p:cNvPr>
            <p:cNvSpPr txBox="1"/>
            <p:nvPr/>
          </p:nvSpPr>
          <p:spPr>
            <a:xfrm>
              <a:off x="295050" y="2057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Downloading Data from CarDekho website</a:t>
              </a:r>
              <a:endParaRPr sz="1200" dirty="0">
                <a:latin typeface="Calibri"/>
                <a:ea typeface="Calibri"/>
                <a:cs typeface="Calibri"/>
                <a:sym typeface="Calibri"/>
              </a:endParaRPr>
            </a:p>
          </p:txBody>
        </p:sp>
      </p:grpSp>
      <p:grpSp>
        <p:nvGrpSpPr>
          <p:cNvPr id="8" name="Google Shape;125;p18">
            <a:extLst>
              <a:ext uri="{FF2B5EF4-FFF2-40B4-BE49-F238E27FC236}">
                <a16:creationId xmlns:a16="http://schemas.microsoft.com/office/drawing/2014/main" id="{D458AE92-F56A-00A9-6B0B-E5787429227F}"/>
              </a:ext>
            </a:extLst>
          </p:cNvPr>
          <p:cNvGrpSpPr/>
          <p:nvPr/>
        </p:nvGrpSpPr>
        <p:grpSpPr>
          <a:xfrm>
            <a:off x="1838325" y="1189775"/>
            <a:ext cx="2064000" cy="3701892"/>
            <a:chOff x="1838325" y="1189775"/>
            <a:chExt cx="2064000" cy="3701892"/>
          </a:xfrm>
        </p:grpSpPr>
        <p:sp>
          <p:nvSpPr>
            <p:cNvPr id="9" name="Google Shape;126;p18">
              <a:extLst>
                <a:ext uri="{FF2B5EF4-FFF2-40B4-BE49-F238E27FC236}">
                  <a16:creationId xmlns:a16="http://schemas.microsoft.com/office/drawing/2014/main" id="{11A3A552-4E99-C64F-37AA-2BE7E2C24B6B}"/>
                </a:ext>
              </a:extLst>
            </p:cNvPr>
            <p:cNvSpPr/>
            <p:nvPr/>
          </p:nvSpPr>
          <p:spPr>
            <a:xfrm>
              <a:off x="1838325" y="1189775"/>
              <a:ext cx="20640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alibri"/>
                  <a:ea typeface="Calibri"/>
                  <a:cs typeface="Calibri"/>
                  <a:sym typeface="Calibri"/>
                </a:rPr>
                <a:t>Feature Engineering</a:t>
              </a:r>
              <a:endParaRPr dirty="0">
                <a:solidFill>
                  <a:srgbClr val="FFFFFF"/>
                </a:solidFill>
                <a:latin typeface="Calibri"/>
                <a:ea typeface="Calibri"/>
                <a:cs typeface="Calibri"/>
                <a:sym typeface="Calibri"/>
              </a:endParaRPr>
            </a:p>
          </p:txBody>
        </p:sp>
        <p:sp>
          <p:nvSpPr>
            <p:cNvPr id="10" name="Google Shape;127;p18">
              <a:extLst>
                <a:ext uri="{FF2B5EF4-FFF2-40B4-BE49-F238E27FC236}">
                  <a16:creationId xmlns:a16="http://schemas.microsoft.com/office/drawing/2014/main" id="{CA766B94-E9C3-9773-F20D-79D89872C426}"/>
                </a:ext>
              </a:extLst>
            </p:cNvPr>
            <p:cNvSpPr txBox="1"/>
            <p:nvPr/>
          </p:nvSpPr>
          <p:spPr>
            <a:xfrm>
              <a:off x="2017250" y="2057124"/>
              <a:ext cx="1688700" cy="2834543"/>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Calibri"/>
                <a:buChar char="➔"/>
              </a:pPr>
              <a:r>
                <a:rPr lang="en" sz="1200" dirty="0">
                  <a:solidFill>
                    <a:schemeClr val="bg2">
                      <a:lumMod val="50000"/>
                    </a:schemeClr>
                  </a:solidFill>
                  <a:latin typeface="Calibri"/>
                  <a:ea typeface="Calibri"/>
                  <a:cs typeface="Calibri"/>
                  <a:sym typeface="Calibri"/>
                </a:rPr>
                <a:t>Transforming the data to better represent the underlying problem</a:t>
              </a:r>
              <a:endParaRPr sz="1200" dirty="0">
                <a:solidFill>
                  <a:schemeClr val="bg2">
                    <a:lumMod val="50000"/>
                  </a:schemeClr>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dirty="0">
                  <a:solidFill>
                    <a:schemeClr val="bg2">
                      <a:lumMod val="50000"/>
                    </a:schemeClr>
                  </a:solidFill>
                  <a:latin typeface="Calibri"/>
                  <a:ea typeface="Calibri"/>
                  <a:cs typeface="Calibri"/>
                  <a:sym typeface="Calibri"/>
                </a:rPr>
                <a:t>Selection and scaling of available features that are most relevant to the problem at hand</a:t>
              </a:r>
              <a:endParaRPr sz="1200" dirty="0">
                <a:solidFill>
                  <a:schemeClr val="bg2">
                    <a:lumMod val="50000"/>
                  </a:schemeClr>
                </a:solidFill>
                <a:latin typeface="Calibri"/>
                <a:ea typeface="Calibri"/>
                <a:cs typeface="Calibri"/>
                <a:sym typeface="Calibri"/>
              </a:endParaRPr>
            </a:p>
          </p:txBody>
        </p:sp>
      </p:grpSp>
      <p:grpSp>
        <p:nvGrpSpPr>
          <p:cNvPr id="11" name="Google Shape;128;p18">
            <a:extLst>
              <a:ext uri="{FF2B5EF4-FFF2-40B4-BE49-F238E27FC236}">
                <a16:creationId xmlns:a16="http://schemas.microsoft.com/office/drawing/2014/main" id="{9FB37703-0A8C-0852-1B5C-FE0728F58545}"/>
              </a:ext>
            </a:extLst>
          </p:cNvPr>
          <p:cNvGrpSpPr/>
          <p:nvPr/>
        </p:nvGrpSpPr>
        <p:grpSpPr>
          <a:xfrm>
            <a:off x="3516750" y="1189775"/>
            <a:ext cx="2064000" cy="3701892"/>
            <a:chOff x="3516750" y="1189775"/>
            <a:chExt cx="2064000" cy="3701892"/>
          </a:xfrm>
        </p:grpSpPr>
        <p:sp>
          <p:nvSpPr>
            <p:cNvPr id="12" name="Google Shape;129;p18">
              <a:extLst>
                <a:ext uri="{FF2B5EF4-FFF2-40B4-BE49-F238E27FC236}">
                  <a16:creationId xmlns:a16="http://schemas.microsoft.com/office/drawing/2014/main" id="{41AD5FE5-BD19-6620-4F7F-D75870A86E0F}"/>
                </a:ext>
              </a:extLst>
            </p:cNvPr>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alibri"/>
                  <a:ea typeface="Calibri"/>
                  <a:cs typeface="Calibri"/>
                  <a:sym typeface="Calibri"/>
                </a:rPr>
                <a:t>Data Cleaning &amp; Visualizarion</a:t>
              </a:r>
              <a:endParaRPr>
                <a:solidFill>
                  <a:srgbClr val="FFFFFF"/>
                </a:solidFill>
                <a:latin typeface="Calibri"/>
                <a:ea typeface="Calibri"/>
                <a:cs typeface="Calibri"/>
                <a:sym typeface="Calibri"/>
              </a:endParaRPr>
            </a:p>
          </p:txBody>
        </p:sp>
        <p:sp>
          <p:nvSpPr>
            <p:cNvPr id="13" name="Google Shape;130;p18">
              <a:extLst>
                <a:ext uri="{FF2B5EF4-FFF2-40B4-BE49-F238E27FC236}">
                  <a16:creationId xmlns:a16="http://schemas.microsoft.com/office/drawing/2014/main" id="{9E44852E-B646-F6AE-B1B1-AA9BA2C71869}"/>
                </a:ext>
              </a:extLst>
            </p:cNvPr>
            <p:cNvSpPr txBox="1"/>
            <p:nvPr/>
          </p:nvSpPr>
          <p:spPr>
            <a:xfrm>
              <a:off x="3739450" y="2057125"/>
              <a:ext cx="1624500" cy="2834542"/>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Performing EDA to carry out the data analysis</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Checking null values, calculating sale price for all makes, models, market prices.</a:t>
              </a:r>
              <a:endParaRPr sz="1200" dirty="0">
                <a:latin typeface="Calibri"/>
                <a:ea typeface="Calibri"/>
                <a:cs typeface="Calibri"/>
                <a:sym typeface="Calibri"/>
              </a:endParaRPr>
            </a:p>
          </p:txBody>
        </p:sp>
      </p:grpSp>
      <p:grpSp>
        <p:nvGrpSpPr>
          <p:cNvPr id="14" name="Google Shape;131;p18">
            <a:extLst>
              <a:ext uri="{FF2B5EF4-FFF2-40B4-BE49-F238E27FC236}">
                <a16:creationId xmlns:a16="http://schemas.microsoft.com/office/drawing/2014/main" id="{60814951-F99F-EF20-8E16-CBFE8D8A7DC5}"/>
              </a:ext>
            </a:extLst>
          </p:cNvPr>
          <p:cNvGrpSpPr/>
          <p:nvPr/>
        </p:nvGrpSpPr>
        <p:grpSpPr>
          <a:xfrm>
            <a:off x="6874025" y="1189775"/>
            <a:ext cx="2064000" cy="3217850"/>
            <a:chOff x="6874025" y="1189775"/>
            <a:chExt cx="2064000" cy="3217850"/>
          </a:xfrm>
        </p:grpSpPr>
        <p:sp>
          <p:nvSpPr>
            <p:cNvPr id="15" name="Google Shape;132;p18">
              <a:extLst>
                <a:ext uri="{FF2B5EF4-FFF2-40B4-BE49-F238E27FC236}">
                  <a16:creationId xmlns:a16="http://schemas.microsoft.com/office/drawing/2014/main" id="{B7F58F99-7995-00BA-DEC3-DAB6E5E55236}"/>
                </a:ext>
              </a:extLst>
            </p:cNvPr>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alibri"/>
                  <a:ea typeface="Calibri"/>
                  <a:cs typeface="Calibri"/>
                  <a:sym typeface="Calibri"/>
                </a:rPr>
                <a:t>Model Deployment</a:t>
              </a:r>
              <a:endParaRPr>
                <a:solidFill>
                  <a:srgbClr val="FFFFFF"/>
                </a:solidFill>
                <a:latin typeface="Calibri"/>
                <a:ea typeface="Calibri"/>
                <a:cs typeface="Calibri"/>
                <a:sym typeface="Calibri"/>
              </a:endParaRPr>
            </a:p>
          </p:txBody>
        </p:sp>
        <p:sp>
          <p:nvSpPr>
            <p:cNvPr id="16" name="Google Shape;133;p18">
              <a:extLst>
                <a:ext uri="{FF2B5EF4-FFF2-40B4-BE49-F238E27FC236}">
                  <a16:creationId xmlns:a16="http://schemas.microsoft.com/office/drawing/2014/main" id="{DAFE0DD7-DC26-C0CF-0A6E-A8EC831B4636}"/>
                </a:ext>
              </a:extLst>
            </p:cNvPr>
            <p:cNvSpPr txBox="1"/>
            <p:nvPr/>
          </p:nvSpPr>
          <p:spPr>
            <a:xfrm>
              <a:off x="7183850" y="2057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Using Python flask server to serve https request</a:t>
              </a: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A Website that permits users to input characteristics and obtain the projected selling price</a:t>
              </a:r>
              <a:endParaRPr sz="1200" dirty="0">
                <a:latin typeface="Calibri"/>
                <a:ea typeface="Calibri"/>
                <a:cs typeface="Calibri"/>
                <a:sym typeface="Calibri"/>
              </a:endParaRPr>
            </a:p>
          </p:txBody>
        </p:sp>
      </p:grpSp>
      <p:grpSp>
        <p:nvGrpSpPr>
          <p:cNvPr id="17" name="Google Shape;134;p18">
            <a:extLst>
              <a:ext uri="{FF2B5EF4-FFF2-40B4-BE49-F238E27FC236}">
                <a16:creationId xmlns:a16="http://schemas.microsoft.com/office/drawing/2014/main" id="{7D5746A4-DD3C-D20A-3883-10B99678D654}"/>
              </a:ext>
            </a:extLst>
          </p:cNvPr>
          <p:cNvGrpSpPr/>
          <p:nvPr/>
        </p:nvGrpSpPr>
        <p:grpSpPr>
          <a:xfrm>
            <a:off x="5195350" y="1189775"/>
            <a:ext cx="2064000" cy="3217850"/>
            <a:chOff x="5195350" y="1189775"/>
            <a:chExt cx="2064000" cy="3217850"/>
          </a:xfrm>
        </p:grpSpPr>
        <p:sp>
          <p:nvSpPr>
            <p:cNvPr id="18" name="Google Shape;135;p18">
              <a:extLst>
                <a:ext uri="{FF2B5EF4-FFF2-40B4-BE49-F238E27FC236}">
                  <a16:creationId xmlns:a16="http://schemas.microsoft.com/office/drawing/2014/main" id="{4B61958A-1696-3928-5D2E-7CB0533AB3C1}"/>
                </a:ext>
              </a:extLst>
            </p:cNvPr>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alibri"/>
                  <a:ea typeface="Calibri"/>
                  <a:cs typeface="Calibri"/>
                  <a:sym typeface="Calibri"/>
                </a:rPr>
                <a:t>Model Building</a:t>
              </a:r>
              <a:endParaRPr>
                <a:solidFill>
                  <a:srgbClr val="FFFFFF"/>
                </a:solidFill>
                <a:latin typeface="Calibri"/>
                <a:ea typeface="Calibri"/>
                <a:cs typeface="Calibri"/>
                <a:sym typeface="Calibri"/>
              </a:endParaRPr>
            </a:p>
          </p:txBody>
        </p:sp>
        <p:sp>
          <p:nvSpPr>
            <p:cNvPr id="19" name="Google Shape;136;p18">
              <a:extLst>
                <a:ext uri="{FF2B5EF4-FFF2-40B4-BE49-F238E27FC236}">
                  <a16:creationId xmlns:a16="http://schemas.microsoft.com/office/drawing/2014/main" id="{385DE8F1-F6D0-7AED-43DB-23ED6746CC82}"/>
                </a:ext>
              </a:extLst>
            </p:cNvPr>
            <p:cNvSpPr txBox="1"/>
            <p:nvPr/>
          </p:nvSpPr>
          <p:spPr>
            <a:xfrm>
              <a:off x="5461650" y="2057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Building the model using random forest regression in sklearn</a:t>
              </a:r>
              <a:endParaRPr sz="1200" dirty="0">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588</Words>
  <Application>Microsoft Office PowerPoint</Application>
  <PresentationFormat>On-screen Show (16:9)</PresentationFormat>
  <Paragraphs>70</Paragraphs>
  <Slides>11</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Courier New</vt:lpstr>
      <vt:lpstr>Proxima Nova</vt:lpstr>
      <vt:lpstr>Calibri</vt:lpstr>
      <vt:lpstr>Google Sans</vt:lpstr>
      <vt:lpstr>Wingdings</vt:lpstr>
      <vt:lpstr>Roboto</vt:lpstr>
      <vt:lpstr>Noto Sans Symbols</vt:lpstr>
      <vt:lpstr>Alfa Slab One</vt:lpstr>
      <vt:lpstr>Söhne</vt:lpstr>
      <vt:lpstr>Gameday</vt:lpstr>
      <vt:lpstr>PowerPoint Presentation</vt:lpstr>
      <vt:lpstr>CONTENTS</vt:lpstr>
      <vt:lpstr>Team Members</vt:lpstr>
      <vt:lpstr>What is the Problem?</vt:lpstr>
      <vt:lpstr>How we are aiming to solve the problem</vt:lpstr>
      <vt:lpstr>Business Understanding</vt:lpstr>
      <vt:lpstr>Data Understanding</vt:lpstr>
      <vt:lpstr>Technologies Deployed</vt:lpstr>
      <vt:lpstr>Project Pipeline</vt:lpstr>
      <vt:lpstr>FutureScope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Sowmya Baddam</cp:lastModifiedBy>
  <cp:revision>3</cp:revision>
  <dcterms:modified xsi:type="dcterms:W3CDTF">2023-03-22T14:39:43Z</dcterms:modified>
</cp:coreProperties>
</file>