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1"/>
  </p:notesMasterIdLst>
  <p:sldIdLst>
    <p:sldId id="271" r:id="rId2"/>
    <p:sldId id="321" r:id="rId3"/>
    <p:sldId id="320" r:id="rId4"/>
    <p:sldId id="284" r:id="rId5"/>
    <p:sldId id="272" r:id="rId6"/>
    <p:sldId id="273" r:id="rId7"/>
    <p:sldId id="275" r:id="rId8"/>
    <p:sldId id="276" r:id="rId9"/>
    <p:sldId id="277" r:id="rId10"/>
    <p:sldId id="278" r:id="rId11"/>
    <p:sldId id="294" r:id="rId12"/>
    <p:sldId id="285" r:id="rId13"/>
    <p:sldId id="295" r:id="rId14"/>
    <p:sldId id="297" r:id="rId15"/>
    <p:sldId id="298" r:id="rId16"/>
    <p:sldId id="299" r:id="rId17"/>
    <p:sldId id="319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2" r:id="rId28"/>
    <p:sldId id="313" r:id="rId29"/>
    <p:sldId id="317" r:id="rId30"/>
  </p:sldIdLst>
  <p:sldSz cx="10160000" cy="7620000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4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27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42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56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703" algn="l" defTabSz="91427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2843" algn="l" defTabSz="91427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199984" algn="l" defTabSz="91427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123" algn="l" defTabSz="91427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FF3399"/>
    <a:srgbClr val="3333CC"/>
    <a:srgbClr val="FF6699"/>
    <a:srgbClr val="EE12B4"/>
    <a:srgbClr val="9966FF"/>
    <a:srgbClr val="9933FF"/>
    <a:srgbClr val="CC33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417" autoAdjust="0"/>
    <p:restoredTop sz="89640" autoAdjust="0"/>
  </p:normalViewPr>
  <p:slideViewPr>
    <p:cSldViewPr>
      <p:cViewPr>
        <p:scale>
          <a:sx n="60" d="100"/>
          <a:sy n="60" d="100"/>
        </p:scale>
        <p:origin x="-2148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1986"/>
    </p:cViewPr>
  </p:sorterViewPr>
  <p:notesViewPr>
    <p:cSldViewPr>
      <p:cViewPr>
        <p:scale>
          <a:sx n="71" d="100"/>
          <a:sy n="71" d="100"/>
        </p:scale>
        <p:origin x="-576" y="-18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99761A-2278-4219-9EEE-83741022E00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6116672-F69E-476E-885E-141472956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6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5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1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3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3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4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3" algn="l" defTabSz="914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16672-F69E-476E-885E-1414729565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F8C0E37-01D6-4C0D-BD35-9A03D90AC8DB}" type="slidenum">
              <a:rPr lang="en-US" sz="1300">
                <a:latin typeface="Times New Roman" pitchFamily="18" charset="0"/>
              </a:rPr>
              <a:pPr eaLnBrk="1" hangingPunct="1"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496960B-FD06-4D63-908A-316A1352B6B9}" type="slidenum">
              <a:rPr lang="en-US" sz="1300">
                <a:latin typeface="Times New Roman" pitchFamily="18" charset="0"/>
              </a:rPr>
              <a:pPr eaLnBrk="1" hangingPunct="1"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17B40DB-FE82-4D6A-AB08-0DDD9884FA28}" type="slidenum">
              <a:rPr lang="en-US" sz="1300">
                <a:latin typeface="Times New Roman" pitchFamily="18" charset="0"/>
              </a:rPr>
              <a:pPr eaLnBrk="1" hangingPunct="1"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7D9C526-5715-4216-A019-949B47C74CCB}" type="slidenum">
              <a:rPr lang="en-US" sz="1300">
                <a:latin typeface="Times New Roman" pitchFamily="18" charset="0"/>
              </a:rPr>
              <a:pPr eaLnBrk="1" hangingPunct="1"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137085F-9C23-481B-A1DD-699BFCC94B43}" type="slidenum">
              <a:rPr lang="en-US" sz="1300">
                <a:latin typeface="Times New Roman" pitchFamily="18" charset="0"/>
              </a:rPr>
              <a:pPr eaLnBrk="1" hangingPunct="1"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Need an animated example of how to do Advertisements and withdrawals.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fld id="{0F6E6592-3828-4A65-8C91-B05A98BF39B8}" type="slidenum">
              <a:rPr lang="en-US" sz="1300">
                <a:latin typeface="Times New Roman" pitchFamily="18" charset="0"/>
              </a:rPr>
              <a:pPr eaLnBrk="1" hangingPunct="1"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fld id="{9251ABCD-DB36-4EE7-BCC9-5AAB4EB05FBC}" type="slidenum">
              <a:rPr lang="en-US" sz="1300">
                <a:latin typeface="Times New Roman" pitchFamily="18" charset="0"/>
              </a:rPr>
              <a:pPr eaLnBrk="1" hangingPunct="1"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67D44B9-6F19-44AF-9869-4D63EA6F848D}" type="slidenum">
              <a:rPr lang="en-US" sz="1300">
                <a:latin typeface="Times New Roman" pitchFamily="18" charset="0"/>
              </a:rPr>
              <a:pPr eaLnBrk="1" hangingPunct="1"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- Let’s focus on scalability will see how to get the others</a:t>
            </a:r>
          </a:p>
          <a:p>
            <a:r>
              <a:rPr lang="en-US" smtClean="0">
                <a:latin typeface="Times New Roman" pitchFamily="18" charset="0"/>
              </a:rPr>
              <a:t>- Main idea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itchFamily="18" charset="0"/>
              </a:rPr>
              <a:t>Think of the mail system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itchFamily="18" charset="0"/>
              </a:rPr>
              <a:t> Hierarchical addresses: Country, State, City, Street, House, Person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itchFamily="18" charset="0"/>
              </a:rPr>
              <a:t>-&gt; Hierarchical addressing enables hierarchical routing</a:t>
            </a: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EBC1D9E-9DF7-479C-8751-1829CC8ABC94}" type="slidenum">
              <a:rPr lang="en-US" sz="1300">
                <a:latin typeface="Times New Roman" pitchFamily="18" charset="0"/>
              </a:rPr>
              <a:pPr eaLnBrk="1" hangingPunct="1"/>
              <a:t>13</a:t>
            </a:fld>
            <a:endParaRPr 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2397D60-A752-4FAA-A0CA-0C90C863EEAA}" type="slidenum">
              <a:rPr lang="en-US" sz="1300">
                <a:latin typeface="Times New Roman" pitchFamily="18" charset="0"/>
              </a:rPr>
              <a:pPr eaLnBrk="1" hangingPunct="1"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996CCF4-A376-411D-80C8-A9256AEC97D3}" type="slidenum">
              <a:rPr lang="en-US" sz="1300">
                <a:latin typeface="Times New Roman" pitchFamily="18" charset="0"/>
              </a:rPr>
              <a:pPr eaLnBrk="1" hangingPunct="1"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18.26.128/17</a:t>
            </a:r>
          </a:p>
          <a:p>
            <a:r>
              <a:rPr lang="en-US" dirty="0" smtClean="0">
                <a:latin typeface="Times New Roman" pitchFamily="18" charset="0"/>
              </a:rPr>
              <a:t>00010010	00011010 	1xxxxxxx	 </a:t>
            </a:r>
            <a:r>
              <a:rPr lang="en-US" dirty="0" err="1" smtClean="0">
                <a:latin typeface="Times New Roman" pitchFamily="18" charset="0"/>
              </a:rPr>
              <a:t>xxxxxxxx</a:t>
            </a:r>
            <a:r>
              <a:rPr lang="en-US" dirty="0" smtClean="0">
                <a:latin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</a:endParaRPr>
          </a:p>
          <a:p>
            <a:pPr marL="0" marR="0" indent="0" algn="l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</a:rPr>
              <a:t>18.26.240/24</a:t>
            </a:r>
          </a:p>
          <a:p>
            <a:pPr marL="0" marR="0" indent="0" algn="l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</a:rPr>
              <a:t>00010010	00011010 	1111xxxx	 </a:t>
            </a:r>
            <a:r>
              <a:rPr lang="en-US" dirty="0" err="1" smtClean="0">
                <a:latin typeface="Times New Roman" pitchFamily="18" charset="0"/>
              </a:rPr>
              <a:t>xxxxxxxx</a:t>
            </a:r>
            <a:r>
              <a:rPr lang="en-US" dirty="0" smtClean="0">
                <a:latin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5198772-A742-4838-BAA5-3468E865CBE2}" type="slidenum">
              <a:rPr lang="en-US" sz="1300">
                <a:latin typeface="Times New Roman" pitchFamily="18" charset="0"/>
              </a:rPr>
              <a:pPr eaLnBrk="1" hangingPunct="1"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04763" indent="-309524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238098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733337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228576" indent="-247620" eaLnBrk="0" hangingPunct="0"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54721AD-DFE0-4FBF-9F4B-5E5B14E17B11}" type="slidenum">
              <a:rPr lang="en-US" sz="1300">
                <a:latin typeface="Times New Roman" pitchFamily="18" charset="0"/>
              </a:rPr>
              <a:pPr eaLnBrk="1" hangingPunct="1"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53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1170-29A6-4084-8C11-46E397286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777-AF23-4601-8370-D86C7462F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305154"/>
            <a:ext cx="6688667" cy="65016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9937-15D5-40B9-8391-063FE59CA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0160000" cy="1270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070C0"/>
                </a:solidFill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9652000" cy="5028848"/>
          </a:xfrm>
        </p:spPr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 sz="3200"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3334-0F87-4A16-8D73-E5F5E9869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69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4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8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7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6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5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E471-0DDC-495A-93E7-0CE89B362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9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1EB-F80C-4583-9CE4-8E42C5527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507935" indent="0">
              <a:buNone/>
              <a:defRPr sz="2200" b="1"/>
            </a:lvl2pPr>
            <a:lvl3pPr marL="1015870" indent="0">
              <a:buNone/>
              <a:defRPr sz="2000" b="1"/>
            </a:lvl3pPr>
            <a:lvl4pPr marL="1523805" indent="0">
              <a:buNone/>
              <a:defRPr sz="1800" b="1"/>
            </a:lvl4pPr>
            <a:lvl5pPr marL="2031740" indent="0">
              <a:buNone/>
              <a:defRPr sz="1800" b="1"/>
            </a:lvl5pPr>
            <a:lvl6pPr marL="2539675" indent="0">
              <a:buNone/>
              <a:defRPr sz="1800" b="1"/>
            </a:lvl6pPr>
            <a:lvl7pPr marL="3047610" indent="0">
              <a:buNone/>
              <a:defRPr sz="1800" b="1"/>
            </a:lvl7pPr>
            <a:lvl8pPr marL="3555538" indent="0">
              <a:buNone/>
              <a:defRPr sz="1800" b="1"/>
            </a:lvl8pPr>
            <a:lvl9pPr marL="406347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1800">
                <a:latin typeface="Comic Sans MS" pitchFamily="66" charset="0"/>
              </a:defRPr>
            </a:lvl4pPr>
            <a:lvl5pPr>
              <a:defRPr sz="1800">
                <a:latin typeface="Comic Sans MS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53" y="1705681"/>
            <a:ext cx="4490861" cy="71084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507935" indent="0">
              <a:buNone/>
              <a:defRPr sz="2200" b="1"/>
            </a:lvl2pPr>
            <a:lvl3pPr marL="1015870" indent="0">
              <a:buNone/>
              <a:defRPr sz="2000" b="1"/>
            </a:lvl3pPr>
            <a:lvl4pPr marL="1523805" indent="0">
              <a:buNone/>
              <a:defRPr sz="1800" b="1"/>
            </a:lvl4pPr>
            <a:lvl5pPr marL="2031740" indent="0">
              <a:buNone/>
              <a:defRPr sz="1800" b="1"/>
            </a:lvl5pPr>
            <a:lvl6pPr marL="2539675" indent="0">
              <a:buNone/>
              <a:defRPr sz="1800" b="1"/>
            </a:lvl6pPr>
            <a:lvl7pPr marL="3047610" indent="0">
              <a:buNone/>
              <a:defRPr sz="1800" b="1"/>
            </a:lvl7pPr>
            <a:lvl8pPr marL="3555538" indent="0">
              <a:buNone/>
              <a:defRPr sz="1800" b="1"/>
            </a:lvl8pPr>
            <a:lvl9pPr marL="4063475" indent="0">
              <a:buNone/>
              <a:defRPr sz="18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53" y="2416528"/>
            <a:ext cx="4490861" cy="4390320"/>
          </a:xfrm>
        </p:spPr>
        <p:txBody>
          <a:bodyPr/>
          <a:lstStyle>
            <a:lvl1pPr>
              <a:defRPr sz="27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1800">
                <a:latin typeface="Comic Sans MS" pitchFamily="66" charset="0"/>
              </a:defRPr>
            </a:lvl4pPr>
            <a:lvl5pPr>
              <a:defRPr sz="1800">
                <a:latin typeface="Comic Sans MS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fld id="{CB9E6E9C-1F70-48D4-BB90-C6E3339B6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EDF3-0937-4DBD-85A7-42D75AC47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049A-E497-45F0-9181-B6D7EE6E68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8000" y="25400"/>
            <a:ext cx="9144000" cy="1270000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6" y="303392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403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6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35" indent="0">
              <a:buNone/>
              <a:defRPr sz="1300"/>
            </a:lvl2pPr>
            <a:lvl3pPr marL="1015870" indent="0">
              <a:buNone/>
              <a:defRPr sz="1100"/>
            </a:lvl3pPr>
            <a:lvl4pPr marL="1523805" indent="0">
              <a:buNone/>
              <a:defRPr sz="1000"/>
            </a:lvl4pPr>
            <a:lvl5pPr marL="2031740" indent="0">
              <a:buNone/>
              <a:defRPr sz="1000"/>
            </a:lvl5pPr>
            <a:lvl6pPr marL="2539675" indent="0">
              <a:buNone/>
              <a:defRPr sz="1000"/>
            </a:lvl6pPr>
            <a:lvl7pPr marL="3047610" indent="0">
              <a:buNone/>
              <a:defRPr sz="1000"/>
            </a:lvl7pPr>
            <a:lvl8pPr marL="3555538" indent="0">
              <a:buNone/>
              <a:defRPr sz="1000"/>
            </a:lvl8pPr>
            <a:lvl9pPr marL="4063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09BD-3DD2-440B-872F-6E4790970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35" indent="0">
              <a:buNone/>
              <a:defRPr sz="3100"/>
            </a:lvl2pPr>
            <a:lvl3pPr marL="1015870" indent="0">
              <a:buNone/>
              <a:defRPr sz="2700"/>
            </a:lvl3pPr>
            <a:lvl4pPr marL="1523805" indent="0">
              <a:buNone/>
              <a:defRPr sz="2200"/>
            </a:lvl4pPr>
            <a:lvl5pPr marL="2031740" indent="0">
              <a:buNone/>
              <a:defRPr sz="2200"/>
            </a:lvl5pPr>
            <a:lvl6pPr marL="2539675" indent="0">
              <a:buNone/>
              <a:defRPr sz="2200"/>
            </a:lvl6pPr>
            <a:lvl7pPr marL="3047610" indent="0">
              <a:buNone/>
              <a:defRPr sz="2200"/>
            </a:lvl7pPr>
            <a:lvl8pPr marL="3555538" indent="0">
              <a:buNone/>
              <a:defRPr sz="2200"/>
            </a:lvl8pPr>
            <a:lvl9pPr marL="4063475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35" indent="0">
              <a:buNone/>
              <a:defRPr sz="1300"/>
            </a:lvl2pPr>
            <a:lvl3pPr marL="1015870" indent="0">
              <a:buNone/>
              <a:defRPr sz="1100"/>
            </a:lvl3pPr>
            <a:lvl4pPr marL="1523805" indent="0">
              <a:buNone/>
              <a:defRPr sz="1000"/>
            </a:lvl4pPr>
            <a:lvl5pPr marL="2031740" indent="0">
              <a:buNone/>
              <a:defRPr sz="1000"/>
            </a:lvl5pPr>
            <a:lvl6pPr marL="2539675" indent="0">
              <a:buNone/>
              <a:defRPr sz="1000"/>
            </a:lvl6pPr>
            <a:lvl7pPr marL="3047610" indent="0">
              <a:buNone/>
              <a:defRPr sz="1000"/>
            </a:lvl7pPr>
            <a:lvl8pPr marL="3555538" indent="0">
              <a:buNone/>
              <a:defRPr sz="1000"/>
            </a:lvl8pPr>
            <a:lvl9pPr marL="4063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E81-25E6-4E7F-A9FC-7AFEEF26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76200"/>
            <a:ext cx="9144000" cy="1270000"/>
          </a:xfrm>
          <a:prstGeom prst="rect">
            <a:avLst/>
          </a:prstGeom>
        </p:spPr>
        <p:txBody>
          <a:bodyPr vert="horz" lIns="101595" tIns="50795" rIns="101595" bIns="507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8848"/>
          </a:xfrm>
          <a:prstGeom prst="rect">
            <a:avLst/>
          </a:prstGeom>
        </p:spPr>
        <p:txBody>
          <a:bodyPr vert="horz" lIns="101595" tIns="50795" rIns="101595" bIns="507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2" y="7062614"/>
            <a:ext cx="2370667" cy="405694"/>
          </a:xfrm>
          <a:prstGeom prst="rect">
            <a:avLst/>
          </a:prstGeom>
        </p:spPr>
        <p:txBody>
          <a:bodyPr vert="horz" lIns="101595" tIns="50795" rIns="101595" bIns="5079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9" y="7062614"/>
            <a:ext cx="3217333" cy="405694"/>
          </a:xfrm>
          <a:prstGeom prst="rect">
            <a:avLst/>
          </a:prstGeom>
        </p:spPr>
        <p:txBody>
          <a:bodyPr vert="horz" lIns="101595" tIns="50795" rIns="101595" bIns="5079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4"/>
            <a:ext cx="2370667" cy="405694"/>
          </a:xfrm>
          <a:prstGeom prst="rect">
            <a:avLst/>
          </a:prstGeom>
        </p:spPr>
        <p:txBody>
          <a:bodyPr vert="horz" lIns="101595" tIns="50795" rIns="101595" bIns="5079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D2FB-A3F8-43BD-A540-BD1CF753BA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defTabSz="101587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51" indent="-380951" algn="l" defTabSz="10158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92" indent="-317457" algn="l" defTabSz="101587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837" indent="-253967" algn="l" defTabSz="10158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769" indent="-253967" algn="l" defTabSz="101587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703" indent="-253967" algn="l" defTabSz="101587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639" indent="-253967" algn="l" defTabSz="10158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573" indent="-253967" algn="l" defTabSz="10158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05" indent="-253967" algn="l" defTabSz="10158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437" indent="-253967" algn="l" defTabSz="10158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35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70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805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740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675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610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538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475" algn="l" defTabSz="10158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47800"/>
            <a:ext cx="9804400" cy="16764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Computer Networks</a:t>
            </a:r>
            <a:br>
              <a:rPr lang="en-US" sz="5400" dirty="0" smtClean="0">
                <a:solidFill>
                  <a:srgbClr val="0070C0"/>
                </a:solidFill>
              </a:rPr>
            </a:br>
            <a:r>
              <a:rPr lang="en-US" sz="5400" dirty="0" smtClean="0">
                <a:solidFill>
                  <a:srgbClr val="0070C0"/>
                </a:solidFill>
              </a:rPr>
              <a:t>Layering and Routing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" y="3843867"/>
            <a:ext cx="10160000" cy="194733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Dina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Katabi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dk@mit.edu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4" descr="C:\Users\gshyam\Desktop\MI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213" y="6346525"/>
            <a:ext cx="2153797" cy="1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664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6D052-587A-4712-9122-EAD02F5A6AEC}" type="slidenum">
              <a:rPr lang="en-US"/>
              <a:pPr/>
              <a:t>10</a:t>
            </a:fld>
            <a:endParaRPr lang="en-US"/>
          </a:p>
        </p:txBody>
      </p:sp>
      <p:sp>
        <p:nvSpPr>
          <p:cNvPr id="1389570" name="Rectangle 2"/>
          <p:cNvSpPr>
            <a:spLocks noChangeArrowheads="1"/>
          </p:cNvSpPr>
          <p:nvPr/>
        </p:nvSpPr>
        <p:spPr bwMode="auto">
          <a:xfrm>
            <a:off x="423333" y="6434667"/>
            <a:ext cx="9228667" cy="846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73" name="Oval 5"/>
          <p:cNvSpPr>
            <a:spLocks noChangeArrowheads="1"/>
          </p:cNvSpPr>
          <p:nvPr/>
        </p:nvSpPr>
        <p:spPr bwMode="auto">
          <a:xfrm>
            <a:off x="4741333" y="287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5</a:t>
            </a:r>
            <a:endParaRPr lang="en-US" sz="2200"/>
          </a:p>
        </p:txBody>
      </p:sp>
      <p:sp>
        <p:nvSpPr>
          <p:cNvPr id="1389574" name="Oval 6"/>
          <p:cNvSpPr>
            <a:spLocks noChangeArrowheads="1"/>
          </p:cNvSpPr>
          <p:nvPr/>
        </p:nvSpPr>
        <p:spPr bwMode="auto">
          <a:xfrm>
            <a:off x="2540000" y="3217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3</a:t>
            </a:r>
            <a:endParaRPr lang="en-US" sz="2200"/>
          </a:p>
        </p:txBody>
      </p:sp>
      <p:sp>
        <p:nvSpPr>
          <p:cNvPr id="1389575" name="Oval 7"/>
          <p:cNvSpPr>
            <a:spLocks noChangeArrowheads="1"/>
          </p:cNvSpPr>
          <p:nvPr/>
        </p:nvSpPr>
        <p:spPr bwMode="auto">
          <a:xfrm>
            <a:off x="6604000" y="2709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7</a:t>
            </a:r>
            <a:endParaRPr lang="en-US" sz="2200"/>
          </a:p>
        </p:txBody>
      </p:sp>
      <p:sp>
        <p:nvSpPr>
          <p:cNvPr id="1389576" name="Oval 8"/>
          <p:cNvSpPr>
            <a:spLocks noChangeArrowheads="1"/>
          </p:cNvSpPr>
          <p:nvPr/>
        </p:nvSpPr>
        <p:spPr bwMode="auto">
          <a:xfrm>
            <a:off x="7958667" y="3302000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8</a:t>
            </a:r>
            <a:endParaRPr lang="en-US" sz="2200"/>
          </a:p>
        </p:txBody>
      </p:sp>
      <p:sp>
        <p:nvSpPr>
          <p:cNvPr id="1389577" name="Oval 9"/>
          <p:cNvSpPr>
            <a:spLocks noChangeArrowheads="1"/>
          </p:cNvSpPr>
          <p:nvPr/>
        </p:nvSpPr>
        <p:spPr bwMode="auto">
          <a:xfrm>
            <a:off x="7874000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6</a:t>
            </a:r>
            <a:endParaRPr lang="en-US" sz="2200"/>
          </a:p>
        </p:txBody>
      </p:sp>
      <p:sp>
        <p:nvSpPr>
          <p:cNvPr id="1389578" name="Oval 10"/>
          <p:cNvSpPr>
            <a:spLocks noChangeArrowheads="1"/>
          </p:cNvSpPr>
          <p:nvPr/>
        </p:nvSpPr>
        <p:spPr bwMode="auto">
          <a:xfrm>
            <a:off x="5926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4</a:t>
            </a:r>
            <a:endParaRPr lang="en-US" sz="2200"/>
          </a:p>
        </p:txBody>
      </p:sp>
      <p:sp>
        <p:nvSpPr>
          <p:cNvPr id="1389579" name="Oval 11"/>
          <p:cNvSpPr>
            <a:spLocks noChangeArrowheads="1"/>
          </p:cNvSpPr>
          <p:nvPr/>
        </p:nvSpPr>
        <p:spPr bwMode="auto">
          <a:xfrm>
            <a:off x="3894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2</a:t>
            </a:r>
            <a:endParaRPr lang="en-US" sz="2200"/>
          </a:p>
        </p:txBody>
      </p:sp>
      <p:sp>
        <p:nvSpPr>
          <p:cNvPr id="1389580" name="Oval 12"/>
          <p:cNvSpPr>
            <a:spLocks noChangeArrowheads="1"/>
          </p:cNvSpPr>
          <p:nvPr/>
        </p:nvSpPr>
        <p:spPr bwMode="auto">
          <a:xfrm>
            <a:off x="1778000" y="160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1</a:t>
            </a:r>
            <a:endParaRPr lang="en-US" sz="2200"/>
          </a:p>
        </p:txBody>
      </p:sp>
      <p:sp>
        <p:nvSpPr>
          <p:cNvPr id="1389581" name="Line 13"/>
          <p:cNvSpPr>
            <a:spLocks noChangeShapeType="1"/>
          </p:cNvSpPr>
          <p:nvPr/>
        </p:nvSpPr>
        <p:spPr bwMode="auto">
          <a:xfrm>
            <a:off x="2540000" y="1947333"/>
            <a:ext cx="1354667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82" name="Line 14"/>
          <p:cNvSpPr>
            <a:spLocks noChangeShapeType="1"/>
          </p:cNvSpPr>
          <p:nvPr/>
        </p:nvSpPr>
        <p:spPr bwMode="auto">
          <a:xfrm>
            <a:off x="2201333" y="2201333"/>
            <a:ext cx="592667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83" name="Line 15"/>
          <p:cNvSpPr>
            <a:spLocks noChangeShapeType="1"/>
          </p:cNvSpPr>
          <p:nvPr/>
        </p:nvSpPr>
        <p:spPr bwMode="auto">
          <a:xfrm>
            <a:off x="6434667" y="2286000"/>
            <a:ext cx="338667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84" name="Line 16"/>
          <p:cNvSpPr>
            <a:spLocks noChangeShapeType="1"/>
          </p:cNvSpPr>
          <p:nvPr/>
        </p:nvSpPr>
        <p:spPr bwMode="auto">
          <a:xfrm flipH="1">
            <a:off x="3217334" y="3725333"/>
            <a:ext cx="47413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85" name="Line 17"/>
          <p:cNvSpPr>
            <a:spLocks noChangeShapeType="1"/>
          </p:cNvSpPr>
          <p:nvPr/>
        </p:nvSpPr>
        <p:spPr bwMode="auto">
          <a:xfrm flipH="1" flipV="1">
            <a:off x="5503334" y="3302000"/>
            <a:ext cx="2455333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86" name="Line 18"/>
          <p:cNvSpPr>
            <a:spLocks noChangeShapeType="1"/>
          </p:cNvSpPr>
          <p:nvPr/>
        </p:nvSpPr>
        <p:spPr bwMode="auto">
          <a:xfrm flipH="1" flipV="1">
            <a:off x="7366000" y="3048000"/>
            <a:ext cx="762000" cy="3386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87" name="Line 19"/>
          <p:cNvSpPr>
            <a:spLocks noChangeShapeType="1"/>
          </p:cNvSpPr>
          <p:nvPr/>
        </p:nvSpPr>
        <p:spPr bwMode="auto">
          <a:xfrm flipV="1">
            <a:off x="8297333" y="2286000"/>
            <a:ext cx="0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88" name="Text Box 20"/>
          <p:cNvSpPr txBox="1">
            <a:spLocks noChangeArrowheads="1"/>
          </p:cNvSpPr>
          <p:nvPr/>
        </p:nvSpPr>
        <p:spPr bwMode="auto">
          <a:xfrm>
            <a:off x="3115028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89589" name="Text Box 21"/>
          <p:cNvSpPr txBox="1">
            <a:spLocks noChangeArrowheads="1"/>
          </p:cNvSpPr>
          <p:nvPr/>
        </p:nvSpPr>
        <p:spPr bwMode="auto">
          <a:xfrm>
            <a:off x="5231695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89590" name="Text Box 22"/>
          <p:cNvSpPr txBox="1">
            <a:spLocks noChangeArrowheads="1"/>
          </p:cNvSpPr>
          <p:nvPr/>
        </p:nvSpPr>
        <p:spPr bwMode="auto">
          <a:xfrm>
            <a:off x="7094361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89591" name="Text Box 23"/>
          <p:cNvSpPr txBox="1">
            <a:spLocks noChangeArrowheads="1"/>
          </p:cNvSpPr>
          <p:nvPr/>
        </p:nvSpPr>
        <p:spPr bwMode="auto">
          <a:xfrm>
            <a:off x="8364361" y="2501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592" name="Text Box 24"/>
          <p:cNvSpPr txBox="1">
            <a:spLocks noChangeArrowheads="1"/>
          </p:cNvSpPr>
          <p:nvPr/>
        </p:nvSpPr>
        <p:spPr bwMode="auto">
          <a:xfrm>
            <a:off x="3961695" y="3263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89593" name="Text Box 25"/>
          <p:cNvSpPr txBox="1">
            <a:spLocks noChangeArrowheads="1"/>
          </p:cNvSpPr>
          <p:nvPr/>
        </p:nvSpPr>
        <p:spPr bwMode="auto">
          <a:xfrm>
            <a:off x="2437695" y="2331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594" name="Text Box 26"/>
          <p:cNvSpPr txBox="1">
            <a:spLocks noChangeArrowheads="1"/>
          </p:cNvSpPr>
          <p:nvPr/>
        </p:nvSpPr>
        <p:spPr bwMode="auto">
          <a:xfrm>
            <a:off x="4639028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595" name="Text Box 27"/>
          <p:cNvSpPr txBox="1">
            <a:spLocks noChangeArrowheads="1"/>
          </p:cNvSpPr>
          <p:nvPr/>
        </p:nvSpPr>
        <p:spPr bwMode="auto">
          <a:xfrm>
            <a:off x="6586361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89596" name="Text Box 28"/>
          <p:cNvSpPr txBox="1">
            <a:spLocks noChangeArrowheads="1"/>
          </p:cNvSpPr>
          <p:nvPr/>
        </p:nvSpPr>
        <p:spPr bwMode="auto">
          <a:xfrm>
            <a:off x="5909028" y="292452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597" name="Text Box 29"/>
          <p:cNvSpPr txBox="1">
            <a:spLocks noChangeArrowheads="1"/>
          </p:cNvSpPr>
          <p:nvPr/>
        </p:nvSpPr>
        <p:spPr bwMode="auto">
          <a:xfrm>
            <a:off x="7687028" y="2755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89598" name="Line 30"/>
          <p:cNvSpPr>
            <a:spLocks noChangeShapeType="1"/>
          </p:cNvSpPr>
          <p:nvPr/>
        </p:nvSpPr>
        <p:spPr bwMode="auto">
          <a:xfrm>
            <a:off x="4674306" y="1947333"/>
            <a:ext cx="1234722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599" name="Line 31"/>
          <p:cNvSpPr>
            <a:spLocks noChangeShapeType="1"/>
          </p:cNvSpPr>
          <p:nvPr/>
        </p:nvSpPr>
        <p:spPr bwMode="auto">
          <a:xfrm>
            <a:off x="6688667" y="1993194"/>
            <a:ext cx="11853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600" name="Line 32"/>
          <p:cNvSpPr>
            <a:spLocks noChangeShapeType="1"/>
          </p:cNvSpPr>
          <p:nvPr/>
        </p:nvSpPr>
        <p:spPr bwMode="auto">
          <a:xfrm>
            <a:off x="4402667" y="2247195"/>
            <a:ext cx="575028" cy="677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graphicFrame>
        <p:nvGraphicFramePr>
          <p:cNvPr id="1389601" name="Group 33"/>
          <p:cNvGraphicFramePr>
            <a:graphicFrameLocks noGrp="1"/>
          </p:cNvGraphicFramePr>
          <p:nvPr/>
        </p:nvGraphicFramePr>
        <p:xfrm>
          <a:off x="231070" y="940154"/>
          <a:ext cx="1314096" cy="3088570"/>
        </p:xfrm>
        <a:graphic>
          <a:graphicData uri="http://schemas.openxmlformats.org/drawingml/2006/table">
            <a:tbl>
              <a:tblPr/>
              <a:tblGrid>
                <a:gridCol w="564444"/>
                <a:gridCol w="749652"/>
              </a:tblGrid>
              <a:tr h="423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6, R3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4, R5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6, R7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9627" name="Line 59"/>
          <p:cNvSpPr>
            <a:spLocks noChangeShapeType="1"/>
          </p:cNvSpPr>
          <p:nvPr/>
        </p:nvSpPr>
        <p:spPr bwMode="auto">
          <a:xfrm>
            <a:off x="0" y="4233333"/>
            <a:ext cx="10160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1389628" name="Text Box 60"/>
          <p:cNvSpPr txBox="1">
            <a:spLocks noChangeArrowheads="1"/>
          </p:cNvSpPr>
          <p:nvPr/>
        </p:nvSpPr>
        <p:spPr bwMode="auto">
          <a:xfrm>
            <a:off x="3030362" y="288043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389629" name="Text Box 61"/>
          <p:cNvSpPr txBox="1">
            <a:spLocks noChangeArrowheads="1"/>
          </p:cNvSpPr>
          <p:nvPr/>
        </p:nvSpPr>
        <p:spPr bwMode="auto">
          <a:xfrm>
            <a:off x="5076473" y="2485321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9630" name="Text Box 62"/>
          <p:cNvSpPr txBox="1">
            <a:spLocks noChangeArrowheads="1"/>
          </p:cNvSpPr>
          <p:nvPr/>
        </p:nvSpPr>
        <p:spPr bwMode="auto">
          <a:xfrm>
            <a:off x="6992056" y="2353028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389631" name="Text Box 63"/>
          <p:cNvSpPr txBox="1">
            <a:spLocks noChangeArrowheads="1"/>
          </p:cNvSpPr>
          <p:nvPr/>
        </p:nvSpPr>
        <p:spPr bwMode="auto">
          <a:xfrm>
            <a:off x="8468432" y="138818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9633" name="Text Box 65"/>
          <p:cNvSpPr txBox="1">
            <a:spLocks noChangeArrowheads="1"/>
          </p:cNvSpPr>
          <p:nvPr/>
        </p:nvSpPr>
        <p:spPr bwMode="auto">
          <a:xfrm>
            <a:off x="2315987" y="1335265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389634" name="Text Box 66"/>
          <p:cNvSpPr txBox="1">
            <a:spLocks noChangeArrowheads="1"/>
          </p:cNvSpPr>
          <p:nvPr/>
        </p:nvSpPr>
        <p:spPr bwMode="auto">
          <a:xfrm>
            <a:off x="4321528" y="138818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4</a:t>
            </a:r>
          </a:p>
        </p:txBody>
      </p:sp>
      <p:sp>
        <p:nvSpPr>
          <p:cNvPr id="1389635" name="Text Box 67"/>
          <p:cNvSpPr txBox="1">
            <a:spLocks noChangeArrowheads="1"/>
          </p:cNvSpPr>
          <p:nvPr/>
        </p:nvSpPr>
        <p:spPr bwMode="auto">
          <a:xfrm>
            <a:off x="6226528" y="1308806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389637" name="Oval 69"/>
          <p:cNvSpPr>
            <a:spLocks noChangeArrowheads="1"/>
          </p:cNvSpPr>
          <p:nvPr/>
        </p:nvSpPr>
        <p:spPr bwMode="auto">
          <a:xfrm>
            <a:off x="4751917" y="6208889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5</a:t>
            </a:r>
            <a:endParaRPr lang="en-US" sz="2200"/>
          </a:p>
        </p:txBody>
      </p:sp>
      <p:sp>
        <p:nvSpPr>
          <p:cNvPr id="1389638" name="Oval 70"/>
          <p:cNvSpPr>
            <a:spLocks noChangeArrowheads="1"/>
          </p:cNvSpPr>
          <p:nvPr/>
        </p:nvSpPr>
        <p:spPr bwMode="auto">
          <a:xfrm>
            <a:off x="2550583" y="6547555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3</a:t>
            </a:r>
            <a:endParaRPr lang="en-US" sz="2200"/>
          </a:p>
        </p:txBody>
      </p:sp>
      <p:sp>
        <p:nvSpPr>
          <p:cNvPr id="1389639" name="Oval 71"/>
          <p:cNvSpPr>
            <a:spLocks noChangeArrowheads="1"/>
          </p:cNvSpPr>
          <p:nvPr/>
        </p:nvSpPr>
        <p:spPr bwMode="auto">
          <a:xfrm>
            <a:off x="6614583" y="6039555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7</a:t>
            </a:r>
            <a:endParaRPr lang="en-US" sz="2200"/>
          </a:p>
        </p:txBody>
      </p:sp>
      <p:sp>
        <p:nvSpPr>
          <p:cNvPr id="1389640" name="Oval 72"/>
          <p:cNvSpPr>
            <a:spLocks noChangeArrowheads="1"/>
          </p:cNvSpPr>
          <p:nvPr/>
        </p:nvSpPr>
        <p:spPr bwMode="auto">
          <a:xfrm>
            <a:off x="7969250" y="6632222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8</a:t>
            </a:r>
            <a:endParaRPr lang="en-US" sz="2200"/>
          </a:p>
        </p:txBody>
      </p:sp>
      <p:sp>
        <p:nvSpPr>
          <p:cNvPr id="1389641" name="Oval 73"/>
          <p:cNvSpPr>
            <a:spLocks noChangeArrowheads="1"/>
          </p:cNvSpPr>
          <p:nvPr/>
        </p:nvSpPr>
        <p:spPr bwMode="auto">
          <a:xfrm>
            <a:off x="7884583" y="5023555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6</a:t>
            </a:r>
            <a:endParaRPr lang="en-US" sz="2200"/>
          </a:p>
        </p:txBody>
      </p:sp>
      <p:sp>
        <p:nvSpPr>
          <p:cNvPr id="1389642" name="Oval 74"/>
          <p:cNvSpPr>
            <a:spLocks noChangeArrowheads="1"/>
          </p:cNvSpPr>
          <p:nvPr/>
        </p:nvSpPr>
        <p:spPr bwMode="auto">
          <a:xfrm>
            <a:off x="5937250" y="5023555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4</a:t>
            </a:r>
            <a:endParaRPr lang="en-US" sz="2200"/>
          </a:p>
        </p:txBody>
      </p:sp>
      <p:sp>
        <p:nvSpPr>
          <p:cNvPr id="1389643" name="Oval 75"/>
          <p:cNvSpPr>
            <a:spLocks noChangeArrowheads="1"/>
          </p:cNvSpPr>
          <p:nvPr/>
        </p:nvSpPr>
        <p:spPr bwMode="auto">
          <a:xfrm>
            <a:off x="3905250" y="5023555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2</a:t>
            </a:r>
            <a:endParaRPr lang="en-US" sz="2200"/>
          </a:p>
        </p:txBody>
      </p:sp>
      <p:sp>
        <p:nvSpPr>
          <p:cNvPr id="1389644" name="Oval 76"/>
          <p:cNvSpPr>
            <a:spLocks noChangeArrowheads="1"/>
          </p:cNvSpPr>
          <p:nvPr/>
        </p:nvSpPr>
        <p:spPr bwMode="auto">
          <a:xfrm>
            <a:off x="1788583" y="4938889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1</a:t>
            </a:r>
            <a:endParaRPr lang="en-US" sz="2200"/>
          </a:p>
        </p:txBody>
      </p:sp>
      <p:sp>
        <p:nvSpPr>
          <p:cNvPr id="1389646" name="Line 78"/>
          <p:cNvSpPr>
            <a:spLocks noChangeShapeType="1"/>
          </p:cNvSpPr>
          <p:nvPr/>
        </p:nvSpPr>
        <p:spPr bwMode="auto">
          <a:xfrm>
            <a:off x="2211917" y="5531556"/>
            <a:ext cx="592667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648" name="Line 80"/>
          <p:cNvSpPr>
            <a:spLocks noChangeShapeType="1"/>
          </p:cNvSpPr>
          <p:nvPr/>
        </p:nvSpPr>
        <p:spPr bwMode="auto">
          <a:xfrm flipH="1">
            <a:off x="3227917" y="7055556"/>
            <a:ext cx="47413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649" name="Line 81"/>
          <p:cNvSpPr>
            <a:spLocks noChangeShapeType="1"/>
          </p:cNvSpPr>
          <p:nvPr/>
        </p:nvSpPr>
        <p:spPr bwMode="auto">
          <a:xfrm flipH="1" flipV="1">
            <a:off x="5513917" y="6632222"/>
            <a:ext cx="2455333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650" name="Line 82"/>
          <p:cNvSpPr>
            <a:spLocks noChangeShapeType="1"/>
          </p:cNvSpPr>
          <p:nvPr/>
        </p:nvSpPr>
        <p:spPr bwMode="auto">
          <a:xfrm flipH="1" flipV="1">
            <a:off x="7376583" y="6378222"/>
            <a:ext cx="762000" cy="3386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651" name="Line 83"/>
          <p:cNvSpPr>
            <a:spLocks noChangeShapeType="1"/>
          </p:cNvSpPr>
          <p:nvPr/>
        </p:nvSpPr>
        <p:spPr bwMode="auto">
          <a:xfrm flipV="1">
            <a:off x="8307917" y="5616222"/>
            <a:ext cx="0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653" name="Text Box 85"/>
          <p:cNvSpPr txBox="1">
            <a:spLocks noChangeArrowheads="1"/>
          </p:cNvSpPr>
          <p:nvPr/>
        </p:nvSpPr>
        <p:spPr bwMode="auto">
          <a:xfrm>
            <a:off x="5242278" y="4900084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89655" name="Text Box 87"/>
          <p:cNvSpPr txBox="1">
            <a:spLocks noChangeArrowheads="1"/>
          </p:cNvSpPr>
          <p:nvPr/>
        </p:nvSpPr>
        <p:spPr bwMode="auto">
          <a:xfrm>
            <a:off x="8374945" y="5831417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656" name="Text Box 88"/>
          <p:cNvSpPr txBox="1">
            <a:spLocks noChangeArrowheads="1"/>
          </p:cNvSpPr>
          <p:nvPr/>
        </p:nvSpPr>
        <p:spPr bwMode="auto">
          <a:xfrm>
            <a:off x="3972278" y="6593417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89657" name="Text Box 89"/>
          <p:cNvSpPr txBox="1">
            <a:spLocks noChangeArrowheads="1"/>
          </p:cNvSpPr>
          <p:nvPr/>
        </p:nvSpPr>
        <p:spPr bwMode="auto">
          <a:xfrm>
            <a:off x="2448278" y="5662084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658" name="Text Box 90"/>
          <p:cNvSpPr txBox="1">
            <a:spLocks noChangeArrowheads="1"/>
          </p:cNvSpPr>
          <p:nvPr/>
        </p:nvSpPr>
        <p:spPr bwMode="auto">
          <a:xfrm>
            <a:off x="4649611" y="5577417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660" name="Text Box 92"/>
          <p:cNvSpPr txBox="1">
            <a:spLocks noChangeArrowheads="1"/>
          </p:cNvSpPr>
          <p:nvPr/>
        </p:nvSpPr>
        <p:spPr bwMode="auto">
          <a:xfrm>
            <a:off x="5919611" y="6254751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9661" name="Text Box 93"/>
          <p:cNvSpPr txBox="1">
            <a:spLocks noChangeArrowheads="1"/>
          </p:cNvSpPr>
          <p:nvPr/>
        </p:nvSpPr>
        <p:spPr bwMode="auto">
          <a:xfrm>
            <a:off x="7697611" y="6085417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89662" name="Line 94"/>
          <p:cNvSpPr>
            <a:spLocks noChangeShapeType="1"/>
          </p:cNvSpPr>
          <p:nvPr/>
        </p:nvSpPr>
        <p:spPr bwMode="auto">
          <a:xfrm>
            <a:off x="4684889" y="5277556"/>
            <a:ext cx="123472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9664" name="Line 96"/>
          <p:cNvSpPr>
            <a:spLocks noChangeShapeType="1"/>
          </p:cNvSpPr>
          <p:nvPr/>
        </p:nvSpPr>
        <p:spPr bwMode="auto">
          <a:xfrm>
            <a:off x="4413250" y="5577417"/>
            <a:ext cx="575028" cy="677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graphicFrame>
        <p:nvGraphicFramePr>
          <p:cNvPr id="1389665" name="Group 97"/>
          <p:cNvGraphicFramePr>
            <a:graphicFrameLocks noGrp="1"/>
          </p:cNvGraphicFramePr>
          <p:nvPr/>
        </p:nvGraphicFramePr>
        <p:xfrm>
          <a:off x="241654" y="4270376"/>
          <a:ext cx="1314096" cy="3088570"/>
        </p:xfrm>
        <a:graphic>
          <a:graphicData uri="http://schemas.openxmlformats.org/drawingml/2006/table">
            <a:tbl>
              <a:tblPr/>
              <a:tblGrid>
                <a:gridCol w="564444"/>
                <a:gridCol w="749652"/>
              </a:tblGrid>
              <a:tr h="423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6, R3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4, R5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5, R2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9691" name="Text Box 123"/>
          <p:cNvSpPr txBox="1">
            <a:spLocks noChangeArrowheads="1"/>
          </p:cNvSpPr>
          <p:nvPr/>
        </p:nvSpPr>
        <p:spPr bwMode="auto">
          <a:xfrm>
            <a:off x="3040945" y="6210654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389692" name="Text Box 124"/>
          <p:cNvSpPr txBox="1">
            <a:spLocks noChangeArrowheads="1"/>
          </p:cNvSpPr>
          <p:nvPr/>
        </p:nvSpPr>
        <p:spPr bwMode="auto">
          <a:xfrm>
            <a:off x="5087056" y="5815543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9693" name="Text Box 125"/>
          <p:cNvSpPr txBox="1">
            <a:spLocks noChangeArrowheads="1"/>
          </p:cNvSpPr>
          <p:nvPr/>
        </p:nvSpPr>
        <p:spPr bwMode="auto">
          <a:xfrm>
            <a:off x="7002640" y="5683251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389694" name="Text Box 126"/>
          <p:cNvSpPr txBox="1">
            <a:spLocks noChangeArrowheads="1"/>
          </p:cNvSpPr>
          <p:nvPr/>
        </p:nvSpPr>
        <p:spPr bwMode="auto">
          <a:xfrm>
            <a:off x="8479015" y="4718404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9695" name="Text Box 127"/>
          <p:cNvSpPr txBox="1">
            <a:spLocks noChangeArrowheads="1"/>
          </p:cNvSpPr>
          <p:nvPr/>
        </p:nvSpPr>
        <p:spPr bwMode="auto">
          <a:xfrm>
            <a:off x="2326571" y="4665487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389696" name="Text Box 128"/>
          <p:cNvSpPr txBox="1">
            <a:spLocks noChangeArrowheads="1"/>
          </p:cNvSpPr>
          <p:nvPr/>
        </p:nvSpPr>
        <p:spPr bwMode="auto">
          <a:xfrm>
            <a:off x="4332112" y="4718404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4</a:t>
            </a:r>
          </a:p>
        </p:txBody>
      </p:sp>
      <p:sp>
        <p:nvSpPr>
          <p:cNvPr id="1389697" name="Text Box 129"/>
          <p:cNvSpPr txBox="1">
            <a:spLocks noChangeArrowheads="1"/>
          </p:cNvSpPr>
          <p:nvPr/>
        </p:nvSpPr>
        <p:spPr bwMode="auto">
          <a:xfrm>
            <a:off x="6237112" y="4639028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1389698" name="Rectangle 130"/>
          <p:cNvSpPr>
            <a:spLocks noChangeArrowheads="1"/>
          </p:cNvSpPr>
          <p:nvPr/>
        </p:nvSpPr>
        <p:spPr bwMode="auto">
          <a:xfrm>
            <a:off x="4385028" y="4148667"/>
            <a:ext cx="1524000" cy="4639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900"/>
              <a:t>Solution</a:t>
            </a:r>
          </a:p>
        </p:txBody>
      </p:sp>
      <p:sp>
        <p:nvSpPr>
          <p:cNvPr id="75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-169333"/>
            <a:ext cx="9202209" cy="1270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Distance Vector Routing</a:t>
            </a:r>
            <a:endParaRPr lang="en-US" sz="4000" dirty="0"/>
          </a:p>
        </p:txBody>
      </p: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4215695" y="677333"/>
            <a:ext cx="1795639" cy="51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700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644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1295400"/>
            <a:ext cx="9398000" cy="1270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of Internet-Wide Routing </a:t>
            </a:r>
          </a:p>
        </p:txBody>
      </p:sp>
      <p:sp>
        <p:nvSpPr>
          <p:cNvPr id="168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480733"/>
            <a:ext cx="9652000" cy="4910667"/>
          </a:xfrm>
        </p:spPr>
        <p:txBody>
          <a:bodyPr/>
          <a:lstStyle/>
          <a:p>
            <a:r>
              <a:rPr lang="en-US" sz="3200" dirty="0"/>
              <a:t>Scalability</a:t>
            </a:r>
          </a:p>
          <a:p>
            <a:pPr lvl="1"/>
            <a:r>
              <a:rPr lang="en-US" sz="2700" dirty="0">
                <a:solidFill>
                  <a:srgbClr val="0070C0"/>
                </a:solidFill>
              </a:rPr>
              <a:t>Small routing tables: </a:t>
            </a:r>
            <a:r>
              <a:rPr lang="en-US" sz="2700" dirty="0"/>
              <a:t>Cannot have an entry per machine </a:t>
            </a:r>
            <a:r>
              <a:rPr lang="en-US" sz="2700" dirty="0">
                <a:sym typeface="Wingdings" pitchFamily="2" charset="2"/>
              </a:rPr>
              <a:t> causes large look up delay</a:t>
            </a:r>
            <a:endParaRPr lang="en-US" sz="2700" dirty="0"/>
          </a:p>
          <a:p>
            <a:pPr lvl="1"/>
            <a:r>
              <a:rPr lang="en-US" sz="2700" dirty="0">
                <a:solidFill>
                  <a:srgbClr val="0070C0"/>
                </a:solidFill>
              </a:rPr>
              <a:t>Small message overhead and fast convergence: </a:t>
            </a:r>
            <a:r>
              <a:rPr lang="en-US" sz="2700" dirty="0"/>
              <a:t>A link going up or down should not cause routing messages to spread to the whole Internet </a:t>
            </a:r>
          </a:p>
          <a:p>
            <a:pPr lvl="8"/>
            <a:endParaRPr lang="en-US" sz="1700" dirty="0"/>
          </a:p>
          <a:p>
            <a:r>
              <a:rPr lang="en-US" sz="3200" dirty="0"/>
              <a:t>Policy-compliant </a:t>
            </a:r>
          </a:p>
          <a:p>
            <a:pPr lvl="1"/>
            <a:r>
              <a:rPr lang="en-US" sz="2700" dirty="0"/>
              <a:t>Shortest path is not the only metric; Internet Service Providers </a:t>
            </a:r>
            <a:r>
              <a:rPr lang="en-US" sz="2700" dirty="0">
                <a:solidFill>
                  <a:srgbClr val="0070C0"/>
                </a:solidFill>
              </a:rPr>
              <a:t>(ISPs) want to maximize revenues! 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1800" y="141982"/>
            <a:ext cx="9525000" cy="10772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Distance Vector however cannot scale to the whole Internet </a:t>
            </a:r>
          </a:p>
        </p:txBody>
      </p:sp>
    </p:spTree>
    <p:extLst>
      <p:ext uri="{BB962C8B-B14F-4D97-AF65-F5344CB8AC3E}">
        <p14:creationId xmlns:p14="http://schemas.microsoft.com/office/powerpoint/2010/main" val="3860883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361" y="176389"/>
            <a:ext cx="9546167" cy="585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Scaling Routing to the Internet 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34" y="4487333"/>
            <a:ext cx="9826626" cy="2589389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The Internet is a network of D</a:t>
            </a:r>
            <a:r>
              <a:rPr lang="en-US" sz="2700" dirty="0" smtClean="0"/>
              <a:t>omains of Autonomous </a:t>
            </a:r>
            <a:r>
              <a:rPr lang="en-US" sz="2700" dirty="0"/>
              <a:t>Systems (ASs)</a:t>
            </a:r>
          </a:p>
          <a:p>
            <a:pPr lvl="1"/>
            <a:r>
              <a:rPr lang="en-US" sz="2200" dirty="0"/>
              <a:t>E.g., MIT, AT&amp;T, Stanford, …</a:t>
            </a:r>
          </a:p>
          <a:p>
            <a:r>
              <a:rPr lang="en-US" sz="2700" dirty="0"/>
              <a:t>Internally, each AS runs its own routing protocol </a:t>
            </a:r>
            <a:r>
              <a:rPr lang="en-US" sz="2700" dirty="0" smtClean="0"/>
              <a:t>(e.g., Distance Vector)</a:t>
            </a:r>
            <a:r>
              <a:rPr lang="en-US" sz="2700" dirty="0" smtClean="0">
                <a:sym typeface="Wingdings" pitchFamily="2" charset="2"/>
              </a:rPr>
              <a:t> </a:t>
            </a:r>
            <a:r>
              <a:rPr lang="en-US" sz="2700" dirty="0">
                <a:sym typeface="Wingdings" pitchFamily="2" charset="2"/>
              </a:rPr>
              <a:t>Autonomy</a:t>
            </a:r>
            <a:endParaRPr lang="en-US" sz="2200" dirty="0"/>
          </a:p>
          <a:p>
            <a:r>
              <a:rPr lang="en-US" sz="2700" dirty="0"/>
              <a:t>Across ASs, we run a different routing protocol (called BGP) </a:t>
            </a:r>
          </a:p>
        </p:txBody>
      </p:sp>
      <p:grpSp>
        <p:nvGrpSpPr>
          <p:cNvPr id="6148" name="Group 5"/>
          <p:cNvGrpSpPr>
            <a:grpSpLocks/>
          </p:cNvGrpSpPr>
          <p:nvPr/>
        </p:nvGrpSpPr>
        <p:grpSpPr bwMode="auto">
          <a:xfrm>
            <a:off x="691445" y="1016000"/>
            <a:ext cx="8845903" cy="3217333"/>
            <a:chOff x="336" y="592"/>
            <a:chExt cx="5293" cy="2352"/>
          </a:xfrm>
        </p:grpSpPr>
        <p:sp>
          <p:nvSpPr>
            <p:cNvPr id="1414150" name="Rectangle 6"/>
            <p:cNvSpPr>
              <a:spLocks noChangeArrowheads="1"/>
            </p:cNvSpPr>
            <p:nvPr/>
          </p:nvSpPr>
          <p:spPr bwMode="auto">
            <a:xfrm>
              <a:off x="4381" y="653"/>
              <a:ext cx="1248" cy="5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grpSp>
          <p:nvGrpSpPr>
            <p:cNvPr id="6150" name="Group 7"/>
            <p:cNvGrpSpPr>
              <a:grpSpLocks/>
            </p:cNvGrpSpPr>
            <p:nvPr/>
          </p:nvGrpSpPr>
          <p:grpSpPr bwMode="auto">
            <a:xfrm>
              <a:off x="877" y="592"/>
              <a:ext cx="1373" cy="1152"/>
              <a:chOff x="832" y="1344"/>
              <a:chExt cx="1136" cy="1024"/>
            </a:xfrm>
          </p:grpSpPr>
          <p:sp>
            <p:nvSpPr>
              <p:cNvPr id="6290" name="Oval 8"/>
              <p:cNvSpPr>
                <a:spLocks noChangeArrowheads="1"/>
              </p:cNvSpPr>
              <p:nvPr/>
            </p:nvSpPr>
            <p:spPr bwMode="auto">
              <a:xfrm>
                <a:off x="1220" y="1344"/>
                <a:ext cx="495" cy="424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1" name="Oval 9"/>
              <p:cNvSpPr>
                <a:spLocks noChangeArrowheads="1"/>
              </p:cNvSpPr>
              <p:nvPr/>
            </p:nvSpPr>
            <p:spPr bwMode="auto">
              <a:xfrm>
                <a:off x="948" y="1455"/>
                <a:ext cx="379" cy="424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2" name="Oval 10"/>
              <p:cNvSpPr>
                <a:spLocks noChangeArrowheads="1"/>
              </p:cNvSpPr>
              <p:nvPr/>
            </p:nvSpPr>
            <p:spPr bwMode="auto">
              <a:xfrm>
                <a:off x="832" y="1710"/>
                <a:ext cx="256" cy="30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3" name="Oval 11"/>
              <p:cNvSpPr>
                <a:spLocks noChangeArrowheads="1"/>
              </p:cNvSpPr>
              <p:nvPr/>
            </p:nvSpPr>
            <p:spPr bwMode="auto">
              <a:xfrm>
                <a:off x="909" y="1862"/>
                <a:ext cx="435" cy="44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4" name="Oval 12"/>
              <p:cNvSpPr>
                <a:spLocks noChangeArrowheads="1"/>
              </p:cNvSpPr>
              <p:nvPr/>
            </p:nvSpPr>
            <p:spPr bwMode="auto">
              <a:xfrm>
                <a:off x="1086" y="1924"/>
                <a:ext cx="671" cy="444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5" name="Oval 13"/>
              <p:cNvSpPr>
                <a:spLocks noChangeArrowheads="1"/>
              </p:cNvSpPr>
              <p:nvPr/>
            </p:nvSpPr>
            <p:spPr bwMode="auto">
              <a:xfrm>
                <a:off x="1605" y="1488"/>
                <a:ext cx="311" cy="31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6" name="Oval 14"/>
              <p:cNvSpPr>
                <a:spLocks noChangeArrowheads="1"/>
              </p:cNvSpPr>
              <p:nvPr/>
            </p:nvSpPr>
            <p:spPr bwMode="auto">
              <a:xfrm>
                <a:off x="1602" y="1681"/>
                <a:ext cx="366" cy="33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7" name="Oval 15"/>
              <p:cNvSpPr>
                <a:spLocks noChangeArrowheads="1"/>
              </p:cNvSpPr>
              <p:nvPr/>
            </p:nvSpPr>
            <p:spPr bwMode="auto">
              <a:xfrm>
                <a:off x="1569" y="1751"/>
                <a:ext cx="364" cy="547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8" name="Oval 16"/>
              <p:cNvSpPr>
                <a:spLocks noChangeArrowheads="1"/>
              </p:cNvSpPr>
              <p:nvPr/>
            </p:nvSpPr>
            <p:spPr bwMode="auto">
              <a:xfrm>
                <a:off x="912" y="1434"/>
                <a:ext cx="1008" cy="91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1" name="Rectangle 17"/>
            <p:cNvSpPr>
              <a:spLocks noChangeArrowheads="1"/>
            </p:cNvSpPr>
            <p:nvPr/>
          </p:nvSpPr>
          <p:spPr bwMode="auto">
            <a:xfrm>
              <a:off x="1290" y="880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52" name="Rectangle 18"/>
            <p:cNvSpPr>
              <a:spLocks noChangeArrowheads="1"/>
            </p:cNvSpPr>
            <p:nvPr/>
          </p:nvSpPr>
          <p:spPr bwMode="auto">
            <a:xfrm>
              <a:off x="858" y="1180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53" name="Rectangle 19"/>
            <p:cNvSpPr>
              <a:spLocks noChangeArrowheads="1"/>
            </p:cNvSpPr>
            <p:nvPr/>
          </p:nvSpPr>
          <p:spPr bwMode="auto">
            <a:xfrm>
              <a:off x="1264" y="1612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54" name="Rectangle 20"/>
            <p:cNvSpPr>
              <a:spLocks noChangeArrowheads="1"/>
            </p:cNvSpPr>
            <p:nvPr/>
          </p:nvSpPr>
          <p:spPr bwMode="auto">
            <a:xfrm>
              <a:off x="1844" y="1612"/>
              <a:ext cx="116" cy="108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55" name="Rectangle 21"/>
            <p:cNvSpPr>
              <a:spLocks noChangeArrowheads="1"/>
            </p:cNvSpPr>
            <p:nvPr/>
          </p:nvSpPr>
          <p:spPr bwMode="auto">
            <a:xfrm>
              <a:off x="2076" y="1018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56" name="Rectangle 22"/>
            <p:cNvSpPr>
              <a:spLocks noChangeArrowheads="1"/>
            </p:cNvSpPr>
            <p:nvPr/>
          </p:nvSpPr>
          <p:spPr bwMode="auto">
            <a:xfrm>
              <a:off x="1728" y="964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6157" name="AutoShape 23"/>
            <p:cNvCxnSpPr>
              <a:cxnSpLocks noChangeShapeType="1"/>
              <a:stCxn id="6152" idx="3"/>
              <a:endCxn id="6151" idx="1"/>
            </p:cNvCxnSpPr>
            <p:nvPr/>
          </p:nvCxnSpPr>
          <p:spPr bwMode="auto">
            <a:xfrm flipV="1">
              <a:off x="974" y="934"/>
              <a:ext cx="316" cy="3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8" name="AutoShape 24"/>
            <p:cNvCxnSpPr>
              <a:cxnSpLocks noChangeShapeType="1"/>
              <a:stCxn id="6151" idx="3"/>
              <a:endCxn id="6156" idx="1"/>
            </p:cNvCxnSpPr>
            <p:nvPr/>
          </p:nvCxnSpPr>
          <p:spPr bwMode="auto">
            <a:xfrm>
              <a:off x="1406" y="934"/>
              <a:ext cx="322" cy="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9" name="AutoShape 25"/>
            <p:cNvCxnSpPr>
              <a:cxnSpLocks noChangeShapeType="1"/>
              <a:stCxn id="6156" idx="3"/>
              <a:endCxn id="6155" idx="1"/>
            </p:cNvCxnSpPr>
            <p:nvPr/>
          </p:nvCxnSpPr>
          <p:spPr bwMode="auto">
            <a:xfrm>
              <a:off x="1844" y="1018"/>
              <a:ext cx="232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0" name="AutoShape 26"/>
            <p:cNvCxnSpPr>
              <a:cxnSpLocks noChangeShapeType="1"/>
              <a:stCxn id="6153" idx="0"/>
              <a:endCxn id="6156" idx="2"/>
            </p:cNvCxnSpPr>
            <p:nvPr/>
          </p:nvCxnSpPr>
          <p:spPr bwMode="auto">
            <a:xfrm flipV="1">
              <a:off x="1322" y="1072"/>
              <a:ext cx="464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1" name="AutoShape 27"/>
            <p:cNvCxnSpPr>
              <a:cxnSpLocks noChangeShapeType="1"/>
              <a:stCxn id="6154" idx="0"/>
              <a:endCxn id="6155" idx="2"/>
            </p:cNvCxnSpPr>
            <p:nvPr/>
          </p:nvCxnSpPr>
          <p:spPr bwMode="auto">
            <a:xfrm flipV="1">
              <a:off x="1902" y="1126"/>
              <a:ext cx="232" cy="4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2" name="AutoShape 28"/>
            <p:cNvCxnSpPr>
              <a:cxnSpLocks noChangeShapeType="1"/>
              <a:stCxn id="6153" idx="3"/>
              <a:endCxn id="6154" idx="1"/>
            </p:cNvCxnSpPr>
            <p:nvPr/>
          </p:nvCxnSpPr>
          <p:spPr bwMode="auto">
            <a:xfrm>
              <a:off x="1380" y="1666"/>
              <a:ext cx="4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3" name="AutoShape 29"/>
            <p:cNvCxnSpPr>
              <a:cxnSpLocks noChangeShapeType="1"/>
            </p:cNvCxnSpPr>
            <p:nvPr/>
          </p:nvCxnSpPr>
          <p:spPr bwMode="auto">
            <a:xfrm>
              <a:off x="954" y="1216"/>
              <a:ext cx="290" cy="4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64" name="Group 30"/>
            <p:cNvGrpSpPr>
              <a:grpSpLocks/>
            </p:cNvGrpSpPr>
            <p:nvPr/>
          </p:nvGrpSpPr>
          <p:grpSpPr bwMode="auto">
            <a:xfrm>
              <a:off x="336" y="1024"/>
              <a:ext cx="330" cy="308"/>
              <a:chOff x="1014" y="912"/>
              <a:chExt cx="574" cy="596"/>
            </a:xfrm>
          </p:grpSpPr>
          <p:sp>
            <p:nvSpPr>
              <p:cNvPr id="6278" name="Freeform 31"/>
              <p:cNvSpPr>
                <a:spLocks/>
              </p:cNvSpPr>
              <p:nvPr/>
            </p:nvSpPr>
            <p:spPr bwMode="auto">
              <a:xfrm>
                <a:off x="1014" y="912"/>
                <a:ext cx="574" cy="596"/>
              </a:xfrm>
              <a:custGeom>
                <a:avLst/>
                <a:gdLst>
                  <a:gd name="T0" fmla="*/ 124 w 574"/>
                  <a:gd name="T1" fmla="*/ 391 h 596"/>
                  <a:gd name="T2" fmla="*/ 0 w 574"/>
                  <a:gd name="T3" fmla="*/ 391 h 596"/>
                  <a:gd name="T4" fmla="*/ 0 w 574"/>
                  <a:gd name="T5" fmla="*/ 596 h 596"/>
                  <a:gd name="T6" fmla="*/ 574 w 574"/>
                  <a:gd name="T7" fmla="*/ 596 h 596"/>
                  <a:gd name="T8" fmla="*/ 574 w 574"/>
                  <a:gd name="T9" fmla="*/ 391 h 596"/>
                  <a:gd name="T10" fmla="*/ 446 w 574"/>
                  <a:gd name="T11" fmla="*/ 391 h 596"/>
                  <a:gd name="T12" fmla="*/ 446 w 574"/>
                  <a:gd name="T13" fmla="*/ 364 h 596"/>
                  <a:gd name="T14" fmla="*/ 500 w 574"/>
                  <a:gd name="T15" fmla="*/ 364 h 596"/>
                  <a:gd name="T16" fmla="*/ 500 w 574"/>
                  <a:gd name="T17" fmla="*/ 0 h 596"/>
                  <a:gd name="T18" fmla="*/ 70 w 574"/>
                  <a:gd name="T19" fmla="*/ 0 h 596"/>
                  <a:gd name="T20" fmla="*/ 70 w 574"/>
                  <a:gd name="T21" fmla="*/ 364 h 596"/>
                  <a:gd name="T22" fmla="*/ 124 w 574"/>
                  <a:gd name="T23" fmla="*/ 364 h 596"/>
                  <a:gd name="T24" fmla="*/ 124 w 574"/>
                  <a:gd name="T25" fmla="*/ 391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4"/>
                  <a:gd name="T40" fmla="*/ 0 h 596"/>
                  <a:gd name="T41" fmla="*/ 574 w 574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4" h="596">
                    <a:moveTo>
                      <a:pt x="124" y="391"/>
                    </a:moveTo>
                    <a:lnTo>
                      <a:pt x="0" y="391"/>
                    </a:lnTo>
                    <a:lnTo>
                      <a:pt x="0" y="596"/>
                    </a:lnTo>
                    <a:lnTo>
                      <a:pt x="574" y="596"/>
                    </a:lnTo>
                    <a:lnTo>
                      <a:pt x="574" y="391"/>
                    </a:lnTo>
                    <a:lnTo>
                      <a:pt x="446" y="391"/>
                    </a:lnTo>
                    <a:lnTo>
                      <a:pt x="446" y="364"/>
                    </a:lnTo>
                    <a:lnTo>
                      <a:pt x="500" y="364"/>
                    </a:lnTo>
                    <a:lnTo>
                      <a:pt x="500" y="0"/>
                    </a:lnTo>
                    <a:lnTo>
                      <a:pt x="70" y="0"/>
                    </a:lnTo>
                    <a:lnTo>
                      <a:pt x="70" y="364"/>
                    </a:lnTo>
                    <a:lnTo>
                      <a:pt x="124" y="364"/>
                    </a:lnTo>
                    <a:lnTo>
                      <a:pt x="124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9" name="Line 32"/>
              <p:cNvSpPr>
                <a:spLocks noChangeShapeType="1"/>
              </p:cNvSpPr>
              <p:nvPr/>
            </p:nvSpPr>
            <p:spPr bwMode="auto">
              <a:xfrm>
                <a:off x="1138" y="1303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0" name="Line 33"/>
              <p:cNvSpPr>
                <a:spLocks noChangeShapeType="1"/>
              </p:cNvSpPr>
              <p:nvPr/>
            </p:nvSpPr>
            <p:spPr bwMode="auto">
              <a:xfrm>
                <a:off x="1138" y="1276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1" name="Freeform 34"/>
              <p:cNvSpPr>
                <a:spLocks noEditPoints="1"/>
              </p:cNvSpPr>
              <p:nvPr/>
            </p:nvSpPr>
            <p:spPr bwMode="auto">
              <a:xfrm>
                <a:off x="1310" y="1323"/>
                <a:ext cx="233" cy="168"/>
              </a:xfrm>
              <a:custGeom>
                <a:avLst/>
                <a:gdLst>
                  <a:gd name="T0" fmla="*/ 0 w 233"/>
                  <a:gd name="T1" fmla="*/ 168 h 168"/>
                  <a:gd name="T2" fmla="*/ 188 w 233"/>
                  <a:gd name="T3" fmla="*/ 168 h 168"/>
                  <a:gd name="T4" fmla="*/ 188 w 233"/>
                  <a:gd name="T5" fmla="*/ 0 h 168"/>
                  <a:gd name="T6" fmla="*/ 0 w 233"/>
                  <a:gd name="T7" fmla="*/ 0 h 168"/>
                  <a:gd name="T8" fmla="*/ 0 w 233"/>
                  <a:gd name="T9" fmla="*/ 168 h 168"/>
                  <a:gd name="T10" fmla="*/ 204 w 233"/>
                  <a:gd name="T11" fmla="*/ 26 h 168"/>
                  <a:gd name="T12" fmla="*/ 233 w 233"/>
                  <a:gd name="T13" fmla="*/ 26 h 168"/>
                  <a:gd name="T14" fmla="*/ 233 w 233"/>
                  <a:gd name="T15" fmla="*/ 0 h 168"/>
                  <a:gd name="T16" fmla="*/ 204 w 233"/>
                  <a:gd name="T17" fmla="*/ 0 h 168"/>
                  <a:gd name="T18" fmla="*/ 204 w 233"/>
                  <a:gd name="T19" fmla="*/ 26 h 1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3"/>
                  <a:gd name="T31" fmla="*/ 0 h 168"/>
                  <a:gd name="T32" fmla="*/ 233 w 233"/>
                  <a:gd name="T33" fmla="*/ 168 h 1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3" h="168">
                    <a:moveTo>
                      <a:pt x="0" y="168"/>
                    </a:moveTo>
                    <a:lnTo>
                      <a:pt x="188" y="168"/>
                    </a:lnTo>
                    <a:lnTo>
                      <a:pt x="188" y="0"/>
                    </a:lnTo>
                    <a:lnTo>
                      <a:pt x="0" y="0"/>
                    </a:lnTo>
                    <a:lnTo>
                      <a:pt x="0" y="168"/>
                    </a:lnTo>
                    <a:close/>
                    <a:moveTo>
                      <a:pt x="204" y="26"/>
                    </a:moveTo>
                    <a:lnTo>
                      <a:pt x="233" y="26"/>
                    </a:lnTo>
                    <a:lnTo>
                      <a:pt x="233" y="0"/>
                    </a:lnTo>
                    <a:lnTo>
                      <a:pt x="204" y="0"/>
                    </a:lnTo>
                    <a:lnTo>
                      <a:pt x="204" y="26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2" name="Line 35"/>
              <p:cNvSpPr>
                <a:spLocks noChangeShapeType="1"/>
              </p:cNvSpPr>
              <p:nvPr/>
            </p:nvSpPr>
            <p:spPr bwMode="auto">
              <a:xfrm>
                <a:off x="1310" y="1379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3" name="Line 36"/>
              <p:cNvSpPr>
                <a:spLocks noChangeShapeType="1"/>
              </p:cNvSpPr>
              <p:nvPr/>
            </p:nvSpPr>
            <p:spPr bwMode="auto">
              <a:xfrm>
                <a:off x="1310" y="1435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4" name="Line 37"/>
              <p:cNvSpPr>
                <a:spLocks noChangeShapeType="1"/>
              </p:cNvSpPr>
              <p:nvPr/>
            </p:nvSpPr>
            <p:spPr bwMode="auto">
              <a:xfrm>
                <a:off x="1317" y="1405"/>
                <a:ext cx="17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5" name="Rectangle 38"/>
              <p:cNvSpPr>
                <a:spLocks noChangeArrowheads="1"/>
              </p:cNvSpPr>
              <p:nvPr/>
            </p:nvSpPr>
            <p:spPr bwMode="auto">
              <a:xfrm>
                <a:off x="1416" y="1389"/>
                <a:ext cx="54" cy="36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6" name="Freeform 39"/>
              <p:cNvSpPr>
                <a:spLocks noEditPoints="1"/>
              </p:cNvSpPr>
              <p:nvPr/>
            </p:nvSpPr>
            <p:spPr bwMode="auto">
              <a:xfrm>
                <a:off x="1030" y="955"/>
                <a:ext cx="538" cy="401"/>
              </a:xfrm>
              <a:custGeom>
                <a:avLst/>
                <a:gdLst>
                  <a:gd name="T0" fmla="*/ 452 w 538"/>
                  <a:gd name="T1" fmla="*/ 285 h 401"/>
                  <a:gd name="T2" fmla="*/ 472 w 538"/>
                  <a:gd name="T3" fmla="*/ 285 h 401"/>
                  <a:gd name="T4" fmla="*/ 472 w 538"/>
                  <a:gd name="T5" fmla="*/ 278 h 401"/>
                  <a:gd name="T6" fmla="*/ 452 w 538"/>
                  <a:gd name="T7" fmla="*/ 278 h 401"/>
                  <a:gd name="T8" fmla="*/ 452 w 538"/>
                  <a:gd name="T9" fmla="*/ 285 h 401"/>
                  <a:gd name="T10" fmla="*/ 121 w 538"/>
                  <a:gd name="T11" fmla="*/ 239 h 401"/>
                  <a:gd name="T12" fmla="*/ 121 w 538"/>
                  <a:gd name="T13" fmla="*/ 27 h 401"/>
                  <a:gd name="T14" fmla="*/ 417 w 538"/>
                  <a:gd name="T15" fmla="*/ 27 h 401"/>
                  <a:gd name="T16" fmla="*/ 417 w 538"/>
                  <a:gd name="T17" fmla="*/ 239 h 401"/>
                  <a:gd name="T18" fmla="*/ 121 w 538"/>
                  <a:gd name="T19" fmla="*/ 239 h 401"/>
                  <a:gd name="T20" fmla="*/ 108 w 538"/>
                  <a:gd name="T21" fmla="*/ 252 h 401"/>
                  <a:gd name="T22" fmla="*/ 430 w 538"/>
                  <a:gd name="T23" fmla="*/ 252 h 401"/>
                  <a:gd name="T24" fmla="*/ 430 w 538"/>
                  <a:gd name="T25" fmla="*/ 14 h 401"/>
                  <a:gd name="T26" fmla="*/ 446 w 538"/>
                  <a:gd name="T27" fmla="*/ 14 h 401"/>
                  <a:gd name="T28" fmla="*/ 446 w 538"/>
                  <a:gd name="T29" fmla="*/ 0 h 401"/>
                  <a:gd name="T30" fmla="*/ 96 w 538"/>
                  <a:gd name="T31" fmla="*/ 0 h 401"/>
                  <a:gd name="T32" fmla="*/ 96 w 538"/>
                  <a:gd name="T33" fmla="*/ 265 h 401"/>
                  <a:gd name="T34" fmla="*/ 108 w 538"/>
                  <a:gd name="T35" fmla="*/ 265 h 401"/>
                  <a:gd name="T36" fmla="*/ 108 w 538"/>
                  <a:gd name="T37" fmla="*/ 252 h 401"/>
                  <a:gd name="T38" fmla="*/ 0 w 538"/>
                  <a:gd name="T39" fmla="*/ 388 h 401"/>
                  <a:gd name="T40" fmla="*/ 54 w 538"/>
                  <a:gd name="T41" fmla="*/ 388 h 401"/>
                  <a:gd name="T42" fmla="*/ 54 w 538"/>
                  <a:gd name="T43" fmla="*/ 368 h 401"/>
                  <a:gd name="T44" fmla="*/ 0 w 538"/>
                  <a:gd name="T45" fmla="*/ 368 h 401"/>
                  <a:gd name="T46" fmla="*/ 0 w 538"/>
                  <a:gd name="T47" fmla="*/ 388 h 401"/>
                  <a:gd name="T48" fmla="*/ 316 w 538"/>
                  <a:gd name="T49" fmla="*/ 401 h 401"/>
                  <a:gd name="T50" fmla="*/ 430 w 538"/>
                  <a:gd name="T51" fmla="*/ 401 h 401"/>
                  <a:gd name="T52" fmla="*/ 430 w 538"/>
                  <a:gd name="T53" fmla="*/ 391 h 401"/>
                  <a:gd name="T54" fmla="*/ 316 w 538"/>
                  <a:gd name="T55" fmla="*/ 391 h 401"/>
                  <a:gd name="T56" fmla="*/ 316 w 538"/>
                  <a:gd name="T57" fmla="*/ 401 h 401"/>
                  <a:gd name="T58" fmla="*/ 523 w 538"/>
                  <a:gd name="T59" fmla="*/ 378 h 401"/>
                  <a:gd name="T60" fmla="*/ 538 w 538"/>
                  <a:gd name="T61" fmla="*/ 378 h 401"/>
                  <a:gd name="T62" fmla="*/ 538 w 538"/>
                  <a:gd name="T63" fmla="*/ 368 h 401"/>
                  <a:gd name="T64" fmla="*/ 523 w 538"/>
                  <a:gd name="T65" fmla="*/ 368 h 401"/>
                  <a:gd name="T66" fmla="*/ 523 w 538"/>
                  <a:gd name="T67" fmla="*/ 378 h 401"/>
                  <a:gd name="T68" fmla="*/ 523 w 538"/>
                  <a:gd name="T69" fmla="*/ 394 h 401"/>
                  <a:gd name="T70" fmla="*/ 538 w 538"/>
                  <a:gd name="T71" fmla="*/ 394 h 401"/>
                  <a:gd name="T72" fmla="*/ 538 w 538"/>
                  <a:gd name="T73" fmla="*/ 388 h 401"/>
                  <a:gd name="T74" fmla="*/ 523 w 538"/>
                  <a:gd name="T75" fmla="*/ 388 h 401"/>
                  <a:gd name="T76" fmla="*/ 523 w 538"/>
                  <a:gd name="T77" fmla="*/ 394 h 4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401"/>
                  <a:gd name="T119" fmla="*/ 538 w 538"/>
                  <a:gd name="T120" fmla="*/ 401 h 40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401">
                    <a:moveTo>
                      <a:pt x="452" y="285"/>
                    </a:moveTo>
                    <a:lnTo>
                      <a:pt x="472" y="285"/>
                    </a:lnTo>
                    <a:lnTo>
                      <a:pt x="472" y="278"/>
                    </a:lnTo>
                    <a:lnTo>
                      <a:pt x="452" y="278"/>
                    </a:lnTo>
                    <a:lnTo>
                      <a:pt x="452" y="285"/>
                    </a:lnTo>
                    <a:close/>
                    <a:moveTo>
                      <a:pt x="121" y="239"/>
                    </a:moveTo>
                    <a:lnTo>
                      <a:pt x="121" y="27"/>
                    </a:lnTo>
                    <a:lnTo>
                      <a:pt x="417" y="27"/>
                    </a:lnTo>
                    <a:lnTo>
                      <a:pt x="417" y="239"/>
                    </a:lnTo>
                    <a:lnTo>
                      <a:pt x="121" y="239"/>
                    </a:lnTo>
                    <a:close/>
                    <a:moveTo>
                      <a:pt x="108" y="252"/>
                    </a:moveTo>
                    <a:lnTo>
                      <a:pt x="430" y="252"/>
                    </a:lnTo>
                    <a:lnTo>
                      <a:pt x="430" y="14"/>
                    </a:lnTo>
                    <a:lnTo>
                      <a:pt x="446" y="14"/>
                    </a:lnTo>
                    <a:lnTo>
                      <a:pt x="446" y="0"/>
                    </a:lnTo>
                    <a:lnTo>
                      <a:pt x="96" y="0"/>
                    </a:lnTo>
                    <a:lnTo>
                      <a:pt x="96" y="265"/>
                    </a:lnTo>
                    <a:lnTo>
                      <a:pt x="108" y="265"/>
                    </a:lnTo>
                    <a:lnTo>
                      <a:pt x="108" y="252"/>
                    </a:lnTo>
                    <a:close/>
                    <a:moveTo>
                      <a:pt x="0" y="388"/>
                    </a:moveTo>
                    <a:lnTo>
                      <a:pt x="54" y="388"/>
                    </a:lnTo>
                    <a:lnTo>
                      <a:pt x="54" y="368"/>
                    </a:lnTo>
                    <a:lnTo>
                      <a:pt x="0" y="368"/>
                    </a:lnTo>
                    <a:lnTo>
                      <a:pt x="0" y="388"/>
                    </a:lnTo>
                    <a:close/>
                    <a:moveTo>
                      <a:pt x="316" y="401"/>
                    </a:moveTo>
                    <a:lnTo>
                      <a:pt x="430" y="401"/>
                    </a:lnTo>
                    <a:lnTo>
                      <a:pt x="430" y="391"/>
                    </a:lnTo>
                    <a:lnTo>
                      <a:pt x="316" y="391"/>
                    </a:lnTo>
                    <a:lnTo>
                      <a:pt x="316" y="401"/>
                    </a:lnTo>
                    <a:close/>
                    <a:moveTo>
                      <a:pt x="523" y="378"/>
                    </a:moveTo>
                    <a:lnTo>
                      <a:pt x="538" y="378"/>
                    </a:lnTo>
                    <a:lnTo>
                      <a:pt x="538" y="368"/>
                    </a:lnTo>
                    <a:lnTo>
                      <a:pt x="523" y="368"/>
                    </a:lnTo>
                    <a:lnTo>
                      <a:pt x="523" y="378"/>
                    </a:lnTo>
                    <a:close/>
                    <a:moveTo>
                      <a:pt x="523" y="394"/>
                    </a:moveTo>
                    <a:lnTo>
                      <a:pt x="538" y="394"/>
                    </a:lnTo>
                    <a:lnTo>
                      <a:pt x="538" y="388"/>
                    </a:lnTo>
                    <a:lnTo>
                      <a:pt x="523" y="388"/>
                    </a:lnTo>
                    <a:lnTo>
                      <a:pt x="523" y="394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7" name="Line 40"/>
              <p:cNvSpPr>
                <a:spLocks noChangeShapeType="1"/>
              </p:cNvSpPr>
              <p:nvPr/>
            </p:nvSpPr>
            <p:spPr bwMode="auto">
              <a:xfrm>
                <a:off x="1084" y="1257"/>
                <a:ext cx="430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8" name="Line 41"/>
              <p:cNvSpPr>
                <a:spLocks noChangeShapeType="1"/>
              </p:cNvSpPr>
              <p:nvPr/>
            </p:nvSpPr>
            <p:spPr bwMode="auto">
              <a:xfrm flipV="1">
                <a:off x="1193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9" name="Line 42"/>
              <p:cNvSpPr>
                <a:spLocks noChangeShapeType="1"/>
              </p:cNvSpPr>
              <p:nvPr/>
            </p:nvSpPr>
            <p:spPr bwMode="auto">
              <a:xfrm flipV="1">
                <a:off x="1301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5" name="Group 43"/>
            <p:cNvGrpSpPr>
              <a:grpSpLocks/>
            </p:cNvGrpSpPr>
            <p:nvPr/>
          </p:nvGrpSpPr>
          <p:grpSpPr bwMode="auto">
            <a:xfrm>
              <a:off x="2304" y="832"/>
              <a:ext cx="330" cy="308"/>
              <a:chOff x="1014" y="912"/>
              <a:chExt cx="574" cy="596"/>
            </a:xfrm>
          </p:grpSpPr>
          <p:sp>
            <p:nvSpPr>
              <p:cNvPr id="6266" name="Freeform 44"/>
              <p:cNvSpPr>
                <a:spLocks/>
              </p:cNvSpPr>
              <p:nvPr/>
            </p:nvSpPr>
            <p:spPr bwMode="auto">
              <a:xfrm>
                <a:off x="1014" y="912"/>
                <a:ext cx="574" cy="596"/>
              </a:xfrm>
              <a:custGeom>
                <a:avLst/>
                <a:gdLst>
                  <a:gd name="T0" fmla="*/ 124 w 574"/>
                  <a:gd name="T1" fmla="*/ 391 h 596"/>
                  <a:gd name="T2" fmla="*/ 0 w 574"/>
                  <a:gd name="T3" fmla="*/ 391 h 596"/>
                  <a:gd name="T4" fmla="*/ 0 w 574"/>
                  <a:gd name="T5" fmla="*/ 596 h 596"/>
                  <a:gd name="T6" fmla="*/ 574 w 574"/>
                  <a:gd name="T7" fmla="*/ 596 h 596"/>
                  <a:gd name="T8" fmla="*/ 574 w 574"/>
                  <a:gd name="T9" fmla="*/ 391 h 596"/>
                  <a:gd name="T10" fmla="*/ 446 w 574"/>
                  <a:gd name="T11" fmla="*/ 391 h 596"/>
                  <a:gd name="T12" fmla="*/ 446 w 574"/>
                  <a:gd name="T13" fmla="*/ 364 h 596"/>
                  <a:gd name="T14" fmla="*/ 500 w 574"/>
                  <a:gd name="T15" fmla="*/ 364 h 596"/>
                  <a:gd name="T16" fmla="*/ 500 w 574"/>
                  <a:gd name="T17" fmla="*/ 0 h 596"/>
                  <a:gd name="T18" fmla="*/ 70 w 574"/>
                  <a:gd name="T19" fmla="*/ 0 h 596"/>
                  <a:gd name="T20" fmla="*/ 70 w 574"/>
                  <a:gd name="T21" fmla="*/ 364 h 596"/>
                  <a:gd name="T22" fmla="*/ 124 w 574"/>
                  <a:gd name="T23" fmla="*/ 364 h 596"/>
                  <a:gd name="T24" fmla="*/ 124 w 574"/>
                  <a:gd name="T25" fmla="*/ 391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4"/>
                  <a:gd name="T40" fmla="*/ 0 h 596"/>
                  <a:gd name="T41" fmla="*/ 574 w 574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4" h="596">
                    <a:moveTo>
                      <a:pt x="124" y="391"/>
                    </a:moveTo>
                    <a:lnTo>
                      <a:pt x="0" y="391"/>
                    </a:lnTo>
                    <a:lnTo>
                      <a:pt x="0" y="596"/>
                    </a:lnTo>
                    <a:lnTo>
                      <a:pt x="574" y="596"/>
                    </a:lnTo>
                    <a:lnTo>
                      <a:pt x="574" y="391"/>
                    </a:lnTo>
                    <a:lnTo>
                      <a:pt x="446" y="391"/>
                    </a:lnTo>
                    <a:lnTo>
                      <a:pt x="446" y="364"/>
                    </a:lnTo>
                    <a:lnTo>
                      <a:pt x="500" y="364"/>
                    </a:lnTo>
                    <a:lnTo>
                      <a:pt x="500" y="0"/>
                    </a:lnTo>
                    <a:lnTo>
                      <a:pt x="70" y="0"/>
                    </a:lnTo>
                    <a:lnTo>
                      <a:pt x="70" y="364"/>
                    </a:lnTo>
                    <a:lnTo>
                      <a:pt x="124" y="364"/>
                    </a:lnTo>
                    <a:lnTo>
                      <a:pt x="124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7" name="Line 45"/>
              <p:cNvSpPr>
                <a:spLocks noChangeShapeType="1"/>
              </p:cNvSpPr>
              <p:nvPr/>
            </p:nvSpPr>
            <p:spPr bwMode="auto">
              <a:xfrm>
                <a:off x="1138" y="1303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8" name="Line 46"/>
              <p:cNvSpPr>
                <a:spLocks noChangeShapeType="1"/>
              </p:cNvSpPr>
              <p:nvPr/>
            </p:nvSpPr>
            <p:spPr bwMode="auto">
              <a:xfrm>
                <a:off x="1138" y="1276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9" name="Freeform 47"/>
              <p:cNvSpPr>
                <a:spLocks noEditPoints="1"/>
              </p:cNvSpPr>
              <p:nvPr/>
            </p:nvSpPr>
            <p:spPr bwMode="auto">
              <a:xfrm>
                <a:off x="1310" y="1323"/>
                <a:ext cx="233" cy="168"/>
              </a:xfrm>
              <a:custGeom>
                <a:avLst/>
                <a:gdLst>
                  <a:gd name="T0" fmla="*/ 0 w 233"/>
                  <a:gd name="T1" fmla="*/ 168 h 168"/>
                  <a:gd name="T2" fmla="*/ 188 w 233"/>
                  <a:gd name="T3" fmla="*/ 168 h 168"/>
                  <a:gd name="T4" fmla="*/ 188 w 233"/>
                  <a:gd name="T5" fmla="*/ 0 h 168"/>
                  <a:gd name="T6" fmla="*/ 0 w 233"/>
                  <a:gd name="T7" fmla="*/ 0 h 168"/>
                  <a:gd name="T8" fmla="*/ 0 w 233"/>
                  <a:gd name="T9" fmla="*/ 168 h 168"/>
                  <a:gd name="T10" fmla="*/ 204 w 233"/>
                  <a:gd name="T11" fmla="*/ 26 h 168"/>
                  <a:gd name="T12" fmla="*/ 233 w 233"/>
                  <a:gd name="T13" fmla="*/ 26 h 168"/>
                  <a:gd name="T14" fmla="*/ 233 w 233"/>
                  <a:gd name="T15" fmla="*/ 0 h 168"/>
                  <a:gd name="T16" fmla="*/ 204 w 233"/>
                  <a:gd name="T17" fmla="*/ 0 h 168"/>
                  <a:gd name="T18" fmla="*/ 204 w 233"/>
                  <a:gd name="T19" fmla="*/ 26 h 1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3"/>
                  <a:gd name="T31" fmla="*/ 0 h 168"/>
                  <a:gd name="T32" fmla="*/ 233 w 233"/>
                  <a:gd name="T33" fmla="*/ 168 h 1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3" h="168">
                    <a:moveTo>
                      <a:pt x="0" y="168"/>
                    </a:moveTo>
                    <a:lnTo>
                      <a:pt x="188" y="168"/>
                    </a:lnTo>
                    <a:lnTo>
                      <a:pt x="188" y="0"/>
                    </a:lnTo>
                    <a:lnTo>
                      <a:pt x="0" y="0"/>
                    </a:lnTo>
                    <a:lnTo>
                      <a:pt x="0" y="168"/>
                    </a:lnTo>
                    <a:close/>
                    <a:moveTo>
                      <a:pt x="204" y="26"/>
                    </a:moveTo>
                    <a:lnTo>
                      <a:pt x="233" y="26"/>
                    </a:lnTo>
                    <a:lnTo>
                      <a:pt x="233" y="0"/>
                    </a:lnTo>
                    <a:lnTo>
                      <a:pt x="204" y="0"/>
                    </a:lnTo>
                    <a:lnTo>
                      <a:pt x="204" y="26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0" name="Line 48"/>
              <p:cNvSpPr>
                <a:spLocks noChangeShapeType="1"/>
              </p:cNvSpPr>
              <p:nvPr/>
            </p:nvSpPr>
            <p:spPr bwMode="auto">
              <a:xfrm>
                <a:off x="1310" y="1379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Line 49"/>
              <p:cNvSpPr>
                <a:spLocks noChangeShapeType="1"/>
              </p:cNvSpPr>
              <p:nvPr/>
            </p:nvSpPr>
            <p:spPr bwMode="auto">
              <a:xfrm>
                <a:off x="1310" y="1435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Line 50"/>
              <p:cNvSpPr>
                <a:spLocks noChangeShapeType="1"/>
              </p:cNvSpPr>
              <p:nvPr/>
            </p:nvSpPr>
            <p:spPr bwMode="auto">
              <a:xfrm>
                <a:off x="1317" y="1405"/>
                <a:ext cx="17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3" name="Rectangle 51"/>
              <p:cNvSpPr>
                <a:spLocks noChangeArrowheads="1"/>
              </p:cNvSpPr>
              <p:nvPr/>
            </p:nvSpPr>
            <p:spPr bwMode="auto">
              <a:xfrm>
                <a:off x="1416" y="1389"/>
                <a:ext cx="54" cy="36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4" name="Freeform 52"/>
              <p:cNvSpPr>
                <a:spLocks noEditPoints="1"/>
              </p:cNvSpPr>
              <p:nvPr/>
            </p:nvSpPr>
            <p:spPr bwMode="auto">
              <a:xfrm>
                <a:off x="1030" y="955"/>
                <a:ext cx="538" cy="401"/>
              </a:xfrm>
              <a:custGeom>
                <a:avLst/>
                <a:gdLst>
                  <a:gd name="T0" fmla="*/ 452 w 538"/>
                  <a:gd name="T1" fmla="*/ 285 h 401"/>
                  <a:gd name="T2" fmla="*/ 472 w 538"/>
                  <a:gd name="T3" fmla="*/ 285 h 401"/>
                  <a:gd name="T4" fmla="*/ 472 w 538"/>
                  <a:gd name="T5" fmla="*/ 278 h 401"/>
                  <a:gd name="T6" fmla="*/ 452 w 538"/>
                  <a:gd name="T7" fmla="*/ 278 h 401"/>
                  <a:gd name="T8" fmla="*/ 452 w 538"/>
                  <a:gd name="T9" fmla="*/ 285 h 401"/>
                  <a:gd name="T10" fmla="*/ 121 w 538"/>
                  <a:gd name="T11" fmla="*/ 239 h 401"/>
                  <a:gd name="T12" fmla="*/ 121 w 538"/>
                  <a:gd name="T13" fmla="*/ 27 h 401"/>
                  <a:gd name="T14" fmla="*/ 417 w 538"/>
                  <a:gd name="T15" fmla="*/ 27 h 401"/>
                  <a:gd name="T16" fmla="*/ 417 w 538"/>
                  <a:gd name="T17" fmla="*/ 239 h 401"/>
                  <a:gd name="T18" fmla="*/ 121 w 538"/>
                  <a:gd name="T19" fmla="*/ 239 h 401"/>
                  <a:gd name="T20" fmla="*/ 108 w 538"/>
                  <a:gd name="T21" fmla="*/ 252 h 401"/>
                  <a:gd name="T22" fmla="*/ 430 w 538"/>
                  <a:gd name="T23" fmla="*/ 252 h 401"/>
                  <a:gd name="T24" fmla="*/ 430 w 538"/>
                  <a:gd name="T25" fmla="*/ 14 h 401"/>
                  <a:gd name="T26" fmla="*/ 446 w 538"/>
                  <a:gd name="T27" fmla="*/ 14 h 401"/>
                  <a:gd name="T28" fmla="*/ 446 w 538"/>
                  <a:gd name="T29" fmla="*/ 0 h 401"/>
                  <a:gd name="T30" fmla="*/ 96 w 538"/>
                  <a:gd name="T31" fmla="*/ 0 h 401"/>
                  <a:gd name="T32" fmla="*/ 96 w 538"/>
                  <a:gd name="T33" fmla="*/ 265 h 401"/>
                  <a:gd name="T34" fmla="*/ 108 w 538"/>
                  <a:gd name="T35" fmla="*/ 265 h 401"/>
                  <a:gd name="T36" fmla="*/ 108 w 538"/>
                  <a:gd name="T37" fmla="*/ 252 h 401"/>
                  <a:gd name="T38" fmla="*/ 0 w 538"/>
                  <a:gd name="T39" fmla="*/ 388 h 401"/>
                  <a:gd name="T40" fmla="*/ 54 w 538"/>
                  <a:gd name="T41" fmla="*/ 388 h 401"/>
                  <a:gd name="T42" fmla="*/ 54 w 538"/>
                  <a:gd name="T43" fmla="*/ 368 h 401"/>
                  <a:gd name="T44" fmla="*/ 0 w 538"/>
                  <a:gd name="T45" fmla="*/ 368 h 401"/>
                  <a:gd name="T46" fmla="*/ 0 w 538"/>
                  <a:gd name="T47" fmla="*/ 388 h 401"/>
                  <a:gd name="T48" fmla="*/ 316 w 538"/>
                  <a:gd name="T49" fmla="*/ 401 h 401"/>
                  <a:gd name="T50" fmla="*/ 430 w 538"/>
                  <a:gd name="T51" fmla="*/ 401 h 401"/>
                  <a:gd name="T52" fmla="*/ 430 w 538"/>
                  <a:gd name="T53" fmla="*/ 391 h 401"/>
                  <a:gd name="T54" fmla="*/ 316 w 538"/>
                  <a:gd name="T55" fmla="*/ 391 h 401"/>
                  <a:gd name="T56" fmla="*/ 316 w 538"/>
                  <a:gd name="T57" fmla="*/ 401 h 401"/>
                  <a:gd name="T58" fmla="*/ 523 w 538"/>
                  <a:gd name="T59" fmla="*/ 378 h 401"/>
                  <a:gd name="T60" fmla="*/ 538 w 538"/>
                  <a:gd name="T61" fmla="*/ 378 h 401"/>
                  <a:gd name="T62" fmla="*/ 538 w 538"/>
                  <a:gd name="T63" fmla="*/ 368 h 401"/>
                  <a:gd name="T64" fmla="*/ 523 w 538"/>
                  <a:gd name="T65" fmla="*/ 368 h 401"/>
                  <a:gd name="T66" fmla="*/ 523 w 538"/>
                  <a:gd name="T67" fmla="*/ 378 h 401"/>
                  <a:gd name="T68" fmla="*/ 523 w 538"/>
                  <a:gd name="T69" fmla="*/ 394 h 401"/>
                  <a:gd name="T70" fmla="*/ 538 w 538"/>
                  <a:gd name="T71" fmla="*/ 394 h 401"/>
                  <a:gd name="T72" fmla="*/ 538 w 538"/>
                  <a:gd name="T73" fmla="*/ 388 h 401"/>
                  <a:gd name="T74" fmla="*/ 523 w 538"/>
                  <a:gd name="T75" fmla="*/ 388 h 401"/>
                  <a:gd name="T76" fmla="*/ 523 w 538"/>
                  <a:gd name="T77" fmla="*/ 394 h 4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401"/>
                  <a:gd name="T119" fmla="*/ 538 w 538"/>
                  <a:gd name="T120" fmla="*/ 401 h 40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401">
                    <a:moveTo>
                      <a:pt x="452" y="285"/>
                    </a:moveTo>
                    <a:lnTo>
                      <a:pt x="472" y="285"/>
                    </a:lnTo>
                    <a:lnTo>
                      <a:pt x="472" y="278"/>
                    </a:lnTo>
                    <a:lnTo>
                      <a:pt x="452" y="278"/>
                    </a:lnTo>
                    <a:lnTo>
                      <a:pt x="452" y="285"/>
                    </a:lnTo>
                    <a:close/>
                    <a:moveTo>
                      <a:pt x="121" y="239"/>
                    </a:moveTo>
                    <a:lnTo>
                      <a:pt x="121" y="27"/>
                    </a:lnTo>
                    <a:lnTo>
                      <a:pt x="417" y="27"/>
                    </a:lnTo>
                    <a:lnTo>
                      <a:pt x="417" y="239"/>
                    </a:lnTo>
                    <a:lnTo>
                      <a:pt x="121" y="239"/>
                    </a:lnTo>
                    <a:close/>
                    <a:moveTo>
                      <a:pt x="108" y="252"/>
                    </a:moveTo>
                    <a:lnTo>
                      <a:pt x="430" y="252"/>
                    </a:lnTo>
                    <a:lnTo>
                      <a:pt x="430" y="14"/>
                    </a:lnTo>
                    <a:lnTo>
                      <a:pt x="446" y="14"/>
                    </a:lnTo>
                    <a:lnTo>
                      <a:pt x="446" y="0"/>
                    </a:lnTo>
                    <a:lnTo>
                      <a:pt x="96" y="0"/>
                    </a:lnTo>
                    <a:lnTo>
                      <a:pt x="96" y="265"/>
                    </a:lnTo>
                    <a:lnTo>
                      <a:pt x="108" y="265"/>
                    </a:lnTo>
                    <a:lnTo>
                      <a:pt x="108" y="252"/>
                    </a:lnTo>
                    <a:close/>
                    <a:moveTo>
                      <a:pt x="0" y="388"/>
                    </a:moveTo>
                    <a:lnTo>
                      <a:pt x="54" y="388"/>
                    </a:lnTo>
                    <a:lnTo>
                      <a:pt x="54" y="368"/>
                    </a:lnTo>
                    <a:lnTo>
                      <a:pt x="0" y="368"/>
                    </a:lnTo>
                    <a:lnTo>
                      <a:pt x="0" y="388"/>
                    </a:lnTo>
                    <a:close/>
                    <a:moveTo>
                      <a:pt x="316" y="401"/>
                    </a:moveTo>
                    <a:lnTo>
                      <a:pt x="430" y="401"/>
                    </a:lnTo>
                    <a:lnTo>
                      <a:pt x="430" y="391"/>
                    </a:lnTo>
                    <a:lnTo>
                      <a:pt x="316" y="391"/>
                    </a:lnTo>
                    <a:lnTo>
                      <a:pt x="316" y="401"/>
                    </a:lnTo>
                    <a:close/>
                    <a:moveTo>
                      <a:pt x="523" y="378"/>
                    </a:moveTo>
                    <a:lnTo>
                      <a:pt x="538" y="378"/>
                    </a:lnTo>
                    <a:lnTo>
                      <a:pt x="538" y="368"/>
                    </a:lnTo>
                    <a:lnTo>
                      <a:pt x="523" y="368"/>
                    </a:lnTo>
                    <a:lnTo>
                      <a:pt x="523" y="378"/>
                    </a:lnTo>
                    <a:close/>
                    <a:moveTo>
                      <a:pt x="523" y="394"/>
                    </a:moveTo>
                    <a:lnTo>
                      <a:pt x="538" y="394"/>
                    </a:lnTo>
                    <a:lnTo>
                      <a:pt x="538" y="388"/>
                    </a:lnTo>
                    <a:lnTo>
                      <a:pt x="523" y="388"/>
                    </a:lnTo>
                    <a:lnTo>
                      <a:pt x="523" y="394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5" name="Line 53"/>
              <p:cNvSpPr>
                <a:spLocks noChangeShapeType="1"/>
              </p:cNvSpPr>
              <p:nvPr/>
            </p:nvSpPr>
            <p:spPr bwMode="auto">
              <a:xfrm>
                <a:off x="1084" y="1257"/>
                <a:ext cx="430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6" name="Line 54"/>
              <p:cNvSpPr>
                <a:spLocks noChangeShapeType="1"/>
              </p:cNvSpPr>
              <p:nvPr/>
            </p:nvSpPr>
            <p:spPr bwMode="auto">
              <a:xfrm flipV="1">
                <a:off x="1193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" name="Line 55"/>
              <p:cNvSpPr>
                <a:spLocks noChangeShapeType="1"/>
              </p:cNvSpPr>
              <p:nvPr/>
            </p:nvSpPr>
            <p:spPr bwMode="auto">
              <a:xfrm flipV="1">
                <a:off x="1301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166" name="AutoShape 56"/>
            <p:cNvCxnSpPr>
              <a:cxnSpLocks noChangeShapeType="1"/>
              <a:stCxn id="6278" idx="4"/>
              <a:endCxn id="6152" idx="1"/>
            </p:cNvCxnSpPr>
            <p:nvPr/>
          </p:nvCxnSpPr>
          <p:spPr bwMode="auto">
            <a:xfrm>
              <a:off x="671" y="1226"/>
              <a:ext cx="187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57"/>
            <p:cNvCxnSpPr>
              <a:cxnSpLocks noChangeShapeType="1"/>
              <a:stCxn id="6155" idx="3"/>
              <a:endCxn id="6274" idx="22"/>
            </p:cNvCxnSpPr>
            <p:nvPr/>
          </p:nvCxnSpPr>
          <p:spPr bwMode="auto">
            <a:xfrm flipV="1">
              <a:off x="2192" y="1044"/>
              <a:ext cx="121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68" name="Group 58"/>
            <p:cNvGrpSpPr>
              <a:grpSpLocks/>
            </p:cNvGrpSpPr>
            <p:nvPr/>
          </p:nvGrpSpPr>
          <p:grpSpPr bwMode="auto">
            <a:xfrm>
              <a:off x="3475" y="1216"/>
              <a:ext cx="1373" cy="1152"/>
              <a:chOff x="832" y="1344"/>
              <a:chExt cx="1136" cy="1024"/>
            </a:xfrm>
          </p:grpSpPr>
          <p:sp>
            <p:nvSpPr>
              <p:cNvPr id="6257" name="Oval 59"/>
              <p:cNvSpPr>
                <a:spLocks noChangeArrowheads="1"/>
              </p:cNvSpPr>
              <p:nvPr/>
            </p:nvSpPr>
            <p:spPr bwMode="auto">
              <a:xfrm>
                <a:off x="1220" y="1344"/>
                <a:ext cx="495" cy="42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" name="Oval 60"/>
              <p:cNvSpPr>
                <a:spLocks noChangeArrowheads="1"/>
              </p:cNvSpPr>
              <p:nvPr/>
            </p:nvSpPr>
            <p:spPr bwMode="auto">
              <a:xfrm>
                <a:off x="948" y="1455"/>
                <a:ext cx="379" cy="42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" name="Oval 61"/>
              <p:cNvSpPr>
                <a:spLocks noChangeArrowheads="1"/>
              </p:cNvSpPr>
              <p:nvPr/>
            </p:nvSpPr>
            <p:spPr bwMode="auto">
              <a:xfrm>
                <a:off x="832" y="1710"/>
                <a:ext cx="256" cy="30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" name="Oval 62"/>
              <p:cNvSpPr>
                <a:spLocks noChangeArrowheads="1"/>
              </p:cNvSpPr>
              <p:nvPr/>
            </p:nvSpPr>
            <p:spPr bwMode="auto">
              <a:xfrm>
                <a:off x="909" y="1862"/>
                <a:ext cx="435" cy="44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" name="Oval 63"/>
              <p:cNvSpPr>
                <a:spLocks noChangeArrowheads="1"/>
              </p:cNvSpPr>
              <p:nvPr/>
            </p:nvSpPr>
            <p:spPr bwMode="auto">
              <a:xfrm>
                <a:off x="1086" y="1924"/>
                <a:ext cx="671" cy="44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" name="Oval 64"/>
              <p:cNvSpPr>
                <a:spLocks noChangeArrowheads="1"/>
              </p:cNvSpPr>
              <p:nvPr/>
            </p:nvSpPr>
            <p:spPr bwMode="auto">
              <a:xfrm>
                <a:off x="1605" y="1488"/>
                <a:ext cx="311" cy="31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" name="Oval 65"/>
              <p:cNvSpPr>
                <a:spLocks noChangeArrowheads="1"/>
              </p:cNvSpPr>
              <p:nvPr/>
            </p:nvSpPr>
            <p:spPr bwMode="auto">
              <a:xfrm>
                <a:off x="1602" y="1681"/>
                <a:ext cx="366" cy="333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" name="Oval 66"/>
              <p:cNvSpPr>
                <a:spLocks noChangeArrowheads="1"/>
              </p:cNvSpPr>
              <p:nvPr/>
            </p:nvSpPr>
            <p:spPr bwMode="auto">
              <a:xfrm>
                <a:off x="1569" y="1751"/>
                <a:ext cx="364" cy="547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" name="Oval 67"/>
              <p:cNvSpPr>
                <a:spLocks noChangeArrowheads="1"/>
              </p:cNvSpPr>
              <p:nvPr/>
            </p:nvSpPr>
            <p:spPr bwMode="auto">
              <a:xfrm>
                <a:off x="912" y="1434"/>
                <a:ext cx="1008" cy="918"/>
              </a:xfrm>
              <a:prstGeom prst="ellipse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" name="Rectangle 68"/>
            <p:cNvSpPr>
              <a:spLocks noChangeArrowheads="1"/>
            </p:cNvSpPr>
            <p:nvPr/>
          </p:nvSpPr>
          <p:spPr bwMode="auto">
            <a:xfrm>
              <a:off x="3840" y="1428"/>
              <a:ext cx="116" cy="108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70" name="Rectangle 69"/>
            <p:cNvSpPr>
              <a:spLocks noChangeArrowheads="1"/>
            </p:cNvSpPr>
            <p:nvPr/>
          </p:nvSpPr>
          <p:spPr bwMode="auto">
            <a:xfrm>
              <a:off x="3456" y="1756"/>
              <a:ext cx="116" cy="108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71" name="Rectangle 70"/>
            <p:cNvSpPr>
              <a:spLocks noChangeArrowheads="1"/>
            </p:cNvSpPr>
            <p:nvPr/>
          </p:nvSpPr>
          <p:spPr bwMode="auto">
            <a:xfrm>
              <a:off x="4108" y="2188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72" name="Rectangle 71"/>
            <p:cNvSpPr>
              <a:spLocks noChangeArrowheads="1"/>
            </p:cNvSpPr>
            <p:nvPr/>
          </p:nvSpPr>
          <p:spPr bwMode="auto">
            <a:xfrm>
              <a:off x="4442" y="2188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73" name="Rectangle 72"/>
            <p:cNvSpPr>
              <a:spLocks noChangeArrowheads="1"/>
            </p:cNvSpPr>
            <p:nvPr/>
          </p:nvSpPr>
          <p:spPr bwMode="auto">
            <a:xfrm>
              <a:off x="4674" y="1594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74" name="Rectangle 73"/>
            <p:cNvSpPr>
              <a:spLocks noChangeArrowheads="1"/>
            </p:cNvSpPr>
            <p:nvPr/>
          </p:nvSpPr>
          <p:spPr bwMode="auto">
            <a:xfrm>
              <a:off x="4252" y="1380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6175" name="AutoShape 74"/>
            <p:cNvCxnSpPr>
              <a:cxnSpLocks noChangeShapeType="1"/>
              <a:stCxn id="6170" idx="3"/>
              <a:endCxn id="6169" idx="1"/>
            </p:cNvCxnSpPr>
            <p:nvPr/>
          </p:nvCxnSpPr>
          <p:spPr bwMode="auto">
            <a:xfrm flipV="1">
              <a:off x="3572" y="1482"/>
              <a:ext cx="268" cy="3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6" name="AutoShape 75"/>
            <p:cNvCxnSpPr>
              <a:cxnSpLocks noChangeShapeType="1"/>
              <a:stCxn id="6169" idx="3"/>
              <a:endCxn id="6174" idx="1"/>
            </p:cNvCxnSpPr>
            <p:nvPr/>
          </p:nvCxnSpPr>
          <p:spPr bwMode="auto">
            <a:xfrm flipV="1">
              <a:off x="3956" y="1434"/>
              <a:ext cx="296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7" name="AutoShape 76"/>
            <p:cNvCxnSpPr>
              <a:cxnSpLocks noChangeShapeType="1"/>
              <a:stCxn id="6174" idx="3"/>
              <a:endCxn id="6173" idx="1"/>
            </p:cNvCxnSpPr>
            <p:nvPr/>
          </p:nvCxnSpPr>
          <p:spPr bwMode="auto">
            <a:xfrm>
              <a:off x="4368" y="1434"/>
              <a:ext cx="306" cy="2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8" name="AutoShape 77"/>
            <p:cNvCxnSpPr>
              <a:cxnSpLocks noChangeShapeType="1"/>
              <a:stCxn id="6171" idx="0"/>
              <a:endCxn id="6174" idx="2"/>
            </p:cNvCxnSpPr>
            <p:nvPr/>
          </p:nvCxnSpPr>
          <p:spPr bwMode="auto">
            <a:xfrm flipV="1">
              <a:off x="4166" y="1488"/>
              <a:ext cx="144" cy="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9" name="AutoShape 78"/>
            <p:cNvCxnSpPr>
              <a:cxnSpLocks noChangeShapeType="1"/>
              <a:stCxn id="6172" idx="0"/>
              <a:endCxn id="6173" idx="2"/>
            </p:cNvCxnSpPr>
            <p:nvPr/>
          </p:nvCxnSpPr>
          <p:spPr bwMode="auto">
            <a:xfrm flipV="1">
              <a:off x="4500" y="1702"/>
              <a:ext cx="232" cy="4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0" name="AutoShape 79"/>
            <p:cNvCxnSpPr>
              <a:cxnSpLocks noChangeShapeType="1"/>
              <a:stCxn id="6171" idx="3"/>
              <a:endCxn id="6172" idx="1"/>
            </p:cNvCxnSpPr>
            <p:nvPr/>
          </p:nvCxnSpPr>
          <p:spPr bwMode="auto">
            <a:xfrm>
              <a:off x="4224" y="2242"/>
              <a:ext cx="21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81" name="Group 80"/>
            <p:cNvGrpSpPr>
              <a:grpSpLocks/>
            </p:cNvGrpSpPr>
            <p:nvPr/>
          </p:nvGrpSpPr>
          <p:grpSpPr bwMode="auto">
            <a:xfrm>
              <a:off x="3792" y="2368"/>
              <a:ext cx="330" cy="308"/>
              <a:chOff x="1014" y="912"/>
              <a:chExt cx="574" cy="596"/>
            </a:xfrm>
          </p:grpSpPr>
          <p:sp>
            <p:nvSpPr>
              <p:cNvPr id="6245" name="Freeform 81"/>
              <p:cNvSpPr>
                <a:spLocks/>
              </p:cNvSpPr>
              <p:nvPr/>
            </p:nvSpPr>
            <p:spPr bwMode="auto">
              <a:xfrm>
                <a:off x="1014" y="912"/>
                <a:ext cx="574" cy="596"/>
              </a:xfrm>
              <a:custGeom>
                <a:avLst/>
                <a:gdLst>
                  <a:gd name="T0" fmla="*/ 124 w 574"/>
                  <a:gd name="T1" fmla="*/ 391 h 596"/>
                  <a:gd name="T2" fmla="*/ 0 w 574"/>
                  <a:gd name="T3" fmla="*/ 391 h 596"/>
                  <a:gd name="T4" fmla="*/ 0 w 574"/>
                  <a:gd name="T5" fmla="*/ 596 h 596"/>
                  <a:gd name="T6" fmla="*/ 574 w 574"/>
                  <a:gd name="T7" fmla="*/ 596 h 596"/>
                  <a:gd name="T8" fmla="*/ 574 w 574"/>
                  <a:gd name="T9" fmla="*/ 391 h 596"/>
                  <a:gd name="T10" fmla="*/ 446 w 574"/>
                  <a:gd name="T11" fmla="*/ 391 h 596"/>
                  <a:gd name="T12" fmla="*/ 446 w 574"/>
                  <a:gd name="T13" fmla="*/ 364 h 596"/>
                  <a:gd name="T14" fmla="*/ 500 w 574"/>
                  <a:gd name="T15" fmla="*/ 364 h 596"/>
                  <a:gd name="T16" fmla="*/ 500 w 574"/>
                  <a:gd name="T17" fmla="*/ 0 h 596"/>
                  <a:gd name="T18" fmla="*/ 70 w 574"/>
                  <a:gd name="T19" fmla="*/ 0 h 596"/>
                  <a:gd name="T20" fmla="*/ 70 w 574"/>
                  <a:gd name="T21" fmla="*/ 364 h 596"/>
                  <a:gd name="T22" fmla="*/ 124 w 574"/>
                  <a:gd name="T23" fmla="*/ 364 h 596"/>
                  <a:gd name="T24" fmla="*/ 124 w 574"/>
                  <a:gd name="T25" fmla="*/ 391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4"/>
                  <a:gd name="T40" fmla="*/ 0 h 596"/>
                  <a:gd name="T41" fmla="*/ 574 w 574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4" h="596">
                    <a:moveTo>
                      <a:pt x="124" y="391"/>
                    </a:moveTo>
                    <a:lnTo>
                      <a:pt x="0" y="391"/>
                    </a:lnTo>
                    <a:lnTo>
                      <a:pt x="0" y="596"/>
                    </a:lnTo>
                    <a:lnTo>
                      <a:pt x="574" y="596"/>
                    </a:lnTo>
                    <a:lnTo>
                      <a:pt x="574" y="391"/>
                    </a:lnTo>
                    <a:lnTo>
                      <a:pt x="446" y="391"/>
                    </a:lnTo>
                    <a:lnTo>
                      <a:pt x="446" y="364"/>
                    </a:lnTo>
                    <a:lnTo>
                      <a:pt x="500" y="364"/>
                    </a:lnTo>
                    <a:lnTo>
                      <a:pt x="500" y="0"/>
                    </a:lnTo>
                    <a:lnTo>
                      <a:pt x="70" y="0"/>
                    </a:lnTo>
                    <a:lnTo>
                      <a:pt x="70" y="364"/>
                    </a:lnTo>
                    <a:lnTo>
                      <a:pt x="124" y="364"/>
                    </a:lnTo>
                    <a:lnTo>
                      <a:pt x="124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Line 82"/>
              <p:cNvSpPr>
                <a:spLocks noChangeShapeType="1"/>
              </p:cNvSpPr>
              <p:nvPr/>
            </p:nvSpPr>
            <p:spPr bwMode="auto">
              <a:xfrm>
                <a:off x="1138" y="1303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" name="Line 83"/>
              <p:cNvSpPr>
                <a:spLocks noChangeShapeType="1"/>
              </p:cNvSpPr>
              <p:nvPr/>
            </p:nvSpPr>
            <p:spPr bwMode="auto">
              <a:xfrm>
                <a:off x="1138" y="1276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" name="Freeform 84"/>
              <p:cNvSpPr>
                <a:spLocks noEditPoints="1"/>
              </p:cNvSpPr>
              <p:nvPr/>
            </p:nvSpPr>
            <p:spPr bwMode="auto">
              <a:xfrm>
                <a:off x="1310" y="1323"/>
                <a:ext cx="233" cy="168"/>
              </a:xfrm>
              <a:custGeom>
                <a:avLst/>
                <a:gdLst>
                  <a:gd name="T0" fmla="*/ 0 w 233"/>
                  <a:gd name="T1" fmla="*/ 168 h 168"/>
                  <a:gd name="T2" fmla="*/ 188 w 233"/>
                  <a:gd name="T3" fmla="*/ 168 h 168"/>
                  <a:gd name="T4" fmla="*/ 188 w 233"/>
                  <a:gd name="T5" fmla="*/ 0 h 168"/>
                  <a:gd name="T6" fmla="*/ 0 w 233"/>
                  <a:gd name="T7" fmla="*/ 0 h 168"/>
                  <a:gd name="T8" fmla="*/ 0 w 233"/>
                  <a:gd name="T9" fmla="*/ 168 h 168"/>
                  <a:gd name="T10" fmla="*/ 204 w 233"/>
                  <a:gd name="T11" fmla="*/ 26 h 168"/>
                  <a:gd name="T12" fmla="*/ 233 w 233"/>
                  <a:gd name="T13" fmla="*/ 26 h 168"/>
                  <a:gd name="T14" fmla="*/ 233 w 233"/>
                  <a:gd name="T15" fmla="*/ 0 h 168"/>
                  <a:gd name="T16" fmla="*/ 204 w 233"/>
                  <a:gd name="T17" fmla="*/ 0 h 168"/>
                  <a:gd name="T18" fmla="*/ 204 w 233"/>
                  <a:gd name="T19" fmla="*/ 26 h 1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3"/>
                  <a:gd name="T31" fmla="*/ 0 h 168"/>
                  <a:gd name="T32" fmla="*/ 233 w 233"/>
                  <a:gd name="T33" fmla="*/ 168 h 1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3" h="168">
                    <a:moveTo>
                      <a:pt x="0" y="168"/>
                    </a:moveTo>
                    <a:lnTo>
                      <a:pt x="188" y="168"/>
                    </a:lnTo>
                    <a:lnTo>
                      <a:pt x="188" y="0"/>
                    </a:lnTo>
                    <a:lnTo>
                      <a:pt x="0" y="0"/>
                    </a:lnTo>
                    <a:lnTo>
                      <a:pt x="0" y="168"/>
                    </a:lnTo>
                    <a:close/>
                    <a:moveTo>
                      <a:pt x="204" y="26"/>
                    </a:moveTo>
                    <a:lnTo>
                      <a:pt x="233" y="26"/>
                    </a:lnTo>
                    <a:lnTo>
                      <a:pt x="233" y="0"/>
                    </a:lnTo>
                    <a:lnTo>
                      <a:pt x="204" y="0"/>
                    </a:lnTo>
                    <a:lnTo>
                      <a:pt x="204" y="26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" name="Line 85"/>
              <p:cNvSpPr>
                <a:spLocks noChangeShapeType="1"/>
              </p:cNvSpPr>
              <p:nvPr/>
            </p:nvSpPr>
            <p:spPr bwMode="auto">
              <a:xfrm>
                <a:off x="1310" y="1379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" name="Line 86"/>
              <p:cNvSpPr>
                <a:spLocks noChangeShapeType="1"/>
              </p:cNvSpPr>
              <p:nvPr/>
            </p:nvSpPr>
            <p:spPr bwMode="auto">
              <a:xfrm>
                <a:off x="1310" y="1435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" name="Line 87"/>
              <p:cNvSpPr>
                <a:spLocks noChangeShapeType="1"/>
              </p:cNvSpPr>
              <p:nvPr/>
            </p:nvSpPr>
            <p:spPr bwMode="auto">
              <a:xfrm>
                <a:off x="1317" y="1405"/>
                <a:ext cx="17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" name="Rectangle 88"/>
              <p:cNvSpPr>
                <a:spLocks noChangeArrowheads="1"/>
              </p:cNvSpPr>
              <p:nvPr/>
            </p:nvSpPr>
            <p:spPr bwMode="auto">
              <a:xfrm>
                <a:off x="1416" y="1389"/>
                <a:ext cx="54" cy="36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" name="Freeform 89"/>
              <p:cNvSpPr>
                <a:spLocks noEditPoints="1"/>
              </p:cNvSpPr>
              <p:nvPr/>
            </p:nvSpPr>
            <p:spPr bwMode="auto">
              <a:xfrm>
                <a:off x="1030" y="955"/>
                <a:ext cx="538" cy="401"/>
              </a:xfrm>
              <a:custGeom>
                <a:avLst/>
                <a:gdLst>
                  <a:gd name="T0" fmla="*/ 452 w 538"/>
                  <a:gd name="T1" fmla="*/ 285 h 401"/>
                  <a:gd name="T2" fmla="*/ 472 w 538"/>
                  <a:gd name="T3" fmla="*/ 285 h 401"/>
                  <a:gd name="T4" fmla="*/ 472 w 538"/>
                  <a:gd name="T5" fmla="*/ 278 h 401"/>
                  <a:gd name="T6" fmla="*/ 452 w 538"/>
                  <a:gd name="T7" fmla="*/ 278 h 401"/>
                  <a:gd name="T8" fmla="*/ 452 w 538"/>
                  <a:gd name="T9" fmla="*/ 285 h 401"/>
                  <a:gd name="T10" fmla="*/ 121 w 538"/>
                  <a:gd name="T11" fmla="*/ 239 h 401"/>
                  <a:gd name="T12" fmla="*/ 121 w 538"/>
                  <a:gd name="T13" fmla="*/ 27 h 401"/>
                  <a:gd name="T14" fmla="*/ 417 w 538"/>
                  <a:gd name="T15" fmla="*/ 27 h 401"/>
                  <a:gd name="T16" fmla="*/ 417 w 538"/>
                  <a:gd name="T17" fmla="*/ 239 h 401"/>
                  <a:gd name="T18" fmla="*/ 121 w 538"/>
                  <a:gd name="T19" fmla="*/ 239 h 401"/>
                  <a:gd name="T20" fmla="*/ 108 w 538"/>
                  <a:gd name="T21" fmla="*/ 252 h 401"/>
                  <a:gd name="T22" fmla="*/ 430 w 538"/>
                  <a:gd name="T23" fmla="*/ 252 h 401"/>
                  <a:gd name="T24" fmla="*/ 430 w 538"/>
                  <a:gd name="T25" fmla="*/ 14 h 401"/>
                  <a:gd name="T26" fmla="*/ 446 w 538"/>
                  <a:gd name="T27" fmla="*/ 14 h 401"/>
                  <a:gd name="T28" fmla="*/ 446 w 538"/>
                  <a:gd name="T29" fmla="*/ 0 h 401"/>
                  <a:gd name="T30" fmla="*/ 96 w 538"/>
                  <a:gd name="T31" fmla="*/ 0 h 401"/>
                  <a:gd name="T32" fmla="*/ 96 w 538"/>
                  <a:gd name="T33" fmla="*/ 265 h 401"/>
                  <a:gd name="T34" fmla="*/ 108 w 538"/>
                  <a:gd name="T35" fmla="*/ 265 h 401"/>
                  <a:gd name="T36" fmla="*/ 108 w 538"/>
                  <a:gd name="T37" fmla="*/ 252 h 401"/>
                  <a:gd name="T38" fmla="*/ 0 w 538"/>
                  <a:gd name="T39" fmla="*/ 388 h 401"/>
                  <a:gd name="T40" fmla="*/ 54 w 538"/>
                  <a:gd name="T41" fmla="*/ 388 h 401"/>
                  <a:gd name="T42" fmla="*/ 54 w 538"/>
                  <a:gd name="T43" fmla="*/ 368 h 401"/>
                  <a:gd name="T44" fmla="*/ 0 w 538"/>
                  <a:gd name="T45" fmla="*/ 368 h 401"/>
                  <a:gd name="T46" fmla="*/ 0 w 538"/>
                  <a:gd name="T47" fmla="*/ 388 h 401"/>
                  <a:gd name="T48" fmla="*/ 316 w 538"/>
                  <a:gd name="T49" fmla="*/ 401 h 401"/>
                  <a:gd name="T50" fmla="*/ 430 w 538"/>
                  <a:gd name="T51" fmla="*/ 401 h 401"/>
                  <a:gd name="T52" fmla="*/ 430 w 538"/>
                  <a:gd name="T53" fmla="*/ 391 h 401"/>
                  <a:gd name="T54" fmla="*/ 316 w 538"/>
                  <a:gd name="T55" fmla="*/ 391 h 401"/>
                  <a:gd name="T56" fmla="*/ 316 w 538"/>
                  <a:gd name="T57" fmla="*/ 401 h 401"/>
                  <a:gd name="T58" fmla="*/ 523 w 538"/>
                  <a:gd name="T59" fmla="*/ 378 h 401"/>
                  <a:gd name="T60" fmla="*/ 538 w 538"/>
                  <a:gd name="T61" fmla="*/ 378 h 401"/>
                  <a:gd name="T62" fmla="*/ 538 w 538"/>
                  <a:gd name="T63" fmla="*/ 368 h 401"/>
                  <a:gd name="T64" fmla="*/ 523 w 538"/>
                  <a:gd name="T65" fmla="*/ 368 h 401"/>
                  <a:gd name="T66" fmla="*/ 523 w 538"/>
                  <a:gd name="T67" fmla="*/ 378 h 401"/>
                  <a:gd name="T68" fmla="*/ 523 w 538"/>
                  <a:gd name="T69" fmla="*/ 394 h 401"/>
                  <a:gd name="T70" fmla="*/ 538 w 538"/>
                  <a:gd name="T71" fmla="*/ 394 h 401"/>
                  <a:gd name="T72" fmla="*/ 538 w 538"/>
                  <a:gd name="T73" fmla="*/ 388 h 401"/>
                  <a:gd name="T74" fmla="*/ 523 w 538"/>
                  <a:gd name="T75" fmla="*/ 388 h 401"/>
                  <a:gd name="T76" fmla="*/ 523 w 538"/>
                  <a:gd name="T77" fmla="*/ 394 h 4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401"/>
                  <a:gd name="T119" fmla="*/ 538 w 538"/>
                  <a:gd name="T120" fmla="*/ 401 h 40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401">
                    <a:moveTo>
                      <a:pt x="452" y="285"/>
                    </a:moveTo>
                    <a:lnTo>
                      <a:pt x="472" y="285"/>
                    </a:lnTo>
                    <a:lnTo>
                      <a:pt x="472" y="278"/>
                    </a:lnTo>
                    <a:lnTo>
                      <a:pt x="452" y="278"/>
                    </a:lnTo>
                    <a:lnTo>
                      <a:pt x="452" y="285"/>
                    </a:lnTo>
                    <a:close/>
                    <a:moveTo>
                      <a:pt x="121" y="239"/>
                    </a:moveTo>
                    <a:lnTo>
                      <a:pt x="121" y="27"/>
                    </a:lnTo>
                    <a:lnTo>
                      <a:pt x="417" y="27"/>
                    </a:lnTo>
                    <a:lnTo>
                      <a:pt x="417" y="239"/>
                    </a:lnTo>
                    <a:lnTo>
                      <a:pt x="121" y="239"/>
                    </a:lnTo>
                    <a:close/>
                    <a:moveTo>
                      <a:pt x="108" y="252"/>
                    </a:moveTo>
                    <a:lnTo>
                      <a:pt x="430" y="252"/>
                    </a:lnTo>
                    <a:lnTo>
                      <a:pt x="430" y="14"/>
                    </a:lnTo>
                    <a:lnTo>
                      <a:pt x="446" y="14"/>
                    </a:lnTo>
                    <a:lnTo>
                      <a:pt x="446" y="0"/>
                    </a:lnTo>
                    <a:lnTo>
                      <a:pt x="96" y="0"/>
                    </a:lnTo>
                    <a:lnTo>
                      <a:pt x="96" y="265"/>
                    </a:lnTo>
                    <a:lnTo>
                      <a:pt x="108" y="265"/>
                    </a:lnTo>
                    <a:lnTo>
                      <a:pt x="108" y="252"/>
                    </a:lnTo>
                    <a:close/>
                    <a:moveTo>
                      <a:pt x="0" y="388"/>
                    </a:moveTo>
                    <a:lnTo>
                      <a:pt x="54" y="388"/>
                    </a:lnTo>
                    <a:lnTo>
                      <a:pt x="54" y="368"/>
                    </a:lnTo>
                    <a:lnTo>
                      <a:pt x="0" y="368"/>
                    </a:lnTo>
                    <a:lnTo>
                      <a:pt x="0" y="388"/>
                    </a:lnTo>
                    <a:close/>
                    <a:moveTo>
                      <a:pt x="316" y="401"/>
                    </a:moveTo>
                    <a:lnTo>
                      <a:pt x="430" y="401"/>
                    </a:lnTo>
                    <a:lnTo>
                      <a:pt x="430" y="391"/>
                    </a:lnTo>
                    <a:lnTo>
                      <a:pt x="316" y="391"/>
                    </a:lnTo>
                    <a:lnTo>
                      <a:pt x="316" y="401"/>
                    </a:lnTo>
                    <a:close/>
                    <a:moveTo>
                      <a:pt x="523" y="378"/>
                    </a:moveTo>
                    <a:lnTo>
                      <a:pt x="538" y="378"/>
                    </a:lnTo>
                    <a:lnTo>
                      <a:pt x="538" y="368"/>
                    </a:lnTo>
                    <a:lnTo>
                      <a:pt x="523" y="368"/>
                    </a:lnTo>
                    <a:lnTo>
                      <a:pt x="523" y="378"/>
                    </a:lnTo>
                    <a:close/>
                    <a:moveTo>
                      <a:pt x="523" y="394"/>
                    </a:moveTo>
                    <a:lnTo>
                      <a:pt x="538" y="394"/>
                    </a:lnTo>
                    <a:lnTo>
                      <a:pt x="538" y="388"/>
                    </a:lnTo>
                    <a:lnTo>
                      <a:pt x="523" y="388"/>
                    </a:lnTo>
                    <a:lnTo>
                      <a:pt x="523" y="394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" name="Line 90"/>
              <p:cNvSpPr>
                <a:spLocks noChangeShapeType="1"/>
              </p:cNvSpPr>
              <p:nvPr/>
            </p:nvSpPr>
            <p:spPr bwMode="auto">
              <a:xfrm>
                <a:off x="1084" y="1257"/>
                <a:ext cx="430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" name="Line 91"/>
              <p:cNvSpPr>
                <a:spLocks noChangeShapeType="1"/>
              </p:cNvSpPr>
              <p:nvPr/>
            </p:nvSpPr>
            <p:spPr bwMode="auto">
              <a:xfrm flipV="1">
                <a:off x="1193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" name="Line 92"/>
              <p:cNvSpPr>
                <a:spLocks noChangeShapeType="1"/>
              </p:cNvSpPr>
              <p:nvPr/>
            </p:nvSpPr>
            <p:spPr bwMode="auto">
              <a:xfrm flipV="1">
                <a:off x="1301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82" name="Group 93"/>
            <p:cNvGrpSpPr>
              <a:grpSpLocks/>
            </p:cNvGrpSpPr>
            <p:nvPr/>
          </p:nvGrpSpPr>
          <p:grpSpPr bwMode="auto">
            <a:xfrm>
              <a:off x="4902" y="1408"/>
              <a:ext cx="330" cy="308"/>
              <a:chOff x="1014" y="912"/>
              <a:chExt cx="574" cy="596"/>
            </a:xfrm>
          </p:grpSpPr>
          <p:sp>
            <p:nvSpPr>
              <p:cNvPr id="6233" name="Freeform 94"/>
              <p:cNvSpPr>
                <a:spLocks/>
              </p:cNvSpPr>
              <p:nvPr/>
            </p:nvSpPr>
            <p:spPr bwMode="auto">
              <a:xfrm>
                <a:off x="1014" y="912"/>
                <a:ext cx="574" cy="596"/>
              </a:xfrm>
              <a:custGeom>
                <a:avLst/>
                <a:gdLst>
                  <a:gd name="T0" fmla="*/ 124 w 574"/>
                  <a:gd name="T1" fmla="*/ 391 h 596"/>
                  <a:gd name="T2" fmla="*/ 0 w 574"/>
                  <a:gd name="T3" fmla="*/ 391 h 596"/>
                  <a:gd name="T4" fmla="*/ 0 w 574"/>
                  <a:gd name="T5" fmla="*/ 596 h 596"/>
                  <a:gd name="T6" fmla="*/ 574 w 574"/>
                  <a:gd name="T7" fmla="*/ 596 h 596"/>
                  <a:gd name="T8" fmla="*/ 574 w 574"/>
                  <a:gd name="T9" fmla="*/ 391 h 596"/>
                  <a:gd name="T10" fmla="*/ 446 w 574"/>
                  <a:gd name="T11" fmla="*/ 391 h 596"/>
                  <a:gd name="T12" fmla="*/ 446 w 574"/>
                  <a:gd name="T13" fmla="*/ 364 h 596"/>
                  <a:gd name="T14" fmla="*/ 500 w 574"/>
                  <a:gd name="T15" fmla="*/ 364 h 596"/>
                  <a:gd name="T16" fmla="*/ 500 w 574"/>
                  <a:gd name="T17" fmla="*/ 0 h 596"/>
                  <a:gd name="T18" fmla="*/ 70 w 574"/>
                  <a:gd name="T19" fmla="*/ 0 h 596"/>
                  <a:gd name="T20" fmla="*/ 70 w 574"/>
                  <a:gd name="T21" fmla="*/ 364 h 596"/>
                  <a:gd name="T22" fmla="*/ 124 w 574"/>
                  <a:gd name="T23" fmla="*/ 364 h 596"/>
                  <a:gd name="T24" fmla="*/ 124 w 574"/>
                  <a:gd name="T25" fmla="*/ 391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4"/>
                  <a:gd name="T40" fmla="*/ 0 h 596"/>
                  <a:gd name="T41" fmla="*/ 574 w 574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4" h="596">
                    <a:moveTo>
                      <a:pt x="124" y="391"/>
                    </a:moveTo>
                    <a:lnTo>
                      <a:pt x="0" y="391"/>
                    </a:lnTo>
                    <a:lnTo>
                      <a:pt x="0" y="596"/>
                    </a:lnTo>
                    <a:lnTo>
                      <a:pt x="574" y="596"/>
                    </a:lnTo>
                    <a:lnTo>
                      <a:pt x="574" y="391"/>
                    </a:lnTo>
                    <a:lnTo>
                      <a:pt x="446" y="391"/>
                    </a:lnTo>
                    <a:lnTo>
                      <a:pt x="446" y="364"/>
                    </a:lnTo>
                    <a:lnTo>
                      <a:pt x="500" y="364"/>
                    </a:lnTo>
                    <a:lnTo>
                      <a:pt x="500" y="0"/>
                    </a:lnTo>
                    <a:lnTo>
                      <a:pt x="70" y="0"/>
                    </a:lnTo>
                    <a:lnTo>
                      <a:pt x="70" y="364"/>
                    </a:lnTo>
                    <a:lnTo>
                      <a:pt x="124" y="364"/>
                    </a:lnTo>
                    <a:lnTo>
                      <a:pt x="124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4" name="Line 95"/>
              <p:cNvSpPr>
                <a:spLocks noChangeShapeType="1"/>
              </p:cNvSpPr>
              <p:nvPr/>
            </p:nvSpPr>
            <p:spPr bwMode="auto">
              <a:xfrm>
                <a:off x="1138" y="1303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Line 96"/>
              <p:cNvSpPr>
                <a:spLocks noChangeShapeType="1"/>
              </p:cNvSpPr>
              <p:nvPr/>
            </p:nvSpPr>
            <p:spPr bwMode="auto">
              <a:xfrm>
                <a:off x="1138" y="1276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97"/>
              <p:cNvSpPr>
                <a:spLocks noEditPoints="1"/>
              </p:cNvSpPr>
              <p:nvPr/>
            </p:nvSpPr>
            <p:spPr bwMode="auto">
              <a:xfrm>
                <a:off x="1310" y="1323"/>
                <a:ext cx="233" cy="168"/>
              </a:xfrm>
              <a:custGeom>
                <a:avLst/>
                <a:gdLst>
                  <a:gd name="T0" fmla="*/ 0 w 233"/>
                  <a:gd name="T1" fmla="*/ 168 h 168"/>
                  <a:gd name="T2" fmla="*/ 188 w 233"/>
                  <a:gd name="T3" fmla="*/ 168 h 168"/>
                  <a:gd name="T4" fmla="*/ 188 w 233"/>
                  <a:gd name="T5" fmla="*/ 0 h 168"/>
                  <a:gd name="T6" fmla="*/ 0 w 233"/>
                  <a:gd name="T7" fmla="*/ 0 h 168"/>
                  <a:gd name="T8" fmla="*/ 0 w 233"/>
                  <a:gd name="T9" fmla="*/ 168 h 168"/>
                  <a:gd name="T10" fmla="*/ 204 w 233"/>
                  <a:gd name="T11" fmla="*/ 26 h 168"/>
                  <a:gd name="T12" fmla="*/ 233 w 233"/>
                  <a:gd name="T13" fmla="*/ 26 h 168"/>
                  <a:gd name="T14" fmla="*/ 233 w 233"/>
                  <a:gd name="T15" fmla="*/ 0 h 168"/>
                  <a:gd name="T16" fmla="*/ 204 w 233"/>
                  <a:gd name="T17" fmla="*/ 0 h 168"/>
                  <a:gd name="T18" fmla="*/ 204 w 233"/>
                  <a:gd name="T19" fmla="*/ 26 h 1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3"/>
                  <a:gd name="T31" fmla="*/ 0 h 168"/>
                  <a:gd name="T32" fmla="*/ 233 w 233"/>
                  <a:gd name="T33" fmla="*/ 168 h 1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3" h="168">
                    <a:moveTo>
                      <a:pt x="0" y="168"/>
                    </a:moveTo>
                    <a:lnTo>
                      <a:pt x="188" y="168"/>
                    </a:lnTo>
                    <a:lnTo>
                      <a:pt x="188" y="0"/>
                    </a:lnTo>
                    <a:lnTo>
                      <a:pt x="0" y="0"/>
                    </a:lnTo>
                    <a:lnTo>
                      <a:pt x="0" y="168"/>
                    </a:lnTo>
                    <a:close/>
                    <a:moveTo>
                      <a:pt x="204" y="26"/>
                    </a:moveTo>
                    <a:lnTo>
                      <a:pt x="233" y="26"/>
                    </a:lnTo>
                    <a:lnTo>
                      <a:pt x="233" y="0"/>
                    </a:lnTo>
                    <a:lnTo>
                      <a:pt x="204" y="0"/>
                    </a:lnTo>
                    <a:lnTo>
                      <a:pt x="204" y="26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Line 98"/>
              <p:cNvSpPr>
                <a:spLocks noChangeShapeType="1"/>
              </p:cNvSpPr>
              <p:nvPr/>
            </p:nvSpPr>
            <p:spPr bwMode="auto">
              <a:xfrm>
                <a:off x="1310" y="1379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Line 99"/>
              <p:cNvSpPr>
                <a:spLocks noChangeShapeType="1"/>
              </p:cNvSpPr>
              <p:nvPr/>
            </p:nvSpPr>
            <p:spPr bwMode="auto">
              <a:xfrm>
                <a:off x="1310" y="1435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9" name="Line 100"/>
              <p:cNvSpPr>
                <a:spLocks noChangeShapeType="1"/>
              </p:cNvSpPr>
              <p:nvPr/>
            </p:nvSpPr>
            <p:spPr bwMode="auto">
              <a:xfrm>
                <a:off x="1317" y="1405"/>
                <a:ext cx="17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Rectangle 101"/>
              <p:cNvSpPr>
                <a:spLocks noChangeArrowheads="1"/>
              </p:cNvSpPr>
              <p:nvPr/>
            </p:nvSpPr>
            <p:spPr bwMode="auto">
              <a:xfrm>
                <a:off x="1416" y="1389"/>
                <a:ext cx="54" cy="36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02"/>
              <p:cNvSpPr>
                <a:spLocks noEditPoints="1"/>
              </p:cNvSpPr>
              <p:nvPr/>
            </p:nvSpPr>
            <p:spPr bwMode="auto">
              <a:xfrm>
                <a:off x="1030" y="955"/>
                <a:ext cx="538" cy="401"/>
              </a:xfrm>
              <a:custGeom>
                <a:avLst/>
                <a:gdLst>
                  <a:gd name="T0" fmla="*/ 452 w 538"/>
                  <a:gd name="T1" fmla="*/ 285 h 401"/>
                  <a:gd name="T2" fmla="*/ 472 w 538"/>
                  <a:gd name="T3" fmla="*/ 285 h 401"/>
                  <a:gd name="T4" fmla="*/ 472 w 538"/>
                  <a:gd name="T5" fmla="*/ 278 h 401"/>
                  <a:gd name="T6" fmla="*/ 452 w 538"/>
                  <a:gd name="T7" fmla="*/ 278 h 401"/>
                  <a:gd name="T8" fmla="*/ 452 w 538"/>
                  <a:gd name="T9" fmla="*/ 285 h 401"/>
                  <a:gd name="T10" fmla="*/ 121 w 538"/>
                  <a:gd name="T11" fmla="*/ 239 h 401"/>
                  <a:gd name="T12" fmla="*/ 121 w 538"/>
                  <a:gd name="T13" fmla="*/ 27 h 401"/>
                  <a:gd name="T14" fmla="*/ 417 w 538"/>
                  <a:gd name="T15" fmla="*/ 27 h 401"/>
                  <a:gd name="T16" fmla="*/ 417 w 538"/>
                  <a:gd name="T17" fmla="*/ 239 h 401"/>
                  <a:gd name="T18" fmla="*/ 121 w 538"/>
                  <a:gd name="T19" fmla="*/ 239 h 401"/>
                  <a:gd name="T20" fmla="*/ 108 w 538"/>
                  <a:gd name="T21" fmla="*/ 252 h 401"/>
                  <a:gd name="T22" fmla="*/ 430 w 538"/>
                  <a:gd name="T23" fmla="*/ 252 h 401"/>
                  <a:gd name="T24" fmla="*/ 430 w 538"/>
                  <a:gd name="T25" fmla="*/ 14 h 401"/>
                  <a:gd name="T26" fmla="*/ 446 w 538"/>
                  <a:gd name="T27" fmla="*/ 14 h 401"/>
                  <a:gd name="T28" fmla="*/ 446 w 538"/>
                  <a:gd name="T29" fmla="*/ 0 h 401"/>
                  <a:gd name="T30" fmla="*/ 96 w 538"/>
                  <a:gd name="T31" fmla="*/ 0 h 401"/>
                  <a:gd name="T32" fmla="*/ 96 w 538"/>
                  <a:gd name="T33" fmla="*/ 265 h 401"/>
                  <a:gd name="T34" fmla="*/ 108 w 538"/>
                  <a:gd name="T35" fmla="*/ 265 h 401"/>
                  <a:gd name="T36" fmla="*/ 108 w 538"/>
                  <a:gd name="T37" fmla="*/ 252 h 401"/>
                  <a:gd name="T38" fmla="*/ 0 w 538"/>
                  <a:gd name="T39" fmla="*/ 388 h 401"/>
                  <a:gd name="T40" fmla="*/ 54 w 538"/>
                  <a:gd name="T41" fmla="*/ 388 h 401"/>
                  <a:gd name="T42" fmla="*/ 54 w 538"/>
                  <a:gd name="T43" fmla="*/ 368 h 401"/>
                  <a:gd name="T44" fmla="*/ 0 w 538"/>
                  <a:gd name="T45" fmla="*/ 368 h 401"/>
                  <a:gd name="T46" fmla="*/ 0 w 538"/>
                  <a:gd name="T47" fmla="*/ 388 h 401"/>
                  <a:gd name="T48" fmla="*/ 316 w 538"/>
                  <a:gd name="T49" fmla="*/ 401 h 401"/>
                  <a:gd name="T50" fmla="*/ 430 w 538"/>
                  <a:gd name="T51" fmla="*/ 401 h 401"/>
                  <a:gd name="T52" fmla="*/ 430 w 538"/>
                  <a:gd name="T53" fmla="*/ 391 h 401"/>
                  <a:gd name="T54" fmla="*/ 316 w 538"/>
                  <a:gd name="T55" fmla="*/ 391 h 401"/>
                  <a:gd name="T56" fmla="*/ 316 w 538"/>
                  <a:gd name="T57" fmla="*/ 401 h 401"/>
                  <a:gd name="T58" fmla="*/ 523 w 538"/>
                  <a:gd name="T59" fmla="*/ 378 h 401"/>
                  <a:gd name="T60" fmla="*/ 538 w 538"/>
                  <a:gd name="T61" fmla="*/ 378 h 401"/>
                  <a:gd name="T62" fmla="*/ 538 w 538"/>
                  <a:gd name="T63" fmla="*/ 368 h 401"/>
                  <a:gd name="T64" fmla="*/ 523 w 538"/>
                  <a:gd name="T65" fmla="*/ 368 h 401"/>
                  <a:gd name="T66" fmla="*/ 523 w 538"/>
                  <a:gd name="T67" fmla="*/ 378 h 401"/>
                  <a:gd name="T68" fmla="*/ 523 w 538"/>
                  <a:gd name="T69" fmla="*/ 394 h 401"/>
                  <a:gd name="T70" fmla="*/ 538 w 538"/>
                  <a:gd name="T71" fmla="*/ 394 h 401"/>
                  <a:gd name="T72" fmla="*/ 538 w 538"/>
                  <a:gd name="T73" fmla="*/ 388 h 401"/>
                  <a:gd name="T74" fmla="*/ 523 w 538"/>
                  <a:gd name="T75" fmla="*/ 388 h 401"/>
                  <a:gd name="T76" fmla="*/ 523 w 538"/>
                  <a:gd name="T77" fmla="*/ 394 h 4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401"/>
                  <a:gd name="T119" fmla="*/ 538 w 538"/>
                  <a:gd name="T120" fmla="*/ 401 h 40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401">
                    <a:moveTo>
                      <a:pt x="452" y="285"/>
                    </a:moveTo>
                    <a:lnTo>
                      <a:pt x="472" y="285"/>
                    </a:lnTo>
                    <a:lnTo>
                      <a:pt x="472" y="278"/>
                    </a:lnTo>
                    <a:lnTo>
                      <a:pt x="452" y="278"/>
                    </a:lnTo>
                    <a:lnTo>
                      <a:pt x="452" y="285"/>
                    </a:lnTo>
                    <a:close/>
                    <a:moveTo>
                      <a:pt x="121" y="239"/>
                    </a:moveTo>
                    <a:lnTo>
                      <a:pt x="121" y="27"/>
                    </a:lnTo>
                    <a:lnTo>
                      <a:pt x="417" y="27"/>
                    </a:lnTo>
                    <a:lnTo>
                      <a:pt x="417" y="239"/>
                    </a:lnTo>
                    <a:lnTo>
                      <a:pt x="121" y="239"/>
                    </a:lnTo>
                    <a:close/>
                    <a:moveTo>
                      <a:pt x="108" y="252"/>
                    </a:moveTo>
                    <a:lnTo>
                      <a:pt x="430" y="252"/>
                    </a:lnTo>
                    <a:lnTo>
                      <a:pt x="430" y="14"/>
                    </a:lnTo>
                    <a:lnTo>
                      <a:pt x="446" y="14"/>
                    </a:lnTo>
                    <a:lnTo>
                      <a:pt x="446" y="0"/>
                    </a:lnTo>
                    <a:lnTo>
                      <a:pt x="96" y="0"/>
                    </a:lnTo>
                    <a:lnTo>
                      <a:pt x="96" y="265"/>
                    </a:lnTo>
                    <a:lnTo>
                      <a:pt x="108" y="265"/>
                    </a:lnTo>
                    <a:lnTo>
                      <a:pt x="108" y="252"/>
                    </a:lnTo>
                    <a:close/>
                    <a:moveTo>
                      <a:pt x="0" y="388"/>
                    </a:moveTo>
                    <a:lnTo>
                      <a:pt x="54" y="388"/>
                    </a:lnTo>
                    <a:lnTo>
                      <a:pt x="54" y="368"/>
                    </a:lnTo>
                    <a:lnTo>
                      <a:pt x="0" y="368"/>
                    </a:lnTo>
                    <a:lnTo>
                      <a:pt x="0" y="388"/>
                    </a:lnTo>
                    <a:close/>
                    <a:moveTo>
                      <a:pt x="316" y="401"/>
                    </a:moveTo>
                    <a:lnTo>
                      <a:pt x="430" y="401"/>
                    </a:lnTo>
                    <a:lnTo>
                      <a:pt x="430" y="391"/>
                    </a:lnTo>
                    <a:lnTo>
                      <a:pt x="316" y="391"/>
                    </a:lnTo>
                    <a:lnTo>
                      <a:pt x="316" y="401"/>
                    </a:lnTo>
                    <a:close/>
                    <a:moveTo>
                      <a:pt x="523" y="378"/>
                    </a:moveTo>
                    <a:lnTo>
                      <a:pt x="538" y="378"/>
                    </a:lnTo>
                    <a:lnTo>
                      <a:pt x="538" y="368"/>
                    </a:lnTo>
                    <a:lnTo>
                      <a:pt x="523" y="368"/>
                    </a:lnTo>
                    <a:lnTo>
                      <a:pt x="523" y="378"/>
                    </a:lnTo>
                    <a:close/>
                    <a:moveTo>
                      <a:pt x="523" y="394"/>
                    </a:moveTo>
                    <a:lnTo>
                      <a:pt x="538" y="394"/>
                    </a:lnTo>
                    <a:lnTo>
                      <a:pt x="538" y="388"/>
                    </a:lnTo>
                    <a:lnTo>
                      <a:pt x="523" y="388"/>
                    </a:lnTo>
                    <a:lnTo>
                      <a:pt x="523" y="394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2" name="Line 103"/>
              <p:cNvSpPr>
                <a:spLocks noChangeShapeType="1"/>
              </p:cNvSpPr>
              <p:nvPr/>
            </p:nvSpPr>
            <p:spPr bwMode="auto">
              <a:xfrm>
                <a:off x="1084" y="1257"/>
                <a:ext cx="430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3" name="Line 104"/>
              <p:cNvSpPr>
                <a:spLocks noChangeShapeType="1"/>
              </p:cNvSpPr>
              <p:nvPr/>
            </p:nvSpPr>
            <p:spPr bwMode="auto">
              <a:xfrm flipV="1">
                <a:off x="1193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4" name="Line 105"/>
              <p:cNvSpPr>
                <a:spLocks noChangeShapeType="1"/>
              </p:cNvSpPr>
              <p:nvPr/>
            </p:nvSpPr>
            <p:spPr bwMode="auto">
              <a:xfrm flipV="1">
                <a:off x="1301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183" name="AutoShape 106"/>
            <p:cNvCxnSpPr>
              <a:cxnSpLocks noChangeShapeType="1"/>
              <a:stCxn id="6253" idx="14"/>
              <a:endCxn id="6171" idx="2"/>
            </p:cNvCxnSpPr>
            <p:nvPr/>
          </p:nvCxnSpPr>
          <p:spPr bwMode="auto">
            <a:xfrm flipV="1">
              <a:off x="4058" y="2296"/>
              <a:ext cx="108" cy="9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4" name="AutoShape 107"/>
            <p:cNvCxnSpPr>
              <a:cxnSpLocks noChangeShapeType="1"/>
              <a:stCxn id="6173" idx="3"/>
              <a:endCxn id="6241" idx="22"/>
            </p:cNvCxnSpPr>
            <p:nvPr/>
          </p:nvCxnSpPr>
          <p:spPr bwMode="auto">
            <a:xfrm flipV="1">
              <a:off x="4790" y="1620"/>
              <a:ext cx="121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5" name="AutoShape 108"/>
            <p:cNvCxnSpPr>
              <a:cxnSpLocks noChangeShapeType="1"/>
              <a:stCxn id="6170" idx="3"/>
              <a:endCxn id="6171" idx="1"/>
            </p:cNvCxnSpPr>
            <p:nvPr/>
          </p:nvCxnSpPr>
          <p:spPr bwMode="auto">
            <a:xfrm>
              <a:off x="3572" y="1810"/>
              <a:ext cx="536" cy="4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86" name="Group 109"/>
            <p:cNvGrpSpPr>
              <a:grpSpLocks/>
            </p:cNvGrpSpPr>
            <p:nvPr/>
          </p:nvGrpSpPr>
          <p:grpSpPr bwMode="auto">
            <a:xfrm>
              <a:off x="1885" y="1792"/>
              <a:ext cx="1373" cy="1152"/>
              <a:chOff x="832" y="1344"/>
              <a:chExt cx="1136" cy="1024"/>
            </a:xfrm>
          </p:grpSpPr>
          <p:sp>
            <p:nvSpPr>
              <p:cNvPr id="6224" name="Oval 110"/>
              <p:cNvSpPr>
                <a:spLocks noChangeArrowheads="1"/>
              </p:cNvSpPr>
              <p:nvPr/>
            </p:nvSpPr>
            <p:spPr bwMode="auto">
              <a:xfrm>
                <a:off x="1220" y="1344"/>
                <a:ext cx="495" cy="424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Oval 111"/>
              <p:cNvSpPr>
                <a:spLocks noChangeArrowheads="1"/>
              </p:cNvSpPr>
              <p:nvPr/>
            </p:nvSpPr>
            <p:spPr bwMode="auto">
              <a:xfrm>
                <a:off x="948" y="1455"/>
                <a:ext cx="379" cy="424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6" name="Oval 112"/>
              <p:cNvSpPr>
                <a:spLocks noChangeArrowheads="1"/>
              </p:cNvSpPr>
              <p:nvPr/>
            </p:nvSpPr>
            <p:spPr bwMode="auto">
              <a:xfrm>
                <a:off x="832" y="1710"/>
                <a:ext cx="256" cy="306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Oval 113"/>
              <p:cNvSpPr>
                <a:spLocks noChangeArrowheads="1"/>
              </p:cNvSpPr>
              <p:nvPr/>
            </p:nvSpPr>
            <p:spPr bwMode="auto">
              <a:xfrm>
                <a:off x="909" y="1862"/>
                <a:ext cx="435" cy="442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8" name="Oval 114"/>
              <p:cNvSpPr>
                <a:spLocks noChangeArrowheads="1"/>
              </p:cNvSpPr>
              <p:nvPr/>
            </p:nvSpPr>
            <p:spPr bwMode="auto">
              <a:xfrm>
                <a:off x="1086" y="1924"/>
                <a:ext cx="671" cy="444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9" name="Oval 115"/>
              <p:cNvSpPr>
                <a:spLocks noChangeArrowheads="1"/>
              </p:cNvSpPr>
              <p:nvPr/>
            </p:nvSpPr>
            <p:spPr bwMode="auto">
              <a:xfrm>
                <a:off x="1605" y="1488"/>
                <a:ext cx="311" cy="312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Oval 116"/>
              <p:cNvSpPr>
                <a:spLocks noChangeArrowheads="1"/>
              </p:cNvSpPr>
              <p:nvPr/>
            </p:nvSpPr>
            <p:spPr bwMode="auto">
              <a:xfrm>
                <a:off x="1602" y="1681"/>
                <a:ext cx="366" cy="333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Oval 117"/>
              <p:cNvSpPr>
                <a:spLocks noChangeArrowheads="1"/>
              </p:cNvSpPr>
              <p:nvPr/>
            </p:nvSpPr>
            <p:spPr bwMode="auto">
              <a:xfrm>
                <a:off x="1569" y="1751"/>
                <a:ext cx="364" cy="547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2" name="Oval 118"/>
              <p:cNvSpPr>
                <a:spLocks noChangeArrowheads="1"/>
              </p:cNvSpPr>
              <p:nvPr/>
            </p:nvSpPr>
            <p:spPr bwMode="auto">
              <a:xfrm>
                <a:off x="912" y="1434"/>
                <a:ext cx="1008" cy="918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7" name="Rectangle 119"/>
            <p:cNvSpPr>
              <a:spLocks noChangeArrowheads="1"/>
            </p:cNvSpPr>
            <p:nvPr/>
          </p:nvSpPr>
          <p:spPr bwMode="auto">
            <a:xfrm>
              <a:off x="2298" y="2032"/>
              <a:ext cx="116" cy="108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88" name="Rectangle 120"/>
            <p:cNvSpPr>
              <a:spLocks noChangeArrowheads="1"/>
            </p:cNvSpPr>
            <p:nvPr/>
          </p:nvSpPr>
          <p:spPr bwMode="auto">
            <a:xfrm>
              <a:off x="1866" y="2332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89" name="Rectangle 121"/>
            <p:cNvSpPr>
              <a:spLocks noChangeArrowheads="1"/>
            </p:cNvSpPr>
            <p:nvPr/>
          </p:nvSpPr>
          <p:spPr bwMode="auto">
            <a:xfrm>
              <a:off x="2272" y="2764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90" name="Rectangle 122"/>
            <p:cNvSpPr>
              <a:spLocks noChangeArrowheads="1"/>
            </p:cNvSpPr>
            <p:nvPr/>
          </p:nvSpPr>
          <p:spPr bwMode="auto">
            <a:xfrm>
              <a:off x="2852" y="2764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91" name="Rectangle 123"/>
            <p:cNvSpPr>
              <a:spLocks noChangeArrowheads="1"/>
            </p:cNvSpPr>
            <p:nvPr/>
          </p:nvSpPr>
          <p:spPr bwMode="auto">
            <a:xfrm>
              <a:off x="3084" y="2170"/>
              <a:ext cx="116" cy="108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192" name="Rectangle 124"/>
            <p:cNvSpPr>
              <a:spLocks noChangeArrowheads="1"/>
            </p:cNvSpPr>
            <p:nvPr/>
          </p:nvSpPr>
          <p:spPr bwMode="auto">
            <a:xfrm>
              <a:off x="2758" y="1972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6193" name="AutoShape 125"/>
            <p:cNvCxnSpPr>
              <a:cxnSpLocks noChangeShapeType="1"/>
              <a:stCxn id="6188" idx="3"/>
              <a:endCxn id="6187" idx="1"/>
            </p:cNvCxnSpPr>
            <p:nvPr/>
          </p:nvCxnSpPr>
          <p:spPr bwMode="auto">
            <a:xfrm flipV="1">
              <a:off x="1982" y="2086"/>
              <a:ext cx="316" cy="3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4" name="AutoShape 126"/>
            <p:cNvCxnSpPr>
              <a:cxnSpLocks noChangeShapeType="1"/>
              <a:stCxn id="6187" idx="3"/>
              <a:endCxn id="6192" idx="1"/>
            </p:cNvCxnSpPr>
            <p:nvPr/>
          </p:nvCxnSpPr>
          <p:spPr bwMode="auto">
            <a:xfrm flipV="1">
              <a:off x="2414" y="2026"/>
              <a:ext cx="344" cy="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5" name="AutoShape 127"/>
            <p:cNvCxnSpPr>
              <a:cxnSpLocks noChangeShapeType="1"/>
              <a:stCxn id="6192" idx="3"/>
              <a:endCxn id="6191" idx="1"/>
            </p:cNvCxnSpPr>
            <p:nvPr/>
          </p:nvCxnSpPr>
          <p:spPr bwMode="auto">
            <a:xfrm>
              <a:off x="2874" y="2026"/>
              <a:ext cx="210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6" name="AutoShape 128"/>
            <p:cNvCxnSpPr>
              <a:cxnSpLocks noChangeShapeType="1"/>
              <a:stCxn id="6189" idx="0"/>
              <a:endCxn id="6192" idx="2"/>
            </p:cNvCxnSpPr>
            <p:nvPr/>
          </p:nvCxnSpPr>
          <p:spPr bwMode="auto">
            <a:xfrm flipV="1">
              <a:off x="2330" y="2080"/>
              <a:ext cx="486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7" name="AutoShape 129"/>
            <p:cNvCxnSpPr>
              <a:cxnSpLocks noChangeShapeType="1"/>
              <a:stCxn id="6190" idx="0"/>
              <a:endCxn id="6191" idx="2"/>
            </p:cNvCxnSpPr>
            <p:nvPr/>
          </p:nvCxnSpPr>
          <p:spPr bwMode="auto">
            <a:xfrm flipV="1">
              <a:off x="2910" y="2278"/>
              <a:ext cx="232" cy="4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8" name="AutoShape 130"/>
            <p:cNvCxnSpPr>
              <a:cxnSpLocks noChangeShapeType="1"/>
              <a:stCxn id="6189" idx="3"/>
              <a:endCxn id="6190" idx="1"/>
            </p:cNvCxnSpPr>
            <p:nvPr/>
          </p:nvCxnSpPr>
          <p:spPr bwMode="auto">
            <a:xfrm>
              <a:off x="2388" y="2818"/>
              <a:ext cx="4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9" name="AutoShape 131"/>
            <p:cNvCxnSpPr>
              <a:cxnSpLocks noChangeShapeType="1"/>
            </p:cNvCxnSpPr>
            <p:nvPr/>
          </p:nvCxnSpPr>
          <p:spPr bwMode="auto">
            <a:xfrm>
              <a:off x="1962" y="2368"/>
              <a:ext cx="290" cy="4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200" name="Group 132"/>
            <p:cNvGrpSpPr>
              <a:grpSpLocks/>
            </p:cNvGrpSpPr>
            <p:nvPr/>
          </p:nvGrpSpPr>
          <p:grpSpPr bwMode="auto">
            <a:xfrm>
              <a:off x="1344" y="2176"/>
              <a:ext cx="330" cy="308"/>
              <a:chOff x="1014" y="912"/>
              <a:chExt cx="574" cy="596"/>
            </a:xfrm>
          </p:grpSpPr>
          <p:sp>
            <p:nvSpPr>
              <p:cNvPr id="6212" name="Freeform 133"/>
              <p:cNvSpPr>
                <a:spLocks/>
              </p:cNvSpPr>
              <p:nvPr/>
            </p:nvSpPr>
            <p:spPr bwMode="auto">
              <a:xfrm>
                <a:off x="1014" y="912"/>
                <a:ext cx="574" cy="596"/>
              </a:xfrm>
              <a:custGeom>
                <a:avLst/>
                <a:gdLst>
                  <a:gd name="T0" fmla="*/ 124 w 574"/>
                  <a:gd name="T1" fmla="*/ 391 h 596"/>
                  <a:gd name="T2" fmla="*/ 0 w 574"/>
                  <a:gd name="T3" fmla="*/ 391 h 596"/>
                  <a:gd name="T4" fmla="*/ 0 w 574"/>
                  <a:gd name="T5" fmla="*/ 596 h 596"/>
                  <a:gd name="T6" fmla="*/ 574 w 574"/>
                  <a:gd name="T7" fmla="*/ 596 h 596"/>
                  <a:gd name="T8" fmla="*/ 574 w 574"/>
                  <a:gd name="T9" fmla="*/ 391 h 596"/>
                  <a:gd name="T10" fmla="*/ 446 w 574"/>
                  <a:gd name="T11" fmla="*/ 391 h 596"/>
                  <a:gd name="T12" fmla="*/ 446 w 574"/>
                  <a:gd name="T13" fmla="*/ 364 h 596"/>
                  <a:gd name="T14" fmla="*/ 500 w 574"/>
                  <a:gd name="T15" fmla="*/ 364 h 596"/>
                  <a:gd name="T16" fmla="*/ 500 w 574"/>
                  <a:gd name="T17" fmla="*/ 0 h 596"/>
                  <a:gd name="T18" fmla="*/ 70 w 574"/>
                  <a:gd name="T19" fmla="*/ 0 h 596"/>
                  <a:gd name="T20" fmla="*/ 70 w 574"/>
                  <a:gd name="T21" fmla="*/ 364 h 596"/>
                  <a:gd name="T22" fmla="*/ 124 w 574"/>
                  <a:gd name="T23" fmla="*/ 364 h 596"/>
                  <a:gd name="T24" fmla="*/ 124 w 574"/>
                  <a:gd name="T25" fmla="*/ 391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4"/>
                  <a:gd name="T40" fmla="*/ 0 h 596"/>
                  <a:gd name="T41" fmla="*/ 574 w 574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4" h="596">
                    <a:moveTo>
                      <a:pt x="124" y="391"/>
                    </a:moveTo>
                    <a:lnTo>
                      <a:pt x="0" y="391"/>
                    </a:lnTo>
                    <a:lnTo>
                      <a:pt x="0" y="596"/>
                    </a:lnTo>
                    <a:lnTo>
                      <a:pt x="574" y="596"/>
                    </a:lnTo>
                    <a:lnTo>
                      <a:pt x="574" y="391"/>
                    </a:lnTo>
                    <a:lnTo>
                      <a:pt x="446" y="391"/>
                    </a:lnTo>
                    <a:lnTo>
                      <a:pt x="446" y="364"/>
                    </a:lnTo>
                    <a:lnTo>
                      <a:pt x="500" y="364"/>
                    </a:lnTo>
                    <a:lnTo>
                      <a:pt x="500" y="0"/>
                    </a:lnTo>
                    <a:lnTo>
                      <a:pt x="70" y="0"/>
                    </a:lnTo>
                    <a:lnTo>
                      <a:pt x="70" y="364"/>
                    </a:lnTo>
                    <a:lnTo>
                      <a:pt x="124" y="364"/>
                    </a:lnTo>
                    <a:lnTo>
                      <a:pt x="124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3" name="Line 134"/>
              <p:cNvSpPr>
                <a:spLocks noChangeShapeType="1"/>
              </p:cNvSpPr>
              <p:nvPr/>
            </p:nvSpPr>
            <p:spPr bwMode="auto">
              <a:xfrm>
                <a:off x="1138" y="1303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Line 135"/>
              <p:cNvSpPr>
                <a:spLocks noChangeShapeType="1"/>
              </p:cNvSpPr>
              <p:nvPr/>
            </p:nvSpPr>
            <p:spPr bwMode="auto">
              <a:xfrm>
                <a:off x="1138" y="1276"/>
                <a:ext cx="32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5" name="Freeform 136"/>
              <p:cNvSpPr>
                <a:spLocks noEditPoints="1"/>
              </p:cNvSpPr>
              <p:nvPr/>
            </p:nvSpPr>
            <p:spPr bwMode="auto">
              <a:xfrm>
                <a:off x="1310" y="1323"/>
                <a:ext cx="233" cy="168"/>
              </a:xfrm>
              <a:custGeom>
                <a:avLst/>
                <a:gdLst>
                  <a:gd name="T0" fmla="*/ 0 w 233"/>
                  <a:gd name="T1" fmla="*/ 168 h 168"/>
                  <a:gd name="T2" fmla="*/ 188 w 233"/>
                  <a:gd name="T3" fmla="*/ 168 h 168"/>
                  <a:gd name="T4" fmla="*/ 188 w 233"/>
                  <a:gd name="T5" fmla="*/ 0 h 168"/>
                  <a:gd name="T6" fmla="*/ 0 w 233"/>
                  <a:gd name="T7" fmla="*/ 0 h 168"/>
                  <a:gd name="T8" fmla="*/ 0 w 233"/>
                  <a:gd name="T9" fmla="*/ 168 h 168"/>
                  <a:gd name="T10" fmla="*/ 204 w 233"/>
                  <a:gd name="T11" fmla="*/ 26 h 168"/>
                  <a:gd name="T12" fmla="*/ 233 w 233"/>
                  <a:gd name="T13" fmla="*/ 26 h 168"/>
                  <a:gd name="T14" fmla="*/ 233 w 233"/>
                  <a:gd name="T15" fmla="*/ 0 h 168"/>
                  <a:gd name="T16" fmla="*/ 204 w 233"/>
                  <a:gd name="T17" fmla="*/ 0 h 168"/>
                  <a:gd name="T18" fmla="*/ 204 w 233"/>
                  <a:gd name="T19" fmla="*/ 26 h 1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3"/>
                  <a:gd name="T31" fmla="*/ 0 h 168"/>
                  <a:gd name="T32" fmla="*/ 233 w 233"/>
                  <a:gd name="T33" fmla="*/ 168 h 1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3" h="168">
                    <a:moveTo>
                      <a:pt x="0" y="168"/>
                    </a:moveTo>
                    <a:lnTo>
                      <a:pt x="188" y="168"/>
                    </a:lnTo>
                    <a:lnTo>
                      <a:pt x="188" y="0"/>
                    </a:lnTo>
                    <a:lnTo>
                      <a:pt x="0" y="0"/>
                    </a:lnTo>
                    <a:lnTo>
                      <a:pt x="0" y="168"/>
                    </a:lnTo>
                    <a:close/>
                    <a:moveTo>
                      <a:pt x="204" y="26"/>
                    </a:moveTo>
                    <a:lnTo>
                      <a:pt x="233" y="26"/>
                    </a:lnTo>
                    <a:lnTo>
                      <a:pt x="233" y="0"/>
                    </a:lnTo>
                    <a:lnTo>
                      <a:pt x="204" y="0"/>
                    </a:lnTo>
                    <a:lnTo>
                      <a:pt x="204" y="26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Line 137"/>
              <p:cNvSpPr>
                <a:spLocks noChangeShapeType="1"/>
              </p:cNvSpPr>
              <p:nvPr/>
            </p:nvSpPr>
            <p:spPr bwMode="auto">
              <a:xfrm>
                <a:off x="1310" y="1379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Line 138"/>
              <p:cNvSpPr>
                <a:spLocks noChangeShapeType="1"/>
              </p:cNvSpPr>
              <p:nvPr/>
            </p:nvSpPr>
            <p:spPr bwMode="auto">
              <a:xfrm>
                <a:off x="1310" y="1435"/>
                <a:ext cx="18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Line 139"/>
              <p:cNvSpPr>
                <a:spLocks noChangeShapeType="1"/>
              </p:cNvSpPr>
              <p:nvPr/>
            </p:nvSpPr>
            <p:spPr bwMode="auto">
              <a:xfrm>
                <a:off x="1317" y="1405"/>
                <a:ext cx="17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Rectangle 140"/>
              <p:cNvSpPr>
                <a:spLocks noChangeArrowheads="1"/>
              </p:cNvSpPr>
              <p:nvPr/>
            </p:nvSpPr>
            <p:spPr bwMode="auto">
              <a:xfrm>
                <a:off x="1416" y="1389"/>
                <a:ext cx="54" cy="36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Freeform 141"/>
              <p:cNvSpPr>
                <a:spLocks noEditPoints="1"/>
              </p:cNvSpPr>
              <p:nvPr/>
            </p:nvSpPr>
            <p:spPr bwMode="auto">
              <a:xfrm>
                <a:off x="1030" y="955"/>
                <a:ext cx="538" cy="401"/>
              </a:xfrm>
              <a:custGeom>
                <a:avLst/>
                <a:gdLst>
                  <a:gd name="T0" fmla="*/ 452 w 538"/>
                  <a:gd name="T1" fmla="*/ 285 h 401"/>
                  <a:gd name="T2" fmla="*/ 472 w 538"/>
                  <a:gd name="T3" fmla="*/ 285 h 401"/>
                  <a:gd name="T4" fmla="*/ 472 w 538"/>
                  <a:gd name="T5" fmla="*/ 278 h 401"/>
                  <a:gd name="T6" fmla="*/ 452 w 538"/>
                  <a:gd name="T7" fmla="*/ 278 h 401"/>
                  <a:gd name="T8" fmla="*/ 452 w 538"/>
                  <a:gd name="T9" fmla="*/ 285 h 401"/>
                  <a:gd name="T10" fmla="*/ 121 w 538"/>
                  <a:gd name="T11" fmla="*/ 239 h 401"/>
                  <a:gd name="T12" fmla="*/ 121 w 538"/>
                  <a:gd name="T13" fmla="*/ 27 h 401"/>
                  <a:gd name="T14" fmla="*/ 417 w 538"/>
                  <a:gd name="T15" fmla="*/ 27 h 401"/>
                  <a:gd name="T16" fmla="*/ 417 w 538"/>
                  <a:gd name="T17" fmla="*/ 239 h 401"/>
                  <a:gd name="T18" fmla="*/ 121 w 538"/>
                  <a:gd name="T19" fmla="*/ 239 h 401"/>
                  <a:gd name="T20" fmla="*/ 108 w 538"/>
                  <a:gd name="T21" fmla="*/ 252 h 401"/>
                  <a:gd name="T22" fmla="*/ 430 w 538"/>
                  <a:gd name="T23" fmla="*/ 252 h 401"/>
                  <a:gd name="T24" fmla="*/ 430 w 538"/>
                  <a:gd name="T25" fmla="*/ 14 h 401"/>
                  <a:gd name="T26" fmla="*/ 446 w 538"/>
                  <a:gd name="T27" fmla="*/ 14 h 401"/>
                  <a:gd name="T28" fmla="*/ 446 w 538"/>
                  <a:gd name="T29" fmla="*/ 0 h 401"/>
                  <a:gd name="T30" fmla="*/ 96 w 538"/>
                  <a:gd name="T31" fmla="*/ 0 h 401"/>
                  <a:gd name="T32" fmla="*/ 96 w 538"/>
                  <a:gd name="T33" fmla="*/ 265 h 401"/>
                  <a:gd name="T34" fmla="*/ 108 w 538"/>
                  <a:gd name="T35" fmla="*/ 265 h 401"/>
                  <a:gd name="T36" fmla="*/ 108 w 538"/>
                  <a:gd name="T37" fmla="*/ 252 h 401"/>
                  <a:gd name="T38" fmla="*/ 0 w 538"/>
                  <a:gd name="T39" fmla="*/ 388 h 401"/>
                  <a:gd name="T40" fmla="*/ 54 w 538"/>
                  <a:gd name="T41" fmla="*/ 388 h 401"/>
                  <a:gd name="T42" fmla="*/ 54 w 538"/>
                  <a:gd name="T43" fmla="*/ 368 h 401"/>
                  <a:gd name="T44" fmla="*/ 0 w 538"/>
                  <a:gd name="T45" fmla="*/ 368 h 401"/>
                  <a:gd name="T46" fmla="*/ 0 w 538"/>
                  <a:gd name="T47" fmla="*/ 388 h 401"/>
                  <a:gd name="T48" fmla="*/ 316 w 538"/>
                  <a:gd name="T49" fmla="*/ 401 h 401"/>
                  <a:gd name="T50" fmla="*/ 430 w 538"/>
                  <a:gd name="T51" fmla="*/ 401 h 401"/>
                  <a:gd name="T52" fmla="*/ 430 w 538"/>
                  <a:gd name="T53" fmla="*/ 391 h 401"/>
                  <a:gd name="T54" fmla="*/ 316 w 538"/>
                  <a:gd name="T55" fmla="*/ 391 h 401"/>
                  <a:gd name="T56" fmla="*/ 316 w 538"/>
                  <a:gd name="T57" fmla="*/ 401 h 401"/>
                  <a:gd name="T58" fmla="*/ 523 w 538"/>
                  <a:gd name="T59" fmla="*/ 378 h 401"/>
                  <a:gd name="T60" fmla="*/ 538 w 538"/>
                  <a:gd name="T61" fmla="*/ 378 h 401"/>
                  <a:gd name="T62" fmla="*/ 538 w 538"/>
                  <a:gd name="T63" fmla="*/ 368 h 401"/>
                  <a:gd name="T64" fmla="*/ 523 w 538"/>
                  <a:gd name="T65" fmla="*/ 368 h 401"/>
                  <a:gd name="T66" fmla="*/ 523 w 538"/>
                  <a:gd name="T67" fmla="*/ 378 h 401"/>
                  <a:gd name="T68" fmla="*/ 523 w 538"/>
                  <a:gd name="T69" fmla="*/ 394 h 401"/>
                  <a:gd name="T70" fmla="*/ 538 w 538"/>
                  <a:gd name="T71" fmla="*/ 394 h 401"/>
                  <a:gd name="T72" fmla="*/ 538 w 538"/>
                  <a:gd name="T73" fmla="*/ 388 h 401"/>
                  <a:gd name="T74" fmla="*/ 523 w 538"/>
                  <a:gd name="T75" fmla="*/ 388 h 401"/>
                  <a:gd name="T76" fmla="*/ 523 w 538"/>
                  <a:gd name="T77" fmla="*/ 394 h 4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401"/>
                  <a:gd name="T119" fmla="*/ 538 w 538"/>
                  <a:gd name="T120" fmla="*/ 401 h 40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401">
                    <a:moveTo>
                      <a:pt x="452" y="285"/>
                    </a:moveTo>
                    <a:lnTo>
                      <a:pt x="472" y="285"/>
                    </a:lnTo>
                    <a:lnTo>
                      <a:pt x="472" y="278"/>
                    </a:lnTo>
                    <a:lnTo>
                      <a:pt x="452" y="278"/>
                    </a:lnTo>
                    <a:lnTo>
                      <a:pt x="452" y="285"/>
                    </a:lnTo>
                    <a:close/>
                    <a:moveTo>
                      <a:pt x="121" y="239"/>
                    </a:moveTo>
                    <a:lnTo>
                      <a:pt x="121" y="27"/>
                    </a:lnTo>
                    <a:lnTo>
                      <a:pt x="417" y="27"/>
                    </a:lnTo>
                    <a:lnTo>
                      <a:pt x="417" y="239"/>
                    </a:lnTo>
                    <a:lnTo>
                      <a:pt x="121" y="239"/>
                    </a:lnTo>
                    <a:close/>
                    <a:moveTo>
                      <a:pt x="108" y="252"/>
                    </a:moveTo>
                    <a:lnTo>
                      <a:pt x="430" y="252"/>
                    </a:lnTo>
                    <a:lnTo>
                      <a:pt x="430" y="14"/>
                    </a:lnTo>
                    <a:lnTo>
                      <a:pt x="446" y="14"/>
                    </a:lnTo>
                    <a:lnTo>
                      <a:pt x="446" y="0"/>
                    </a:lnTo>
                    <a:lnTo>
                      <a:pt x="96" y="0"/>
                    </a:lnTo>
                    <a:lnTo>
                      <a:pt x="96" y="265"/>
                    </a:lnTo>
                    <a:lnTo>
                      <a:pt x="108" y="265"/>
                    </a:lnTo>
                    <a:lnTo>
                      <a:pt x="108" y="252"/>
                    </a:lnTo>
                    <a:close/>
                    <a:moveTo>
                      <a:pt x="0" y="388"/>
                    </a:moveTo>
                    <a:lnTo>
                      <a:pt x="54" y="388"/>
                    </a:lnTo>
                    <a:lnTo>
                      <a:pt x="54" y="368"/>
                    </a:lnTo>
                    <a:lnTo>
                      <a:pt x="0" y="368"/>
                    </a:lnTo>
                    <a:lnTo>
                      <a:pt x="0" y="388"/>
                    </a:lnTo>
                    <a:close/>
                    <a:moveTo>
                      <a:pt x="316" y="401"/>
                    </a:moveTo>
                    <a:lnTo>
                      <a:pt x="430" y="401"/>
                    </a:lnTo>
                    <a:lnTo>
                      <a:pt x="430" y="391"/>
                    </a:lnTo>
                    <a:lnTo>
                      <a:pt x="316" y="391"/>
                    </a:lnTo>
                    <a:lnTo>
                      <a:pt x="316" y="401"/>
                    </a:lnTo>
                    <a:close/>
                    <a:moveTo>
                      <a:pt x="523" y="378"/>
                    </a:moveTo>
                    <a:lnTo>
                      <a:pt x="538" y="378"/>
                    </a:lnTo>
                    <a:lnTo>
                      <a:pt x="538" y="368"/>
                    </a:lnTo>
                    <a:lnTo>
                      <a:pt x="523" y="368"/>
                    </a:lnTo>
                    <a:lnTo>
                      <a:pt x="523" y="378"/>
                    </a:lnTo>
                    <a:close/>
                    <a:moveTo>
                      <a:pt x="523" y="394"/>
                    </a:moveTo>
                    <a:lnTo>
                      <a:pt x="538" y="394"/>
                    </a:lnTo>
                    <a:lnTo>
                      <a:pt x="538" y="388"/>
                    </a:lnTo>
                    <a:lnTo>
                      <a:pt x="523" y="388"/>
                    </a:lnTo>
                    <a:lnTo>
                      <a:pt x="523" y="394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Line 142"/>
              <p:cNvSpPr>
                <a:spLocks noChangeShapeType="1"/>
              </p:cNvSpPr>
              <p:nvPr/>
            </p:nvSpPr>
            <p:spPr bwMode="auto">
              <a:xfrm>
                <a:off x="1084" y="1257"/>
                <a:ext cx="430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Line 143"/>
              <p:cNvSpPr>
                <a:spLocks noChangeShapeType="1"/>
              </p:cNvSpPr>
              <p:nvPr/>
            </p:nvSpPr>
            <p:spPr bwMode="auto">
              <a:xfrm flipV="1">
                <a:off x="1193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Line 144"/>
              <p:cNvSpPr>
                <a:spLocks noChangeShapeType="1"/>
              </p:cNvSpPr>
              <p:nvPr/>
            </p:nvSpPr>
            <p:spPr bwMode="auto">
              <a:xfrm flipV="1">
                <a:off x="1301" y="1257"/>
                <a:ext cx="1" cy="1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201" name="AutoShape 145"/>
            <p:cNvCxnSpPr>
              <a:cxnSpLocks noChangeShapeType="1"/>
              <a:stCxn id="6212" idx="4"/>
              <a:endCxn id="6188" idx="1"/>
            </p:cNvCxnSpPr>
            <p:nvPr/>
          </p:nvCxnSpPr>
          <p:spPr bwMode="auto">
            <a:xfrm>
              <a:off x="1679" y="2378"/>
              <a:ext cx="187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2" name="AutoShape 146"/>
            <p:cNvCxnSpPr>
              <a:cxnSpLocks noChangeShapeType="1"/>
              <a:stCxn id="6154" idx="2"/>
              <a:endCxn id="6187" idx="0"/>
            </p:cNvCxnSpPr>
            <p:nvPr/>
          </p:nvCxnSpPr>
          <p:spPr bwMode="auto">
            <a:xfrm>
              <a:off x="1902" y="1720"/>
              <a:ext cx="454" cy="3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3" name="AutoShape 147"/>
            <p:cNvCxnSpPr>
              <a:cxnSpLocks noChangeShapeType="1"/>
              <a:stCxn id="6154" idx="3"/>
              <a:endCxn id="6169" idx="1"/>
            </p:cNvCxnSpPr>
            <p:nvPr/>
          </p:nvCxnSpPr>
          <p:spPr bwMode="auto">
            <a:xfrm flipV="1">
              <a:off x="1960" y="1482"/>
              <a:ext cx="1880" cy="1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4" name="AutoShape 148"/>
            <p:cNvCxnSpPr>
              <a:cxnSpLocks noChangeShapeType="1"/>
              <a:stCxn id="6191" idx="0"/>
              <a:endCxn id="6170" idx="1"/>
            </p:cNvCxnSpPr>
            <p:nvPr/>
          </p:nvCxnSpPr>
          <p:spPr bwMode="auto">
            <a:xfrm flipV="1">
              <a:off x="3142" y="1810"/>
              <a:ext cx="314" cy="3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05" name="Text Box 149"/>
            <p:cNvSpPr txBox="1">
              <a:spLocks noChangeArrowheads="1"/>
            </p:cNvSpPr>
            <p:nvPr/>
          </p:nvSpPr>
          <p:spPr bwMode="auto">
            <a:xfrm>
              <a:off x="1123" y="1110"/>
              <a:ext cx="45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AT&amp;T</a:t>
              </a:r>
            </a:p>
          </p:txBody>
        </p:sp>
        <p:sp>
          <p:nvSpPr>
            <p:cNvPr id="6206" name="Text Box 150"/>
            <p:cNvSpPr txBox="1">
              <a:spLocks noChangeArrowheads="1"/>
            </p:cNvSpPr>
            <p:nvPr/>
          </p:nvSpPr>
          <p:spPr bwMode="auto">
            <a:xfrm>
              <a:off x="2190" y="2206"/>
              <a:ext cx="35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MIT</a:t>
              </a:r>
            </a:p>
          </p:txBody>
        </p:sp>
        <p:sp>
          <p:nvSpPr>
            <p:cNvPr id="6207" name="Text Box 151"/>
            <p:cNvSpPr txBox="1">
              <a:spLocks noChangeArrowheads="1"/>
            </p:cNvSpPr>
            <p:nvPr/>
          </p:nvSpPr>
          <p:spPr bwMode="auto">
            <a:xfrm>
              <a:off x="3671" y="1696"/>
              <a:ext cx="47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Sprint</a:t>
              </a:r>
            </a:p>
          </p:txBody>
        </p:sp>
        <p:sp>
          <p:nvSpPr>
            <p:cNvPr id="6208" name="Rectangle 152"/>
            <p:cNvSpPr>
              <a:spLocks noChangeArrowheads="1"/>
            </p:cNvSpPr>
            <p:nvPr/>
          </p:nvSpPr>
          <p:spPr bwMode="auto">
            <a:xfrm>
              <a:off x="4528" y="956"/>
              <a:ext cx="116" cy="108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209" name="Rectangle 153"/>
            <p:cNvSpPr>
              <a:spLocks noChangeArrowheads="1"/>
            </p:cNvSpPr>
            <p:nvPr/>
          </p:nvSpPr>
          <p:spPr bwMode="auto">
            <a:xfrm>
              <a:off x="4508" y="719"/>
              <a:ext cx="116" cy="108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6210" name="Text Box 154"/>
            <p:cNvSpPr txBox="1">
              <a:spLocks noChangeArrowheads="1"/>
            </p:cNvSpPr>
            <p:nvPr/>
          </p:nvSpPr>
          <p:spPr bwMode="auto">
            <a:xfrm>
              <a:off x="4605" y="662"/>
              <a:ext cx="93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Interior router</a:t>
              </a:r>
            </a:p>
          </p:txBody>
        </p:sp>
        <p:sp>
          <p:nvSpPr>
            <p:cNvPr id="6211" name="Text Box 155"/>
            <p:cNvSpPr txBox="1">
              <a:spLocks noChangeArrowheads="1"/>
            </p:cNvSpPr>
            <p:nvPr/>
          </p:nvSpPr>
          <p:spPr bwMode="auto">
            <a:xfrm>
              <a:off x="4480" y="901"/>
              <a:ext cx="107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Arial" pitchFamily="34" charset="0"/>
                </a:rPr>
                <a:t>  Border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61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 for Scaling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354667"/>
            <a:ext cx="8602487" cy="57573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Need less information with increasing distance to destination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Hierarchical</a:t>
            </a:r>
            <a:r>
              <a:rPr lang="en-US" dirty="0" smtClean="0">
                <a:solidFill>
                  <a:srgbClr val="0070C0"/>
                </a:solidFill>
              </a:rPr>
              <a:t> Routing and Addressing</a:t>
            </a:r>
          </a:p>
        </p:txBody>
      </p:sp>
    </p:spTree>
    <p:extLst>
      <p:ext uri="{BB962C8B-B14F-4D97-AF65-F5344CB8AC3E}">
        <p14:creationId xmlns:p14="http://schemas.microsoft.com/office/powerpoint/2010/main" val="419984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160000" cy="1016000"/>
          </a:xfrm>
        </p:spPr>
        <p:txBody>
          <a:bodyPr/>
          <a:lstStyle/>
          <a:p>
            <a:r>
              <a:rPr lang="en-US" smtClean="0"/>
              <a:t>Hierarchical Addressing </a:t>
            </a:r>
            <a:endParaRPr lang="en-US" sz="2000" i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333" y="931333"/>
            <a:ext cx="9398000" cy="4910667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0099"/>
              </a:buClr>
              <a:buSzPct val="75000"/>
            </a:pPr>
            <a:r>
              <a:rPr lang="en-US" sz="2200" dirty="0"/>
              <a:t>Each IP address is 4 bytes, e.g., 18.0.1.2</a:t>
            </a:r>
          </a:p>
          <a:p>
            <a:pPr>
              <a:spcBef>
                <a:spcPct val="0"/>
              </a:spcBef>
              <a:buClr>
                <a:srgbClr val="000099"/>
              </a:buClr>
              <a:buSzPct val="75000"/>
            </a:pPr>
            <a:r>
              <a:rPr lang="en-US" sz="2200" dirty="0"/>
              <a:t>The IP address space is divided into </a:t>
            </a:r>
            <a:r>
              <a:rPr lang="en-US" sz="2200" dirty="0" smtClean="0"/>
              <a:t>segments of contiguous </a:t>
            </a:r>
            <a:r>
              <a:rPr lang="en-US" sz="2200" dirty="0"/>
              <a:t>chunk of </a:t>
            </a:r>
            <a:r>
              <a:rPr lang="en-US" sz="2200" dirty="0" smtClean="0"/>
              <a:t>addresses;   each such segment is </a:t>
            </a:r>
            <a:r>
              <a:rPr lang="en-US" sz="2200" dirty="0"/>
              <a:t>described by a </a:t>
            </a:r>
            <a:r>
              <a:rPr lang="en-US" sz="2200" i="1" dirty="0">
                <a:solidFill>
                  <a:srgbClr val="0070C0"/>
                </a:solidFill>
              </a:rPr>
              <a:t>prefix</a:t>
            </a:r>
            <a:r>
              <a:rPr lang="en-US" sz="2200" dirty="0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0"/>
              </a:spcBef>
              <a:buClr>
                <a:srgbClr val="000099"/>
              </a:buClr>
              <a:buSzPct val="75000"/>
            </a:pPr>
            <a:r>
              <a:rPr lang="en-US" sz="2200" dirty="0"/>
              <a:t>A prefix is of the form </a:t>
            </a:r>
            <a:r>
              <a:rPr lang="en-US" sz="2200" dirty="0">
                <a:solidFill>
                  <a:srgbClr val="0070C0"/>
                </a:solidFill>
              </a:rPr>
              <a:t>x/y </a:t>
            </a:r>
            <a:r>
              <a:rPr lang="en-US" sz="2200" dirty="0"/>
              <a:t>where </a:t>
            </a:r>
            <a:r>
              <a:rPr lang="en-US" sz="2200" dirty="0">
                <a:solidFill>
                  <a:srgbClr val="0070C0"/>
                </a:solidFill>
              </a:rPr>
              <a:t>x</a:t>
            </a:r>
            <a:r>
              <a:rPr lang="en-US" sz="2200" dirty="0"/>
              <a:t> is the prefix of all addresses in the segment, and </a:t>
            </a:r>
            <a:r>
              <a:rPr lang="en-US" sz="2200" dirty="0">
                <a:solidFill>
                  <a:srgbClr val="0070C0"/>
                </a:solidFill>
              </a:rPr>
              <a:t>y</a:t>
            </a:r>
            <a:r>
              <a:rPr lang="en-US" sz="2200" dirty="0"/>
              <a:t> is the length of the segment in bits</a:t>
            </a:r>
          </a:p>
          <a:p>
            <a:pPr>
              <a:spcBef>
                <a:spcPct val="0"/>
              </a:spcBef>
              <a:buClr>
                <a:srgbClr val="000099"/>
              </a:buClr>
              <a:buSzPct val="75000"/>
            </a:pPr>
            <a:r>
              <a:rPr lang="en-US" sz="2200" dirty="0"/>
              <a:t>e.g. </a:t>
            </a:r>
            <a:r>
              <a:rPr lang="en-US" sz="2200" dirty="0" smtClean="0"/>
              <a:t>the </a:t>
            </a:r>
            <a:r>
              <a:rPr lang="en-US" sz="2200" dirty="0"/>
              <a:t>prefix 128.9/16 represents the segment containing addresses in the range: 128.9.0.0 … 128.9.255.255.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48973" y="4148667"/>
            <a:ext cx="7616499" cy="2011797"/>
            <a:chOff x="948973" y="4148667"/>
            <a:chExt cx="7616499" cy="2011797"/>
          </a:xfrm>
        </p:grpSpPr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100667" y="5212292"/>
              <a:ext cx="205247" cy="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99" tIns="50799" rIns="101599" bIns="5079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1118305" y="5499806"/>
              <a:ext cx="69426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1118306" y="5415139"/>
              <a:ext cx="0" cy="169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8060972" y="5415139"/>
              <a:ext cx="0" cy="169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948973" y="5503334"/>
              <a:ext cx="359071" cy="44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99" tIns="50799" rIns="101599" bIns="5079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200">
                  <a:solidFill>
                    <a:srgbClr val="0070C0"/>
                  </a:solidFill>
                </a:rPr>
                <a:t>0</a:t>
              </a:r>
              <a:endParaRPr lang="en-US" sz="1800">
                <a:solidFill>
                  <a:srgbClr val="0070C0"/>
                </a:solidFill>
              </a:endParaRP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7687028" y="5503334"/>
              <a:ext cx="878444" cy="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99" tIns="50799" rIns="101599" bIns="5079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70C0"/>
                  </a:solidFill>
                </a:rPr>
                <a:t>2</a:t>
              </a:r>
              <a:r>
                <a:rPr lang="en-US" baseline="30000">
                  <a:solidFill>
                    <a:srgbClr val="0070C0"/>
                  </a:solidFill>
                </a:rPr>
                <a:t>32</a:t>
              </a:r>
              <a:r>
                <a:rPr lang="en-US">
                  <a:solidFill>
                    <a:srgbClr val="0070C0"/>
                  </a:solidFill>
                </a:rPr>
                <a:t>-1</a:t>
              </a: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456972" y="5161139"/>
              <a:ext cx="21166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827639" y="5330472"/>
              <a:ext cx="19473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5774972" y="5161139"/>
              <a:ext cx="3386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6113639" y="5245806"/>
              <a:ext cx="3386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6452306" y="5330472"/>
              <a:ext cx="6773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7298972" y="5245806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250972" y="4907139"/>
              <a:ext cx="1425068" cy="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99" tIns="50799" rIns="101599" bIns="5079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128.9/16</a:t>
              </a: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 flipH="1">
              <a:off x="3827639" y="4483805"/>
              <a:ext cx="0" cy="84666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3263194" y="4148667"/>
              <a:ext cx="1493997" cy="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99" tIns="50799" rIns="101599" bIns="5079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0070C0"/>
                  </a:solidFill>
                </a:rPr>
                <a:t>128.9.0.0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827639" y="5415139"/>
              <a:ext cx="0" cy="423333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5774972" y="5415139"/>
              <a:ext cx="0" cy="423333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827639" y="5753806"/>
              <a:ext cx="1947333" cy="0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4504973" y="5688542"/>
              <a:ext cx="597919" cy="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99" tIns="50799" rIns="101599" bIns="5079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70C0"/>
                  </a:solidFill>
                </a:rPr>
                <a:t>2</a:t>
              </a:r>
              <a:r>
                <a:rPr lang="en-US" i="1" baseline="30000">
                  <a:solidFill>
                    <a:srgbClr val="0070C0"/>
                  </a:solidFill>
                </a:rPr>
                <a:t>16</a:t>
              </a:r>
              <a:endParaRPr lang="en-US">
                <a:solidFill>
                  <a:srgbClr val="0070C0"/>
                </a:solidFill>
              </a:endParaRPr>
            </a:p>
          </p:txBody>
        </p:sp>
        <p:grpSp>
          <p:nvGrpSpPr>
            <p:cNvPr id="18455" name="Group 23"/>
            <p:cNvGrpSpPr>
              <a:grpSpLocks/>
            </p:cNvGrpSpPr>
            <p:nvPr/>
          </p:nvGrpSpPr>
          <p:grpSpPr bwMode="auto">
            <a:xfrm>
              <a:off x="6198305" y="4318001"/>
              <a:ext cx="1573390" cy="1012472"/>
              <a:chOff x="3552" y="2642"/>
              <a:chExt cx="892" cy="574"/>
            </a:xfrm>
          </p:grpSpPr>
          <p:sp>
            <p:nvSpPr>
              <p:cNvPr id="18459" name="Text Box 24"/>
              <p:cNvSpPr txBox="1">
                <a:spLocks noChangeArrowheads="1"/>
              </p:cNvSpPr>
              <p:nvPr/>
            </p:nvSpPr>
            <p:spPr bwMode="auto">
              <a:xfrm>
                <a:off x="3552" y="2642"/>
                <a:ext cx="89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/>
                  <a:t>142.12/19</a:t>
                </a:r>
              </a:p>
            </p:txBody>
          </p:sp>
          <p:sp>
            <p:nvSpPr>
              <p:cNvPr id="18460" name="Line 25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6" name="Text Box 26"/>
            <p:cNvSpPr txBox="1">
              <a:spLocks noChangeArrowheads="1"/>
            </p:cNvSpPr>
            <p:nvPr/>
          </p:nvSpPr>
          <p:spPr bwMode="auto">
            <a:xfrm>
              <a:off x="1880305" y="4741334"/>
              <a:ext cx="827147" cy="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99" tIns="50799" rIns="101599" bIns="5079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18/8</a:t>
              </a:r>
            </a:p>
          </p:txBody>
        </p:sp>
      </p:grp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762001" y="6312959"/>
            <a:ext cx="1830627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70C0"/>
                </a:solidFill>
              </a:rPr>
              <a:t>128.9.16.14</a:t>
            </a:r>
          </a:p>
        </p:txBody>
      </p:sp>
      <p:sp>
        <p:nvSpPr>
          <p:cNvPr id="142364" name="Freeform 28"/>
          <p:cNvSpPr>
            <a:spLocks/>
          </p:cNvSpPr>
          <p:nvPr/>
        </p:nvSpPr>
        <p:spPr bwMode="auto">
          <a:xfrm>
            <a:off x="2557639" y="5330472"/>
            <a:ext cx="1862667" cy="1270000"/>
          </a:xfrm>
          <a:custGeom>
            <a:avLst/>
            <a:gdLst>
              <a:gd name="T0" fmla="*/ 0 w 2352"/>
              <a:gd name="T1" fmla="*/ 2147483647 h 720"/>
              <a:gd name="T2" fmla="*/ 2147483647 w 2352"/>
              <a:gd name="T3" fmla="*/ 2147483647 h 720"/>
              <a:gd name="T4" fmla="*/ 2147483647 w 2352"/>
              <a:gd name="T5" fmla="*/ 0 h 720"/>
              <a:gd name="T6" fmla="*/ 0 60000 65536"/>
              <a:gd name="T7" fmla="*/ 0 60000 65536"/>
              <a:gd name="T8" fmla="*/ 0 60000 65536"/>
              <a:gd name="T9" fmla="*/ 0 w 2352"/>
              <a:gd name="T10" fmla="*/ 0 h 720"/>
              <a:gd name="T11" fmla="*/ 2352 w 235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720">
                <a:moveTo>
                  <a:pt x="0" y="720"/>
                </a:moveTo>
                <a:lnTo>
                  <a:pt x="2352" y="720"/>
                </a:lnTo>
                <a:lnTo>
                  <a:pt x="2352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42363" grpId="0" build="p" autoUpdateAnimBg="0"/>
      <p:bldP spid="1423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54000" y="0"/>
            <a:ext cx="9567333" cy="1270000"/>
          </a:xfrm>
        </p:spPr>
        <p:txBody>
          <a:bodyPr/>
          <a:lstStyle/>
          <a:p>
            <a:r>
              <a:rPr lang="en-US" dirty="0" smtClean="0"/>
              <a:t>Hierarchical Address Allocation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08000" y="1439333"/>
            <a:ext cx="9313333" cy="4910667"/>
          </a:xfrm>
        </p:spPr>
        <p:txBody>
          <a:bodyPr/>
          <a:lstStyle/>
          <a:p>
            <a:r>
              <a:rPr lang="en-US" sz="3100"/>
              <a:t>Addresses that start with same prefix are co-located</a:t>
            </a:r>
          </a:p>
          <a:p>
            <a:pPr lvl="1"/>
            <a:r>
              <a:rPr lang="en-US" sz="2700"/>
              <a:t>E.g., all addresses that start with prefix 18/8 are in MIT</a:t>
            </a:r>
          </a:p>
          <a:p>
            <a:r>
              <a:rPr lang="en-US" sz="3100"/>
              <a:t>Entries in the routing/forwarding table are for IP prefixes </a:t>
            </a:r>
            <a:r>
              <a:rPr lang="en-US" sz="3100">
                <a:sym typeface="Wingdings" pitchFamily="2" charset="2"/>
              </a:rPr>
              <a:t> shorter routing tables</a:t>
            </a: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130812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1556" y="176389"/>
            <a:ext cx="9196917" cy="585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Hierarchical Addressing 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6" y="4776611"/>
            <a:ext cx="9398000" cy="1996722"/>
          </a:xfrm>
        </p:spPr>
        <p:txBody>
          <a:bodyPr>
            <a:normAutofit fontScale="85000" lnSpcReduction="20000"/>
          </a:bodyPr>
          <a:lstStyle/>
          <a:p>
            <a:r>
              <a:rPr lang="en-US" sz="2700"/>
              <a:t>Forwarding tables in Berkeley can have one entry for all MIT’s machines.  E.g., (18/8, output-link)</a:t>
            </a:r>
          </a:p>
          <a:p>
            <a:r>
              <a:rPr lang="en-US" sz="2700"/>
              <a:t>Forwarding tables in Mechanical Engineering have one entry for all machines in EECS</a:t>
            </a:r>
          </a:p>
          <a:p>
            <a:r>
              <a:rPr lang="en-US" sz="2700"/>
              <a:t>But, a switch on the 9</a:t>
            </a:r>
            <a:r>
              <a:rPr lang="en-US" sz="2700" baseline="30000"/>
              <a:t>th</a:t>
            </a:r>
            <a:r>
              <a:rPr lang="en-US" sz="2700"/>
              <a:t> floor subnet knows about all machines on its subnet</a:t>
            </a: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4318000" y="1016001"/>
            <a:ext cx="1100667" cy="84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MIT</a:t>
            </a:r>
          </a:p>
          <a:p>
            <a:pPr eaLnBrk="1" hangingPunct="1"/>
            <a:r>
              <a:rPr lang="en-US"/>
              <a:t>18/8</a:t>
            </a:r>
          </a:p>
        </p:txBody>
      </p: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2455333" y="1693333"/>
            <a:ext cx="1608667" cy="85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EECS</a:t>
            </a:r>
          </a:p>
          <a:p>
            <a:pPr eaLnBrk="1" hangingPunct="1"/>
            <a:r>
              <a:rPr lang="en-US"/>
              <a:t>18.26/16</a:t>
            </a:r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5842000" y="1938515"/>
            <a:ext cx="2286000" cy="85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Mechanical</a:t>
            </a:r>
          </a:p>
          <a:p>
            <a:pPr eaLnBrk="1" hangingPunct="1"/>
            <a:r>
              <a:rPr lang="en-US"/>
              <a:t>18.17/16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7958667" y="1938515"/>
            <a:ext cx="2286000" cy="85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Dorms</a:t>
            </a:r>
          </a:p>
          <a:p>
            <a:pPr eaLnBrk="1" hangingPunct="1"/>
            <a:r>
              <a:rPr lang="en-US"/>
              <a:t>18.0/16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931333" y="2624667"/>
            <a:ext cx="2540000" cy="85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CSAIL</a:t>
            </a:r>
          </a:p>
          <a:p>
            <a:pPr eaLnBrk="1" hangingPunct="1"/>
            <a:r>
              <a:rPr lang="en-US"/>
              <a:t>18.26.128/17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794000" y="3725333"/>
            <a:ext cx="3048000" cy="85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Floor in CSAIL </a:t>
            </a:r>
          </a:p>
          <a:p>
            <a:pPr eaLnBrk="1" hangingPunct="1"/>
            <a:r>
              <a:rPr lang="en-US"/>
              <a:t>18.26.240/24</a:t>
            </a:r>
          </a:p>
        </p:txBody>
      </p:sp>
      <p:cxnSp>
        <p:nvCxnSpPr>
          <p:cNvPr id="162" name="Straight Connector 161"/>
          <p:cNvCxnSpPr>
            <a:cxnSpLocks noChangeShapeType="1"/>
            <a:stCxn id="155" idx="1"/>
            <a:endCxn id="156" idx="0"/>
          </p:cNvCxnSpPr>
          <p:nvPr/>
        </p:nvCxnSpPr>
        <p:spPr bwMode="auto">
          <a:xfrm flipH="1">
            <a:off x="3259667" y="1436628"/>
            <a:ext cx="1058333" cy="25670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Connector 163"/>
          <p:cNvCxnSpPr>
            <a:cxnSpLocks noChangeShapeType="1"/>
          </p:cNvCxnSpPr>
          <p:nvPr/>
        </p:nvCxnSpPr>
        <p:spPr bwMode="auto">
          <a:xfrm>
            <a:off x="5334000" y="1478139"/>
            <a:ext cx="931333" cy="46037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165"/>
          <p:cNvCxnSpPr>
            <a:cxnSpLocks noChangeShapeType="1"/>
            <a:stCxn id="156" idx="1"/>
          </p:cNvCxnSpPr>
          <p:nvPr/>
        </p:nvCxnSpPr>
        <p:spPr bwMode="auto">
          <a:xfrm rot="10800000" flipV="1">
            <a:off x="1524000" y="2120195"/>
            <a:ext cx="931333" cy="5044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>
            <a:off x="5334000" y="1478139"/>
            <a:ext cx="2794000" cy="4603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171"/>
          <p:cNvCxnSpPr>
            <a:cxnSpLocks noChangeShapeType="1"/>
          </p:cNvCxnSpPr>
          <p:nvPr/>
        </p:nvCxnSpPr>
        <p:spPr bwMode="auto">
          <a:xfrm>
            <a:off x="2963333" y="3480153"/>
            <a:ext cx="508000" cy="2451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46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7" grpId="0" build="p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84667"/>
            <a:ext cx="10160000" cy="1270000"/>
          </a:xfrm>
        </p:spPr>
        <p:txBody>
          <a:bodyPr/>
          <a:lstStyle/>
          <a:p>
            <a:r>
              <a:rPr lang="en-US" smtClean="0"/>
              <a:t>Longest Prefix Match </a:t>
            </a:r>
            <a:endParaRPr lang="en-US" sz="2000" i="1"/>
          </a:p>
        </p:txBody>
      </p:sp>
      <p:sp>
        <p:nvSpPr>
          <p:cNvPr id="22548" name="Text Box 31"/>
          <p:cNvSpPr txBox="1">
            <a:spLocks noChangeArrowheads="1"/>
          </p:cNvSpPr>
          <p:nvPr/>
        </p:nvSpPr>
        <p:spPr bwMode="auto">
          <a:xfrm>
            <a:off x="84665" y="1295400"/>
            <a:ext cx="9990667" cy="84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A Router forwards a packet according to the entry in the forwarding table that has the longest matching prefix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3183467" y="2514601"/>
            <a:ext cx="3471333" cy="41910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1461911" y="4586427"/>
            <a:ext cx="16933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6654800" y="3981124"/>
            <a:ext cx="1728611" cy="1947333"/>
            <a:chOff x="1824" y="1632"/>
            <a:chExt cx="1225" cy="1104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1832" y="163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849" y="220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1824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</p:grp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6697133" y="3931735"/>
            <a:ext cx="211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1800"/>
              <a:t>Link 1, output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6697133" y="5138299"/>
            <a:ext cx="1601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1800" dirty="0"/>
              <a:t>Link 2, output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697133" y="5879068"/>
            <a:ext cx="1601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1800" dirty="0"/>
              <a:t>Link 3, output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3327400" y="3124200"/>
            <a:ext cx="2993320" cy="44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200" b="1" dirty="0" smtClean="0">
                <a:latin typeface="Arial" charset="0"/>
              </a:rPr>
              <a:t>Router</a:t>
            </a:r>
            <a:endParaRPr lang="en-US" sz="2200" b="1" dirty="0">
              <a:latin typeface="Arial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3368676" y="3520680"/>
            <a:ext cx="2993501" cy="44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200" b="1" dirty="0">
                <a:solidFill>
                  <a:srgbClr val="FFFF00"/>
                </a:solidFill>
                <a:latin typeface="Arial" charset="0"/>
              </a:rPr>
              <a:t>Forwarding Table</a:t>
            </a:r>
          </a:p>
        </p:txBody>
      </p:sp>
      <p:sp>
        <p:nvSpPr>
          <p:cNvPr id="63" name="TextBox 77"/>
          <p:cNvSpPr txBox="1">
            <a:spLocks noChangeArrowheads="1"/>
          </p:cNvSpPr>
          <p:nvPr/>
        </p:nvSpPr>
        <p:spPr bwMode="auto">
          <a:xfrm>
            <a:off x="3445633" y="3947689"/>
            <a:ext cx="3020432" cy="4105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 b="1"/>
              <a:t>Destination   Out-link</a:t>
            </a:r>
          </a:p>
        </p:txBody>
      </p:sp>
      <p:sp>
        <p:nvSpPr>
          <p:cNvPr id="64" name="TextBox 78"/>
          <p:cNvSpPr txBox="1">
            <a:spLocks noChangeArrowheads="1"/>
          </p:cNvSpPr>
          <p:nvPr/>
        </p:nvSpPr>
        <p:spPr bwMode="auto">
          <a:xfrm>
            <a:off x="3453327" y="4364400"/>
            <a:ext cx="2989651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 dirty="0"/>
              <a:t>     </a:t>
            </a:r>
            <a:r>
              <a:rPr lang="en-US" sz="2000" dirty="0" smtClean="0"/>
              <a:t>18/8         </a:t>
            </a:r>
            <a:r>
              <a:rPr lang="en-US" sz="2000" dirty="0"/>
              <a:t>out-link 1</a:t>
            </a:r>
          </a:p>
        </p:txBody>
      </p:sp>
      <p:sp>
        <p:nvSpPr>
          <p:cNvPr id="65" name="TextBox 79"/>
          <p:cNvSpPr txBox="1">
            <a:spLocks noChangeArrowheads="1"/>
          </p:cNvSpPr>
          <p:nvPr/>
        </p:nvSpPr>
        <p:spPr bwMode="auto">
          <a:xfrm>
            <a:off x="3464870" y="4780194"/>
            <a:ext cx="2989651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 dirty="0"/>
              <a:t>   </a:t>
            </a:r>
            <a:r>
              <a:rPr lang="en-US" sz="2000" dirty="0" smtClean="0"/>
              <a:t>18.26/16     out-link </a:t>
            </a:r>
            <a:r>
              <a:rPr lang="en-US" sz="2000" dirty="0"/>
              <a:t>2</a:t>
            </a:r>
          </a:p>
        </p:txBody>
      </p:sp>
      <p:sp>
        <p:nvSpPr>
          <p:cNvPr id="66" name="TextBox 80"/>
          <p:cNvSpPr txBox="1">
            <a:spLocks noChangeArrowheads="1"/>
          </p:cNvSpPr>
          <p:nvPr/>
        </p:nvSpPr>
        <p:spPr bwMode="auto">
          <a:xfrm>
            <a:off x="3464870" y="5184438"/>
            <a:ext cx="2989651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 dirty="0"/>
              <a:t> </a:t>
            </a:r>
            <a:r>
              <a:rPr lang="en-US" sz="2000" dirty="0" smtClean="0"/>
              <a:t>18.20.0/24   out-link </a:t>
            </a:r>
            <a:r>
              <a:rPr lang="en-US" sz="2000" dirty="0"/>
              <a:t>3</a:t>
            </a:r>
          </a:p>
        </p:txBody>
      </p:sp>
      <p:sp>
        <p:nvSpPr>
          <p:cNvPr id="67" name="TextBox 81"/>
          <p:cNvSpPr txBox="1">
            <a:spLocks noChangeArrowheads="1"/>
          </p:cNvSpPr>
          <p:nvPr/>
        </p:nvSpPr>
        <p:spPr bwMode="auto">
          <a:xfrm>
            <a:off x="3472564" y="5600170"/>
            <a:ext cx="2989651" cy="4105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 dirty="0"/>
              <a:t>       </a:t>
            </a:r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660401" y="3948569"/>
            <a:ext cx="2288554" cy="42443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US" sz="2800" dirty="0"/>
              <a:t> </a:t>
            </a:r>
            <a:r>
              <a:rPr lang="en-US" sz="2800" dirty="0" err="1" smtClean="0"/>
              <a:t>Dst</a:t>
            </a:r>
            <a:r>
              <a:rPr lang="en-US" sz="2800" dirty="0" smtClean="0"/>
              <a:t> = 18.26.1.1</a:t>
            </a:r>
            <a:endParaRPr lang="en-US" sz="2800" dirty="0"/>
          </a:p>
        </p:txBody>
      </p:sp>
      <p:sp>
        <p:nvSpPr>
          <p:cNvPr id="73" name="TextBox 79"/>
          <p:cNvSpPr txBox="1">
            <a:spLocks noChangeArrowheads="1"/>
          </p:cNvSpPr>
          <p:nvPr/>
        </p:nvSpPr>
        <p:spPr bwMode="auto">
          <a:xfrm>
            <a:off x="3479800" y="4781490"/>
            <a:ext cx="2989651" cy="4001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 dirty="0"/>
              <a:t>   </a:t>
            </a:r>
            <a:r>
              <a:rPr lang="en-US" sz="2000" dirty="0" smtClean="0"/>
              <a:t>18.26/16     out-link </a:t>
            </a:r>
            <a:r>
              <a:rPr lang="en-US" sz="2000" dirty="0"/>
              <a:t>2</a:t>
            </a:r>
          </a:p>
        </p:txBody>
      </p:sp>
      <p:cxnSp>
        <p:nvCxnSpPr>
          <p:cNvPr id="68" name="Straight Connector 85"/>
          <p:cNvCxnSpPr>
            <a:cxnSpLocks noChangeShapeType="1"/>
          </p:cNvCxnSpPr>
          <p:nvPr/>
        </p:nvCxnSpPr>
        <p:spPr bwMode="auto">
          <a:xfrm rot="5400000">
            <a:off x="4034609" y="4986283"/>
            <a:ext cx="2077190" cy="176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761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Hierarchical addressing and routing give us scalability</a:t>
            </a:r>
          </a:p>
          <a:p>
            <a:pPr lvl="4"/>
            <a:endParaRPr lang="en-US" smtClean="0"/>
          </a:p>
          <a:p>
            <a:r>
              <a:rPr lang="en-US" smtClean="0"/>
              <a:t>Still need to tackle policies</a:t>
            </a:r>
          </a:p>
        </p:txBody>
      </p:sp>
    </p:spTree>
    <p:extLst>
      <p:ext uri="{BB962C8B-B14F-4D97-AF65-F5344CB8AC3E}">
        <p14:creationId xmlns:p14="http://schemas.microsoft.com/office/powerpoint/2010/main" val="2622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9652000" cy="1270000"/>
          </a:xfrm>
        </p:spPr>
        <p:txBody>
          <a:bodyPr/>
          <a:lstStyle/>
          <a:p>
            <a:r>
              <a:rPr lang="en-US" sz="3600" dirty="0"/>
              <a:t>Inter-AS Relationship: Transit vs. Peering</a:t>
            </a: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6233584" y="2527654"/>
            <a:ext cx="2487083" cy="931333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4613" name="Oval 5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Oval 7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Oval 8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Oval 9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Oval 10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0" name="Group 11"/>
          <p:cNvGrpSpPr>
            <a:grpSpLocks/>
          </p:cNvGrpSpPr>
          <p:nvPr/>
        </p:nvGrpSpPr>
        <p:grpSpPr bwMode="auto">
          <a:xfrm>
            <a:off x="1354667" y="2455334"/>
            <a:ext cx="2201333" cy="788459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4607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Text Box 25"/>
          <p:cNvSpPr txBox="1">
            <a:spLocks noChangeArrowheads="1"/>
          </p:cNvSpPr>
          <p:nvPr/>
        </p:nvSpPr>
        <p:spPr bwMode="auto">
          <a:xfrm>
            <a:off x="7096675" y="27040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AS-3</a:t>
            </a:r>
          </a:p>
        </p:txBody>
      </p:sp>
      <p:sp>
        <p:nvSpPr>
          <p:cNvPr id="24582" name="Text Box 27"/>
          <p:cNvSpPr txBox="1">
            <a:spLocks noChangeArrowheads="1"/>
          </p:cNvSpPr>
          <p:nvPr/>
        </p:nvSpPr>
        <p:spPr bwMode="auto">
          <a:xfrm>
            <a:off x="1992862" y="2651126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AS-2</a:t>
            </a:r>
          </a:p>
        </p:txBody>
      </p:sp>
      <p:pic>
        <p:nvPicPr>
          <p:cNvPr id="24583" name="Picture 28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4" y="3836459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4" name="Group 30"/>
          <p:cNvGrpSpPr>
            <a:grpSpLocks/>
          </p:cNvGrpSpPr>
          <p:nvPr/>
        </p:nvGrpSpPr>
        <p:grpSpPr bwMode="auto">
          <a:xfrm>
            <a:off x="3471333" y="1185333"/>
            <a:ext cx="3556000" cy="1016000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4601" name="Oval 31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Oval 32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Oval 33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Oval 34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Oval 35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36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5" name="Text Box 37"/>
          <p:cNvSpPr txBox="1">
            <a:spLocks noChangeArrowheads="1"/>
          </p:cNvSpPr>
          <p:nvPr/>
        </p:nvSpPr>
        <p:spPr bwMode="auto">
          <a:xfrm>
            <a:off x="4778925" y="1439334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AS-1</a:t>
            </a:r>
          </a:p>
        </p:txBody>
      </p:sp>
      <p:pic>
        <p:nvPicPr>
          <p:cNvPr id="24586" name="Picture 39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4" y="3866445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40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67" y="3866445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Line 41"/>
          <p:cNvSpPr>
            <a:spLocks noChangeShapeType="1"/>
          </p:cNvSpPr>
          <p:nvPr/>
        </p:nvSpPr>
        <p:spPr bwMode="auto">
          <a:xfrm flipH="1">
            <a:off x="2319515" y="3243792"/>
            <a:ext cx="51152" cy="661458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4589" name="Line 42"/>
          <p:cNvSpPr>
            <a:spLocks noChangeShapeType="1"/>
          </p:cNvSpPr>
          <p:nvPr/>
        </p:nvSpPr>
        <p:spPr bwMode="auto">
          <a:xfrm flipH="1">
            <a:off x="3217333" y="2047876"/>
            <a:ext cx="1016000" cy="60325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4590" name="Text Box 43"/>
          <p:cNvSpPr txBox="1">
            <a:spLocks noChangeArrowheads="1"/>
          </p:cNvSpPr>
          <p:nvPr/>
        </p:nvSpPr>
        <p:spPr bwMode="auto">
          <a:xfrm>
            <a:off x="762000" y="3243792"/>
            <a:ext cx="152400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($)</a:t>
            </a:r>
          </a:p>
        </p:txBody>
      </p:sp>
      <p:sp>
        <p:nvSpPr>
          <p:cNvPr id="24591" name="Text Box 44"/>
          <p:cNvSpPr txBox="1">
            <a:spLocks noChangeArrowheads="1"/>
          </p:cNvSpPr>
          <p:nvPr/>
        </p:nvSpPr>
        <p:spPr bwMode="auto">
          <a:xfrm>
            <a:off x="1862667" y="2047875"/>
            <a:ext cx="2116667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($$$)</a:t>
            </a:r>
          </a:p>
        </p:txBody>
      </p:sp>
      <p:sp>
        <p:nvSpPr>
          <p:cNvPr id="24592" name="Text Box 46"/>
          <p:cNvSpPr txBox="1">
            <a:spLocks noChangeArrowheads="1"/>
          </p:cNvSpPr>
          <p:nvPr/>
        </p:nvSpPr>
        <p:spPr bwMode="auto">
          <a:xfrm>
            <a:off x="8043333" y="3443112"/>
            <a:ext cx="1862667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($$)</a:t>
            </a:r>
          </a:p>
        </p:txBody>
      </p:sp>
      <p:sp>
        <p:nvSpPr>
          <p:cNvPr id="24593" name="Line 47"/>
          <p:cNvSpPr>
            <a:spLocks noChangeShapeType="1"/>
          </p:cNvSpPr>
          <p:nvPr/>
        </p:nvSpPr>
        <p:spPr bwMode="auto">
          <a:xfrm flipH="1">
            <a:off x="7196667" y="3358444"/>
            <a:ext cx="0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4594" name="Line 48"/>
          <p:cNvSpPr>
            <a:spLocks noChangeShapeType="1"/>
          </p:cNvSpPr>
          <p:nvPr/>
        </p:nvSpPr>
        <p:spPr bwMode="auto">
          <a:xfrm flipH="1">
            <a:off x="8212667" y="3358444"/>
            <a:ext cx="0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4595" name="Line 49"/>
          <p:cNvSpPr>
            <a:spLocks noChangeShapeType="1"/>
          </p:cNvSpPr>
          <p:nvPr/>
        </p:nvSpPr>
        <p:spPr bwMode="auto">
          <a:xfrm flipH="1" flipV="1">
            <a:off x="3471334" y="2950987"/>
            <a:ext cx="2898070" cy="4938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4596" name="Text Box 50"/>
          <p:cNvSpPr txBox="1">
            <a:spLocks noChangeArrowheads="1"/>
          </p:cNvSpPr>
          <p:nvPr/>
        </p:nvSpPr>
        <p:spPr bwMode="auto">
          <a:xfrm>
            <a:off x="3471334" y="2540000"/>
            <a:ext cx="3067403" cy="4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Peering (no money)</a:t>
            </a:r>
          </a:p>
        </p:txBody>
      </p:sp>
      <p:sp>
        <p:nvSpPr>
          <p:cNvPr id="24597" name="Text Box 56"/>
          <p:cNvSpPr txBox="1">
            <a:spLocks noChangeArrowheads="1"/>
          </p:cNvSpPr>
          <p:nvPr/>
        </p:nvSpPr>
        <p:spPr bwMode="auto">
          <a:xfrm>
            <a:off x="5334001" y="3302001"/>
            <a:ext cx="2233083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($$)</a:t>
            </a:r>
          </a:p>
        </p:txBody>
      </p:sp>
      <p:sp>
        <p:nvSpPr>
          <p:cNvPr id="24598" name="Line 57"/>
          <p:cNvSpPr>
            <a:spLocks noChangeShapeType="1"/>
          </p:cNvSpPr>
          <p:nvPr/>
        </p:nvSpPr>
        <p:spPr bwMode="auto">
          <a:xfrm>
            <a:off x="6163028" y="1952626"/>
            <a:ext cx="779639" cy="587374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4599" name="Text Box 58"/>
          <p:cNvSpPr txBox="1">
            <a:spLocks noChangeArrowheads="1"/>
          </p:cNvSpPr>
          <p:nvPr/>
        </p:nvSpPr>
        <p:spPr bwMode="auto">
          <a:xfrm>
            <a:off x="6434667" y="2047875"/>
            <a:ext cx="206375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($$$)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84667" y="4572000"/>
            <a:ext cx="9826626" cy="19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99" tIns="50799" rIns="101599" bIns="50799"/>
          <a:lstStyle/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Transit relationship</a:t>
            </a:r>
          </a:p>
          <a:p>
            <a:pPr marL="888991" lvl="1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One AS is a customer of the other AS, who is the provider; </a:t>
            </a:r>
            <a:r>
              <a:rPr lang="en-US" kern="0" dirty="0">
                <a:solidFill>
                  <a:srgbClr val="011C8C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customer pays provider both for sending and receiving packets</a:t>
            </a:r>
          </a:p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Peering relationship</a:t>
            </a:r>
          </a:p>
          <a:p>
            <a:pPr marL="888991" lvl="1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Two ASs forward packets for each other without exchanging money</a:t>
            </a:r>
          </a:p>
        </p:txBody>
      </p:sp>
    </p:spTree>
    <p:extLst>
      <p:ext uri="{BB962C8B-B14F-4D97-AF65-F5344CB8AC3E}">
        <p14:creationId xmlns:p14="http://schemas.microsoft.com/office/powerpoint/2010/main" val="35213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592666" y="1864431"/>
            <a:ext cx="3127376" cy="14358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4099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-84667"/>
            <a:ext cx="10160000" cy="1270000"/>
          </a:xfrm>
        </p:spPr>
        <p:txBody>
          <a:bodyPr/>
          <a:lstStyle/>
          <a:p>
            <a:pPr defTabSz="1017754"/>
            <a:r>
              <a:rPr lang="en-US" sz="3600" dirty="0"/>
              <a:t>The Job of a </a:t>
            </a:r>
            <a:r>
              <a:rPr lang="en-US" sz="3600" dirty="0" smtClean="0"/>
              <a:t>Router </a:t>
            </a:r>
            <a:endParaRPr lang="en-US" sz="3600" dirty="0"/>
          </a:p>
        </p:txBody>
      </p:sp>
      <p:sp>
        <p:nvSpPr>
          <p:cNvPr id="1844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38667" y="4572000"/>
            <a:ext cx="9652000" cy="2370667"/>
          </a:xfrm>
        </p:spPr>
        <p:txBody>
          <a:bodyPr/>
          <a:lstStyle/>
          <a:p>
            <a:pPr marL="317497" indent="-317497" defTabSz="1017754">
              <a:lnSpc>
                <a:spcPct val="80000"/>
              </a:lnSpc>
              <a:spcAft>
                <a:spcPts val="667"/>
              </a:spcAft>
              <a:defRPr/>
            </a:pPr>
            <a:r>
              <a:rPr lang="en-US" sz="2700" dirty="0"/>
              <a:t>A </a:t>
            </a:r>
            <a:r>
              <a:rPr lang="en-US" sz="2700" dirty="0" smtClean="0"/>
              <a:t>router </a:t>
            </a:r>
            <a:r>
              <a:rPr lang="en-US" sz="2700" dirty="0"/>
              <a:t>has input links and output links</a:t>
            </a:r>
          </a:p>
          <a:p>
            <a:pPr marL="317497" indent="-317497" defTabSz="1017754">
              <a:lnSpc>
                <a:spcPct val="80000"/>
              </a:lnSpc>
              <a:spcAft>
                <a:spcPts val="667"/>
              </a:spcAft>
              <a:defRPr/>
            </a:pPr>
            <a:r>
              <a:rPr lang="en-US" sz="2700" dirty="0"/>
              <a:t>A </a:t>
            </a:r>
            <a:r>
              <a:rPr lang="en-US" sz="2700" dirty="0" smtClean="0"/>
              <a:t>router </a:t>
            </a:r>
            <a:r>
              <a:rPr lang="en-US" sz="2700" dirty="0">
                <a:solidFill>
                  <a:schemeClr val="accent2"/>
                </a:solidFill>
              </a:rPr>
              <a:t>sends</a:t>
            </a:r>
            <a:r>
              <a:rPr lang="en-US" sz="2700" dirty="0"/>
              <a:t> an input </a:t>
            </a:r>
            <a:r>
              <a:rPr lang="en-US" sz="2700" dirty="0">
                <a:solidFill>
                  <a:schemeClr val="accent2"/>
                </a:solidFill>
              </a:rPr>
              <a:t>packet</a:t>
            </a:r>
            <a:r>
              <a:rPr lang="en-US" sz="2700" dirty="0"/>
              <a:t> on the output link leading </a:t>
            </a:r>
            <a:r>
              <a:rPr lang="en-US" sz="2700" dirty="0">
                <a:solidFill>
                  <a:schemeClr val="accent2"/>
                </a:solidFill>
              </a:rPr>
              <a:t>toward the packet’s destination node</a:t>
            </a:r>
            <a:r>
              <a:rPr lang="en-US" sz="2200" dirty="0"/>
              <a:t> </a:t>
            </a:r>
          </a:p>
          <a:p>
            <a:pPr marL="317497" defTabSz="1017754">
              <a:lnSpc>
                <a:spcPct val="80000"/>
              </a:lnSpc>
              <a:spcAft>
                <a:spcPts val="667"/>
              </a:spcAft>
              <a:defRPr/>
            </a:pPr>
            <a:r>
              <a:rPr lang="en-US" sz="2700" dirty="0"/>
              <a:t>A </a:t>
            </a:r>
            <a:r>
              <a:rPr lang="en-US" sz="2700" dirty="0" smtClean="0"/>
              <a:t>router </a:t>
            </a:r>
            <a:r>
              <a:rPr lang="en-US" sz="2700" dirty="0"/>
              <a:t>does not care of who generated the packet</a:t>
            </a:r>
          </a:p>
          <a:p>
            <a:pPr marL="761992" lvl="1" defTabSz="1017754">
              <a:lnSpc>
                <a:spcPct val="80000"/>
              </a:lnSpc>
              <a:spcAft>
                <a:spcPts val="667"/>
              </a:spcAft>
              <a:defRPr/>
            </a:pPr>
            <a:endParaRPr lang="en-US" sz="2200" dirty="0"/>
          </a:p>
        </p:txBody>
      </p:sp>
      <p:sp>
        <p:nvSpPr>
          <p:cNvPr id="4101" name="Line 16"/>
          <p:cNvSpPr>
            <a:spLocks noChangeShapeType="1"/>
          </p:cNvSpPr>
          <p:nvPr/>
        </p:nvSpPr>
        <p:spPr bwMode="auto">
          <a:xfrm flipV="1">
            <a:off x="4988278" y="2455333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4734278" y="1862667"/>
            <a:ext cx="254000" cy="254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5007682" y="2975681"/>
            <a:ext cx="250472" cy="2540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5588000" y="2455333"/>
            <a:ext cx="254000" cy="254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18454" name="Rectangle 34"/>
          <p:cNvSpPr>
            <a:spLocks noChangeArrowheads="1"/>
          </p:cNvSpPr>
          <p:nvPr/>
        </p:nvSpPr>
        <p:spPr bwMode="auto">
          <a:xfrm rot="2381674">
            <a:off x="2365376" y="1859139"/>
            <a:ext cx="291041" cy="28222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18455" name="Rectangle 36"/>
          <p:cNvSpPr>
            <a:spLocks noChangeArrowheads="1"/>
          </p:cNvSpPr>
          <p:nvPr/>
        </p:nvSpPr>
        <p:spPr bwMode="auto">
          <a:xfrm rot="-1851924">
            <a:off x="1936751" y="2841626"/>
            <a:ext cx="271639" cy="3104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grpSp>
        <p:nvGrpSpPr>
          <p:cNvPr id="4107" name="Group 55"/>
          <p:cNvGrpSpPr>
            <a:grpSpLocks/>
          </p:cNvGrpSpPr>
          <p:nvPr/>
        </p:nvGrpSpPr>
        <p:grpSpPr bwMode="auto">
          <a:xfrm>
            <a:off x="846667" y="1695098"/>
            <a:ext cx="6096000" cy="2114902"/>
            <a:chOff x="762000" y="1296988"/>
            <a:chExt cx="5486400" cy="1903412"/>
          </a:xfrm>
        </p:grpSpPr>
        <p:sp>
          <p:nvSpPr>
            <p:cNvPr id="4123" name="Line 15"/>
            <p:cNvSpPr>
              <a:spLocks noChangeShapeType="1"/>
            </p:cNvSpPr>
            <p:nvPr/>
          </p:nvSpPr>
          <p:spPr bwMode="auto">
            <a:xfrm>
              <a:off x="3962400" y="2590800"/>
              <a:ext cx="22860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124" name="Rectangle 12"/>
            <p:cNvSpPr>
              <a:spLocks noChangeArrowheads="1"/>
            </p:cNvSpPr>
            <p:nvPr/>
          </p:nvSpPr>
          <p:spPr bwMode="auto">
            <a:xfrm>
              <a:off x="2662238" y="1373188"/>
              <a:ext cx="1293812" cy="1444625"/>
            </a:xfrm>
            <a:prstGeom prst="rect">
              <a:avLst/>
            </a:prstGeom>
            <a:solidFill>
              <a:srgbClr val="E6E6E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E6E6E6"/>
              </a:extrusionClr>
            </a:sp3d>
          </p:spPr>
          <p:txBody>
            <a:bodyPr wrap="none" lIns="91294" tIns="45647" rIns="91294" bIns="45647" anchor="ctr">
              <a:flatTx/>
            </a:bodyPr>
            <a:lstStyle/>
            <a:p>
              <a:pPr algn="ctr" defTabSz="1014227" eaLnBrk="0" hangingPunct="0"/>
              <a:endParaRPr lang="en-US" sz="2000">
                <a:latin typeface="Arial" charset="0"/>
              </a:endParaRPr>
            </a:p>
          </p:txBody>
        </p:sp>
        <p:sp>
          <p:nvSpPr>
            <p:cNvPr id="4125" name="Line 15"/>
            <p:cNvSpPr>
              <a:spLocks noChangeShapeType="1"/>
            </p:cNvSpPr>
            <p:nvPr/>
          </p:nvSpPr>
          <p:spPr bwMode="auto">
            <a:xfrm>
              <a:off x="4032251" y="2209799"/>
              <a:ext cx="2139949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1598613" y="1296988"/>
              <a:ext cx="838200" cy="684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 flipV="1">
              <a:off x="762000" y="2133599"/>
              <a:ext cx="1674813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 flipH="1">
              <a:off x="990599" y="2360612"/>
              <a:ext cx="1446213" cy="763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129" name="Text Box 37"/>
            <p:cNvSpPr txBox="1">
              <a:spLocks noChangeArrowheads="1"/>
            </p:cNvSpPr>
            <p:nvPr/>
          </p:nvSpPr>
          <p:spPr bwMode="auto">
            <a:xfrm>
              <a:off x="2743200" y="1800225"/>
              <a:ext cx="1066800" cy="36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43" tIns="44379" rIns="90343" bIns="44379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 dirty="0" smtClean="0">
                  <a:solidFill>
                    <a:schemeClr val="bg1"/>
                  </a:solidFill>
                  <a:latin typeface="Arial" charset="0"/>
                </a:rPr>
                <a:t>Router</a:t>
              </a:r>
              <a:endParaRPr lang="en-US" sz="2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30" name="Line 15"/>
            <p:cNvSpPr>
              <a:spLocks noChangeShapeType="1"/>
            </p:cNvSpPr>
            <p:nvPr/>
          </p:nvSpPr>
          <p:spPr bwMode="auto">
            <a:xfrm flipV="1">
              <a:off x="4032250" y="1371600"/>
              <a:ext cx="168275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18466" name="Rectangle 21"/>
          <p:cNvSpPr>
            <a:spLocks noChangeArrowheads="1"/>
          </p:cNvSpPr>
          <p:nvPr/>
        </p:nvSpPr>
        <p:spPr bwMode="auto">
          <a:xfrm>
            <a:off x="2109612" y="2370667"/>
            <a:ext cx="250472" cy="2540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18467" name="Rectangle 20"/>
          <p:cNvSpPr>
            <a:spLocks noChangeArrowheads="1"/>
          </p:cNvSpPr>
          <p:nvPr/>
        </p:nvSpPr>
        <p:spPr bwMode="auto">
          <a:xfrm>
            <a:off x="1778000" y="2370667"/>
            <a:ext cx="254000" cy="254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 rot="-1851924">
            <a:off x="1661584" y="3010959"/>
            <a:ext cx="273403" cy="31044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6434667" y="1361527"/>
            <a:ext cx="288616" cy="663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1599" tIns="50799" rIns="101599" bIns="50799" anchor="ctr">
            <a:spAutoFit/>
          </a:bodyPr>
          <a:lstStyle/>
          <a:p>
            <a:pPr>
              <a:defRPr/>
            </a:pPr>
            <a:endParaRPr lang="en-US">
              <a:latin typeface="Tahoma" pitchFamily="-112" charset="0"/>
            </a:endParaRP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6858000" y="2377527"/>
            <a:ext cx="288616" cy="6636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1599" tIns="50799" rIns="101599" bIns="50799" anchor="ctr">
            <a:spAutoFit/>
          </a:bodyPr>
          <a:lstStyle/>
          <a:p>
            <a:pPr>
              <a:defRPr/>
            </a:pPr>
            <a:endParaRPr lang="en-US">
              <a:latin typeface="Tahoma" pitchFamily="-112" charset="0"/>
            </a:endParaRPr>
          </a:p>
        </p:txBody>
      </p:sp>
      <p:sp>
        <p:nvSpPr>
          <p:cNvPr id="47" name="Oval 31"/>
          <p:cNvSpPr>
            <a:spLocks noChangeArrowheads="1"/>
          </p:cNvSpPr>
          <p:nvPr/>
        </p:nvSpPr>
        <p:spPr bwMode="auto">
          <a:xfrm>
            <a:off x="7027333" y="3478194"/>
            <a:ext cx="288616" cy="663612"/>
          </a:xfrm>
          <a:prstGeom prst="ellipse">
            <a:avLst/>
          </a:prstGeom>
          <a:solidFill>
            <a:srgbClr val="00C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1599" tIns="50799" rIns="101599" bIns="50799" anchor="ctr">
            <a:spAutoFit/>
          </a:bodyPr>
          <a:lstStyle/>
          <a:p>
            <a:pPr>
              <a:defRPr/>
            </a:pPr>
            <a:endParaRPr lang="en-US">
              <a:latin typeface="Tahoma" pitchFamily="-112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5757334" y="3302001"/>
            <a:ext cx="677333" cy="675570"/>
          </a:xfrm>
          <a:prstGeom prst="rect">
            <a:avLst/>
          </a:prstGeom>
          <a:solidFill>
            <a:srgbClr val="E6E6E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E6E6E6"/>
            </a:extrusionClr>
          </a:sp3d>
        </p:spPr>
        <p:txBody>
          <a:bodyPr wrap="none" lIns="101437" tIns="50718" rIns="101437" bIns="50718" anchor="ctr">
            <a:flatTx/>
          </a:bodyPr>
          <a:lstStyle/>
          <a:p>
            <a:pPr algn="ctr" defTabSz="1014227" eaLnBrk="0" hangingPunct="0"/>
            <a:endParaRPr lang="en-US" sz="2000">
              <a:latin typeface="Arial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112000" y="1354667"/>
            <a:ext cx="2370667" cy="7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/>
              <a:t>Destination of black packets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535333" y="2455334"/>
            <a:ext cx="2116667" cy="7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</a:rPr>
              <a:t>Destination of red packets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535334" y="3471334"/>
            <a:ext cx="2201333" cy="7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C000"/>
                </a:solidFill>
              </a:rPr>
              <a:t>Destination of green packets</a:t>
            </a: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5503333" y="1608667"/>
            <a:ext cx="254000" cy="254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4119" name="Rectangle 57"/>
          <p:cNvSpPr>
            <a:spLocks noChangeArrowheads="1"/>
          </p:cNvSpPr>
          <p:nvPr/>
        </p:nvSpPr>
        <p:spPr bwMode="auto">
          <a:xfrm>
            <a:off x="4826000" y="2442987"/>
            <a:ext cx="205247" cy="471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101599" tIns="50799" rIns="101599" bIns="50799">
            <a:spAutoFit/>
          </a:bodyPr>
          <a:lstStyle/>
          <a:p>
            <a:endParaRPr lang="en-US"/>
          </a:p>
        </p:txBody>
      </p:sp>
      <p:sp>
        <p:nvSpPr>
          <p:cNvPr id="18446" name="Rectangle 19"/>
          <p:cNvSpPr>
            <a:spLocks noChangeArrowheads="1"/>
          </p:cNvSpPr>
          <p:nvPr/>
        </p:nvSpPr>
        <p:spPr bwMode="auto">
          <a:xfrm>
            <a:off x="4953000" y="2455333"/>
            <a:ext cx="254000" cy="254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41" tIns="49388" rIns="100541" bIns="49388" anchor="ctr"/>
          <a:lstStyle/>
          <a:p>
            <a:endParaRPr lang="en-US"/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 flipV="1">
            <a:off x="4826000" y="3640667"/>
            <a:ext cx="7620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541" tIns="49388" rIns="100541" bIns="49388"/>
          <a:lstStyle/>
          <a:p>
            <a:endParaRPr lang="en-US"/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5503334" y="3302000"/>
            <a:ext cx="1185333" cy="34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380" tIns="49310" rIns="100380" bIns="49310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112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Router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532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uild="p"/>
      <p:bldP spid="18447" grpId="0" animBg="1"/>
      <p:bldP spid="18448" grpId="0" animBg="1"/>
      <p:bldP spid="18449" grpId="0" animBg="1"/>
      <p:bldP spid="18454" grpId="0" animBg="1"/>
      <p:bldP spid="18455" grpId="0" animBg="1"/>
      <p:bldP spid="18466" grpId="0" animBg="1"/>
      <p:bldP spid="18467" grpId="0" animBg="1"/>
      <p:bldP spid="18468" grpId="0" animBg="1"/>
      <p:bldP spid="42" grpId="0" animBg="1"/>
      <p:bldP spid="43" grpId="0" animBg="1"/>
      <p:bldP spid="47" grpId="0" animBg="1"/>
      <p:bldP spid="50" grpId="0" animBg="1"/>
      <p:bldP spid="52" grpId="0"/>
      <p:bldP spid="54" grpId="0"/>
      <p:bldP spid="55" grpId="0"/>
      <p:bldP spid="57" grpId="0" animBg="1"/>
      <p:bldP spid="18446" grpId="0" animBg="1"/>
      <p:bldP spid="59" grpId="0" animBg="1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Policy-Based Routing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Rule:</a:t>
            </a:r>
          </a:p>
          <a:p>
            <a:pPr lvl="1"/>
            <a:r>
              <a:rPr lang="en-US" smtClean="0"/>
              <a:t>An AS does not accept transit traffic unless it makes money of it</a:t>
            </a:r>
          </a:p>
          <a:p>
            <a:pPr lvl="1"/>
            <a:endParaRPr lang="en-US" smtClean="0"/>
          </a:p>
          <a:p>
            <a:r>
              <a:rPr lang="en-US" smtClean="0"/>
              <a:t>Rule translates into incoming and outgoing routing policies</a:t>
            </a:r>
          </a:p>
        </p:txBody>
      </p:sp>
    </p:spTree>
    <p:extLst>
      <p:ext uri="{BB962C8B-B14F-4D97-AF65-F5344CB8AC3E}">
        <p14:creationId xmlns:p14="http://schemas.microsoft.com/office/powerpoint/2010/main" val="9138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9652000" cy="1270000"/>
          </a:xfrm>
        </p:spPr>
        <p:txBody>
          <a:bodyPr/>
          <a:lstStyle/>
          <a:p>
            <a:r>
              <a:rPr lang="en-US" sz="3600"/>
              <a:t>Desirable Incoming Policies</a:t>
            </a: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5132917" y="2527654"/>
            <a:ext cx="2487083" cy="931333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6676" name="Oval 5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8" name="Oval 7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Oval 8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Oval 9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Oval 10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677334" y="2455334"/>
            <a:ext cx="2201333" cy="788459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6670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25"/>
          <p:cNvSpPr txBox="1">
            <a:spLocks noChangeArrowheads="1"/>
          </p:cNvSpPr>
          <p:nvPr/>
        </p:nvSpPr>
        <p:spPr bwMode="auto">
          <a:xfrm>
            <a:off x="5996008" y="27040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AS-3</a:t>
            </a:r>
          </a:p>
        </p:txBody>
      </p:sp>
      <p:sp>
        <p:nvSpPr>
          <p:cNvPr id="26630" name="Text Box 27"/>
          <p:cNvSpPr txBox="1">
            <a:spLocks noChangeArrowheads="1"/>
          </p:cNvSpPr>
          <p:nvPr/>
        </p:nvSpPr>
        <p:spPr bwMode="auto">
          <a:xfrm>
            <a:off x="1315529" y="2651126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AS-2</a:t>
            </a:r>
          </a:p>
        </p:txBody>
      </p:sp>
      <p:pic>
        <p:nvPicPr>
          <p:cNvPr id="26631" name="Picture 28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836459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30"/>
          <p:cNvGrpSpPr>
            <a:grpSpLocks/>
          </p:cNvGrpSpPr>
          <p:nvPr/>
        </p:nvGrpSpPr>
        <p:grpSpPr bwMode="auto">
          <a:xfrm>
            <a:off x="2794000" y="1185333"/>
            <a:ext cx="3556000" cy="1016000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6664" name="Oval 31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Oval 32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Oval 33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Oval 34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Oval 35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Oval 36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3" name="Text Box 37"/>
          <p:cNvSpPr txBox="1">
            <a:spLocks noChangeArrowheads="1"/>
          </p:cNvSpPr>
          <p:nvPr/>
        </p:nvSpPr>
        <p:spPr bwMode="auto">
          <a:xfrm>
            <a:off x="4101591" y="1439334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AS-1</a:t>
            </a:r>
          </a:p>
        </p:txBody>
      </p:sp>
      <p:pic>
        <p:nvPicPr>
          <p:cNvPr id="26634" name="Picture 39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4" y="3866445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0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7" y="3866445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Line 41"/>
          <p:cNvSpPr>
            <a:spLocks noChangeShapeType="1"/>
          </p:cNvSpPr>
          <p:nvPr/>
        </p:nvSpPr>
        <p:spPr bwMode="auto">
          <a:xfrm flipH="1">
            <a:off x="1642182" y="3243792"/>
            <a:ext cx="51152" cy="661458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6637" name="Line 42"/>
          <p:cNvSpPr>
            <a:spLocks noChangeShapeType="1"/>
          </p:cNvSpPr>
          <p:nvPr/>
        </p:nvSpPr>
        <p:spPr bwMode="auto">
          <a:xfrm flipH="1">
            <a:off x="2540000" y="2047876"/>
            <a:ext cx="1016000" cy="60325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6638" name="Text Box 43"/>
          <p:cNvSpPr txBox="1">
            <a:spLocks noChangeArrowheads="1"/>
          </p:cNvSpPr>
          <p:nvPr/>
        </p:nvSpPr>
        <p:spPr bwMode="auto">
          <a:xfrm>
            <a:off x="423333" y="3243792"/>
            <a:ext cx="152400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6639" name="Text Box 44"/>
          <p:cNvSpPr txBox="1">
            <a:spLocks noChangeArrowheads="1"/>
          </p:cNvSpPr>
          <p:nvPr/>
        </p:nvSpPr>
        <p:spPr bwMode="auto">
          <a:xfrm>
            <a:off x="1185333" y="2047875"/>
            <a:ext cx="2116667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6640" name="Text Box 46"/>
          <p:cNvSpPr txBox="1">
            <a:spLocks noChangeArrowheads="1"/>
          </p:cNvSpPr>
          <p:nvPr/>
        </p:nvSpPr>
        <p:spPr bwMode="auto">
          <a:xfrm>
            <a:off x="6180667" y="3443112"/>
            <a:ext cx="1862667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26641" name="Line 47"/>
          <p:cNvSpPr>
            <a:spLocks noChangeShapeType="1"/>
          </p:cNvSpPr>
          <p:nvPr/>
        </p:nvSpPr>
        <p:spPr bwMode="auto">
          <a:xfrm flipH="1">
            <a:off x="5672667" y="3358444"/>
            <a:ext cx="0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6642" name="Line 48"/>
          <p:cNvSpPr>
            <a:spLocks noChangeShapeType="1"/>
          </p:cNvSpPr>
          <p:nvPr/>
        </p:nvSpPr>
        <p:spPr bwMode="auto">
          <a:xfrm flipH="1">
            <a:off x="6688667" y="3358444"/>
            <a:ext cx="0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6643" name="Line 49"/>
          <p:cNvSpPr>
            <a:spLocks noChangeShapeType="1"/>
          </p:cNvSpPr>
          <p:nvPr/>
        </p:nvSpPr>
        <p:spPr bwMode="auto">
          <a:xfrm flipH="1" flipV="1">
            <a:off x="2794000" y="2950987"/>
            <a:ext cx="2402417" cy="4938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6644" name="Text Box 50"/>
          <p:cNvSpPr txBox="1">
            <a:spLocks noChangeArrowheads="1"/>
          </p:cNvSpPr>
          <p:nvPr/>
        </p:nvSpPr>
        <p:spPr bwMode="auto">
          <a:xfrm>
            <a:off x="2455334" y="2455333"/>
            <a:ext cx="3067403" cy="4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Peering</a:t>
            </a:r>
          </a:p>
        </p:txBody>
      </p:sp>
      <p:sp>
        <p:nvSpPr>
          <p:cNvPr id="26645" name="Text Box 56"/>
          <p:cNvSpPr txBox="1">
            <a:spLocks noChangeArrowheads="1"/>
          </p:cNvSpPr>
          <p:nvPr/>
        </p:nvSpPr>
        <p:spPr bwMode="auto">
          <a:xfrm>
            <a:off x="4148667" y="3302001"/>
            <a:ext cx="2233083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6646" name="Line 57"/>
          <p:cNvSpPr>
            <a:spLocks noChangeShapeType="1"/>
          </p:cNvSpPr>
          <p:nvPr/>
        </p:nvSpPr>
        <p:spPr bwMode="auto">
          <a:xfrm>
            <a:off x="5196417" y="2201333"/>
            <a:ext cx="306917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6647" name="Text Box 58"/>
          <p:cNvSpPr txBox="1">
            <a:spLocks noChangeArrowheads="1"/>
          </p:cNvSpPr>
          <p:nvPr/>
        </p:nvSpPr>
        <p:spPr bwMode="auto">
          <a:xfrm>
            <a:off x="4656667" y="2132542"/>
            <a:ext cx="206375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23334" y="4741333"/>
            <a:ext cx="9487959" cy="19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99" tIns="50799" rIns="101599" bIns="50799"/>
          <a:lstStyle/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AS-2 likes AS-3 to use the peering link to exchange traffic between their customers </a:t>
            </a: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  <a:sym typeface="Wingdings" pitchFamily="2" charset="2"/>
              </a:rPr>
              <a:t> saves money because it bypasses AS-1</a:t>
            </a:r>
            <a:endParaRPr lang="en-US" kern="0" dirty="0">
              <a:solidFill>
                <a:srgbClr val="011C8C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But, AS-2 does not want to forward traffic between AS-3 and AS-4 because this makes AS-2 pay AS-1 for traffic that does not benefit its own customers </a:t>
            </a:r>
          </a:p>
        </p:txBody>
      </p:sp>
      <p:grpSp>
        <p:nvGrpSpPr>
          <p:cNvPr id="26649" name="Group 18"/>
          <p:cNvGrpSpPr>
            <a:grpSpLocks/>
          </p:cNvGrpSpPr>
          <p:nvPr/>
        </p:nvGrpSpPr>
        <p:grpSpPr bwMode="auto">
          <a:xfrm>
            <a:off x="8382000" y="1693333"/>
            <a:ext cx="1524000" cy="762000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6658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8725959" y="1841500"/>
            <a:ext cx="839611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AS-4</a:t>
            </a:r>
          </a:p>
        </p:txBody>
      </p:sp>
      <p:pic>
        <p:nvPicPr>
          <p:cNvPr id="26651" name="Picture 29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3386667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2" name="Text Box 54"/>
          <p:cNvSpPr txBox="1">
            <a:spLocks noChangeArrowheads="1"/>
          </p:cNvSpPr>
          <p:nvPr/>
        </p:nvSpPr>
        <p:spPr bwMode="auto">
          <a:xfrm>
            <a:off x="6604000" y="1878542"/>
            <a:ext cx="177800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26653" name="Text Box 55"/>
          <p:cNvSpPr txBox="1">
            <a:spLocks noChangeArrowheads="1"/>
          </p:cNvSpPr>
          <p:nvPr/>
        </p:nvSpPr>
        <p:spPr bwMode="auto">
          <a:xfrm>
            <a:off x="7958667" y="2624667"/>
            <a:ext cx="1608667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6654" name="Line 48"/>
          <p:cNvSpPr>
            <a:spLocks noChangeShapeType="1"/>
          </p:cNvSpPr>
          <p:nvPr/>
        </p:nvSpPr>
        <p:spPr bwMode="auto">
          <a:xfrm>
            <a:off x="6342945" y="1785056"/>
            <a:ext cx="2123722" cy="26282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6655" name="Line 48"/>
          <p:cNvSpPr>
            <a:spLocks noChangeShapeType="1"/>
          </p:cNvSpPr>
          <p:nvPr/>
        </p:nvSpPr>
        <p:spPr bwMode="auto">
          <a:xfrm flipH="1">
            <a:off x="9173987" y="2455333"/>
            <a:ext cx="51152" cy="862542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59" name="Freeform 59"/>
          <p:cNvSpPr>
            <a:spLocks/>
          </p:cNvSpPr>
          <p:nvPr/>
        </p:nvSpPr>
        <p:spPr bwMode="auto">
          <a:xfrm>
            <a:off x="1862666" y="3048001"/>
            <a:ext cx="3762376" cy="1169459"/>
          </a:xfrm>
          <a:custGeom>
            <a:avLst/>
            <a:gdLst>
              <a:gd name="T0" fmla="*/ 2147483647 w 1008"/>
              <a:gd name="T1" fmla="*/ 2147483647 h 957"/>
              <a:gd name="T2" fmla="*/ 2147483647 w 1008"/>
              <a:gd name="T3" fmla="*/ 2147483647 h 957"/>
              <a:gd name="T4" fmla="*/ 2147483647 w 1008"/>
              <a:gd name="T5" fmla="*/ 2147483647 h 957"/>
              <a:gd name="T6" fmla="*/ 2147483647 w 1008"/>
              <a:gd name="T7" fmla="*/ 2147483647 h 957"/>
              <a:gd name="T8" fmla="*/ 0 w 1008"/>
              <a:gd name="T9" fmla="*/ 2147483647 h 9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957"/>
              <a:gd name="T17" fmla="*/ 1008 w 1008"/>
              <a:gd name="T18" fmla="*/ 957 h 9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957">
                <a:moveTo>
                  <a:pt x="962" y="957"/>
                </a:moveTo>
                <a:cubicBezTo>
                  <a:pt x="985" y="774"/>
                  <a:pt x="1008" y="592"/>
                  <a:pt x="955" y="440"/>
                </a:cubicBezTo>
                <a:cubicBezTo>
                  <a:pt x="902" y="288"/>
                  <a:pt x="778" y="94"/>
                  <a:pt x="641" y="47"/>
                </a:cubicBezTo>
                <a:cubicBezTo>
                  <a:pt x="504" y="0"/>
                  <a:pt x="237" y="24"/>
                  <a:pt x="130" y="158"/>
                </a:cubicBezTo>
                <a:cubicBezTo>
                  <a:pt x="23" y="292"/>
                  <a:pt x="11" y="572"/>
                  <a:pt x="0" y="85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116667" y="1524001"/>
            <a:ext cx="6923264" cy="2693459"/>
          </a:xfrm>
          <a:custGeom>
            <a:avLst/>
            <a:gdLst>
              <a:gd name="T0" fmla="*/ 2147483647 w 3503"/>
              <a:gd name="T1" fmla="*/ 2147483647 h 1964"/>
              <a:gd name="T2" fmla="*/ 2147483647 w 3503"/>
              <a:gd name="T3" fmla="*/ 2147483647 h 1964"/>
              <a:gd name="T4" fmla="*/ 2147483647 w 3503"/>
              <a:gd name="T5" fmla="*/ 2147483647 h 1964"/>
              <a:gd name="T6" fmla="*/ 2147483647 w 3503"/>
              <a:gd name="T7" fmla="*/ 2147483647 h 1964"/>
              <a:gd name="T8" fmla="*/ 2147483647 w 3503"/>
              <a:gd name="T9" fmla="*/ 2147483647 h 1964"/>
              <a:gd name="T10" fmla="*/ 2147483647 w 3503"/>
              <a:gd name="T11" fmla="*/ 2147483647 h 1964"/>
              <a:gd name="T12" fmla="*/ 2147483647 w 3503"/>
              <a:gd name="T13" fmla="*/ 2147483647 h 1964"/>
              <a:gd name="T14" fmla="*/ 2147483647 w 3503"/>
              <a:gd name="T15" fmla="*/ 2147483647 h 1964"/>
              <a:gd name="T16" fmla="*/ 2147483647 w 3503"/>
              <a:gd name="T17" fmla="*/ 2147483647 h 19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03"/>
              <a:gd name="T28" fmla="*/ 0 h 1964"/>
              <a:gd name="T29" fmla="*/ 3503 w 3503"/>
              <a:gd name="T30" fmla="*/ 1964 h 19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03" h="1964">
                <a:moveTo>
                  <a:pt x="1809" y="1964"/>
                </a:moveTo>
                <a:cubicBezTo>
                  <a:pt x="1838" y="1596"/>
                  <a:pt x="1867" y="1228"/>
                  <a:pt x="1790" y="1054"/>
                </a:cubicBezTo>
                <a:cubicBezTo>
                  <a:pt x="1713" y="880"/>
                  <a:pt x="1598" y="932"/>
                  <a:pt x="1345" y="917"/>
                </a:cubicBezTo>
                <a:cubicBezTo>
                  <a:pt x="1092" y="902"/>
                  <a:pt x="472" y="998"/>
                  <a:pt x="271" y="963"/>
                </a:cubicBezTo>
                <a:cubicBezTo>
                  <a:pt x="70" y="928"/>
                  <a:pt x="0" y="847"/>
                  <a:pt x="140" y="707"/>
                </a:cubicBezTo>
                <a:cubicBezTo>
                  <a:pt x="280" y="567"/>
                  <a:pt x="677" y="232"/>
                  <a:pt x="1109" y="125"/>
                </a:cubicBezTo>
                <a:cubicBezTo>
                  <a:pt x="1541" y="18"/>
                  <a:pt x="2354" y="71"/>
                  <a:pt x="2732" y="66"/>
                </a:cubicBezTo>
                <a:cubicBezTo>
                  <a:pt x="3110" y="61"/>
                  <a:pt x="3257" y="0"/>
                  <a:pt x="3380" y="92"/>
                </a:cubicBezTo>
                <a:cubicBezTo>
                  <a:pt x="3503" y="184"/>
                  <a:pt x="3487" y="400"/>
                  <a:pt x="3472" y="61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59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270000"/>
          </a:xfrm>
        </p:spPr>
        <p:txBody>
          <a:bodyPr/>
          <a:lstStyle/>
          <a:p>
            <a:r>
              <a:rPr lang="en-US" sz="3300" dirty="0"/>
              <a:t>How Does AS-2 </a:t>
            </a:r>
            <a:r>
              <a:rPr lang="en-US" sz="3300" dirty="0">
                <a:solidFill>
                  <a:srgbClr val="C00000"/>
                </a:solidFill>
              </a:rPr>
              <a:t>Control Incoming </a:t>
            </a:r>
            <a:r>
              <a:rPr lang="en-US" sz="3300" dirty="0"/>
              <a:t>Traffic?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5132917" y="2950987"/>
            <a:ext cx="2487083" cy="931333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7704" name="Oval 5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5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6" name="Oval 7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Oval 8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Oval 9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Oval 10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2" name="Group 11"/>
          <p:cNvGrpSpPr>
            <a:grpSpLocks/>
          </p:cNvGrpSpPr>
          <p:nvPr/>
        </p:nvGrpSpPr>
        <p:grpSpPr bwMode="auto">
          <a:xfrm>
            <a:off x="677334" y="2878667"/>
            <a:ext cx="2201333" cy="788459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7698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3" name="Text Box 25"/>
          <p:cNvSpPr txBox="1">
            <a:spLocks noChangeArrowheads="1"/>
          </p:cNvSpPr>
          <p:nvPr/>
        </p:nvSpPr>
        <p:spPr bwMode="auto">
          <a:xfrm>
            <a:off x="5996008" y="3127376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AS-3</a:t>
            </a:r>
          </a:p>
        </p:txBody>
      </p:sp>
      <p:sp>
        <p:nvSpPr>
          <p:cNvPr id="27654" name="Text Box 27"/>
          <p:cNvSpPr txBox="1">
            <a:spLocks noChangeArrowheads="1"/>
          </p:cNvSpPr>
          <p:nvPr/>
        </p:nvSpPr>
        <p:spPr bwMode="auto">
          <a:xfrm>
            <a:off x="1315529" y="3074459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AS-2</a:t>
            </a:r>
          </a:p>
        </p:txBody>
      </p:sp>
      <p:pic>
        <p:nvPicPr>
          <p:cNvPr id="27655" name="Picture 28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59792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30"/>
          <p:cNvGrpSpPr>
            <a:grpSpLocks/>
          </p:cNvGrpSpPr>
          <p:nvPr/>
        </p:nvGrpSpPr>
        <p:grpSpPr bwMode="auto">
          <a:xfrm>
            <a:off x="2794000" y="1608667"/>
            <a:ext cx="3556000" cy="1016000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7692" name="Oval 31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Oval 32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Oval 33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Oval 34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Oval 35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Oval 36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7" name="Text Box 37"/>
          <p:cNvSpPr txBox="1">
            <a:spLocks noChangeArrowheads="1"/>
          </p:cNvSpPr>
          <p:nvPr/>
        </p:nvSpPr>
        <p:spPr bwMode="auto">
          <a:xfrm>
            <a:off x="4101591" y="1862667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AS-1</a:t>
            </a:r>
          </a:p>
        </p:txBody>
      </p:sp>
      <p:pic>
        <p:nvPicPr>
          <p:cNvPr id="27658" name="Picture 39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4" y="4289778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40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7" y="4289778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Line 41"/>
          <p:cNvSpPr>
            <a:spLocks noChangeShapeType="1"/>
          </p:cNvSpPr>
          <p:nvPr/>
        </p:nvSpPr>
        <p:spPr bwMode="auto">
          <a:xfrm flipH="1">
            <a:off x="1642182" y="3667125"/>
            <a:ext cx="51152" cy="661458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7661" name="Line 42"/>
          <p:cNvSpPr>
            <a:spLocks noChangeShapeType="1"/>
          </p:cNvSpPr>
          <p:nvPr/>
        </p:nvSpPr>
        <p:spPr bwMode="auto">
          <a:xfrm flipH="1">
            <a:off x="2540000" y="2471209"/>
            <a:ext cx="1016000" cy="60325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7662" name="Text Box 43"/>
          <p:cNvSpPr txBox="1">
            <a:spLocks noChangeArrowheads="1"/>
          </p:cNvSpPr>
          <p:nvPr/>
        </p:nvSpPr>
        <p:spPr bwMode="auto">
          <a:xfrm>
            <a:off x="423333" y="3667125"/>
            <a:ext cx="152400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7663" name="Text Box 44"/>
          <p:cNvSpPr txBox="1">
            <a:spLocks noChangeArrowheads="1"/>
          </p:cNvSpPr>
          <p:nvPr/>
        </p:nvSpPr>
        <p:spPr bwMode="auto">
          <a:xfrm>
            <a:off x="1185333" y="2471209"/>
            <a:ext cx="2116667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7664" name="Text Box 46"/>
          <p:cNvSpPr txBox="1">
            <a:spLocks noChangeArrowheads="1"/>
          </p:cNvSpPr>
          <p:nvPr/>
        </p:nvSpPr>
        <p:spPr bwMode="auto">
          <a:xfrm>
            <a:off x="6180667" y="3866445"/>
            <a:ext cx="1862667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27665" name="Line 47"/>
          <p:cNvSpPr>
            <a:spLocks noChangeShapeType="1"/>
          </p:cNvSpPr>
          <p:nvPr/>
        </p:nvSpPr>
        <p:spPr bwMode="auto">
          <a:xfrm flipH="1">
            <a:off x="5672667" y="3781778"/>
            <a:ext cx="0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7666" name="Line 48"/>
          <p:cNvSpPr>
            <a:spLocks noChangeShapeType="1"/>
          </p:cNvSpPr>
          <p:nvPr/>
        </p:nvSpPr>
        <p:spPr bwMode="auto">
          <a:xfrm flipH="1">
            <a:off x="6688667" y="3781778"/>
            <a:ext cx="0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7667" name="Line 49"/>
          <p:cNvSpPr>
            <a:spLocks noChangeShapeType="1"/>
          </p:cNvSpPr>
          <p:nvPr/>
        </p:nvSpPr>
        <p:spPr bwMode="auto">
          <a:xfrm flipH="1" flipV="1">
            <a:off x="2794000" y="3374320"/>
            <a:ext cx="2402417" cy="4938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7668" name="Text Box 50"/>
          <p:cNvSpPr txBox="1">
            <a:spLocks noChangeArrowheads="1"/>
          </p:cNvSpPr>
          <p:nvPr/>
        </p:nvSpPr>
        <p:spPr bwMode="auto">
          <a:xfrm>
            <a:off x="2455334" y="2878667"/>
            <a:ext cx="3067403" cy="4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Peering</a:t>
            </a:r>
          </a:p>
        </p:txBody>
      </p:sp>
      <p:sp>
        <p:nvSpPr>
          <p:cNvPr id="27669" name="Text Box 56"/>
          <p:cNvSpPr txBox="1">
            <a:spLocks noChangeArrowheads="1"/>
          </p:cNvSpPr>
          <p:nvPr/>
        </p:nvSpPr>
        <p:spPr bwMode="auto">
          <a:xfrm>
            <a:off x="4148667" y="3725334"/>
            <a:ext cx="2233083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7670" name="Line 57"/>
          <p:cNvSpPr>
            <a:spLocks noChangeShapeType="1"/>
          </p:cNvSpPr>
          <p:nvPr/>
        </p:nvSpPr>
        <p:spPr bwMode="auto">
          <a:xfrm>
            <a:off x="5196417" y="2624667"/>
            <a:ext cx="306917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7671" name="Text Box 58"/>
          <p:cNvSpPr txBox="1">
            <a:spLocks noChangeArrowheads="1"/>
          </p:cNvSpPr>
          <p:nvPr/>
        </p:nvSpPr>
        <p:spPr bwMode="auto">
          <a:xfrm>
            <a:off x="4656667" y="2555875"/>
            <a:ext cx="206375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338667" y="5199945"/>
            <a:ext cx="9487959" cy="19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99" tIns="50799" rIns="101599" bIns="50799"/>
          <a:lstStyle/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AS-2 advertises to AS-3 a route to its customer’s IP prefix</a:t>
            </a:r>
          </a:p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AS-2 does not tell AS-3 that it has a route to AS-4, i.e., it does not tell AS-3 routes to non-customers IP-prefixes </a:t>
            </a:r>
          </a:p>
        </p:txBody>
      </p:sp>
      <p:grpSp>
        <p:nvGrpSpPr>
          <p:cNvPr id="27673" name="Group 18"/>
          <p:cNvGrpSpPr>
            <a:grpSpLocks/>
          </p:cNvGrpSpPr>
          <p:nvPr/>
        </p:nvGrpSpPr>
        <p:grpSpPr bwMode="auto">
          <a:xfrm>
            <a:off x="8466667" y="2016126"/>
            <a:ext cx="1524000" cy="762000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7686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8725959" y="2185459"/>
            <a:ext cx="839611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AS-4</a:t>
            </a:r>
          </a:p>
        </p:txBody>
      </p:sp>
      <p:pic>
        <p:nvPicPr>
          <p:cNvPr id="27675" name="Picture 29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67" y="3556000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6604000" y="2217209"/>
            <a:ext cx="177800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8043333" y="2947459"/>
            <a:ext cx="1608667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7678" name="Line 48"/>
          <p:cNvSpPr>
            <a:spLocks noChangeShapeType="1"/>
          </p:cNvSpPr>
          <p:nvPr/>
        </p:nvSpPr>
        <p:spPr bwMode="auto">
          <a:xfrm>
            <a:off x="6342945" y="2208389"/>
            <a:ext cx="2123722" cy="4938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7679" name="Line 48"/>
          <p:cNvSpPr>
            <a:spLocks noChangeShapeType="1"/>
          </p:cNvSpPr>
          <p:nvPr/>
        </p:nvSpPr>
        <p:spPr bwMode="auto">
          <a:xfrm flipH="1">
            <a:off x="9258654" y="2778126"/>
            <a:ext cx="51152" cy="862541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59" name="Freeform 59"/>
          <p:cNvSpPr>
            <a:spLocks/>
          </p:cNvSpPr>
          <p:nvPr/>
        </p:nvSpPr>
        <p:spPr bwMode="auto">
          <a:xfrm>
            <a:off x="1862666" y="3487209"/>
            <a:ext cx="3762376" cy="1169458"/>
          </a:xfrm>
          <a:custGeom>
            <a:avLst/>
            <a:gdLst>
              <a:gd name="T0" fmla="*/ 2147483647 w 1008"/>
              <a:gd name="T1" fmla="*/ 2147483647 h 957"/>
              <a:gd name="T2" fmla="*/ 2147483647 w 1008"/>
              <a:gd name="T3" fmla="*/ 2147483647 h 957"/>
              <a:gd name="T4" fmla="*/ 2147483647 w 1008"/>
              <a:gd name="T5" fmla="*/ 2147483647 h 957"/>
              <a:gd name="T6" fmla="*/ 2147483647 w 1008"/>
              <a:gd name="T7" fmla="*/ 2147483647 h 957"/>
              <a:gd name="T8" fmla="*/ 0 w 1008"/>
              <a:gd name="T9" fmla="*/ 2147483647 h 9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957"/>
              <a:gd name="T17" fmla="*/ 1008 w 1008"/>
              <a:gd name="T18" fmla="*/ 957 h 9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957">
                <a:moveTo>
                  <a:pt x="962" y="957"/>
                </a:moveTo>
                <a:cubicBezTo>
                  <a:pt x="985" y="774"/>
                  <a:pt x="1008" y="592"/>
                  <a:pt x="955" y="440"/>
                </a:cubicBezTo>
                <a:cubicBezTo>
                  <a:pt x="902" y="288"/>
                  <a:pt x="778" y="94"/>
                  <a:pt x="641" y="47"/>
                </a:cubicBezTo>
                <a:cubicBezTo>
                  <a:pt x="504" y="0"/>
                  <a:pt x="237" y="24"/>
                  <a:pt x="130" y="158"/>
                </a:cubicBezTo>
                <a:cubicBezTo>
                  <a:pt x="23" y="292"/>
                  <a:pt x="11" y="572"/>
                  <a:pt x="0" y="85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62" name="Right Arrow 61"/>
          <p:cNvSpPr/>
          <p:nvPr/>
        </p:nvSpPr>
        <p:spPr bwMode="auto">
          <a:xfrm>
            <a:off x="2640543" y="2661709"/>
            <a:ext cx="2894541" cy="88370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01599" tIns="50799" rIns="101599" bIns="50799">
            <a:spAutoFit/>
          </a:bodyPr>
          <a:lstStyle/>
          <a:p>
            <a:pPr>
              <a:defRPr/>
            </a:pPr>
            <a:r>
              <a:rPr lang="en-US" sz="2200" dirty="0">
                <a:latin typeface="Tahoma" pitchFamily="-112" charset="0"/>
                <a:ea typeface="ＭＳ Ｐゴシック" pitchFamily="-112" charset="-128"/>
              </a:rPr>
              <a:t>Know a route to “A”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54001" y="4233334"/>
            <a:ext cx="1033639" cy="58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3100" b="1"/>
              <a:t>“A”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455333" y="3556001"/>
            <a:ext cx="2069042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Traffic to “A”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180667" y="1518709"/>
            <a:ext cx="2912181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Traffic to AS-4</a:t>
            </a:r>
          </a:p>
        </p:txBody>
      </p:sp>
    </p:spTree>
    <p:extLst>
      <p:ext uri="{BB962C8B-B14F-4D97-AF65-F5344CB8AC3E}">
        <p14:creationId xmlns:p14="http://schemas.microsoft.com/office/powerpoint/2010/main" val="17032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59" grpId="0" animBg="1"/>
      <p:bldP spid="62" grpId="0" animBg="1"/>
      <p:bldP spid="63" grpId="0"/>
      <p:bldP spid="64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9652000" cy="1270000"/>
          </a:xfrm>
        </p:spPr>
        <p:txBody>
          <a:bodyPr/>
          <a:lstStyle/>
          <a:p>
            <a:r>
              <a:rPr lang="en-US" sz="3600" dirty="0"/>
              <a:t>Desirable Outgoing Policies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7672917" y="2527654"/>
            <a:ext cx="1790348" cy="931333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8716" name="Oval 5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Oval 7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Oval 8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Oval 9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Oval 10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4718404" y="2455334"/>
            <a:ext cx="1546930" cy="788459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8710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7" name="Text Box 25"/>
          <p:cNvSpPr txBox="1">
            <a:spLocks noChangeArrowheads="1"/>
          </p:cNvSpPr>
          <p:nvPr/>
        </p:nvSpPr>
        <p:spPr bwMode="auto">
          <a:xfrm>
            <a:off x="8132078" y="27040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AS-3</a:t>
            </a:r>
          </a:p>
        </p:txBody>
      </p:sp>
      <p:sp>
        <p:nvSpPr>
          <p:cNvPr id="28678" name="Text Box 27"/>
          <p:cNvSpPr txBox="1">
            <a:spLocks noChangeArrowheads="1"/>
          </p:cNvSpPr>
          <p:nvPr/>
        </p:nvSpPr>
        <p:spPr bwMode="auto">
          <a:xfrm>
            <a:off x="5032925" y="2624667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AS-2</a:t>
            </a:r>
          </a:p>
        </p:txBody>
      </p:sp>
      <p:pic>
        <p:nvPicPr>
          <p:cNvPr id="28679" name="Picture 28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7" y="6519334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0" name="Group 30"/>
          <p:cNvGrpSpPr>
            <a:grpSpLocks/>
          </p:cNvGrpSpPr>
          <p:nvPr/>
        </p:nvGrpSpPr>
        <p:grpSpPr bwMode="auto">
          <a:xfrm>
            <a:off x="5334000" y="1185333"/>
            <a:ext cx="3556000" cy="1016000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8704" name="Oval 31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Oval 32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Oval 33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Oval 34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35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36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1" name="Text Box 37"/>
          <p:cNvSpPr txBox="1">
            <a:spLocks noChangeArrowheads="1"/>
          </p:cNvSpPr>
          <p:nvPr/>
        </p:nvSpPr>
        <p:spPr bwMode="auto">
          <a:xfrm>
            <a:off x="6641591" y="1439334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AS-1</a:t>
            </a:r>
          </a:p>
        </p:txBody>
      </p:sp>
      <p:sp>
        <p:nvSpPr>
          <p:cNvPr id="28682" name="Line 42"/>
          <p:cNvSpPr>
            <a:spLocks noChangeShapeType="1"/>
          </p:cNvSpPr>
          <p:nvPr/>
        </p:nvSpPr>
        <p:spPr bwMode="auto">
          <a:xfrm flipH="1">
            <a:off x="5729111" y="2047876"/>
            <a:ext cx="366889" cy="46743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8683" name="Text Box 44"/>
          <p:cNvSpPr txBox="1">
            <a:spLocks noChangeArrowheads="1"/>
          </p:cNvSpPr>
          <p:nvPr/>
        </p:nvSpPr>
        <p:spPr bwMode="auto">
          <a:xfrm>
            <a:off x="4148667" y="1947334"/>
            <a:ext cx="2116667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8684" name="Line 49"/>
          <p:cNvSpPr>
            <a:spLocks noChangeShapeType="1"/>
          </p:cNvSpPr>
          <p:nvPr/>
        </p:nvSpPr>
        <p:spPr bwMode="auto">
          <a:xfrm flipH="1" flipV="1">
            <a:off x="6265334" y="2950987"/>
            <a:ext cx="1471083" cy="4938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8685" name="Text Box 50"/>
          <p:cNvSpPr txBox="1">
            <a:spLocks noChangeArrowheads="1"/>
          </p:cNvSpPr>
          <p:nvPr/>
        </p:nvSpPr>
        <p:spPr bwMode="auto">
          <a:xfrm>
            <a:off x="5910792" y="2455333"/>
            <a:ext cx="2151944" cy="4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Peering</a:t>
            </a:r>
          </a:p>
        </p:txBody>
      </p:sp>
      <p:sp>
        <p:nvSpPr>
          <p:cNvPr id="28686" name="Line 57"/>
          <p:cNvSpPr>
            <a:spLocks noChangeShapeType="1"/>
          </p:cNvSpPr>
          <p:nvPr/>
        </p:nvSpPr>
        <p:spPr bwMode="auto">
          <a:xfrm>
            <a:off x="7736417" y="2201333"/>
            <a:ext cx="306917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8687" name="Text Box 58"/>
          <p:cNvSpPr txBox="1">
            <a:spLocks noChangeArrowheads="1"/>
          </p:cNvSpPr>
          <p:nvPr/>
        </p:nvSpPr>
        <p:spPr bwMode="auto">
          <a:xfrm>
            <a:off x="7196667" y="2132542"/>
            <a:ext cx="206375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54000" y="1172987"/>
            <a:ext cx="4233333" cy="569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99" tIns="50799" rIns="101599" bIns="50799"/>
          <a:lstStyle/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1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AS-2 prefers to send traffic to “A” via its customer AS-5 rather than its provider or peer</a:t>
            </a:r>
            <a:r>
              <a:rPr lang="en-US" sz="3100" kern="0" dirty="0">
                <a:solidFill>
                  <a:srgbClr val="011C8C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3100" kern="0" dirty="0">
                <a:solidFill>
                  <a:srgbClr val="0070C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despite path being longer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10667" y="3614612"/>
            <a:ext cx="1217083" cy="703381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66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67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68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69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164667" y="4461278"/>
            <a:ext cx="1217083" cy="703381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443801" y="5646607"/>
            <a:ext cx="1276864" cy="703386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5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6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7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8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9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sp>
        <p:nvSpPr>
          <p:cNvPr id="28692" name="Line 41"/>
          <p:cNvSpPr>
            <a:spLocks noChangeShapeType="1"/>
          </p:cNvSpPr>
          <p:nvPr/>
        </p:nvSpPr>
        <p:spPr bwMode="auto">
          <a:xfrm flipH="1">
            <a:off x="8062737" y="3441348"/>
            <a:ext cx="384528" cy="2204861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6064250" y="5138612"/>
            <a:ext cx="1217083" cy="703381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4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5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6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7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8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sp>
        <p:nvSpPr>
          <p:cNvPr id="28695" name="Line 41"/>
          <p:cNvSpPr>
            <a:spLocks noChangeShapeType="1"/>
          </p:cNvSpPr>
          <p:nvPr/>
        </p:nvSpPr>
        <p:spPr bwMode="auto">
          <a:xfrm>
            <a:off x="7037916" y="5609167"/>
            <a:ext cx="474487" cy="28045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8696" name="Line 41"/>
          <p:cNvSpPr>
            <a:spLocks noChangeShapeType="1"/>
          </p:cNvSpPr>
          <p:nvPr/>
        </p:nvSpPr>
        <p:spPr bwMode="auto">
          <a:xfrm>
            <a:off x="5995459" y="5050015"/>
            <a:ext cx="275167" cy="250472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8697" name="Line 41"/>
          <p:cNvSpPr>
            <a:spLocks noChangeShapeType="1"/>
          </p:cNvSpPr>
          <p:nvPr/>
        </p:nvSpPr>
        <p:spPr bwMode="auto">
          <a:xfrm>
            <a:off x="5526265" y="4318000"/>
            <a:ext cx="79374" cy="305153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8698" name="Line 41"/>
          <p:cNvSpPr>
            <a:spLocks noChangeShapeType="1"/>
          </p:cNvSpPr>
          <p:nvPr/>
        </p:nvSpPr>
        <p:spPr bwMode="auto">
          <a:xfrm>
            <a:off x="8161515" y="6217709"/>
            <a:ext cx="51152" cy="386291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8699" name="Text Box 44"/>
          <p:cNvSpPr txBox="1">
            <a:spLocks noChangeArrowheads="1"/>
          </p:cNvSpPr>
          <p:nvPr/>
        </p:nvSpPr>
        <p:spPr bwMode="auto">
          <a:xfrm>
            <a:off x="4148667" y="3148542"/>
            <a:ext cx="2116667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8701" name="TextBox 117"/>
          <p:cNvSpPr txBox="1">
            <a:spLocks noChangeArrowheads="1"/>
          </p:cNvSpPr>
          <p:nvPr/>
        </p:nvSpPr>
        <p:spPr bwMode="auto">
          <a:xfrm>
            <a:off x="6688667" y="6529917"/>
            <a:ext cx="1033639" cy="58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3100" b="1"/>
              <a:t>“A”</a:t>
            </a:r>
          </a:p>
        </p:txBody>
      </p:sp>
      <p:sp>
        <p:nvSpPr>
          <p:cNvPr id="28702" name="Text Box 27"/>
          <p:cNvSpPr txBox="1">
            <a:spLocks noChangeArrowheads="1"/>
          </p:cNvSpPr>
          <p:nvPr/>
        </p:nvSpPr>
        <p:spPr bwMode="auto">
          <a:xfrm>
            <a:off x="4999411" y="37200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AS-5</a:t>
            </a:r>
          </a:p>
        </p:txBody>
      </p:sp>
      <p:sp>
        <p:nvSpPr>
          <p:cNvPr id="28703" name="Text Box 58"/>
          <p:cNvSpPr txBox="1">
            <a:spLocks noChangeArrowheads="1"/>
          </p:cNvSpPr>
          <p:nvPr/>
        </p:nvSpPr>
        <p:spPr bwMode="auto">
          <a:xfrm>
            <a:off x="7789334" y="3741209"/>
            <a:ext cx="206375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5436306" y="3217334"/>
            <a:ext cx="51153" cy="386292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9652000" cy="1270000"/>
          </a:xfrm>
        </p:spPr>
        <p:txBody>
          <a:bodyPr/>
          <a:lstStyle/>
          <a:p>
            <a:r>
              <a:rPr lang="en-US" sz="3600" dirty="0"/>
              <a:t>How Does AS-2 </a:t>
            </a:r>
            <a:r>
              <a:rPr lang="en-US" sz="3600" dirty="0">
                <a:solidFill>
                  <a:srgbClr val="C00000"/>
                </a:solidFill>
              </a:rPr>
              <a:t>Control Outgoing </a:t>
            </a:r>
            <a:r>
              <a:rPr lang="en-US" sz="3600" dirty="0"/>
              <a:t>Traffic? </a:t>
            </a: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7672917" y="2527654"/>
            <a:ext cx="1790348" cy="931333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9740" name="Oval 5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Oval 7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Oval 8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Oval 9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Oval 10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0" name="Group 11"/>
          <p:cNvGrpSpPr>
            <a:grpSpLocks/>
          </p:cNvGrpSpPr>
          <p:nvPr/>
        </p:nvGrpSpPr>
        <p:grpSpPr bwMode="auto">
          <a:xfrm>
            <a:off x="4718404" y="2455334"/>
            <a:ext cx="1546930" cy="788459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9734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1" name="Text Box 25"/>
          <p:cNvSpPr txBox="1">
            <a:spLocks noChangeArrowheads="1"/>
          </p:cNvSpPr>
          <p:nvPr/>
        </p:nvSpPr>
        <p:spPr bwMode="auto">
          <a:xfrm>
            <a:off x="8132078" y="27040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AS-3</a:t>
            </a:r>
          </a:p>
        </p:txBody>
      </p:sp>
      <p:sp>
        <p:nvSpPr>
          <p:cNvPr id="29702" name="Text Box 27"/>
          <p:cNvSpPr txBox="1">
            <a:spLocks noChangeArrowheads="1"/>
          </p:cNvSpPr>
          <p:nvPr/>
        </p:nvSpPr>
        <p:spPr bwMode="auto">
          <a:xfrm>
            <a:off x="5032925" y="2624667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AS-2</a:t>
            </a:r>
          </a:p>
        </p:txBody>
      </p:sp>
      <p:pic>
        <p:nvPicPr>
          <p:cNvPr id="29703" name="Picture 28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7" y="6519334"/>
            <a:ext cx="6773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4" name="Group 30"/>
          <p:cNvGrpSpPr>
            <a:grpSpLocks/>
          </p:cNvGrpSpPr>
          <p:nvPr/>
        </p:nvGrpSpPr>
        <p:grpSpPr bwMode="auto">
          <a:xfrm>
            <a:off x="5334000" y="1185333"/>
            <a:ext cx="3556000" cy="1016000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29728" name="Oval 31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Oval 32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Oval 33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Oval 34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Oval 35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Oval 36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5" name="Text Box 37"/>
          <p:cNvSpPr txBox="1">
            <a:spLocks noChangeArrowheads="1"/>
          </p:cNvSpPr>
          <p:nvPr/>
        </p:nvSpPr>
        <p:spPr bwMode="auto">
          <a:xfrm>
            <a:off x="6641591" y="1439334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AS-1</a:t>
            </a:r>
          </a:p>
        </p:txBody>
      </p:sp>
      <p:sp>
        <p:nvSpPr>
          <p:cNvPr id="29706" name="Line 42"/>
          <p:cNvSpPr>
            <a:spLocks noChangeShapeType="1"/>
          </p:cNvSpPr>
          <p:nvPr/>
        </p:nvSpPr>
        <p:spPr bwMode="auto">
          <a:xfrm flipH="1">
            <a:off x="5729111" y="2047876"/>
            <a:ext cx="366889" cy="46743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07" name="Text Box 44"/>
          <p:cNvSpPr txBox="1">
            <a:spLocks noChangeArrowheads="1"/>
          </p:cNvSpPr>
          <p:nvPr/>
        </p:nvSpPr>
        <p:spPr bwMode="auto">
          <a:xfrm>
            <a:off x="4148667" y="1947334"/>
            <a:ext cx="2116667" cy="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9708" name="Line 49"/>
          <p:cNvSpPr>
            <a:spLocks noChangeShapeType="1"/>
          </p:cNvSpPr>
          <p:nvPr/>
        </p:nvSpPr>
        <p:spPr bwMode="auto">
          <a:xfrm flipH="1" flipV="1">
            <a:off x="6265334" y="2950987"/>
            <a:ext cx="1471083" cy="4938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09" name="Text Box 50"/>
          <p:cNvSpPr txBox="1">
            <a:spLocks noChangeArrowheads="1"/>
          </p:cNvSpPr>
          <p:nvPr/>
        </p:nvSpPr>
        <p:spPr bwMode="auto">
          <a:xfrm>
            <a:off x="5910792" y="2455333"/>
            <a:ext cx="2151944" cy="4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Peering</a:t>
            </a:r>
          </a:p>
        </p:txBody>
      </p:sp>
      <p:sp>
        <p:nvSpPr>
          <p:cNvPr id="29710" name="Line 57"/>
          <p:cNvSpPr>
            <a:spLocks noChangeShapeType="1"/>
          </p:cNvSpPr>
          <p:nvPr/>
        </p:nvSpPr>
        <p:spPr bwMode="auto">
          <a:xfrm>
            <a:off x="7736417" y="2201333"/>
            <a:ext cx="306917" cy="5080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11" name="Text Box 58"/>
          <p:cNvSpPr txBox="1">
            <a:spLocks noChangeArrowheads="1"/>
          </p:cNvSpPr>
          <p:nvPr/>
        </p:nvSpPr>
        <p:spPr bwMode="auto">
          <a:xfrm>
            <a:off x="7196667" y="2132542"/>
            <a:ext cx="206375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27000" y="1172987"/>
            <a:ext cx="4419600" cy="569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99" tIns="50799" rIns="101599" bIns="50799"/>
          <a:lstStyle/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1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AS-1, AS-3, and AS-4  advertise their routes to “A” to  AS-2 </a:t>
            </a:r>
          </a:p>
          <a:p>
            <a:pPr marL="380996" indent="-380996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100" kern="0" dirty="0">
                <a:solidFill>
                  <a:srgbClr val="0070C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But AS-2 uses only AS-5’s route</a:t>
            </a:r>
            <a:r>
              <a:rPr lang="en-US" sz="3100" kern="0" dirty="0">
                <a:solidFill>
                  <a:srgbClr val="0233BE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31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(i.e., it inserts AS-5’s route and the corresponding output link into its forwarding table)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10667" y="3614612"/>
            <a:ext cx="1217083" cy="703381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66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67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68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69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164667" y="4461278"/>
            <a:ext cx="1217083" cy="703381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443801" y="5646607"/>
            <a:ext cx="1276864" cy="703386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5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6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7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8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89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sp>
        <p:nvSpPr>
          <p:cNvPr id="29716" name="Line 41"/>
          <p:cNvSpPr>
            <a:spLocks noChangeShapeType="1"/>
          </p:cNvSpPr>
          <p:nvPr/>
        </p:nvSpPr>
        <p:spPr bwMode="auto">
          <a:xfrm flipH="1">
            <a:off x="8062737" y="3441348"/>
            <a:ext cx="384528" cy="2204861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6064250" y="5138612"/>
            <a:ext cx="1217083" cy="703381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4" name="Oval 20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5" name="Oval 21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6" name="Oval 22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7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  <p:sp>
          <p:nvSpPr>
            <p:cNvPr id="108" name="Oval 24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2" charset="-128"/>
              </a:endParaRPr>
            </a:p>
          </p:txBody>
        </p:sp>
      </p:grpSp>
      <p:sp>
        <p:nvSpPr>
          <p:cNvPr id="29718" name="Line 41"/>
          <p:cNvSpPr>
            <a:spLocks noChangeShapeType="1"/>
          </p:cNvSpPr>
          <p:nvPr/>
        </p:nvSpPr>
        <p:spPr bwMode="auto">
          <a:xfrm>
            <a:off x="5436306" y="3217334"/>
            <a:ext cx="51153" cy="386292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19" name="Line 41"/>
          <p:cNvSpPr>
            <a:spLocks noChangeShapeType="1"/>
          </p:cNvSpPr>
          <p:nvPr/>
        </p:nvSpPr>
        <p:spPr bwMode="auto">
          <a:xfrm>
            <a:off x="7037916" y="5609167"/>
            <a:ext cx="474487" cy="280459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20" name="Line 41"/>
          <p:cNvSpPr>
            <a:spLocks noChangeShapeType="1"/>
          </p:cNvSpPr>
          <p:nvPr/>
        </p:nvSpPr>
        <p:spPr bwMode="auto">
          <a:xfrm>
            <a:off x="5995459" y="5050015"/>
            <a:ext cx="275167" cy="250472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21" name="Line 41"/>
          <p:cNvSpPr>
            <a:spLocks noChangeShapeType="1"/>
          </p:cNvSpPr>
          <p:nvPr/>
        </p:nvSpPr>
        <p:spPr bwMode="auto">
          <a:xfrm>
            <a:off x="5526265" y="4318000"/>
            <a:ext cx="79374" cy="305153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22" name="Line 41"/>
          <p:cNvSpPr>
            <a:spLocks noChangeShapeType="1"/>
          </p:cNvSpPr>
          <p:nvPr/>
        </p:nvSpPr>
        <p:spPr bwMode="auto">
          <a:xfrm>
            <a:off x="8161515" y="6217709"/>
            <a:ext cx="51152" cy="386291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29723" name="Text Box 44"/>
          <p:cNvSpPr txBox="1">
            <a:spLocks noChangeArrowheads="1"/>
          </p:cNvSpPr>
          <p:nvPr/>
        </p:nvSpPr>
        <p:spPr bwMode="auto">
          <a:xfrm>
            <a:off x="4148667" y="3148542"/>
            <a:ext cx="2116667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</a:t>
            </a:r>
          </a:p>
        </p:txBody>
      </p:sp>
      <p:sp>
        <p:nvSpPr>
          <p:cNvPr id="29725" name="TextBox 117"/>
          <p:cNvSpPr txBox="1">
            <a:spLocks noChangeArrowheads="1"/>
          </p:cNvSpPr>
          <p:nvPr/>
        </p:nvSpPr>
        <p:spPr bwMode="auto">
          <a:xfrm>
            <a:off x="6688667" y="6529917"/>
            <a:ext cx="1033639" cy="58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3100" b="1"/>
              <a:t>“A”</a:t>
            </a:r>
          </a:p>
        </p:txBody>
      </p:sp>
      <p:sp>
        <p:nvSpPr>
          <p:cNvPr id="29726" name="Text Box 27"/>
          <p:cNvSpPr txBox="1">
            <a:spLocks noChangeArrowheads="1"/>
          </p:cNvSpPr>
          <p:nvPr/>
        </p:nvSpPr>
        <p:spPr bwMode="auto">
          <a:xfrm>
            <a:off x="4999411" y="37200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AS-5</a:t>
            </a:r>
          </a:p>
        </p:txBody>
      </p:sp>
      <p:sp>
        <p:nvSpPr>
          <p:cNvPr id="29727" name="Text Box 58"/>
          <p:cNvSpPr txBox="1">
            <a:spLocks noChangeArrowheads="1"/>
          </p:cNvSpPr>
          <p:nvPr/>
        </p:nvSpPr>
        <p:spPr bwMode="auto">
          <a:xfrm>
            <a:off x="7789334" y="3741209"/>
            <a:ext cx="2063750" cy="4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Transit </a:t>
            </a:r>
          </a:p>
        </p:txBody>
      </p:sp>
    </p:spTree>
    <p:extLst>
      <p:ext uri="{BB962C8B-B14F-4D97-AF65-F5344CB8AC3E}">
        <p14:creationId xmlns:p14="http://schemas.microsoft.com/office/powerpoint/2010/main" val="30995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77333" y="-84667"/>
            <a:ext cx="8636000" cy="1270000"/>
          </a:xfrm>
        </p:spPr>
        <p:txBody>
          <a:bodyPr/>
          <a:lstStyle/>
          <a:p>
            <a:r>
              <a:rPr lang="en-US" sz="3300"/>
              <a:t>BGP: Border Gateway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7333"/>
            <a:ext cx="10160000" cy="643466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700" dirty="0">
                <a:ea typeface="ＭＳ Ｐゴシック" pitchFamily="-112" charset="-128"/>
              </a:rPr>
              <a:t> </a:t>
            </a:r>
          </a:p>
          <a:p>
            <a:pPr marL="571494" indent="-571494">
              <a:buFont typeface="+mj-lt"/>
              <a:buAutoNum type="arabicPeriod"/>
              <a:defRPr/>
            </a:pPr>
            <a:r>
              <a:rPr lang="en-US" sz="3100" b="1" dirty="0">
                <a:ea typeface="ＭＳ Ｐゴシック" pitchFamily="-112" charset="-128"/>
              </a:rPr>
              <a:t>Advertize whole path </a:t>
            </a:r>
          </a:p>
          <a:p>
            <a:pPr lvl="1">
              <a:defRPr/>
            </a:pPr>
            <a:endParaRPr lang="en-US" sz="2700" dirty="0">
              <a:ea typeface="ＭＳ Ｐゴシック" pitchFamily="-112" charset="-128"/>
            </a:endParaRPr>
          </a:p>
          <a:p>
            <a:pPr lvl="1">
              <a:buFontTx/>
              <a:buNone/>
              <a:defRPr/>
            </a:pPr>
            <a:endParaRPr lang="en-US" sz="2700" dirty="0">
              <a:ea typeface="ＭＳ Ｐゴシック" pitchFamily="-112" charset="-128"/>
            </a:endParaRPr>
          </a:p>
          <a:p>
            <a:pPr lvl="1">
              <a:buFontTx/>
              <a:buNone/>
              <a:defRPr/>
            </a:pPr>
            <a:endParaRPr lang="en-US" sz="2700" dirty="0">
              <a:ea typeface="ＭＳ Ｐゴシック" pitchFamily="-112" charset="-128"/>
            </a:endParaRPr>
          </a:p>
          <a:p>
            <a:pPr lvl="1">
              <a:defRPr/>
            </a:pPr>
            <a:r>
              <a:rPr lang="en-US" sz="2700" dirty="0">
                <a:ea typeface="ＭＳ Ｐゴシック" pitchFamily="-112" charset="-128"/>
                <a:sym typeface="Wingdings" pitchFamily="2" charset="2"/>
              </a:rPr>
              <a:t>L</a:t>
            </a:r>
            <a:r>
              <a:rPr lang="en-US" sz="2700" dirty="0" smtClean="0">
                <a:ea typeface="ＭＳ Ｐゴシック" pitchFamily="-112" charset="-128"/>
                <a:sym typeface="Wingdings" pitchFamily="2" charset="2"/>
              </a:rPr>
              <a:t>oop </a:t>
            </a:r>
            <a:r>
              <a:rPr lang="en-US" sz="2700" dirty="0">
                <a:ea typeface="ＭＳ Ｐゴシック" pitchFamily="-112" charset="-128"/>
                <a:sym typeface="Wingdings" pitchFamily="2" charset="2"/>
              </a:rPr>
              <a:t>detection an AS checks for its own AS number in advertisement and rejects route if it has its </a:t>
            </a:r>
            <a:r>
              <a:rPr lang="en-US" sz="2700" dirty="0" smtClean="0">
                <a:ea typeface="ＭＳ Ｐゴシック" pitchFamily="-112" charset="-128"/>
                <a:sym typeface="Wingdings" pitchFamily="2" charset="2"/>
              </a:rPr>
              <a:t>own AS </a:t>
            </a:r>
            <a:r>
              <a:rPr lang="en-US" sz="2700" dirty="0">
                <a:ea typeface="ＭＳ Ｐゴシック" pitchFamily="-112" charset="-128"/>
                <a:sym typeface="Wingdings" pitchFamily="2" charset="2"/>
              </a:rPr>
              <a:t>number</a:t>
            </a:r>
          </a:p>
          <a:p>
            <a:pPr marL="571494" indent="-571494">
              <a:buFont typeface="+mj-lt"/>
              <a:buAutoNum type="arabicPeriod"/>
              <a:defRPr/>
            </a:pPr>
            <a:r>
              <a:rPr lang="en-US" sz="3100" b="1" dirty="0">
                <a:ea typeface="ＭＳ Ｐゴシック" pitchFamily="-112" charset="-128"/>
              </a:rPr>
              <a:t>Incremental updates </a:t>
            </a:r>
          </a:p>
          <a:p>
            <a:pPr lvl="1">
              <a:defRPr/>
            </a:pPr>
            <a:r>
              <a:rPr lang="en-US" sz="2700" dirty="0">
                <a:ea typeface="ＭＳ Ｐゴシック" pitchFamily="-112" charset="-128"/>
              </a:rPr>
              <a:t>AS sends routing updates only when its </a:t>
            </a:r>
            <a:r>
              <a:rPr lang="en-US" sz="2700" dirty="0" smtClean="0">
                <a:ea typeface="ＭＳ Ｐゴシック" pitchFamily="-112" charset="-128"/>
              </a:rPr>
              <a:t>preferred</a:t>
            </a:r>
            <a:r>
              <a:rPr lang="en-US" sz="2700" dirty="0" smtClean="0">
                <a:solidFill>
                  <a:srgbClr val="FF0000"/>
                </a:solidFill>
                <a:ea typeface="ＭＳ Ｐゴシック" pitchFamily="-112" charset="-128"/>
              </a:rPr>
              <a:t> </a:t>
            </a:r>
            <a:r>
              <a:rPr lang="en-US" sz="2700" dirty="0">
                <a:ea typeface="ＭＳ Ｐゴシック" pitchFamily="-112" charset="-128"/>
              </a:rPr>
              <a:t>route changes (Messages are </a:t>
            </a:r>
            <a:r>
              <a:rPr lang="en-US" sz="2700" dirty="0">
                <a:ea typeface="ＭＳ Ｐゴシック" pitchFamily="-112" charset="-128"/>
                <a:sym typeface="Wingdings" pitchFamily="2" charset="2"/>
              </a:rPr>
              <a:t>reliably delivered using TCP)</a:t>
            </a:r>
          </a:p>
          <a:p>
            <a:pPr lvl="1">
              <a:defRPr/>
            </a:pPr>
            <a:r>
              <a:rPr lang="en-US" sz="2700" dirty="0">
                <a:ea typeface="ＭＳ Ｐゴシック" pitchFamily="-112" charset="-128"/>
              </a:rPr>
              <a:t>Two types of update messages: </a:t>
            </a:r>
            <a:r>
              <a:rPr lang="en-US" sz="2700" dirty="0" smtClean="0">
                <a:ea typeface="ＭＳ Ｐゴシック" pitchFamily="-112" charset="-128"/>
              </a:rPr>
              <a:t> advertisements, </a:t>
            </a:r>
            <a:r>
              <a:rPr lang="en-US" sz="2700" dirty="0">
                <a:ea typeface="ＭＳ Ｐゴシック" pitchFamily="-112" charset="-128"/>
              </a:rPr>
              <a:t>e.g.,  </a:t>
            </a:r>
            <a:r>
              <a:rPr lang="en-US" sz="2700" dirty="0">
                <a:solidFill>
                  <a:srgbClr val="0070C0"/>
                </a:solidFill>
                <a:ea typeface="ＭＳ Ｐゴシック" pitchFamily="-112" charset="-128"/>
              </a:rPr>
              <a:t>“P:{AS-20, AS-6}”</a:t>
            </a:r>
            <a:r>
              <a:rPr lang="en-US" sz="2700" dirty="0">
                <a:solidFill>
                  <a:srgbClr val="0070C0"/>
                </a:solidFill>
                <a:ea typeface="ＭＳ Ｐゴシック" pitchFamily="-112" charset="-128"/>
                <a:sym typeface="Wingdings" pitchFamily="2" charset="2"/>
              </a:rPr>
              <a:t> </a:t>
            </a:r>
            <a:r>
              <a:rPr lang="en-US" sz="2700" dirty="0">
                <a:ea typeface="ＭＳ Ｐゴシック" pitchFamily="-112" charset="-128"/>
                <a:sym typeface="Wingdings" pitchFamily="2" charset="2"/>
              </a:rPr>
              <a:t>and withdrawals </a:t>
            </a:r>
            <a:r>
              <a:rPr lang="en-US" sz="2700" dirty="0">
                <a:solidFill>
                  <a:srgbClr val="0070C0"/>
                </a:solidFill>
                <a:ea typeface="ＭＳ Ｐゴシック" pitchFamily="-112" charset="-128"/>
                <a:sym typeface="Wingdings" pitchFamily="2" charset="2"/>
              </a:rPr>
              <a:t>“withdraw P”</a:t>
            </a:r>
            <a:endParaRPr lang="en-US" sz="2700" dirty="0">
              <a:ea typeface="ＭＳ Ｐゴシック" pitchFamily="-112" charset="-128"/>
            </a:endParaRPr>
          </a:p>
          <a:p>
            <a:pPr lvl="1">
              <a:defRPr/>
            </a:pPr>
            <a:endParaRPr lang="en-US" sz="2700" dirty="0">
              <a:ea typeface="ＭＳ Ｐゴシック" pitchFamily="-112" charset="-128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10404" y="2129014"/>
            <a:ext cx="1546930" cy="788458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31772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8667" y="2090209"/>
            <a:ext cx="1546931" cy="788458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3" name="Text Box 25"/>
          <p:cNvSpPr txBox="1">
            <a:spLocks noChangeArrowheads="1"/>
          </p:cNvSpPr>
          <p:nvPr/>
        </p:nvSpPr>
        <p:spPr bwMode="auto">
          <a:xfrm>
            <a:off x="4450629" y="2280709"/>
            <a:ext cx="1061186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AS-20</a:t>
            </a:r>
          </a:p>
        </p:txBody>
      </p:sp>
      <p:sp>
        <p:nvSpPr>
          <p:cNvPr id="19464" name="Text Box 27"/>
          <p:cNvSpPr txBox="1">
            <a:spLocks noChangeArrowheads="1"/>
          </p:cNvSpPr>
          <p:nvPr/>
        </p:nvSpPr>
        <p:spPr bwMode="auto">
          <a:xfrm>
            <a:off x="653189" y="22595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AS-2</a:t>
            </a:r>
          </a:p>
        </p:txBody>
      </p:sp>
      <p:sp>
        <p:nvSpPr>
          <p:cNvPr id="19465" name="Line 49"/>
          <p:cNvSpPr>
            <a:spLocks noChangeShapeType="1"/>
          </p:cNvSpPr>
          <p:nvPr/>
        </p:nvSpPr>
        <p:spPr bwMode="auto">
          <a:xfrm flipH="1">
            <a:off x="1718028" y="2504722"/>
            <a:ext cx="2654653" cy="51153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840487" y="2116667"/>
            <a:ext cx="1546930" cy="788459"/>
            <a:chOff x="384" y="2016"/>
            <a:chExt cx="1776" cy="1248"/>
          </a:xfrm>
          <a:solidFill>
            <a:schemeClr val="bg1">
              <a:lumMod val="65000"/>
            </a:schemeClr>
          </a:solidFill>
        </p:grpSpPr>
        <p:sp>
          <p:nvSpPr>
            <p:cNvPr id="31760" name="Oval 12"/>
            <p:cNvSpPr>
              <a:spLocks noChangeArrowheads="1"/>
            </p:cNvSpPr>
            <p:nvPr/>
          </p:nvSpPr>
          <p:spPr bwMode="auto">
            <a:xfrm>
              <a:off x="384" y="2304"/>
              <a:ext cx="768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Oval 13"/>
            <p:cNvSpPr>
              <a:spLocks noChangeArrowheads="1"/>
            </p:cNvSpPr>
            <p:nvPr/>
          </p:nvSpPr>
          <p:spPr bwMode="auto">
            <a:xfrm>
              <a:off x="672" y="2016"/>
              <a:ext cx="912" cy="4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Oval 14"/>
            <p:cNvSpPr>
              <a:spLocks noChangeArrowheads="1"/>
            </p:cNvSpPr>
            <p:nvPr/>
          </p:nvSpPr>
          <p:spPr bwMode="auto">
            <a:xfrm>
              <a:off x="1008" y="2112"/>
              <a:ext cx="960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Oval 15"/>
            <p:cNvSpPr>
              <a:spLocks noChangeArrowheads="1"/>
            </p:cNvSpPr>
            <p:nvPr/>
          </p:nvSpPr>
          <p:spPr bwMode="auto">
            <a:xfrm>
              <a:off x="1248" y="2448"/>
              <a:ext cx="912" cy="6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16"/>
            <p:cNvSpPr>
              <a:spLocks noChangeArrowheads="1"/>
            </p:cNvSpPr>
            <p:nvPr/>
          </p:nvSpPr>
          <p:spPr bwMode="auto">
            <a:xfrm>
              <a:off x="912" y="2688"/>
              <a:ext cx="816" cy="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Oval 17"/>
            <p:cNvSpPr>
              <a:spLocks noChangeArrowheads="1"/>
            </p:cNvSpPr>
            <p:nvPr/>
          </p:nvSpPr>
          <p:spPr bwMode="auto">
            <a:xfrm>
              <a:off x="480" y="2544"/>
              <a:ext cx="816" cy="5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7" name="Text Box 25"/>
          <p:cNvSpPr txBox="1">
            <a:spLocks noChangeArrowheads="1"/>
          </p:cNvSpPr>
          <p:nvPr/>
        </p:nvSpPr>
        <p:spPr bwMode="auto">
          <a:xfrm>
            <a:off x="8207043" y="2196042"/>
            <a:ext cx="889665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AS-6</a:t>
            </a:r>
          </a:p>
        </p:txBody>
      </p:sp>
      <p:sp>
        <p:nvSpPr>
          <p:cNvPr id="19468" name="Line 49"/>
          <p:cNvSpPr>
            <a:spLocks noChangeShapeType="1"/>
          </p:cNvSpPr>
          <p:nvPr/>
        </p:nvSpPr>
        <p:spPr bwMode="auto">
          <a:xfrm flipH="1" flipV="1">
            <a:off x="5589764" y="2490611"/>
            <a:ext cx="2335389" cy="51153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19469" name="Line 49"/>
          <p:cNvSpPr>
            <a:spLocks noChangeShapeType="1"/>
          </p:cNvSpPr>
          <p:nvPr/>
        </p:nvSpPr>
        <p:spPr bwMode="auto">
          <a:xfrm flipH="1" flipV="1">
            <a:off x="9133417" y="2571750"/>
            <a:ext cx="254000" cy="345722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19470" name="Text Box 25"/>
          <p:cNvSpPr txBox="1">
            <a:spLocks noChangeArrowheads="1"/>
          </p:cNvSpPr>
          <p:nvPr/>
        </p:nvSpPr>
        <p:spPr bwMode="auto">
          <a:xfrm>
            <a:off x="9483859" y="2704042"/>
            <a:ext cx="410367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19471" name="Text Box 25"/>
          <p:cNvSpPr txBox="1">
            <a:spLocks noChangeArrowheads="1"/>
          </p:cNvSpPr>
          <p:nvPr/>
        </p:nvSpPr>
        <p:spPr bwMode="auto">
          <a:xfrm>
            <a:off x="6246642" y="2032001"/>
            <a:ext cx="1384993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P:{AS-6}</a:t>
            </a:r>
          </a:p>
        </p:txBody>
      </p:sp>
      <p:sp>
        <p:nvSpPr>
          <p:cNvPr id="19472" name="Text Box 25"/>
          <p:cNvSpPr txBox="1">
            <a:spLocks noChangeArrowheads="1"/>
          </p:cNvSpPr>
          <p:nvPr/>
        </p:nvSpPr>
        <p:spPr bwMode="auto">
          <a:xfrm>
            <a:off x="1899547" y="2032001"/>
            <a:ext cx="2393922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Arial" pitchFamily="34" charset="0"/>
              </a:rPr>
              <a:t>P:{AS-20, AS-6}</a:t>
            </a:r>
          </a:p>
        </p:txBody>
      </p:sp>
    </p:spTree>
    <p:extLst>
      <p:ext uri="{BB962C8B-B14F-4D97-AF65-F5344CB8AC3E}">
        <p14:creationId xmlns:p14="http://schemas.microsoft.com/office/powerpoint/2010/main" val="10706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9463" grpId="0"/>
      <p:bldP spid="19464" grpId="0"/>
      <p:bldP spid="19465" grpId="0" animBg="1"/>
      <p:bldP spid="19467" grpId="0"/>
      <p:bldP spid="19468" grpId="0" animBg="1"/>
      <p:bldP spid="19469" grpId="0" animBg="1"/>
      <p:bldP spid="19470" grpId="0"/>
      <p:bldP spid="19471" grpId="0"/>
      <p:bldP spid="194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160000" cy="1270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Enforcing Policies (i.e., making money)  Using BGP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34" y="1345848"/>
            <a:ext cx="9821333" cy="6020152"/>
          </a:xfrm>
        </p:spPr>
        <p:txBody>
          <a:bodyPr/>
          <a:lstStyle/>
          <a:p>
            <a:pPr>
              <a:spcBef>
                <a:spcPts val="667"/>
              </a:spcBef>
              <a:buNone/>
            </a:pPr>
            <a:r>
              <a:rPr lang="en-US" sz="3100" dirty="0">
                <a:solidFill>
                  <a:srgbClr val="0070C0"/>
                </a:solidFill>
              </a:rPr>
              <a:t>Route Export</a:t>
            </a:r>
            <a:r>
              <a:rPr lang="en-US" sz="3100" dirty="0">
                <a:solidFill>
                  <a:srgbClr val="0233BE"/>
                </a:solidFill>
              </a:rPr>
              <a:t>: </a:t>
            </a:r>
            <a:r>
              <a:rPr lang="en-US" sz="3100" dirty="0"/>
              <a:t>controls incoming traffic </a:t>
            </a:r>
          </a:p>
          <a:p>
            <a:pPr>
              <a:spcBef>
                <a:spcPts val="667"/>
              </a:spcBef>
            </a:pPr>
            <a:r>
              <a:rPr lang="en-US" sz="3100" dirty="0"/>
              <a:t>AS advertises its customers (and internal prefixes) to all neighbors</a:t>
            </a:r>
            <a:endParaRPr lang="en-US" sz="3100" dirty="0">
              <a:solidFill>
                <a:srgbClr val="0233BE"/>
              </a:solidFill>
            </a:endParaRPr>
          </a:p>
          <a:p>
            <a:pPr>
              <a:spcBef>
                <a:spcPts val="667"/>
              </a:spcBef>
            </a:pPr>
            <a:r>
              <a:rPr lang="en-US" sz="3100" dirty="0"/>
              <a:t>AS advertises </a:t>
            </a:r>
            <a:r>
              <a:rPr lang="en-US" sz="3100" dirty="0" smtClean="0"/>
              <a:t>all routes it uses </a:t>
            </a:r>
            <a:r>
              <a:rPr lang="en-US" sz="3100" dirty="0"/>
              <a:t>to its customers (and internally)</a:t>
            </a:r>
          </a:p>
          <a:p>
            <a:pPr lvl="4">
              <a:spcBef>
                <a:spcPts val="667"/>
              </a:spcBef>
            </a:pPr>
            <a:endParaRPr lang="en-US" sz="2000" dirty="0">
              <a:solidFill>
                <a:srgbClr val="0233BE"/>
              </a:solidFill>
            </a:endParaRPr>
          </a:p>
          <a:p>
            <a:pPr>
              <a:spcBef>
                <a:spcPts val="667"/>
              </a:spcBef>
              <a:buNone/>
            </a:pPr>
            <a:r>
              <a:rPr lang="en-US" sz="3100" dirty="0">
                <a:solidFill>
                  <a:srgbClr val="0070C0"/>
                </a:solidFill>
              </a:rPr>
              <a:t>Route Import:</a:t>
            </a:r>
            <a:r>
              <a:rPr lang="en-US" sz="3100" dirty="0"/>
              <a:t> controls outgoing traffic</a:t>
            </a:r>
          </a:p>
          <a:p>
            <a:pPr>
              <a:spcBef>
                <a:spcPts val="667"/>
              </a:spcBef>
            </a:pPr>
            <a:r>
              <a:rPr lang="en-US" sz="3100" dirty="0"/>
              <a:t>For each </a:t>
            </a:r>
            <a:r>
              <a:rPr lang="en-US" sz="3100" dirty="0" err="1"/>
              <a:t>dest</a:t>
            </a:r>
            <a:r>
              <a:rPr lang="en-US" sz="3100" dirty="0"/>
              <a:t>. prefix, AS picks its </a:t>
            </a:r>
            <a:r>
              <a:rPr lang="en-US" sz="3100" dirty="0" smtClean="0"/>
              <a:t>preferred </a:t>
            </a:r>
            <a:r>
              <a:rPr lang="en-US" sz="3100" dirty="0"/>
              <a:t>route from those in its routing table as follows:</a:t>
            </a:r>
          </a:p>
          <a:p>
            <a:pPr lvl="1">
              <a:spcBef>
                <a:spcPts val="667"/>
              </a:spcBef>
            </a:pPr>
            <a:r>
              <a:rPr lang="en-US" dirty="0" smtClean="0"/>
              <a:t>Prefer route from </a:t>
            </a:r>
            <a:r>
              <a:rPr lang="en-US" b="1" dirty="0" smtClean="0">
                <a:solidFill>
                  <a:srgbClr val="0070C0"/>
                </a:solidFill>
              </a:rPr>
              <a:t>Customer &gt; Peer &gt; Provider</a:t>
            </a:r>
          </a:p>
          <a:p>
            <a:pPr lvl="1">
              <a:spcBef>
                <a:spcPts val="667"/>
              </a:spcBef>
            </a:pPr>
            <a:r>
              <a:rPr lang="en-US" dirty="0" smtClean="0"/>
              <a:t>Then, prefer route with shorter AS-Path </a:t>
            </a:r>
          </a:p>
          <a:p>
            <a:pPr lvl="4">
              <a:spcBef>
                <a:spcPts val="667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</a:t>
            </a:r>
          </a:p>
        </p:txBody>
      </p:sp>
      <p:cxnSp>
        <p:nvCxnSpPr>
          <p:cNvPr id="33795" name="Straight Arrow Connector 4"/>
          <p:cNvCxnSpPr>
            <a:cxnSpLocks noChangeShapeType="1"/>
            <a:endCxn id="33796" idx="1"/>
          </p:cNvCxnSpPr>
          <p:nvPr/>
        </p:nvCxnSpPr>
        <p:spPr bwMode="auto">
          <a:xfrm flipV="1">
            <a:off x="338667" y="3032443"/>
            <a:ext cx="1354666" cy="105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693333" y="2057818"/>
            <a:ext cx="2032000" cy="1949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1599" tIns="50799" rIns="101599" bIns="50799">
            <a:spAutoFit/>
          </a:bodyPr>
          <a:lstStyle/>
          <a:p>
            <a:pPr algn="ctr"/>
            <a:r>
              <a:rPr lang="en-US">
                <a:latin typeface="Gill Sans MT" pitchFamily="34" charset="0"/>
              </a:rPr>
              <a:t>Filter Imported routes, and  </a:t>
            </a:r>
          </a:p>
          <a:p>
            <a:pPr algn="ctr"/>
            <a:r>
              <a:rPr lang="en-US">
                <a:latin typeface="Gill Sans MT" pitchFamily="34" charset="0"/>
              </a:rPr>
              <a:t> update Routing table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4199467" y="2245848"/>
            <a:ext cx="1947333" cy="1579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1599" tIns="50799" rIns="101599" bIns="50799">
            <a:spAutoFit/>
          </a:bodyPr>
          <a:lstStyle/>
          <a:p>
            <a:pPr algn="ctr"/>
            <a:r>
              <a:rPr lang="en-US" dirty="0">
                <a:latin typeface="Gill Sans MT" pitchFamily="34" charset="0"/>
              </a:rPr>
              <a:t>Pick </a:t>
            </a:r>
            <a:r>
              <a:rPr lang="en-US" dirty="0" smtClean="0">
                <a:latin typeface="Gill Sans MT" pitchFamily="34" charset="0"/>
              </a:rPr>
              <a:t>Preferred </a:t>
            </a:r>
            <a:r>
              <a:rPr lang="en-US" dirty="0">
                <a:latin typeface="Gill Sans MT" pitchFamily="34" charset="0"/>
              </a:rPr>
              <a:t>Route for forwarding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6587067" y="2057400"/>
            <a:ext cx="1693333" cy="1949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1599" tIns="50799" rIns="101599" bIns="50799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Advertise preferred route according to policy 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342900" y="1524000"/>
            <a:ext cx="1612900" cy="157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C3300"/>
                </a:solidFill>
                <a:latin typeface="Gill Sans MT" pitchFamily="34" charset="0"/>
              </a:rPr>
              <a:t>Update from neighbor AS</a:t>
            </a:r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8314267" y="2066221"/>
            <a:ext cx="1947333" cy="85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C3300"/>
                </a:solidFill>
                <a:latin typeface="Gill Sans MT" pitchFamily="34" charset="0"/>
              </a:rPr>
              <a:t>Send Update to neighbors</a:t>
            </a:r>
          </a:p>
        </p:txBody>
      </p:sp>
      <p:cxnSp>
        <p:nvCxnSpPr>
          <p:cNvPr id="33801" name="Straight Arrow Connector 12"/>
          <p:cNvCxnSpPr>
            <a:cxnSpLocks noChangeShapeType="1"/>
            <a:stCxn id="33796" idx="3"/>
            <a:endCxn id="33797" idx="1"/>
          </p:cNvCxnSpPr>
          <p:nvPr/>
        </p:nvCxnSpPr>
        <p:spPr bwMode="auto">
          <a:xfrm>
            <a:off x="3725333" y="3032443"/>
            <a:ext cx="474134" cy="336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Arrow Connector 15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 flipV="1">
            <a:off x="6146800" y="3032025"/>
            <a:ext cx="440267" cy="37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Straight Arrow Connector 18"/>
          <p:cNvCxnSpPr>
            <a:cxnSpLocks noChangeShapeType="1"/>
          </p:cNvCxnSpPr>
          <p:nvPr/>
        </p:nvCxnSpPr>
        <p:spPr bwMode="auto">
          <a:xfrm>
            <a:off x="8297333" y="2948166"/>
            <a:ext cx="1354667" cy="1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056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Message Processing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5292"/>
            <a:ext cx="5369278" cy="57351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When AS receives an advertisement,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For </a:t>
            </a:r>
            <a:r>
              <a:rPr lang="en-US" sz="2400" dirty="0"/>
              <a:t>each destination prefix, </a:t>
            </a:r>
          </a:p>
          <a:p>
            <a:pPr lvl="1"/>
            <a:r>
              <a:rPr lang="en-US" sz="2000" dirty="0"/>
              <a:t>Learn paths from neighbors</a:t>
            </a:r>
          </a:p>
          <a:p>
            <a:pPr lvl="1"/>
            <a:r>
              <a:rPr lang="en-US" sz="2000" dirty="0"/>
              <a:t>Ignore loopy paths and keep the rest in your routing table</a:t>
            </a:r>
          </a:p>
          <a:p>
            <a:pPr lvl="1"/>
            <a:r>
              <a:rPr lang="en-US" sz="2000" dirty="0"/>
              <a:t>Order paths according to AS preferences</a:t>
            </a:r>
          </a:p>
          <a:p>
            <a:pPr lvl="2"/>
            <a:r>
              <a:rPr lang="en-US" sz="2000" dirty="0"/>
              <a:t>Customers &gt; peers &gt; providers</a:t>
            </a:r>
          </a:p>
          <a:p>
            <a:pPr lvl="2"/>
            <a:r>
              <a:rPr lang="en-US" sz="2000" dirty="0"/>
              <a:t>Path with shorter AS hops are preferred to longer paths</a:t>
            </a:r>
          </a:p>
          <a:p>
            <a:pPr lvl="1"/>
            <a:r>
              <a:rPr lang="en-US" sz="2000" dirty="0" smtClean="0"/>
              <a:t>Insert the most preferred path into your forwarding table</a:t>
            </a:r>
          </a:p>
          <a:p>
            <a:pPr lvl="1"/>
            <a:r>
              <a:rPr lang="en-US" sz="2000" dirty="0" smtClean="0"/>
              <a:t>Advertise </a:t>
            </a:r>
            <a:r>
              <a:rPr lang="en-US" sz="2000" dirty="0"/>
              <a:t>the most preferred path to a neighbor according to policies</a:t>
            </a:r>
          </a:p>
        </p:txBody>
      </p:sp>
      <p:sp>
        <p:nvSpPr>
          <p:cNvPr id="1725444" name="Rectangle 4"/>
          <p:cNvSpPr>
            <a:spLocks noChangeArrowheads="1"/>
          </p:cNvSpPr>
          <p:nvPr/>
        </p:nvSpPr>
        <p:spPr bwMode="auto">
          <a:xfrm>
            <a:off x="4851400" y="1270001"/>
            <a:ext cx="5232400" cy="483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/>
          <a:lstStyle/>
          <a:p>
            <a:pPr marL="380996" indent="-380996"/>
            <a:r>
              <a:rPr lang="en-US" dirty="0">
                <a:latin typeface="Gill Sans MT" pitchFamily="34" charset="0"/>
              </a:rPr>
              <a:t>When </a:t>
            </a:r>
            <a:r>
              <a:rPr lang="en-US" dirty="0" smtClean="0">
                <a:latin typeface="Gill Sans MT" pitchFamily="34" charset="0"/>
              </a:rPr>
              <a:t>AS receives </a:t>
            </a:r>
            <a:r>
              <a:rPr lang="en-US" dirty="0">
                <a:latin typeface="Gill Sans MT" pitchFamily="34" charset="0"/>
              </a:rPr>
              <a:t>a </a:t>
            </a:r>
            <a:r>
              <a:rPr lang="en-US" dirty="0" smtClean="0">
                <a:latin typeface="Gill Sans MT" pitchFamily="34" charset="0"/>
              </a:rPr>
              <a:t>withdrawal</a:t>
            </a:r>
            <a:endParaRPr lang="en-US" dirty="0">
              <a:latin typeface="Gill Sans MT" pitchFamily="34" charset="0"/>
            </a:endParaRPr>
          </a:p>
          <a:p>
            <a:pPr marL="825492" lvl="1" indent="-317497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Gill Sans MT" pitchFamily="34" charset="0"/>
              </a:rPr>
              <a:t>If </a:t>
            </a:r>
            <a:r>
              <a:rPr lang="en-US" sz="2000" dirty="0" smtClean="0">
                <a:solidFill>
                  <a:srgbClr val="0070C0"/>
                </a:solidFill>
                <a:latin typeface="Gill Sans MT" pitchFamily="34" charset="0"/>
              </a:rPr>
              <a:t>withdrawn path </a:t>
            </a:r>
            <a:r>
              <a:rPr lang="en-US" sz="2000" dirty="0">
                <a:solidFill>
                  <a:srgbClr val="0070C0"/>
                </a:solidFill>
                <a:latin typeface="Gill Sans MT" pitchFamily="34" charset="0"/>
              </a:rPr>
              <a:t>not </a:t>
            </a:r>
            <a:r>
              <a:rPr lang="en-US" sz="2000" dirty="0" smtClean="0">
                <a:solidFill>
                  <a:srgbClr val="0070C0"/>
                </a:solidFill>
                <a:latin typeface="Gill Sans MT" pitchFamily="34" charset="0"/>
              </a:rPr>
              <a:t>used/preferred, </a:t>
            </a:r>
            <a:r>
              <a:rPr lang="en-US" sz="2000" dirty="0">
                <a:solidFill>
                  <a:srgbClr val="0070C0"/>
                </a:solidFill>
                <a:latin typeface="Gill Sans MT" pitchFamily="34" charset="0"/>
              </a:rPr>
              <a:t>remove from </a:t>
            </a:r>
            <a:r>
              <a:rPr lang="en-US" sz="2000" dirty="0" smtClean="0">
                <a:solidFill>
                  <a:srgbClr val="0070C0"/>
                </a:solidFill>
                <a:latin typeface="Gill Sans MT" pitchFamily="34" charset="0"/>
              </a:rPr>
              <a:t>routing table</a:t>
            </a:r>
            <a:endParaRPr lang="en-US" sz="2000" dirty="0">
              <a:solidFill>
                <a:srgbClr val="0070C0"/>
              </a:solidFill>
              <a:latin typeface="Gill Sans MT" pitchFamily="34" charset="0"/>
            </a:endParaRPr>
          </a:p>
          <a:p>
            <a:pPr marL="825492" lvl="1" indent="-317497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Gill Sans MT" pitchFamily="34" charset="0"/>
              </a:rPr>
              <a:t>If </a:t>
            </a:r>
            <a:r>
              <a:rPr lang="en-US" sz="2000" dirty="0" smtClean="0">
                <a:solidFill>
                  <a:srgbClr val="0070C0"/>
                </a:solidFill>
                <a:latin typeface="Gill Sans MT" pitchFamily="34" charset="0"/>
              </a:rPr>
              <a:t>withdrawn path is used –i.e.,  preferred</a:t>
            </a:r>
            <a:endParaRPr lang="en-US" sz="2000" dirty="0">
              <a:solidFill>
                <a:srgbClr val="0070C0"/>
              </a:solidFill>
              <a:latin typeface="Gill Sans MT" pitchFamily="34" charset="0"/>
            </a:endParaRPr>
          </a:p>
          <a:p>
            <a:pPr marL="1269987" lvl="2" indent="-253997">
              <a:buFontTx/>
              <a:buChar char="•"/>
            </a:pPr>
            <a:r>
              <a:rPr lang="en-US" sz="2000" dirty="0">
                <a:latin typeface="Gill Sans MT" pitchFamily="34" charset="0"/>
              </a:rPr>
              <a:t>Remove the path from </a:t>
            </a:r>
            <a:r>
              <a:rPr lang="en-US" sz="2000" dirty="0" smtClean="0">
                <a:latin typeface="Gill Sans MT" pitchFamily="34" charset="0"/>
              </a:rPr>
              <a:t>forwarding table and routing table</a:t>
            </a:r>
          </a:p>
          <a:p>
            <a:pPr marL="1269987" lvl="2" indent="-253997">
              <a:buFontTx/>
              <a:buChar char="•"/>
            </a:pPr>
            <a:r>
              <a:rPr lang="en-US" sz="2000" dirty="0" smtClean="0">
                <a:latin typeface="Gill Sans MT" pitchFamily="34" charset="0"/>
              </a:rPr>
              <a:t>insert </a:t>
            </a:r>
            <a:r>
              <a:rPr lang="en-US" sz="2000" dirty="0">
                <a:latin typeface="Gill Sans MT" pitchFamily="34" charset="0"/>
              </a:rPr>
              <a:t>the next preferred path </a:t>
            </a:r>
            <a:r>
              <a:rPr lang="en-US" sz="2000" dirty="0" smtClean="0">
                <a:latin typeface="Gill Sans MT" pitchFamily="34" charset="0"/>
              </a:rPr>
              <a:t>from the routing table into </a:t>
            </a:r>
            <a:r>
              <a:rPr lang="en-US" sz="2000" dirty="0">
                <a:latin typeface="Gill Sans MT" pitchFamily="34" charset="0"/>
              </a:rPr>
              <a:t>forwarding table</a:t>
            </a:r>
          </a:p>
          <a:p>
            <a:pPr marL="1269987" lvl="2" indent="-253997">
              <a:buFontTx/>
              <a:buChar char="•"/>
            </a:pPr>
            <a:r>
              <a:rPr lang="en-US" sz="2000" dirty="0">
                <a:latin typeface="Gill Sans MT" pitchFamily="34" charset="0"/>
              </a:rPr>
              <a:t>For each neighbor decide whether to tell him about the new path based on policies</a:t>
            </a:r>
          </a:p>
          <a:p>
            <a:pPr marL="1727136" lvl="3" indent="-253997">
              <a:buFontTx/>
              <a:buChar char="•"/>
            </a:pPr>
            <a:r>
              <a:rPr lang="en-US" sz="2000" dirty="0">
                <a:latin typeface="Gill Sans MT" pitchFamily="34" charset="0"/>
              </a:rPr>
              <a:t>If yes, </a:t>
            </a:r>
            <a:r>
              <a:rPr lang="en-US" sz="2000" dirty="0" smtClean="0">
                <a:latin typeface="Gill Sans MT" pitchFamily="34" charset="0"/>
              </a:rPr>
              <a:t>advertise </a:t>
            </a:r>
            <a:r>
              <a:rPr lang="en-US" sz="2000" dirty="0">
                <a:latin typeface="Gill Sans MT" pitchFamily="34" charset="0"/>
              </a:rPr>
              <a:t>the new path which implicitly withdraws </a:t>
            </a:r>
            <a:r>
              <a:rPr lang="en-US" sz="2000" dirty="0" smtClean="0">
                <a:latin typeface="Gill Sans MT" pitchFamily="34" charset="0"/>
              </a:rPr>
              <a:t>the old path for the corresponding prefix</a:t>
            </a:r>
            <a:endParaRPr lang="en-US" sz="2000" dirty="0">
              <a:latin typeface="Gill Sans MT" pitchFamily="34" charset="0"/>
            </a:endParaRPr>
          </a:p>
          <a:p>
            <a:pPr marL="1727136" lvl="3" indent="-253997">
              <a:buFontTx/>
              <a:buChar char="•"/>
            </a:pPr>
            <a:r>
              <a:rPr lang="en-US" sz="2000" dirty="0">
                <a:latin typeface="Gill Sans MT" pitchFamily="34" charset="0"/>
              </a:rPr>
              <a:t>If no, withdraw old path</a:t>
            </a:r>
          </a:p>
          <a:p>
            <a:pPr marL="825492" lvl="1" indent="-317497">
              <a:buClr>
                <a:schemeClr val="tx1"/>
              </a:buClr>
            </a:pPr>
            <a:endParaRPr lang="en-US" sz="2000" dirty="0">
              <a:solidFill>
                <a:srgbClr val="000099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3" grpId="0" build="p"/>
      <p:bldP spid="172544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addressing and hierarchical routing improve scalability</a:t>
            </a:r>
          </a:p>
          <a:p>
            <a:r>
              <a:rPr lang="en-US" dirty="0" smtClean="0"/>
              <a:t>Inter-domain routing is policy-based not shortest path</a:t>
            </a:r>
          </a:p>
          <a:p>
            <a:pPr lvl="1"/>
            <a:r>
              <a:rPr lang="en-US" dirty="0" smtClean="0"/>
              <a:t>An AS forwards transit traffic only if it makes money from it</a:t>
            </a:r>
          </a:p>
          <a:p>
            <a:r>
              <a:rPr lang="en-US" dirty="0" smtClean="0"/>
              <a:t>BGP is a path vector routing algorithm that implements policy-based routing</a:t>
            </a:r>
          </a:p>
        </p:txBody>
      </p:sp>
    </p:spTree>
    <p:extLst>
      <p:ext uri="{BB962C8B-B14F-4D97-AF65-F5344CB8AC3E}">
        <p14:creationId xmlns:p14="http://schemas.microsoft.com/office/powerpoint/2010/main" val="4772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04472" y="1430515"/>
            <a:ext cx="9166931" cy="3744773"/>
            <a:chOff x="454025" y="1524000"/>
            <a:chExt cx="8250238" cy="3370297"/>
          </a:xfrm>
        </p:grpSpPr>
        <p:sp>
          <p:nvSpPr>
            <p:cNvPr id="5136" name="AutoShape 5"/>
            <p:cNvSpPr>
              <a:spLocks noChangeArrowheads="1"/>
            </p:cNvSpPr>
            <p:nvPr/>
          </p:nvSpPr>
          <p:spPr bwMode="auto">
            <a:xfrm>
              <a:off x="2133600" y="1524000"/>
              <a:ext cx="3124200" cy="32766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7" name="Group 6"/>
            <p:cNvGrpSpPr>
              <a:grpSpLocks/>
            </p:cNvGrpSpPr>
            <p:nvPr/>
          </p:nvGrpSpPr>
          <p:grpSpPr bwMode="auto">
            <a:xfrm>
              <a:off x="584200" y="2209800"/>
              <a:ext cx="1524000" cy="1752600"/>
              <a:chOff x="1824" y="1632"/>
              <a:chExt cx="1200" cy="1104"/>
            </a:xfrm>
          </p:grpSpPr>
          <p:sp>
            <p:nvSpPr>
              <p:cNvPr id="5157" name="Line 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Line 8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" name="Line 9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38" name="Group 11"/>
            <p:cNvGrpSpPr>
              <a:grpSpLocks/>
            </p:cNvGrpSpPr>
            <p:nvPr/>
          </p:nvGrpSpPr>
          <p:grpSpPr bwMode="auto">
            <a:xfrm>
              <a:off x="5257800" y="2286000"/>
              <a:ext cx="1555750" cy="1752600"/>
              <a:chOff x="1824" y="1632"/>
              <a:chExt cx="1225" cy="1104"/>
            </a:xfrm>
          </p:grpSpPr>
          <p:sp>
            <p:nvSpPr>
              <p:cNvPr id="5154" name="Line 12"/>
              <p:cNvSpPr>
                <a:spLocks noChangeShapeType="1"/>
              </p:cNvSpPr>
              <p:nvPr/>
            </p:nvSpPr>
            <p:spPr bwMode="auto">
              <a:xfrm>
                <a:off x="1832" y="1632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5" name="Line 13"/>
              <p:cNvSpPr>
                <a:spLocks noChangeShapeType="1"/>
              </p:cNvSpPr>
              <p:nvPr/>
            </p:nvSpPr>
            <p:spPr bwMode="auto">
              <a:xfrm>
                <a:off x="1849" y="220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" name="Line 14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9" name="Text Box 16"/>
            <p:cNvSpPr txBox="1">
              <a:spLocks noChangeArrowheads="1"/>
            </p:cNvSpPr>
            <p:nvPr/>
          </p:nvSpPr>
          <p:spPr bwMode="auto">
            <a:xfrm>
              <a:off x="454025" y="2209800"/>
              <a:ext cx="11689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1600"/>
                <a:t>Link 1, input</a:t>
              </a:r>
            </a:p>
          </p:txBody>
        </p:sp>
        <p:sp>
          <p:nvSpPr>
            <p:cNvPr id="5140" name="Text Box 17"/>
            <p:cNvSpPr txBox="1">
              <a:spLocks noChangeArrowheads="1"/>
            </p:cNvSpPr>
            <p:nvPr/>
          </p:nvSpPr>
          <p:spPr bwMode="auto">
            <a:xfrm>
              <a:off x="5295900" y="2241550"/>
              <a:ext cx="1905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1600"/>
                <a:t>Link 1, output</a:t>
              </a:r>
            </a:p>
          </p:txBody>
        </p:sp>
        <p:sp>
          <p:nvSpPr>
            <p:cNvPr id="5141" name="Text Box 18"/>
            <p:cNvSpPr txBox="1">
              <a:spLocks noChangeArrowheads="1"/>
            </p:cNvSpPr>
            <p:nvPr/>
          </p:nvSpPr>
          <p:spPr bwMode="auto">
            <a:xfrm>
              <a:off x="488950" y="3124200"/>
              <a:ext cx="11689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1600"/>
                <a:t>Link 2, input</a:t>
              </a:r>
            </a:p>
          </p:txBody>
        </p:sp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5295900" y="3155950"/>
              <a:ext cx="1300163" cy="304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1600"/>
                <a:t>Link 2, output</a:t>
              </a:r>
            </a:p>
          </p:txBody>
        </p:sp>
        <p:sp>
          <p:nvSpPr>
            <p:cNvPr id="5143" name="Text Box 20"/>
            <p:cNvSpPr txBox="1">
              <a:spLocks noChangeArrowheads="1"/>
            </p:cNvSpPr>
            <p:nvPr/>
          </p:nvSpPr>
          <p:spPr bwMode="auto">
            <a:xfrm>
              <a:off x="530225" y="3962400"/>
              <a:ext cx="11689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1600"/>
                <a:t>Link 3, input</a:t>
              </a:r>
            </a:p>
          </p:txBody>
        </p:sp>
        <p:sp>
          <p:nvSpPr>
            <p:cNvPr id="5144" name="Text Box 21"/>
            <p:cNvSpPr txBox="1">
              <a:spLocks noChangeArrowheads="1"/>
            </p:cNvSpPr>
            <p:nvPr/>
          </p:nvSpPr>
          <p:spPr bwMode="auto">
            <a:xfrm>
              <a:off x="5295900" y="3994150"/>
              <a:ext cx="1300163" cy="304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1600"/>
                <a:t>Link 3, output</a:t>
              </a:r>
            </a:p>
          </p:txBody>
        </p:sp>
        <p:sp>
          <p:nvSpPr>
            <p:cNvPr id="61" name="Oval 21"/>
            <p:cNvSpPr>
              <a:spLocks noChangeArrowheads="1"/>
            </p:cNvSpPr>
            <p:nvPr/>
          </p:nvSpPr>
          <p:spPr bwMode="auto">
            <a:xfrm>
              <a:off x="6910388" y="1974021"/>
              <a:ext cx="609600" cy="584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pitchFamily="-112" charset="0"/>
                </a:rPr>
                <a:t>A</a:t>
              </a:r>
            </a:p>
          </p:txBody>
        </p:sp>
        <p:sp>
          <p:nvSpPr>
            <p:cNvPr id="62" name="Oval 21"/>
            <p:cNvSpPr>
              <a:spLocks noChangeArrowheads="1"/>
            </p:cNvSpPr>
            <p:nvPr/>
          </p:nvSpPr>
          <p:spPr bwMode="auto">
            <a:xfrm>
              <a:off x="6910388" y="2888421"/>
              <a:ext cx="609600" cy="584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pitchFamily="-112" charset="0"/>
                </a:rPr>
                <a:t>B</a:t>
              </a: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8077200" y="3544060"/>
              <a:ext cx="609600" cy="584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pitchFamily="-112" charset="0"/>
                </a:rPr>
                <a:t>C</a:t>
              </a:r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6934200" y="3810001"/>
              <a:ext cx="609600" cy="608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E6E6E6"/>
              </a:extrusionClr>
            </a:sp3d>
          </p:spPr>
          <p:txBody>
            <a:bodyPr wrap="none" lIns="91294" tIns="45647" rIns="91294" bIns="45647" anchor="ctr">
              <a:flatTx/>
            </a:bodyPr>
            <a:lstStyle/>
            <a:p>
              <a:pPr algn="ctr" defTabSz="1014227" eaLnBrk="0" hangingPunct="0">
                <a:defRPr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5149" name="Text Box 37"/>
            <p:cNvSpPr txBox="1">
              <a:spLocks noChangeArrowheads="1"/>
            </p:cNvSpPr>
            <p:nvPr/>
          </p:nvSpPr>
          <p:spPr bwMode="auto">
            <a:xfrm>
              <a:off x="6705600" y="3886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43" tIns="44379" rIns="90343" bIns="44379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Router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150" name="Line 14"/>
            <p:cNvSpPr>
              <a:spLocks noChangeShapeType="1"/>
            </p:cNvSpPr>
            <p:nvPr/>
          </p:nvSpPr>
          <p:spPr bwMode="auto">
            <a:xfrm flipV="1">
              <a:off x="7543800" y="3776663"/>
              <a:ext cx="533400" cy="231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8094663" y="4310028"/>
              <a:ext cx="609600" cy="584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pitchFamily="-112" charset="0"/>
                </a:rPr>
                <a:t>D</a:t>
              </a:r>
            </a:p>
          </p:txBody>
        </p:sp>
        <p:sp>
          <p:nvSpPr>
            <p:cNvPr id="5152" name="Line 14"/>
            <p:cNvSpPr>
              <a:spLocks noChangeShapeType="1"/>
            </p:cNvSpPr>
            <p:nvPr/>
          </p:nvSpPr>
          <p:spPr bwMode="auto">
            <a:xfrm>
              <a:off x="7543800" y="4160838"/>
              <a:ext cx="533400" cy="444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Text Box 37"/>
            <p:cNvSpPr txBox="1">
              <a:spLocks noChangeArrowheads="1"/>
            </p:cNvSpPr>
            <p:nvPr/>
          </p:nvSpPr>
          <p:spPr bwMode="auto">
            <a:xfrm>
              <a:off x="2432050" y="1590675"/>
              <a:ext cx="26939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43" tIns="44379" rIns="90343" bIns="44379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200" b="1" dirty="0" smtClean="0">
                  <a:latin typeface="Arial" charset="0"/>
                </a:rPr>
                <a:t>Router</a:t>
              </a:r>
              <a:endParaRPr lang="en-US" sz="2200" b="1" dirty="0">
                <a:latin typeface="Arial" charset="0"/>
              </a:endParaRPr>
            </a:p>
          </p:txBody>
        </p:sp>
      </p:grp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231070" y="-15875"/>
            <a:ext cx="9759597" cy="1270001"/>
          </a:xfrm>
        </p:spPr>
        <p:txBody>
          <a:bodyPr/>
          <a:lstStyle/>
          <a:p>
            <a:r>
              <a:rPr lang="en-US" sz="3100" dirty="0"/>
              <a:t>How does </a:t>
            </a:r>
            <a:r>
              <a:rPr lang="en-US" sz="3100" dirty="0" smtClean="0"/>
              <a:t>the router </a:t>
            </a:r>
            <a:r>
              <a:rPr lang="en-US" sz="3100" dirty="0"/>
              <a:t>know which output link leads to a packet destination?</a:t>
            </a:r>
          </a:p>
        </p:txBody>
      </p:sp>
      <p:sp>
        <p:nvSpPr>
          <p:cNvPr id="77" name="Rectangle 14"/>
          <p:cNvSpPr txBox="1">
            <a:spLocks noChangeArrowheads="1"/>
          </p:cNvSpPr>
          <p:nvPr/>
        </p:nvSpPr>
        <p:spPr>
          <a:xfrm>
            <a:off x="338667" y="5348111"/>
            <a:ext cx="9652000" cy="2370667"/>
          </a:xfrm>
          <a:prstGeom prst="rect">
            <a:avLst/>
          </a:prstGeom>
        </p:spPr>
        <p:txBody>
          <a:bodyPr lIns="101599" tIns="50799" rIns="101599" bIns="50799"/>
          <a:lstStyle/>
          <a:p>
            <a:pPr marL="317497" indent="-317497" defTabSz="1017754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buFontTx/>
              <a:buChar char="•"/>
              <a:defRPr/>
            </a:pPr>
            <a:r>
              <a:rPr lang="en-US" kern="0" dirty="0">
                <a:latin typeface="+mn-lt"/>
              </a:rPr>
              <a:t>Packet </a:t>
            </a:r>
            <a:r>
              <a:rPr lang="en-US" kern="0" dirty="0">
                <a:solidFill>
                  <a:srgbClr val="FF0000"/>
                </a:solidFill>
                <a:latin typeface="+mn-lt"/>
              </a:rPr>
              <a:t>header has the destination </a:t>
            </a:r>
          </a:p>
          <a:p>
            <a:pPr marL="317497" indent="-317497" defTabSz="1017754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Router </a:t>
            </a:r>
            <a:r>
              <a:rPr lang="en-US" kern="0" dirty="0">
                <a:solidFill>
                  <a:srgbClr val="FF0000"/>
                </a:solidFill>
                <a:latin typeface="+mn-lt"/>
              </a:rPr>
              <a:t>looks up the destination in its table </a:t>
            </a:r>
            <a:r>
              <a:rPr lang="en-US" kern="0" dirty="0">
                <a:latin typeface="+mn-lt"/>
              </a:rPr>
              <a:t>to find output link</a:t>
            </a:r>
          </a:p>
          <a:p>
            <a:pPr marL="317497" indent="-317497" defTabSz="1017754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buFontTx/>
              <a:buChar char="•"/>
              <a:defRPr/>
            </a:pPr>
            <a:r>
              <a:rPr lang="en-US" kern="0" dirty="0">
                <a:latin typeface="+mn-lt"/>
              </a:rPr>
              <a:t>Table is built using a </a:t>
            </a:r>
            <a:r>
              <a:rPr lang="en-US" kern="0" dirty="0">
                <a:solidFill>
                  <a:srgbClr val="FF0000"/>
                </a:solidFill>
                <a:latin typeface="+mn-lt"/>
              </a:rPr>
              <a:t>routing protocol</a:t>
            </a:r>
          </a:p>
          <a:p>
            <a:pPr marL="317497" indent="-380996" defTabSz="1017754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defRPr/>
            </a:pPr>
            <a:endParaRPr lang="en-US" kern="0" dirty="0">
              <a:latin typeface="+mn-lt"/>
            </a:endParaRPr>
          </a:p>
          <a:p>
            <a:pPr marL="761992" lvl="1" indent="-317497" defTabSz="1017754">
              <a:lnSpc>
                <a:spcPct val="80000"/>
              </a:lnSpc>
              <a:spcBef>
                <a:spcPct val="20000"/>
              </a:spcBef>
              <a:spcAft>
                <a:spcPts val="667"/>
              </a:spcAft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555876" y="2097265"/>
            <a:ext cx="3097389" cy="2550583"/>
            <a:chOff x="2299851" y="2124133"/>
            <a:chExt cx="2788230" cy="2294674"/>
          </a:xfrm>
        </p:grpSpPr>
        <p:sp>
          <p:nvSpPr>
            <p:cNvPr id="5129" name="Text Box 37"/>
            <p:cNvSpPr txBox="1">
              <a:spLocks noChangeArrowheads="1"/>
            </p:cNvSpPr>
            <p:nvPr/>
          </p:nvSpPr>
          <p:spPr bwMode="auto">
            <a:xfrm>
              <a:off x="2299851" y="2124133"/>
              <a:ext cx="2694711" cy="397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43" tIns="44379" rIns="90343" bIns="44379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200" b="1" dirty="0">
                  <a:solidFill>
                    <a:srgbClr val="FFFF00"/>
                  </a:solidFill>
                  <a:latin typeface="Arial" charset="0"/>
                </a:rPr>
                <a:t>Forwarding Table</a:t>
              </a:r>
            </a:p>
          </p:txBody>
        </p:sp>
        <p:sp>
          <p:nvSpPr>
            <p:cNvPr id="5130" name="TextBox 77"/>
            <p:cNvSpPr txBox="1">
              <a:spLocks noChangeArrowheads="1"/>
            </p:cNvSpPr>
            <p:nvPr/>
          </p:nvSpPr>
          <p:spPr bwMode="auto">
            <a:xfrm>
              <a:off x="2369127" y="2549236"/>
              <a:ext cx="2718954" cy="3693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2000" b="1"/>
                <a:t>Destination   Out-link</a:t>
              </a:r>
            </a:p>
          </p:txBody>
        </p:sp>
        <p:sp>
          <p:nvSpPr>
            <p:cNvPr id="5131" name="TextBox 78"/>
            <p:cNvSpPr txBox="1">
              <a:spLocks noChangeArrowheads="1"/>
            </p:cNvSpPr>
            <p:nvPr/>
          </p:nvSpPr>
          <p:spPr bwMode="auto">
            <a:xfrm>
              <a:off x="2376053" y="2924137"/>
              <a:ext cx="2691246" cy="3693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2000"/>
                <a:t>       A	        out-link 1</a:t>
              </a:r>
            </a:p>
          </p:txBody>
        </p:sp>
        <p:sp>
          <p:nvSpPr>
            <p:cNvPr id="5132" name="TextBox 79"/>
            <p:cNvSpPr txBox="1">
              <a:spLocks noChangeArrowheads="1"/>
            </p:cNvSpPr>
            <p:nvPr/>
          </p:nvSpPr>
          <p:spPr bwMode="auto">
            <a:xfrm>
              <a:off x="2386444" y="3298213"/>
              <a:ext cx="2691246" cy="3693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2000"/>
                <a:t>       B	        out-link 2</a:t>
              </a:r>
            </a:p>
          </p:txBody>
        </p:sp>
        <p:sp>
          <p:nvSpPr>
            <p:cNvPr id="5133" name="TextBox 80"/>
            <p:cNvSpPr txBox="1">
              <a:spLocks noChangeArrowheads="1"/>
            </p:cNvSpPr>
            <p:nvPr/>
          </p:nvSpPr>
          <p:spPr bwMode="auto">
            <a:xfrm>
              <a:off x="2386444" y="3661898"/>
              <a:ext cx="2691246" cy="3693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2000"/>
                <a:t>       C 	        out-link 3</a:t>
              </a:r>
            </a:p>
          </p:txBody>
        </p:sp>
        <p:sp>
          <p:nvSpPr>
            <p:cNvPr id="5134" name="TextBox 81"/>
            <p:cNvSpPr txBox="1">
              <a:spLocks noChangeArrowheads="1"/>
            </p:cNvSpPr>
            <p:nvPr/>
          </p:nvSpPr>
          <p:spPr bwMode="auto">
            <a:xfrm>
              <a:off x="2393370" y="4035918"/>
              <a:ext cx="2691246" cy="3693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sz="2000"/>
                <a:t>       D 	        out-link 3</a:t>
              </a:r>
            </a:p>
          </p:txBody>
        </p:sp>
        <p:cxnSp>
          <p:nvCxnSpPr>
            <p:cNvPr id="5135" name="Straight Connector 85"/>
            <p:cNvCxnSpPr>
              <a:cxnSpLocks noChangeShapeType="1"/>
            </p:cNvCxnSpPr>
            <p:nvPr/>
          </p:nvCxnSpPr>
          <p:spPr bwMode="auto">
            <a:xfrm rot="5400000">
              <a:off x="2899856" y="3483624"/>
              <a:ext cx="186877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231070" y="1688043"/>
            <a:ext cx="1945569" cy="432152"/>
            <a:chOff x="152400" y="1371600"/>
            <a:chExt cx="1566860" cy="387926"/>
          </a:xfrm>
        </p:grpSpPr>
        <p:sp>
          <p:nvSpPr>
            <p:cNvPr id="5127" name="Rectangle 71"/>
            <p:cNvSpPr>
              <a:spLocks noChangeArrowheads="1"/>
            </p:cNvSpPr>
            <p:nvPr/>
          </p:nvSpPr>
          <p:spPr bwMode="auto">
            <a:xfrm>
              <a:off x="152400" y="1371600"/>
              <a:ext cx="1566860" cy="381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sz="2000"/>
                <a:t> </a:t>
              </a: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160923" y="1377933"/>
              <a:ext cx="605152" cy="3815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Tahoma" pitchFamily="-112" charset="0"/>
                </a:rPr>
                <a:t>to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8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C 0.05278 -0.00162 0.10591 -0.00324 0.12952 0.00162 C 0.15313 0.00648 0.13941 0.01875 0.14184 0.02893 C 0.14393 0.03912 0.13195 0.04074 0.14306 0.06227 C 0.154 0.0838 0.17223 0.14352 0.20851 0.15764 C 0.24462 0.17176 0.30226 0.14907 0.36025 0.14699 C 0.41823 0.14491 0.52379 0.14583 0.5566 0.1456 " pathEditMode="relative" rAng="0" ptsTypes="aaaa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95400"/>
            <a:ext cx="9804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 smtClean="0"/>
              <a:t>Distance to self is zero and next hop is self</a:t>
            </a:r>
          </a:p>
          <a:p>
            <a:pPr lvl="1"/>
            <a:r>
              <a:rPr lang="en-US" dirty="0" smtClean="0"/>
              <a:t>Distance to anyone else is infinity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Announce:   Every T seconds</a:t>
            </a:r>
          </a:p>
          <a:p>
            <a:pPr lvl="1"/>
            <a:r>
              <a:rPr lang="en-US" dirty="0" smtClean="0"/>
              <a:t>Tell neighbors distances to all destinations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Update route to </a:t>
            </a:r>
            <a:r>
              <a:rPr lang="en-US" dirty="0" err="1" smtClean="0"/>
              <a:t>dst</a:t>
            </a:r>
            <a:r>
              <a:rPr lang="en-US" dirty="0" smtClean="0"/>
              <a:t>. upon message from j</a:t>
            </a:r>
          </a:p>
          <a:p>
            <a:pPr lvl="1"/>
            <a:r>
              <a:rPr lang="en-US" dirty="0" smtClean="0"/>
              <a:t>Distance via j = j’s distance + weight of link to j</a:t>
            </a:r>
          </a:p>
          <a:p>
            <a:pPr lvl="1"/>
            <a:r>
              <a:rPr lang="en-US" dirty="0" smtClean="0"/>
              <a:t>If distance via j is shorter than current distance, update routing table to go via j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2D99-F3F3-427A-B6E0-71DA147F0BE0}" type="slidenum">
              <a:rPr lang="en-US"/>
              <a:pPr/>
              <a:t>5</a:t>
            </a:fld>
            <a:endParaRPr lang="en-US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0"/>
            <a:ext cx="10160000" cy="13546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85475" name="Line 3"/>
          <p:cNvSpPr>
            <a:spLocks noChangeShapeType="1"/>
          </p:cNvSpPr>
          <p:nvPr/>
        </p:nvSpPr>
        <p:spPr bwMode="auto">
          <a:xfrm>
            <a:off x="508000" y="3302000"/>
            <a:ext cx="2540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5476" name="Line 4"/>
          <p:cNvSpPr>
            <a:spLocks noChangeShapeType="1"/>
          </p:cNvSpPr>
          <p:nvPr/>
        </p:nvSpPr>
        <p:spPr bwMode="auto">
          <a:xfrm flipV="1">
            <a:off x="1354667" y="2963333"/>
            <a:ext cx="1764" cy="338667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5477" name="Line 5"/>
          <p:cNvSpPr>
            <a:spLocks noChangeShapeType="1"/>
          </p:cNvSpPr>
          <p:nvPr/>
        </p:nvSpPr>
        <p:spPr bwMode="auto">
          <a:xfrm>
            <a:off x="1778000" y="3302000"/>
            <a:ext cx="0" cy="423333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5478" name="Text Box 6"/>
          <p:cNvSpPr txBox="1">
            <a:spLocks noChangeArrowheads="1"/>
          </p:cNvSpPr>
          <p:nvPr/>
        </p:nvSpPr>
        <p:spPr bwMode="auto">
          <a:xfrm>
            <a:off x="1085854" y="1492251"/>
            <a:ext cx="7841888" cy="9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 u="sng" dirty="0">
                <a:latin typeface="Gill Sans MT" pitchFamily="34" charset="0"/>
              </a:rPr>
              <a:t>Objective:</a:t>
            </a:r>
            <a:r>
              <a:rPr lang="en-US" sz="2700" dirty="0">
                <a:latin typeface="Gill Sans MT" pitchFamily="34" charset="0"/>
              </a:rPr>
              <a:t> Determine the route from (R</a:t>
            </a:r>
            <a:r>
              <a:rPr lang="en-US" sz="2700" baseline="-25000" dirty="0">
                <a:latin typeface="Gill Sans MT" pitchFamily="34" charset="0"/>
              </a:rPr>
              <a:t>1</a:t>
            </a:r>
            <a:r>
              <a:rPr lang="en-US" sz="2700" dirty="0">
                <a:latin typeface="Gill Sans MT" pitchFamily="34" charset="0"/>
              </a:rPr>
              <a:t>, …, R</a:t>
            </a:r>
            <a:r>
              <a:rPr lang="en-US" sz="2700" baseline="-25000" dirty="0">
                <a:latin typeface="Gill Sans MT" pitchFamily="34" charset="0"/>
              </a:rPr>
              <a:t>7</a:t>
            </a:r>
            <a:r>
              <a:rPr lang="en-US" sz="2700" dirty="0">
                <a:latin typeface="Gill Sans MT" pitchFamily="34" charset="0"/>
              </a:rPr>
              <a:t>) to R</a:t>
            </a:r>
            <a:r>
              <a:rPr lang="en-US" sz="2700" baseline="-25000" dirty="0">
                <a:latin typeface="Gill Sans MT" pitchFamily="34" charset="0"/>
              </a:rPr>
              <a:t>8</a:t>
            </a:r>
            <a:r>
              <a:rPr lang="en-US" sz="2700" dirty="0">
                <a:latin typeface="Gill Sans MT" pitchFamily="34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 dirty="0">
                <a:latin typeface="Gill Sans MT" pitchFamily="34" charset="0"/>
              </a:rPr>
              <a:t>that minimizes the </a:t>
            </a:r>
            <a:r>
              <a:rPr lang="en-US" sz="2700" dirty="0" smtClean="0">
                <a:latin typeface="Gill Sans MT" pitchFamily="34" charset="0"/>
              </a:rPr>
              <a:t>distance</a:t>
            </a:r>
            <a:endParaRPr lang="en-US" sz="2700" dirty="0">
              <a:latin typeface="Gill Sans MT" pitchFamily="34" charset="0"/>
            </a:endParaRPr>
          </a:p>
        </p:txBody>
      </p:sp>
      <p:sp>
        <p:nvSpPr>
          <p:cNvPr id="1385479" name="Line 7"/>
          <p:cNvSpPr>
            <a:spLocks noChangeShapeType="1"/>
          </p:cNvSpPr>
          <p:nvPr/>
        </p:nvSpPr>
        <p:spPr bwMode="auto">
          <a:xfrm flipH="1">
            <a:off x="7366000" y="6344709"/>
            <a:ext cx="2201333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pic>
        <p:nvPicPr>
          <p:cNvPr id="1385480" name="Picture 8" descr="bd069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28" y="2375960"/>
            <a:ext cx="525639" cy="5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5481" name="Picture 9" descr="bd069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695" y="5519210"/>
            <a:ext cx="525639" cy="5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5482" name="Line 10"/>
          <p:cNvSpPr>
            <a:spLocks noChangeShapeType="1"/>
          </p:cNvSpPr>
          <p:nvPr/>
        </p:nvSpPr>
        <p:spPr bwMode="auto">
          <a:xfrm>
            <a:off x="9313333" y="6106583"/>
            <a:ext cx="0" cy="2540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5510" name="Line 38"/>
          <p:cNvSpPr>
            <a:spLocks noChangeShapeType="1"/>
          </p:cNvSpPr>
          <p:nvPr/>
        </p:nvSpPr>
        <p:spPr bwMode="auto">
          <a:xfrm>
            <a:off x="7958667" y="6096000"/>
            <a:ext cx="0" cy="2540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grpSp>
        <p:nvGrpSpPr>
          <p:cNvPr id="1385513" name="Group 41"/>
          <p:cNvGrpSpPr>
            <a:grpSpLocks/>
          </p:cNvGrpSpPr>
          <p:nvPr/>
        </p:nvGrpSpPr>
        <p:grpSpPr bwMode="auto">
          <a:xfrm>
            <a:off x="1418167" y="3649487"/>
            <a:ext cx="6942666" cy="2457097"/>
            <a:chOff x="804" y="2069"/>
            <a:chExt cx="3936" cy="1393"/>
          </a:xfrm>
        </p:grpSpPr>
        <p:sp>
          <p:nvSpPr>
            <p:cNvPr id="1385483" name="Oval 11"/>
            <p:cNvSpPr>
              <a:spLocks noChangeArrowheads="1"/>
            </p:cNvSpPr>
            <p:nvPr/>
          </p:nvSpPr>
          <p:spPr bwMode="auto">
            <a:xfrm>
              <a:off x="2484" y="2853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5</a:t>
              </a:r>
              <a:endParaRPr lang="en-US" sz="2200"/>
            </a:p>
          </p:txBody>
        </p:sp>
        <p:sp>
          <p:nvSpPr>
            <p:cNvPr id="1385484" name="Oval 12"/>
            <p:cNvSpPr>
              <a:spLocks noChangeArrowheads="1"/>
            </p:cNvSpPr>
            <p:nvPr/>
          </p:nvSpPr>
          <p:spPr bwMode="auto">
            <a:xfrm>
              <a:off x="1236" y="3056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3</a:t>
              </a:r>
              <a:endParaRPr lang="en-US" sz="2200"/>
            </a:p>
          </p:txBody>
        </p:sp>
        <p:sp>
          <p:nvSpPr>
            <p:cNvPr id="1385485" name="Oval 13"/>
            <p:cNvSpPr>
              <a:spLocks noChangeArrowheads="1"/>
            </p:cNvSpPr>
            <p:nvPr/>
          </p:nvSpPr>
          <p:spPr bwMode="auto">
            <a:xfrm>
              <a:off x="3540" y="2752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7</a:t>
              </a:r>
              <a:endParaRPr lang="en-US" sz="2200"/>
            </a:p>
          </p:txBody>
        </p:sp>
        <p:sp>
          <p:nvSpPr>
            <p:cNvPr id="1385486" name="Oval 14"/>
            <p:cNvSpPr>
              <a:spLocks noChangeArrowheads="1"/>
            </p:cNvSpPr>
            <p:nvPr/>
          </p:nvSpPr>
          <p:spPr bwMode="auto">
            <a:xfrm>
              <a:off x="4260" y="2143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6</a:t>
              </a:r>
              <a:endParaRPr lang="en-US" sz="2200"/>
            </a:p>
          </p:txBody>
        </p:sp>
        <p:sp>
          <p:nvSpPr>
            <p:cNvPr id="1385487" name="Oval 15"/>
            <p:cNvSpPr>
              <a:spLocks noChangeArrowheads="1"/>
            </p:cNvSpPr>
            <p:nvPr/>
          </p:nvSpPr>
          <p:spPr bwMode="auto">
            <a:xfrm>
              <a:off x="3156" y="2143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4</a:t>
              </a:r>
              <a:endParaRPr lang="en-US" sz="2200"/>
            </a:p>
          </p:txBody>
        </p:sp>
        <p:sp>
          <p:nvSpPr>
            <p:cNvPr id="1385488" name="Oval 16"/>
            <p:cNvSpPr>
              <a:spLocks noChangeArrowheads="1"/>
            </p:cNvSpPr>
            <p:nvPr/>
          </p:nvSpPr>
          <p:spPr bwMode="auto">
            <a:xfrm>
              <a:off x="2004" y="2143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2</a:t>
              </a:r>
              <a:endParaRPr lang="en-US" sz="2200"/>
            </a:p>
          </p:txBody>
        </p:sp>
        <p:sp>
          <p:nvSpPr>
            <p:cNvPr id="1385489" name="Oval 17"/>
            <p:cNvSpPr>
              <a:spLocks noChangeArrowheads="1"/>
            </p:cNvSpPr>
            <p:nvPr/>
          </p:nvSpPr>
          <p:spPr bwMode="auto">
            <a:xfrm>
              <a:off x="804" y="2092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1</a:t>
              </a:r>
              <a:endParaRPr lang="en-US" sz="2200"/>
            </a:p>
          </p:txBody>
        </p:sp>
        <p:sp>
          <p:nvSpPr>
            <p:cNvPr id="1385490" name="Line 18"/>
            <p:cNvSpPr>
              <a:spLocks noChangeShapeType="1"/>
            </p:cNvSpPr>
            <p:nvPr/>
          </p:nvSpPr>
          <p:spPr bwMode="auto">
            <a:xfrm>
              <a:off x="1236" y="2295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491" name="Line 19"/>
            <p:cNvSpPr>
              <a:spLocks noChangeShapeType="1"/>
            </p:cNvSpPr>
            <p:nvPr/>
          </p:nvSpPr>
          <p:spPr bwMode="auto">
            <a:xfrm>
              <a:off x="1044" y="2447"/>
              <a:ext cx="336" cy="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492" name="Line 20"/>
            <p:cNvSpPr>
              <a:spLocks noChangeShapeType="1"/>
            </p:cNvSpPr>
            <p:nvPr/>
          </p:nvSpPr>
          <p:spPr bwMode="auto">
            <a:xfrm>
              <a:off x="3444" y="2498"/>
              <a:ext cx="192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493" name="Line 21"/>
            <p:cNvSpPr>
              <a:spLocks noChangeShapeType="1"/>
            </p:cNvSpPr>
            <p:nvPr/>
          </p:nvSpPr>
          <p:spPr bwMode="auto">
            <a:xfrm flipH="1">
              <a:off x="1620" y="3361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494" name="Line 22"/>
            <p:cNvSpPr>
              <a:spLocks noChangeShapeType="1"/>
            </p:cNvSpPr>
            <p:nvPr/>
          </p:nvSpPr>
          <p:spPr bwMode="auto">
            <a:xfrm flipH="1" flipV="1">
              <a:off x="2916" y="3107"/>
              <a:ext cx="1392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495" name="Line 23"/>
            <p:cNvSpPr>
              <a:spLocks noChangeShapeType="1"/>
            </p:cNvSpPr>
            <p:nvPr/>
          </p:nvSpPr>
          <p:spPr bwMode="auto">
            <a:xfrm flipH="1" flipV="1">
              <a:off x="3972" y="2955"/>
              <a:ext cx="432" cy="2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496" name="Line 24"/>
            <p:cNvSpPr>
              <a:spLocks noChangeShapeType="1"/>
            </p:cNvSpPr>
            <p:nvPr/>
          </p:nvSpPr>
          <p:spPr bwMode="auto">
            <a:xfrm flipV="1">
              <a:off x="4500" y="2498"/>
              <a:ext cx="0" cy="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497" name="Text Box 25"/>
            <p:cNvSpPr txBox="1">
              <a:spLocks noChangeArrowheads="1"/>
            </p:cNvSpPr>
            <p:nvPr/>
          </p:nvSpPr>
          <p:spPr bwMode="auto">
            <a:xfrm>
              <a:off x="1562" y="206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85498" name="Text Box 26"/>
            <p:cNvSpPr txBox="1">
              <a:spLocks noChangeArrowheads="1"/>
            </p:cNvSpPr>
            <p:nvPr/>
          </p:nvSpPr>
          <p:spPr bwMode="auto">
            <a:xfrm>
              <a:off x="2762" y="206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85499" name="Text Box 27"/>
            <p:cNvSpPr txBox="1">
              <a:spLocks noChangeArrowheads="1"/>
            </p:cNvSpPr>
            <p:nvPr/>
          </p:nvSpPr>
          <p:spPr bwMode="auto">
            <a:xfrm>
              <a:off x="3818" y="2069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1385500" name="Text Box 28"/>
            <p:cNvSpPr txBox="1">
              <a:spLocks noChangeArrowheads="1"/>
            </p:cNvSpPr>
            <p:nvPr/>
          </p:nvSpPr>
          <p:spPr bwMode="auto">
            <a:xfrm>
              <a:off x="4538" y="2627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85501" name="Text Box 29"/>
            <p:cNvSpPr txBox="1">
              <a:spLocks noChangeArrowheads="1"/>
            </p:cNvSpPr>
            <p:nvPr/>
          </p:nvSpPr>
          <p:spPr bwMode="auto">
            <a:xfrm>
              <a:off x="2042" y="3084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1385502" name="Text Box 30"/>
            <p:cNvSpPr txBox="1">
              <a:spLocks noChangeArrowheads="1"/>
            </p:cNvSpPr>
            <p:nvPr/>
          </p:nvSpPr>
          <p:spPr bwMode="auto">
            <a:xfrm>
              <a:off x="1178" y="2525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85503" name="Text Box 31"/>
            <p:cNvSpPr txBox="1">
              <a:spLocks noChangeArrowheads="1"/>
            </p:cNvSpPr>
            <p:nvPr/>
          </p:nvSpPr>
          <p:spPr bwMode="auto">
            <a:xfrm>
              <a:off x="2426" y="2475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85504" name="Text Box 32"/>
            <p:cNvSpPr txBox="1">
              <a:spLocks noChangeArrowheads="1"/>
            </p:cNvSpPr>
            <p:nvPr/>
          </p:nvSpPr>
          <p:spPr bwMode="auto">
            <a:xfrm>
              <a:off x="3530" y="2475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1385505" name="Text Box 33"/>
            <p:cNvSpPr txBox="1">
              <a:spLocks noChangeArrowheads="1"/>
            </p:cNvSpPr>
            <p:nvPr/>
          </p:nvSpPr>
          <p:spPr bwMode="auto">
            <a:xfrm>
              <a:off x="3146" y="2881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85506" name="Text Box 34"/>
            <p:cNvSpPr txBox="1">
              <a:spLocks noChangeArrowheads="1"/>
            </p:cNvSpPr>
            <p:nvPr/>
          </p:nvSpPr>
          <p:spPr bwMode="auto">
            <a:xfrm>
              <a:off x="4154" y="2779"/>
              <a:ext cx="17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1385507" name="Line 35"/>
            <p:cNvSpPr>
              <a:spLocks noChangeShapeType="1"/>
            </p:cNvSpPr>
            <p:nvPr/>
          </p:nvSpPr>
          <p:spPr bwMode="auto">
            <a:xfrm>
              <a:off x="2446" y="2295"/>
              <a:ext cx="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508" name="Line 36"/>
            <p:cNvSpPr>
              <a:spLocks noChangeShapeType="1"/>
            </p:cNvSpPr>
            <p:nvPr/>
          </p:nvSpPr>
          <p:spPr bwMode="auto">
            <a:xfrm>
              <a:off x="3588" y="232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509" name="Line 37"/>
            <p:cNvSpPr>
              <a:spLocks noChangeShapeType="1"/>
            </p:cNvSpPr>
            <p:nvPr/>
          </p:nvSpPr>
          <p:spPr bwMode="auto">
            <a:xfrm>
              <a:off x="2292" y="2475"/>
              <a:ext cx="326" cy="4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511" name="Oval 39"/>
            <p:cNvSpPr>
              <a:spLocks noChangeArrowheads="1"/>
            </p:cNvSpPr>
            <p:nvPr/>
          </p:nvSpPr>
          <p:spPr bwMode="auto">
            <a:xfrm>
              <a:off x="4308" y="3107"/>
              <a:ext cx="432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/>
                <a:t>R</a:t>
              </a:r>
              <a:r>
                <a:rPr lang="en-US" sz="2200" baseline="-25000"/>
                <a:t>8</a:t>
              </a:r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7393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C292-2D5C-47BF-B7C8-3ECF9BC52CA3}" type="slidenum">
              <a:rPr lang="en-US">
                <a:latin typeface="Gill Sans MT" pitchFamily="34" charset="0"/>
              </a:rPr>
              <a:pPr/>
              <a:t>6</a:t>
            </a:fld>
            <a:endParaRPr lang="en-US">
              <a:latin typeface="Gill Sans MT" pitchFamily="34" charset="0"/>
            </a:endParaRPr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8667"/>
            <a:ext cx="8636000" cy="1270000"/>
          </a:xfrm>
        </p:spPr>
        <p:txBody>
          <a:bodyPr>
            <a:normAutofit fontScale="90000"/>
          </a:bodyPr>
          <a:lstStyle/>
          <a:p>
            <a:r>
              <a:rPr lang="en-US"/>
              <a:t>Solution is simple by inspection... (in this case)</a:t>
            </a:r>
          </a:p>
        </p:txBody>
      </p:sp>
      <p:sp>
        <p:nvSpPr>
          <p:cNvPr id="1376259" name="Oval 3"/>
          <p:cNvSpPr>
            <a:spLocks noChangeArrowheads="1"/>
          </p:cNvSpPr>
          <p:nvPr/>
        </p:nvSpPr>
        <p:spPr bwMode="auto">
          <a:xfrm>
            <a:off x="2032000" y="4572000"/>
            <a:ext cx="846667" cy="6773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3</a:t>
            </a:r>
            <a:endParaRPr lang="en-US" sz="2700"/>
          </a:p>
        </p:txBody>
      </p:sp>
      <p:sp>
        <p:nvSpPr>
          <p:cNvPr id="1376260" name="Oval 4"/>
          <p:cNvSpPr>
            <a:spLocks noChangeArrowheads="1"/>
          </p:cNvSpPr>
          <p:nvPr/>
        </p:nvSpPr>
        <p:spPr bwMode="auto">
          <a:xfrm>
            <a:off x="1185333" y="2370667"/>
            <a:ext cx="846667" cy="6773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1</a:t>
            </a:r>
            <a:endParaRPr lang="en-US" sz="2700"/>
          </a:p>
        </p:txBody>
      </p:sp>
      <p:sp>
        <p:nvSpPr>
          <p:cNvPr id="1376261" name="Oval 5"/>
          <p:cNvSpPr>
            <a:spLocks noChangeArrowheads="1"/>
          </p:cNvSpPr>
          <p:nvPr/>
        </p:nvSpPr>
        <p:spPr bwMode="auto">
          <a:xfrm>
            <a:off x="4318000" y="3894667"/>
            <a:ext cx="846667" cy="6773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5</a:t>
            </a:r>
            <a:endParaRPr lang="en-US" sz="2700"/>
          </a:p>
        </p:txBody>
      </p:sp>
      <p:sp>
        <p:nvSpPr>
          <p:cNvPr id="1376262" name="Oval 6"/>
          <p:cNvSpPr>
            <a:spLocks noChangeArrowheads="1"/>
          </p:cNvSpPr>
          <p:nvPr/>
        </p:nvSpPr>
        <p:spPr bwMode="auto">
          <a:xfrm>
            <a:off x="5588000" y="2455334"/>
            <a:ext cx="846667" cy="6773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4</a:t>
            </a:r>
            <a:endParaRPr lang="en-US" sz="2700"/>
          </a:p>
        </p:txBody>
      </p:sp>
      <p:sp>
        <p:nvSpPr>
          <p:cNvPr id="1376263" name="Oval 7"/>
          <p:cNvSpPr>
            <a:spLocks noChangeArrowheads="1"/>
          </p:cNvSpPr>
          <p:nvPr/>
        </p:nvSpPr>
        <p:spPr bwMode="auto">
          <a:xfrm>
            <a:off x="8043333" y="4572001"/>
            <a:ext cx="1016000" cy="9860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8</a:t>
            </a:r>
            <a:endParaRPr lang="en-US" sz="2700"/>
          </a:p>
        </p:txBody>
      </p:sp>
      <p:sp>
        <p:nvSpPr>
          <p:cNvPr id="1376264" name="Oval 8"/>
          <p:cNvSpPr>
            <a:spLocks noChangeArrowheads="1"/>
          </p:cNvSpPr>
          <p:nvPr/>
        </p:nvSpPr>
        <p:spPr bwMode="auto">
          <a:xfrm>
            <a:off x="7874000" y="2455334"/>
            <a:ext cx="846667" cy="6773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6</a:t>
            </a:r>
            <a:endParaRPr lang="en-US" sz="2700"/>
          </a:p>
        </p:txBody>
      </p:sp>
      <p:sp>
        <p:nvSpPr>
          <p:cNvPr id="1376265" name="Line 9"/>
          <p:cNvSpPr>
            <a:spLocks noChangeShapeType="1"/>
          </p:cNvSpPr>
          <p:nvPr/>
        </p:nvSpPr>
        <p:spPr bwMode="auto">
          <a:xfrm>
            <a:off x="2032000" y="2709333"/>
            <a:ext cx="1270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66" name="Line 10"/>
          <p:cNvSpPr>
            <a:spLocks noChangeShapeType="1"/>
          </p:cNvSpPr>
          <p:nvPr/>
        </p:nvSpPr>
        <p:spPr bwMode="auto">
          <a:xfrm flipH="1">
            <a:off x="4148667" y="2709333"/>
            <a:ext cx="143933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67" name="Line 11"/>
          <p:cNvSpPr>
            <a:spLocks noChangeShapeType="1"/>
          </p:cNvSpPr>
          <p:nvPr/>
        </p:nvSpPr>
        <p:spPr bwMode="auto">
          <a:xfrm>
            <a:off x="6434667" y="2709333"/>
            <a:ext cx="1439333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68" name="Line 12"/>
          <p:cNvSpPr>
            <a:spLocks noChangeShapeType="1"/>
          </p:cNvSpPr>
          <p:nvPr/>
        </p:nvSpPr>
        <p:spPr bwMode="auto">
          <a:xfrm>
            <a:off x="1693333" y="3048000"/>
            <a:ext cx="592667" cy="152400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69" name="Line 13"/>
          <p:cNvSpPr>
            <a:spLocks noChangeShapeType="1"/>
          </p:cNvSpPr>
          <p:nvPr/>
        </p:nvSpPr>
        <p:spPr bwMode="auto">
          <a:xfrm>
            <a:off x="2878667" y="4910667"/>
            <a:ext cx="5080000" cy="1693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70" name="Line 14"/>
          <p:cNvSpPr>
            <a:spLocks noChangeShapeType="1"/>
          </p:cNvSpPr>
          <p:nvPr/>
        </p:nvSpPr>
        <p:spPr bwMode="auto">
          <a:xfrm>
            <a:off x="7239000" y="4064000"/>
            <a:ext cx="889000" cy="6773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71" name="Line 15"/>
          <p:cNvSpPr>
            <a:spLocks noChangeShapeType="1"/>
          </p:cNvSpPr>
          <p:nvPr/>
        </p:nvSpPr>
        <p:spPr bwMode="auto">
          <a:xfrm>
            <a:off x="8353778" y="3132667"/>
            <a:ext cx="197556" cy="14393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72" name="Line 16"/>
          <p:cNvSpPr>
            <a:spLocks noChangeShapeType="1"/>
          </p:cNvSpPr>
          <p:nvPr/>
        </p:nvSpPr>
        <p:spPr bwMode="auto">
          <a:xfrm>
            <a:off x="3894667" y="3048000"/>
            <a:ext cx="762000" cy="84666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73" name="Line 17"/>
          <p:cNvSpPr>
            <a:spLocks noChangeShapeType="1"/>
          </p:cNvSpPr>
          <p:nvPr/>
        </p:nvSpPr>
        <p:spPr bwMode="auto">
          <a:xfrm>
            <a:off x="6180667" y="3132667"/>
            <a:ext cx="423333" cy="76200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74" name="Line 18"/>
          <p:cNvSpPr>
            <a:spLocks noChangeShapeType="1"/>
          </p:cNvSpPr>
          <p:nvPr/>
        </p:nvSpPr>
        <p:spPr bwMode="auto">
          <a:xfrm>
            <a:off x="5164667" y="4318000"/>
            <a:ext cx="2963333" cy="59266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6275" name="Text Box 19"/>
          <p:cNvSpPr txBox="1">
            <a:spLocks noChangeArrowheads="1"/>
          </p:cNvSpPr>
          <p:nvPr/>
        </p:nvSpPr>
        <p:spPr bwMode="auto">
          <a:xfrm>
            <a:off x="476250" y="6136570"/>
            <a:ext cx="7870551" cy="84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>
                <a:schemeClr val="accent2"/>
              </a:buClr>
            </a:pPr>
            <a:r>
              <a:rPr lang="en-US">
                <a:latin typeface="Gill Sans MT" pitchFamily="34" charset="0"/>
              </a:rPr>
              <a:t>The shortest paths from all sources to a destination (e.g., R</a:t>
            </a:r>
            <a:r>
              <a:rPr lang="en-US" baseline="-25000">
                <a:latin typeface="Gill Sans MT" pitchFamily="34" charset="0"/>
              </a:rPr>
              <a:t>8</a:t>
            </a:r>
            <a:r>
              <a:rPr lang="en-US">
                <a:latin typeface="Gill Sans MT" pitchFamily="34" charset="0"/>
              </a:rPr>
              <a:t>) </a:t>
            </a:r>
          </a:p>
          <a:p>
            <a:pPr algn="l">
              <a:spcBef>
                <a:spcPct val="0"/>
              </a:spcBef>
              <a:buClr>
                <a:schemeClr val="accent2"/>
              </a:buClr>
            </a:pPr>
            <a:r>
              <a:rPr lang="en-US">
                <a:latin typeface="Gill Sans MT" pitchFamily="34" charset="0"/>
              </a:rPr>
              <a:t>is the 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spanning tree</a:t>
            </a:r>
            <a:r>
              <a:rPr lang="en-US">
                <a:latin typeface="Gill Sans MT" pitchFamily="34" charset="0"/>
              </a:rPr>
              <a:t> routed at that destination.</a:t>
            </a:r>
          </a:p>
        </p:txBody>
      </p:sp>
      <p:sp>
        <p:nvSpPr>
          <p:cNvPr id="1376276" name="Oval 20"/>
          <p:cNvSpPr>
            <a:spLocks noChangeArrowheads="1"/>
          </p:cNvSpPr>
          <p:nvPr/>
        </p:nvSpPr>
        <p:spPr bwMode="auto">
          <a:xfrm>
            <a:off x="3302000" y="2455334"/>
            <a:ext cx="846667" cy="6773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2</a:t>
            </a:r>
            <a:endParaRPr lang="en-US" sz="2700"/>
          </a:p>
        </p:txBody>
      </p:sp>
      <p:sp>
        <p:nvSpPr>
          <p:cNvPr id="1376277" name="Oval 21"/>
          <p:cNvSpPr>
            <a:spLocks noChangeArrowheads="1"/>
          </p:cNvSpPr>
          <p:nvPr/>
        </p:nvSpPr>
        <p:spPr bwMode="auto">
          <a:xfrm>
            <a:off x="6604000" y="3640667"/>
            <a:ext cx="846667" cy="6773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700"/>
              <a:t>R</a:t>
            </a:r>
            <a:r>
              <a:rPr lang="en-US" sz="2700" baseline="-25000"/>
              <a:t>7</a:t>
            </a:r>
            <a:endParaRPr lang="en-US" sz="2700"/>
          </a:p>
        </p:txBody>
      </p:sp>
      <p:sp>
        <p:nvSpPr>
          <p:cNvPr id="1376278" name="Text Box 22"/>
          <p:cNvSpPr txBox="1">
            <a:spLocks noChangeArrowheads="1"/>
          </p:cNvSpPr>
          <p:nvPr/>
        </p:nvSpPr>
        <p:spPr bwMode="auto">
          <a:xfrm>
            <a:off x="2286000" y="2250723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76279" name="Text Box 23"/>
          <p:cNvSpPr txBox="1">
            <a:spLocks noChangeArrowheads="1"/>
          </p:cNvSpPr>
          <p:nvPr/>
        </p:nvSpPr>
        <p:spPr bwMode="auto">
          <a:xfrm>
            <a:off x="4871861" y="228952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76280" name="Text Box 24"/>
          <p:cNvSpPr txBox="1">
            <a:spLocks noChangeArrowheads="1"/>
          </p:cNvSpPr>
          <p:nvPr/>
        </p:nvSpPr>
        <p:spPr bwMode="auto">
          <a:xfrm>
            <a:off x="6734528" y="228952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76281" name="Text Box 25"/>
          <p:cNvSpPr txBox="1">
            <a:spLocks noChangeArrowheads="1"/>
          </p:cNvSpPr>
          <p:nvPr/>
        </p:nvSpPr>
        <p:spPr bwMode="auto">
          <a:xfrm>
            <a:off x="8551334" y="354012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6282" name="Text Box 26"/>
          <p:cNvSpPr txBox="1">
            <a:spLocks noChangeArrowheads="1"/>
          </p:cNvSpPr>
          <p:nvPr/>
        </p:nvSpPr>
        <p:spPr bwMode="auto">
          <a:xfrm>
            <a:off x="3601861" y="4487334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76283" name="Text Box 27"/>
          <p:cNvSpPr txBox="1">
            <a:spLocks noChangeArrowheads="1"/>
          </p:cNvSpPr>
          <p:nvPr/>
        </p:nvSpPr>
        <p:spPr bwMode="auto">
          <a:xfrm>
            <a:off x="1926167" y="341312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6284" name="Text Box 28"/>
          <p:cNvSpPr txBox="1">
            <a:spLocks noChangeArrowheads="1"/>
          </p:cNvSpPr>
          <p:nvPr/>
        </p:nvSpPr>
        <p:spPr bwMode="auto">
          <a:xfrm>
            <a:off x="3788834" y="333727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6285" name="Text Box 29"/>
          <p:cNvSpPr txBox="1">
            <a:spLocks noChangeArrowheads="1"/>
          </p:cNvSpPr>
          <p:nvPr/>
        </p:nvSpPr>
        <p:spPr bwMode="auto">
          <a:xfrm>
            <a:off x="6226528" y="3005667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76286" name="Text Box 30"/>
          <p:cNvSpPr txBox="1">
            <a:spLocks noChangeArrowheads="1"/>
          </p:cNvSpPr>
          <p:nvPr/>
        </p:nvSpPr>
        <p:spPr bwMode="auto">
          <a:xfrm>
            <a:off x="5549195" y="394934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6287" name="Text Box 31"/>
          <p:cNvSpPr txBox="1">
            <a:spLocks noChangeArrowheads="1"/>
          </p:cNvSpPr>
          <p:nvPr/>
        </p:nvSpPr>
        <p:spPr bwMode="auto">
          <a:xfrm>
            <a:off x="7514167" y="394934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0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86134-705D-4130-AFD8-A5AA7B3C2940}" type="slidenum">
              <a:rPr lang="en-US"/>
              <a:pPr/>
              <a:t>7</a:t>
            </a:fld>
            <a:endParaRPr lang="en-US"/>
          </a:p>
        </p:txBody>
      </p:sp>
      <p:sp>
        <p:nvSpPr>
          <p:cNvPr id="1378306" name="Rectangle 2"/>
          <p:cNvSpPr>
            <a:spLocks noChangeArrowheads="1"/>
          </p:cNvSpPr>
          <p:nvPr/>
        </p:nvSpPr>
        <p:spPr bwMode="auto">
          <a:xfrm>
            <a:off x="423333" y="6519333"/>
            <a:ext cx="9228667" cy="846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-169333"/>
            <a:ext cx="9202209" cy="1270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Distance Vector Routing</a:t>
            </a:r>
            <a:endParaRPr lang="en-US" sz="4000" dirty="0"/>
          </a:p>
        </p:txBody>
      </p:sp>
      <p:sp>
        <p:nvSpPr>
          <p:cNvPr id="1378308" name="Oval 4"/>
          <p:cNvSpPr>
            <a:spLocks noChangeArrowheads="1"/>
          </p:cNvSpPr>
          <p:nvPr/>
        </p:nvSpPr>
        <p:spPr bwMode="auto">
          <a:xfrm>
            <a:off x="4741333" y="287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5</a:t>
            </a:r>
            <a:endParaRPr lang="en-US" sz="2200"/>
          </a:p>
        </p:txBody>
      </p:sp>
      <p:sp>
        <p:nvSpPr>
          <p:cNvPr id="1378309" name="Oval 5"/>
          <p:cNvSpPr>
            <a:spLocks noChangeArrowheads="1"/>
          </p:cNvSpPr>
          <p:nvPr/>
        </p:nvSpPr>
        <p:spPr bwMode="auto">
          <a:xfrm>
            <a:off x="2540000" y="3217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3</a:t>
            </a:r>
            <a:endParaRPr lang="en-US" sz="2200"/>
          </a:p>
        </p:txBody>
      </p:sp>
      <p:sp>
        <p:nvSpPr>
          <p:cNvPr id="1378310" name="Oval 6"/>
          <p:cNvSpPr>
            <a:spLocks noChangeArrowheads="1"/>
          </p:cNvSpPr>
          <p:nvPr/>
        </p:nvSpPr>
        <p:spPr bwMode="auto">
          <a:xfrm>
            <a:off x="6604000" y="2709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7</a:t>
            </a:r>
            <a:endParaRPr lang="en-US" sz="2200"/>
          </a:p>
        </p:txBody>
      </p:sp>
      <p:sp>
        <p:nvSpPr>
          <p:cNvPr id="1378311" name="Oval 7"/>
          <p:cNvSpPr>
            <a:spLocks noChangeArrowheads="1"/>
          </p:cNvSpPr>
          <p:nvPr/>
        </p:nvSpPr>
        <p:spPr bwMode="auto">
          <a:xfrm>
            <a:off x="7958667" y="3302000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8</a:t>
            </a:r>
            <a:endParaRPr lang="en-US" sz="2200"/>
          </a:p>
        </p:txBody>
      </p:sp>
      <p:sp>
        <p:nvSpPr>
          <p:cNvPr id="1378312" name="Oval 8"/>
          <p:cNvSpPr>
            <a:spLocks noChangeArrowheads="1"/>
          </p:cNvSpPr>
          <p:nvPr/>
        </p:nvSpPr>
        <p:spPr bwMode="auto">
          <a:xfrm>
            <a:off x="7874000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6</a:t>
            </a:r>
            <a:endParaRPr lang="en-US" sz="2200"/>
          </a:p>
        </p:txBody>
      </p:sp>
      <p:sp>
        <p:nvSpPr>
          <p:cNvPr id="1378313" name="Oval 9"/>
          <p:cNvSpPr>
            <a:spLocks noChangeArrowheads="1"/>
          </p:cNvSpPr>
          <p:nvPr/>
        </p:nvSpPr>
        <p:spPr bwMode="auto">
          <a:xfrm>
            <a:off x="5926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4</a:t>
            </a:r>
            <a:endParaRPr lang="en-US" sz="2200"/>
          </a:p>
        </p:txBody>
      </p:sp>
      <p:sp>
        <p:nvSpPr>
          <p:cNvPr id="1378314" name="Oval 10"/>
          <p:cNvSpPr>
            <a:spLocks noChangeArrowheads="1"/>
          </p:cNvSpPr>
          <p:nvPr/>
        </p:nvSpPr>
        <p:spPr bwMode="auto">
          <a:xfrm>
            <a:off x="3894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2</a:t>
            </a:r>
            <a:endParaRPr lang="en-US" sz="2200"/>
          </a:p>
        </p:txBody>
      </p:sp>
      <p:sp>
        <p:nvSpPr>
          <p:cNvPr id="1378315" name="Oval 11"/>
          <p:cNvSpPr>
            <a:spLocks noChangeArrowheads="1"/>
          </p:cNvSpPr>
          <p:nvPr/>
        </p:nvSpPr>
        <p:spPr bwMode="auto">
          <a:xfrm>
            <a:off x="1778000" y="160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1</a:t>
            </a:r>
            <a:endParaRPr lang="en-US" sz="2200"/>
          </a:p>
        </p:txBody>
      </p:sp>
      <p:sp>
        <p:nvSpPr>
          <p:cNvPr id="1378316" name="Text Box 12"/>
          <p:cNvSpPr txBox="1">
            <a:spLocks noChangeArrowheads="1"/>
          </p:cNvSpPr>
          <p:nvPr/>
        </p:nvSpPr>
        <p:spPr bwMode="auto">
          <a:xfrm>
            <a:off x="4215695" y="677333"/>
            <a:ext cx="1795639" cy="51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700" i="1" dirty="0"/>
              <a:t>Example</a:t>
            </a:r>
          </a:p>
        </p:txBody>
      </p:sp>
      <p:sp>
        <p:nvSpPr>
          <p:cNvPr id="1378317" name="Line 13"/>
          <p:cNvSpPr>
            <a:spLocks noChangeShapeType="1"/>
          </p:cNvSpPr>
          <p:nvPr/>
        </p:nvSpPr>
        <p:spPr bwMode="auto">
          <a:xfrm>
            <a:off x="2540000" y="1947333"/>
            <a:ext cx="1354667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8318" name="Line 14"/>
          <p:cNvSpPr>
            <a:spLocks noChangeShapeType="1"/>
          </p:cNvSpPr>
          <p:nvPr/>
        </p:nvSpPr>
        <p:spPr bwMode="auto">
          <a:xfrm>
            <a:off x="2201333" y="2201333"/>
            <a:ext cx="592667" cy="101600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8319" name="Line 15"/>
          <p:cNvSpPr>
            <a:spLocks noChangeShapeType="1"/>
          </p:cNvSpPr>
          <p:nvPr/>
        </p:nvSpPr>
        <p:spPr bwMode="auto">
          <a:xfrm>
            <a:off x="6434667" y="2286000"/>
            <a:ext cx="338667" cy="50800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8324" name="Text Box 20"/>
          <p:cNvSpPr txBox="1">
            <a:spLocks noChangeArrowheads="1"/>
          </p:cNvSpPr>
          <p:nvPr/>
        </p:nvSpPr>
        <p:spPr bwMode="auto">
          <a:xfrm>
            <a:off x="3115028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78325" name="Text Box 21"/>
          <p:cNvSpPr txBox="1">
            <a:spLocks noChangeArrowheads="1"/>
          </p:cNvSpPr>
          <p:nvPr/>
        </p:nvSpPr>
        <p:spPr bwMode="auto">
          <a:xfrm>
            <a:off x="5231695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78326" name="Text Box 22"/>
          <p:cNvSpPr txBox="1">
            <a:spLocks noChangeArrowheads="1"/>
          </p:cNvSpPr>
          <p:nvPr/>
        </p:nvSpPr>
        <p:spPr bwMode="auto">
          <a:xfrm>
            <a:off x="7094361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78327" name="Text Box 23"/>
          <p:cNvSpPr txBox="1">
            <a:spLocks noChangeArrowheads="1"/>
          </p:cNvSpPr>
          <p:nvPr/>
        </p:nvSpPr>
        <p:spPr bwMode="auto">
          <a:xfrm>
            <a:off x="8364361" y="2501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8328" name="Text Box 24"/>
          <p:cNvSpPr txBox="1">
            <a:spLocks noChangeArrowheads="1"/>
          </p:cNvSpPr>
          <p:nvPr/>
        </p:nvSpPr>
        <p:spPr bwMode="auto">
          <a:xfrm>
            <a:off x="3961695" y="3263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78329" name="Text Box 25"/>
          <p:cNvSpPr txBox="1">
            <a:spLocks noChangeArrowheads="1"/>
          </p:cNvSpPr>
          <p:nvPr/>
        </p:nvSpPr>
        <p:spPr bwMode="auto">
          <a:xfrm>
            <a:off x="2437695" y="2331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8330" name="Text Box 26"/>
          <p:cNvSpPr txBox="1">
            <a:spLocks noChangeArrowheads="1"/>
          </p:cNvSpPr>
          <p:nvPr/>
        </p:nvSpPr>
        <p:spPr bwMode="auto">
          <a:xfrm>
            <a:off x="4639028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8331" name="Text Box 27"/>
          <p:cNvSpPr txBox="1">
            <a:spLocks noChangeArrowheads="1"/>
          </p:cNvSpPr>
          <p:nvPr/>
        </p:nvSpPr>
        <p:spPr bwMode="auto">
          <a:xfrm>
            <a:off x="6586361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78332" name="Text Box 28"/>
          <p:cNvSpPr txBox="1">
            <a:spLocks noChangeArrowheads="1"/>
          </p:cNvSpPr>
          <p:nvPr/>
        </p:nvSpPr>
        <p:spPr bwMode="auto">
          <a:xfrm>
            <a:off x="5909028" y="292452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78333" name="Text Box 29"/>
          <p:cNvSpPr txBox="1">
            <a:spLocks noChangeArrowheads="1"/>
          </p:cNvSpPr>
          <p:nvPr/>
        </p:nvSpPr>
        <p:spPr bwMode="auto">
          <a:xfrm>
            <a:off x="7687028" y="2755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78334" name="Line 30"/>
          <p:cNvSpPr>
            <a:spLocks noChangeShapeType="1"/>
          </p:cNvSpPr>
          <p:nvPr/>
        </p:nvSpPr>
        <p:spPr bwMode="auto">
          <a:xfrm>
            <a:off x="4674306" y="1947333"/>
            <a:ext cx="1234722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8335" name="Line 31"/>
          <p:cNvSpPr>
            <a:spLocks noChangeShapeType="1"/>
          </p:cNvSpPr>
          <p:nvPr/>
        </p:nvSpPr>
        <p:spPr bwMode="auto">
          <a:xfrm>
            <a:off x="6688667" y="1993194"/>
            <a:ext cx="1185333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8336" name="Line 32"/>
          <p:cNvSpPr>
            <a:spLocks noChangeShapeType="1"/>
          </p:cNvSpPr>
          <p:nvPr/>
        </p:nvSpPr>
        <p:spPr bwMode="auto">
          <a:xfrm>
            <a:off x="4402667" y="2247195"/>
            <a:ext cx="575028" cy="677333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78406" name="Line 102"/>
          <p:cNvSpPr>
            <a:spLocks noChangeShapeType="1"/>
          </p:cNvSpPr>
          <p:nvPr/>
        </p:nvSpPr>
        <p:spPr bwMode="auto">
          <a:xfrm>
            <a:off x="0" y="4233333"/>
            <a:ext cx="10160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grpSp>
        <p:nvGrpSpPr>
          <p:cNvPr id="1378410" name="Group 106"/>
          <p:cNvGrpSpPr>
            <a:grpSpLocks/>
          </p:cNvGrpSpPr>
          <p:nvPr/>
        </p:nvGrpSpPr>
        <p:grpSpPr bwMode="auto">
          <a:xfrm>
            <a:off x="762000" y="1270000"/>
            <a:ext cx="8890000" cy="4092223"/>
            <a:chOff x="432" y="720"/>
            <a:chExt cx="5040" cy="2320"/>
          </a:xfrm>
        </p:grpSpPr>
        <p:grpSp>
          <p:nvGrpSpPr>
            <p:cNvPr id="1378408" name="Group 104"/>
            <p:cNvGrpSpPr>
              <a:grpSpLocks/>
            </p:cNvGrpSpPr>
            <p:nvPr/>
          </p:nvGrpSpPr>
          <p:grpSpPr bwMode="auto">
            <a:xfrm>
              <a:off x="1296" y="720"/>
              <a:ext cx="3648" cy="1200"/>
              <a:chOff x="1296" y="720"/>
              <a:chExt cx="3648" cy="1200"/>
            </a:xfrm>
          </p:grpSpPr>
          <p:graphicFrame>
            <p:nvGraphicFramePr>
              <p:cNvPr id="1378337" name="Object 33"/>
              <p:cNvGraphicFramePr>
                <a:graphicFrameLocks noChangeAspect="1"/>
              </p:cNvGraphicFramePr>
              <p:nvPr/>
            </p:nvGraphicFramePr>
            <p:xfrm>
              <a:off x="1728" y="1680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6" name="Equation" r:id="rId3" imgW="152280" imgH="126720" progId="Equation.3">
                      <p:embed/>
                    </p:oleObj>
                  </mc:Choice>
                  <mc:Fallback>
                    <p:oleObj name="Equation" r:id="rId3" imgW="15228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680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8338" name="Object 34"/>
              <p:cNvGraphicFramePr>
                <a:graphicFrameLocks noChangeAspect="1"/>
              </p:cNvGraphicFramePr>
              <p:nvPr/>
            </p:nvGraphicFramePr>
            <p:xfrm>
              <a:off x="4656" y="720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7" name="Equation" r:id="rId5" imgW="152280" imgH="126720" progId="Equation.3">
                      <p:embed/>
                    </p:oleObj>
                  </mc:Choice>
                  <mc:Fallback>
                    <p:oleObj name="Equation" r:id="rId5" imgW="15228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720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8339" name="Object 35"/>
              <p:cNvGraphicFramePr>
                <a:graphicFrameLocks noChangeAspect="1"/>
              </p:cNvGraphicFramePr>
              <p:nvPr/>
            </p:nvGraphicFramePr>
            <p:xfrm>
              <a:off x="3600" y="720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" name="Equation" r:id="rId6" imgW="152280" imgH="126720" progId="Equation.3">
                      <p:embed/>
                    </p:oleObj>
                  </mc:Choice>
                  <mc:Fallback>
                    <p:oleObj name="Equation" r:id="rId6" imgW="15228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720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8340" name="Object 36"/>
              <p:cNvGraphicFramePr>
                <a:graphicFrameLocks noChangeAspect="1"/>
              </p:cNvGraphicFramePr>
              <p:nvPr/>
            </p:nvGraphicFramePr>
            <p:xfrm>
              <a:off x="2448" y="720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9" name="Equation" r:id="rId7" imgW="152280" imgH="126720" progId="Equation.3">
                      <p:embed/>
                    </p:oleObj>
                  </mc:Choice>
                  <mc:Fallback>
                    <p:oleObj name="Equation" r:id="rId7" imgW="15228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720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8341" name="Object 37"/>
              <p:cNvGraphicFramePr>
                <a:graphicFrameLocks noChangeAspect="1"/>
              </p:cNvGraphicFramePr>
              <p:nvPr/>
            </p:nvGraphicFramePr>
            <p:xfrm>
              <a:off x="1296" y="720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0" name="Equation" r:id="rId8" imgW="152280" imgH="126720" progId="Equation.3">
                      <p:embed/>
                    </p:oleObj>
                  </mc:Choice>
                  <mc:Fallback>
                    <p:oleObj name="Equation" r:id="rId8" imgW="15228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720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8342" name="Object 38"/>
              <p:cNvGraphicFramePr>
                <a:graphicFrameLocks noChangeAspect="1"/>
              </p:cNvGraphicFramePr>
              <p:nvPr/>
            </p:nvGraphicFramePr>
            <p:xfrm>
              <a:off x="3984" y="1344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1" name="Equation" r:id="rId9" imgW="152280" imgH="126720" progId="Equation.3">
                      <p:embed/>
                    </p:oleObj>
                  </mc:Choice>
                  <mc:Fallback>
                    <p:oleObj name="Equation" r:id="rId9" imgW="15228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344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8343" name="Object 39"/>
              <p:cNvGraphicFramePr>
                <a:graphicFrameLocks noChangeAspect="1"/>
              </p:cNvGraphicFramePr>
              <p:nvPr/>
            </p:nvGraphicFramePr>
            <p:xfrm>
              <a:off x="2880" y="1440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" name="Equation" r:id="rId10" imgW="152280" imgH="126720" progId="Equation.3">
                      <p:embed/>
                    </p:oleObj>
                  </mc:Choice>
                  <mc:Fallback>
                    <p:oleObj name="Equation" r:id="rId10" imgW="15228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440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8407" name="Text Box 103"/>
            <p:cNvSpPr txBox="1">
              <a:spLocks noChangeArrowheads="1"/>
            </p:cNvSpPr>
            <p:nvPr/>
          </p:nvSpPr>
          <p:spPr bwMode="auto">
            <a:xfrm>
              <a:off x="432" y="2508"/>
              <a:ext cx="5040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b="0" u="sng">
                  <a:latin typeface="Comic Sans MS" pitchFamily="66" charset="0"/>
                </a:rPr>
                <a:t>Initial State:</a:t>
              </a:r>
              <a:r>
                <a:rPr lang="en-US" b="0">
                  <a:latin typeface="Comic Sans MS" pitchFamily="66" charset="0"/>
                </a:rPr>
                <a:t> All routers except R8 set their route length to </a:t>
              </a:r>
              <a:r>
                <a:rPr lang="en-US" sz="3100">
                  <a:latin typeface="Comic Sans MS" pitchFamily="66" charset="0"/>
                </a:rPr>
                <a:t>∞</a:t>
              </a:r>
              <a:r>
                <a:rPr lang="en-US" b="0">
                  <a:latin typeface="Comic Sans MS" pitchFamily="66" charset="0"/>
                </a:rPr>
                <a:t>. R8 sets its route length to 0.</a:t>
              </a:r>
            </a:p>
          </p:txBody>
        </p:sp>
        <p:sp>
          <p:nvSpPr>
            <p:cNvPr id="1378409" name="Text Box 105"/>
            <p:cNvSpPr txBox="1">
              <a:spLocks noChangeArrowheads="1"/>
            </p:cNvSpPr>
            <p:nvPr/>
          </p:nvSpPr>
          <p:spPr bwMode="auto">
            <a:xfrm>
              <a:off x="4896" y="1728"/>
              <a:ext cx="2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sz="2200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47" name="Line 16"/>
          <p:cNvSpPr>
            <a:spLocks noChangeShapeType="1"/>
          </p:cNvSpPr>
          <p:nvPr/>
        </p:nvSpPr>
        <p:spPr bwMode="auto">
          <a:xfrm flipH="1">
            <a:off x="3217334" y="3725333"/>
            <a:ext cx="4741333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H="1" flipV="1">
            <a:off x="5503334" y="3302000"/>
            <a:ext cx="2455333" cy="2540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 flipH="1" flipV="1">
            <a:off x="7366000" y="3048000"/>
            <a:ext cx="762000" cy="338667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 flipV="1">
            <a:off x="8297333" y="2286000"/>
            <a:ext cx="0" cy="101600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F090-5FF3-4D6F-A0DE-01CA9F27073D}" type="slidenum">
              <a:rPr lang="en-US"/>
              <a:pPr/>
              <a:t>8</a:t>
            </a:fld>
            <a:endParaRPr lang="en-US"/>
          </a:p>
        </p:txBody>
      </p:sp>
      <p:sp>
        <p:nvSpPr>
          <p:cNvPr id="1386498" name="Rectangle 2"/>
          <p:cNvSpPr>
            <a:spLocks noChangeArrowheads="1"/>
          </p:cNvSpPr>
          <p:nvPr/>
        </p:nvSpPr>
        <p:spPr bwMode="auto">
          <a:xfrm>
            <a:off x="423333" y="6519333"/>
            <a:ext cx="9228667" cy="846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00" name="Oval 4"/>
          <p:cNvSpPr>
            <a:spLocks noChangeArrowheads="1"/>
          </p:cNvSpPr>
          <p:nvPr/>
        </p:nvSpPr>
        <p:spPr bwMode="auto">
          <a:xfrm>
            <a:off x="4741333" y="287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5</a:t>
            </a:r>
            <a:endParaRPr lang="en-US" sz="2200"/>
          </a:p>
        </p:txBody>
      </p:sp>
      <p:sp>
        <p:nvSpPr>
          <p:cNvPr id="1386501" name="Oval 5"/>
          <p:cNvSpPr>
            <a:spLocks noChangeArrowheads="1"/>
          </p:cNvSpPr>
          <p:nvPr/>
        </p:nvSpPr>
        <p:spPr bwMode="auto">
          <a:xfrm>
            <a:off x="2540000" y="3217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3</a:t>
            </a:r>
            <a:endParaRPr lang="en-US" sz="2200"/>
          </a:p>
        </p:txBody>
      </p:sp>
      <p:sp>
        <p:nvSpPr>
          <p:cNvPr id="1386502" name="Oval 6"/>
          <p:cNvSpPr>
            <a:spLocks noChangeArrowheads="1"/>
          </p:cNvSpPr>
          <p:nvPr/>
        </p:nvSpPr>
        <p:spPr bwMode="auto">
          <a:xfrm>
            <a:off x="6604000" y="2709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7</a:t>
            </a:r>
            <a:endParaRPr lang="en-US" sz="2200"/>
          </a:p>
        </p:txBody>
      </p:sp>
      <p:sp>
        <p:nvSpPr>
          <p:cNvPr id="1386503" name="Oval 7"/>
          <p:cNvSpPr>
            <a:spLocks noChangeArrowheads="1"/>
          </p:cNvSpPr>
          <p:nvPr/>
        </p:nvSpPr>
        <p:spPr bwMode="auto">
          <a:xfrm>
            <a:off x="7958667" y="3302000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8</a:t>
            </a:r>
            <a:endParaRPr lang="en-US" sz="2200"/>
          </a:p>
        </p:txBody>
      </p:sp>
      <p:sp>
        <p:nvSpPr>
          <p:cNvPr id="1386504" name="Oval 8"/>
          <p:cNvSpPr>
            <a:spLocks noChangeArrowheads="1"/>
          </p:cNvSpPr>
          <p:nvPr/>
        </p:nvSpPr>
        <p:spPr bwMode="auto">
          <a:xfrm>
            <a:off x="7874000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6</a:t>
            </a:r>
            <a:endParaRPr lang="en-US" sz="2200"/>
          </a:p>
        </p:txBody>
      </p:sp>
      <p:sp>
        <p:nvSpPr>
          <p:cNvPr id="1386505" name="Oval 9"/>
          <p:cNvSpPr>
            <a:spLocks noChangeArrowheads="1"/>
          </p:cNvSpPr>
          <p:nvPr/>
        </p:nvSpPr>
        <p:spPr bwMode="auto">
          <a:xfrm>
            <a:off x="5926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4</a:t>
            </a:r>
            <a:endParaRPr lang="en-US" sz="2200"/>
          </a:p>
        </p:txBody>
      </p:sp>
      <p:sp>
        <p:nvSpPr>
          <p:cNvPr id="1386506" name="Oval 10"/>
          <p:cNvSpPr>
            <a:spLocks noChangeArrowheads="1"/>
          </p:cNvSpPr>
          <p:nvPr/>
        </p:nvSpPr>
        <p:spPr bwMode="auto">
          <a:xfrm>
            <a:off x="3894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2</a:t>
            </a:r>
            <a:endParaRPr lang="en-US" sz="2200"/>
          </a:p>
        </p:txBody>
      </p:sp>
      <p:sp>
        <p:nvSpPr>
          <p:cNvPr id="1386507" name="Oval 11"/>
          <p:cNvSpPr>
            <a:spLocks noChangeArrowheads="1"/>
          </p:cNvSpPr>
          <p:nvPr/>
        </p:nvSpPr>
        <p:spPr bwMode="auto">
          <a:xfrm>
            <a:off x="1778000" y="160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1</a:t>
            </a:r>
            <a:endParaRPr lang="en-US" sz="2200"/>
          </a:p>
        </p:txBody>
      </p:sp>
      <p:sp>
        <p:nvSpPr>
          <p:cNvPr id="1386509" name="Line 13"/>
          <p:cNvSpPr>
            <a:spLocks noChangeShapeType="1"/>
          </p:cNvSpPr>
          <p:nvPr/>
        </p:nvSpPr>
        <p:spPr bwMode="auto">
          <a:xfrm>
            <a:off x="2540000" y="1947333"/>
            <a:ext cx="1354667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10" name="Line 14"/>
          <p:cNvSpPr>
            <a:spLocks noChangeShapeType="1"/>
          </p:cNvSpPr>
          <p:nvPr/>
        </p:nvSpPr>
        <p:spPr bwMode="auto">
          <a:xfrm>
            <a:off x="2201333" y="2201333"/>
            <a:ext cx="592667" cy="101600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11" name="Line 15"/>
          <p:cNvSpPr>
            <a:spLocks noChangeShapeType="1"/>
          </p:cNvSpPr>
          <p:nvPr/>
        </p:nvSpPr>
        <p:spPr bwMode="auto">
          <a:xfrm>
            <a:off x="6434667" y="2286000"/>
            <a:ext cx="338667" cy="50800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12" name="Line 16"/>
          <p:cNvSpPr>
            <a:spLocks noChangeShapeType="1"/>
          </p:cNvSpPr>
          <p:nvPr/>
        </p:nvSpPr>
        <p:spPr bwMode="auto">
          <a:xfrm flipH="1">
            <a:off x="3217334" y="3725333"/>
            <a:ext cx="47413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13" name="Line 17"/>
          <p:cNvSpPr>
            <a:spLocks noChangeShapeType="1"/>
          </p:cNvSpPr>
          <p:nvPr/>
        </p:nvSpPr>
        <p:spPr bwMode="auto">
          <a:xfrm flipH="1" flipV="1">
            <a:off x="5503334" y="3302000"/>
            <a:ext cx="2455333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14" name="Line 18"/>
          <p:cNvSpPr>
            <a:spLocks noChangeShapeType="1"/>
          </p:cNvSpPr>
          <p:nvPr/>
        </p:nvSpPr>
        <p:spPr bwMode="auto">
          <a:xfrm flipH="1" flipV="1">
            <a:off x="7366000" y="3048000"/>
            <a:ext cx="762000" cy="3386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15" name="Line 19"/>
          <p:cNvSpPr>
            <a:spLocks noChangeShapeType="1"/>
          </p:cNvSpPr>
          <p:nvPr/>
        </p:nvSpPr>
        <p:spPr bwMode="auto">
          <a:xfrm flipV="1">
            <a:off x="8297333" y="2286000"/>
            <a:ext cx="0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16" name="Text Box 20"/>
          <p:cNvSpPr txBox="1">
            <a:spLocks noChangeArrowheads="1"/>
          </p:cNvSpPr>
          <p:nvPr/>
        </p:nvSpPr>
        <p:spPr bwMode="auto">
          <a:xfrm>
            <a:off x="3115028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86517" name="Text Box 21"/>
          <p:cNvSpPr txBox="1">
            <a:spLocks noChangeArrowheads="1"/>
          </p:cNvSpPr>
          <p:nvPr/>
        </p:nvSpPr>
        <p:spPr bwMode="auto">
          <a:xfrm>
            <a:off x="5231695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86518" name="Text Box 22"/>
          <p:cNvSpPr txBox="1">
            <a:spLocks noChangeArrowheads="1"/>
          </p:cNvSpPr>
          <p:nvPr/>
        </p:nvSpPr>
        <p:spPr bwMode="auto">
          <a:xfrm>
            <a:off x="7094361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86519" name="Text Box 23"/>
          <p:cNvSpPr txBox="1">
            <a:spLocks noChangeArrowheads="1"/>
          </p:cNvSpPr>
          <p:nvPr/>
        </p:nvSpPr>
        <p:spPr bwMode="auto">
          <a:xfrm>
            <a:off x="8364361" y="2501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6520" name="Text Box 24"/>
          <p:cNvSpPr txBox="1">
            <a:spLocks noChangeArrowheads="1"/>
          </p:cNvSpPr>
          <p:nvPr/>
        </p:nvSpPr>
        <p:spPr bwMode="auto">
          <a:xfrm>
            <a:off x="3961695" y="3263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86521" name="Text Box 25"/>
          <p:cNvSpPr txBox="1">
            <a:spLocks noChangeArrowheads="1"/>
          </p:cNvSpPr>
          <p:nvPr/>
        </p:nvSpPr>
        <p:spPr bwMode="auto">
          <a:xfrm>
            <a:off x="2437695" y="2331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6522" name="Text Box 26"/>
          <p:cNvSpPr txBox="1">
            <a:spLocks noChangeArrowheads="1"/>
          </p:cNvSpPr>
          <p:nvPr/>
        </p:nvSpPr>
        <p:spPr bwMode="auto">
          <a:xfrm>
            <a:off x="4639028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6523" name="Text Box 27"/>
          <p:cNvSpPr txBox="1">
            <a:spLocks noChangeArrowheads="1"/>
          </p:cNvSpPr>
          <p:nvPr/>
        </p:nvSpPr>
        <p:spPr bwMode="auto">
          <a:xfrm>
            <a:off x="6586361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86524" name="Text Box 28"/>
          <p:cNvSpPr txBox="1">
            <a:spLocks noChangeArrowheads="1"/>
          </p:cNvSpPr>
          <p:nvPr/>
        </p:nvSpPr>
        <p:spPr bwMode="auto">
          <a:xfrm>
            <a:off x="5909028" y="292452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6525" name="Text Box 29"/>
          <p:cNvSpPr txBox="1">
            <a:spLocks noChangeArrowheads="1"/>
          </p:cNvSpPr>
          <p:nvPr/>
        </p:nvSpPr>
        <p:spPr bwMode="auto">
          <a:xfrm>
            <a:off x="7687028" y="2755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86526" name="Line 30"/>
          <p:cNvSpPr>
            <a:spLocks noChangeShapeType="1"/>
          </p:cNvSpPr>
          <p:nvPr/>
        </p:nvSpPr>
        <p:spPr bwMode="auto">
          <a:xfrm>
            <a:off x="4674306" y="1947333"/>
            <a:ext cx="1234722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27" name="Line 31"/>
          <p:cNvSpPr>
            <a:spLocks noChangeShapeType="1"/>
          </p:cNvSpPr>
          <p:nvPr/>
        </p:nvSpPr>
        <p:spPr bwMode="auto">
          <a:xfrm>
            <a:off x="6688667" y="1993194"/>
            <a:ext cx="1185333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6528" name="Line 32"/>
          <p:cNvSpPr>
            <a:spLocks noChangeShapeType="1"/>
          </p:cNvSpPr>
          <p:nvPr/>
        </p:nvSpPr>
        <p:spPr bwMode="auto">
          <a:xfrm>
            <a:off x="4402667" y="2247195"/>
            <a:ext cx="575028" cy="677333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graphicFrame>
        <p:nvGraphicFramePr>
          <p:cNvPr id="1386531" name="Object 35"/>
          <p:cNvGraphicFramePr>
            <a:graphicFrameLocks noChangeAspect="1"/>
          </p:cNvGraphicFramePr>
          <p:nvPr/>
        </p:nvGraphicFramePr>
        <p:xfrm>
          <a:off x="6350000" y="1270000"/>
          <a:ext cx="508000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3" imgW="152280" imgH="126720" progId="Equation.3">
                  <p:embed/>
                </p:oleObj>
              </mc:Choice>
              <mc:Fallback>
                <p:oleObj name="Equation" r:id="rId3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270000"/>
                        <a:ext cx="508000" cy="42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6532" name="Object 36"/>
          <p:cNvGraphicFramePr>
            <a:graphicFrameLocks noChangeAspect="1"/>
          </p:cNvGraphicFramePr>
          <p:nvPr/>
        </p:nvGraphicFramePr>
        <p:xfrm>
          <a:off x="4318000" y="1270000"/>
          <a:ext cx="508000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5" imgW="152280" imgH="126720" progId="Equation.3">
                  <p:embed/>
                </p:oleObj>
              </mc:Choice>
              <mc:Fallback>
                <p:oleObj name="Equation" r:id="rId5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270000"/>
                        <a:ext cx="508000" cy="42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6533" name="Object 37"/>
          <p:cNvGraphicFramePr>
            <a:graphicFrameLocks noChangeAspect="1"/>
          </p:cNvGraphicFramePr>
          <p:nvPr/>
        </p:nvGraphicFramePr>
        <p:xfrm>
          <a:off x="2286000" y="1270000"/>
          <a:ext cx="508000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6" imgW="152280" imgH="126720" progId="Equation.3">
                  <p:embed/>
                </p:oleObj>
              </mc:Choice>
              <mc:Fallback>
                <p:oleObj name="Equation" r:id="rId6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70000"/>
                        <a:ext cx="508000" cy="42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6647" name="Group 151"/>
          <p:cNvGraphicFramePr>
            <a:graphicFrameLocks noGrp="1"/>
          </p:cNvGraphicFramePr>
          <p:nvPr/>
        </p:nvGraphicFramePr>
        <p:xfrm>
          <a:off x="231070" y="940154"/>
          <a:ext cx="1314096" cy="3088570"/>
        </p:xfrm>
        <a:graphic>
          <a:graphicData uri="http://schemas.openxmlformats.org/drawingml/2006/table">
            <a:tbl>
              <a:tblPr/>
              <a:tblGrid>
                <a:gridCol w="564444"/>
                <a:gridCol w="749652"/>
              </a:tblGrid>
              <a:tr h="423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Inf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Inf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Inf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6598" name="Line 102"/>
          <p:cNvSpPr>
            <a:spLocks noChangeShapeType="1"/>
          </p:cNvSpPr>
          <p:nvPr/>
        </p:nvSpPr>
        <p:spPr bwMode="auto">
          <a:xfrm>
            <a:off x="0" y="4233333"/>
            <a:ext cx="10160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1386629" name="Text Box 133"/>
          <p:cNvSpPr txBox="1">
            <a:spLocks noChangeArrowheads="1"/>
          </p:cNvSpPr>
          <p:nvPr/>
        </p:nvSpPr>
        <p:spPr bwMode="auto">
          <a:xfrm>
            <a:off x="3030362" y="288043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386630" name="Text Box 134"/>
          <p:cNvSpPr txBox="1">
            <a:spLocks noChangeArrowheads="1"/>
          </p:cNvSpPr>
          <p:nvPr/>
        </p:nvSpPr>
        <p:spPr bwMode="auto">
          <a:xfrm>
            <a:off x="5076473" y="2485321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6631" name="Text Box 135"/>
          <p:cNvSpPr txBox="1">
            <a:spLocks noChangeArrowheads="1"/>
          </p:cNvSpPr>
          <p:nvPr/>
        </p:nvSpPr>
        <p:spPr bwMode="auto">
          <a:xfrm>
            <a:off x="6992056" y="2353028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386632" name="Text Box 136"/>
          <p:cNvSpPr txBox="1">
            <a:spLocks noChangeArrowheads="1"/>
          </p:cNvSpPr>
          <p:nvPr/>
        </p:nvSpPr>
        <p:spPr bwMode="auto">
          <a:xfrm>
            <a:off x="8468432" y="138818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6645" name="Text Box 149"/>
          <p:cNvSpPr txBox="1">
            <a:spLocks noChangeArrowheads="1"/>
          </p:cNvSpPr>
          <p:nvPr/>
        </p:nvSpPr>
        <p:spPr bwMode="auto">
          <a:xfrm>
            <a:off x="687917" y="4607278"/>
            <a:ext cx="8964083" cy="162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200" dirty="0">
                <a:latin typeface="Comic Sans MS" pitchFamily="66" charset="0"/>
              </a:rPr>
              <a:t>Every T seconds, Router </a:t>
            </a:r>
            <a:r>
              <a:rPr lang="en-US" sz="2200" i="1" dirty="0" err="1">
                <a:latin typeface="Comic Sans MS" pitchFamily="66" charset="0"/>
              </a:rPr>
              <a:t>i</a:t>
            </a:r>
            <a:r>
              <a:rPr lang="en-US" sz="2200" i="1" dirty="0">
                <a:latin typeface="Comic Sans MS" pitchFamily="66" charset="0"/>
              </a:rPr>
              <a:t> </a:t>
            </a:r>
            <a:r>
              <a:rPr lang="en-US" sz="2200" dirty="0">
                <a:latin typeface="Comic Sans MS" pitchFamily="66" charset="0"/>
              </a:rPr>
              <a:t>tells its neighbors about its current lowest-cost path to R8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200" dirty="0">
                <a:latin typeface="Comic Sans MS" pitchFamily="66" charset="0"/>
              </a:rPr>
              <a:t>Each router updates its </a:t>
            </a:r>
            <a:r>
              <a:rPr lang="en-US" sz="2200" dirty="0" smtClean="0">
                <a:latin typeface="Comic Sans MS" pitchFamily="66" charset="0"/>
              </a:rPr>
              <a:t>distance </a:t>
            </a:r>
            <a:r>
              <a:rPr lang="en-US" sz="2200" dirty="0">
                <a:latin typeface="Comic Sans MS" pitchFamily="66" charset="0"/>
              </a:rPr>
              <a:t>as </a:t>
            </a:r>
            <a:r>
              <a:rPr lang="en-US" sz="2200" i="1" dirty="0">
                <a:latin typeface="Comic Sans MS" pitchFamily="66" charset="0"/>
              </a:rPr>
              <a:t>min(current </a:t>
            </a:r>
            <a:r>
              <a:rPr lang="en-US" sz="2200" i="1" dirty="0" smtClean="0">
                <a:latin typeface="Comic Sans MS" pitchFamily="66" charset="0"/>
              </a:rPr>
              <a:t>distance, </a:t>
            </a:r>
            <a:r>
              <a:rPr lang="en-US" sz="2200" i="1" dirty="0">
                <a:latin typeface="Comic Sans MS" pitchFamily="66" charset="0"/>
              </a:rPr>
              <a:t>received  </a:t>
            </a:r>
            <a:r>
              <a:rPr lang="en-US" sz="2200" i="1" dirty="0" smtClean="0">
                <a:latin typeface="Comic Sans MS" pitchFamily="66" charset="0"/>
              </a:rPr>
              <a:t>distance </a:t>
            </a:r>
            <a:r>
              <a:rPr lang="en-US" sz="2200" i="1" dirty="0">
                <a:latin typeface="Comic Sans MS" pitchFamily="66" charset="0"/>
              </a:rPr>
              <a:t>+ link  </a:t>
            </a:r>
            <a:r>
              <a:rPr lang="en-US" sz="2200" i="1" dirty="0" smtClean="0">
                <a:latin typeface="Comic Sans MS" pitchFamily="66" charset="0"/>
              </a:rPr>
              <a:t>weight)</a:t>
            </a:r>
            <a:endParaRPr lang="en-US" sz="2200" i="1" dirty="0">
              <a:latin typeface="Comic Sans MS" pitchFamily="66" charset="0"/>
            </a:endParaRPr>
          </a:p>
        </p:txBody>
      </p:sp>
      <p:sp>
        <p:nvSpPr>
          <p:cNvPr id="1386648" name="Text Box 152"/>
          <p:cNvSpPr txBox="1">
            <a:spLocks noChangeArrowheads="1"/>
          </p:cNvSpPr>
          <p:nvPr/>
        </p:nvSpPr>
        <p:spPr bwMode="auto">
          <a:xfrm>
            <a:off x="762001" y="6519334"/>
            <a:ext cx="8210903" cy="84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Note, routing tables have both the next-hop and the 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distance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6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-169333"/>
            <a:ext cx="9202209" cy="1270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Distance Vector Routing</a:t>
            </a:r>
            <a:endParaRPr lang="en-US" sz="4000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4215695" y="677333"/>
            <a:ext cx="1795639" cy="51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700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906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F7182-AD83-410C-9D40-AA36FCD4D742}" type="slidenum">
              <a:rPr lang="en-US"/>
              <a:pPr/>
              <a:t>9</a:t>
            </a:fld>
            <a:endParaRPr lang="en-US"/>
          </a:p>
        </p:txBody>
      </p:sp>
      <p:sp>
        <p:nvSpPr>
          <p:cNvPr id="1388546" name="Rectangle 2"/>
          <p:cNvSpPr>
            <a:spLocks noChangeArrowheads="1"/>
          </p:cNvSpPr>
          <p:nvPr/>
        </p:nvSpPr>
        <p:spPr bwMode="auto">
          <a:xfrm>
            <a:off x="423333" y="6519333"/>
            <a:ext cx="9228667" cy="846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49" name="Oval 5"/>
          <p:cNvSpPr>
            <a:spLocks noChangeArrowheads="1"/>
          </p:cNvSpPr>
          <p:nvPr/>
        </p:nvSpPr>
        <p:spPr bwMode="auto">
          <a:xfrm>
            <a:off x="4741333" y="287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5</a:t>
            </a:r>
            <a:endParaRPr lang="en-US" sz="2200"/>
          </a:p>
        </p:txBody>
      </p:sp>
      <p:sp>
        <p:nvSpPr>
          <p:cNvPr id="1388550" name="Oval 6"/>
          <p:cNvSpPr>
            <a:spLocks noChangeArrowheads="1"/>
          </p:cNvSpPr>
          <p:nvPr/>
        </p:nvSpPr>
        <p:spPr bwMode="auto">
          <a:xfrm>
            <a:off x="2540000" y="3217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3</a:t>
            </a:r>
            <a:endParaRPr lang="en-US" sz="2200"/>
          </a:p>
        </p:txBody>
      </p:sp>
      <p:sp>
        <p:nvSpPr>
          <p:cNvPr id="1388551" name="Oval 7"/>
          <p:cNvSpPr>
            <a:spLocks noChangeArrowheads="1"/>
          </p:cNvSpPr>
          <p:nvPr/>
        </p:nvSpPr>
        <p:spPr bwMode="auto">
          <a:xfrm>
            <a:off x="6604000" y="2709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7</a:t>
            </a:r>
            <a:endParaRPr lang="en-US" sz="2200"/>
          </a:p>
        </p:txBody>
      </p:sp>
      <p:sp>
        <p:nvSpPr>
          <p:cNvPr id="1388552" name="Oval 8"/>
          <p:cNvSpPr>
            <a:spLocks noChangeArrowheads="1"/>
          </p:cNvSpPr>
          <p:nvPr/>
        </p:nvSpPr>
        <p:spPr bwMode="auto">
          <a:xfrm>
            <a:off x="7958667" y="3302000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8</a:t>
            </a:r>
            <a:endParaRPr lang="en-US" sz="2200"/>
          </a:p>
        </p:txBody>
      </p:sp>
      <p:sp>
        <p:nvSpPr>
          <p:cNvPr id="1388553" name="Oval 9"/>
          <p:cNvSpPr>
            <a:spLocks noChangeArrowheads="1"/>
          </p:cNvSpPr>
          <p:nvPr/>
        </p:nvSpPr>
        <p:spPr bwMode="auto">
          <a:xfrm>
            <a:off x="7874000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6</a:t>
            </a:r>
            <a:endParaRPr lang="en-US" sz="2200"/>
          </a:p>
        </p:txBody>
      </p:sp>
      <p:sp>
        <p:nvSpPr>
          <p:cNvPr id="1388554" name="Oval 10"/>
          <p:cNvSpPr>
            <a:spLocks noChangeArrowheads="1"/>
          </p:cNvSpPr>
          <p:nvPr/>
        </p:nvSpPr>
        <p:spPr bwMode="auto">
          <a:xfrm>
            <a:off x="5926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4</a:t>
            </a:r>
            <a:endParaRPr lang="en-US" sz="2200"/>
          </a:p>
        </p:txBody>
      </p:sp>
      <p:sp>
        <p:nvSpPr>
          <p:cNvPr id="1388555" name="Oval 11"/>
          <p:cNvSpPr>
            <a:spLocks noChangeArrowheads="1"/>
          </p:cNvSpPr>
          <p:nvPr/>
        </p:nvSpPr>
        <p:spPr bwMode="auto">
          <a:xfrm>
            <a:off x="3894667" y="1693333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2</a:t>
            </a:r>
            <a:endParaRPr lang="en-US" sz="2200"/>
          </a:p>
        </p:txBody>
      </p:sp>
      <p:sp>
        <p:nvSpPr>
          <p:cNvPr id="1388556" name="Oval 12"/>
          <p:cNvSpPr>
            <a:spLocks noChangeArrowheads="1"/>
          </p:cNvSpPr>
          <p:nvPr/>
        </p:nvSpPr>
        <p:spPr bwMode="auto">
          <a:xfrm>
            <a:off x="1778000" y="1608667"/>
            <a:ext cx="762000" cy="592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R</a:t>
            </a:r>
            <a:r>
              <a:rPr lang="en-US" sz="2200" baseline="-25000"/>
              <a:t>1</a:t>
            </a:r>
            <a:endParaRPr lang="en-US" sz="2200"/>
          </a:p>
        </p:txBody>
      </p:sp>
      <p:sp>
        <p:nvSpPr>
          <p:cNvPr id="1388557" name="Line 13"/>
          <p:cNvSpPr>
            <a:spLocks noChangeShapeType="1"/>
          </p:cNvSpPr>
          <p:nvPr/>
        </p:nvSpPr>
        <p:spPr bwMode="auto">
          <a:xfrm>
            <a:off x="2540000" y="1947333"/>
            <a:ext cx="1354667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58" name="Line 14"/>
          <p:cNvSpPr>
            <a:spLocks noChangeShapeType="1"/>
          </p:cNvSpPr>
          <p:nvPr/>
        </p:nvSpPr>
        <p:spPr bwMode="auto">
          <a:xfrm>
            <a:off x="2201333" y="2201333"/>
            <a:ext cx="592667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59" name="Line 15"/>
          <p:cNvSpPr>
            <a:spLocks noChangeShapeType="1"/>
          </p:cNvSpPr>
          <p:nvPr/>
        </p:nvSpPr>
        <p:spPr bwMode="auto">
          <a:xfrm>
            <a:off x="6434667" y="2286000"/>
            <a:ext cx="338667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60" name="Line 16"/>
          <p:cNvSpPr>
            <a:spLocks noChangeShapeType="1"/>
          </p:cNvSpPr>
          <p:nvPr/>
        </p:nvSpPr>
        <p:spPr bwMode="auto">
          <a:xfrm flipH="1">
            <a:off x="3217334" y="3725333"/>
            <a:ext cx="47413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61" name="Line 17"/>
          <p:cNvSpPr>
            <a:spLocks noChangeShapeType="1"/>
          </p:cNvSpPr>
          <p:nvPr/>
        </p:nvSpPr>
        <p:spPr bwMode="auto">
          <a:xfrm flipH="1" flipV="1">
            <a:off x="5503334" y="3302000"/>
            <a:ext cx="2455333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62" name="Line 18"/>
          <p:cNvSpPr>
            <a:spLocks noChangeShapeType="1"/>
          </p:cNvSpPr>
          <p:nvPr/>
        </p:nvSpPr>
        <p:spPr bwMode="auto">
          <a:xfrm flipH="1" flipV="1">
            <a:off x="7366000" y="3048000"/>
            <a:ext cx="762000" cy="3386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63" name="Line 19"/>
          <p:cNvSpPr>
            <a:spLocks noChangeShapeType="1"/>
          </p:cNvSpPr>
          <p:nvPr/>
        </p:nvSpPr>
        <p:spPr bwMode="auto">
          <a:xfrm flipV="1">
            <a:off x="8297333" y="2286000"/>
            <a:ext cx="0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64" name="Text Box 20"/>
          <p:cNvSpPr txBox="1">
            <a:spLocks noChangeArrowheads="1"/>
          </p:cNvSpPr>
          <p:nvPr/>
        </p:nvSpPr>
        <p:spPr bwMode="auto">
          <a:xfrm>
            <a:off x="3115028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88565" name="Text Box 21"/>
          <p:cNvSpPr txBox="1">
            <a:spLocks noChangeArrowheads="1"/>
          </p:cNvSpPr>
          <p:nvPr/>
        </p:nvSpPr>
        <p:spPr bwMode="auto">
          <a:xfrm>
            <a:off x="5231695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388566" name="Text Box 22"/>
          <p:cNvSpPr txBox="1">
            <a:spLocks noChangeArrowheads="1"/>
          </p:cNvSpPr>
          <p:nvPr/>
        </p:nvSpPr>
        <p:spPr bwMode="auto">
          <a:xfrm>
            <a:off x="7094361" y="1569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88567" name="Text Box 23"/>
          <p:cNvSpPr txBox="1">
            <a:spLocks noChangeArrowheads="1"/>
          </p:cNvSpPr>
          <p:nvPr/>
        </p:nvSpPr>
        <p:spPr bwMode="auto">
          <a:xfrm>
            <a:off x="8364361" y="2501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8568" name="Text Box 24"/>
          <p:cNvSpPr txBox="1">
            <a:spLocks noChangeArrowheads="1"/>
          </p:cNvSpPr>
          <p:nvPr/>
        </p:nvSpPr>
        <p:spPr bwMode="auto">
          <a:xfrm>
            <a:off x="3961695" y="3263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88569" name="Text Box 25"/>
          <p:cNvSpPr txBox="1">
            <a:spLocks noChangeArrowheads="1"/>
          </p:cNvSpPr>
          <p:nvPr/>
        </p:nvSpPr>
        <p:spPr bwMode="auto">
          <a:xfrm>
            <a:off x="2437695" y="2331862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8570" name="Text Box 26"/>
          <p:cNvSpPr txBox="1">
            <a:spLocks noChangeArrowheads="1"/>
          </p:cNvSpPr>
          <p:nvPr/>
        </p:nvSpPr>
        <p:spPr bwMode="auto">
          <a:xfrm>
            <a:off x="4639028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8571" name="Text Box 27"/>
          <p:cNvSpPr txBox="1">
            <a:spLocks noChangeArrowheads="1"/>
          </p:cNvSpPr>
          <p:nvPr/>
        </p:nvSpPr>
        <p:spPr bwMode="auto">
          <a:xfrm>
            <a:off x="6586361" y="2247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88572" name="Text Box 28"/>
          <p:cNvSpPr txBox="1">
            <a:spLocks noChangeArrowheads="1"/>
          </p:cNvSpPr>
          <p:nvPr/>
        </p:nvSpPr>
        <p:spPr bwMode="auto">
          <a:xfrm>
            <a:off x="5909028" y="2924528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88573" name="Text Box 29"/>
          <p:cNvSpPr txBox="1">
            <a:spLocks noChangeArrowheads="1"/>
          </p:cNvSpPr>
          <p:nvPr/>
        </p:nvSpPr>
        <p:spPr bwMode="auto">
          <a:xfrm>
            <a:off x="7687028" y="2755195"/>
            <a:ext cx="333423" cy="4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88574" name="Line 30"/>
          <p:cNvSpPr>
            <a:spLocks noChangeShapeType="1"/>
          </p:cNvSpPr>
          <p:nvPr/>
        </p:nvSpPr>
        <p:spPr bwMode="auto">
          <a:xfrm>
            <a:off x="4674306" y="1947333"/>
            <a:ext cx="1234722" cy="0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75" name="Line 31"/>
          <p:cNvSpPr>
            <a:spLocks noChangeShapeType="1"/>
          </p:cNvSpPr>
          <p:nvPr/>
        </p:nvSpPr>
        <p:spPr bwMode="auto">
          <a:xfrm>
            <a:off x="6688667" y="1993194"/>
            <a:ext cx="11853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388576" name="Line 32"/>
          <p:cNvSpPr>
            <a:spLocks noChangeShapeType="1"/>
          </p:cNvSpPr>
          <p:nvPr/>
        </p:nvSpPr>
        <p:spPr bwMode="auto">
          <a:xfrm>
            <a:off x="4402667" y="2247195"/>
            <a:ext cx="575028" cy="677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graphicFrame>
        <p:nvGraphicFramePr>
          <p:cNvPr id="1388580" name="Group 36"/>
          <p:cNvGraphicFramePr>
            <a:graphicFrameLocks noGrp="1"/>
          </p:cNvGraphicFramePr>
          <p:nvPr/>
        </p:nvGraphicFramePr>
        <p:xfrm>
          <a:off x="231070" y="940154"/>
          <a:ext cx="1314096" cy="3088570"/>
        </p:xfrm>
        <a:graphic>
          <a:graphicData uri="http://schemas.openxmlformats.org/drawingml/2006/table">
            <a:tbl>
              <a:tblPr/>
              <a:tblGrid>
                <a:gridCol w="564444"/>
                <a:gridCol w="749652"/>
              </a:tblGrid>
              <a:tr h="423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6, R3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4, R5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6, R7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101600" marR="101600" marT="50800" marB="5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3, R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8606" name="Line 62"/>
          <p:cNvSpPr>
            <a:spLocks noChangeShapeType="1"/>
          </p:cNvSpPr>
          <p:nvPr/>
        </p:nvSpPr>
        <p:spPr bwMode="auto">
          <a:xfrm>
            <a:off x="0" y="4233333"/>
            <a:ext cx="10160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1388607" name="Text Box 63"/>
          <p:cNvSpPr txBox="1">
            <a:spLocks noChangeArrowheads="1"/>
          </p:cNvSpPr>
          <p:nvPr/>
        </p:nvSpPr>
        <p:spPr bwMode="auto">
          <a:xfrm>
            <a:off x="3030362" y="288043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388608" name="Text Box 64"/>
          <p:cNvSpPr txBox="1">
            <a:spLocks noChangeArrowheads="1"/>
          </p:cNvSpPr>
          <p:nvPr/>
        </p:nvSpPr>
        <p:spPr bwMode="auto">
          <a:xfrm>
            <a:off x="5076473" y="2485321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8609" name="Text Box 65"/>
          <p:cNvSpPr txBox="1">
            <a:spLocks noChangeArrowheads="1"/>
          </p:cNvSpPr>
          <p:nvPr/>
        </p:nvSpPr>
        <p:spPr bwMode="auto">
          <a:xfrm>
            <a:off x="6992056" y="2353028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388610" name="Text Box 66"/>
          <p:cNvSpPr txBox="1">
            <a:spLocks noChangeArrowheads="1"/>
          </p:cNvSpPr>
          <p:nvPr/>
        </p:nvSpPr>
        <p:spPr bwMode="auto">
          <a:xfrm>
            <a:off x="8468432" y="138818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88611" name="Text Box 67"/>
          <p:cNvSpPr txBox="1">
            <a:spLocks noChangeArrowheads="1"/>
          </p:cNvSpPr>
          <p:nvPr/>
        </p:nvSpPr>
        <p:spPr bwMode="auto">
          <a:xfrm>
            <a:off x="687917" y="4607278"/>
            <a:ext cx="8964083" cy="47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0" i="1" dirty="0">
                <a:latin typeface="Comic Sans MS" pitchFamily="66" charset="0"/>
              </a:rPr>
              <a:t>Repeat until no </a:t>
            </a:r>
            <a:r>
              <a:rPr lang="en-US" i="1" dirty="0" smtClean="0">
                <a:latin typeface="Comic Sans MS" pitchFamily="66" charset="0"/>
              </a:rPr>
              <a:t>distance</a:t>
            </a:r>
            <a:r>
              <a:rPr lang="en-US" b="0" i="1" dirty="0" smtClean="0">
                <a:latin typeface="Comic Sans MS" pitchFamily="66" charset="0"/>
              </a:rPr>
              <a:t> </a:t>
            </a:r>
            <a:r>
              <a:rPr lang="en-US" b="0" i="1" dirty="0">
                <a:latin typeface="Comic Sans MS" pitchFamily="66" charset="0"/>
              </a:rPr>
              <a:t>change</a:t>
            </a:r>
          </a:p>
        </p:txBody>
      </p:sp>
      <p:sp>
        <p:nvSpPr>
          <p:cNvPr id="1388612" name="Text Box 68"/>
          <p:cNvSpPr txBox="1">
            <a:spLocks noChangeArrowheads="1"/>
          </p:cNvSpPr>
          <p:nvPr/>
        </p:nvSpPr>
        <p:spPr bwMode="auto">
          <a:xfrm>
            <a:off x="2315987" y="1335265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388613" name="Text Box 69"/>
          <p:cNvSpPr txBox="1">
            <a:spLocks noChangeArrowheads="1"/>
          </p:cNvSpPr>
          <p:nvPr/>
        </p:nvSpPr>
        <p:spPr bwMode="auto">
          <a:xfrm>
            <a:off x="4321528" y="1388182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4</a:t>
            </a:r>
          </a:p>
        </p:txBody>
      </p:sp>
      <p:sp>
        <p:nvSpPr>
          <p:cNvPr id="1388614" name="Text Box 70"/>
          <p:cNvSpPr txBox="1">
            <a:spLocks noChangeArrowheads="1"/>
          </p:cNvSpPr>
          <p:nvPr/>
        </p:nvSpPr>
        <p:spPr bwMode="auto">
          <a:xfrm>
            <a:off x="6226528" y="1308806"/>
            <a:ext cx="504472" cy="4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45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-169333"/>
            <a:ext cx="9202209" cy="1270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Distance Vector Routing</a:t>
            </a:r>
            <a:endParaRPr lang="en-US" sz="4000" dirty="0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215695" y="677333"/>
            <a:ext cx="1795639" cy="51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700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795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FF"/>
      </a:accent1>
      <a:accent2>
        <a:srgbClr val="FF0000"/>
      </a:accent2>
      <a:accent3>
        <a:srgbClr val="00B050"/>
      </a:accent3>
      <a:accent4>
        <a:srgbClr val="7030A0"/>
      </a:accent4>
      <a:accent5>
        <a:srgbClr val="4BACC6"/>
      </a:accent5>
      <a:accent6>
        <a:srgbClr val="00339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none" rtlCol="0">
        <a:sp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59156</TotalTime>
  <Words>1814</Words>
  <Application>Microsoft Office PowerPoint</Application>
  <PresentationFormat>Custom</PresentationFormat>
  <Paragraphs>516</Paragraphs>
  <Slides>29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Computer Networks Layering and Routing</vt:lpstr>
      <vt:lpstr>The Job of a Router </vt:lpstr>
      <vt:lpstr>How does the router know which output link leads to a packet destination?</vt:lpstr>
      <vt:lpstr>Distance Vector Routing</vt:lpstr>
      <vt:lpstr>Example</vt:lpstr>
      <vt:lpstr>Solution is simple by inspection... (in this case)</vt:lpstr>
      <vt:lpstr>Distance Vector Routing</vt:lpstr>
      <vt:lpstr>Distance Vector Routing</vt:lpstr>
      <vt:lpstr>Distance Vector Routing</vt:lpstr>
      <vt:lpstr>Distance Vector Routing</vt:lpstr>
      <vt:lpstr>Requirements of Internet-Wide Routing </vt:lpstr>
      <vt:lpstr>Scaling Routing to the Internet </vt:lpstr>
      <vt:lpstr>Idea for Scaling</vt:lpstr>
      <vt:lpstr>Hierarchical Addressing </vt:lpstr>
      <vt:lpstr>Hierarchical Address Allocation </vt:lpstr>
      <vt:lpstr>Hierarchical Addressing </vt:lpstr>
      <vt:lpstr>Longest Prefix Match </vt:lpstr>
      <vt:lpstr>PowerPoint Presentation</vt:lpstr>
      <vt:lpstr>Inter-AS Relationship: Transit vs. Peering</vt:lpstr>
      <vt:lpstr>Policy-Based Routing</vt:lpstr>
      <vt:lpstr>Desirable Incoming Policies</vt:lpstr>
      <vt:lpstr>How Does AS-2 Control Incoming Traffic?</vt:lpstr>
      <vt:lpstr>Desirable Outgoing Policies</vt:lpstr>
      <vt:lpstr>How Does AS-2 Control Outgoing Traffic? </vt:lpstr>
      <vt:lpstr>BGP: Border Gateway Protocol</vt:lpstr>
      <vt:lpstr>Enforcing Policies (i.e., making money)  Using BGP</vt:lpstr>
      <vt:lpstr>BGP</vt:lpstr>
      <vt:lpstr>BGP Update Message Processing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dina</cp:lastModifiedBy>
  <cp:revision>3087</cp:revision>
  <dcterms:created xsi:type="dcterms:W3CDTF">2004-05-06T09:28:21Z</dcterms:created>
  <dcterms:modified xsi:type="dcterms:W3CDTF">2013-03-07T18:50:21Z</dcterms:modified>
</cp:coreProperties>
</file>