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6" r:id="rId4"/>
    <p:sldId id="257" r:id="rId5"/>
    <p:sldId id="267" r:id="rId6"/>
    <p:sldId id="268" r:id="rId7"/>
    <p:sldId id="258" r:id="rId8"/>
    <p:sldId id="276" r:id="rId9"/>
    <p:sldId id="277" r:id="rId10"/>
    <p:sldId id="279" r:id="rId11"/>
    <p:sldId id="269" r:id="rId12"/>
    <p:sldId id="274" r:id="rId13"/>
    <p:sldId id="272" r:id="rId14"/>
    <p:sldId id="273" r:id="rId15"/>
    <p:sldId id="270" r:id="rId16"/>
    <p:sldId id="275" r:id="rId17"/>
    <p:sldId id="259" r:id="rId18"/>
    <p:sldId id="262" r:id="rId19"/>
    <p:sldId id="263" r:id="rId20"/>
    <p:sldId id="260" r:id="rId21"/>
    <p:sldId id="264" r:id="rId22"/>
    <p:sldId id="265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2A1BE-E2EC-7C28-964F-39DE32BAD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C0377A-AAF8-1A2E-C08D-DF2DC22CB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18B0BF-4BC1-397D-695F-21B8C9A7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798F4-8216-8B92-2D0F-6F54C192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E6102-E609-72C3-7F7B-CC520179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8A50-EE84-AE3A-041C-04A9BBBD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89AF7A-D5EF-2AFB-B5D0-B7723894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1A6852-1A2B-AD27-DC7C-95E48295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F48ACF-64E9-78C4-0821-FA770B1E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757F08-FDC8-F08C-D998-E31D38FB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887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367ACAB-7F6B-95B1-7504-68DD8968F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6344C07-F632-E7CA-CB44-2276B55CF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45CB43-9485-671F-99B5-3ED5D316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8E0163-B128-FCA6-5105-0585226F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F5A1A7-5970-6C06-130B-8DCB049F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02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7D8A-27F3-4C41-2A4F-F0C6B255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B79DE2-368E-38F9-2B37-F55588A7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91F35F-8BC2-625C-E287-ACA037AA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AD9883-9110-C016-53F7-9521D115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341415-596A-D7F3-32DD-D37A2241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065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58B19-1CBE-C15F-2275-D322148A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F84E0E-661C-DBAA-83F8-20F0D1A8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249A6D-A595-A63C-8561-88811455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98E751-BA21-2CBA-DC6B-3418ACAD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AB02E9-D612-7C83-C739-EE555383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443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C25C5-04CA-A912-4DEA-64A5F31C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A4EB1B-DCFF-369F-8CF9-AC3A840E5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757CC6-350C-254C-D9AE-63E70657A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2D577D-9C20-1407-87D0-EB5A65E2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60A5B4-83CA-7284-B46E-270B9E92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1BC08F-5313-00A5-614F-02172BC5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39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DFAF9-E887-28CD-902D-4A28A300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5F132DA-1766-FB85-76BA-A749B9D3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BA32F2-A619-2C97-4125-B3D4BEC69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5E68647-5E95-68B9-140A-468ACD032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2DB7A8A-CE34-9007-69D4-08E20C8B1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FC7C1A4-97D4-7553-8D86-E6480265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B8B8F7D-3383-5748-3CDA-8C0D8FE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D39C83F-36FF-A1D0-0A90-7CE28A60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023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6D695-1B19-9705-F841-810E9DFC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E0C5370-2DF5-FDD8-6355-61A4C00D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3426A2-2CE9-2A8C-140A-269E1392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D6E008-C842-9678-A86B-B756BC06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67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E0DA699-9412-04E3-ADEE-05BED8B1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AF217E8-1B3E-27E0-4C04-2CD545B6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9FE9AC-6E7E-FAE1-D751-C9A75E31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575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C49D1-DBDF-0C74-CA1F-8575349E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4C6CBC-98AA-B1A9-7D01-89FA88A1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6F9FEF9-5A81-5D56-D7CB-9E7BB3D7F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2B26968-6FD5-6BC0-2C16-144CCBFC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DBB715-EB97-23C1-338D-BC779D4F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81FFB5-56EC-DDF0-24D3-64C7D31E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039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053C-A448-10BB-545C-231A9A99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F5C2722-74BD-F832-B162-BB2654B64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BF54AB3-8FCE-5684-7AC4-3CBD536F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8CA210-52C9-BCBC-26E2-8FBDEE1C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B3FB47-6BD5-AC39-6827-BF3EF473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A64BD3-79D4-ADCD-D2C4-AE2F4039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87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59E1F37-2E7F-94C7-D8B1-82D4881A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9C08E2-D876-3592-923B-2C1739758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CF81DC-C16D-4DE7-4D8C-29A7F15DC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DB89-9C10-4B6B-B2D5-281B1E0E0F17}" type="datetimeFigureOut">
              <a:rPr lang="LID4096" smtClean="0"/>
              <a:t>04/19/2024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975188-FEB8-A623-767E-DE951DAD3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BBEB94-5F34-BD7E-3F4F-5C4C1374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7EF7-C9BF-4ACF-BC34-9A0AA7BE68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915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6F9BC-A799-325A-81B1-5D5FB207E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Designing</a:t>
            </a:r>
            <a:r>
              <a:rPr lang="fr-BE" dirty="0"/>
              <a:t> interactions </a:t>
            </a:r>
            <a:r>
              <a:rPr lang="fr-BE" dirty="0" err="1"/>
              <a:t>between</a:t>
            </a:r>
            <a:r>
              <a:rPr lang="fr-BE" dirty="0"/>
              <a:t> Tangibles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F1838538-097C-0DC9-4A6E-9AA7CF6252F2}"/>
              </a:ext>
            </a:extLst>
          </p:cNvPr>
          <p:cNvSpPr txBox="1">
            <a:spLocks/>
          </p:cNvSpPr>
          <p:nvPr/>
        </p:nvSpPr>
        <p:spPr>
          <a:xfrm>
            <a:off x="-2756673" y="6175910"/>
            <a:ext cx="10067934" cy="58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/>
              <a:t>Presented</a:t>
            </a:r>
            <a:r>
              <a:rPr lang="fr-BE" dirty="0"/>
              <a:t> by Faroukh Davouzov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7609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Research questions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4B2D73-8209-0405-039D-C5C3A2B5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What methods and technologies provide the most accurate and reliable spatial awareness and positioning for tangible objects in an interative learning environment?</a:t>
            </a:r>
          </a:p>
        </p:txBody>
      </p:sp>
    </p:spTree>
    <p:extLst>
      <p:ext uri="{BB962C8B-B14F-4D97-AF65-F5344CB8AC3E}">
        <p14:creationId xmlns:p14="http://schemas.microsoft.com/office/powerpoint/2010/main" val="321801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Tangible User Interfaces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0E2DA0-4336-05E1-381F-B123568C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Memorix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Recreate pattern</a:t>
            </a:r>
          </a:p>
          <a:p>
            <a:r>
              <a:rPr lang="en-GB" dirty="0"/>
              <a:t>Tern </a:t>
            </a:r>
          </a:p>
          <a:p>
            <a:pPr lvl="1"/>
            <a:r>
              <a:rPr lang="en-GB" dirty="0"/>
              <a:t>Plug and play style</a:t>
            </a:r>
          </a:p>
          <a:p>
            <a:r>
              <a:rPr lang="en-GB" dirty="0"/>
              <a:t>Tangible bots</a:t>
            </a:r>
          </a:p>
          <a:p>
            <a:pPr lvl="1"/>
            <a:r>
              <a:rPr lang="en-GB" dirty="0"/>
              <a:t>Controlling multiple bots at once</a:t>
            </a:r>
          </a:p>
          <a:p>
            <a:r>
              <a:rPr lang="en-GB" dirty="0"/>
              <a:t>Chemistry education</a:t>
            </a:r>
          </a:p>
          <a:p>
            <a:pPr lvl="1"/>
            <a:r>
              <a:rPr lang="en-GB" dirty="0"/>
              <a:t>Combining atoms and molecules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3076" name="Picture 4" descr="A person sitting at a desk with a computer screen&#10;&#10;Description automatically generated">
            <a:extLst>
              <a:ext uri="{FF2B5EF4-FFF2-40B4-BE49-F238E27FC236}">
                <a16:creationId xmlns:a16="http://schemas.microsoft.com/office/drawing/2014/main" id="{EC05D3DE-AA4C-F3B7-39B6-3D274C7F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73" y="1558353"/>
            <a:ext cx="2469022" cy="187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rn - Tangible Programming">
            <a:extLst>
              <a:ext uri="{FF2B5EF4-FFF2-40B4-BE49-F238E27FC236}">
                <a16:creationId xmlns:a16="http://schemas.microsoft.com/office/drawing/2014/main" id="{8DBF8504-73DB-678D-B284-CE9A75DB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944" y="3869547"/>
            <a:ext cx="2474151" cy="136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angible Bots: Interaction with Active Tangibles in Tabletop Interfaces">
            <a:extLst>
              <a:ext uri="{FF2B5EF4-FFF2-40B4-BE49-F238E27FC236}">
                <a16:creationId xmlns:a16="http://schemas.microsoft.com/office/drawing/2014/main" id="{7ECB232B-A24C-C935-4E4B-4862EC402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45" y="1636426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DF] Memorix: A tangible memory game using iSIG-Blocks | Semantic Scholar">
            <a:extLst>
              <a:ext uri="{FF2B5EF4-FFF2-40B4-BE49-F238E27FC236}">
                <a16:creationId xmlns:a16="http://schemas.microsoft.com/office/drawing/2014/main" id="{06B253D1-5534-E7C6-BFE3-6EA31F32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45" y="3849307"/>
            <a:ext cx="2657475" cy="246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9AE4C-8616-6862-E545-62BB65D45B2A}"/>
              </a:ext>
            </a:extLst>
          </p:cNvPr>
          <p:cNvSpPr txBox="1"/>
          <p:nvPr/>
        </p:nvSpPr>
        <p:spPr>
          <a:xfrm>
            <a:off x="9081944" y="5288148"/>
            <a:ext cx="1333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Tern programming</a:t>
            </a:r>
            <a:endParaRPr lang="en-BE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A3605-E419-53CE-EF7F-B1D03ECF8407}"/>
              </a:ext>
            </a:extLst>
          </p:cNvPr>
          <p:cNvSpPr txBox="1"/>
          <p:nvPr/>
        </p:nvSpPr>
        <p:spPr>
          <a:xfrm>
            <a:off x="6033727" y="3368575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Tangible bots</a:t>
            </a:r>
            <a:endParaRPr lang="en-BE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5666E-0812-A398-AA28-F9FACC68CFEA}"/>
              </a:ext>
            </a:extLst>
          </p:cNvPr>
          <p:cNvSpPr txBox="1"/>
          <p:nvPr/>
        </p:nvSpPr>
        <p:spPr>
          <a:xfrm>
            <a:off x="9076710" y="3457908"/>
            <a:ext cx="1457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Chemistry education</a:t>
            </a:r>
            <a:endParaRPr lang="en-BE" sz="1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9920-8249-4212-BD75-1A36960D5FDC}"/>
              </a:ext>
            </a:extLst>
          </p:cNvPr>
          <p:cNvSpPr txBox="1"/>
          <p:nvPr/>
        </p:nvSpPr>
        <p:spPr>
          <a:xfrm>
            <a:off x="6033727" y="6311900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/>
              <a:t>Memorix</a:t>
            </a:r>
            <a:endParaRPr lang="en-BE" sz="1200" i="1" dirty="0"/>
          </a:p>
        </p:txBody>
      </p:sp>
    </p:spTree>
    <p:extLst>
      <p:ext uri="{BB962C8B-B14F-4D97-AF65-F5344CB8AC3E}">
        <p14:creationId xmlns:p14="http://schemas.microsoft.com/office/powerpoint/2010/main" val="171897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Tangible User Interfaces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0E2DA0-4336-05E1-381F-B123568C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 via large display (tabletop or screen)</a:t>
            </a:r>
          </a:p>
          <a:p>
            <a:r>
              <a:rPr lang="en-GB" dirty="0"/>
              <a:t>Interaction between tangible rather simple</a:t>
            </a:r>
          </a:p>
          <a:p>
            <a:r>
              <a:rPr lang="en-GB" dirty="0"/>
              <a:t>More plug and play style</a:t>
            </a:r>
          </a:p>
          <a:p>
            <a:r>
              <a:rPr lang="en-GB" dirty="0"/>
              <a:t>Limited feedback to the user from the tangibles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3476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Location Tracking in TUIs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0E2DA0-4336-05E1-381F-B123568C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Tabletops</a:t>
            </a:r>
          </a:p>
          <a:p>
            <a:pPr lvl="1"/>
            <a:r>
              <a:rPr lang="en-GB" dirty="0" err="1"/>
              <a:t>Memorix</a:t>
            </a:r>
            <a:r>
              <a:rPr lang="en-GB" dirty="0"/>
              <a:t>, tangible bots, </a:t>
            </a:r>
            <a:r>
              <a:rPr lang="en-GB" dirty="0" err="1"/>
              <a:t>reacTable</a:t>
            </a:r>
            <a:endParaRPr lang="en-GB" dirty="0"/>
          </a:p>
          <a:p>
            <a:r>
              <a:rPr lang="en-GB" dirty="0"/>
              <a:t>Computer vision</a:t>
            </a:r>
          </a:p>
          <a:p>
            <a:pPr lvl="1"/>
            <a:r>
              <a:rPr lang="en-GB" dirty="0"/>
              <a:t>Tern, Microsoft Fusion </a:t>
            </a:r>
          </a:p>
          <a:p>
            <a:r>
              <a:rPr lang="en-GB" dirty="0"/>
              <a:t>Head Mounted Display</a:t>
            </a:r>
          </a:p>
          <a:p>
            <a:pPr lvl="1"/>
            <a:r>
              <a:rPr lang="en-GB" dirty="0" err="1"/>
              <a:t>CheckMate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258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Location Tracking in TUIs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0E2DA0-4336-05E1-381F-B123568C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much hardware needed</a:t>
            </a:r>
          </a:p>
          <a:p>
            <a:r>
              <a:rPr lang="en-GB" dirty="0"/>
              <a:t>Not user friendly</a:t>
            </a:r>
          </a:p>
          <a:p>
            <a:r>
              <a:rPr lang="en-GB" dirty="0"/>
              <a:t>Not convenient to wear an HMD, also expensive</a:t>
            </a:r>
          </a:p>
          <a:p>
            <a:r>
              <a:rPr lang="en-GB" dirty="0"/>
              <a:t>Limited space with computer vision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6265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Indoor Positioning Technologies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4B2D73-8209-0405-039D-C5C3A2B5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/>
              <a:t>WiFi</a:t>
            </a:r>
            <a:endParaRPr lang="en-GB" sz="2400" dirty="0"/>
          </a:p>
          <a:p>
            <a:r>
              <a:rPr lang="en-GB" sz="2400" dirty="0"/>
              <a:t>Bluetooth</a:t>
            </a:r>
          </a:p>
          <a:p>
            <a:r>
              <a:rPr lang="en-GB" sz="2400" dirty="0"/>
              <a:t>ZigBee</a:t>
            </a:r>
          </a:p>
          <a:p>
            <a:r>
              <a:rPr lang="en-GB" sz="2400" dirty="0"/>
              <a:t>RFID</a:t>
            </a:r>
          </a:p>
          <a:p>
            <a:r>
              <a:rPr lang="en-GB" sz="2400" dirty="0"/>
              <a:t>Ultra-Wideband</a:t>
            </a:r>
            <a:endParaRPr lang="en-GB" sz="2000" dirty="0"/>
          </a:p>
          <a:p>
            <a:r>
              <a:rPr lang="en-GB" sz="2400" dirty="0"/>
              <a:t>Visible Light</a:t>
            </a:r>
          </a:p>
          <a:p>
            <a:r>
              <a:rPr lang="en-GB" sz="2400" dirty="0"/>
              <a:t>Acoustic signals</a:t>
            </a:r>
          </a:p>
          <a:p>
            <a:r>
              <a:rPr lang="en-GB" sz="2400" dirty="0"/>
              <a:t>Ultrasound</a:t>
            </a:r>
            <a:endParaRPr lang="en-GB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5956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Indoor Positioning Technologies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4B2D73-8209-0405-039D-C5C3A2B5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Selection depends on various factors</a:t>
            </a:r>
          </a:p>
          <a:p>
            <a:pPr lvl="1"/>
            <a:r>
              <a:rPr lang="en-GB" dirty="0"/>
              <a:t>Accuracy</a:t>
            </a:r>
          </a:p>
          <a:p>
            <a:pPr lvl="1"/>
            <a:r>
              <a:rPr lang="en-GB" dirty="0"/>
              <a:t>Price</a:t>
            </a:r>
          </a:p>
          <a:p>
            <a:pPr lvl="1"/>
            <a:r>
              <a:rPr lang="en-GB" dirty="0"/>
              <a:t>Scalability</a:t>
            </a:r>
          </a:p>
          <a:p>
            <a:pPr lvl="1"/>
            <a:r>
              <a:rPr lang="en-GB" dirty="0"/>
              <a:t>Energy efficiency</a:t>
            </a:r>
          </a:p>
          <a:p>
            <a:pPr lvl="1"/>
            <a:r>
              <a:rPr lang="en-GB" dirty="0"/>
              <a:t>Environmental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2645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TangoJudo</a:t>
            </a:r>
            <a:r>
              <a:rPr lang="fr-BE" dirty="0"/>
              <a:t> Interface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30B9ED-C781-1F40-1082-E88E69A2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Learn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dirty="0"/>
              <a:t>the katas from judo via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tangibles</a:t>
            </a:r>
          </a:p>
          <a:p>
            <a:endParaRPr lang="LID4096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75BAC19-A76E-5E45-4BC8-516305CAA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5" y="2877337"/>
            <a:ext cx="6973455" cy="6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0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TangoJudo</a:t>
            </a:r>
            <a:r>
              <a:rPr lang="fr-BE" dirty="0"/>
              <a:t> Interface: Interactions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30B9ED-C781-1F40-1082-E88E69A2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BE" dirty="0"/>
              <a:t>Tangibles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know</a:t>
            </a:r>
            <a:r>
              <a:rPr lang="fr-BE" dirty="0"/>
              <a:t> each others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positions</a:t>
            </a:r>
          </a:p>
          <a:p>
            <a:pPr lvl="1"/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Triangulation</a:t>
            </a:r>
          </a:p>
          <a:p>
            <a:r>
              <a:rPr lang="fr-BE" dirty="0"/>
              <a:t>Can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indicate</a:t>
            </a:r>
            <a:r>
              <a:rPr lang="fr-BE" dirty="0"/>
              <a:t> which ones to be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switched</a:t>
            </a:r>
          </a:p>
          <a:p>
            <a:pPr lvl="1"/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E.g. Arrow indicator</a:t>
            </a:r>
          </a:p>
          <a:p>
            <a:r>
              <a:rPr lang="fr-BE" dirty="0"/>
              <a:t>Once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ordered</a:t>
            </a:r>
            <a:r>
              <a:rPr lang="fr-BE" dirty="0"/>
              <a:t>, video will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play kata </a:t>
            </a:r>
            <a:r>
              <a:rPr lang="fr-BE" dirty="0"/>
              <a:t>in order</a:t>
            </a:r>
          </a:p>
          <a:p>
            <a:r>
              <a:rPr lang="fr-BE" dirty="0"/>
              <a:t>Tangibles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know</a:t>
            </a:r>
            <a:r>
              <a:rPr lang="fr-BE" dirty="0"/>
              <a:t> each others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orientation</a:t>
            </a:r>
          </a:p>
          <a:p>
            <a:pPr lvl="1"/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E.g. Loop arrow</a:t>
            </a:r>
          </a:p>
          <a:p>
            <a:endParaRPr lang="LID4096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F7E5E58-8A6B-8261-8864-3E3E1D8D9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77949"/>
            <a:ext cx="6973455" cy="6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6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TangoJudo</a:t>
            </a:r>
            <a:r>
              <a:rPr lang="fr-BE" dirty="0"/>
              <a:t> Interface: </a:t>
            </a:r>
            <a:r>
              <a:rPr lang="fr-BE" dirty="0" err="1"/>
              <a:t>Implementation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30B9ED-C781-1F40-1082-E88E69A2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BE" dirty="0"/>
              <a:t>4 </a:t>
            </a:r>
            <a:r>
              <a:rPr lang="fr-BE" dirty="0" err="1"/>
              <a:t>pieces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- M5Stack Core2</a:t>
            </a:r>
          </a:p>
          <a:p>
            <a:r>
              <a:rPr lang="fr-BE" dirty="0"/>
              <a:t>3 </a:t>
            </a:r>
            <a:r>
              <a:rPr lang="fr-BE" dirty="0" err="1"/>
              <a:t>pieces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– M5StickC</a:t>
            </a:r>
          </a:p>
          <a:p>
            <a:r>
              <a:rPr lang="fr-BE" dirty="0"/>
              <a:t>7 </a:t>
            </a:r>
            <a:r>
              <a:rPr lang="fr-BE" dirty="0" err="1"/>
              <a:t>pieces</a:t>
            </a:r>
            <a:r>
              <a:rPr lang="fr-BE" dirty="0"/>
              <a:t>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– UWB </a:t>
            </a:r>
            <a:r>
              <a:rPr lang="fr-BE" dirty="0" err="1">
                <a:solidFill>
                  <a:schemeClr val="accent5">
                    <a:lumMod val="75000"/>
                  </a:schemeClr>
                </a:solidFill>
              </a:rPr>
              <a:t>Sensor</a:t>
            </a:r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Arduino </a:t>
            </a:r>
            <a:r>
              <a:rPr lang="fr-BE" dirty="0"/>
              <a:t>(Software)</a:t>
            </a:r>
          </a:p>
          <a:p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Local Server</a:t>
            </a:r>
          </a:p>
          <a:p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LID4096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5B7318F-F371-C692-579A-E493FB9A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82" y="1211305"/>
            <a:ext cx="2111916" cy="183524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19E45D0-5FA7-311A-2CE8-365C9263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155" y="1380220"/>
            <a:ext cx="1777063" cy="143088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620AC3-29B1-C9BE-CA0C-BFD3D8CD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131" y="3295866"/>
            <a:ext cx="1397669" cy="1410855"/>
          </a:xfrm>
          <a:prstGeom prst="rect">
            <a:avLst/>
          </a:prstGeom>
        </p:spPr>
      </p:pic>
      <p:pic>
        <p:nvPicPr>
          <p:cNvPr id="10242" name="Picture 2" descr="Arduino (@arduino) / X">
            <a:extLst>
              <a:ext uri="{FF2B5EF4-FFF2-40B4-BE49-F238E27FC236}">
                <a16:creationId xmlns:a16="http://schemas.microsoft.com/office/drawing/2014/main" id="{B89656A0-B801-B3FD-6E50-9F654263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946" y="3325766"/>
            <a:ext cx="3167109" cy="316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38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4B2D73-8209-0405-039D-C5C3A2B5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  <a:p>
            <a:r>
              <a:rPr lang="fr-BE" dirty="0"/>
              <a:t>Related Work</a:t>
            </a:r>
          </a:p>
          <a:p>
            <a:r>
              <a:rPr lang="fr-BE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75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TangoJudo</a:t>
            </a:r>
            <a:r>
              <a:rPr lang="fr-BE" dirty="0"/>
              <a:t> Interface: </a:t>
            </a:r>
            <a:r>
              <a:rPr lang="fr-BE" dirty="0" err="1"/>
              <a:t>Implementation</a:t>
            </a:r>
            <a:endParaRPr lang="LID4096" dirty="0"/>
          </a:p>
        </p:txBody>
      </p:sp>
      <p:pic>
        <p:nvPicPr>
          <p:cNvPr id="6" name="Afbeelding 5" descr="Afbeelding met tekst, diagram, Plan, Technische tekening&#10;&#10;Automatisch gegenereerde beschrijving">
            <a:extLst>
              <a:ext uri="{FF2B5EF4-FFF2-40B4-BE49-F238E27FC236}">
                <a16:creationId xmlns:a16="http://schemas.microsoft.com/office/drawing/2014/main" id="{1675C477-0A0F-56FA-C55E-F1C373658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90" y="1468959"/>
            <a:ext cx="7161791" cy="51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Challenges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30B9ED-C781-1F40-1082-E88E69A2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Implementation	</a:t>
            </a:r>
          </a:p>
          <a:p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LID4096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04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Future Plans</a:t>
            </a:r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30B9ED-C781-1F40-1082-E88E69A2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Implementation	</a:t>
            </a:r>
          </a:p>
          <a:p>
            <a:pPr lvl="1"/>
            <a:r>
              <a:rPr lang="fr-BE" dirty="0"/>
              <a:t>Local Server</a:t>
            </a:r>
          </a:p>
          <a:p>
            <a:pPr lvl="1"/>
            <a:r>
              <a:rPr lang="fr-BE" dirty="0"/>
              <a:t>Interactions </a:t>
            </a:r>
          </a:p>
          <a:p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Evaluation</a:t>
            </a:r>
          </a:p>
          <a:p>
            <a:endParaRPr lang="fr-BE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LID4096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2FC1-A872-197D-84CF-A79103E62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0A364-4315-123A-9F7A-BF00680D8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092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What are tangibles?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4B2D73-8209-0405-039D-C5C3A2B5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 context of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Human-Computer Interaction</a:t>
            </a:r>
          </a:p>
          <a:p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Physical objects </a:t>
            </a:r>
            <a:r>
              <a:rPr lang="fr-BE" dirty="0"/>
              <a:t>to manipulate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digital information</a:t>
            </a:r>
          </a:p>
          <a:p>
            <a:r>
              <a:rPr lang="fr-BE" dirty="0"/>
              <a:t>Ex: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Physical Globe</a:t>
            </a:r>
            <a:r>
              <a:rPr lang="fr-BE" dirty="0"/>
              <a:t> to manipulate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world map information</a:t>
            </a:r>
            <a:endParaRPr lang="LID4096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8" name="Picture 4" descr="Physical Globe 30cm | Globes | YPO">
            <a:extLst>
              <a:ext uri="{FF2B5EF4-FFF2-40B4-BE49-F238E27FC236}">
                <a16:creationId xmlns:a16="http://schemas.microsoft.com/office/drawing/2014/main" id="{EAFA1D53-70A7-42FE-7A75-5C3C34ED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17" y="3748939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mium Photo | World map on a blue grid screen">
            <a:extLst>
              <a:ext uri="{FF2B5EF4-FFF2-40B4-BE49-F238E27FC236}">
                <a16:creationId xmlns:a16="http://schemas.microsoft.com/office/drawing/2014/main" id="{2725FEED-372A-2FDF-34C9-D1EDAD41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34" y="3880125"/>
            <a:ext cx="3274014" cy="218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4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Why use tangible interfaces?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4B2D73-8209-0405-039D-C5C3A2B5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Enhance learning </a:t>
            </a:r>
            <a:r>
              <a:rPr lang="en-GB" dirty="0"/>
              <a:t>across disciplines</a:t>
            </a:r>
          </a:p>
          <a:p>
            <a:r>
              <a:rPr lang="fr-BE" dirty="0"/>
              <a:t>Provides </a:t>
            </a:r>
            <a:r>
              <a:rPr lang="fr-BE" dirty="0">
                <a:solidFill>
                  <a:srgbClr val="0070C0"/>
                </a:solidFill>
              </a:rPr>
              <a:t>deeper understanding </a:t>
            </a:r>
            <a:r>
              <a:rPr lang="fr-BE" dirty="0"/>
              <a:t>and </a:t>
            </a:r>
            <a:r>
              <a:rPr lang="fr-BE" dirty="0">
                <a:solidFill>
                  <a:srgbClr val="0070C0"/>
                </a:solidFill>
              </a:rPr>
              <a:t>memory retention</a:t>
            </a:r>
          </a:p>
          <a:p>
            <a:r>
              <a:rPr lang="fr-BE" dirty="0"/>
              <a:t>Promote </a:t>
            </a:r>
            <a:r>
              <a:rPr lang="fr-BE" dirty="0">
                <a:solidFill>
                  <a:srgbClr val="0070C0"/>
                </a:solidFill>
              </a:rPr>
              <a:t>inclusivity</a:t>
            </a:r>
            <a:r>
              <a:rPr lang="fr-BE" dirty="0"/>
              <a:t> and </a:t>
            </a:r>
            <a:r>
              <a:rPr lang="fr-BE" dirty="0">
                <a:solidFill>
                  <a:srgbClr val="0070C0"/>
                </a:solidFill>
              </a:rPr>
              <a:t>accessibility</a:t>
            </a:r>
            <a:r>
              <a:rPr lang="fr-BE" dirty="0"/>
              <a:t> </a:t>
            </a:r>
            <a:r>
              <a:rPr lang="fr-BE" dirty="0">
                <a:solidFill>
                  <a:srgbClr val="0070C0"/>
                </a:solidFill>
              </a:rPr>
              <a:t>in educationqz</a:t>
            </a:r>
          </a:p>
          <a:p>
            <a:r>
              <a:rPr lang="fr-BE" dirty="0"/>
              <a:t>Encourage </a:t>
            </a:r>
            <a:r>
              <a:rPr lang="fr-BE" dirty="0">
                <a:solidFill>
                  <a:srgbClr val="0070C0"/>
                </a:solidFill>
              </a:rPr>
              <a:t>social interaction </a:t>
            </a:r>
            <a:r>
              <a:rPr lang="fr-BE" dirty="0"/>
              <a:t>and </a:t>
            </a:r>
            <a:r>
              <a:rPr lang="fr-BE" dirty="0">
                <a:solidFill>
                  <a:srgbClr val="0070C0"/>
                </a:solidFill>
              </a:rPr>
              <a:t>collaboration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3753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Embodied Cognition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4B2D73-8209-0405-039D-C5C3A2B5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Embodied cognition </a:t>
            </a:r>
            <a:r>
              <a:rPr lang="en-GB" sz="2400" dirty="0">
                <a:solidFill>
                  <a:srgbClr val="0070C0"/>
                </a:solidFill>
              </a:rPr>
              <a:t>emphasizes physical experiences </a:t>
            </a:r>
            <a:r>
              <a:rPr lang="en-GB" sz="2400" dirty="0"/>
              <a:t>in </a:t>
            </a:r>
            <a:r>
              <a:rPr lang="en-GB" sz="2400" dirty="0">
                <a:solidFill>
                  <a:srgbClr val="0070C0"/>
                </a:solidFill>
              </a:rPr>
              <a:t>understanding</a:t>
            </a:r>
          </a:p>
          <a:p>
            <a:r>
              <a:rPr lang="en-GB" sz="2400" dirty="0"/>
              <a:t>Importance of </a:t>
            </a:r>
            <a:r>
              <a:rPr lang="en-GB" sz="2400" dirty="0">
                <a:solidFill>
                  <a:srgbClr val="0070C0"/>
                </a:solidFill>
              </a:rPr>
              <a:t>body movement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0070C0"/>
                </a:solidFill>
              </a:rPr>
              <a:t>senses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0070C0"/>
                </a:solidFill>
              </a:rPr>
              <a:t>experiences</a:t>
            </a:r>
          </a:p>
          <a:p>
            <a:r>
              <a:rPr lang="en-GB" sz="2400" dirty="0"/>
              <a:t>David </a:t>
            </a:r>
            <a:r>
              <a:rPr lang="en-GB" sz="2400" dirty="0" err="1"/>
              <a:t>Kirsh</a:t>
            </a:r>
            <a:r>
              <a:rPr lang="en-GB" sz="2400" dirty="0"/>
              <a:t> key points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Using tools </a:t>
            </a:r>
            <a:r>
              <a:rPr lang="en-GB" sz="2000" dirty="0"/>
              <a:t>changes how we think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Cognition</a:t>
            </a:r>
            <a:r>
              <a:rPr lang="en-GB" sz="2000" dirty="0"/>
              <a:t> is </a:t>
            </a:r>
            <a:r>
              <a:rPr lang="en-GB" sz="2000" dirty="0">
                <a:solidFill>
                  <a:srgbClr val="0070C0"/>
                </a:solidFill>
              </a:rPr>
              <a:t>not just </a:t>
            </a:r>
            <a:r>
              <a:rPr lang="en-GB" sz="2000" dirty="0"/>
              <a:t>the </a:t>
            </a:r>
            <a:r>
              <a:rPr lang="en-GB" sz="2000" dirty="0">
                <a:solidFill>
                  <a:srgbClr val="0070C0"/>
                </a:solidFill>
              </a:rPr>
              <a:t>brain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Active learning </a:t>
            </a:r>
            <a:r>
              <a:rPr lang="en-GB" sz="2000" dirty="0"/>
              <a:t>works best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Objects </a:t>
            </a:r>
            <a:r>
              <a:rPr lang="en-GB" sz="2000" dirty="0"/>
              <a:t>help us think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4076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GOAL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9D3ED2-4BE7-F7F8-257D-C629CBE9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Focus not only the interation with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digital information </a:t>
            </a:r>
            <a:r>
              <a:rPr lang="fr-BE" dirty="0"/>
              <a:t>but also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collaboration</a:t>
            </a:r>
          </a:p>
          <a:p>
            <a:r>
              <a:rPr lang="fr-BE" dirty="0"/>
              <a:t>How can tangibles interact with each other?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7197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A722-E26E-E74C-BD9E-BA44513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GOAL</a:t>
            </a:r>
            <a:endParaRPr lang="LID4096" dirty="0"/>
          </a:p>
        </p:txBody>
      </p:sp>
      <p:pic>
        <p:nvPicPr>
          <p:cNvPr id="6" name="Afbeelding 5" descr="Afbeelding met tekst, diagram, Plan, Technische tekening&#10;&#10;Automatisch gegenereerde beschrijving">
            <a:extLst>
              <a:ext uri="{FF2B5EF4-FFF2-40B4-BE49-F238E27FC236}">
                <a16:creationId xmlns:a16="http://schemas.microsoft.com/office/drawing/2014/main" id="{1675C477-0A0F-56FA-C55E-F1C37365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75" b="51114"/>
          <a:stretch/>
        </p:blipFill>
        <p:spPr>
          <a:xfrm>
            <a:off x="368723" y="2720483"/>
            <a:ext cx="10742687" cy="613386"/>
          </a:xfrm>
          <a:prstGeom prst="rect">
            <a:avLst/>
          </a:prstGeom>
        </p:spPr>
      </p:pic>
      <p:pic>
        <p:nvPicPr>
          <p:cNvPr id="3" name="Afbeelding 4">
            <a:extLst>
              <a:ext uri="{FF2B5EF4-FFF2-40B4-BE49-F238E27FC236}">
                <a16:creationId xmlns:a16="http://schemas.microsoft.com/office/drawing/2014/main" id="{44EBF83F-5D20-2E67-A513-83A9CEAB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467" y="756945"/>
            <a:ext cx="2000333" cy="17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E9C4-25C9-E313-5894-08915629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Research questions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4B2D73-8209-0405-039D-C5C3A2B5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How can multiple tangible objects synchronize and coordinate their states and actions to provide an effective learning experience?</a:t>
            </a:r>
          </a:p>
        </p:txBody>
      </p:sp>
    </p:spTree>
    <p:extLst>
      <p:ext uri="{BB962C8B-B14F-4D97-AF65-F5344CB8AC3E}">
        <p14:creationId xmlns:p14="http://schemas.microsoft.com/office/powerpoint/2010/main" val="22590962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400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Kantoorthema</vt:lpstr>
      <vt:lpstr>Designing interactions between Tangibles</vt:lpstr>
      <vt:lpstr>Table of Contents</vt:lpstr>
      <vt:lpstr>Introduction</vt:lpstr>
      <vt:lpstr>What are tangibles?</vt:lpstr>
      <vt:lpstr>Why use tangible interfaces?</vt:lpstr>
      <vt:lpstr>Embodied Cognition</vt:lpstr>
      <vt:lpstr>GOAL</vt:lpstr>
      <vt:lpstr>GOAL</vt:lpstr>
      <vt:lpstr>Research questions</vt:lpstr>
      <vt:lpstr>Research questions</vt:lpstr>
      <vt:lpstr>Tangible User Interfaces</vt:lpstr>
      <vt:lpstr>Tangible User Interfaces</vt:lpstr>
      <vt:lpstr>Location Tracking in TUIs</vt:lpstr>
      <vt:lpstr>Location Tracking in TUIs</vt:lpstr>
      <vt:lpstr>Indoor Positioning Technologies</vt:lpstr>
      <vt:lpstr>Indoor Positioning Technologies</vt:lpstr>
      <vt:lpstr>TangoJudo Interface</vt:lpstr>
      <vt:lpstr>TangoJudo Interface: Interactions</vt:lpstr>
      <vt:lpstr>TangoJudo Interface: Implementation</vt:lpstr>
      <vt:lpstr>TangoJudo Interface: Implementation</vt:lpstr>
      <vt:lpstr>Challenges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interactions between Tangibles</dc:title>
  <dc:creator>Faroukh Davouzov</dc:creator>
  <cp:lastModifiedBy>Faroukh Davouzov</cp:lastModifiedBy>
  <cp:revision>42</cp:revision>
  <dcterms:created xsi:type="dcterms:W3CDTF">2023-12-13T17:37:26Z</dcterms:created>
  <dcterms:modified xsi:type="dcterms:W3CDTF">2024-04-19T11:22:04Z</dcterms:modified>
</cp:coreProperties>
</file>