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6" r:id="rId4"/>
    <p:sldId id="260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9"/>
        <p:guide pos="381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Arrow Connector 3"/>
          <p:cNvCxnSpPr/>
          <p:nvPr/>
        </p:nvCxnSpPr>
        <p:spPr>
          <a:xfrm>
            <a:off x="4106545" y="1016000"/>
            <a:ext cx="0" cy="4826000"/>
          </a:xfrm>
          <a:prstGeom prst="straightConnector1">
            <a:avLst/>
          </a:prstGeom>
          <a:ln w="476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true"/>
          <p:nvPr/>
        </p:nvSpPr>
        <p:spPr>
          <a:xfrm>
            <a:off x="3423285" y="563880"/>
            <a:ext cx="1366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Candidate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7792085" y="2268220"/>
            <a:ext cx="1022350" cy="548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Peer 1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792085" y="2816225"/>
            <a:ext cx="1022350" cy="548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Peer 2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92085" y="3364230"/>
            <a:ext cx="1022350" cy="548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Peer 3</a:t>
            </a:r>
            <a:endParaRPr lang="en-US" altLang="en-US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106545" y="1921510"/>
            <a:ext cx="3685540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4106545" y="1921510"/>
            <a:ext cx="3685540" cy="116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4115435" y="1912620"/>
            <a:ext cx="3676650" cy="172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8105140" y="3912235"/>
            <a:ext cx="613410" cy="1393190"/>
          </a:xfrm>
          <a:prstGeom prst="rect">
            <a:avLst/>
          </a:prstGeom>
          <a:noFill/>
        </p:spPr>
        <p:txBody>
          <a:bodyPr vert="eaVert" wrap="square" rtlCol="0" anchor="t" anchorCtr="false">
            <a:spAutoFit/>
          </a:bodyPr>
          <a:p>
            <a:pPr lvl="0" algn="l" fontAlgn="t">
              <a:lnSpc>
                <a:spcPct val="100000"/>
              </a:lnSpc>
            </a:pPr>
            <a:r>
              <a:rPr lang="en-US" altLang="en-US" sz="2800"/>
              <a:t>......</a:t>
            </a:r>
            <a:endParaRPr lang="en-US" altLang="en-US" sz="2800"/>
          </a:p>
        </p:txBody>
      </p:sp>
      <p:sp>
        <p:nvSpPr>
          <p:cNvPr id="14" name="Text Box 13"/>
          <p:cNvSpPr txBox="true"/>
          <p:nvPr/>
        </p:nvSpPr>
        <p:spPr>
          <a:xfrm>
            <a:off x="2918460" y="1744980"/>
            <a:ext cx="1479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Request Votes</a:t>
            </a:r>
            <a:endParaRPr lang="en-US" altLang="en-US" sz="1200"/>
          </a:p>
        </p:txBody>
      </p:sp>
      <p:sp>
        <p:nvSpPr>
          <p:cNvPr id="15" name="Text Box 14"/>
          <p:cNvSpPr txBox="true"/>
          <p:nvPr/>
        </p:nvSpPr>
        <p:spPr>
          <a:xfrm>
            <a:off x="5561965" y="2322195"/>
            <a:ext cx="122555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Requests</a:t>
            </a:r>
            <a:endParaRPr lang="en-US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2451100" y="2721610"/>
            <a:ext cx="12693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/>
              <a:t>...</a:t>
            </a:r>
            <a:endParaRPr lang="en-US" altLang="en-US" sz="1400"/>
          </a:p>
          <a:p>
            <a:pPr algn="ctr"/>
            <a:r>
              <a:rPr lang="en-US" altLang="en-US" sz="1400"/>
              <a:t>waiting</a:t>
            </a:r>
            <a:endParaRPr lang="en-US" altLang="en-US" sz="1400"/>
          </a:p>
          <a:p>
            <a:pPr algn="ctr"/>
            <a:r>
              <a:rPr lang="en-US" altLang="en-US" sz="1400"/>
              <a:t>...</a:t>
            </a:r>
            <a:endParaRPr lang="en-US" altLang="en-US" sz="1400"/>
          </a:p>
        </p:txBody>
      </p: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true">
            <a:off x="4117975" y="2542540"/>
            <a:ext cx="3674110" cy="753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true">
            <a:off x="4111625" y="3079750"/>
            <a:ext cx="3670300" cy="147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</p:cNvCxnSpPr>
          <p:nvPr/>
        </p:nvCxnSpPr>
        <p:spPr>
          <a:xfrm flipH="true">
            <a:off x="4111625" y="3638550"/>
            <a:ext cx="3680460" cy="501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>
            <a:off x="2658745" y="4410710"/>
            <a:ext cx="1447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Last Response</a:t>
            </a:r>
            <a:endParaRPr lang="en-US" altLang="en-US" sz="1400"/>
          </a:p>
        </p:txBody>
      </p:sp>
      <p:sp>
        <p:nvSpPr>
          <p:cNvPr id="21" name="Text Box 20"/>
          <p:cNvSpPr txBox="true"/>
          <p:nvPr/>
        </p:nvSpPr>
        <p:spPr>
          <a:xfrm>
            <a:off x="3576320" y="5802630"/>
            <a:ext cx="1060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/>
              <a:t>Proceed</a:t>
            </a:r>
            <a:endParaRPr lang="en-US" altLang="en-US" sz="1400"/>
          </a:p>
        </p:txBody>
      </p:sp>
      <p:cxnSp>
        <p:nvCxnSpPr>
          <p:cNvPr id="22" name="Straight Arrow Connector 21"/>
          <p:cNvCxnSpPr>
            <a:stCxn id="14" idx="2"/>
          </p:cNvCxnSpPr>
          <p:nvPr/>
        </p:nvCxnSpPr>
        <p:spPr>
          <a:xfrm>
            <a:off x="3658235" y="2020570"/>
            <a:ext cx="0" cy="239268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0285095" y="2584450"/>
            <a:ext cx="0" cy="2813050"/>
          </a:xfrm>
          <a:prstGeom prst="straightConnector1">
            <a:avLst/>
          </a:prstGeom>
          <a:ln w="476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Arrow Connector 3"/>
          <p:cNvCxnSpPr>
            <a:stCxn id="5" idx="2"/>
            <a:endCxn id="21" idx="0"/>
          </p:cNvCxnSpPr>
          <p:nvPr/>
        </p:nvCxnSpPr>
        <p:spPr>
          <a:xfrm>
            <a:off x="1744345" y="465455"/>
            <a:ext cx="0" cy="5748020"/>
          </a:xfrm>
          <a:prstGeom prst="straightConnector1">
            <a:avLst/>
          </a:prstGeom>
          <a:ln w="476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true"/>
          <p:nvPr/>
        </p:nvSpPr>
        <p:spPr>
          <a:xfrm>
            <a:off x="1061085" y="97155"/>
            <a:ext cx="1366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Candidate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5429885" y="1801495"/>
            <a:ext cx="1022350" cy="548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Peer 1</a:t>
            </a:r>
            <a:endParaRPr lang="" altLang="en-US"/>
          </a:p>
        </p:txBody>
      </p:sp>
      <p:sp>
        <p:nvSpPr>
          <p:cNvPr id="7" name="Rectangle 6"/>
          <p:cNvSpPr/>
          <p:nvPr/>
        </p:nvSpPr>
        <p:spPr>
          <a:xfrm>
            <a:off x="5429885" y="2349500"/>
            <a:ext cx="1022350" cy="548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Peer </a:t>
            </a:r>
            <a:r>
              <a:rPr lang="" altLang="en-US"/>
              <a:t>2</a:t>
            </a:r>
            <a:endParaRPr lang="" altLang="en-US"/>
          </a:p>
        </p:txBody>
      </p:sp>
      <p:sp>
        <p:nvSpPr>
          <p:cNvPr id="8" name="Rectangle 7"/>
          <p:cNvSpPr/>
          <p:nvPr/>
        </p:nvSpPr>
        <p:spPr>
          <a:xfrm>
            <a:off x="5429885" y="2897505"/>
            <a:ext cx="1022350" cy="548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Peer </a:t>
            </a:r>
            <a:r>
              <a:rPr lang="" altLang="en-US"/>
              <a:t>3</a:t>
            </a:r>
            <a:endParaRPr lang="" altLang="en-US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744345" y="1454785"/>
            <a:ext cx="3685540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744345" y="1454785"/>
            <a:ext cx="3685540" cy="116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1753235" y="1445895"/>
            <a:ext cx="3676650" cy="172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5742940" y="3445510"/>
            <a:ext cx="613410" cy="1393190"/>
          </a:xfrm>
          <a:prstGeom prst="rect">
            <a:avLst/>
          </a:prstGeom>
          <a:noFill/>
        </p:spPr>
        <p:txBody>
          <a:bodyPr vert="eaVert" wrap="square" rtlCol="0" anchor="t" anchorCtr="false">
            <a:spAutoFit/>
          </a:bodyPr>
          <a:p>
            <a:pPr lvl="0" algn="l" fontAlgn="t">
              <a:lnSpc>
                <a:spcPct val="100000"/>
              </a:lnSpc>
            </a:pPr>
            <a:r>
              <a:rPr lang="" altLang="en-US" sz="2800"/>
              <a:t>......</a:t>
            </a:r>
            <a:endParaRPr lang="" altLang="en-US" sz="2800"/>
          </a:p>
        </p:txBody>
      </p:sp>
      <p:sp>
        <p:nvSpPr>
          <p:cNvPr id="14" name="Text Box 13"/>
          <p:cNvSpPr txBox="true"/>
          <p:nvPr/>
        </p:nvSpPr>
        <p:spPr>
          <a:xfrm>
            <a:off x="556260" y="1278255"/>
            <a:ext cx="1479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200"/>
              <a:t>Request Votes</a:t>
            </a:r>
            <a:endParaRPr lang="" altLang="en-US" sz="1200"/>
          </a:p>
        </p:txBody>
      </p:sp>
      <p:sp>
        <p:nvSpPr>
          <p:cNvPr id="15" name="Text Box 14"/>
          <p:cNvSpPr txBox="true"/>
          <p:nvPr/>
        </p:nvSpPr>
        <p:spPr>
          <a:xfrm>
            <a:off x="3199765" y="1855470"/>
            <a:ext cx="12255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" altLang="en-US" sz="1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Requests</a:t>
            </a:r>
            <a:endParaRPr lang="" altLang="en-US" sz="16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26670" y="3074670"/>
            <a:ext cx="12693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t"/>
            <a:r>
              <a:rPr lang="" altLang="en-US" sz="1400"/>
              <a:t>...</a:t>
            </a:r>
            <a:endParaRPr lang="" altLang="en-US" sz="1400"/>
          </a:p>
          <a:p>
            <a:pPr algn="ctr" fontAlgn="t"/>
            <a:r>
              <a:rPr lang="" altLang="en-US" sz="1400"/>
              <a:t>waiting</a:t>
            </a:r>
            <a:endParaRPr lang="" altLang="en-US" sz="1400"/>
          </a:p>
          <a:p>
            <a:pPr algn="ctr" fontAlgn="t"/>
            <a:r>
              <a:rPr lang="" altLang="en-US" sz="1400"/>
              <a:t>...</a:t>
            </a:r>
            <a:endParaRPr lang="" altLang="en-US" sz="140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6452235" y="2075815"/>
            <a:ext cx="3248660" cy="122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6452235" y="2623820"/>
            <a:ext cx="3735070" cy="135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6452235" y="3171825"/>
            <a:ext cx="422402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>
            <a:off x="296545" y="5342255"/>
            <a:ext cx="1447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Last Response</a:t>
            </a:r>
            <a:endParaRPr lang="" altLang="en-US" sz="1400"/>
          </a:p>
        </p:txBody>
      </p:sp>
      <p:sp>
        <p:nvSpPr>
          <p:cNvPr id="21" name="Text Box 20"/>
          <p:cNvSpPr txBox="true"/>
          <p:nvPr/>
        </p:nvSpPr>
        <p:spPr>
          <a:xfrm>
            <a:off x="1214120" y="6213475"/>
            <a:ext cx="1060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/>
              <a:t>Proceed</a:t>
            </a:r>
            <a:endParaRPr lang="" altLang="en-US" sz="1400"/>
          </a:p>
        </p:txBody>
      </p:sp>
      <p:cxnSp>
        <p:nvCxnSpPr>
          <p:cNvPr id="22" name="Straight Arrow Connector 21"/>
          <p:cNvCxnSpPr>
            <a:stCxn id="14" idx="2"/>
          </p:cNvCxnSpPr>
          <p:nvPr/>
        </p:nvCxnSpPr>
        <p:spPr>
          <a:xfrm>
            <a:off x="1296035" y="1553845"/>
            <a:ext cx="0" cy="37420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700895" y="3274060"/>
            <a:ext cx="0" cy="156464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89845" y="3943985"/>
            <a:ext cx="0" cy="156464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678795" y="3673475"/>
            <a:ext cx="0" cy="156464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true"/>
          <p:nvPr/>
        </p:nvSpPr>
        <p:spPr>
          <a:xfrm>
            <a:off x="7463790" y="2897505"/>
            <a:ext cx="12255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Responses</a:t>
            </a:r>
            <a:endParaRPr lang="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true">
            <a:off x="1762125" y="5495925"/>
            <a:ext cx="842962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 Box 27"/>
          <p:cNvSpPr txBox="true"/>
          <p:nvPr/>
        </p:nvSpPr>
        <p:spPr>
          <a:xfrm>
            <a:off x="9585325" y="5572760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/>
              <a:t>callback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Straight Arrow Connector 3"/>
          <p:cNvCxnSpPr>
            <a:stCxn id="5" idx="2"/>
            <a:endCxn id="21" idx="0"/>
          </p:cNvCxnSpPr>
          <p:nvPr/>
        </p:nvCxnSpPr>
        <p:spPr>
          <a:xfrm>
            <a:off x="1744345" y="465455"/>
            <a:ext cx="0" cy="5748020"/>
          </a:xfrm>
          <a:prstGeom prst="straightConnector1">
            <a:avLst/>
          </a:prstGeom>
          <a:ln w="476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4"/>
          <p:cNvSpPr txBox="true"/>
          <p:nvPr/>
        </p:nvSpPr>
        <p:spPr>
          <a:xfrm>
            <a:off x="1061085" y="97155"/>
            <a:ext cx="1366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Candidate</a:t>
            </a:r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5429885" y="1801495"/>
            <a:ext cx="1022350" cy="548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Peer 1</a:t>
            </a: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429885" y="2349500"/>
            <a:ext cx="1022350" cy="548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Peer 2</a:t>
            </a: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5429885" y="2897505"/>
            <a:ext cx="1022350" cy="548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/>
              <a:t>Peer 3</a:t>
            </a:r>
            <a:endParaRPr lang="en-US" altLang="en-US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744345" y="1454785"/>
            <a:ext cx="3685540" cy="62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744345" y="1454785"/>
            <a:ext cx="3685540" cy="116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1"/>
          </p:cNvCxnSpPr>
          <p:nvPr/>
        </p:nvCxnSpPr>
        <p:spPr>
          <a:xfrm>
            <a:off x="1753235" y="1445895"/>
            <a:ext cx="3676650" cy="172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5742940" y="3445510"/>
            <a:ext cx="613410" cy="1393190"/>
          </a:xfrm>
          <a:prstGeom prst="rect">
            <a:avLst/>
          </a:prstGeom>
          <a:noFill/>
        </p:spPr>
        <p:txBody>
          <a:bodyPr vert="eaVert" wrap="square" rtlCol="0" anchor="t" anchorCtr="false">
            <a:spAutoFit/>
          </a:bodyPr>
          <a:p>
            <a:pPr lvl="0" algn="l" fontAlgn="t">
              <a:lnSpc>
                <a:spcPct val="100000"/>
              </a:lnSpc>
            </a:pPr>
            <a:r>
              <a:rPr lang="en-US" altLang="en-US" sz="2800"/>
              <a:t>......</a:t>
            </a:r>
            <a:endParaRPr lang="en-US" altLang="en-US" sz="2800"/>
          </a:p>
        </p:txBody>
      </p:sp>
      <p:sp>
        <p:nvSpPr>
          <p:cNvPr id="14" name="Text Box 13"/>
          <p:cNvSpPr txBox="true"/>
          <p:nvPr/>
        </p:nvSpPr>
        <p:spPr>
          <a:xfrm>
            <a:off x="556260" y="1278255"/>
            <a:ext cx="14795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/>
              <a:t>Request Votes</a:t>
            </a:r>
            <a:endParaRPr lang="en-US" altLang="en-US" sz="1200"/>
          </a:p>
        </p:txBody>
      </p:sp>
      <p:sp>
        <p:nvSpPr>
          <p:cNvPr id="15" name="Text Box 14"/>
          <p:cNvSpPr txBox="true"/>
          <p:nvPr/>
        </p:nvSpPr>
        <p:spPr>
          <a:xfrm>
            <a:off x="3199765" y="1855470"/>
            <a:ext cx="12255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Requests</a:t>
            </a:r>
            <a:endParaRPr lang="en-US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26670" y="3074670"/>
            <a:ext cx="12693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t"/>
            <a:r>
              <a:rPr lang="en-US" altLang="en-US" sz="1400"/>
              <a:t>...</a:t>
            </a:r>
            <a:endParaRPr lang="en-US" altLang="en-US" sz="1400"/>
          </a:p>
          <a:p>
            <a:pPr algn="ctr" fontAlgn="t"/>
            <a:r>
              <a:rPr lang="en-US" altLang="en-US" sz="1400"/>
              <a:t>waiting</a:t>
            </a:r>
            <a:endParaRPr lang="en-US" altLang="en-US" sz="1400"/>
          </a:p>
          <a:p>
            <a:pPr algn="ctr" fontAlgn="t"/>
            <a:r>
              <a:rPr lang="en-US" altLang="en-US" sz="1400"/>
              <a:t>...</a:t>
            </a:r>
            <a:endParaRPr lang="en-US" altLang="en-US" sz="140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>
            <a:off x="6452235" y="2075815"/>
            <a:ext cx="3248660" cy="122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</p:cNvCxnSpPr>
          <p:nvPr/>
        </p:nvCxnSpPr>
        <p:spPr>
          <a:xfrm>
            <a:off x="6452235" y="2623820"/>
            <a:ext cx="3735070" cy="135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6452235" y="3171825"/>
            <a:ext cx="4224020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true"/>
          <p:nvPr/>
        </p:nvSpPr>
        <p:spPr>
          <a:xfrm>
            <a:off x="93345" y="5084445"/>
            <a:ext cx="1739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Enough </a:t>
            </a:r>
            <a:r>
              <a:rPr lang="en-US" altLang="en-US" sz="1400"/>
              <a:t>Response</a:t>
            </a:r>
            <a:endParaRPr lang="en-US" altLang="en-US" sz="1400"/>
          </a:p>
        </p:txBody>
      </p:sp>
      <p:sp>
        <p:nvSpPr>
          <p:cNvPr id="21" name="Text Box 20"/>
          <p:cNvSpPr txBox="true"/>
          <p:nvPr/>
        </p:nvSpPr>
        <p:spPr>
          <a:xfrm>
            <a:off x="1214120" y="6213475"/>
            <a:ext cx="1060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/>
              <a:t>Proceed</a:t>
            </a:r>
            <a:endParaRPr lang="en-US" altLang="en-US" sz="1400"/>
          </a:p>
        </p:txBody>
      </p:sp>
      <p:cxnSp>
        <p:nvCxnSpPr>
          <p:cNvPr id="22" name="Straight Arrow Connector 21"/>
          <p:cNvCxnSpPr>
            <a:stCxn id="14" idx="2"/>
          </p:cNvCxnSpPr>
          <p:nvPr/>
        </p:nvCxnSpPr>
        <p:spPr>
          <a:xfrm>
            <a:off x="1296035" y="1553845"/>
            <a:ext cx="0" cy="34372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700895" y="3274060"/>
            <a:ext cx="0" cy="156464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189845" y="3943985"/>
            <a:ext cx="0" cy="1837690"/>
          </a:xfrm>
          <a:prstGeom prst="straightConnector1">
            <a:avLst/>
          </a:prstGeom>
          <a:ln w="25400">
            <a:solidFill>
              <a:srgbClr val="B2B2B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678795" y="3673475"/>
            <a:ext cx="0" cy="156464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5"/>
          <p:cNvSpPr txBox="true"/>
          <p:nvPr/>
        </p:nvSpPr>
        <p:spPr>
          <a:xfrm>
            <a:off x="7463790" y="2897505"/>
            <a:ext cx="122555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Responses</a:t>
            </a:r>
            <a:endParaRPr lang="en-US" alt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true">
            <a:off x="1726565" y="5238115"/>
            <a:ext cx="895096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 Box 27"/>
          <p:cNvSpPr txBox="true"/>
          <p:nvPr/>
        </p:nvSpPr>
        <p:spPr>
          <a:xfrm>
            <a:off x="9585325" y="2706370"/>
            <a:ext cx="120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callback</a:t>
            </a:r>
            <a:endParaRPr lang="en-US" altLang="en-US"/>
          </a:p>
        </p:txBody>
      </p:sp>
      <p:sp>
        <p:nvSpPr>
          <p:cNvPr id="2" name="Text Box 1"/>
          <p:cNvSpPr txBox="true"/>
          <p:nvPr/>
        </p:nvSpPr>
        <p:spPr>
          <a:xfrm>
            <a:off x="9576435" y="4563110"/>
            <a:ext cx="1218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200"/>
              <a:t>ignored</a:t>
            </a:r>
            <a:endParaRPr lang="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WPS Presentation</Application>
  <PresentationFormat>宽屏</PresentationFormat>
  <Paragraphs>76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anarion</dc:creator>
  <cp:lastModifiedBy>anarion</cp:lastModifiedBy>
  <cp:revision>23</cp:revision>
  <dcterms:created xsi:type="dcterms:W3CDTF">2020-10-10T09:38:17Z</dcterms:created>
  <dcterms:modified xsi:type="dcterms:W3CDTF">2020-10-10T09:38:17Z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