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1"/>
  </p:notesMasterIdLst>
  <p:handoutMasterIdLst>
    <p:handoutMasterId r:id="rId52"/>
  </p:handoutMasterIdLst>
  <p:sldIdLst>
    <p:sldId id="256" r:id="rId3"/>
    <p:sldId id="530" r:id="rId4"/>
    <p:sldId id="531" r:id="rId5"/>
    <p:sldId id="586" r:id="rId6"/>
    <p:sldId id="532" r:id="rId7"/>
    <p:sldId id="534" r:id="rId8"/>
    <p:sldId id="580" r:id="rId9"/>
    <p:sldId id="579" r:id="rId10"/>
    <p:sldId id="533" r:id="rId11"/>
    <p:sldId id="536" r:id="rId12"/>
    <p:sldId id="535" r:id="rId13"/>
    <p:sldId id="538" r:id="rId14"/>
    <p:sldId id="578" r:id="rId15"/>
    <p:sldId id="537" r:id="rId16"/>
    <p:sldId id="539" r:id="rId17"/>
    <p:sldId id="540" r:id="rId18"/>
    <p:sldId id="541" r:id="rId19"/>
    <p:sldId id="542" r:id="rId20"/>
    <p:sldId id="547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81" r:id="rId30"/>
    <p:sldId id="559" r:id="rId31"/>
    <p:sldId id="560" r:id="rId32"/>
    <p:sldId id="582" r:id="rId33"/>
    <p:sldId id="561" r:id="rId34"/>
    <p:sldId id="562" r:id="rId35"/>
    <p:sldId id="583" r:id="rId36"/>
    <p:sldId id="584" r:id="rId37"/>
    <p:sldId id="565" r:id="rId38"/>
    <p:sldId id="585" r:id="rId39"/>
    <p:sldId id="568" r:id="rId40"/>
    <p:sldId id="566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76" r:id="rId49"/>
    <p:sldId id="577" r:id="rId50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D60093"/>
    <a:srgbClr val="FF3300"/>
    <a:srgbClr val="FF00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9B4EB-7C5B-4400-A81A-754F8BA64EFE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F2F47-155A-472E-933E-CB800F8EFE1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F2F47-155A-472E-933E-CB800F8EFE10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E81E2-2BDE-466B-BF17-C17DC3B5319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70A9B-C8AC-4CDE-8683-4D3F7A535CE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D2FD9-C024-4C55-8ABF-F780A2985F5F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22C5D-3CE9-4E52-A4D4-99842F8327E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58E7D-889F-41E7-AC30-7EB38D382221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A05AB-5323-42FD-B22D-977A1CF9D7DA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采用确定的自顶向下语法分析方法，必须判别文法是否是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LL(1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）。判别的实质是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SELECT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集的计算，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SELECT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集的计算又归结于可推导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ε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的非终结符的计算、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FIRST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集的计算和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FOLLLOW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集的计算。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对于一个文法，很容易证明以下事实：如果非终结符规则的每个右部至少含有一个终结符，则该非终结符不可以推导出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ε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；如果非终结符规则的某个右部，或者是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ε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，或者是均能推导出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ε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的非终结符串组成，则该非终结符能推导出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ε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。据此，可推导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ε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的非终结符计算方法如下。 </a:t>
            </a:r>
          </a:p>
          <a:p>
            <a:pPr eaLnBrk="1" hangingPunct="1"/>
            <a:endParaRPr lang="zh-CN" altLang="zh-CN" dirty="0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EF8F2-A646-436B-86A6-6433F989E9C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AFBCF-BC90-4CD9-BF44-02E749497755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F44C5-1138-4522-88B5-7C9DE29110C1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855A3-925B-4097-A000-255BB2C128DB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E0928-CF84-4E2D-8367-01F6391B5A5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70CB6-7F3F-40B9-A5A6-846C21C1D35F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5FA07-B487-4E9E-8FB8-2192A4EDFF2F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DA52E-DD35-4D23-A2C7-1A3C22F0537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某些非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LL(1)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文法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G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，可以通过等价变换成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LL(1)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文法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G′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。但下面讨论的等价变换方法，仅仅确保变换的等价性（即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L(G)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＝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L(G′)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），不能保证变换后的文法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G′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一定是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LL(1)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文法。因此，对于变换后的文法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G′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，必须判别它是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LL(1)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文法后，方可使用确定的自顶向下语法分析方法。</a:t>
            </a:r>
          </a:p>
          <a:p>
            <a:pPr eaLnBrk="1" hangingPunct="1"/>
            <a:endParaRPr lang="zh-CN" altLang="zh-CN" dirty="0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9A508-63AB-4020-86B8-69618710544A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EDA77-2F64-41C1-94F2-5BE61251214F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40C4E-6018-43C7-8C89-2D47DCDD5672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C6F83-FDF7-4EE6-AB2D-5B85392079D7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C6F83-FDF7-4EE6-AB2D-5B85392079D7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151B4-984E-4616-8321-BA30F29E07BD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BC972-1210-49D0-8CBE-3B18F010AEB5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20DF7-5E58-4A13-83BC-82448C57AE3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20DF7-5E58-4A13-83BC-82448C57AE3A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20DF7-5E58-4A13-83BC-82448C57AE3A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A9F72-01FA-4457-B9E0-911C889FBDF5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20DF7-5E58-4A13-83BC-82448C57AE3A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4FB6C-66A1-42BB-B91D-ED9531455EFB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5AC88-8F7D-4F44-8729-682B8E15793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623A3-A9B5-49A3-AAA3-6A7E8672FD96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473F2-9BD0-4A23-947D-83DBD6DF1BF0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8078A-67E5-4D53-8E37-920A42DE9C87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A3837-78BA-43D0-8490-8A1F65447702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8078A-67E5-4D53-8E37-920A42DE9C87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8078A-67E5-4D53-8E37-920A42DE9C87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6EB79-A147-44CF-B021-9C5AADFE1A1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49263" indent="-449263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唯一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”意味着非终结符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U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的其它任意规则，不可能推导出输入串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57188" indent="-3571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②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  <a:sym typeface="Wingdings" pitchFamily="2" charset="2"/>
              </a:rPr>
              <a:t> 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唯一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”意味着每次选择非终结符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U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哪一个规则时，选择是“确定的”</a:t>
            </a:r>
            <a:endParaRPr lang="en-US" altLang="zh-CN" sz="1200" b="1" dirty="0" smtClean="0">
              <a:latin typeface="宋体" pitchFamily="2" charset="-122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什么类型的文法，才能做到这样的“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唯一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”呢？下面讨论文法应该满足的条件。</a:t>
            </a:r>
          </a:p>
          <a:p>
            <a:pPr eaLnBrk="1" hangingPunct="1"/>
            <a:endParaRPr lang="zh-CN" altLang="zh-CN" dirty="0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C1A21-9443-4376-A695-BB62B7D963CD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DFAFF-55E2-4A30-86A3-013B6E2D7BB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18.sw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5.xml"/><Relationship Id="rId7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slide" Target="slide19.xml"/><Relationship Id="rId9" Type="http://schemas.openxmlformats.org/officeDocument/2006/relationships/slide" Target="slide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73152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4</a:t>
            </a:r>
            <a:r>
              <a:rPr lang="zh-CN" altLang="en-US" sz="4000" b="1" dirty="0" smtClean="0">
                <a:latin typeface="+mn-ea"/>
                <a:ea typeface="+mn-ea"/>
              </a:rPr>
              <a:t>章　自顶向下语法分析方法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09990A-9CD1-4D10-8C17-A618BA3C9C8D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914400" y="977900"/>
            <a:ext cx="754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），则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FIRST(α)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a︱α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aβ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a∈V</a:t>
            </a:r>
            <a:r>
              <a:rPr lang="en-US" altLang="zh-CN" sz="2200" b="1" baseline="-30000" dirty="0" err="1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β∈V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特别地，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，约定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ε∈FIRST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(α)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343400" y="1334912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971800" y="176530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914400" y="2438400"/>
            <a:ext cx="7162800" cy="222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设文法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 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S→Ap︱Bq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A→cA︱a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B→dB︱b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FIRST(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cA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{c}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   FIRST(A)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c,a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   FIRST(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Ap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c,a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FIRST(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Bq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d,b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FIRST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集的定义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90600" y="4724400"/>
            <a:ext cx="7162800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第一种情况：对于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A→α</a:t>
            </a:r>
            <a:r>
              <a:rPr lang="en-US" altLang="zh-CN" sz="22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︱α</a:t>
            </a:r>
            <a:r>
              <a:rPr lang="en-US" altLang="zh-CN" sz="22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|…︱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2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，则任意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2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，且对于任意的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2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2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FIRST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2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∩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FIRST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200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 =</a:t>
            </a:r>
            <a:r>
              <a:rPr lang="en-US" altLang="zh-CN" sz="2200" b="1" dirty="0" smtClean="0">
                <a:latin typeface="+mn-ea"/>
              </a:rPr>
              <a:t> ¢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  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 Box 1043"/>
          <p:cNvSpPr txBox="1">
            <a:spLocks noChangeArrowheads="1"/>
          </p:cNvSpPr>
          <p:nvPr/>
        </p:nvSpPr>
        <p:spPr bwMode="auto">
          <a:xfrm>
            <a:off x="6725355" y="4746978"/>
            <a:ext cx="45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／</a:t>
            </a:r>
          </a:p>
        </p:txBody>
      </p:sp>
      <p:sp>
        <p:nvSpPr>
          <p:cNvPr id="13" name="矩形 12"/>
          <p:cNvSpPr/>
          <p:nvPr/>
        </p:nvSpPr>
        <p:spPr>
          <a:xfrm>
            <a:off x="6781800" y="480060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endParaRPr lang="zh-CN" alt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795912" y="4580466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1" grpId="1"/>
      <p:bldP spid="12" grpId="0"/>
      <p:bldP spid="12" grpId="1"/>
      <p:bldP spid="12" grpId="2"/>
      <p:bldP spid="13" grpId="1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D655A-23DB-459D-88FD-7C977A9080EB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indent="-898525" algn="l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4.4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定义如下，考察输入串</a:t>
            </a:r>
            <a:r>
              <a:rPr lang="en-US" altLang="zh-CN" sz="2200" b="1" dirty="0" err="1">
                <a:latin typeface="+mn-ea"/>
                <a:ea typeface="+mn-ea"/>
              </a:rPr>
              <a:t>ccap</a:t>
            </a:r>
            <a:r>
              <a:rPr lang="zh-CN" altLang="en-US" sz="2200" b="1" dirty="0">
                <a:latin typeface="+mn-ea"/>
                <a:ea typeface="+mn-ea"/>
              </a:rPr>
              <a:t>的最左推导过程。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00276" y="1752802"/>
            <a:ext cx="3362324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S→Ap︱Bq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err="1">
                <a:latin typeface="+mn-ea"/>
                <a:ea typeface="+mn-ea"/>
              </a:rPr>
              <a:t>→cA︱a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B</a:t>
            </a:r>
            <a:r>
              <a:rPr lang="en-US" altLang="zh-CN" sz="2200" b="1" dirty="0" err="1">
                <a:latin typeface="+mn-ea"/>
                <a:ea typeface="+mn-ea"/>
              </a:rPr>
              <a:t>→dB︱b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600200" y="4132401"/>
          <a:ext cx="1687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3" name="Text Box 1028"/>
          <p:cNvSpPr txBox="1">
            <a:spLocks noChangeArrowheads="1"/>
          </p:cNvSpPr>
          <p:nvPr/>
        </p:nvSpPr>
        <p:spPr bwMode="auto">
          <a:xfrm>
            <a:off x="152400" y="3533279"/>
            <a:ext cx="20146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推   导：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 </a:t>
            </a:r>
          </a:p>
        </p:txBody>
      </p:sp>
      <p:sp>
        <p:nvSpPr>
          <p:cNvPr id="32" name="Text Box 1028"/>
          <p:cNvSpPr txBox="1">
            <a:spLocks noChangeArrowheads="1"/>
          </p:cNvSpPr>
          <p:nvPr/>
        </p:nvSpPr>
        <p:spPr bwMode="auto">
          <a:xfrm>
            <a:off x="1752600" y="3520579"/>
            <a:ext cx="12954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A  p 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 Box 1028"/>
          <p:cNvSpPr txBox="1">
            <a:spLocks noChangeArrowheads="1"/>
          </p:cNvSpPr>
          <p:nvPr/>
        </p:nvSpPr>
        <p:spPr bwMode="auto">
          <a:xfrm>
            <a:off x="2616200" y="3520579"/>
            <a:ext cx="19558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 p </a:t>
            </a:r>
          </a:p>
        </p:txBody>
      </p:sp>
      <p:sp>
        <p:nvSpPr>
          <p:cNvPr id="34" name="Text Box 1028"/>
          <p:cNvSpPr txBox="1">
            <a:spLocks noChangeArrowheads="1"/>
          </p:cNvSpPr>
          <p:nvPr/>
        </p:nvSpPr>
        <p:spPr bwMode="auto">
          <a:xfrm>
            <a:off x="4233320" y="3520579"/>
            <a:ext cx="231988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  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A  p </a:t>
            </a:r>
          </a:p>
        </p:txBody>
      </p:sp>
      <p:sp>
        <p:nvSpPr>
          <p:cNvPr id="35" name="Text Box 1028"/>
          <p:cNvSpPr txBox="1">
            <a:spLocks noChangeArrowheads="1"/>
          </p:cNvSpPr>
          <p:nvPr/>
        </p:nvSpPr>
        <p:spPr bwMode="auto">
          <a:xfrm>
            <a:off x="6140139" y="3520579"/>
            <a:ext cx="231806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  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p </a:t>
            </a:r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6330950" y="2252166"/>
            <a:ext cx="1898650" cy="914400"/>
          </a:xfrm>
          <a:prstGeom prst="wedgeRoundRectCallout">
            <a:avLst>
              <a:gd name="adj1" fmla="val -283140"/>
              <a:gd name="adj2" fmla="val 102500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 err="1">
                <a:latin typeface="Times New Roman" pitchFamily="18" charset="0"/>
              </a:rPr>
              <a:t>Ap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</a:rPr>
              <a:t>…</a:t>
            </a:r>
          </a:p>
          <a:p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</a:rPr>
              <a:t>Bq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altLang="zh-CN" sz="2000" b="1" dirty="0" smtClean="0">
                <a:latin typeface="Times New Roman" pitchFamily="18" charset="0"/>
              </a:rPr>
              <a:t>…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055604" y="226244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7010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041396" y="264344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／</a:t>
            </a:r>
          </a:p>
        </p:txBody>
      </p:sp>
      <p:sp>
        <p:nvSpPr>
          <p:cNvPr id="41" name="Text Box 1028"/>
          <p:cNvSpPr txBox="1">
            <a:spLocks noChangeArrowheads="1"/>
          </p:cNvSpPr>
          <p:nvPr/>
        </p:nvSpPr>
        <p:spPr bwMode="auto">
          <a:xfrm>
            <a:off x="1524000" y="4995243"/>
            <a:ext cx="4419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成功使用最左推导推导出符号串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1600200" y="3436441"/>
            <a:ext cx="381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7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最左推导举例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8.67052E-7 L 0.06614 -8.67052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3.2948E-6 L 0.0625 -3.29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8.67052E-7 L 0.19635 -8.67052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3.2948E-6 L 0.2375 -3.2948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14 -8.67052E-7 L 0.35781 -8.67052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3 -3.2948E-6 L 0.44896 -3.2948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07 0.00023 L 0.57274 0.0002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1" grpId="0"/>
      <p:bldP spid="16" grpId="0" animBg="1"/>
      <p:bldP spid="16" grpId="1" animBg="1"/>
      <p:bldP spid="16" grpId="2" animBg="1"/>
      <p:bldP spid="16" grpId="3" animBg="1"/>
      <p:bldP spid="16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2743200"/>
            <a:ext cx="7467600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</a:rPr>
              <a:t>一般形式：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输 入 串：   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1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……a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i-1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200" b="1" baseline="-25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200" b="1" dirty="0" smtClean="0">
                <a:latin typeface="+mn-ea"/>
                <a:ea typeface="+mn-ea"/>
              </a:rPr>
              <a:t>……a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n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句型推导：</a:t>
            </a:r>
            <a:r>
              <a:rPr lang="en-US" altLang="zh-CN" sz="2200" b="1" dirty="0" smtClean="0">
                <a:latin typeface="+mn-ea"/>
                <a:ea typeface="+mn-ea"/>
              </a:rPr>
              <a:t>S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latin typeface="+mn-ea"/>
                <a:ea typeface="+mn-ea"/>
              </a:rPr>
              <a:t> 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1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……a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i-1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200" b="1" dirty="0" err="1" smtClean="0">
                <a:latin typeface="+mn-ea"/>
                <a:ea typeface="+mn-ea"/>
              </a:rPr>
              <a:t>β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如果使用空规则，意味着需要：</a:t>
            </a:r>
            <a:r>
              <a:rPr lang="en-US" altLang="zh-CN" sz="2200" b="1" dirty="0" smtClean="0">
                <a:latin typeface="+mn-ea"/>
                <a:ea typeface="+mn-ea"/>
              </a:rPr>
              <a:t>β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 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baseline="-25000" dirty="0" err="1" smtClean="0">
                <a:latin typeface="+mn-ea"/>
                <a:ea typeface="+mn-ea"/>
              </a:rPr>
              <a:t>i</a:t>
            </a:r>
            <a:r>
              <a:rPr lang="en-US" altLang="zh-CN" sz="2200" b="1" dirty="0" smtClean="0">
                <a:latin typeface="+mn-ea"/>
                <a:ea typeface="+mn-ea"/>
              </a:rPr>
              <a:t>……a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n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则有句型：</a:t>
            </a:r>
            <a:r>
              <a:rPr lang="en-US" altLang="zh-CN" sz="2200" b="1" dirty="0" smtClean="0">
                <a:latin typeface="+mn-ea"/>
                <a:ea typeface="+mn-ea"/>
              </a:rPr>
              <a:t>    S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latin typeface="+mn-ea"/>
                <a:ea typeface="+mn-ea"/>
              </a:rPr>
              <a:t> 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1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……a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i-1 </a:t>
            </a:r>
            <a:r>
              <a:rPr lang="en-US" altLang="zh-CN" sz="2200" b="1" dirty="0" smtClean="0">
                <a:latin typeface="+mn-ea"/>
                <a:ea typeface="+mn-ea"/>
              </a:rPr>
              <a:t>A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200" b="1" baseline="-25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200" b="1" dirty="0" smtClean="0">
                <a:latin typeface="+mn-ea"/>
                <a:ea typeface="+mn-ea"/>
              </a:rPr>
              <a:t>……a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n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76600" y="4515555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22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4A3559-15B5-461F-BC1E-18D1A585AC2B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FOLLOW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集的定义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486400" y="403860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17799" y="3558828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1295400" y="1295400"/>
            <a:ext cx="381000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第二种情况：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A→b</a:t>
            </a:r>
            <a:r>
              <a:rPr lang="en-US" altLang="zh-CN" sz="2200" b="1" dirty="0" smtClean="0">
                <a:latin typeface="+mn-ea"/>
                <a:ea typeface="+mn-ea"/>
              </a:rPr>
              <a:t>︱</a:t>
            </a:r>
            <a:r>
              <a:rPr lang="el-GR" altLang="zh-CN" sz="2200" b="1" dirty="0" smtClean="0">
                <a:latin typeface="+mn-ea"/>
                <a:ea typeface="+mn-ea"/>
              </a:rPr>
              <a:t>ε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定义 </a:t>
            </a:r>
            <a:r>
              <a:rPr lang="en-US" altLang="zh-CN" sz="2200" b="1" dirty="0">
                <a:latin typeface="+mn-ea"/>
                <a:ea typeface="+mn-ea"/>
              </a:rPr>
              <a:t>4</a:t>
            </a:r>
            <a:r>
              <a:rPr lang="en-US" altLang="zh-CN" sz="2200" b="1" dirty="0" smtClean="0">
                <a:latin typeface="+mn-ea"/>
                <a:ea typeface="+mn-ea"/>
              </a:rPr>
              <a:t>.2 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>
                <a:solidFill>
                  <a:srgbClr val="FF6600"/>
                </a:solidFill>
                <a:latin typeface="+mn-ea"/>
                <a:ea typeface="+mn-ea"/>
              </a:rPr>
              <a:t>FOLLOW(A)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a︱S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αAβ,A∈V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 </a:t>
            </a:r>
            <a:r>
              <a:rPr lang="en-US" altLang="zh-CN" sz="2200" b="1" dirty="0" err="1">
                <a:latin typeface="+mn-ea"/>
                <a:ea typeface="+mn-ea"/>
              </a:rPr>
              <a:t>a∈FIRST</a:t>
            </a:r>
            <a:r>
              <a:rPr lang="en-US" altLang="zh-CN" sz="2200" b="1" dirty="0">
                <a:latin typeface="+mn-ea"/>
                <a:ea typeface="+mn-ea"/>
              </a:rPr>
              <a:t>(β),</a:t>
            </a:r>
            <a:r>
              <a:rPr lang="en-US" altLang="zh-CN" sz="2200" b="1" dirty="0" err="1">
                <a:latin typeface="+mn-ea"/>
                <a:ea typeface="+mn-ea"/>
              </a:rPr>
              <a:t>α,β∈V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（若</a:t>
            </a:r>
            <a:r>
              <a:rPr lang="en-US" altLang="zh-CN" sz="2200" b="1" dirty="0" smtClean="0">
                <a:latin typeface="+mn-ea"/>
              </a:rPr>
              <a:t>β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 smtClean="0">
                <a:latin typeface="+mn-ea"/>
              </a:rPr>
              <a:t>ε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zh-CN" altLang="en-US" sz="2200" dirty="0" smtClean="0">
                <a:latin typeface="+mn-ea"/>
              </a:rPr>
              <a:t>则令 </a:t>
            </a:r>
            <a:r>
              <a:rPr lang="en-US" altLang="zh-CN" sz="2200" dirty="0" smtClean="0">
                <a:latin typeface="+mn-ea"/>
              </a:rPr>
              <a:t>#</a:t>
            </a:r>
            <a:r>
              <a:rPr lang="en-US" altLang="zh-CN" sz="2200" b="1" dirty="0" smtClean="0">
                <a:latin typeface="+mn-ea"/>
                <a:ea typeface="+mn-ea"/>
              </a:rPr>
              <a:t>∈</a:t>
            </a:r>
            <a:r>
              <a:rPr lang="en-US" altLang="zh-CN" sz="2200" b="1" dirty="0" smtClean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FOLLOW(A) </a:t>
            </a:r>
            <a:r>
              <a:rPr lang="zh-CN" altLang="en-US" sz="2200" b="1" dirty="0" smtClean="0">
                <a:latin typeface="+mn-ea"/>
                <a:ea typeface="+mn-ea"/>
              </a:rPr>
              <a:t>）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43000" y="1978377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124200" y="1519599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2294" name="Text Box 28"/>
          <p:cNvSpPr txBox="1">
            <a:spLocks noChangeArrowheads="1"/>
          </p:cNvSpPr>
          <p:nvPr/>
        </p:nvSpPr>
        <p:spPr bwMode="auto">
          <a:xfrm>
            <a:off x="330198" y="3603978"/>
            <a:ext cx="8229600" cy="229293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FOLLOW(A)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是由任意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句型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中紧邻非终结符号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之后出现的终结符号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组成的集合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。</a:t>
            </a:r>
            <a:endParaRPr lang="en-US" altLang="zh-CN" sz="2200" b="1" dirty="0" smtClean="0">
              <a:solidFill>
                <a:srgbClr val="CC6600"/>
              </a:solidFill>
              <a:latin typeface="+mn-ea"/>
              <a:ea typeface="+mn-ea"/>
            </a:endParaRPr>
          </a:p>
          <a:p>
            <a:pPr indent="519113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第二种情况：如果对非终结符</a:t>
            </a:r>
            <a:r>
              <a:rPr lang="en-US" altLang="zh-CN" sz="2200" b="1" dirty="0" smtClean="0">
                <a:solidFill>
                  <a:srgbClr val="CC6600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，最多只有一条产生式右部可以推导出空或者为一条空规则，</a:t>
            </a:r>
            <a:r>
              <a:rPr lang="en-US" altLang="zh-CN" sz="2200" b="1" dirty="0" smtClean="0">
                <a:solidFill>
                  <a:srgbClr val="CC6600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的</a:t>
            </a:r>
            <a:r>
              <a:rPr lang="en-US" altLang="zh-CN" sz="2200" b="1" dirty="0" smtClean="0">
                <a:solidFill>
                  <a:srgbClr val="CC6600"/>
                </a:solidFill>
                <a:latin typeface="+mn-ea"/>
                <a:ea typeface="+mn-ea"/>
              </a:rPr>
              <a:t>FOLLOW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集合和</a:t>
            </a:r>
            <a:r>
              <a:rPr lang="en-US" altLang="zh-CN" sz="2200" b="1" dirty="0" smtClean="0">
                <a:solidFill>
                  <a:srgbClr val="CC6600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的非空右部的</a:t>
            </a:r>
            <a:r>
              <a:rPr lang="en-US" altLang="zh-CN" sz="2200" b="1" dirty="0" smtClean="0">
                <a:solidFill>
                  <a:srgbClr val="CC6600"/>
                </a:solidFill>
                <a:latin typeface="+mn-ea"/>
                <a:ea typeface="+mn-ea"/>
              </a:rPr>
              <a:t>FIRST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集合两两相交为空，</a:t>
            </a:r>
            <a:r>
              <a:rPr lang="zh-CN" altLang="en-US" sz="2200" b="1" dirty="0" smtClean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可以使用确定的最左推导。</a:t>
            </a:r>
            <a:endParaRPr lang="zh-CN" altLang="en-US" sz="2200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sp>
        <p:nvSpPr>
          <p:cNvPr id="122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4A3559-15B5-461F-BC1E-18D1A585AC2B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FOLLOW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集的定义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2590800"/>
            <a:ext cx="29718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S→aA︱d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err="1">
                <a:latin typeface="+mn-ea"/>
                <a:ea typeface="+mn-ea"/>
              </a:rPr>
              <a:t>→bAS︱ε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4114800" y="28956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n-ea"/>
              </a:rPr>
              <a:t>FOLLOW(A)={a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d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#}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028"/>
          <p:cNvSpPr txBox="1">
            <a:spLocks noChangeArrowheads="1"/>
          </p:cNvSpPr>
          <p:nvPr/>
        </p:nvSpPr>
        <p:spPr bwMode="auto">
          <a:xfrm>
            <a:off x="838200" y="4953000"/>
            <a:ext cx="4419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成功使用最左推导推导出符号串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F0F02-9DCE-46C7-975F-2816A5463364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304800" y="909637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indent="-898525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4.5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定义如下，考察输入串</a:t>
            </a:r>
            <a:r>
              <a:rPr lang="en-US" altLang="zh-CN" sz="2200" b="1" dirty="0" err="1">
                <a:latin typeface="+mn-ea"/>
                <a:ea typeface="+mn-ea"/>
              </a:rPr>
              <a:t>abd</a:t>
            </a:r>
            <a:r>
              <a:rPr lang="zh-CN" altLang="en-US" sz="2200" b="1" dirty="0">
                <a:latin typeface="+mn-ea"/>
                <a:ea typeface="+mn-ea"/>
              </a:rPr>
              <a:t>的最左推导过程。 </a:t>
            </a:r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2514600" y="1366837"/>
            <a:ext cx="33528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S→aA︱d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err="1">
                <a:latin typeface="+mn-ea"/>
                <a:ea typeface="+mn-ea"/>
              </a:rPr>
              <a:t>→bAS︱ε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721604" y="4353560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9" name="Text Box 1028"/>
          <p:cNvSpPr txBox="1">
            <a:spLocks noChangeArrowheads="1"/>
          </p:cNvSpPr>
          <p:nvPr/>
        </p:nvSpPr>
        <p:spPr bwMode="auto">
          <a:xfrm>
            <a:off x="381000" y="3673475"/>
            <a:ext cx="17430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>
                <a:latin typeface="+mn-ea"/>
                <a:ea typeface="+mn-ea"/>
              </a:rPr>
              <a:t>推   导：</a:t>
            </a:r>
            <a:r>
              <a:rPr lang="en-US" altLang="zh-CN" sz="2200" b="1" dirty="0">
                <a:latin typeface="+mn-ea"/>
                <a:ea typeface="+mn-ea"/>
              </a:rPr>
              <a:t>S </a:t>
            </a:r>
          </a:p>
        </p:txBody>
      </p:sp>
      <p:sp>
        <p:nvSpPr>
          <p:cNvPr id="37" name="Text Box 1028"/>
          <p:cNvSpPr txBox="1">
            <a:spLocks noChangeArrowheads="1"/>
          </p:cNvSpPr>
          <p:nvPr/>
        </p:nvSpPr>
        <p:spPr bwMode="auto">
          <a:xfrm>
            <a:off x="2046288" y="3660775"/>
            <a:ext cx="12303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 smtClean="0">
                <a:latin typeface="+mn-ea"/>
                <a:ea typeface="+mn-ea"/>
              </a:rPr>
              <a:t>a  </a:t>
            </a:r>
            <a:r>
              <a:rPr lang="en-US" altLang="zh-CN" sz="2200" b="1" dirty="0" err="1">
                <a:latin typeface="+mn-ea"/>
                <a:ea typeface="+mn-ea"/>
              </a:rPr>
              <a:t>A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8" name="Text Box 1028"/>
          <p:cNvSpPr txBox="1">
            <a:spLocks noChangeArrowheads="1"/>
          </p:cNvSpPr>
          <p:nvPr/>
        </p:nvSpPr>
        <p:spPr bwMode="auto">
          <a:xfrm>
            <a:off x="3058518" y="3660775"/>
            <a:ext cx="204946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</a:rPr>
              <a:t>a  b  </a:t>
            </a:r>
            <a:r>
              <a:rPr lang="en-US" altLang="zh-CN" sz="2200" b="1" dirty="0" smtClean="0">
                <a:latin typeface="+mn-ea"/>
                <a:ea typeface="+mn-ea"/>
              </a:rPr>
              <a:t>A  </a:t>
            </a:r>
            <a:r>
              <a:rPr lang="en-US" altLang="zh-CN" sz="2200" b="1" dirty="0">
                <a:latin typeface="+mn-ea"/>
                <a:ea typeface="+mn-ea"/>
              </a:rPr>
              <a:t>S </a:t>
            </a:r>
          </a:p>
        </p:txBody>
      </p:sp>
      <p:sp>
        <p:nvSpPr>
          <p:cNvPr id="39" name="Text Box 1028"/>
          <p:cNvSpPr txBox="1">
            <a:spLocks noChangeArrowheads="1"/>
          </p:cNvSpPr>
          <p:nvPr/>
        </p:nvSpPr>
        <p:spPr bwMode="auto">
          <a:xfrm>
            <a:off x="4879380" y="3660775"/>
            <a:ext cx="15240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</a:rPr>
              <a:t>a  b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</a:p>
        </p:txBody>
      </p:sp>
      <p:sp>
        <p:nvSpPr>
          <p:cNvPr id="40" name="Text Box 1028"/>
          <p:cNvSpPr txBox="1">
            <a:spLocks noChangeArrowheads="1"/>
          </p:cNvSpPr>
          <p:nvPr/>
        </p:nvSpPr>
        <p:spPr bwMode="auto">
          <a:xfrm>
            <a:off x="6039842" y="3660775"/>
            <a:ext cx="20224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a  b  </a:t>
            </a:r>
            <a:r>
              <a:rPr lang="en-US" altLang="zh-CN" sz="2200" b="1" dirty="0">
                <a:latin typeface="+mn-ea"/>
                <a:ea typeface="+mn-ea"/>
              </a:rPr>
              <a:t>d </a:t>
            </a:r>
          </a:p>
        </p:txBody>
      </p:sp>
      <p:sp>
        <p:nvSpPr>
          <p:cNvPr id="41" name="AutoShape 1044"/>
          <p:cNvSpPr>
            <a:spLocks noChangeArrowheads="1"/>
          </p:cNvSpPr>
          <p:nvPr/>
        </p:nvSpPr>
        <p:spPr bwMode="auto">
          <a:xfrm>
            <a:off x="457200" y="1882775"/>
            <a:ext cx="2220912" cy="914400"/>
          </a:xfrm>
          <a:prstGeom prst="wedgeRoundRectCallout">
            <a:avLst>
              <a:gd name="adj1" fmla="val 64593"/>
              <a:gd name="adj2" fmla="val 145520"/>
              <a:gd name="adj3" fmla="val 16667"/>
            </a:avLst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200" b="1" dirty="0" err="1">
                <a:latin typeface="+mn-ea"/>
                <a:ea typeface="+mn-ea"/>
              </a:rPr>
              <a:t>bAS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b</a:t>
            </a:r>
            <a:r>
              <a:rPr lang="en-US" altLang="zh-CN" sz="2200" b="1" dirty="0" smtClean="0">
                <a:latin typeface="+mn-ea"/>
                <a:ea typeface="+mn-ea"/>
              </a:rPr>
              <a:t>…</a:t>
            </a:r>
            <a:endParaRPr lang="en-US" altLang="zh-CN" sz="2200" b="1" dirty="0">
              <a:latin typeface="+mn-ea"/>
              <a:ea typeface="+mn-ea"/>
            </a:endParaRPr>
          </a:p>
          <a:p>
            <a:r>
              <a:rPr lang="en-US" altLang="zh-CN" sz="2200" b="1" dirty="0" smtClean="0">
                <a:latin typeface="+mn-ea"/>
                <a:ea typeface="+mn-ea"/>
              </a:rPr>
              <a:t>ε  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b</a:t>
            </a:r>
            <a:r>
              <a:rPr lang="en-US" altLang="zh-CN" sz="2200" b="1" dirty="0" smtClean="0">
                <a:latin typeface="+mn-ea"/>
                <a:ea typeface="+mn-ea"/>
              </a:rPr>
              <a:t>…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2" name="Text Box 1045"/>
          <p:cNvSpPr txBox="1">
            <a:spLocks noChangeArrowheads="1"/>
          </p:cNvSpPr>
          <p:nvPr/>
        </p:nvSpPr>
        <p:spPr bwMode="auto">
          <a:xfrm>
            <a:off x="1382712" y="182245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43" name="Text Box 1046"/>
          <p:cNvSpPr txBox="1">
            <a:spLocks noChangeArrowheads="1"/>
          </p:cNvSpPr>
          <p:nvPr/>
        </p:nvSpPr>
        <p:spPr bwMode="auto">
          <a:xfrm>
            <a:off x="1384002" y="2159913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45" name="Text Box 1054"/>
          <p:cNvSpPr txBox="1">
            <a:spLocks noChangeArrowheads="1"/>
          </p:cNvSpPr>
          <p:nvPr/>
        </p:nvSpPr>
        <p:spPr bwMode="auto">
          <a:xfrm>
            <a:off x="1336218" y="2301498"/>
            <a:ext cx="45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／</a:t>
            </a:r>
          </a:p>
        </p:txBody>
      </p:sp>
      <p:sp>
        <p:nvSpPr>
          <p:cNvPr id="47" name="Rectangle 1026"/>
          <p:cNvSpPr>
            <a:spLocks noChangeArrowheads="1"/>
          </p:cNvSpPr>
          <p:nvPr/>
        </p:nvSpPr>
        <p:spPr bwMode="auto">
          <a:xfrm>
            <a:off x="239022" y="4876800"/>
            <a:ext cx="8219178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333333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50" name="Text Box 1056"/>
          <p:cNvSpPr txBox="1">
            <a:spLocks noChangeArrowheads="1"/>
          </p:cNvSpPr>
          <p:nvPr/>
        </p:nvSpPr>
        <p:spPr bwMode="auto">
          <a:xfrm>
            <a:off x="304800" y="4962525"/>
            <a:ext cx="818100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>
              <a:spcBef>
                <a:spcPct val="5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此时 </a:t>
            </a:r>
            <a:r>
              <a:rPr lang="en-US" altLang="zh-CN" sz="2200" b="1" dirty="0">
                <a:latin typeface="+mn-ea"/>
                <a:ea typeface="+mn-ea"/>
              </a:rPr>
              <a:t>S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 err="1" smtClean="0">
                <a:latin typeface="+mn-ea"/>
                <a:ea typeface="+mn-ea"/>
                <a:sym typeface="Symbol" pitchFamily="18" charset="2"/>
              </a:rPr>
              <a:t>abAS</a:t>
            </a:r>
            <a:r>
              <a:rPr lang="zh-CN" altLang="en-US" sz="2200" b="1" dirty="0" smtClean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A</a:t>
            </a:r>
            <a:r>
              <a:rPr lang="zh-CN" altLang="en-US" sz="2200" b="1" dirty="0" smtClean="0">
                <a:latin typeface="+mn-ea"/>
                <a:ea typeface="+mn-ea"/>
                <a:sym typeface="Symbol" pitchFamily="18" charset="2"/>
              </a:rPr>
              <a:t>除空规则外，其它所有规则都不可能推导出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d</a:t>
            </a:r>
            <a:r>
              <a:rPr lang="zh-CN" altLang="en-US" sz="2200" b="1" dirty="0" smtClean="0">
                <a:latin typeface="+mn-ea"/>
                <a:ea typeface="+mn-ea"/>
                <a:sym typeface="Symbol" pitchFamily="18" charset="2"/>
              </a:rPr>
              <a:t>开头的符号序列，则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此刻采用</a:t>
            </a:r>
            <a:r>
              <a:rPr lang="en-US" altLang="zh-CN" sz="2200" b="1" dirty="0" err="1">
                <a:latin typeface="+mn-ea"/>
                <a:ea typeface="+mn-ea"/>
              </a:rPr>
              <a:t>A→ε</a:t>
            </a:r>
            <a:r>
              <a:rPr lang="zh-CN" altLang="en-US" sz="2200" b="1" dirty="0">
                <a:latin typeface="+mn-ea"/>
                <a:ea typeface="+mn-ea"/>
              </a:rPr>
              <a:t>才是唯一有可能推导</a:t>
            </a:r>
            <a:r>
              <a:rPr lang="en-US" altLang="zh-CN" sz="2200" b="1" dirty="0" err="1">
                <a:latin typeface="+mn-ea"/>
                <a:ea typeface="+mn-ea"/>
              </a:rPr>
              <a:t>abd</a:t>
            </a:r>
            <a:r>
              <a:rPr lang="zh-CN" altLang="en-US" sz="2200" b="1" dirty="0">
                <a:latin typeface="+mn-ea"/>
                <a:ea typeface="+mn-ea"/>
              </a:rPr>
              <a:t>的选择！ </a:t>
            </a:r>
          </a:p>
        </p:txBody>
      </p:sp>
      <p:sp>
        <p:nvSpPr>
          <p:cNvPr id="51" name="Text Box 1057"/>
          <p:cNvSpPr txBox="1">
            <a:spLocks noChangeArrowheads="1"/>
          </p:cNvSpPr>
          <p:nvPr/>
        </p:nvSpPr>
        <p:spPr bwMode="auto">
          <a:xfrm>
            <a:off x="1828800" y="4826913"/>
            <a:ext cx="4446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1721604" y="3581400"/>
            <a:ext cx="381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1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最左推导举例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4.62428E-7 L 0.0816 -4.6242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4.62428E-6 L 0.12986 -4.62428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07 -4.62428E-7 L 0.1934 -4.62428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3 -4.62428E-6 L 0.28264 -4.6242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-0.00162 L 0.38195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-4.62428E-6 L 0.46597 -4.6242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95 -0.00162 L 0.54861 -0.00162 " pathEditMode="relative" ptsTypes="AA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8" grpId="0"/>
      <p:bldP spid="39" grpId="0"/>
      <p:bldP spid="40" grpId="0"/>
      <p:bldP spid="41" grpId="0" animBg="1"/>
      <p:bldP spid="41" grpId="1" animBg="1"/>
      <p:bldP spid="42" grpId="0"/>
      <p:bldP spid="42" grpId="1"/>
      <p:bldP spid="43" grpId="0"/>
      <p:bldP spid="43" grpId="1"/>
      <p:bldP spid="45" grpId="0"/>
      <p:bldP spid="45" grpId="1"/>
      <p:bldP spid="47" grpId="0" animBg="1"/>
      <p:bldP spid="47" grpId="1" animBg="1"/>
      <p:bldP spid="50" grpId="0"/>
      <p:bldP spid="50" grpId="1"/>
      <p:bldP spid="51" grpId="0"/>
      <p:bldP spid="51" grpId="1"/>
      <p:bldP spid="19" grpId="0" animBg="1"/>
      <p:bldP spid="19" grpId="1" animBg="1"/>
      <p:bldP spid="19" grpId="2" animBg="1"/>
      <p:bldP spid="19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609600" y="928609"/>
            <a:ext cx="4953000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4.6  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S→aA︱d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smtClean="0">
                <a:latin typeface="+mn-ea"/>
                <a:ea typeface="+mn-ea"/>
              </a:rPr>
              <a:t>       </a:t>
            </a:r>
            <a:r>
              <a:rPr lang="en-US" altLang="zh-CN" sz="2200" b="1" dirty="0" err="1">
                <a:latin typeface="+mn-ea"/>
                <a:ea typeface="+mn-ea"/>
              </a:rPr>
              <a:t>A→bAS︱B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  </a:t>
            </a: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B→c</a:t>
            </a:r>
            <a:r>
              <a:rPr lang="en-US" altLang="zh-CN" sz="2200" b="1" dirty="0">
                <a:latin typeface="+mn-ea"/>
                <a:ea typeface="+mn-ea"/>
              </a:rPr>
              <a:t>︱ ε</a:t>
            </a:r>
          </a:p>
        </p:txBody>
      </p:sp>
      <p:sp>
        <p:nvSpPr>
          <p:cNvPr id="13317" name="Text Box 1029"/>
          <p:cNvSpPr txBox="1">
            <a:spLocks noChangeArrowheads="1"/>
          </p:cNvSpPr>
          <p:nvPr/>
        </p:nvSpPr>
        <p:spPr bwMode="auto">
          <a:xfrm>
            <a:off x="800100" y="2449525"/>
            <a:ext cx="304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200" b="1">
                <a:latin typeface="+mn-ea"/>
                <a:ea typeface="+mn-ea"/>
              </a:rPr>
              <a:t>（</a:t>
            </a:r>
            <a:r>
              <a:rPr lang="en-US" altLang="zh-CN" sz="2200" b="1">
                <a:latin typeface="+mn-ea"/>
                <a:ea typeface="+mn-ea"/>
              </a:rPr>
              <a:t>1</a:t>
            </a:r>
            <a:r>
              <a:rPr lang="zh-CN" altLang="en-US" sz="2200" b="1">
                <a:latin typeface="+mn-ea"/>
                <a:ea typeface="+mn-ea"/>
              </a:rPr>
              <a:t>）输入串：</a:t>
            </a:r>
            <a:r>
              <a:rPr lang="en-US" altLang="zh-CN" sz="2200" b="1">
                <a:solidFill>
                  <a:srgbClr val="002060"/>
                </a:solidFill>
                <a:latin typeface="+mn-ea"/>
                <a:ea typeface="+mn-ea"/>
              </a:rPr>
              <a:t>a </a:t>
            </a:r>
            <a:r>
              <a:rPr lang="en-US" altLang="zh-CN" sz="2200" b="1">
                <a:latin typeface="+mn-ea"/>
                <a:ea typeface="+mn-ea"/>
              </a:rPr>
              <a:t>c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800100" y="4005263"/>
            <a:ext cx="8164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200" b="1">
                <a:latin typeface="+mn-ea"/>
                <a:ea typeface="+mn-ea"/>
              </a:rPr>
              <a:t>（</a:t>
            </a:r>
            <a:r>
              <a:rPr lang="en-US" altLang="zh-CN" sz="2200" b="1">
                <a:latin typeface="+mn-ea"/>
                <a:ea typeface="+mn-ea"/>
              </a:rPr>
              <a:t>2</a:t>
            </a:r>
            <a:r>
              <a:rPr lang="zh-CN" altLang="en-US" sz="2200" b="1">
                <a:latin typeface="+mn-ea"/>
                <a:ea typeface="+mn-ea"/>
              </a:rPr>
              <a:t>）输入串</a:t>
            </a:r>
            <a:r>
              <a:rPr lang="zh-CN" altLang="en-US" sz="2200" b="1">
                <a:solidFill>
                  <a:srgbClr val="002060"/>
                </a:solidFill>
                <a:latin typeface="+mn-ea"/>
                <a:ea typeface="+mn-ea"/>
              </a:rPr>
              <a:t>：</a:t>
            </a:r>
            <a:r>
              <a:rPr lang="en-US" altLang="zh-CN" sz="2200" b="1">
                <a:solidFill>
                  <a:srgbClr val="002060"/>
                </a:solidFill>
                <a:latin typeface="+mn-ea"/>
                <a:ea typeface="+mn-ea"/>
              </a:rPr>
              <a:t>abd</a:t>
            </a:r>
          </a:p>
        </p:txBody>
      </p:sp>
      <p:sp>
        <p:nvSpPr>
          <p:cNvPr id="2" name="Line 1033"/>
          <p:cNvSpPr>
            <a:spLocks noChangeShapeType="1"/>
          </p:cNvSpPr>
          <p:nvPr/>
        </p:nvSpPr>
        <p:spPr bwMode="auto">
          <a:xfrm>
            <a:off x="606425" y="2286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13320" name="Line 1034"/>
          <p:cNvSpPr>
            <a:spLocks noChangeShapeType="1"/>
          </p:cNvSpPr>
          <p:nvPr/>
        </p:nvSpPr>
        <p:spPr bwMode="auto">
          <a:xfrm>
            <a:off x="609600" y="4029075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13328" name="AutoShape 1040"/>
          <p:cNvSpPr>
            <a:spLocks noChangeArrowheads="1"/>
          </p:cNvSpPr>
          <p:nvPr/>
        </p:nvSpPr>
        <p:spPr bwMode="auto">
          <a:xfrm>
            <a:off x="5334000" y="1204913"/>
            <a:ext cx="2819400" cy="1081087"/>
          </a:xfrm>
          <a:prstGeom prst="wedgeRoundRectCallout">
            <a:avLst>
              <a:gd name="adj1" fmla="val -130818"/>
              <a:gd name="adj2" fmla="val 125628"/>
              <a:gd name="adj3" fmla="val 16667"/>
            </a:avLst>
          </a:prstGeom>
          <a:solidFill>
            <a:schemeClr val="accent5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 err="1">
                <a:latin typeface="+mn-ea"/>
                <a:ea typeface="+mn-ea"/>
              </a:rPr>
              <a:t>bAS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c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B</a:t>
            </a:r>
            <a:r>
              <a:rPr lang="en-US" altLang="zh-CN" sz="2000" b="1" dirty="0" smtClean="0">
                <a:latin typeface="+mn-ea"/>
                <a:ea typeface="+mn-ea"/>
                <a:sym typeface="Symbol" pitchFamily="18" charset="2"/>
              </a:rPr>
              <a:t> </a:t>
            </a:r>
            <a:r>
              <a:rPr lang="en-US" altLang="zh-CN" sz="2000" b="1" dirty="0" smtClean="0">
                <a:latin typeface="+mn-ea"/>
                <a:ea typeface="+mn-ea"/>
              </a:rPr>
              <a:t>ε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B</a:t>
            </a:r>
            <a:r>
              <a:rPr lang="en-US" altLang="zh-CN" sz="2000" b="1" dirty="0" smtClean="0">
                <a:latin typeface="+mn-ea"/>
                <a:ea typeface="+mn-ea"/>
                <a:sym typeface="Symbol" pitchFamily="18" charset="2"/>
              </a:rPr>
              <a:t>  </a:t>
            </a:r>
            <a:r>
              <a:rPr lang="en-US" altLang="zh-CN" sz="2000" b="1" dirty="0" smtClean="0">
                <a:latin typeface="+mn-ea"/>
                <a:ea typeface="+mn-ea"/>
              </a:rPr>
              <a:t>c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3329" name="Text Box 1041"/>
          <p:cNvSpPr txBox="1">
            <a:spLocks noChangeArrowheads="1"/>
          </p:cNvSpPr>
          <p:nvPr/>
        </p:nvSpPr>
        <p:spPr bwMode="auto">
          <a:xfrm>
            <a:off x="6552823" y="1099383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3330" name="Text Box 1042"/>
          <p:cNvSpPr txBox="1">
            <a:spLocks noChangeArrowheads="1"/>
          </p:cNvSpPr>
          <p:nvPr/>
        </p:nvSpPr>
        <p:spPr bwMode="auto">
          <a:xfrm>
            <a:off x="6270978" y="1417668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3331" name="Text Box 1043"/>
          <p:cNvSpPr txBox="1">
            <a:spLocks noChangeArrowheads="1"/>
          </p:cNvSpPr>
          <p:nvPr/>
        </p:nvSpPr>
        <p:spPr bwMode="auto">
          <a:xfrm>
            <a:off x="6507996" y="1250196"/>
            <a:ext cx="45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／</a:t>
            </a:r>
          </a:p>
        </p:txBody>
      </p:sp>
      <p:sp>
        <p:nvSpPr>
          <p:cNvPr id="13338" name="Text Box 1042"/>
          <p:cNvSpPr txBox="1">
            <a:spLocks noChangeArrowheads="1"/>
          </p:cNvSpPr>
          <p:nvPr/>
        </p:nvSpPr>
        <p:spPr bwMode="auto">
          <a:xfrm>
            <a:off x="6313311" y="1727199"/>
            <a:ext cx="3499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27" name="Text Box 1028"/>
          <p:cNvSpPr txBox="1">
            <a:spLocks noChangeArrowheads="1"/>
          </p:cNvSpPr>
          <p:nvPr/>
        </p:nvSpPr>
        <p:spPr bwMode="auto">
          <a:xfrm>
            <a:off x="685800" y="3070237"/>
            <a:ext cx="16541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>
                <a:latin typeface="+mn-ea"/>
                <a:ea typeface="+mn-ea"/>
              </a:rPr>
              <a:t>推   导：</a:t>
            </a:r>
            <a:r>
              <a:rPr lang="en-US" altLang="zh-CN" sz="2200" b="1" dirty="0">
                <a:latin typeface="+mn-ea"/>
                <a:ea typeface="+mn-ea"/>
              </a:rPr>
              <a:t>S </a:t>
            </a:r>
          </a:p>
        </p:txBody>
      </p:sp>
      <p:sp>
        <p:nvSpPr>
          <p:cNvPr id="28" name="Text Box 1028"/>
          <p:cNvSpPr txBox="1">
            <a:spLocks noChangeArrowheads="1"/>
          </p:cNvSpPr>
          <p:nvPr/>
        </p:nvSpPr>
        <p:spPr bwMode="auto">
          <a:xfrm>
            <a:off x="2124074" y="3057537"/>
            <a:ext cx="115252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a </a:t>
            </a:r>
            <a:r>
              <a:rPr lang="en-US" altLang="zh-CN" sz="2200" b="1" dirty="0" err="1">
                <a:latin typeface="+mn-ea"/>
                <a:ea typeface="+mn-ea"/>
              </a:rPr>
              <a:t>A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3087687" y="3057537"/>
            <a:ext cx="159226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 a  </a:t>
            </a:r>
            <a:r>
              <a:rPr lang="en-US" altLang="zh-CN" sz="2200" b="1" dirty="0">
                <a:latin typeface="+mn-ea"/>
                <a:ea typeface="+mn-ea"/>
              </a:rPr>
              <a:t>B </a:t>
            </a:r>
          </a:p>
        </p:txBody>
      </p:sp>
      <p:sp>
        <p:nvSpPr>
          <p:cNvPr id="30" name="Text Box 1028"/>
          <p:cNvSpPr txBox="1">
            <a:spLocks noChangeArrowheads="1"/>
          </p:cNvSpPr>
          <p:nvPr/>
        </p:nvSpPr>
        <p:spPr bwMode="auto">
          <a:xfrm>
            <a:off x="4322762" y="3057537"/>
            <a:ext cx="154463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a  c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2" name="Text Box 1030"/>
          <p:cNvSpPr txBox="1">
            <a:spLocks noChangeArrowheads="1"/>
          </p:cNvSpPr>
          <p:nvPr/>
        </p:nvSpPr>
        <p:spPr bwMode="auto">
          <a:xfrm>
            <a:off x="6011863" y="2636838"/>
            <a:ext cx="295275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只能选择规则：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 A→B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由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</a:rPr>
              <a:t>FIRST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集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确定选规则</a:t>
            </a:r>
            <a:endParaRPr lang="en-US" altLang="zh-CN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Text Box 1031"/>
          <p:cNvSpPr txBox="1">
            <a:spLocks noChangeArrowheads="1"/>
          </p:cNvSpPr>
          <p:nvPr/>
        </p:nvSpPr>
        <p:spPr bwMode="auto">
          <a:xfrm>
            <a:off x="5408613" y="5084763"/>
            <a:ext cx="3700462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+mn-ea"/>
                <a:ea typeface="+mn-ea"/>
              </a:rPr>
              <a:t>只能选择规则：</a:t>
            </a:r>
            <a:r>
              <a:rPr lang="en-US" altLang="zh-CN" sz="2200" b="1">
                <a:solidFill>
                  <a:srgbClr val="FF0000"/>
                </a:solidFill>
                <a:latin typeface="+mn-ea"/>
                <a:ea typeface="+mn-ea"/>
              </a:rPr>
              <a:t> A→B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+mn-ea"/>
                <a:ea typeface="+mn-ea"/>
              </a:rPr>
              <a:t>由</a:t>
            </a:r>
            <a:r>
              <a:rPr lang="en-US" altLang="zh-CN" sz="2200" b="1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zh-CN" altLang="en-US" sz="2200" b="1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 b="1">
                <a:solidFill>
                  <a:srgbClr val="FF0000"/>
                </a:solidFill>
                <a:latin typeface="+mn-ea"/>
                <a:ea typeface="+mn-ea"/>
              </a:rPr>
              <a:t>FOLLOW</a:t>
            </a:r>
            <a:r>
              <a:rPr lang="zh-CN" altLang="en-US" sz="2200" b="1">
                <a:solidFill>
                  <a:srgbClr val="FF0000"/>
                </a:solidFill>
                <a:latin typeface="+mn-ea"/>
                <a:ea typeface="+mn-ea"/>
              </a:rPr>
              <a:t>集确定选规则</a:t>
            </a:r>
            <a:r>
              <a:rPr lang="en-US" altLang="zh-CN" sz="2200" b="1">
                <a:latin typeface="+mn-ea"/>
                <a:ea typeface="+mn-ea"/>
              </a:rPr>
              <a:t> </a:t>
            </a:r>
          </a:p>
        </p:txBody>
      </p:sp>
      <p:sp>
        <p:nvSpPr>
          <p:cNvPr id="34" name="Text Box 1028"/>
          <p:cNvSpPr txBox="1">
            <a:spLocks noChangeArrowheads="1"/>
          </p:cNvSpPr>
          <p:nvPr/>
        </p:nvSpPr>
        <p:spPr bwMode="auto">
          <a:xfrm>
            <a:off x="381000" y="4624388"/>
            <a:ext cx="20304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>
                <a:latin typeface="+mn-ea"/>
                <a:ea typeface="+mn-ea"/>
              </a:rPr>
              <a:t>推   导：</a:t>
            </a:r>
            <a:r>
              <a:rPr lang="en-US" altLang="zh-CN" sz="2200" b="1" dirty="0">
                <a:latin typeface="+mn-ea"/>
                <a:ea typeface="+mn-ea"/>
              </a:rPr>
              <a:t>S </a:t>
            </a:r>
          </a:p>
        </p:txBody>
      </p:sp>
      <p:sp>
        <p:nvSpPr>
          <p:cNvPr id="35" name="Text Box 1028"/>
          <p:cNvSpPr txBox="1">
            <a:spLocks noChangeArrowheads="1"/>
          </p:cNvSpPr>
          <p:nvPr/>
        </p:nvSpPr>
        <p:spPr bwMode="auto">
          <a:xfrm>
            <a:off x="1981200" y="4611688"/>
            <a:ext cx="1371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a </a:t>
            </a:r>
            <a:r>
              <a:rPr lang="en-US" altLang="zh-CN" sz="2200" b="1" dirty="0" err="1">
                <a:latin typeface="+mn-ea"/>
                <a:ea typeface="+mn-ea"/>
              </a:rPr>
              <a:t>A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6" name="Text Box 1028"/>
          <p:cNvSpPr txBox="1">
            <a:spLocks noChangeArrowheads="1"/>
          </p:cNvSpPr>
          <p:nvPr/>
        </p:nvSpPr>
        <p:spPr bwMode="auto">
          <a:xfrm>
            <a:off x="2981325" y="4611688"/>
            <a:ext cx="20478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</a:rPr>
              <a:t>a b </a:t>
            </a:r>
            <a:r>
              <a:rPr lang="en-US" altLang="zh-CN" sz="2200" b="1" dirty="0" smtClean="0">
                <a:latin typeface="+mn-ea"/>
                <a:ea typeface="+mn-ea"/>
              </a:rPr>
              <a:t>A </a:t>
            </a:r>
            <a:r>
              <a:rPr lang="en-US" altLang="zh-CN" sz="2200" b="1" dirty="0">
                <a:latin typeface="+mn-ea"/>
                <a:ea typeface="+mn-ea"/>
              </a:rPr>
              <a:t>S </a:t>
            </a:r>
          </a:p>
        </p:txBody>
      </p:sp>
      <p:sp>
        <p:nvSpPr>
          <p:cNvPr id="37" name="Text Box 1028"/>
          <p:cNvSpPr txBox="1">
            <a:spLocks noChangeArrowheads="1"/>
          </p:cNvSpPr>
          <p:nvPr/>
        </p:nvSpPr>
        <p:spPr bwMode="auto">
          <a:xfrm>
            <a:off x="4819650" y="4611688"/>
            <a:ext cx="196215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a  b </a:t>
            </a:r>
            <a:r>
              <a:rPr lang="en-US" altLang="zh-CN" sz="2200" b="1" dirty="0">
                <a:latin typeface="+mn-ea"/>
                <a:ea typeface="+mn-ea"/>
              </a:rPr>
              <a:t> S</a:t>
            </a:r>
          </a:p>
        </p:txBody>
      </p:sp>
      <p:sp>
        <p:nvSpPr>
          <p:cNvPr id="38" name="Text Box 1028"/>
          <p:cNvSpPr txBox="1">
            <a:spLocks noChangeArrowheads="1"/>
          </p:cNvSpPr>
          <p:nvPr/>
        </p:nvSpPr>
        <p:spPr bwMode="auto">
          <a:xfrm>
            <a:off x="6359525" y="4611688"/>
            <a:ext cx="20224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 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a  b  </a:t>
            </a:r>
            <a:r>
              <a:rPr lang="en-US" altLang="zh-CN" sz="2200" b="1" dirty="0">
                <a:latin typeface="+mn-ea"/>
                <a:ea typeface="+mn-ea"/>
              </a:rPr>
              <a:t>d </a:t>
            </a:r>
          </a:p>
        </p:txBody>
      </p:sp>
      <p:sp>
        <p:nvSpPr>
          <p:cNvPr id="39" name="AutoShape 1040"/>
          <p:cNvSpPr>
            <a:spLocks noChangeArrowheads="1"/>
          </p:cNvSpPr>
          <p:nvPr/>
        </p:nvSpPr>
        <p:spPr bwMode="auto">
          <a:xfrm>
            <a:off x="5715001" y="3357563"/>
            <a:ext cx="3321050" cy="1295400"/>
          </a:xfrm>
          <a:prstGeom prst="wedgeRoundRectCallout">
            <a:avLst>
              <a:gd name="adj1" fmla="val -89427"/>
              <a:gd name="adj2" fmla="val 50057"/>
              <a:gd name="adj3" fmla="val 16667"/>
            </a:avLst>
          </a:prstGeom>
          <a:solidFill>
            <a:schemeClr val="accent5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b="1">
                <a:latin typeface="+mn-ea"/>
                <a:ea typeface="+mn-ea"/>
              </a:rPr>
              <a:t>bAS </a:t>
            </a:r>
            <a:r>
              <a:rPr lang="en-US" altLang="zh-CN" sz="2000" b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latin typeface="+mn-ea"/>
                <a:ea typeface="+mn-ea"/>
              </a:rPr>
              <a:t>b…</a:t>
            </a:r>
          </a:p>
          <a:p>
            <a:pPr algn="l"/>
            <a:r>
              <a:rPr lang="en-US" altLang="zh-CN" sz="2000" b="1">
                <a:latin typeface="+mn-ea"/>
                <a:ea typeface="+mn-ea"/>
              </a:rPr>
              <a:t>d∈FOLLOW</a:t>
            </a:r>
            <a:r>
              <a:rPr lang="zh-CN" altLang="en-US" sz="2000" b="1">
                <a:latin typeface="+mn-ea"/>
                <a:ea typeface="+mn-ea"/>
              </a:rPr>
              <a:t>（</a:t>
            </a:r>
            <a:r>
              <a:rPr lang="en-US" altLang="zh-CN" sz="2000" b="1">
                <a:latin typeface="+mn-ea"/>
                <a:ea typeface="+mn-ea"/>
              </a:rPr>
              <a:t>A</a:t>
            </a:r>
            <a:r>
              <a:rPr lang="zh-CN" altLang="en-US" sz="2000" b="1">
                <a:latin typeface="+mn-ea"/>
                <a:ea typeface="+mn-ea"/>
              </a:rPr>
              <a:t>）</a:t>
            </a:r>
            <a:endParaRPr lang="en-US" altLang="zh-CN" sz="2000" b="1">
              <a:latin typeface="+mn-ea"/>
              <a:ea typeface="+mn-ea"/>
            </a:endParaRPr>
          </a:p>
          <a:p>
            <a:pPr algn="l"/>
            <a:r>
              <a:rPr lang="en-US" altLang="zh-CN" sz="2000" b="1">
                <a:latin typeface="+mn-ea"/>
                <a:ea typeface="+mn-ea"/>
              </a:rPr>
              <a:t>B</a:t>
            </a:r>
            <a:r>
              <a:rPr lang="en-US" altLang="zh-CN" sz="2000" b="1">
                <a:latin typeface="+mn-ea"/>
                <a:ea typeface="+mn-ea"/>
                <a:sym typeface="Symbol" pitchFamily="18" charset="2"/>
              </a:rPr>
              <a:t>  </a:t>
            </a:r>
            <a:r>
              <a:rPr lang="en-US" altLang="zh-CN" sz="2000" b="1">
                <a:latin typeface="+mn-ea"/>
                <a:ea typeface="+mn-ea"/>
              </a:rPr>
              <a:t>ε</a:t>
            </a:r>
          </a:p>
          <a:p>
            <a:pPr algn="l"/>
            <a:r>
              <a:rPr lang="en-US" altLang="zh-CN" sz="2000" b="1">
                <a:latin typeface="+mn-ea"/>
                <a:ea typeface="+mn-ea"/>
              </a:rPr>
              <a:t>B</a:t>
            </a:r>
            <a:r>
              <a:rPr lang="en-US" altLang="zh-CN" sz="2000" b="1">
                <a:latin typeface="+mn-ea"/>
                <a:ea typeface="+mn-ea"/>
                <a:sym typeface="Symbol" pitchFamily="18" charset="2"/>
              </a:rPr>
              <a:t>  </a:t>
            </a:r>
            <a:r>
              <a:rPr lang="en-US" altLang="zh-CN" sz="2000" b="1">
                <a:latin typeface="+mn-ea"/>
                <a:ea typeface="+mn-ea"/>
              </a:rPr>
              <a:t>c</a:t>
            </a:r>
          </a:p>
        </p:txBody>
      </p:sp>
      <p:sp>
        <p:nvSpPr>
          <p:cNvPr id="40" name="Text Box 1041"/>
          <p:cNvSpPr txBox="1">
            <a:spLocks noChangeArrowheads="1"/>
          </p:cNvSpPr>
          <p:nvPr/>
        </p:nvSpPr>
        <p:spPr bwMode="auto">
          <a:xfrm>
            <a:off x="6248400" y="327660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41" name="Text Box 1042"/>
          <p:cNvSpPr txBox="1">
            <a:spLocks noChangeArrowheads="1"/>
          </p:cNvSpPr>
          <p:nvPr/>
        </p:nvSpPr>
        <p:spPr bwMode="auto">
          <a:xfrm>
            <a:off x="6019800" y="4247237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+mn-ea"/>
                <a:ea typeface="+mn-ea"/>
              </a:rPr>
              <a:t>*</a:t>
            </a:r>
          </a:p>
        </p:txBody>
      </p:sp>
      <p:sp>
        <p:nvSpPr>
          <p:cNvPr id="43" name="Text Box 1042"/>
          <p:cNvSpPr txBox="1">
            <a:spLocks noChangeArrowheads="1"/>
          </p:cNvSpPr>
          <p:nvPr/>
        </p:nvSpPr>
        <p:spPr bwMode="auto">
          <a:xfrm>
            <a:off x="6019800" y="3912275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31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最左推导举例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4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  <p:bldP spid="13328" grpId="0" animBg="1"/>
      <p:bldP spid="13328" grpId="1" animBg="1"/>
      <p:bldP spid="13329" grpId="0"/>
      <p:bldP spid="13329" grpId="1"/>
      <p:bldP spid="13330" grpId="0"/>
      <p:bldP spid="13330" grpId="1"/>
      <p:bldP spid="13331" grpId="0"/>
      <p:bldP spid="13331" grpId="1"/>
      <p:bldP spid="13338" grpId="0"/>
      <p:bldP spid="13338" grpId="1"/>
      <p:bldP spid="27" grpId="0"/>
      <p:bldP spid="28" grpId="0"/>
      <p:bldP spid="29" grpId="0"/>
      <p:bldP spid="30" grpId="0"/>
      <p:bldP spid="32" grpId="0"/>
      <p:bldP spid="32" grpId="1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81012" y="2514600"/>
            <a:ext cx="7672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定义 </a:t>
            </a:r>
            <a:r>
              <a:rPr lang="en-US" altLang="zh-CN" sz="2200" b="1" dirty="0">
                <a:latin typeface="+mn-ea"/>
                <a:ea typeface="+mn-ea"/>
              </a:rPr>
              <a:t>4.3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A∈V</a:t>
            </a:r>
            <a:r>
              <a:rPr lang="en-US" altLang="zh-CN" sz="2200" b="1" baseline="-30000" dirty="0">
                <a:latin typeface="+mn-ea"/>
                <a:ea typeface="+mn-ea"/>
              </a:rPr>
              <a:t>N 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A→α∈P</a:t>
            </a:r>
            <a:r>
              <a:rPr lang="zh-CN" altLang="en-US" sz="2200" b="1" dirty="0">
                <a:latin typeface="+mn-ea"/>
                <a:ea typeface="+mn-ea"/>
              </a:rPr>
              <a:t>，则 </a:t>
            </a:r>
          </a:p>
        </p:txBody>
      </p:sp>
      <p:sp>
        <p:nvSpPr>
          <p:cNvPr id="14340" name="Text Box 20"/>
          <p:cNvSpPr txBox="1">
            <a:spLocks noChangeArrowheads="1"/>
          </p:cNvSpPr>
          <p:nvPr/>
        </p:nvSpPr>
        <p:spPr bwMode="auto">
          <a:xfrm>
            <a:off x="481012" y="3367088"/>
            <a:ext cx="2409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FF6600"/>
                </a:solidFill>
                <a:latin typeface="+mn-ea"/>
                <a:ea typeface="+mn-ea"/>
                <a:sym typeface="Symbol" pitchFamily="18" charset="2"/>
              </a:rPr>
              <a:t>SELECT(A→α)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=</a:t>
            </a:r>
            <a:endParaRPr lang="en-US" altLang="zh-CN" sz="2200" b="1">
              <a:latin typeface="+mn-ea"/>
              <a:ea typeface="+mn-ea"/>
            </a:endParaRPr>
          </a:p>
        </p:txBody>
      </p:sp>
      <p:sp>
        <p:nvSpPr>
          <p:cNvPr id="14341" name="Text Box 21"/>
          <p:cNvSpPr txBox="1">
            <a:spLocks noChangeArrowheads="1"/>
          </p:cNvSpPr>
          <p:nvPr/>
        </p:nvSpPr>
        <p:spPr bwMode="auto">
          <a:xfrm>
            <a:off x="2798762" y="3143250"/>
            <a:ext cx="581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FIRST(α</a:t>
            </a:r>
            <a:r>
              <a:rPr lang="zh-CN" altLang="en-US" sz="2200" b="1" dirty="0" smtClean="0">
                <a:latin typeface="+mn-ea"/>
                <a:ea typeface="+mn-ea"/>
              </a:rPr>
              <a:t>）                    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ε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</a:p>
        </p:txBody>
      </p:sp>
      <p:sp>
        <p:nvSpPr>
          <p:cNvPr id="14342" name="Text Box 22"/>
          <p:cNvSpPr txBox="1">
            <a:spLocks noChangeArrowheads="1"/>
          </p:cNvSpPr>
          <p:nvPr/>
        </p:nvSpPr>
        <p:spPr bwMode="auto">
          <a:xfrm>
            <a:off x="2733674" y="3660775"/>
            <a:ext cx="5648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(FIRST(α)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－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{ε})∪FOLLOW(A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)  (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α</a:t>
            </a:r>
            <a:r>
              <a:rPr lang="en-US" altLang="zh-CN" sz="2200" b="1" dirty="0" err="1">
                <a:latin typeface="+mn-ea"/>
                <a:ea typeface="+mn-ea"/>
              </a:rPr>
              <a:t>ε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</a:p>
        </p:txBody>
      </p:sp>
      <p:sp>
        <p:nvSpPr>
          <p:cNvPr id="14343" name="AutoShape 24"/>
          <p:cNvSpPr>
            <a:spLocks/>
          </p:cNvSpPr>
          <p:nvPr/>
        </p:nvSpPr>
        <p:spPr bwMode="auto">
          <a:xfrm>
            <a:off x="2754312" y="3338592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14344" name="Rectangle 25"/>
          <p:cNvSpPr>
            <a:spLocks noChangeArrowheads="1"/>
          </p:cNvSpPr>
          <p:nvPr/>
        </p:nvSpPr>
        <p:spPr bwMode="auto">
          <a:xfrm>
            <a:off x="609600" y="4800600"/>
            <a:ext cx="7780338" cy="914400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658813" y="4724400"/>
            <a:ext cx="7673975" cy="9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19113"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SELECT(</a:t>
            </a:r>
            <a:r>
              <a:rPr lang="en-US" altLang="zh-CN" sz="2200" b="1" dirty="0" err="1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A→α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称为规则</a:t>
            </a:r>
            <a:r>
              <a:rPr lang="en-US" altLang="zh-CN" sz="2200" b="1" dirty="0" err="1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A→α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的选择集。它</a:t>
            </a:r>
            <a:r>
              <a:rPr lang="zh-CN" altLang="en-US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FIRST(α)</a:t>
            </a:r>
            <a:r>
              <a:rPr lang="zh-CN" altLang="en-US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FOLLOW(A)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组成，是</a:t>
            </a:r>
            <a:r>
              <a:rPr lang="zh-CN" altLang="en-US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终结符号集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V</a:t>
            </a:r>
            <a:r>
              <a:rPr lang="en-US" altLang="zh-CN" sz="2200" b="1" baseline="-6000" dirty="0">
                <a:solidFill>
                  <a:srgbClr val="CC6600"/>
                </a:solidFill>
                <a:latin typeface="+mn-ea"/>
                <a:ea typeface="+mn-ea"/>
              </a:rPr>
              <a:t>T</a:t>
            </a:r>
            <a:r>
              <a:rPr lang="zh-CN" altLang="en-US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的子集。</a:t>
            </a:r>
          </a:p>
        </p:txBody>
      </p:sp>
      <p:sp>
        <p:nvSpPr>
          <p:cNvPr id="14346" name="Text Box 28"/>
          <p:cNvSpPr txBox="1">
            <a:spLocks noChangeArrowheads="1"/>
          </p:cNvSpPr>
          <p:nvPr/>
        </p:nvSpPr>
        <p:spPr bwMode="auto">
          <a:xfrm>
            <a:off x="457200" y="1125538"/>
            <a:ext cx="8023225" cy="12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使用统一的方法来选择使用规则，即当某规则右部能推导出空时，将其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FIRST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和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FOLLOW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这</a:t>
            </a:r>
            <a:r>
              <a:rPr lang="en-US" altLang="zh-CN" sz="2200" b="1" dirty="0">
                <a:solidFill>
                  <a:srgbClr val="CC6600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个集合合并考虑，以确定在什么情况下选择该规则。</a:t>
            </a:r>
          </a:p>
        </p:txBody>
      </p:sp>
      <p:sp>
        <p:nvSpPr>
          <p:cNvPr id="14347" name="Text Box 29"/>
          <p:cNvSpPr txBox="1">
            <a:spLocks noChangeArrowheads="1"/>
          </p:cNvSpPr>
          <p:nvPr/>
        </p:nvSpPr>
        <p:spPr bwMode="auto">
          <a:xfrm>
            <a:off x="7467600" y="304800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4348" name="Text Box 30"/>
          <p:cNvSpPr txBox="1">
            <a:spLocks noChangeArrowheads="1"/>
          </p:cNvSpPr>
          <p:nvPr/>
        </p:nvSpPr>
        <p:spPr bwMode="auto">
          <a:xfrm>
            <a:off x="7391400" y="3548063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4349" name="Text Box 31"/>
          <p:cNvSpPr txBox="1">
            <a:spLocks noChangeArrowheads="1"/>
          </p:cNvSpPr>
          <p:nvPr/>
        </p:nvSpPr>
        <p:spPr bwMode="auto">
          <a:xfrm>
            <a:off x="7467600" y="3159125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\</a:t>
            </a:r>
          </a:p>
        </p:txBody>
      </p:sp>
      <p:sp>
        <p:nvSpPr>
          <p:cNvPr id="14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SELECT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集的定义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3F7A3-1304-471F-8EC1-95E17FBB66B7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7696200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定义 </a:t>
            </a:r>
            <a:r>
              <a:rPr lang="en-US" altLang="zh-CN" sz="2200" b="1" dirty="0">
                <a:latin typeface="+mn-ea"/>
                <a:ea typeface="+mn-ea"/>
              </a:rPr>
              <a:t>4.4  </a:t>
            </a:r>
            <a:r>
              <a:rPr lang="zh-CN" altLang="en-US" sz="2200" b="1" dirty="0">
                <a:latin typeface="+mn-ea"/>
                <a:ea typeface="+mn-ea"/>
              </a:rPr>
              <a:t>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solidFill>
                  <a:srgbClr val="FF6600"/>
                </a:solidFill>
                <a:latin typeface="+mn-ea"/>
                <a:ea typeface="+mn-ea"/>
              </a:rPr>
              <a:t>LL(1)</a:t>
            </a:r>
            <a:r>
              <a:rPr lang="zh-CN" altLang="en-US" sz="22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200" b="1" dirty="0">
                <a:latin typeface="+mn-ea"/>
                <a:ea typeface="+mn-ea"/>
              </a:rPr>
              <a:t>的充分必要条件是文法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每</a:t>
            </a:r>
            <a:r>
              <a:rPr lang="zh-CN" altLang="en-US" sz="2200" b="1" dirty="0" smtClean="0">
                <a:latin typeface="+mn-ea"/>
                <a:ea typeface="+mn-ea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</a:rPr>
              <a:t>A→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︱α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︱···︱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+mn-ea"/>
                <a:ea typeface="+mn-ea"/>
              </a:rPr>
              <a:t>规则，满足下列条件：</a:t>
            </a:r>
          </a:p>
          <a:p>
            <a:pPr marL="660400" indent="-660400" algn="ctr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SELECT(</a:t>
            </a:r>
            <a:r>
              <a:rPr lang="en-US" altLang="zh-CN" sz="2200" b="1" dirty="0" err="1" smtClean="0">
                <a:latin typeface="+mn-ea"/>
                <a:ea typeface="+mn-ea"/>
              </a:rPr>
              <a:t>A→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baseline="-10000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)∩</a:t>
            </a:r>
            <a:r>
              <a:rPr lang="en-US" altLang="zh-CN" sz="2200" b="1" dirty="0" smtClean="0">
                <a:latin typeface="+mn-ea"/>
                <a:ea typeface="+mn-ea"/>
              </a:rPr>
              <a:t>SELECT(</a:t>
            </a:r>
            <a:r>
              <a:rPr lang="en-US" altLang="zh-CN" sz="2200" b="1" dirty="0" err="1" smtClean="0">
                <a:latin typeface="+mn-ea"/>
                <a:ea typeface="+mn-ea"/>
              </a:rPr>
              <a:t>A→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baseline="-10000" dirty="0" err="1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Φ</a:t>
            </a:r>
          </a:p>
          <a:p>
            <a:pPr marL="660400" indent="-660400" algn="ctr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 err="1">
                <a:latin typeface="+mn-ea"/>
                <a:ea typeface="+mn-ea"/>
              </a:rPr>
              <a:t>i≠j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1≤i≤n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1≤j≤n</a:t>
            </a:r>
            <a:r>
              <a:rPr lang="zh-CN" altLang="en-US" sz="2200" b="1" dirty="0">
                <a:latin typeface="+mn-ea"/>
                <a:ea typeface="+mn-ea"/>
              </a:rPr>
              <a:t>） 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990600" y="3810000"/>
            <a:ext cx="6858000" cy="171739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08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确</a:t>
            </a:r>
            <a:r>
              <a:rPr lang="zh-CN" altLang="en-US" sz="2200" b="1" dirty="0">
                <a:latin typeface="+mn-ea"/>
                <a:ea typeface="+mn-ea"/>
              </a:rPr>
              <a:t>定的自顶向下语法分析不必穷举所有的推导过程，避免了回溯现象，极大地提高了语法分析的效率。这里“确定的”意指选择规则的确定性。这类分析</a:t>
            </a:r>
            <a:r>
              <a:rPr lang="zh-CN" altLang="en-US" sz="2200" b="1" dirty="0" smtClean="0">
                <a:latin typeface="+mn-ea"/>
                <a:ea typeface="+mn-ea"/>
              </a:rPr>
              <a:t>法也</a:t>
            </a:r>
            <a:r>
              <a:rPr lang="zh-CN" altLang="en-US" sz="2200" b="1" dirty="0">
                <a:latin typeface="+mn-ea"/>
                <a:ea typeface="+mn-ea"/>
              </a:rPr>
              <a:t>称为不带回溯的自顶向下语法分析。</a:t>
            </a:r>
          </a:p>
        </p:txBody>
      </p:sp>
      <p:sp>
        <p:nvSpPr>
          <p:cNvPr id="8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LL(1)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文法的定义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E74D1-784B-48AD-9210-9F91B686FBB7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6387" name="Text Box 18"/>
          <p:cNvSpPr txBox="1">
            <a:spLocks noChangeArrowheads="1"/>
          </p:cNvSpPr>
          <p:nvPr/>
        </p:nvSpPr>
        <p:spPr bwMode="auto">
          <a:xfrm>
            <a:off x="838200" y="5250359"/>
            <a:ext cx="33353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>
                <a:latin typeface="+mn-ea"/>
                <a:ea typeface="+mn-ea"/>
              </a:rPr>
              <a:t>输入串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/>
            <a:r>
              <a:rPr lang="zh-CN" altLang="en-US" sz="2200" b="1" dirty="0" smtClean="0">
                <a:latin typeface="+mn-ea"/>
                <a:ea typeface="+mn-ea"/>
              </a:rPr>
              <a:t>推  </a:t>
            </a:r>
            <a:r>
              <a:rPr lang="zh-CN" altLang="en-US" sz="2200" b="1" dirty="0">
                <a:latin typeface="+mn-ea"/>
                <a:ea typeface="+mn-ea"/>
              </a:rPr>
              <a:t>导：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685800" y="4800600"/>
            <a:ext cx="243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语法分析过程：</a:t>
            </a:r>
          </a:p>
        </p:txBody>
      </p:sp>
      <p:sp>
        <p:nvSpPr>
          <p:cNvPr id="16389" name="Text Box 20"/>
          <p:cNvSpPr txBox="1">
            <a:spLocks noChangeArrowheads="1"/>
          </p:cNvSpPr>
          <p:nvPr/>
        </p:nvSpPr>
        <p:spPr bwMode="auto">
          <a:xfrm>
            <a:off x="5334000" y="4547681"/>
            <a:ext cx="2895600" cy="93871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∵p∈ SELECT(</a:t>
            </a:r>
            <a:r>
              <a:rPr lang="en-US" altLang="zh-CN" sz="2200" dirty="0" err="1">
                <a:latin typeface="+mn-ea"/>
                <a:ea typeface="+mn-ea"/>
              </a:rPr>
              <a:t>S→pA</a:t>
            </a:r>
            <a:r>
              <a:rPr lang="en-US" altLang="zh-CN" sz="2200" dirty="0" smtClean="0">
                <a:latin typeface="+mn-ea"/>
                <a:ea typeface="+mn-ea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∴</a:t>
            </a:r>
            <a:r>
              <a:rPr lang="zh-CN" altLang="en-US" sz="2200" b="1" dirty="0">
                <a:latin typeface="+mn-ea"/>
                <a:ea typeface="+mn-ea"/>
              </a:rPr>
              <a:t>选择</a:t>
            </a:r>
            <a:r>
              <a:rPr lang="en-US" altLang="zh-CN" sz="2200" dirty="0" err="1">
                <a:latin typeface="+mn-ea"/>
                <a:ea typeface="+mn-ea"/>
              </a:rPr>
              <a:t>S→pA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16390" name="Text Box 21"/>
          <p:cNvSpPr txBox="1">
            <a:spLocks noChangeArrowheads="1"/>
          </p:cNvSpPr>
          <p:nvPr/>
        </p:nvSpPr>
        <p:spPr bwMode="auto">
          <a:xfrm>
            <a:off x="381000" y="930275"/>
            <a:ext cx="8001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7625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4.4 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定义如下，考察输入串</a:t>
            </a:r>
            <a:r>
              <a:rPr lang="en-US" altLang="zh-CN" sz="2200" b="1" dirty="0" err="1">
                <a:latin typeface="+mn-ea"/>
                <a:ea typeface="+mn-ea"/>
              </a:rPr>
              <a:t>pccadd</a:t>
            </a:r>
            <a:r>
              <a:rPr lang="zh-CN" altLang="en-US" sz="2200" b="1" dirty="0">
                <a:latin typeface="+mn-ea"/>
                <a:ea typeface="+mn-ea"/>
              </a:rPr>
              <a:t>的确定的自顶向下语法分析过程。 </a:t>
            </a:r>
          </a:p>
        </p:txBody>
      </p:sp>
      <p:sp>
        <p:nvSpPr>
          <p:cNvPr id="16395" name="Rectangle 24"/>
          <p:cNvSpPr>
            <a:spLocks noChangeArrowheads="1"/>
          </p:cNvSpPr>
          <p:nvPr/>
        </p:nvSpPr>
        <p:spPr bwMode="auto">
          <a:xfrm>
            <a:off x="1430981" y="1679369"/>
            <a:ext cx="5748638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200" b="1" dirty="0">
                <a:latin typeface="+mn-ea"/>
                <a:ea typeface="+mn-ea"/>
              </a:rPr>
              <a:t>G1[S]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S→pA︱qB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A→cAd︱a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B→dB︱b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6392" name="Text Box 27"/>
          <p:cNvSpPr txBox="1">
            <a:spLocks noChangeArrowheads="1"/>
          </p:cNvSpPr>
          <p:nvPr/>
        </p:nvSpPr>
        <p:spPr bwMode="auto">
          <a:xfrm>
            <a:off x="1219200" y="2135255"/>
            <a:ext cx="6934200" cy="266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∵  SELECT(</a:t>
            </a:r>
            <a:r>
              <a:rPr lang="en-US" altLang="zh-CN" sz="2200" b="1" dirty="0" err="1">
                <a:latin typeface="+mn-ea"/>
                <a:ea typeface="+mn-ea"/>
              </a:rPr>
              <a:t>S→pA</a:t>
            </a:r>
            <a:r>
              <a:rPr lang="en-US" altLang="zh-CN" sz="2200" b="1" dirty="0">
                <a:latin typeface="+mn-ea"/>
                <a:ea typeface="+mn-ea"/>
              </a:rPr>
              <a:t>)={p} ,  SELECT(S→ </a:t>
            </a:r>
            <a:r>
              <a:rPr lang="en-US" altLang="zh-CN" sz="2200" b="1" dirty="0" err="1">
                <a:latin typeface="+mn-ea"/>
                <a:ea typeface="+mn-ea"/>
              </a:rPr>
              <a:t>qB</a:t>
            </a:r>
            <a:r>
              <a:rPr lang="en-US" altLang="zh-CN" sz="2200" b="1" dirty="0">
                <a:latin typeface="+mn-ea"/>
                <a:ea typeface="+mn-ea"/>
              </a:rPr>
              <a:t>)={q</a:t>
            </a:r>
            <a:r>
              <a:rPr lang="en-US" altLang="zh-CN" sz="2200" b="1" dirty="0" smtClean="0">
                <a:latin typeface="+mn-ea"/>
                <a:ea typeface="+mn-ea"/>
              </a:rPr>
              <a:t>}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SELECT(</a:t>
            </a:r>
            <a:r>
              <a:rPr lang="en-US" altLang="zh-CN" sz="2200" b="1" dirty="0" err="1">
                <a:latin typeface="+mn-ea"/>
                <a:ea typeface="+mn-ea"/>
              </a:rPr>
              <a:t>A→cAd</a:t>
            </a:r>
            <a:r>
              <a:rPr lang="en-US" altLang="zh-CN" sz="2200" b="1" dirty="0">
                <a:latin typeface="+mn-ea"/>
                <a:ea typeface="+mn-ea"/>
              </a:rPr>
              <a:t>)={c} , SELECT(</a:t>
            </a:r>
            <a:r>
              <a:rPr lang="en-US" altLang="zh-CN" sz="2200" b="1" dirty="0" err="1">
                <a:latin typeface="+mn-ea"/>
                <a:ea typeface="+mn-ea"/>
              </a:rPr>
              <a:t>A→a</a:t>
            </a:r>
            <a:r>
              <a:rPr lang="en-US" altLang="zh-CN" sz="2200" b="1" dirty="0">
                <a:latin typeface="+mn-ea"/>
                <a:ea typeface="+mn-ea"/>
              </a:rPr>
              <a:t>)={a}</a:t>
            </a: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SELECT(</a:t>
            </a:r>
            <a:r>
              <a:rPr lang="en-US" altLang="zh-CN" sz="2200" b="1" dirty="0" err="1">
                <a:latin typeface="+mn-ea"/>
                <a:ea typeface="+mn-ea"/>
              </a:rPr>
              <a:t>B→dB</a:t>
            </a:r>
            <a:r>
              <a:rPr lang="en-US" altLang="zh-CN" sz="2200" b="1" dirty="0">
                <a:latin typeface="+mn-ea"/>
                <a:ea typeface="+mn-ea"/>
              </a:rPr>
              <a:t>)={d} ,  SELECT(</a:t>
            </a:r>
            <a:r>
              <a:rPr lang="en-US" altLang="zh-CN" sz="2200" b="1" dirty="0" err="1">
                <a:latin typeface="+mn-ea"/>
                <a:ea typeface="+mn-ea"/>
              </a:rPr>
              <a:t>B→b</a:t>
            </a:r>
            <a:r>
              <a:rPr lang="en-US" altLang="zh-CN" sz="2200" b="1" dirty="0">
                <a:latin typeface="+mn-ea"/>
                <a:ea typeface="+mn-ea"/>
              </a:rPr>
              <a:t>)={b}</a:t>
            </a: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∴ SELECT(</a:t>
            </a:r>
            <a:r>
              <a:rPr lang="en-US" altLang="zh-CN" sz="2200" b="1" dirty="0" err="1">
                <a:latin typeface="+mn-ea"/>
                <a:ea typeface="+mn-ea"/>
              </a:rPr>
              <a:t>S→pA</a:t>
            </a:r>
            <a:r>
              <a:rPr lang="en-US" altLang="zh-CN" sz="2200" b="1" dirty="0">
                <a:latin typeface="+mn-ea"/>
                <a:ea typeface="+mn-ea"/>
              </a:rPr>
              <a:t>)∩SELECT(S→ </a:t>
            </a:r>
            <a:r>
              <a:rPr lang="en-US" altLang="zh-CN" sz="2200" b="1" dirty="0" err="1">
                <a:latin typeface="+mn-ea"/>
                <a:ea typeface="+mn-ea"/>
              </a:rPr>
              <a:t>qB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 ¢</a:t>
            </a:r>
            <a:r>
              <a:rPr lang="en-US" altLang="zh-CN" sz="2200" b="1" dirty="0" smtClean="0">
                <a:latin typeface="+mn-ea"/>
                <a:ea typeface="+mn-ea"/>
              </a:rPr>
              <a:t>  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SELECT(</a:t>
            </a:r>
            <a:r>
              <a:rPr lang="en-US" altLang="zh-CN" sz="2200" b="1" dirty="0" err="1">
                <a:latin typeface="+mn-ea"/>
                <a:ea typeface="+mn-ea"/>
              </a:rPr>
              <a:t>A→cAd</a:t>
            </a:r>
            <a:r>
              <a:rPr lang="en-US" altLang="zh-CN" sz="2200" b="1" dirty="0">
                <a:latin typeface="+mn-ea"/>
                <a:ea typeface="+mn-ea"/>
              </a:rPr>
              <a:t>)∩SELECT(</a:t>
            </a:r>
            <a:r>
              <a:rPr lang="en-US" altLang="zh-CN" sz="2200" b="1" dirty="0" err="1">
                <a:latin typeface="+mn-ea"/>
                <a:ea typeface="+mn-ea"/>
              </a:rPr>
              <a:t>A→a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 ¢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SELECT(</a:t>
            </a:r>
            <a:r>
              <a:rPr lang="en-US" altLang="zh-CN" sz="2200" b="1" dirty="0" err="1">
                <a:latin typeface="+mn-ea"/>
                <a:ea typeface="+mn-ea"/>
              </a:rPr>
              <a:t>B→dB</a:t>
            </a:r>
            <a:r>
              <a:rPr lang="en-US" altLang="zh-CN" sz="2200" b="1" dirty="0">
                <a:latin typeface="+mn-ea"/>
                <a:ea typeface="+mn-ea"/>
              </a:rPr>
              <a:t>)∩SELECT(</a:t>
            </a:r>
            <a:r>
              <a:rPr lang="en-US" altLang="zh-CN" sz="2200" b="1" dirty="0" err="1">
                <a:latin typeface="+mn-ea"/>
                <a:ea typeface="+mn-ea"/>
              </a:rPr>
              <a:t>B→b</a:t>
            </a:r>
            <a:r>
              <a:rPr lang="en-US" altLang="zh-CN" sz="2200" b="1" dirty="0">
                <a:latin typeface="+mn-ea"/>
                <a:ea typeface="+mn-ea"/>
              </a:rPr>
              <a:t>) 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 ¢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spcBef>
                <a:spcPct val="1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即文法</a:t>
            </a:r>
            <a:r>
              <a:rPr lang="en-US" altLang="zh-CN" sz="2200" b="1" dirty="0">
                <a:latin typeface="+mn-ea"/>
                <a:ea typeface="+mn-ea"/>
              </a:rPr>
              <a:t>G1[S]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文法。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133600" y="5593596"/>
            <a:ext cx="1295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998663" y="5181600"/>
            <a:ext cx="125795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 err="1" smtClean="0">
                <a:latin typeface="+mn-ea"/>
                <a:ea typeface="+mn-ea"/>
              </a:rPr>
              <a:t>pccadd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295900" y="4547681"/>
            <a:ext cx="3086100" cy="93871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∵c∈ SELECT(</a:t>
            </a:r>
            <a:r>
              <a:rPr lang="en-US" altLang="zh-CN" sz="2200" dirty="0" err="1">
                <a:latin typeface="+mn-ea"/>
                <a:ea typeface="+mn-ea"/>
              </a:rPr>
              <a:t>A→cAd</a:t>
            </a:r>
            <a:r>
              <a:rPr lang="en-US" altLang="zh-CN" sz="2200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∴</a:t>
            </a:r>
            <a:r>
              <a:rPr lang="zh-CN" altLang="en-US" sz="2200" b="1" dirty="0">
                <a:latin typeface="+mn-ea"/>
                <a:ea typeface="+mn-ea"/>
              </a:rPr>
              <a:t>选择</a:t>
            </a:r>
            <a:r>
              <a:rPr lang="en-US" altLang="zh-CN" sz="2200" dirty="0" err="1">
                <a:latin typeface="+mn-ea"/>
                <a:ea typeface="+mn-ea"/>
              </a:rPr>
              <a:t>A→cAd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735442" y="5593596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 smtClean="0">
                <a:latin typeface="+mn-ea"/>
                <a:ea typeface="+mn-ea"/>
              </a:rPr>
              <a:t>pc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200" b="1" dirty="0" err="1" smtClean="0">
                <a:latin typeface="+mn-ea"/>
                <a:ea typeface="+mn-ea"/>
              </a:rPr>
              <a:t>d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257800" y="4547681"/>
            <a:ext cx="3086100" cy="93871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∵c∈ SELECT(</a:t>
            </a:r>
            <a:r>
              <a:rPr lang="en-US" altLang="zh-CN" sz="2200" dirty="0" err="1">
                <a:latin typeface="+mn-ea"/>
                <a:ea typeface="+mn-ea"/>
              </a:rPr>
              <a:t>A→cAd</a:t>
            </a:r>
            <a:r>
              <a:rPr lang="en-US" altLang="zh-CN" sz="2200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∴</a:t>
            </a:r>
            <a:r>
              <a:rPr lang="zh-CN" altLang="en-US" sz="2200" b="1" dirty="0">
                <a:latin typeface="+mn-ea"/>
                <a:ea typeface="+mn-ea"/>
              </a:rPr>
              <a:t>选择</a:t>
            </a:r>
            <a:r>
              <a:rPr lang="en-US" altLang="zh-CN" sz="2200" dirty="0" err="1">
                <a:latin typeface="+mn-ea"/>
                <a:ea typeface="+mn-ea"/>
              </a:rPr>
              <a:t>A→cAd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657600" y="5593596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 smtClean="0">
                <a:latin typeface="+mn-ea"/>
                <a:ea typeface="+mn-ea"/>
              </a:rPr>
              <a:t>pcc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200" b="1" dirty="0" err="1" smtClean="0">
                <a:latin typeface="+mn-ea"/>
                <a:ea typeface="+mn-ea"/>
              </a:rPr>
              <a:t>dd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9" name="Text Box 1044"/>
          <p:cNvSpPr txBox="1">
            <a:spLocks noChangeArrowheads="1"/>
          </p:cNvSpPr>
          <p:nvPr/>
        </p:nvSpPr>
        <p:spPr bwMode="auto">
          <a:xfrm>
            <a:off x="5257800" y="4523362"/>
            <a:ext cx="3048000" cy="93871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 smtClean="0">
                <a:latin typeface="+mn-ea"/>
                <a:ea typeface="+mn-ea"/>
              </a:rPr>
              <a:t>∵a∈ </a:t>
            </a:r>
            <a:r>
              <a:rPr lang="en-US" altLang="zh-CN" sz="2200" dirty="0">
                <a:latin typeface="+mn-ea"/>
                <a:ea typeface="+mn-ea"/>
              </a:rPr>
              <a:t>SELECT(A→ a ) </a:t>
            </a:r>
            <a:endParaRPr lang="en-US" altLang="zh-CN" sz="2200" dirty="0" smtClean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dirty="0" smtClean="0">
                <a:latin typeface="+mn-ea"/>
                <a:ea typeface="+mn-ea"/>
              </a:rPr>
              <a:t>∴</a:t>
            </a:r>
            <a:r>
              <a:rPr lang="zh-CN" altLang="en-US" sz="2200" b="1" dirty="0">
                <a:latin typeface="+mn-ea"/>
                <a:ea typeface="+mn-ea"/>
              </a:rPr>
              <a:t>选择</a:t>
            </a:r>
            <a:r>
              <a:rPr lang="en-US" altLang="zh-CN" sz="2200" dirty="0">
                <a:latin typeface="+mn-ea"/>
                <a:ea typeface="+mn-ea"/>
              </a:rPr>
              <a:t>A→ a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876800" y="5593596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 smtClean="0">
                <a:latin typeface="+mn-ea"/>
                <a:ea typeface="+mn-ea"/>
              </a:rPr>
              <a:t>pccadd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21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LL(1)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文法的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句型分析举例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4.04624E-6 L 0.04341 4.04624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00024 L 0.10816 -0.000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8 4.04624E-6 L 0.21128 4.04624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89" grpId="1" animBg="1"/>
      <p:bldP spid="16392" grpId="0" build="p"/>
      <p:bldP spid="13" grpId="0"/>
      <p:bldP spid="14" grpId="0"/>
      <p:bldP spid="14" grpId="1"/>
      <p:bldP spid="14" grpId="2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1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39624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LL(1)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文法的判别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E17E74D1-784B-48AD-9210-9F91B686FBB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7696200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定义 </a:t>
            </a:r>
            <a:r>
              <a:rPr lang="en-US" altLang="zh-CN" sz="2200" b="1" dirty="0">
                <a:latin typeface="+mn-ea"/>
                <a:ea typeface="+mn-ea"/>
              </a:rPr>
              <a:t>4.4  </a:t>
            </a:r>
            <a:r>
              <a:rPr lang="zh-CN" altLang="en-US" sz="2200" b="1" dirty="0">
                <a:latin typeface="+mn-ea"/>
                <a:ea typeface="+mn-ea"/>
              </a:rPr>
              <a:t>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solidFill>
                  <a:srgbClr val="FF6600"/>
                </a:solidFill>
                <a:latin typeface="+mn-ea"/>
                <a:ea typeface="+mn-ea"/>
              </a:rPr>
              <a:t>LL(1)</a:t>
            </a:r>
            <a:r>
              <a:rPr lang="zh-CN" altLang="en-US" sz="22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200" b="1" dirty="0">
                <a:latin typeface="+mn-ea"/>
                <a:ea typeface="+mn-ea"/>
              </a:rPr>
              <a:t>的充分必要条件是文法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每</a:t>
            </a:r>
            <a:r>
              <a:rPr lang="zh-CN" altLang="en-US" sz="2200" b="1" dirty="0" smtClean="0">
                <a:latin typeface="+mn-ea"/>
                <a:ea typeface="+mn-ea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</a:rPr>
              <a:t>A→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︱α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︱···︱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+mn-ea"/>
                <a:ea typeface="+mn-ea"/>
              </a:rPr>
              <a:t>规则，满足下列条件：</a:t>
            </a:r>
          </a:p>
          <a:p>
            <a:pPr marL="660400" indent="-660400" algn="ctr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SELECT(</a:t>
            </a:r>
            <a:r>
              <a:rPr lang="en-US" altLang="zh-CN" sz="2200" b="1" dirty="0" err="1" smtClean="0">
                <a:latin typeface="+mn-ea"/>
                <a:ea typeface="+mn-ea"/>
              </a:rPr>
              <a:t>A→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baseline="-10000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)∩</a:t>
            </a:r>
            <a:r>
              <a:rPr lang="en-US" altLang="zh-CN" sz="2200" b="1" dirty="0" smtClean="0">
                <a:latin typeface="+mn-ea"/>
                <a:ea typeface="+mn-ea"/>
              </a:rPr>
              <a:t>SELECT(</a:t>
            </a:r>
            <a:r>
              <a:rPr lang="en-US" altLang="zh-CN" sz="2200" b="1" dirty="0" err="1" smtClean="0">
                <a:latin typeface="+mn-ea"/>
                <a:ea typeface="+mn-ea"/>
              </a:rPr>
              <a:t>A→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baseline="-10000" dirty="0" err="1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Φ</a:t>
            </a:r>
          </a:p>
          <a:p>
            <a:pPr marL="660400" indent="-660400" algn="ctr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 err="1">
                <a:latin typeface="+mn-ea"/>
                <a:ea typeface="+mn-ea"/>
              </a:rPr>
              <a:t>i≠j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1≤i≤n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1≤j≤n</a:t>
            </a:r>
            <a:r>
              <a:rPr lang="zh-CN" altLang="en-US" sz="2200" b="1" dirty="0">
                <a:latin typeface="+mn-ea"/>
                <a:ea typeface="+mn-ea"/>
              </a:rPr>
              <a:t>）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3352800"/>
            <a:ext cx="7672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定义 </a:t>
            </a:r>
            <a:r>
              <a:rPr lang="en-US" altLang="zh-CN" sz="2200" b="1" dirty="0">
                <a:latin typeface="+mn-ea"/>
                <a:ea typeface="+mn-ea"/>
              </a:rPr>
              <a:t>4.3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A∈V</a:t>
            </a:r>
            <a:r>
              <a:rPr lang="en-US" altLang="zh-CN" sz="2200" b="1" baseline="-30000" dirty="0">
                <a:latin typeface="+mn-ea"/>
                <a:ea typeface="+mn-ea"/>
              </a:rPr>
              <a:t>N 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A→α∈P</a:t>
            </a:r>
            <a:r>
              <a:rPr lang="zh-CN" altLang="en-US" sz="2200" b="1" dirty="0">
                <a:latin typeface="+mn-ea"/>
                <a:ea typeface="+mn-ea"/>
              </a:rPr>
              <a:t>，则 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09600" y="4205288"/>
            <a:ext cx="2409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FF6600"/>
                </a:solidFill>
                <a:latin typeface="+mn-ea"/>
                <a:ea typeface="+mn-ea"/>
                <a:sym typeface="Symbol" pitchFamily="18" charset="2"/>
              </a:rPr>
              <a:t>SELECT(A→α)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=</a:t>
            </a:r>
            <a:endParaRPr lang="en-US" altLang="zh-CN" sz="2200" b="1">
              <a:latin typeface="+mn-ea"/>
              <a:ea typeface="+mn-ea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927350" y="3981450"/>
            <a:ext cx="581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FIRST(α</a:t>
            </a:r>
            <a:r>
              <a:rPr lang="zh-CN" altLang="en-US" sz="2200" b="1" dirty="0" smtClean="0">
                <a:latin typeface="+mn-ea"/>
                <a:ea typeface="+mn-ea"/>
              </a:rPr>
              <a:t>）                    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ε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862262" y="4498975"/>
            <a:ext cx="5648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(FIRST(α)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－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{ε})∪FOLLOW(A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)  (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α</a:t>
            </a:r>
            <a:r>
              <a:rPr lang="en-US" altLang="zh-CN" sz="2200" b="1" dirty="0" err="1">
                <a:latin typeface="+mn-ea"/>
                <a:ea typeface="+mn-ea"/>
              </a:rPr>
              <a:t>ε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</a:p>
        </p:txBody>
      </p:sp>
      <p:sp>
        <p:nvSpPr>
          <p:cNvPr id="17" name="AutoShape 24"/>
          <p:cNvSpPr>
            <a:spLocks/>
          </p:cNvSpPr>
          <p:nvPr/>
        </p:nvSpPr>
        <p:spPr bwMode="auto">
          <a:xfrm>
            <a:off x="2882900" y="4176792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7596188" y="388620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7519988" y="4386263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*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596188" y="3997325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\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7D601-17A9-4B77-811E-6C632A93E9AB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9" name="Rectangle 31"/>
          <p:cNvSpPr>
            <a:spLocks noChangeArrowheads="1"/>
          </p:cNvSpPr>
          <p:nvPr/>
        </p:nvSpPr>
        <p:spPr bwMode="auto">
          <a:xfrm>
            <a:off x="762000" y="2041525"/>
            <a:ext cx="7824788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本章研究自顶向下语法分析方法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即推导法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，它分为不确定的语法分析方法和确定的语法分析方法两类。</a:t>
            </a:r>
          </a:p>
          <a:p>
            <a:pPr indent="606425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主要介绍确定的自顶向下语法分析方法，重点讨论这类分析方法应满足“文法是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文法”的这个适用条件、</a:t>
            </a:r>
            <a:r>
              <a:rPr lang="en-US" altLang="zh-CN" sz="2200" b="1" dirty="0">
                <a:latin typeface="+mn-ea"/>
                <a:ea typeface="+mn-ea"/>
              </a:rPr>
              <a:t>LL(1) </a:t>
            </a:r>
            <a:r>
              <a:rPr lang="zh-CN" altLang="en-US" sz="2200" b="1" dirty="0">
                <a:latin typeface="+mn-ea"/>
                <a:ea typeface="+mn-ea"/>
              </a:rPr>
              <a:t>文法判别、构造方法以及这类分析方法的两种实现技术：</a:t>
            </a:r>
            <a:r>
              <a:rPr lang="zh-CN" altLang="en-US" sz="2200" b="1" dirty="0" smtClean="0">
                <a:latin typeface="+mn-ea"/>
                <a:ea typeface="+mn-ea"/>
              </a:rPr>
              <a:t>递归下降分析和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 smtClean="0">
                <a:latin typeface="+mn-ea"/>
                <a:ea typeface="+mn-ea"/>
              </a:rPr>
              <a:t>预测分析</a:t>
            </a:r>
            <a:r>
              <a:rPr lang="zh-CN" altLang="en-US" sz="2200" b="1" smtClean="0">
                <a:latin typeface="+mn-ea"/>
                <a:ea typeface="+mn-ea"/>
              </a:rPr>
              <a:t>法</a:t>
            </a:r>
            <a:r>
              <a:rPr lang="zh-CN" altLang="en-US" sz="2200" b="1" smtClean="0">
                <a:latin typeface="+mn-ea"/>
                <a:ea typeface="+mn-ea"/>
              </a:rPr>
              <a:t>。</a:t>
            </a:r>
            <a:r>
              <a:rPr lang="en-US" altLang="zh-CN" sz="2200" b="1" smtClean="0">
                <a:latin typeface="+mn-ea"/>
                <a:ea typeface="+mn-ea"/>
              </a:rPr>
              <a:t>w</a:t>
            </a:r>
            <a:r>
              <a:rPr lang="zh-CN" altLang="en-US" sz="2200" b="1" smtClean="0">
                <a:latin typeface="+mn-ea"/>
                <a:ea typeface="+mn-ea"/>
              </a:rPr>
              <a:t>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100" name="Text Box 34"/>
          <p:cNvSpPr txBox="1">
            <a:spLocks noChangeArrowheads="1"/>
          </p:cNvSpPr>
          <p:nvPr/>
        </p:nvSpPr>
        <p:spPr bwMode="auto">
          <a:xfrm>
            <a:off x="3775075" y="1309688"/>
            <a:ext cx="165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103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7244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FIRST(X)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集</a:t>
            </a:r>
          </a:p>
        </p:txBody>
      </p:sp>
      <p:sp>
        <p:nvSpPr>
          <p:cNvPr id="23555" name="Text Box 1029"/>
          <p:cNvSpPr txBox="1">
            <a:spLocks noChangeArrowheads="1"/>
          </p:cNvSpPr>
          <p:nvPr/>
        </p:nvSpPr>
        <p:spPr bwMode="auto">
          <a:xfrm>
            <a:off x="228600" y="969077"/>
            <a:ext cx="8382000" cy="48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65138" algn="l">
              <a:spcBef>
                <a:spcPct val="4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＝（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zh-CN" altLang="en-US" sz="2200" b="1" dirty="0">
                <a:latin typeface="+mn-ea"/>
                <a:ea typeface="+mn-ea"/>
              </a:rPr>
              <a:t>），</a:t>
            </a:r>
            <a:r>
              <a:rPr lang="en-US" altLang="zh-CN" sz="2200" b="1" dirty="0">
                <a:latin typeface="+mn-ea"/>
                <a:ea typeface="+mn-ea"/>
              </a:rPr>
              <a:t>X∈V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FIRST(X)</a:t>
            </a:r>
            <a:r>
              <a:rPr lang="zh-CN" altLang="en-US" sz="2200" b="1" dirty="0">
                <a:latin typeface="+mn-ea"/>
                <a:ea typeface="+mn-ea"/>
              </a:rPr>
              <a:t>初值为空集。计算</a:t>
            </a:r>
            <a:r>
              <a:rPr lang="en-US" altLang="zh-CN" sz="2200" b="1" dirty="0">
                <a:latin typeface="+mn-ea"/>
                <a:ea typeface="+mn-ea"/>
              </a:rPr>
              <a:t>FIRST(X)</a:t>
            </a:r>
            <a:r>
              <a:rPr lang="zh-CN" altLang="en-US" sz="2200" b="1" dirty="0">
                <a:latin typeface="+mn-ea"/>
                <a:ea typeface="+mn-ea"/>
              </a:rPr>
              <a:t>集步骤是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indent="185738" algn="l">
              <a:spcBef>
                <a:spcPct val="4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⑴ </a:t>
            </a:r>
            <a:r>
              <a:rPr lang="zh-CN" altLang="en-US" sz="2200" b="1" dirty="0">
                <a:latin typeface="+mn-ea"/>
                <a:ea typeface="+mn-ea"/>
              </a:rPr>
              <a:t>对于所有终结符号</a:t>
            </a:r>
            <a:r>
              <a:rPr lang="en-US" altLang="zh-CN" sz="2200" b="1" dirty="0">
                <a:latin typeface="+mn-ea"/>
                <a:ea typeface="+mn-ea"/>
              </a:rPr>
              <a:t>X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FIRST(X)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{X};</a:t>
            </a:r>
          </a:p>
          <a:p>
            <a:pPr indent="185738" algn="l">
              <a:spcBef>
                <a:spcPct val="4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⑵ </a:t>
            </a:r>
            <a:r>
              <a:rPr lang="zh-CN" altLang="en-US" sz="2200" b="1" dirty="0">
                <a:latin typeface="+mn-ea"/>
                <a:ea typeface="+mn-ea"/>
              </a:rPr>
              <a:t>对于所有空规则</a:t>
            </a:r>
            <a:r>
              <a:rPr lang="en-US" altLang="zh-CN" sz="2200" b="1" dirty="0" err="1">
                <a:latin typeface="+mn-ea"/>
                <a:ea typeface="+mn-ea"/>
              </a:rPr>
              <a:t>X→ε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FIRST(X)∪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{ε};</a:t>
            </a:r>
          </a:p>
          <a:p>
            <a:pPr indent="185738" algn="l">
              <a:spcBef>
                <a:spcPct val="4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⑶ </a:t>
            </a:r>
            <a:r>
              <a:rPr lang="zh-CN" altLang="en-US" sz="2200" b="1" dirty="0">
                <a:latin typeface="+mn-ea"/>
                <a:ea typeface="+mn-ea"/>
              </a:rPr>
              <a:t>对于所有形如</a:t>
            </a:r>
            <a:r>
              <a:rPr lang="en-US" altLang="zh-CN" sz="2200" b="1" dirty="0" err="1">
                <a:latin typeface="+mn-ea"/>
                <a:ea typeface="+mn-ea"/>
              </a:rPr>
              <a:t>X→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smtClean="0">
                <a:latin typeface="+mn-ea"/>
                <a:ea typeface="+mn-ea"/>
              </a:rPr>
              <a:t>···</a:t>
            </a:r>
            <a:r>
              <a:rPr lang="zh-CN" altLang="en-US" sz="2200" b="1" dirty="0" smtClean="0">
                <a:latin typeface="+mn-ea"/>
                <a:ea typeface="+mn-ea"/>
              </a:rPr>
              <a:t>规则</a:t>
            </a:r>
            <a:r>
              <a:rPr lang="zh-CN" altLang="en-US" sz="2200" b="1" dirty="0">
                <a:latin typeface="+mn-ea"/>
                <a:ea typeface="+mn-ea"/>
              </a:rPr>
              <a:t>，且</a:t>
            </a:r>
            <a:r>
              <a:rPr lang="en-US" altLang="zh-CN" sz="2200" b="1" dirty="0" err="1">
                <a:latin typeface="+mn-ea"/>
                <a:ea typeface="+mn-ea"/>
              </a:rPr>
              <a:t>a∈V</a:t>
            </a:r>
            <a:r>
              <a:rPr lang="en-US" altLang="zh-CN" sz="2200" b="1" baseline="-30000" dirty="0" err="1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FIRST(X)∪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{a}; </a:t>
            </a:r>
          </a:p>
          <a:p>
            <a:pPr indent="185738" algn="l">
              <a:spcBef>
                <a:spcPct val="4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⑷ </a:t>
            </a:r>
            <a:r>
              <a:rPr lang="zh-CN" altLang="en-US" sz="2200" b="1" dirty="0">
                <a:latin typeface="+mn-ea"/>
                <a:ea typeface="+mn-ea"/>
              </a:rPr>
              <a:t>对于所有形如</a:t>
            </a:r>
            <a:r>
              <a:rPr lang="en-US" altLang="zh-CN" sz="2200" b="1" dirty="0">
                <a:latin typeface="+mn-ea"/>
                <a:ea typeface="+mn-ea"/>
              </a:rPr>
              <a:t>X→Y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···</a:t>
            </a:r>
            <a:r>
              <a:rPr lang="en-US" altLang="zh-CN" sz="2200" b="1" dirty="0" err="1">
                <a:latin typeface="+mn-ea"/>
                <a:ea typeface="+mn-ea"/>
              </a:rPr>
              <a:t>Y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+mn-ea"/>
                <a:ea typeface="+mn-ea"/>
              </a:rPr>
              <a:t>规则， </a:t>
            </a:r>
          </a:p>
          <a:p>
            <a:pPr indent="185738" algn="l">
              <a:spcBef>
                <a:spcPct val="4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如果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···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i-1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smtClean="0">
                <a:latin typeface="+mn-ea"/>
                <a:ea typeface="+mn-ea"/>
              </a:rPr>
              <a:t>ε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Y</a:t>
            </a:r>
            <a:r>
              <a:rPr lang="en-US" altLang="zh-CN" sz="22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lang="en-US" altLang="zh-CN" sz="2200" b="1" dirty="0" smtClean="0">
                <a:latin typeface="+mn-ea"/>
                <a:sym typeface="Symbol" pitchFamily="18" charset="2"/>
              </a:rPr>
              <a:t></a:t>
            </a:r>
            <a:r>
              <a:rPr lang="en-US" altLang="zh-CN" sz="22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ε </a:t>
            </a:r>
            <a:r>
              <a:rPr lang="zh-CN" altLang="en-US" sz="2200" b="1" dirty="0" smtClean="0">
                <a:latin typeface="+mn-ea"/>
                <a:ea typeface="+mn-ea"/>
              </a:rPr>
              <a:t>（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＜</a:t>
            </a:r>
            <a:r>
              <a:rPr lang="en-US" altLang="zh-CN" sz="2200" b="1" dirty="0">
                <a:latin typeface="+mn-ea"/>
                <a:ea typeface="+mn-ea"/>
              </a:rPr>
              <a:t>=n</a:t>
            </a:r>
            <a:r>
              <a:rPr lang="zh-CN" altLang="en-US" sz="2200" b="1" dirty="0">
                <a:latin typeface="+mn-ea"/>
                <a:ea typeface="+mn-ea"/>
              </a:rPr>
              <a:t>）</a:t>
            </a:r>
            <a:r>
              <a:rPr lang="en-US" altLang="zh-CN" sz="2200" b="1" dirty="0">
                <a:latin typeface="+mn-ea"/>
                <a:ea typeface="+mn-ea"/>
              </a:rPr>
              <a:t>, </a:t>
            </a:r>
            <a:r>
              <a:rPr lang="zh-CN" altLang="en-US" sz="2200" b="1" dirty="0" smtClean="0">
                <a:latin typeface="+mn-ea"/>
                <a:ea typeface="+mn-ea"/>
              </a:rPr>
              <a:t>则 </a:t>
            </a:r>
            <a:r>
              <a:rPr lang="en-US" altLang="zh-CN" sz="2200" b="1" dirty="0" smtClean="0">
                <a:latin typeface="+mn-ea"/>
                <a:ea typeface="+mn-ea"/>
              </a:rPr>
              <a:t> FIRST(X)∪</a:t>
            </a:r>
            <a:r>
              <a:rPr lang="zh-CN" altLang="en-US" sz="2200" b="1" dirty="0">
                <a:latin typeface="+mn-ea"/>
                <a:ea typeface="+mn-ea"/>
              </a:rPr>
              <a:t>＝（</a:t>
            </a:r>
            <a:r>
              <a:rPr lang="en-US" altLang="zh-CN" sz="2200" b="1" dirty="0">
                <a:latin typeface="+mn-ea"/>
                <a:ea typeface="+mn-ea"/>
              </a:rPr>
              <a:t>FIRST(Y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)∪FIRST(Y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)…∪</a:t>
            </a:r>
            <a:r>
              <a:rPr lang="en-US" altLang="zh-CN" sz="2200" b="1" dirty="0">
                <a:latin typeface="+mn-ea"/>
                <a:ea typeface="+mn-ea"/>
              </a:rPr>
              <a:t>FIRST(Y</a:t>
            </a:r>
            <a:r>
              <a:rPr lang="en-US" altLang="zh-CN" sz="2200" b="1" baseline="-10000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{ε</a:t>
            </a:r>
            <a:r>
              <a:rPr lang="en-US" altLang="zh-CN" sz="2200" b="1" dirty="0" smtClean="0">
                <a:latin typeface="+mn-ea"/>
                <a:ea typeface="+mn-ea"/>
              </a:rPr>
              <a:t>}</a:t>
            </a:r>
            <a:endParaRPr lang="en-US" altLang="zh-CN" sz="2200" b="1" dirty="0">
              <a:latin typeface="+mn-ea"/>
              <a:ea typeface="+mn-ea"/>
            </a:endParaRPr>
          </a:p>
          <a:p>
            <a:pPr indent="185738" algn="l">
              <a:spcBef>
                <a:spcPct val="4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</a:rPr>
              <a:t>如果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···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Y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ε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则</a:t>
            </a:r>
          </a:p>
          <a:p>
            <a:pPr indent="185738" algn="l">
              <a:spcBef>
                <a:spcPct val="4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latin typeface="+mn-ea"/>
                <a:ea typeface="+mn-ea"/>
              </a:rPr>
              <a:t>FIRST(X</a:t>
            </a:r>
            <a:r>
              <a:rPr lang="en-US" altLang="zh-CN" sz="2200" b="1" dirty="0">
                <a:latin typeface="+mn-ea"/>
                <a:ea typeface="+mn-ea"/>
              </a:rPr>
              <a:t>)∪</a:t>
            </a:r>
            <a:r>
              <a:rPr lang="zh-CN" altLang="en-US" sz="2200" b="1" dirty="0">
                <a:latin typeface="+mn-ea"/>
                <a:ea typeface="+mn-ea"/>
              </a:rPr>
              <a:t>＝ </a:t>
            </a:r>
            <a:r>
              <a:rPr lang="en-US" altLang="zh-CN" sz="2200" b="1" dirty="0" smtClean="0">
                <a:latin typeface="+mn-ea"/>
                <a:ea typeface="+mn-ea"/>
              </a:rPr>
              <a:t>FIRST(Y</a:t>
            </a:r>
            <a:r>
              <a:rPr lang="en-US" altLang="zh-CN" sz="22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)∪FIRST(Y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)…∪FIRST(</a:t>
            </a:r>
            <a:r>
              <a:rPr lang="en-US" altLang="zh-CN" sz="2200" b="1" dirty="0" err="1" smtClean="0">
                <a:latin typeface="+mn-ea"/>
                <a:ea typeface="+mn-ea"/>
              </a:rPr>
              <a:t>Y</a:t>
            </a:r>
            <a:r>
              <a:rPr lang="en-US" altLang="zh-CN" sz="2200" b="1" baseline="-30000" dirty="0" err="1" smtClean="0">
                <a:latin typeface="+mn-ea"/>
                <a:ea typeface="+mn-ea"/>
              </a:rPr>
              <a:t>n</a:t>
            </a:r>
            <a:r>
              <a:rPr lang="en-US" altLang="zh-CN" sz="2200" b="1" dirty="0" smtClean="0">
                <a:latin typeface="+mn-ea"/>
                <a:ea typeface="+mn-ea"/>
              </a:rPr>
              <a:t>);</a:t>
            </a:r>
            <a:endParaRPr lang="en-US" altLang="zh-CN" sz="2200" b="1" dirty="0">
              <a:latin typeface="+mn-ea"/>
              <a:ea typeface="+mn-ea"/>
            </a:endParaRPr>
          </a:p>
          <a:p>
            <a:pPr indent="185738" algn="l">
              <a:spcBef>
                <a:spcPct val="4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⑸ </a:t>
            </a:r>
            <a:r>
              <a:rPr lang="zh-CN" altLang="en-US" sz="2200" b="1" dirty="0">
                <a:latin typeface="+mn-ea"/>
                <a:ea typeface="+mn-ea"/>
              </a:rPr>
              <a:t>重复⑷，直到</a:t>
            </a:r>
            <a:r>
              <a:rPr lang="en-US" altLang="zh-CN" sz="2200" b="1" dirty="0">
                <a:latin typeface="+mn-ea"/>
                <a:ea typeface="+mn-ea"/>
              </a:rPr>
              <a:t>FIRST()</a:t>
            </a:r>
            <a:r>
              <a:rPr lang="zh-CN" altLang="en-US" sz="2200" b="1" dirty="0">
                <a:latin typeface="+mn-ea"/>
                <a:ea typeface="+mn-ea"/>
              </a:rPr>
              <a:t>不再扩大为止。 </a:t>
            </a:r>
          </a:p>
        </p:txBody>
      </p:sp>
      <p:sp>
        <p:nvSpPr>
          <p:cNvPr id="23556" name="Text Box 1030"/>
          <p:cNvSpPr txBox="1">
            <a:spLocks noChangeArrowheads="1"/>
          </p:cNvSpPr>
          <p:nvPr/>
        </p:nvSpPr>
        <p:spPr bwMode="auto">
          <a:xfrm>
            <a:off x="1539875" y="364777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3557" name="Text Box 1031"/>
          <p:cNvSpPr txBox="1">
            <a:spLocks noChangeArrowheads="1"/>
          </p:cNvSpPr>
          <p:nvPr/>
        </p:nvSpPr>
        <p:spPr bwMode="auto">
          <a:xfrm>
            <a:off x="2590800" y="364777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3558" name="Text Box 1032"/>
          <p:cNvSpPr txBox="1">
            <a:spLocks noChangeArrowheads="1"/>
          </p:cNvSpPr>
          <p:nvPr/>
        </p:nvSpPr>
        <p:spPr bwMode="auto">
          <a:xfrm>
            <a:off x="5000172" y="360423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3559" name="Text Box 1033"/>
          <p:cNvSpPr txBox="1">
            <a:spLocks noChangeArrowheads="1"/>
          </p:cNvSpPr>
          <p:nvPr/>
        </p:nvSpPr>
        <p:spPr bwMode="auto">
          <a:xfrm>
            <a:off x="1524000" y="443774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3560" name="Text Box 1034"/>
          <p:cNvSpPr txBox="1">
            <a:spLocks noChangeArrowheads="1"/>
          </p:cNvSpPr>
          <p:nvPr/>
        </p:nvSpPr>
        <p:spPr bwMode="auto">
          <a:xfrm>
            <a:off x="2623458" y="444137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3561" name="Text Box 1035"/>
          <p:cNvSpPr txBox="1">
            <a:spLocks noChangeArrowheads="1"/>
          </p:cNvSpPr>
          <p:nvPr/>
        </p:nvSpPr>
        <p:spPr bwMode="auto">
          <a:xfrm>
            <a:off x="4829628" y="443774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12" name="Text Box 1032"/>
          <p:cNvSpPr txBox="1">
            <a:spLocks noChangeArrowheads="1"/>
          </p:cNvSpPr>
          <p:nvPr/>
        </p:nvSpPr>
        <p:spPr bwMode="auto">
          <a:xfrm>
            <a:off x="6125028" y="362494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128658" y="366123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+mn-ea"/>
                <a:ea typeface="+mn-ea"/>
              </a:rPr>
              <a:t>\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8100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计算</a:t>
            </a:r>
            <a:r>
              <a:rPr lang="en-US" altLang="zh-CN" sz="28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FIRST(α)</a:t>
            </a:r>
            <a:r>
              <a:rPr lang="zh-CN" altLang="en-US" sz="28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集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8153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7625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＝（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zh-CN" altLang="en-US" sz="2200" b="1" dirty="0">
                <a:latin typeface="+mn-ea"/>
                <a:ea typeface="+mn-ea"/>
              </a:rPr>
              <a:t>），已知</a:t>
            </a:r>
            <a:r>
              <a:rPr lang="en-US" altLang="zh-CN" sz="2200" b="1" dirty="0">
                <a:latin typeface="+mn-ea"/>
                <a:ea typeface="+mn-ea"/>
              </a:rPr>
              <a:t>FIRST(X)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X∈V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）。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 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···</a:t>
            </a:r>
            <a:r>
              <a:rPr lang="en-US" altLang="zh-CN" sz="2200" b="1" dirty="0" err="1">
                <a:latin typeface="+mn-ea"/>
                <a:ea typeface="+mn-ea"/>
              </a:rPr>
              <a:t>Y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∈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）</a:t>
            </a:r>
            <a:r>
              <a:rPr lang="zh-CN" altLang="en-US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FIRST(α)</a:t>
            </a:r>
            <a:r>
              <a:rPr lang="zh-CN" altLang="en-US" sz="2200" b="1" dirty="0">
                <a:latin typeface="+mn-ea"/>
                <a:ea typeface="+mn-ea"/>
              </a:rPr>
              <a:t>初值为空集。计算</a:t>
            </a:r>
            <a:r>
              <a:rPr lang="en-US" altLang="zh-CN" sz="2200" b="1" dirty="0">
                <a:latin typeface="+mn-ea"/>
                <a:ea typeface="+mn-ea"/>
              </a:rPr>
              <a:t>FIRST(α)</a:t>
            </a:r>
            <a:r>
              <a:rPr lang="zh-CN" altLang="en-US" sz="2200" b="1" dirty="0">
                <a:latin typeface="+mn-ea"/>
                <a:ea typeface="+mn-ea"/>
              </a:rPr>
              <a:t>集的方法</a:t>
            </a:r>
            <a:r>
              <a:rPr lang="zh-CN" altLang="en-US" sz="2200" b="1" dirty="0" smtClean="0">
                <a:latin typeface="+mn-ea"/>
                <a:ea typeface="+mn-ea"/>
              </a:rPr>
              <a:t>是：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indent="47625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如果 </a:t>
            </a:r>
            <a:r>
              <a:rPr lang="en-US" altLang="zh-CN" sz="2200" b="1" dirty="0" smtClean="0">
                <a:latin typeface="+mn-ea"/>
                <a:ea typeface="+mn-ea"/>
              </a:rPr>
              <a:t>Y</a:t>
            </a:r>
            <a:r>
              <a:rPr lang="en-US" altLang="zh-CN" sz="22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为终结符</a:t>
            </a:r>
            <a:r>
              <a:rPr lang="en-US" altLang="zh-CN" sz="2200" b="1" dirty="0" smtClean="0">
                <a:latin typeface="+mn-ea"/>
                <a:ea typeface="+mn-ea"/>
              </a:rPr>
              <a:t>,</a:t>
            </a:r>
            <a:r>
              <a:rPr lang="zh-CN" altLang="en-US" sz="2200" b="1" dirty="0" smtClean="0">
                <a:latin typeface="+mn-ea"/>
                <a:ea typeface="+mn-ea"/>
              </a:rPr>
              <a:t>则 </a:t>
            </a:r>
            <a:r>
              <a:rPr lang="en-US" altLang="zh-CN" sz="2200" b="1" dirty="0" smtClean="0">
                <a:latin typeface="+mn-ea"/>
                <a:ea typeface="+mn-ea"/>
              </a:rPr>
              <a:t>FIRST(α</a:t>
            </a:r>
            <a:r>
              <a:rPr lang="zh-CN" altLang="en-US" sz="2200" b="1" dirty="0" smtClean="0">
                <a:latin typeface="+mn-ea"/>
                <a:ea typeface="+mn-ea"/>
              </a:rPr>
              <a:t>）＝</a:t>
            </a:r>
            <a:r>
              <a:rPr lang="en-US" altLang="zh-CN" sz="2200" b="1" dirty="0" smtClean="0">
                <a:latin typeface="+mn-ea"/>
                <a:ea typeface="+mn-ea"/>
              </a:rPr>
              <a:t>{ Y</a:t>
            </a:r>
            <a:r>
              <a:rPr lang="en-US" altLang="zh-CN" sz="22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200" b="1" dirty="0" smtClean="0">
                <a:latin typeface="+mn-ea"/>
                <a:ea typeface="+mn-ea"/>
              </a:rPr>
              <a:t>}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</a:p>
          <a:p>
            <a:pPr indent="476250" algn="just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如果 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···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Y</a:t>
            </a:r>
            <a:r>
              <a:rPr lang="en-US" altLang="zh-CN" sz="2200" b="1" baseline="-30000" dirty="0" smtClean="0">
                <a:latin typeface="+mn-ea"/>
                <a:ea typeface="+mn-ea"/>
              </a:rPr>
              <a:t>i-1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ε(1</a:t>
            </a:r>
            <a:r>
              <a:rPr lang="zh-CN" altLang="en-US" sz="2200" b="1" dirty="0">
                <a:latin typeface="+mn-ea"/>
                <a:ea typeface="+mn-ea"/>
              </a:rPr>
              <a:t>＜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zh-CN" altLang="en-US" sz="2200" b="1" dirty="0" smtClean="0">
                <a:latin typeface="+mn-ea"/>
                <a:ea typeface="+mn-ea"/>
              </a:rPr>
              <a:t>＜</a:t>
            </a:r>
            <a:r>
              <a:rPr lang="en-US" altLang="zh-CN" sz="2200" b="1" dirty="0" smtClean="0">
                <a:latin typeface="+mn-ea"/>
                <a:ea typeface="+mn-ea"/>
              </a:rPr>
              <a:t>=n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</a:p>
          <a:p>
            <a:pPr indent="476250" algn="just">
              <a:lnSpc>
                <a:spcPct val="150000"/>
              </a:lnSpc>
              <a:spcBef>
                <a:spcPct val="3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FIRST(α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(FIRST(Y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)∪FIRST(Y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)…∪</a:t>
            </a:r>
            <a:r>
              <a:rPr lang="en-US" altLang="zh-CN" sz="2200" b="1" dirty="0">
                <a:latin typeface="+mn-ea"/>
                <a:ea typeface="+mn-ea"/>
              </a:rPr>
              <a:t>FIRST(Y</a:t>
            </a:r>
            <a:r>
              <a:rPr lang="en-US" altLang="zh-CN" sz="2200" b="1" baseline="-30000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{ε};</a:t>
            </a:r>
          </a:p>
          <a:p>
            <a:pPr indent="476250" algn="just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如果 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···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Y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>
                <a:latin typeface="+mn-ea"/>
                <a:ea typeface="+mn-ea"/>
              </a:rPr>
              <a:t>ε </a:t>
            </a:r>
            <a:r>
              <a:rPr lang="zh-CN" altLang="en-US" sz="2200" b="1" dirty="0">
                <a:latin typeface="+mn-ea"/>
                <a:ea typeface="+mn-ea"/>
              </a:rPr>
              <a:t>则</a:t>
            </a:r>
          </a:p>
          <a:p>
            <a:pPr indent="476250" algn="just">
              <a:lnSpc>
                <a:spcPct val="150000"/>
              </a:lnSpc>
              <a:spcBef>
                <a:spcPct val="3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FIRST(α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FIRST(Y</a:t>
            </a:r>
            <a:r>
              <a:rPr lang="en-US" altLang="zh-CN" sz="2200" b="1" baseline="-30000" dirty="0" smtClean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)∪FIRST(Y</a:t>
            </a:r>
            <a:r>
              <a:rPr lang="en-US" altLang="zh-CN" sz="2200" b="1" baseline="-30000" dirty="0">
                <a:latin typeface="+mn-ea"/>
                <a:ea typeface="+mn-ea"/>
              </a:rPr>
              <a:t>2</a:t>
            </a:r>
            <a:r>
              <a:rPr lang="en-US" altLang="zh-CN" sz="2200" b="1" dirty="0" smtClean="0">
                <a:latin typeface="+mn-ea"/>
                <a:ea typeface="+mn-ea"/>
              </a:rPr>
              <a:t>)…∪</a:t>
            </a:r>
            <a:r>
              <a:rPr lang="en-US" altLang="zh-CN" sz="2200" b="1" dirty="0">
                <a:latin typeface="+mn-ea"/>
                <a:ea typeface="+mn-ea"/>
              </a:rPr>
              <a:t>FIRST(</a:t>
            </a:r>
            <a:r>
              <a:rPr lang="en-US" altLang="zh-CN" sz="2200" b="1" dirty="0" err="1">
                <a:latin typeface="+mn-ea"/>
                <a:ea typeface="+mn-ea"/>
              </a:rPr>
              <a:t>Y</a:t>
            </a:r>
            <a:r>
              <a:rPr lang="en-US" altLang="zh-CN" sz="2200" b="1" baseline="-30000" dirty="0" err="1">
                <a:latin typeface="+mn-ea"/>
                <a:ea typeface="+mn-ea"/>
              </a:rPr>
              <a:t>n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783596" y="33305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562600" y="3349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83596" y="45497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480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0" y="4568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4"/>
          <p:cNvSpPr>
            <a:spLocks noGrp="1" noChangeArrowheads="1"/>
          </p:cNvSpPr>
          <p:nvPr>
            <p:ph type="title"/>
          </p:nvPr>
        </p:nvSpPr>
        <p:spPr>
          <a:xfrm>
            <a:off x="471408" y="288012"/>
            <a:ext cx="39624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FOLLOW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集</a:t>
            </a:r>
          </a:p>
        </p:txBody>
      </p:sp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457200" y="1143000"/>
            <a:ext cx="8077200" cy="422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＝（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zh-CN" altLang="en-US" sz="2200" b="1" dirty="0">
                <a:latin typeface="+mn-ea"/>
                <a:ea typeface="+mn-ea"/>
              </a:rPr>
              <a:t>）。</a:t>
            </a:r>
            <a:r>
              <a:rPr lang="en-US" altLang="zh-CN" sz="2200" b="1" dirty="0">
                <a:latin typeface="+mn-ea"/>
                <a:ea typeface="+mn-ea"/>
              </a:rPr>
              <a:t>X∈V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FOLLOW(X)</a:t>
            </a:r>
            <a:r>
              <a:rPr lang="zh-CN" altLang="en-US" sz="2200" b="1" dirty="0">
                <a:latin typeface="+mn-ea"/>
                <a:ea typeface="+mn-ea"/>
              </a:rPr>
              <a:t>初值为空集。计算</a:t>
            </a:r>
            <a:r>
              <a:rPr lang="en-US" altLang="zh-CN" sz="2200" b="1" dirty="0">
                <a:latin typeface="+mn-ea"/>
                <a:ea typeface="+mn-ea"/>
              </a:rPr>
              <a:t>FOLLOW(X</a:t>
            </a:r>
            <a:r>
              <a:rPr lang="zh-CN" altLang="en-US" sz="2200" b="1" dirty="0">
                <a:latin typeface="+mn-ea"/>
                <a:ea typeface="+mn-ea"/>
              </a:rPr>
              <a:t>）步骤是：</a:t>
            </a:r>
          </a:p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⑴ 置</a:t>
            </a:r>
            <a:r>
              <a:rPr lang="en-US" altLang="zh-CN" sz="2200" b="1" dirty="0">
                <a:latin typeface="+mn-ea"/>
                <a:ea typeface="+mn-ea"/>
              </a:rPr>
              <a:t>FOLLOW(S)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{#}</a:t>
            </a:r>
          </a:p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⑵ </a:t>
            </a:r>
            <a:r>
              <a:rPr lang="zh-CN" altLang="en-US" sz="2200" b="1" dirty="0">
                <a:latin typeface="+mn-ea"/>
                <a:ea typeface="+mn-ea"/>
              </a:rPr>
              <a:t>对所有规则，按下列情况分别计算：</a:t>
            </a:r>
          </a:p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如果</a:t>
            </a:r>
            <a:r>
              <a:rPr lang="en-US" altLang="zh-CN" sz="2200" b="1" dirty="0" err="1">
                <a:latin typeface="+mn-ea"/>
                <a:ea typeface="+mn-ea"/>
              </a:rPr>
              <a:t>A→αBβ</a:t>
            </a:r>
            <a:r>
              <a:rPr lang="zh-CN" altLang="en-US" sz="2200" b="1" dirty="0">
                <a:latin typeface="+mn-ea"/>
                <a:ea typeface="+mn-ea"/>
              </a:rPr>
              <a:t>规则，且</a:t>
            </a:r>
            <a:r>
              <a:rPr lang="en-US" altLang="zh-CN" sz="2200" b="1" dirty="0">
                <a:latin typeface="+mn-ea"/>
                <a:ea typeface="+mn-ea"/>
              </a:rPr>
              <a:t>B∈V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latin typeface="+mn-ea"/>
                <a:ea typeface="+mn-ea"/>
              </a:rPr>
              <a:t>则：</a:t>
            </a:r>
            <a:r>
              <a:rPr lang="en-US" altLang="zh-CN" sz="2200" b="1" dirty="0" smtClean="0">
                <a:latin typeface="+mn-ea"/>
                <a:ea typeface="+mn-ea"/>
              </a:rPr>
              <a:t>FOLLOW(B</a:t>
            </a:r>
            <a:r>
              <a:rPr lang="en-US" altLang="zh-CN" sz="2200" b="1" dirty="0">
                <a:latin typeface="+mn-ea"/>
                <a:ea typeface="+mn-ea"/>
              </a:rPr>
              <a:t>)∪</a:t>
            </a:r>
            <a:r>
              <a:rPr lang="zh-CN" altLang="en-US" sz="2200" b="1" dirty="0">
                <a:latin typeface="+mn-ea"/>
                <a:ea typeface="+mn-ea"/>
              </a:rPr>
              <a:t>＝（</a:t>
            </a:r>
            <a:r>
              <a:rPr lang="en-US" altLang="zh-CN" sz="2200" b="1" dirty="0">
                <a:latin typeface="+mn-ea"/>
                <a:ea typeface="+mn-ea"/>
              </a:rPr>
              <a:t>FIRST(β)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{ε}</a:t>
            </a:r>
            <a:r>
              <a:rPr lang="zh-CN" altLang="en-US" sz="2200" b="1" dirty="0">
                <a:latin typeface="+mn-ea"/>
                <a:ea typeface="+mn-ea"/>
              </a:rPr>
              <a:t>）；</a:t>
            </a:r>
          </a:p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β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FOLLOW(B)∪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FOLLOW(A)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indent="47625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⑶ 重复</a:t>
            </a:r>
            <a:r>
              <a:rPr lang="en-US" altLang="zh-CN" sz="2200" b="1" dirty="0">
                <a:latin typeface="+mn-ea"/>
                <a:ea typeface="+mn-ea"/>
              </a:rPr>
              <a:t>(2)</a:t>
            </a:r>
            <a:r>
              <a:rPr lang="zh-CN" altLang="en-US" sz="2200" b="1" dirty="0">
                <a:latin typeface="+mn-ea"/>
                <a:ea typeface="+mn-ea"/>
              </a:rPr>
              <a:t>，直到</a:t>
            </a:r>
            <a:r>
              <a:rPr lang="en-US" altLang="zh-CN" sz="2200" b="1" dirty="0">
                <a:latin typeface="+mn-ea"/>
                <a:ea typeface="+mn-ea"/>
              </a:rPr>
              <a:t>FOLLOW()</a:t>
            </a:r>
            <a:r>
              <a:rPr lang="zh-CN" altLang="en-US" sz="2200" b="1" dirty="0">
                <a:latin typeface="+mn-ea"/>
                <a:ea typeface="+mn-ea"/>
              </a:rPr>
              <a:t>不再扩大为止。 </a:t>
            </a:r>
          </a:p>
        </p:txBody>
      </p:sp>
      <p:sp>
        <p:nvSpPr>
          <p:cNvPr id="25604" name="Text Box 13"/>
          <p:cNvSpPr txBox="1">
            <a:spLocks noChangeArrowheads="1"/>
          </p:cNvSpPr>
          <p:nvPr/>
        </p:nvSpPr>
        <p:spPr bwMode="auto">
          <a:xfrm>
            <a:off x="1828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*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F945C-EBFB-43F6-8187-611768DD5B71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82106" y="1083735"/>
            <a:ext cx="80474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4.7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G[S]</a:t>
            </a:r>
            <a:r>
              <a:rPr lang="zh-CN" altLang="en-US" sz="2200" b="1" dirty="0">
                <a:latin typeface="+mn-ea"/>
                <a:ea typeface="+mn-ea"/>
              </a:rPr>
              <a:t>定义如下，判别</a:t>
            </a:r>
            <a:r>
              <a:rPr lang="en-US" altLang="zh-CN" sz="2200" b="1" dirty="0">
                <a:latin typeface="+mn-ea"/>
                <a:ea typeface="+mn-ea"/>
              </a:rPr>
              <a:t>G[S]</a:t>
            </a:r>
            <a:r>
              <a:rPr lang="zh-CN" altLang="en-US" sz="2200" b="1" dirty="0">
                <a:latin typeface="+mn-ea"/>
                <a:ea typeface="+mn-ea"/>
              </a:rPr>
              <a:t>是否是</a:t>
            </a:r>
            <a:r>
              <a:rPr lang="en-US" altLang="zh-CN" sz="2200" b="1" dirty="0">
                <a:latin typeface="+mn-ea"/>
                <a:ea typeface="+mn-ea"/>
              </a:rPr>
              <a:t>L </a:t>
            </a:r>
            <a:r>
              <a:rPr lang="en-US" altLang="zh-CN" sz="2200" b="1" dirty="0" err="1">
                <a:latin typeface="+mn-ea"/>
                <a:ea typeface="+mn-ea"/>
              </a:rPr>
              <a:t>L</a:t>
            </a:r>
            <a:r>
              <a:rPr lang="en-US" altLang="zh-CN" sz="2200" b="1" dirty="0">
                <a:latin typeface="+mn-ea"/>
                <a:ea typeface="+mn-ea"/>
              </a:rPr>
              <a:t>(1)</a:t>
            </a:r>
            <a:r>
              <a:rPr lang="zh-CN" altLang="en-US" sz="2200" b="1" dirty="0">
                <a:latin typeface="+mn-ea"/>
                <a:ea typeface="+mn-ea"/>
              </a:rPr>
              <a:t>文法。 </a:t>
            </a:r>
          </a:p>
        </p:txBody>
      </p:sp>
      <p:grpSp>
        <p:nvGrpSpPr>
          <p:cNvPr id="14" name="Group 325"/>
          <p:cNvGrpSpPr>
            <a:grpSpLocks/>
          </p:cNvGrpSpPr>
          <p:nvPr/>
        </p:nvGrpSpPr>
        <p:grpSpPr bwMode="auto">
          <a:xfrm>
            <a:off x="2239506" y="1579035"/>
            <a:ext cx="3505200" cy="1790700"/>
            <a:chOff x="-2" y="-2"/>
            <a:chExt cx="1998" cy="772"/>
          </a:xfrm>
        </p:grpSpPr>
        <p:grpSp>
          <p:nvGrpSpPr>
            <p:cNvPr id="15" name="Group 323"/>
            <p:cNvGrpSpPr>
              <a:grpSpLocks/>
            </p:cNvGrpSpPr>
            <p:nvPr/>
          </p:nvGrpSpPr>
          <p:grpSpPr bwMode="auto">
            <a:xfrm>
              <a:off x="0" y="0"/>
              <a:ext cx="1994" cy="768"/>
              <a:chOff x="0" y="0"/>
              <a:chExt cx="1994" cy="768"/>
            </a:xfrm>
          </p:grpSpPr>
          <p:sp>
            <p:nvSpPr>
              <p:cNvPr id="26688" name="Rectangle 321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684213" algn="just"/>
                <a:r>
                  <a:rPr lang="en-US" altLang="zh-CN" sz="2200" b="1" dirty="0">
                    <a:latin typeface="+mn-ea"/>
                    <a:ea typeface="+mn-ea"/>
                  </a:rPr>
                  <a:t>G[S]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：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S→AB︱bC</a:t>
                </a:r>
                <a:endParaRPr lang="en-US" altLang="zh-CN" sz="2200" b="1" dirty="0">
                  <a:latin typeface="+mn-ea"/>
                  <a:ea typeface="+mn-ea"/>
                </a:endParaRPr>
              </a:p>
              <a:p>
                <a:pPr indent="684213" algn="just" eaLnBrk="0" hangingPunct="0"/>
                <a:r>
                  <a:rPr lang="en-US" altLang="zh-CN" sz="2200" b="1" dirty="0">
                    <a:latin typeface="+mn-ea"/>
                    <a:ea typeface="+mn-ea"/>
                  </a:rPr>
                  <a:t>    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A→b︱ε</a:t>
                </a:r>
                <a:endParaRPr lang="en-US" altLang="zh-CN" sz="2200" b="1" dirty="0">
                  <a:latin typeface="+mn-ea"/>
                  <a:ea typeface="+mn-ea"/>
                </a:endParaRPr>
              </a:p>
              <a:p>
                <a:pPr indent="684213" algn="just" eaLnBrk="0" hangingPunct="0"/>
                <a:r>
                  <a:rPr lang="en-US" altLang="zh-CN" sz="2200" b="1" dirty="0">
                    <a:latin typeface="+mn-ea"/>
                    <a:ea typeface="+mn-ea"/>
                  </a:rPr>
                  <a:t>    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B→aD︱ε</a:t>
                </a:r>
                <a:endParaRPr lang="en-US" altLang="zh-CN" sz="2200" b="1" dirty="0">
                  <a:latin typeface="+mn-ea"/>
                  <a:ea typeface="+mn-ea"/>
                </a:endParaRPr>
              </a:p>
              <a:p>
                <a:pPr indent="684213" algn="just" eaLnBrk="0" hangingPunct="0"/>
                <a:r>
                  <a:rPr lang="en-US" altLang="zh-CN" sz="2200" b="1" dirty="0">
                    <a:latin typeface="+mn-ea"/>
                    <a:ea typeface="+mn-ea"/>
                  </a:rPr>
                  <a:t>    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C→AD︱b</a:t>
                </a:r>
                <a:endParaRPr lang="en-US" altLang="zh-CN" sz="2200" b="1" dirty="0">
                  <a:latin typeface="+mn-ea"/>
                  <a:ea typeface="+mn-ea"/>
                </a:endParaRPr>
              </a:p>
              <a:p>
                <a:pPr indent="684213" algn="just" eaLnBrk="0" hangingPunct="0"/>
                <a:r>
                  <a:rPr lang="en-US" altLang="zh-CN" sz="2200" b="1" dirty="0">
                    <a:latin typeface="+mn-ea"/>
                    <a:ea typeface="+mn-ea"/>
                  </a:rPr>
                  <a:t>    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D→aS︱c</a:t>
                </a:r>
                <a:endParaRPr lang="en-US" altLang="zh-CN" sz="2200" b="1" dirty="0">
                  <a:latin typeface="+mn-ea"/>
                  <a:ea typeface="+mn-ea"/>
                </a:endParaRPr>
              </a:p>
            </p:txBody>
          </p:sp>
          <p:sp>
            <p:nvSpPr>
              <p:cNvPr id="26689" name="Rectangle 3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26687" name="Rectangle 324"/>
            <p:cNvSpPr>
              <a:spLocks noChangeArrowheads="1"/>
            </p:cNvSpPr>
            <p:nvPr/>
          </p:nvSpPr>
          <p:spPr bwMode="auto">
            <a:xfrm>
              <a:off x="-2" y="-2"/>
              <a:ext cx="1998" cy="77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26631" name="Text Box 326"/>
          <p:cNvSpPr txBox="1">
            <a:spLocks noChangeArrowheads="1"/>
          </p:cNvSpPr>
          <p:nvPr/>
        </p:nvSpPr>
        <p:spPr bwMode="auto">
          <a:xfrm>
            <a:off x="609600" y="3709450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．</a:t>
            </a:r>
            <a:r>
              <a:rPr lang="zh-CN" altLang="en-US" sz="2000" b="1" dirty="0" smtClean="0">
                <a:latin typeface="+mn-ea"/>
                <a:ea typeface="+mn-ea"/>
                <a:hlinkClick r:id="rId3"/>
              </a:rPr>
              <a:t>计算符号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的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FIRST(X)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grpSp>
        <p:nvGrpSpPr>
          <p:cNvPr id="16" name="Group 380"/>
          <p:cNvGrpSpPr>
            <a:grpSpLocks/>
          </p:cNvGrpSpPr>
          <p:nvPr/>
        </p:nvGrpSpPr>
        <p:grpSpPr bwMode="auto">
          <a:xfrm>
            <a:off x="715506" y="4121232"/>
            <a:ext cx="7696200" cy="1051893"/>
            <a:chOff x="-2" y="-71"/>
            <a:chExt cx="2872" cy="1321"/>
          </a:xfrm>
        </p:grpSpPr>
        <p:grpSp>
          <p:nvGrpSpPr>
            <p:cNvPr id="17" name="Group 378"/>
            <p:cNvGrpSpPr>
              <a:grpSpLocks/>
            </p:cNvGrpSpPr>
            <p:nvPr/>
          </p:nvGrpSpPr>
          <p:grpSpPr bwMode="auto">
            <a:xfrm>
              <a:off x="0" y="-71"/>
              <a:ext cx="2868" cy="1319"/>
              <a:chOff x="0" y="-71"/>
              <a:chExt cx="2868" cy="1319"/>
            </a:xfrm>
          </p:grpSpPr>
          <p:grpSp>
            <p:nvGrpSpPr>
              <p:cNvPr id="18" name="Group 345"/>
              <p:cNvGrpSpPr>
                <a:grpSpLocks/>
              </p:cNvGrpSpPr>
              <p:nvPr/>
            </p:nvGrpSpPr>
            <p:grpSpPr bwMode="auto">
              <a:xfrm>
                <a:off x="0" y="-71"/>
                <a:ext cx="2868" cy="455"/>
                <a:chOff x="0" y="-71"/>
                <a:chExt cx="2868" cy="455"/>
              </a:xfrm>
            </p:grpSpPr>
            <p:sp>
              <p:nvSpPr>
                <p:cNvPr id="26684" name="Rectangle 327"/>
                <p:cNvSpPr>
                  <a:spLocks noChangeArrowheads="1"/>
                </p:cNvSpPr>
                <p:nvPr/>
              </p:nvSpPr>
              <p:spPr bwMode="auto">
                <a:xfrm>
                  <a:off x="43" y="-71"/>
                  <a:ext cx="278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 dirty="0" smtClean="0">
                      <a:latin typeface="+mn-ea"/>
                      <a:ea typeface="+mn-ea"/>
                    </a:rPr>
                    <a:t>FIRST</a:t>
                  </a:r>
                  <a:r>
                    <a:rPr lang="zh-CN" altLang="en-US" sz="2000" b="1" dirty="0" smtClean="0">
                      <a:latin typeface="+mn-ea"/>
                      <a:ea typeface="+mn-ea"/>
                    </a:rPr>
                    <a:t>（）</a:t>
                  </a:r>
                  <a:endParaRPr lang="zh-CN" altLang="en-US" sz="2000" b="1" dirty="0">
                    <a:latin typeface="+mn-ea"/>
                    <a:ea typeface="+mn-ea"/>
                  </a:endParaRPr>
                </a:p>
                <a:p>
                  <a:pPr algn="ctr" eaLnBrk="0" hangingPunct="0"/>
                  <a:endParaRPr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685" name="Rectangle 3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" name="Group 347"/>
              <p:cNvGrpSpPr>
                <a:grpSpLocks/>
              </p:cNvGrpSpPr>
              <p:nvPr/>
            </p:nvGrpSpPr>
            <p:grpSpPr bwMode="auto">
              <a:xfrm>
                <a:off x="0" y="313"/>
                <a:ext cx="458" cy="455"/>
                <a:chOff x="0" y="313"/>
                <a:chExt cx="458" cy="455"/>
              </a:xfrm>
            </p:grpSpPr>
            <p:sp>
              <p:nvSpPr>
                <p:cNvPr id="26682" name="Rectangle 328"/>
                <p:cNvSpPr>
                  <a:spLocks noChangeArrowheads="1"/>
                </p:cNvSpPr>
                <p:nvPr/>
              </p:nvSpPr>
              <p:spPr bwMode="auto">
                <a:xfrm>
                  <a:off x="43" y="313"/>
                  <a:ext cx="37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 dirty="0">
                      <a:latin typeface="+mn-ea"/>
                      <a:ea typeface="+mn-ea"/>
                    </a:rPr>
                    <a:t>S</a:t>
                  </a:r>
                </a:p>
                <a:p>
                  <a:pPr algn="ctr" eaLnBrk="0" hangingPunct="0"/>
                  <a:endParaRPr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683" name="Rectangle 346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" name="Group 349"/>
              <p:cNvGrpSpPr>
                <a:grpSpLocks/>
              </p:cNvGrpSpPr>
              <p:nvPr/>
            </p:nvGrpSpPr>
            <p:grpSpPr bwMode="auto">
              <a:xfrm>
                <a:off x="458" y="313"/>
                <a:ext cx="360" cy="455"/>
                <a:chOff x="458" y="313"/>
                <a:chExt cx="360" cy="455"/>
              </a:xfrm>
            </p:grpSpPr>
            <p:sp>
              <p:nvSpPr>
                <p:cNvPr id="26680" name="Rectangle 329"/>
                <p:cNvSpPr>
                  <a:spLocks noChangeArrowheads="1"/>
                </p:cNvSpPr>
                <p:nvPr/>
              </p:nvSpPr>
              <p:spPr bwMode="auto">
                <a:xfrm>
                  <a:off x="501" y="313"/>
                  <a:ext cx="27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81" name="Rectangle 348"/>
                <p:cNvSpPr>
                  <a:spLocks noChangeArrowheads="1"/>
                </p:cNvSpPr>
                <p:nvPr/>
              </p:nvSpPr>
              <p:spPr bwMode="auto">
                <a:xfrm>
                  <a:off x="458" y="384"/>
                  <a:ext cx="36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" name="Group 351"/>
              <p:cNvGrpSpPr>
                <a:grpSpLocks/>
              </p:cNvGrpSpPr>
              <p:nvPr/>
            </p:nvGrpSpPr>
            <p:grpSpPr bwMode="auto">
              <a:xfrm>
                <a:off x="818" y="313"/>
                <a:ext cx="355" cy="455"/>
                <a:chOff x="818" y="313"/>
                <a:chExt cx="355" cy="455"/>
              </a:xfrm>
            </p:grpSpPr>
            <p:sp>
              <p:nvSpPr>
                <p:cNvPr id="26678" name="Rectangle 330"/>
                <p:cNvSpPr>
                  <a:spLocks noChangeArrowheads="1"/>
                </p:cNvSpPr>
                <p:nvPr/>
              </p:nvSpPr>
              <p:spPr bwMode="auto">
                <a:xfrm>
                  <a:off x="861" y="313"/>
                  <a:ext cx="269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79" name="Rectangle 350"/>
                <p:cNvSpPr>
                  <a:spLocks noChangeArrowheads="1"/>
                </p:cNvSpPr>
                <p:nvPr/>
              </p:nvSpPr>
              <p:spPr bwMode="auto">
                <a:xfrm>
                  <a:off x="818" y="384"/>
                  <a:ext cx="3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2" name="Group 353"/>
              <p:cNvGrpSpPr>
                <a:grpSpLocks/>
              </p:cNvGrpSpPr>
              <p:nvPr/>
            </p:nvGrpSpPr>
            <p:grpSpPr bwMode="auto">
              <a:xfrm>
                <a:off x="1173" y="313"/>
                <a:ext cx="450" cy="455"/>
                <a:chOff x="1173" y="313"/>
                <a:chExt cx="450" cy="455"/>
              </a:xfrm>
            </p:grpSpPr>
            <p:sp>
              <p:nvSpPr>
                <p:cNvPr id="26676" name="Rectangle 331"/>
                <p:cNvSpPr>
                  <a:spLocks noChangeArrowheads="1"/>
                </p:cNvSpPr>
                <p:nvPr/>
              </p:nvSpPr>
              <p:spPr bwMode="auto">
                <a:xfrm>
                  <a:off x="1216" y="313"/>
                  <a:ext cx="36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77" name="Rectangle 352"/>
                <p:cNvSpPr>
                  <a:spLocks noChangeArrowheads="1"/>
                </p:cNvSpPr>
                <p:nvPr/>
              </p:nvSpPr>
              <p:spPr bwMode="auto">
                <a:xfrm>
                  <a:off x="1173" y="384"/>
                  <a:ext cx="4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3" name="Group 355"/>
              <p:cNvGrpSpPr>
                <a:grpSpLocks/>
              </p:cNvGrpSpPr>
              <p:nvPr/>
            </p:nvGrpSpPr>
            <p:grpSpPr bwMode="auto">
              <a:xfrm>
                <a:off x="1623" y="313"/>
                <a:ext cx="372" cy="455"/>
                <a:chOff x="1623" y="313"/>
                <a:chExt cx="372" cy="455"/>
              </a:xfrm>
            </p:grpSpPr>
            <p:sp>
              <p:nvSpPr>
                <p:cNvPr id="26674" name="Rectangle 332"/>
                <p:cNvSpPr>
                  <a:spLocks noChangeArrowheads="1"/>
                </p:cNvSpPr>
                <p:nvPr/>
              </p:nvSpPr>
              <p:spPr bwMode="auto">
                <a:xfrm>
                  <a:off x="1666" y="313"/>
                  <a:ext cx="28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D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75" name="Rectangle 354"/>
                <p:cNvSpPr>
                  <a:spLocks noChangeArrowheads="1"/>
                </p:cNvSpPr>
                <p:nvPr/>
              </p:nvSpPr>
              <p:spPr bwMode="auto">
                <a:xfrm>
                  <a:off x="1623" y="384"/>
                  <a:ext cx="3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357"/>
              <p:cNvGrpSpPr>
                <a:grpSpLocks/>
              </p:cNvGrpSpPr>
              <p:nvPr/>
            </p:nvGrpSpPr>
            <p:grpSpPr bwMode="auto">
              <a:xfrm>
                <a:off x="1995" y="313"/>
                <a:ext cx="291" cy="455"/>
                <a:chOff x="1995" y="313"/>
                <a:chExt cx="291" cy="455"/>
              </a:xfrm>
            </p:grpSpPr>
            <p:sp>
              <p:nvSpPr>
                <p:cNvPr id="26672" name="Rectangle 333"/>
                <p:cNvSpPr>
                  <a:spLocks noChangeArrowheads="1"/>
                </p:cNvSpPr>
                <p:nvPr/>
              </p:nvSpPr>
              <p:spPr bwMode="auto">
                <a:xfrm>
                  <a:off x="2038" y="313"/>
                  <a:ext cx="20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73" name="Rectangle 356"/>
                <p:cNvSpPr>
                  <a:spLocks noChangeArrowheads="1"/>
                </p:cNvSpPr>
                <p:nvPr/>
              </p:nvSpPr>
              <p:spPr bwMode="auto">
                <a:xfrm>
                  <a:off x="1995" y="384"/>
                  <a:ext cx="2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5" name="Group 359"/>
              <p:cNvGrpSpPr>
                <a:grpSpLocks/>
              </p:cNvGrpSpPr>
              <p:nvPr/>
            </p:nvGrpSpPr>
            <p:grpSpPr bwMode="auto">
              <a:xfrm>
                <a:off x="2286" y="313"/>
                <a:ext cx="291" cy="455"/>
                <a:chOff x="2286" y="313"/>
                <a:chExt cx="291" cy="455"/>
              </a:xfrm>
            </p:grpSpPr>
            <p:sp>
              <p:nvSpPr>
                <p:cNvPr id="26670" name="Rectangle 334"/>
                <p:cNvSpPr>
                  <a:spLocks noChangeArrowheads="1"/>
                </p:cNvSpPr>
                <p:nvPr/>
              </p:nvSpPr>
              <p:spPr bwMode="auto">
                <a:xfrm>
                  <a:off x="2329" y="313"/>
                  <a:ext cx="20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71" name="Rectangle 358"/>
                <p:cNvSpPr>
                  <a:spLocks noChangeArrowheads="1"/>
                </p:cNvSpPr>
                <p:nvPr/>
              </p:nvSpPr>
              <p:spPr bwMode="auto">
                <a:xfrm>
                  <a:off x="2286" y="384"/>
                  <a:ext cx="2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" name="Group 361"/>
              <p:cNvGrpSpPr>
                <a:grpSpLocks/>
              </p:cNvGrpSpPr>
              <p:nvPr/>
            </p:nvGrpSpPr>
            <p:grpSpPr bwMode="auto">
              <a:xfrm>
                <a:off x="2577" y="313"/>
                <a:ext cx="291" cy="455"/>
                <a:chOff x="2577" y="313"/>
                <a:chExt cx="291" cy="455"/>
              </a:xfrm>
            </p:grpSpPr>
            <p:sp>
              <p:nvSpPr>
                <p:cNvPr id="26668" name="Rectangle 335"/>
                <p:cNvSpPr>
                  <a:spLocks noChangeArrowheads="1"/>
                </p:cNvSpPr>
                <p:nvPr/>
              </p:nvSpPr>
              <p:spPr bwMode="auto">
                <a:xfrm>
                  <a:off x="2620" y="313"/>
                  <a:ext cx="20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69" name="Rectangle 360"/>
                <p:cNvSpPr>
                  <a:spLocks noChangeArrowheads="1"/>
                </p:cNvSpPr>
                <p:nvPr/>
              </p:nvSpPr>
              <p:spPr bwMode="auto">
                <a:xfrm>
                  <a:off x="2577" y="384"/>
                  <a:ext cx="2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" name="Group 363"/>
              <p:cNvGrpSpPr>
                <a:grpSpLocks/>
              </p:cNvGrpSpPr>
              <p:nvPr/>
            </p:nvGrpSpPr>
            <p:grpSpPr bwMode="auto">
              <a:xfrm>
                <a:off x="0" y="768"/>
                <a:ext cx="458" cy="480"/>
                <a:chOff x="0" y="768"/>
                <a:chExt cx="458" cy="480"/>
              </a:xfrm>
            </p:grpSpPr>
            <p:sp>
              <p:nvSpPr>
                <p:cNvPr id="26666" name="Rectangle 336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37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b,a,ε</a:t>
                  </a:r>
                </a:p>
              </p:txBody>
            </p:sp>
            <p:sp>
              <p:nvSpPr>
                <p:cNvPr id="26667" name="Rectangle 362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45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" name="Group 365"/>
              <p:cNvGrpSpPr>
                <a:grpSpLocks/>
              </p:cNvGrpSpPr>
              <p:nvPr/>
            </p:nvGrpSpPr>
            <p:grpSpPr bwMode="auto">
              <a:xfrm>
                <a:off x="458" y="768"/>
                <a:ext cx="360" cy="480"/>
                <a:chOff x="458" y="768"/>
                <a:chExt cx="360" cy="480"/>
              </a:xfrm>
            </p:grpSpPr>
            <p:sp>
              <p:nvSpPr>
                <p:cNvPr id="26664" name="Rectangle 337"/>
                <p:cNvSpPr>
                  <a:spLocks noChangeArrowheads="1"/>
                </p:cNvSpPr>
                <p:nvPr/>
              </p:nvSpPr>
              <p:spPr bwMode="auto">
                <a:xfrm>
                  <a:off x="501" y="768"/>
                  <a:ext cx="27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ε,b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65" name="Rectangle 364"/>
                <p:cNvSpPr>
                  <a:spLocks noChangeArrowheads="1"/>
                </p:cNvSpPr>
                <p:nvPr/>
              </p:nvSpPr>
              <p:spPr bwMode="auto">
                <a:xfrm>
                  <a:off x="458" y="768"/>
                  <a:ext cx="36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9" name="Group 367"/>
              <p:cNvGrpSpPr>
                <a:grpSpLocks/>
              </p:cNvGrpSpPr>
              <p:nvPr/>
            </p:nvGrpSpPr>
            <p:grpSpPr bwMode="auto">
              <a:xfrm>
                <a:off x="818" y="768"/>
                <a:ext cx="355" cy="480"/>
                <a:chOff x="818" y="768"/>
                <a:chExt cx="355" cy="480"/>
              </a:xfrm>
            </p:grpSpPr>
            <p:sp>
              <p:nvSpPr>
                <p:cNvPr id="26662" name="Rectangle 338"/>
                <p:cNvSpPr>
                  <a:spLocks noChangeArrowheads="1"/>
                </p:cNvSpPr>
                <p:nvPr/>
              </p:nvSpPr>
              <p:spPr bwMode="auto">
                <a:xfrm>
                  <a:off x="861" y="768"/>
                  <a:ext cx="269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ε,a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63" name="Rectangle 366"/>
                <p:cNvSpPr>
                  <a:spLocks noChangeArrowheads="1"/>
                </p:cNvSpPr>
                <p:nvPr/>
              </p:nvSpPr>
              <p:spPr bwMode="auto">
                <a:xfrm>
                  <a:off x="818" y="768"/>
                  <a:ext cx="35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0" name="Group 369"/>
              <p:cNvGrpSpPr>
                <a:grpSpLocks/>
              </p:cNvGrpSpPr>
              <p:nvPr/>
            </p:nvGrpSpPr>
            <p:grpSpPr bwMode="auto">
              <a:xfrm>
                <a:off x="1173" y="768"/>
                <a:ext cx="450" cy="480"/>
                <a:chOff x="1173" y="768"/>
                <a:chExt cx="450" cy="480"/>
              </a:xfrm>
            </p:grpSpPr>
            <p:sp>
              <p:nvSpPr>
                <p:cNvPr id="26660" name="Rectangle 339"/>
                <p:cNvSpPr>
                  <a:spLocks noChangeArrowheads="1"/>
                </p:cNvSpPr>
                <p:nvPr/>
              </p:nvSpPr>
              <p:spPr bwMode="auto">
                <a:xfrm>
                  <a:off x="1216" y="768"/>
                  <a:ext cx="36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b,a,c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61" name="Rectangle 368"/>
                <p:cNvSpPr>
                  <a:spLocks noChangeArrowheads="1"/>
                </p:cNvSpPr>
                <p:nvPr/>
              </p:nvSpPr>
              <p:spPr bwMode="auto">
                <a:xfrm>
                  <a:off x="1173" y="768"/>
                  <a:ext cx="45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1" name="Group 371"/>
              <p:cNvGrpSpPr>
                <a:grpSpLocks/>
              </p:cNvGrpSpPr>
              <p:nvPr/>
            </p:nvGrpSpPr>
            <p:grpSpPr bwMode="auto">
              <a:xfrm>
                <a:off x="1623" y="768"/>
                <a:ext cx="372" cy="480"/>
                <a:chOff x="1623" y="768"/>
                <a:chExt cx="372" cy="480"/>
              </a:xfrm>
            </p:grpSpPr>
            <p:sp>
              <p:nvSpPr>
                <p:cNvPr id="26658" name="Rectangle 340"/>
                <p:cNvSpPr>
                  <a:spLocks noChangeArrowheads="1"/>
                </p:cNvSpPr>
                <p:nvPr/>
              </p:nvSpPr>
              <p:spPr bwMode="auto">
                <a:xfrm>
                  <a:off x="1666" y="768"/>
                  <a:ext cx="28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a,c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59" name="Rectangle 370"/>
                <p:cNvSpPr>
                  <a:spLocks noChangeArrowheads="1"/>
                </p:cNvSpPr>
                <p:nvPr/>
              </p:nvSpPr>
              <p:spPr bwMode="auto">
                <a:xfrm>
                  <a:off x="1623" y="768"/>
                  <a:ext cx="3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686" name="Group 373"/>
              <p:cNvGrpSpPr>
                <a:grpSpLocks/>
              </p:cNvGrpSpPr>
              <p:nvPr/>
            </p:nvGrpSpPr>
            <p:grpSpPr bwMode="auto">
              <a:xfrm>
                <a:off x="1995" y="768"/>
                <a:ext cx="291" cy="480"/>
                <a:chOff x="1995" y="768"/>
                <a:chExt cx="291" cy="480"/>
              </a:xfrm>
            </p:grpSpPr>
            <p:sp>
              <p:nvSpPr>
                <p:cNvPr id="26656" name="Rectangle 341"/>
                <p:cNvSpPr>
                  <a:spLocks noChangeArrowheads="1"/>
                </p:cNvSpPr>
                <p:nvPr/>
              </p:nvSpPr>
              <p:spPr bwMode="auto">
                <a:xfrm>
                  <a:off x="2038" y="768"/>
                  <a:ext cx="20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57" name="Rectangle 372"/>
                <p:cNvSpPr>
                  <a:spLocks noChangeArrowheads="1"/>
                </p:cNvSpPr>
                <p:nvPr/>
              </p:nvSpPr>
              <p:spPr bwMode="auto">
                <a:xfrm>
                  <a:off x="1995" y="768"/>
                  <a:ext cx="29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690" name="Group 375"/>
              <p:cNvGrpSpPr>
                <a:grpSpLocks/>
              </p:cNvGrpSpPr>
              <p:nvPr/>
            </p:nvGrpSpPr>
            <p:grpSpPr bwMode="auto">
              <a:xfrm>
                <a:off x="2286" y="768"/>
                <a:ext cx="291" cy="480"/>
                <a:chOff x="2286" y="768"/>
                <a:chExt cx="291" cy="480"/>
              </a:xfrm>
            </p:grpSpPr>
            <p:sp>
              <p:nvSpPr>
                <p:cNvPr id="26654" name="Rectangle 342"/>
                <p:cNvSpPr>
                  <a:spLocks noChangeArrowheads="1"/>
                </p:cNvSpPr>
                <p:nvPr/>
              </p:nvSpPr>
              <p:spPr bwMode="auto">
                <a:xfrm>
                  <a:off x="2329" y="768"/>
                  <a:ext cx="20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55" name="Rectangle 374"/>
                <p:cNvSpPr>
                  <a:spLocks noChangeArrowheads="1"/>
                </p:cNvSpPr>
                <p:nvPr/>
              </p:nvSpPr>
              <p:spPr bwMode="auto">
                <a:xfrm>
                  <a:off x="2286" y="768"/>
                  <a:ext cx="29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692" name="Group 377"/>
              <p:cNvGrpSpPr>
                <a:grpSpLocks/>
              </p:cNvGrpSpPr>
              <p:nvPr/>
            </p:nvGrpSpPr>
            <p:grpSpPr bwMode="auto">
              <a:xfrm>
                <a:off x="2577" y="768"/>
                <a:ext cx="291" cy="480"/>
                <a:chOff x="2577" y="768"/>
                <a:chExt cx="291" cy="480"/>
              </a:xfrm>
            </p:grpSpPr>
            <p:sp>
              <p:nvSpPr>
                <p:cNvPr id="26652" name="Rectangle 343"/>
                <p:cNvSpPr>
                  <a:spLocks noChangeArrowheads="1"/>
                </p:cNvSpPr>
                <p:nvPr/>
              </p:nvSpPr>
              <p:spPr bwMode="auto">
                <a:xfrm>
                  <a:off x="2620" y="768"/>
                  <a:ext cx="20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6653" name="Rectangle 376"/>
                <p:cNvSpPr>
                  <a:spLocks noChangeArrowheads="1"/>
                </p:cNvSpPr>
                <p:nvPr/>
              </p:nvSpPr>
              <p:spPr bwMode="auto">
                <a:xfrm>
                  <a:off x="2577" y="768"/>
                  <a:ext cx="29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6634" name="Rectangle 379"/>
            <p:cNvSpPr>
              <a:spLocks noChangeArrowheads="1"/>
            </p:cNvSpPr>
            <p:nvPr/>
          </p:nvSpPr>
          <p:spPr bwMode="auto">
            <a:xfrm>
              <a:off x="-2" y="-2"/>
              <a:ext cx="2872" cy="125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98" name="Rectangle 14"/>
          <p:cNvSpPr txBox="1">
            <a:spLocks noChangeArrowheads="1"/>
          </p:cNvSpPr>
          <p:nvPr/>
        </p:nvSpPr>
        <p:spPr>
          <a:xfrm>
            <a:off x="471408" y="288012"/>
            <a:ext cx="396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）文法的判定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27861-19A5-406D-8B36-62E7A995E9F9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Text Box 19"/>
          <p:cNvSpPr txBox="1">
            <a:spLocks noChangeArrowheads="1"/>
          </p:cNvSpPr>
          <p:nvPr/>
        </p:nvSpPr>
        <p:spPr bwMode="auto">
          <a:xfrm>
            <a:off x="228600" y="898525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．</a:t>
            </a:r>
            <a:r>
              <a:rPr lang="zh-CN" altLang="en-US" sz="2200" b="1" dirty="0">
                <a:latin typeface="+mn-ea"/>
                <a:ea typeface="+mn-ea"/>
              </a:rPr>
              <a:t>计算规则右部的</a:t>
            </a:r>
            <a:r>
              <a:rPr lang="en-US" altLang="zh-CN" sz="2200" b="1" dirty="0">
                <a:latin typeface="+mn-ea"/>
                <a:ea typeface="+mn-ea"/>
              </a:rPr>
              <a:t>FIRST(α)</a:t>
            </a:r>
            <a:r>
              <a:rPr lang="zh-CN" altLang="en-US" sz="2200" b="1" dirty="0">
                <a:latin typeface="+mn-ea"/>
                <a:ea typeface="+mn-ea"/>
              </a:rPr>
              <a:t>集 </a:t>
            </a:r>
          </a:p>
        </p:txBody>
      </p:sp>
      <p:sp>
        <p:nvSpPr>
          <p:cNvPr id="27733" name="Rectangle 152"/>
          <p:cNvSpPr>
            <a:spLocks noChangeArrowheads="1"/>
          </p:cNvSpPr>
          <p:nvPr/>
        </p:nvSpPr>
        <p:spPr bwMode="auto">
          <a:xfrm>
            <a:off x="381000" y="2133600"/>
            <a:ext cx="7327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 err="1">
                <a:latin typeface="Times New Roman" pitchFamily="18" charset="0"/>
              </a:rPr>
              <a:t>b,a,ε</a:t>
            </a:r>
            <a:endParaRPr lang="en-US" altLang="zh-CN" sz="1600" b="1" dirty="0">
              <a:latin typeface="Times New Roman" pitchFamily="18" charset="0"/>
            </a:endParaRPr>
          </a:p>
          <a:p>
            <a:pPr eaLnBrk="0" hangingPunct="0"/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27731" name="Rectangle 153"/>
          <p:cNvSpPr>
            <a:spLocks noChangeArrowheads="1"/>
          </p:cNvSpPr>
          <p:nvPr/>
        </p:nvSpPr>
        <p:spPr bwMode="auto">
          <a:xfrm>
            <a:off x="1295400" y="2133600"/>
            <a:ext cx="696439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latin typeface="Times New Roman" pitchFamily="18" charset="0"/>
              </a:rPr>
              <a:t>b</a:t>
            </a:r>
          </a:p>
          <a:p>
            <a:pPr eaLnBrk="0" hangingPunct="0"/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27729" name="Rectangle 154"/>
          <p:cNvSpPr>
            <a:spLocks noChangeArrowheads="1"/>
          </p:cNvSpPr>
          <p:nvPr/>
        </p:nvSpPr>
        <p:spPr bwMode="auto">
          <a:xfrm>
            <a:off x="2209800" y="2133600"/>
            <a:ext cx="667714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latin typeface="Times New Roman" pitchFamily="18" charset="0"/>
              </a:rPr>
              <a:t>b</a:t>
            </a:r>
          </a:p>
          <a:p>
            <a:pPr eaLnBrk="0" hangingPunct="0"/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27727" name="Rectangle 155"/>
          <p:cNvSpPr>
            <a:spLocks noChangeArrowheads="1"/>
          </p:cNvSpPr>
          <p:nvPr/>
        </p:nvSpPr>
        <p:spPr bwMode="auto">
          <a:xfrm>
            <a:off x="2971800" y="2133600"/>
            <a:ext cx="70108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b="1" dirty="0">
                <a:latin typeface="Times New Roman" pitchFamily="18" charset="0"/>
              </a:rPr>
              <a:t>ε</a:t>
            </a:r>
          </a:p>
        </p:txBody>
      </p:sp>
      <p:sp>
        <p:nvSpPr>
          <p:cNvPr id="27725" name="Rectangle 156"/>
          <p:cNvSpPr>
            <a:spLocks noChangeArrowheads="1"/>
          </p:cNvSpPr>
          <p:nvPr/>
        </p:nvSpPr>
        <p:spPr bwMode="auto">
          <a:xfrm>
            <a:off x="3962400" y="2133600"/>
            <a:ext cx="75177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latin typeface="Times New Roman" pitchFamily="18" charset="0"/>
              </a:rPr>
              <a:t>a</a:t>
            </a:r>
          </a:p>
          <a:p>
            <a:pPr eaLnBrk="0" hangingPunct="0"/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27723" name="Rectangle 157"/>
          <p:cNvSpPr>
            <a:spLocks noChangeArrowheads="1"/>
          </p:cNvSpPr>
          <p:nvPr/>
        </p:nvSpPr>
        <p:spPr bwMode="auto">
          <a:xfrm>
            <a:off x="4876800" y="2133600"/>
            <a:ext cx="656741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b="1" dirty="0">
                <a:latin typeface="Times New Roman" pitchFamily="18" charset="0"/>
              </a:rPr>
              <a:t>ε</a:t>
            </a:r>
          </a:p>
          <a:p>
            <a:pPr eaLnBrk="0" hangingPunct="0"/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27721" name="Rectangle 158"/>
          <p:cNvSpPr>
            <a:spLocks noChangeArrowheads="1"/>
          </p:cNvSpPr>
          <p:nvPr/>
        </p:nvSpPr>
        <p:spPr bwMode="auto">
          <a:xfrm>
            <a:off x="5715000" y="2133600"/>
            <a:ext cx="7500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 err="1">
                <a:latin typeface="Times New Roman" pitchFamily="18" charset="0"/>
              </a:rPr>
              <a:t>b,a,c</a:t>
            </a:r>
            <a:endParaRPr lang="en-US" altLang="zh-CN" sz="1600" b="1" dirty="0">
              <a:latin typeface="Times New Roman" pitchFamily="18" charset="0"/>
            </a:endParaRPr>
          </a:p>
          <a:p>
            <a:pPr eaLnBrk="0" hangingPunct="0"/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27719" name="Rectangle 159"/>
          <p:cNvSpPr>
            <a:spLocks noChangeArrowheads="1"/>
          </p:cNvSpPr>
          <p:nvPr/>
        </p:nvSpPr>
        <p:spPr bwMode="auto">
          <a:xfrm>
            <a:off x="6629400" y="2129970"/>
            <a:ext cx="644074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latin typeface="Times New Roman" pitchFamily="18" charset="0"/>
              </a:rPr>
              <a:t>b</a:t>
            </a:r>
          </a:p>
          <a:p>
            <a:pPr eaLnBrk="0" hangingPunct="0"/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27717" name="Rectangle 160"/>
          <p:cNvSpPr>
            <a:spLocks noChangeArrowheads="1"/>
          </p:cNvSpPr>
          <p:nvPr/>
        </p:nvSpPr>
        <p:spPr bwMode="auto">
          <a:xfrm>
            <a:off x="7391400" y="2122716"/>
            <a:ext cx="69010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latin typeface="Times New Roman" pitchFamily="18" charset="0"/>
              </a:rPr>
              <a:t>a</a:t>
            </a:r>
          </a:p>
          <a:p>
            <a:pPr eaLnBrk="0" hangingPunct="0"/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27715" name="Rectangle 161"/>
          <p:cNvSpPr>
            <a:spLocks noChangeArrowheads="1"/>
          </p:cNvSpPr>
          <p:nvPr/>
        </p:nvSpPr>
        <p:spPr bwMode="auto">
          <a:xfrm>
            <a:off x="8305800" y="2133600"/>
            <a:ext cx="58659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latin typeface="Times New Roman" pitchFamily="18" charset="0"/>
              </a:rPr>
              <a:t>c</a:t>
            </a:r>
          </a:p>
          <a:p>
            <a:pPr eaLnBrk="0" hangingPunct="0"/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27653" name="Text Box 208"/>
          <p:cNvSpPr txBox="1">
            <a:spLocks noChangeArrowheads="1"/>
          </p:cNvSpPr>
          <p:nvPr/>
        </p:nvSpPr>
        <p:spPr bwMode="auto">
          <a:xfrm>
            <a:off x="304800" y="2667000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3</a:t>
            </a:r>
            <a:r>
              <a:rPr lang="zh-CN" altLang="en-US" sz="2200" b="1" dirty="0" smtClean="0">
                <a:latin typeface="+mn-ea"/>
                <a:ea typeface="+mn-ea"/>
              </a:rPr>
              <a:t>．</a:t>
            </a:r>
            <a:r>
              <a:rPr lang="zh-CN" altLang="en-US" sz="2200" b="1" dirty="0">
                <a:latin typeface="+mn-ea"/>
                <a:ea typeface="+mn-ea"/>
              </a:rPr>
              <a:t>计算非终结符号的</a:t>
            </a:r>
            <a:r>
              <a:rPr lang="en-US" altLang="zh-CN" sz="2200" b="1" dirty="0">
                <a:latin typeface="+mn-ea"/>
                <a:ea typeface="+mn-ea"/>
              </a:rPr>
              <a:t>FOLLOW(A)</a:t>
            </a:r>
            <a:r>
              <a:rPr lang="zh-CN" altLang="en-US" sz="2200" b="1" dirty="0">
                <a:latin typeface="+mn-ea"/>
                <a:ea typeface="+mn-ea"/>
              </a:rPr>
              <a:t>集 </a:t>
            </a:r>
          </a:p>
        </p:txBody>
      </p:sp>
      <p:grpSp>
        <p:nvGrpSpPr>
          <p:cNvPr id="24" name="Group 322"/>
          <p:cNvGrpSpPr>
            <a:grpSpLocks/>
          </p:cNvGrpSpPr>
          <p:nvPr/>
        </p:nvGrpSpPr>
        <p:grpSpPr bwMode="auto">
          <a:xfrm>
            <a:off x="304800" y="3352800"/>
            <a:ext cx="5943600" cy="1149350"/>
            <a:chOff x="-2" y="-2"/>
            <a:chExt cx="2151" cy="1156"/>
          </a:xfrm>
        </p:grpSpPr>
        <p:grpSp>
          <p:nvGrpSpPr>
            <p:cNvPr id="25" name="Group 320"/>
            <p:cNvGrpSpPr>
              <a:grpSpLocks/>
            </p:cNvGrpSpPr>
            <p:nvPr/>
          </p:nvGrpSpPr>
          <p:grpSpPr bwMode="auto">
            <a:xfrm>
              <a:off x="0" y="0"/>
              <a:ext cx="2147" cy="1152"/>
              <a:chOff x="0" y="0"/>
              <a:chExt cx="2147" cy="1152"/>
            </a:xfrm>
          </p:grpSpPr>
          <p:grpSp>
            <p:nvGrpSpPr>
              <p:cNvPr id="26" name="Group 299"/>
              <p:cNvGrpSpPr>
                <a:grpSpLocks/>
              </p:cNvGrpSpPr>
              <p:nvPr/>
            </p:nvGrpSpPr>
            <p:grpSpPr bwMode="auto">
              <a:xfrm>
                <a:off x="0" y="0"/>
                <a:ext cx="2147" cy="384"/>
                <a:chOff x="0" y="0"/>
                <a:chExt cx="2147" cy="384"/>
              </a:xfrm>
            </p:grpSpPr>
            <p:sp>
              <p:nvSpPr>
                <p:cNvPr id="27691" name="Rectangle 28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6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b="1" dirty="0">
                      <a:latin typeface="Times New Roman" pitchFamily="18" charset="0"/>
                    </a:rPr>
                    <a:t>FOLLOW</a:t>
                  </a:r>
                  <a:r>
                    <a:rPr lang="zh-CN" altLang="en-US" b="1" dirty="0">
                      <a:latin typeface="Times New Roman" pitchFamily="18" charset="0"/>
                    </a:rPr>
                    <a:t>（）</a:t>
                  </a:r>
                </a:p>
                <a:p>
                  <a:pPr algn="ctr" eaLnBrk="0" hangingPunct="0"/>
                  <a:endParaRPr lang="en-US" altLang="zh-CN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692" name="Rectangle 29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4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301"/>
              <p:cNvGrpSpPr>
                <a:grpSpLocks/>
              </p:cNvGrpSpPr>
              <p:nvPr/>
            </p:nvGrpSpPr>
            <p:grpSpPr bwMode="auto">
              <a:xfrm>
                <a:off x="0" y="384"/>
                <a:ext cx="429" cy="384"/>
                <a:chOff x="0" y="384"/>
                <a:chExt cx="429" cy="384"/>
              </a:xfrm>
            </p:grpSpPr>
            <p:sp>
              <p:nvSpPr>
                <p:cNvPr id="276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4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b="1">
                      <a:latin typeface="Times New Roman" pitchFamily="18" charset="0"/>
                    </a:rPr>
                    <a:t>S</a:t>
                  </a:r>
                </a:p>
                <a:p>
                  <a:pPr algn="just" eaLnBrk="0" hangingPunct="0"/>
                  <a:endParaRPr lang="en-US" altLang="zh-CN" b="1">
                    <a:latin typeface="Times New Roman" pitchFamily="18" charset="0"/>
                  </a:endParaRPr>
                </a:p>
              </p:txBody>
            </p:sp>
            <p:sp>
              <p:nvSpPr>
                <p:cNvPr id="27690" name="Rectangle 30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2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03"/>
              <p:cNvGrpSpPr>
                <a:grpSpLocks/>
              </p:cNvGrpSpPr>
              <p:nvPr/>
            </p:nvGrpSpPr>
            <p:grpSpPr bwMode="auto">
              <a:xfrm>
                <a:off x="429" y="384"/>
                <a:ext cx="429" cy="384"/>
                <a:chOff x="429" y="384"/>
                <a:chExt cx="429" cy="384"/>
              </a:xfrm>
            </p:grpSpPr>
            <p:sp>
              <p:nvSpPr>
                <p:cNvPr id="276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472" y="384"/>
                  <a:ext cx="34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b="1">
                      <a:latin typeface="Times New Roman" pitchFamily="18" charset="0"/>
                    </a:rPr>
                    <a:t>A</a:t>
                  </a:r>
                </a:p>
                <a:p>
                  <a:pPr algn="just" eaLnBrk="0" hangingPunct="0"/>
                  <a:endParaRPr lang="en-US" altLang="zh-CN" b="1">
                    <a:latin typeface="Times New Roman" pitchFamily="18" charset="0"/>
                  </a:endParaRPr>
                </a:p>
              </p:txBody>
            </p:sp>
            <p:sp>
              <p:nvSpPr>
                <p:cNvPr id="27688" name="Rectangle 302"/>
                <p:cNvSpPr>
                  <a:spLocks noChangeArrowheads="1"/>
                </p:cNvSpPr>
                <p:nvPr/>
              </p:nvSpPr>
              <p:spPr bwMode="auto">
                <a:xfrm>
                  <a:off x="429" y="384"/>
                  <a:ext cx="42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05"/>
              <p:cNvGrpSpPr>
                <a:grpSpLocks/>
              </p:cNvGrpSpPr>
              <p:nvPr/>
            </p:nvGrpSpPr>
            <p:grpSpPr bwMode="auto">
              <a:xfrm>
                <a:off x="858" y="384"/>
                <a:ext cx="430" cy="384"/>
                <a:chOff x="858" y="384"/>
                <a:chExt cx="430" cy="384"/>
              </a:xfrm>
            </p:grpSpPr>
            <p:sp>
              <p:nvSpPr>
                <p:cNvPr id="27685" name="Rectangle 290"/>
                <p:cNvSpPr>
                  <a:spLocks noChangeArrowheads="1"/>
                </p:cNvSpPr>
                <p:nvPr/>
              </p:nvSpPr>
              <p:spPr bwMode="auto">
                <a:xfrm>
                  <a:off x="901" y="384"/>
                  <a:ext cx="34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b="1">
                      <a:latin typeface="Times New Roman" pitchFamily="18" charset="0"/>
                    </a:rPr>
                    <a:t>B</a:t>
                  </a:r>
                </a:p>
                <a:p>
                  <a:pPr algn="just" eaLnBrk="0" hangingPunct="0"/>
                  <a:endParaRPr lang="en-US" altLang="zh-CN" b="1">
                    <a:latin typeface="Times New Roman" pitchFamily="18" charset="0"/>
                  </a:endParaRPr>
                </a:p>
              </p:txBody>
            </p:sp>
            <p:sp>
              <p:nvSpPr>
                <p:cNvPr id="27686" name="Rectangle 304"/>
                <p:cNvSpPr>
                  <a:spLocks noChangeArrowheads="1"/>
                </p:cNvSpPr>
                <p:nvPr/>
              </p:nvSpPr>
              <p:spPr bwMode="auto">
                <a:xfrm>
                  <a:off x="858" y="384"/>
                  <a:ext cx="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307"/>
              <p:cNvGrpSpPr>
                <a:grpSpLocks/>
              </p:cNvGrpSpPr>
              <p:nvPr/>
            </p:nvGrpSpPr>
            <p:grpSpPr bwMode="auto">
              <a:xfrm>
                <a:off x="1288" y="384"/>
                <a:ext cx="429" cy="384"/>
                <a:chOff x="1288" y="384"/>
                <a:chExt cx="429" cy="384"/>
              </a:xfrm>
            </p:grpSpPr>
            <p:sp>
              <p:nvSpPr>
                <p:cNvPr id="27683" name="Rectangle 291"/>
                <p:cNvSpPr>
                  <a:spLocks noChangeArrowheads="1"/>
                </p:cNvSpPr>
                <p:nvPr/>
              </p:nvSpPr>
              <p:spPr bwMode="auto">
                <a:xfrm>
                  <a:off x="1331" y="384"/>
                  <a:ext cx="34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b="1">
                      <a:latin typeface="Times New Roman" pitchFamily="18" charset="0"/>
                    </a:rPr>
                    <a:t>C</a:t>
                  </a:r>
                </a:p>
                <a:p>
                  <a:pPr algn="just" eaLnBrk="0" hangingPunct="0"/>
                  <a:endParaRPr lang="en-US" altLang="zh-CN" b="1">
                    <a:latin typeface="Times New Roman" pitchFamily="18" charset="0"/>
                  </a:endParaRPr>
                </a:p>
              </p:txBody>
            </p:sp>
            <p:sp>
              <p:nvSpPr>
                <p:cNvPr id="27684" name="Rectangle 306"/>
                <p:cNvSpPr>
                  <a:spLocks noChangeArrowheads="1"/>
                </p:cNvSpPr>
                <p:nvPr/>
              </p:nvSpPr>
              <p:spPr bwMode="auto">
                <a:xfrm>
                  <a:off x="1288" y="384"/>
                  <a:ext cx="42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309"/>
              <p:cNvGrpSpPr>
                <a:grpSpLocks/>
              </p:cNvGrpSpPr>
              <p:nvPr/>
            </p:nvGrpSpPr>
            <p:grpSpPr bwMode="auto">
              <a:xfrm>
                <a:off x="1717" y="384"/>
                <a:ext cx="430" cy="384"/>
                <a:chOff x="1717" y="384"/>
                <a:chExt cx="430" cy="384"/>
              </a:xfrm>
            </p:grpSpPr>
            <p:sp>
              <p:nvSpPr>
                <p:cNvPr id="27681" name="Rectangle 292"/>
                <p:cNvSpPr>
                  <a:spLocks noChangeArrowheads="1"/>
                </p:cNvSpPr>
                <p:nvPr/>
              </p:nvSpPr>
              <p:spPr bwMode="auto">
                <a:xfrm>
                  <a:off x="1760" y="384"/>
                  <a:ext cx="34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b="1">
                      <a:latin typeface="Times New Roman" pitchFamily="18" charset="0"/>
                    </a:rPr>
                    <a:t>D</a:t>
                  </a:r>
                </a:p>
                <a:p>
                  <a:pPr algn="just" eaLnBrk="0" hangingPunct="0"/>
                  <a:endParaRPr lang="en-US" altLang="zh-CN" b="1">
                    <a:latin typeface="Times New Roman" pitchFamily="18" charset="0"/>
                  </a:endParaRPr>
                </a:p>
              </p:txBody>
            </p:sp>
            <p:sp>
              <p:nvSpPr>
                <p:cNvPr id="27682" name="Rectangle 308"/>
                <p:cNvSpPr>
                  <a:spLocks noChangeArrowheads="1"/>
                </p:cNvSpPr>
                <p:nvPr/>
              </p:nvSpPr>
              <p:spPr bwMode="auto">
                <a:xfrm>
                  <a:off x="1717" y="384"/>
                  <a:ext cx="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48" name="Group 311"/>
              <p:cNvGrpSpPr>
                <a:grpSpLocks/>
              </p:cNvGrpSpPr>
              <p:nvPr/>
            </p:nvGrpSpPr>
            <p:grpSpPr bwMode="auto">
              <a:xfrm>
                <a:off x="0" y="768"/>
                <a:ext cx="429" cy="384"/>
                <a:chOff x="0" y="768"/>
                <a:chExt cx="429" cy="384"/>
              </a:xfrm>
            </p:grpSpPr>
            <p:sp>
              <p:nvSpPr>
                <p:cNvPr id="27679" name="Rectangle 29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34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lang="en-US" altLang="zh-CN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680" name="Rectangle 310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42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49" name="Group 313"/>
              <p:cNvGrpSpPr>
                <a:grpSpLocks/>
              </p:cNvGrpSpPr>
              <p:nvPr/>
            </p:nvGrpSpPr>
            <p:grpSpPr bwMode="auto">
              <a:xfrm>
                <a:off x="429" y="768"/>
                <a:ext cx="429" cy="384"/>
                <a:chOff x="429" y="768"/>
                <a:chExt cx="429" cy="384"/>
              </a:xfrm>
            </p:grpSpPr>
            <p:sp>
              <p:nvSpPr>
                <p:cNvPr id="27677" name="Rectangle 294"/>
                <p:cNvSpPr>
                  <a:spLocks noChangeArrowheads="1"/>
                </p:cNvSpPr>
                <p:nvPr/>
              </p:nvSpPr>
              <p:spPr bwMode="auto">
                <a:xfrm>
                  <a:off x="472" y="768"/>
                  <a:ext cx="34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lang="en-US" altLang="zh-CN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678" name="Rectangle 312"/>
                <p:cNvSpPr>
                  <a:spLocks noChangeArrowheads="1"/>
                </p:cNvSpPr>
                <p:nvPr/>
              </p:nvSpPr>
              <p:spPr bwMode="auto">
                <a:xfrm>
                  <a:off x="429" y="768"/>
                  <a:ext cx="42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2" name="Group 315"/>
              <p:cNvGrpSpPr>
                <a:grpSpLocks/>
              </p:cNvGrpSpPr>
              <p:nvPr/>
            </p:nvGrpSpPr>
            <p:grpSpPr bwMode="auto">
              <a:xfrm>
                <a:off x="858" y="768"/>
                <a:ext cx="430" cy="384"/>
                <a:chOff x="858" y="768"/>
                <a:chExt cx="430" cy="384"/>
              </a:xfrm>
            </p:grpSpPr>
            <p:sp>
              <p:nvSpPr>
                <p:cNvPr id="27675" name="Rectangle 295"/>
                <p:cNvSpPr>
                  <a:spLocks noChangeArrowheads="1"/>
                </p:cNvSpPr>
                <p:nvPr/>
              </p:nvSpPr>
              <p:spPr bwMode="auto">
                <a:xfrm>
                  <a:off x="901" y="768"/>
                  <a:ext cx="34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endParaRPr lang="en-US" altLang="zh-CN" b="1" dirty="0">
                    <a:latin typeface="Times New Roman" pitchFamily="18" charset="0"/>
                  </a:endParaRPr>
                </a:p>
                <a:p>
                  <a:pPr algn="just" eaLnBrk="0" hangingPunct="0"/>
                  <a:endParaRPr lang="en-US" altLang="zh-CN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676" name="Rectangle 314"/>
                <p:cNvSpPr>
                  <a:spLocks noChangeArrowheads="1"/>
                </p:cNvSpPr>
                <p:nvPr/>
              </p:nvSpPr>
              <p:spPr bwMode="auto">
                <a:xfrm>
                  <a:off x="858" y="768"/>
                  <a:ext cx="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4" name="Group 317"/>
              <p:cNvGrpSpPr>
                <a:grpSpLocks/>
              </p:cNvGrpSpPr>
              <p:nvPr/>
            </p:nvGrpSpPr>
            <p:grpSpPr bwMode="auto">
              <a:xfrm>
                <a:off x="1288" y="768"/>
                <a:ext cx="429" cy="384"/>
                <a:chOff x="1288" y="768"/>
                <a:chExt cx="429" cy="384"/>
              </a:xfrm>
            </p:grpSpPr>
            <p:sp>
              <p:nvSpPr>
                <p:cNvPr id="27673" name="Rectangle 296"/>
                <p:cNvSpPr>
                  <a:spLocks noChangeArrowheads="1"/>
                </p:cNvSpPr>
                <p:nvPr/>
              </p:nvSpPr>
              <p:spPr bwMode="auto">
                <a:xfrm>
                  <a:off x="1331" y="768"/>
                  <a:ext cx="34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endParaRPr lang="en-US" altLang="zh-CN" b="1" dirty="0">
                    <a:latin typeface="Times New Roman" pitchFamily="18" charset="0"/>
                  </a:endParaRPr>
                </a:p>
                <a:p>
                  <a:pPr algn="just" eaLnBrk="0" hangingPunct="0"/>
                  <a:endParaRPr lang="en-US" altLang="zh-CN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674" name="Rectangle 316"/>
                <p:cNvSpPr>
                  <a:spLocks noChangeArrowheads="1"/>
                </p:cNvSpPr>
                <p:nvPr/>
              </p:nvSpPr>
              <p:spPr bwMode="auto">
                <a:xfrm>
                  <a:off x="1288" y="768"/>
                  <a:ext cx="42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8" name="Group 319"/>
              <p:cNvGrpSpPr>
                <a:grpSpLocks/>
              </p:cNvGrpSpPr>
              <p:nvPr/>
            </p:nvGrpSpPr>
            <p:grpSpPr bwMode="auto">
              <a:xfrm>
                <a:off x="1717" y="768"/>
                <a:ext cx="430" cy="384"/>
                <a:chOff x="1717" y="768"/>
                <a:chExt cx="430" cy="384"/>
              </a:xfrm>
            </p:grpSpPr>
            <p:sp>
              <p:nvSpPr>
                <p:cNvPr id="27671" name="Rectangle 297"/>
                <p:cNvSpPr>
                  <a:spLocks noChangeArrowheads="1"/>
                </p:cNvSpPr>
                <p:nvPr/>
              </p:nvSpPr>
              <p:spPr bwMode="auto">
                <a:xfrm>
                  <a:off x="1760" y="768"/>
                  <a:ext cx="34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endParaRPr lang="en-US" altLang="zh-CN" b="1" dirty="0">
                    <a:latin typeface="Times New Roman" pitchFamily="18" charset="0"/>
                  </a:endParaRPr>
                </a:p>
                <a:p>
                  <a:pPr algn="just" eaLnBrk="0" hangingPunct="0"/>
                  <a:endParaRPr lang="en-US" altLang="zh-CN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672" name="Rectangle 318"/>
                <p:cNvSpPr>
                  <a:spLocks noChangeArrowheads="1"/>
                </p:cNvSpPr>
                <p:nvPr/>
              </p:nvSpPr>
              <p:spPr bwMode="auto">
                <a:xfrm>
                  <a:off x="1717" y="768"/>
                  <a:ext cx="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59" name="Rectangle 321"/>
            <p:cNvSpPr>
              <a:spLocks noChangeArrowheads="1"/>
            </p:cNvSpPr>
            <p:nvPr/>
          </p:nvSpPr>
          <p:spPr bwMode="auto">
            <a:xfrm>
              <a:off x="-2" y="-2"/>
              <a:ext cx="2151" cy="115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9" name="Rectangle 14"/>
          <p:cNvSpPr txBox="1">
            <a:spLocks noChangeArrowheads="1"/>
          </p:cNvSpPr>
          <p:nvPr/>
        </p:nvSpPr>
        <p:spPr>
          <a:xfrm>
            <a:off x="471408" y="288012"/>
            <a:ext cx="396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）文法的判定</a:t>
            </a:r>
          </a:p>
        </p:txBody>
      </p:sp>
      <p:sp>
        <p:nvSpPr>
          <p:cNvPr id="110" name="Rectangle 293"/>
          <p:cNvSpPr>
            <a:spLocks noChangeArrowheads="1"/>
          </p:cNvSpPr>
          <p:nvPr/>
        </p:nvSpPr>
        <p:spPr bwMode="auto">
          <a:xfrm>
            <a:off x="423829" y="4121150"/>
            <a:ext cx="414371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#</a:t>
            </a:r>
          </a:p>
          <a:p>
            <a:pPr algn="just" eaLnBrk="0" hangingPunct="0"/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11" name="Rectangle 293"/>
          <p:cNvSpPr>
            <a:spLocks noChangeArrowheads="1"/>
          </p:cNvSpPr>
          <p:nvPr/>
        </p:nvSpPr>
        <p:spPr bwMode="auto">
          <a:xfrm>
            <a:off x="2743200" y="4122732"/>
            <a:ext cx="414371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#</a:t>
            </a:r>
          </a:p>
          <a:p>
            <a:pPr algn="just" eaLnBrk="0" hangingPunct="0"/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12" name="Rectangle 293"/>
          <p:cNvSpPr>
            <a:spLocks noChangeArrowheads="1"/>
          </p:cNvSpPr>
          <p:nvPr/>
        </p:nvSpPr>
        <p:spPr bwMode="auto">
          <a:xfrm>
            <a:off x="1524000" y="4121941"/>
            <a:ext cx="533400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 smtClean="0"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16" name="Rectangle 293"/>
          <p:cNvSpPr>
            <a:spLocks noChangeArrowheads="1"/>
          </p:cNvSpPr>
          <p:nvPr/>
        </p:nvSpPr>
        <p:spPr bwMode="auto">
          <a:xfrm>
            <a:off x="1795429" y="4121941"/>
            <a:ext cx="414371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 smtClean="0">
                <a:latin typeface="Times New Roman" pitchFamily="18" charset="0"/>
              </a:rPr>
              <a:t>c</a:t>
            </a:r>
            <a:endParaRPr lang="en-US" altLang="zh-CN" b="1" dirty="0">
              <a:latin typeface="Times New Roman" pitchFamily="18" charset="0"/>
            </a:endParaRPr>
          </a:p>
        </p:txBody>
      </p:sp>
      <p:grpSp>
        <p:nvGrpSpPr>
          <p:cNvPr id="117" name="Group 380"/>
          <p:cNvGrpSpPr>
            <a:grpSpLocks/>
          </p:cNvGrpSpPr>
          <p:nvPr/>
        </p:nvGrpSpPr>
        <p:grpSpPr bwMode="auto">
          <a:xfrm>
            <a:off x="609600" y="4745657"/>
            <a:ext cx="7696200" cy="1051893"/>
            <a:chOff x="-2" y="-71"/>
            <a:chExt cx="2872" cy="1321"/>
          </a:xfrm>
        </p:grpSpPr>
        <p:grpSp>
          <p:nvGrpSpPr>
            <p:cNvPr id="118" name="Group 378"/>
            <p:cNvGrpSpPr>
              <a:grpSpLocks/>
            </p:cNvGrpSpPr>
            <p:nvPr/>
          </p:nvGrpSpPr>
          <p:grpSpPr bwMode="auto">
            <a:xfrm>
              <a:off x="0" y="-71"/>
              <a:ext cx="2868" cy="1319"/>
              <a:chOff x="0" y="-71"/>
              <a:chExt cx="2868" cy="1319"/>
            </a:xfrm>
          </p:grpSpPr>
          <p:grpSp>
            <p:nvGrpSpPr>
              <p:cNvPr id="120" name="Group 345"/>
              <p:cNvGrpSpPr>
                <a:grpSpLocks/>
              </p:cNvGrpSpPr>
              <p:nvPr/>
            </p:nvGrpSpPr>
            <p:grpSpPr bwMode="auto">
              <a:xfrm>
                <a:off x="0" y="-71"/>
                <a:ext cx="2868" cy="455"/>
                <a:chOff x="0" y="-71"/>
                <a:chExt cx="2868" cy="455"/>
              </a:xfrm>
            </p:grpSpPr>
            <p:sp>
              <p:nvSpPr>
                <p:cNvPr id="169" name="Rectangle 327"/>
                <p:cNvSpPr>
                  <a:spLocks noChangeArrowheads="1"/>
                </p:cNvSpPr>
                <p:nvPr/>
              </p:nvSpPr>
              <p:spPr bwMode="auto">
                <a:xfrm>
                  <a:off x="43" y="-71"/>
                  <a:ext cx="278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 dirty="0" smtClean="0">
                      <a:latin typeface="+mn-ea"/>
                      <a:ea typeface="+mn-ea"/>
                    </a:rPr>
                    <a:t>FIRST</a:t>
                  </a:r>
                  <a:r>
                    <a:rPr lang="zh-CN" altLang="en-US" sz="2000" b="1" dirty="0" smtClean="0">
                      <a:latin typeface="+mn-ea"/>
                      <a:ea typeface="+mn-ea"/>
                    </a:rPr>
                    <a:t>（）</a:t>
                  </a:r>
                  <a:endParaRPr lang="zh-CN" altLang="en-US" sz="2000" b="1" dirty="0">
                    <a:latin typeface="+mn-ea"/>
                    <a:ea typeface="+mn-ea"/>
                  </a:endParaRPr>
                </a:p>
                <a:p>
                  <a:pPr algn="ctr" eaLnBrk="0" hangingPunct="0"/>
                  <a:endParaRPr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70" name="Rectangle 3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1" name="Group 347"/>
              <p:cNvGrpSpPr>
                <a:grpSpLocks/>
              </p:cNvGrpSpPr>
              <p:nvPr/>
            </p:nvGrpSpPr>
            <p:grpSpPr bwMode="auto">
              <a:xfrm>
                <a:off x="0" y="384"/>
                <a:ext cx="458" cy="384"/>
                <a:chOff x="0" y="384"/>
                <a:chExt cx="458" cy="384"/>
              </a:xfrm>
            </p:grpSpPr>
            <p:sp>
              <p:nvSpPr>
                <p:cNvPr id="167" name="Rectangle 32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7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 dirty="0">
                      <a:latin typeface="+mn-ea"/>
                      <a:ea typeface="+mn-ea"/>
                    </a:rPr>
                    <a:t>S</a:t>
                  </a:r>
                </a:p>
                <a:p>
                  <a:pPr algn="ctr" eaLnBrk="0" hangingPunct="0"/>
                  <a:endParaRPr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346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2" name="Group 349"/>
              <p:cNvGrpSpPr>
                <a:grpSpLocks/>
              </p:cNvGrpSpPr>
              <p:nvPr/>
            </p:nvGrpSpPr>
            <p:grpSpPr bwMode="auto">
              <a:xfrm>
                <a:off x="458" y="384"/>
                <a:ext cx="360" cy="384"/>
                <a:chOff x="458" y="384"/>
                <a:chExt cx="360" cy="384"/>
              </a:xfrm>
            </p:grpSpPr>
            <p:sp>
              <p:nvSpPr>
                <p:cNvPr id="165" name="Rectangle 329"/>
                <p:cNvSpPr>
                  <a:spLocks noChangeArrowheads="1"/>
                </p:cNvSpPr>
                <p:nvPr/>
              </p:nvSpPr>
              <p:spPr bwMode="auto">
                <a:xfrm>
                  <a:off x="501" y="384"/>
                  <a:ext cx="27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Rectangle 348"/>
                <p:cNvSpPr>
                  <a:spLocks noChangeArrowheads="1"/>
                </p:cNvSpPr>
                <p:nvPr/>
              </p:nvSpPr>
              <p:spPr bwMode="auto">
                <a:xfrm>
                  <a:off x="458" y="384"/>
                  <a:ext cx="36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3" name="Group 351"/>
              <p:cNvGrpSpPr>
                <a:grpSpLocks/>
              </p:cNvGrpSpPr>
              <p:nvPr/>
            </p:nvGrpSpPr>
            <p:grpSpPr bwMode="auto">
              <a:xfrm>
                <a:off x="818" y="384"/>
                <a:ext cx="355" cy="384"/>
                <a:chOff x="818" y="384"/>
                <a:chExt cx="355" cy="384"/>
              </a:xfrm>
            </p:grpSpPr>
            <p:sp>
              <p:nvSpPr>
                <p:cNvPr id="163" name="Rectangle 330"/>
                <p:cNvSpPr>
                  <a:spLocks noChangeArrowheads="1"/>
                </p:cNvSpPr>
                <p:nvPr/>
              </p:nvSpPr>
              <p:spPr bwMode="auto">
                <a:xfrm>
                  <a:off x="861" y="384"/>
                  <a:ext cx="269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64" name="Rectangle 350"/>
                <p:cNvSpPr>
                  <a:spLocks noChangeArrowheads="1"/>
                </p:cNvSpPr>
                <p:nvPr/>
              </p:nvSpPr>
              <p:spPr bwMode="auto">
                <a:xfrm>
                  <a:off x="818" y="384"/>
                  <a:ext cx="3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4" name="Group 353"/>
              <p:cNvGrpSpPr>
                <a:grpSpLocks/>
              </p:cNvGrpSpPr>
              <p:nvPr/>
            </p:nvGrpSpPr>
            <p:grpSpPr bwMode="auto">
              <a:xfrm>
                <a:off x="1173" y="384"/>
                <a:ext cx="450" cy="384"/>
                <a:chOff x="1173" y="384"/>
                <a:chExt cx="450" cy="384"/>
              </a:xfrm>
            </p:grpSpPr>
            <p:sp>
              <p:nvSpPr>
                <p:cNvPr id="16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216" y="384"/>
                  <a:ext cx="36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Rectangle 352"/>
                <p:cNvSpPr>
                  <a:spLocks noChangeArrowheads="1"/>
                </p:cNvSpPr>
                <p:nvPr/>
              </p:nvSpPr>
              <p:spPr bwMode="auto">
                <a:xfrm>
                  <a:off x="1173" y="384"/>
                  <a:ext cx="4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5" name="Group 355"/>
              <p:cNvGrpSpPr>
                <a:grpSpLocks/>
              </p:cNvGrpSpPr>
              <p:nvPr/>
            </p:nvGrpSpPr>
            <p:grpSpPr bwMode="auto">
              <a:xfrm>
                <a:off x="1623" y="384"/>
                <a:ext cx="372" cy="384"/>
                <a:chOff x="1623" y="384"/>
                <a:chExt cx="372" cy="384"/>
              </a:xfrm>
            </p:grpSpPr>
            <p:sp>
              <p:nvSpPr>
                <p:cNvPr id="159" name="Rectangle 332"/>
                <p:cNvSpPr>
                  <a:spLocks noChangeArrowheads="1"/>
                </p:cNvSpPr>
                <p:nvPr/>
              </p:nvSpPr>
              <p:spPr bwMode="auto">
                <a:xfrm>
                  <a:off x="1666" y="384"/>
                  <a:ext cx="28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D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354"/>
                <p:cNvSpPr>
                  <a:spLocks noChangeArrowheads="1"/>
                </p:cNvSpPr>
                <p:nvPr/>
              </p:nvSpPr>
              <p:spPr bwMode="auto">
                <a:xfrm>
                  <a:off x="1623" y="384"/>
                  <a:ext cx="3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6" name="Group 357"/>
              <p:cNvGrpSpPr>
                <a:grpSpLocks/>
              </p:cNvGrpSpPr>
              <p:nvPr/>
            </p:nvGrpSpPr>
            <p:grpSpPr bwMode="auto">
              <a:xfrm>
                <a:off x="1995" y="384"/>
                <a:ext cx="291" cy="384"/>
                <a:chOff x="1995" y="384"/>
                <a:chExt cx="291" cy="384"/>
              </a:xfrm>
            </p:grpSpPr>
            <p:sp>
              <p:nvSpPr>
                <p:cNvPr id="157" name="Rectangle 333"/>
                <p:cNvSpPr>
                  <a:spLocks noChangeArrowheads="1"/>
                </p:cNvSpPr>
                <p:nvPr/>
              </p:nvSpPr>
              <p:spPr bwMode="auto">
                <a:xfrm>
                  <a:off x="2038" y="384"/>
                  <a:ext cx="20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356"/>
                <p:cNvSpPr>
                  <a:spLocks noChangeArrowheads="1"/>
                </p:cNvSpPr>
                <p:nvPr/>
              </p:nvSpPr>
              <p:spPr bwMode="auto">
                <a:xfrm>
                  <a:off x="1995" y="384"/>
                  <a:ext cx="2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7" name="Group 359"/>
              <p:cNvGrpSpPr>
                <a:grpSpLocks/>
              </p:cNvGrpSpPr>
              <p:nvPr/>
            </p:nvGrpSpPr>
            <p:grpSpPr bwMode="auto">
              <a:xfrm>
                <a:off x="2286" y="384"/>
                <a:ext cx="291" cy="384"/>
                <a:chOff x="2286" y="384"/>
                <a:chExt cx="291" cy="384"/>
              </a:xfrm>
            </p:grpSpPr>
            <p:sp>
              <p:nvSpPr>
                <p:cNvPr id="155" name="Rectangle 334"/>
                <p:cNvSpPr>
                  <a:spLocks noChangeArrowheads="1"/>
                </p:cNvSpPr>
                <p:nvPr/>
              </p:nvSpPr>
              <p:spPr bwMode="auto">
                <a:xfrm>
                  <a:off x="2329" y="384"/>
                  <a:ext cx="20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56" name="Rectangle 358"/>
                <p:cNvSpPr>
                  <a:spLocks noChangeArrowheads="1"/>
                </p:cNvSpPr>
                <p:nvPr/>
              </p:nvSpPr>
              <p:spPr bwMode="auto">
                <a:xfrm>
                  <a:off x="2286" y="384"/>
                  <a:ext cx="2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8" name="Group 361"/>
              <p:cNvGrpSpPr>
                <a:grpSpLocks/>
              </p:cNvGrpSpPr>
              <p:nvPr/>
            </p:nvGrpSpPr>
            <p:grpSpPr bwMode="auto">
              <a:xfrm>
                <a:off x="2577" y="384"/>
                <a:ext cx="291" cy="384"/>
                <a:chOff x="2577" y="384"/>
                <a:chExt cx="291" cy="384"/>
              </a:xfrm>
            </p:grpSpPr>
            <p:sp>
              <p:nvSpPr>
                <p:cNvPr id="153" name="Rectangle 335"/>
                <p:cNvSpPr>
                  <a:spLocks noChangeArrowheads="1"/>
                </p:cNvSpPr>
                <p:nvPr/>
              </p:nvSpPr>
              <p:spPr bwMode="auto">
                <a:xfrm>
                  <a:off x="2620" y="384"/>
                  <a:ext cx="20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54" name="Rectangle 360"/>
                <p:cNvSpPr>
                  <a:spLocks noChangeArrowheads="1"/>
                </p:cNvSpPr>
                <p:nvPr/>
              </p:nvSpPr>
              <p:spPr bwMode="auto">
                <a:xfrm>
                  <a:off x="2577" y="384"/>
                  <a:ext cx="29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9" name="Group 363"/>
              <p:cNvGrpSpPr>
                <a:grpSpLocks/>
              </p:cNvGrpSpPr>
              <p:nvPr/>
            </p:nvGrpSpPr>
            <p:grpSpPr bwMode="auto">
              <a:xfrm>
                <a:off x="0" y="768"/>
                <a:ext cx="458" cy="480"/>
                <a:chOff x="0" y="768"/>
                <a:chExt cx="458" cy="480"/>
              </a:xfrm>
            </p:grpSpPr>
            <p:sp>
              <p:nvSpPr>
                <p:cNvPr id="151" name="Rectangle 336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37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b,a,ε</a:t>
                  </a:r>
                </a:p>
              </p:txBody>
            </p:sp>
            <p:sp>
              <p:nvSpPr>
                <p:cNvPr id="152" name="Rectangle 362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45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0" name="Group 365"/>
              <p:cNvGrpSpPr>
                <a:grpSpLocks/>
              </p:cNvGrpSpPr>
              <p:nvPr/>
            </p:nvGrpSpPr>
            <p:grpSpPr bwMode="auto">
              <a:xfrm>
                <a:off x="458" y="768"/>
                <a:ext cx="360" cy="480"/>
                <a:chOff x="458" y="768"/>
                <a:chExt cx="360" cy="480"/>
              </a:xfrm>
            </p:grpSpPr>
            <p:sp>
              <p:nvSpPr>
                <p:cNvPr id="149" name="Rectangle 337"/>
                <p:cNvSpPr>
                  <a:spLocks noChangeArrowheads="1"/>
                </p:cNvSpPr>
                <p:nvPr/>
              </p:nvSpPr>
              <p:spPr bwMode="auto">
                <a:xfrm>
                  <a:off x="501" y="768"/>
                  <a:ext cx="27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ε,b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Rectangle 364"/>
                <p:cNvSpPr>
                  <a:spLocks noChangeArrowheads="1"/>
                </p:cNvSpPr>
                <p:nvPr/>
              </p:nvSpPr>
              <p:spPr bwMode="auto">
                <a:xfrm>
                  <a:off x="458" y="768"/>
                  <a:ext cx="36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1" name="Group 367"/>
              <p:cNvGrpSpPr>
                <a:grpSpLocks/>
              </p:cNvGrpSpPr>
              <p:nvPr/>
            </p:nvGrpSpPr>
            <p:grpSpPr bwMode="auto">
              <a:xfrm>
                <a:off x="818" y="768"/>
                <a:ext cx="355" cy="480"/>
                <a:chOff x="818" y="768"/>
                <a:chExt cx="355" cy="480"/>
              </a:xfrm>
            </p:grpSpPr>
            <p:sp>
              <p:nvSpPr>
                <p:cNvPr id="147" name="Rectangle 338"/>
                <p:cNvSpPr>
                  <a:spLocks noChangeArrowheads="1"/>
                </p:cNvSpPr>
                <p:nvPr/>
              </p:nvSpPr>
              <p:spPr bwMode="auto">
                <a:xfrm>
                  <a:off x="861" y="768"/>
                  <a:ext cx="269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ε,a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Rectangle 366"/>
                <p:cNvSpPr>
                  <a:spLocks noChangeArrowheads="1"/>
                </p:cNvSpPr>
                <p:nvPr/>
              </p:nvSpPr>
              <p:spPr bwMode="auto">
                <a:xfrm>
                  <a:off x="818" y="768"/>
                  <a:ext cx="35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2" name="Group 369"/>
              <p:cNvGrpSpPr>
                <a:grpSpLocks/>
              </p:cNvGrpSpPr>
              <p:nvPr/>
            </p:nvGrpSpPr>
            <p:grpSpPr bwMode="auto">
              <a:xfrm>
                <a:off x="1173" y="768"/>
                <a:ext cx="450" cy="480"/>
                <a:chOff x="1173" y="768"/>
                <a:chExt cx="450" cy="480"/>
              </a:xfrm>
            </p:grpSpPr>
            <p:sp>
              <p:nvSpPr>
                <p:cNvPr id="145" name="Rectangle 339"/>
                <p:cNvSpPr>
                  <a:spLocks noChangeArrowheads="1"/>
                </p:cNvSpPr>
                <p:nvPr/>
              </p:nvSpPr>
              <p:spPr bwMode="auto">
                <a:xfrm>
                  <a:off x="1216" y="768"/>
                  <a:ext cx="36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b,a,c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46" name="Rectangle 368"/>
                <p:cNvSpPr>
                  <a:spLocks noChangeArrowheads="1"/>
                </p:cNvSpPr>
                <p:nvPr/>
              </p:nvSpPr>
              <p:spPr bwMode="auto">
                <a:xfrm>
                  <a:off x="1173" y="768"/>
                  <a:ext cx="45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3" name="Group 371"/>
              <p:cNvGrpSpPr>
                <a:grpSpLocks/>
              </p:cNvGrpSpPr>
              <p:nvPr/>
            </p:nvGrpSpPr>
            <p:grpSpPr bwMode="auto">
              <a:xfrm>
                <a:off x="1623" y="768"/>
                <a:ext cx="372" cy="480"/>
                <a:chOff x="1623" y="768"/>
                <a:chExt cx="372" cy="480"/>
              </a:xfrm>
            </p:grpSpPr>
            <p:sp>
              <p:nvSpPr>
                <p:cNvPr id="143" name="Rectangle 340"/>
                <p:cNvSpPr>
                  <a:spLocks noChangeArrowheads="1"/>
                </p:cNvSpPr>
                <p:nvPr/>
              </p:nvSpPr>
              <p:spPr bwMode="auto">
                <a:xfrm>
                  <a:off x="1666" y="768"/>
                  <a:ext cx="28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a,c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44" name="Rectangle 370"/>
                <p:cNvSpPr>
                  <a:spLocks noChangeArrowheads="1"/>
                </p:cNvSpPr>
                <p:nvPr/>
              </p:nvSpPr>
              <p:spPr bwMode="auto">
                <a:xfrm>
                  <a:off x="1623" y="768"/>
                  <a:ext cx="3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4" name="Group 373"/>
              <p:cNvGrpSpPr>
                <a:grpSpLocks/>
              </p:cNvGrpSpPr>
              <p:nvPr/>
            </p:nvGrpSpPr>
            <p:grpSpPr bwMode="auto">
              <a:xfrm>
                <a:off x="1995" y="768"/>
                <a:ext cx="291" cy="480"/>
                <a:chOff x="1995" y="768"/>
                <a:chExt cx="291" cy="480"/>
              </a:xfrm>
            </p:grpSpPr>
            <p:sp>
              <p:nvSpPr>
                <p:cNvPr id="141" name="Rectangle 341"/>
                <p:cNvSpPr>
                  <a:spLocks noChangeArrowheads="1"/>
                </p:cNvSpPr>
                <p:nvPr/>
              </p:nvSpPr>
              <p:spPr bwMode="auto">
                <a:xfrm>
                  <a:off x="2038" y="768"/>
                  <a:ext cx="20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a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Rectangle 372"/>
                <p:cNvSpPr>
                  <a:spLocks noChangeArrowheads="1"/>
                </p:cNvSpPr>
                <p:nvPr/>
              </p:nvSpPr>
              <p:spPr bwMode="auto">
                <a:xfrm>
                  <a:off x="1995" y="768"/>
                  <a:ext cx="29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5" name="Group 375"/>
              <p:cNvGrpSpPr>
                <a:grpSpLocks/>
              </p:cNvGrpSpPr>
              <p:nvPr/>
            </p:nvGrpSpPr>
            <p:grpSpPr bwMode="auto">
              <a:xfrm>
                <a:off x="2286" y="768"/>
                <a:ext cx="291" cy="480"/>
                <a:chOff x="2286" y="768"/>
                <a:chExt cx="291" cy="480"/>
              </a:xfrm>
            </p:grpSpPr>
            <p:sp>
              <p:nvSpPr>
                <p:cNvPr id="139" name="Rectangle 342"/>
                <p:cNvSpPr>
                  <a:spLocks noChangeArrowheads="1"/>
                </p:cNvSpPr>
                <p:nvPr/>
              </p:nvSpPr>
              <p:spPr bwMode="auto">
                <a:xfrm>
                  <a:off x="2329" y="768"/>
                  <a:ext cx="20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b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40" name="Rectangle 374"/>
                <p:cNvSpPr>
                  <a:spLocks noChangeArrowheads="1"/>
                </p:cNvSpPr>
                <p:nvPr/>
              </p:nvSpPr>
              <p:spPr bwMode="auto">
                <a:xfrm>
                  <a:off x="2286" y="768"/>
                  <a:ext cx="29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6" name="Group 377"/>
              <p:cNvGrpSpPr>
                <a:grpSpLocks/>
              </p:cNvGrpSpPr>
              <p:nvPr/>
            </p:nvGrpSpPr>
            <p:grpSpPr bwMode="auto">
              <a:xfrm>
                <a:off x="2577" y="768"/>
                <a:ext cx="291" cy="480"/>
                <a:chOff x="2577" y="768"/>
                <a:chExt cx="291" cy="480"/>
              </a:xfrm>
            </p:grpSpPr>
            <p:sp>
              <p:nvSpPr>
                <p:cNvPr id="137" name="Rectangle 343"/>
                <p:cNvSpPr>
                  <a:spLocks noChangeArrowheads="1"/>
                </p:cNvSpPr>
                <p:nvPr/>
              </p:nvSpPr>
              <p:spPr bwMode="auto">
                <a:xfrm>
                  <a:off x="2620" y="768"/>
                  <a:ext cx="20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>
                      <a:latin typeface="+mn-ea"/>
                      <a:ea typeface="+mn-ea"/>
                    </a:rPr>
                    <a:t>c</a:t>
                  </a:r>
                </a:p>
                <a:p>
                  <a:pPr algn="ctr" eaLnBrk="0" hangingPunct="0"/>
                  <a:endParaRPr lang="en-US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577" y="768"/>
                  <a:ext cx="29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19" name="Rectangle 379"/>
            <p:cNvSpPr>
              <a:spLocks noChangeArrowheads="1"/>
            </p:cNvSpPr>
            <p:nvPr/>
          </p:nvSpPr>
          <p:spPr bwMode="auto">
            <a:xfrm>
              <a:off x="-2" y="-2"/>
              <a:ext cx="2872" cy="125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171" name="Rectangle 293"/>
          <p:cNvSpPr>
            <a:spLocks noChangeArrowheads="1"/>
          </p:cNvSpPr>
          <p:nvPr/>
        </p:nvSpPr>
        <p:spPr bwMode="auto">
          <a:xfrm>
            <a:off x="2176429" y="4122732"/>
            <a:ext cx="414371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#</a:t>
            </a:r>
          </a:p>
          <a:p>
            <a:pPr algn="just" eaLnBrk="0" hangingPunct="0"/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72" name="Rectangle 293"/>
          <p:cNvSpPr>
            <a:spLocks noChangeArrowheads="1"/>
          </p:cNvSpPr>
          <p:nvPr/>
        </p:nvSpPr>
        <p:spPr bwMode="auto">
          <a:xfrm>
            <a:off x="3886200" y="4122732"/>
            <a:ext cx="414371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#</a:t>
            </a:r>
          </a:p>
          <a:p>
            <a:pPr algn="just" eaLnBrk="0" hangingPunct="0"/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73" name="Rectangle 293"/>
          <p:cNvSpPr>
            <a:spLocks noChangeArrowheads="1"/>
          </p:cNvSpPr>
          <p:nvPr/>
        </p:nvSpPr>
        <p:spPr bwMode="auto">
          <a:xfrm>
            <a:off x="5072029" y="4122732"/>
            <a:ext cx="414371" cy="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#</a:t>
            </a:r>
          </a:p>
          <a:p>
            <a:pPr algn="just" eaLnBrk="0" hangingPunct="0"/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81" name="Rectangle 321"/>
          <p:cNvSpPr>
            <a:spLocks noChangeArrowheads="1"/>
          </p:cNvSpPr>
          <p:nvPr/>
        </p:nvSpPr>
        <p:spPr bwMode="auto">
          <a:xfrm>
            <a:off x="6324600" y="2819400"/>
            <a:ext cx="2585309" cy="17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200" b="1" dirty="0">
                <a:latin typeface="+mn-ea"/>
                <a:ea typeface="+mn-ea"/>
              </a:rPr>
              <a:t>G[S]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S→AB︱bC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A→b︱ε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B→aD︱ε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C→AD︱b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D→aS︱c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9563" y="1357313"/>
            <a:ext cx="8677275" cy="1139825"/>
            <a:chOff x="309563" y="1357313"/>
            <a:chExt cx="8677275" cy="1139825"/>
          </a:xfrm>
        </p:grpSpPr>
        <p:grpSp>
          <p:nvGrpSpPr>
            <p:cNvPr id="182" name="组合 181"/>
            <p:cNvGrpSpPr/>
            <p:nvPr/>
          </p:nvGrpSpPr>
          <p:grpSpPr>
            <a:xfrm>
              <a:off x="309563" y="1357313"/>
              <a:ext cx="8677275" cy="733425"/>
              <a:chOff x="309563" y="1357313"/>
              <a:chExt cx="8677275" cy="733425"/>
            </a:xfrm>
          </p:grpSpPr>
          <p:grpSp>
            <p:nvGrpSpPr>
              <p:cNvPr id="3" name="Group 163"/>
              <p:cNvGrpSpPr>
                <a:grpSpLocks/>
              </p:cNvGrpSpPr>
              <p:nvPr/>
            </p:nvGrpSpPr>
            <p:grpSpPr bwMode="auto">
              <a:xfrm>
                <a:off x="309563" y="1357313"/>
                <a:ext cx="8677275" cy="325438"/>
                <a:chOff x="0" y="0"/>
                <a:chExt cx="4146" cy="384"/>
              </a:xfrm>
            </p:grpSpPr>
            <p:sp>
              <p:nvSpPr>
                <p:cNvPr id="2775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b="1" dirty="0">
                      <a:latin typeface="Times New Roman" pitchFamily="18" charset="0"/>
                    </a:rPr>
                    <a:t>FIRST</a:t>
                  </a:r>
                  <a:r>
                    <a:rPr lang="en-US" altLang="zh-CN" sz="2000" b="1" dirty="0">
                      <a:latin typeface="宋体" charset="-122"/>
                    </a:rPr>
                    <a:t>()</a:t>
                  </a:r>
                  <a:endParaRPr lang="en-US" altLang="zh-CN" sz="1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756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" name="Group 165"/>
              <p:cNvGrpSpPr>
                <a:grpSpLocks/>
              </p:cNvGrpSpPr>
              <p:nvPr/>
            </p:nvGrpSpPr>
            <p:grpSpPr bwMode="auto">
              <a:xfrm>
                <a:off x="309563" y="1682750"/>
                <a:ext cx="912813" cy="407988"/>
                <a:chOff x="0" y="384"/>
                <a:chExt cx="436" cy="480"/>
              </a:xfrm>
            </p:grpSpPr>
            <p:sp>
              <p:nvSpPr>
                <p:cNvPr id="27753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 dirty="0">
                      <a:latin typeface="Times New Roman" pitchFamily="18" charset="0"/>
                    </a:rPr>
                    <a:t>S→</a:t>
                  </a:r>
                  <a:r>
                    <a:rPr lang="en-US" altLang="zh-CN" sz="1400" b="1" dirty="0">
                      <a:solidFill>
                        <a:srgbClr val="FF00FF"/>
                      </a:solidFill>
                      <a:latin typeface="Times New Roman" pitchFamily="18" charset="0"/>
                    </a:rPr>
                    <a:t>AB</a:t>
                  </a:r>
                  <a:endParaRPr lang="en-US" altLang="zh-CN" sz="1400" b="1" dirty="0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754" name="Rectangle 164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67"/>
              <p:cNvGrpSpPr>
                <a:grpSpLocks/>
              </p:cNvGrpSpPr>
              <p:nvPr/>
            </p:nvGrpSpPr>
            <p:grpSpPr bwMode="auto">
              <a:xfrm>
                <a:off x="1222375" y="1682750"/>
                <a:ext cx="876300" cy="407988"/>
                <a:chOff x="436" y="384"/>
                <a:chExt cx="419" cy="480"/>
              </a:xfrm>
            </p:grpSpPr>
            <p:sp>
              <p:nvSpPr>
                <p:cNvPr id="27751" name="Rectangle 143"/>
                <p:cNvSpPr>
                  <a:spLocks noChangeArrowheads="1"/>
                </p:cNvSpPr>
                <p:nvPr/>
              </p:nvSpPr>
              <p:spPr bwMode="auto">
                <a:xfrm>
                  <a:off x="479" y="384"/>
                  <a:ext cx="3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>
                      <a:latin typeface="Times New Roman" pitchFamily="18" charset="0"/>
                    </a:rPr>
                    <a:t>S→</a:t>
                  </a:r>
                  <a:r>
                    <a:rPr lang="en-US" altLang="zh-CN" sz="1400" b="1">
                      <a:solidFill>
                        <a:srgbClr val="FF00FF"/>
                      </a:solidFill>
                      <a:latin typeface="Times New Roman" pitchFamily="18" charset="0"/>
                    </a:rPr>
                    <a:t>bC</a:t>
                  </a:r>
                  <a:endParaRPr lang="en-US" altLang="zh-CN" sz="1400" b="1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7752" name="Rectangle 166"/>
                <p:cNvSpPr>
                  <a:spLocks noChangeArrowheads="1"/>
                </p:cNvSpPr>
                <p:nvPr/>
              </p:nvSpPr>
              <p:spPr bwMode="auto">
                <a:xfrm>
                  <a:off x="436" y="384"/>
                  <a:ext cx="41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69"/>
              <p:cNvGrpSpPr>
                <a:grpSpLocks/>
              </p:cNvGrpSpPr>
              <p:nvPr/>
            </p:nvGrpSpPr>
            <p:grpSpPr bwMode="auto">
              <a:xfrm>
                <a:off x="2098675" y="1682750"/>
                <a:ext cx="847725" cy="407988"/>
                <a:chOff x="855" y="384"/>
                <a:chExt cx="405" cy="480"/>
              </a:xfrm>
            </p:grpSpPr>
            <p:sp>
              <p:nvSpPr>
                <p:cNvPr id="27749" name="Rectangle 144"/>
                <p:cNvSpPr>
                  <a:spLocks noChangeArrowheads="1"/>
                </p:cNvSpPr>
                <p:nvPr/>
              </p:nvSpPr>
              <p:spPr bwMode="auto">
                <a:xfrm>
                  <a:off x="898" y="384"/>
                  <a:ext cx="319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 dirty="0" err="1">
                      <a:latin typeface="Times New Roman" pitchFamily="18" charset="0"/>
                    </a:rPr>
                    <a:t>A→</a:t>
                  </a:r>
                  <a:r>
                    <a:rPr lang="en-US" altLang="zh-CN" sz="1400" b="1" dirty="0" err="1">
                      <a:solidFill>
                        <a:srgbClr val="FF00FF"/>
                      </a:solidFill>
                      <a:latin typeface="Times New Roman" pitchFamily="18" charset="0"/>
                    </a:rPr>
                    <a:t>b</a:t>
                  </a:r>
                  <a:endParaRPr lang="en-US" altLang="zh-CN" sz="1400" b="1" dirty="0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750" name="Rectangle 168"/>
                <p:cNvSpPr>
                  <a:spLocks noChangeArrowheads="1"/>
                </p:cNvSpPr>
                <p:nvPr/>
              </p:nvSpPr>
              <p:spPr bwMode="auto">
                <a:xfrm>
                  <a:off x="855" y="384"/>
                  <a:ext cx="40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71"/>
              <p:cNvGrpSpPr>
                <a:grpSpLocks/>
              </p:cNvGrpSpPr>
              <p:nvPr/>
            </p:nvGrpSpPr>
            <p:grpSpPr bwMode="auto">
              <a:xfrm>
                <a:off x="2946400" y="1682750"/>
                <a:ext cx="881063" cy="407988"/>
                <a:chOff x="1260" y="384"/>
                <a:chExt cx="421" cy="480"/>
              </a:xfrm>
            </p:grpSpPr>
            <p:sp>
              <p:nvSpPr>
                <p:cNvPr id="2774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03" y="384"/>
                  <a:ext cx="335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 dirty="0" err="1">
                      <a:latin typeface="Times New Roman" pitchFamily="18" charset="0"/>
                    </a:rPr>
                    <a:t>A→</a:t>
                  </a:r>
                  <a:r>
                    <a:rPr lang="en-US" altLang="zh-CN" sz="1400" b="1" dirty="0" err="1">
                      <a:solidFill>
                        <a:srgbClr val="FF00FF"/>
                      </a:solidFill>
                      <a:latin typeface="Times New Roman" pitchFamily="18" charset="0"/>
                    </a:rPr>
                    <a:t>ε</a:t>
                  </a:r>
                  <a:endParaRPr lang="en-US" altLang="zh-CN" sz="1400" b="1" dirty="0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7748" name="Rectangle 170"/>
                <p:cNvSpPr>
                  <a:spLocks noChangeArrowheads="1"/>
                </p:cNvSpPr>
                <p:nvPr/>
              </p:nvSpPr>
              <p:spPr bwMode="auto">
                <a:xfrm>
                  <a:off x="1260" y="384"/>
                  <a:ext cx="42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3"/>
              <p:cNvGrpSpPr>
                <a:grpSpLocks/>
              </p:cNvGrpSpPr>
              <p:nvPr/>
            </p:nvGrpSpPr>
            <p:grpSpPr bwMode="auto">
              <a:xfrm>
                <a:off x="3827463" y="1682750"/>
                <a:ext cx="931863" cy="407988"/>
                <a:chOff x="1681" y="384"/>
                <a:chExt cx="445" cy="480"/>
              </a:xfrm>
            </p:grpSpPr>
            <p:sp>
              <p:nvSpPr>
                <p:cNvPr id="277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1724" y="384"/>
                  <a:ext cx="359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>
                      <a:latin typeface="Times New Roman" pitchFamily="18" charset="0"/>
                    </a:rPr>
                    <a:t>B→</a:t>
                  </a:r>
                  <a:r>
                    <a:rPr lang="en-US" altLang="zh-CN" sz="1400" b="1">
                      <a:solidFill>
                        <a:srgbClr val="FF00FF"/>
                      </a:solidFill>
                      <a:latin typeface="Times New Roman" pitchFamily="18" charset="0"/>
                    </a:rPr>
                    <a:t>aD</a:t>
                  </a:r>
                  <a:endParaRPr lang="en-US" altLang="zh-CN" sz="1400" b="1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7746" name="Rectangle 172"/>
                <p:cNvSpPr>
                  <a:spLocks noChangeArrowheads="1"/>
                </p:cNvSpPr>
                <p:nvPr/>
              </p:nvSpPr>
              <p:spPr bwMode="auto">
                <a:xfrm>
                  <a:off x="1681" y="384"/>
                  <a:ext cx="44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43" name="Rectangle 147"/>
              <p:cNvSpPr>
                <a:spLocks noChangeArrowheads="1"/>
              </p:cNvSpPr>
              <p:nvPr/>
            </p:nvSpPr>
            <p:spPr bwMode="auto">
              <a:xfrm>
                <a:off x="4840145" y="1682750"/>
                <a:ext cx="682911" cy="407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 b="1">
                    <a:latin typeface="Times New Roman" pitchFamily="18" charset="0"/>
                  </a:rPr>
                  <a:t>B→</a:t>
                </a:r>
                <a:r>
                  <a:rPr lang="en-US" altLang="zh-CN" sz="1400" b="1">
                    <a:solidFill>
                      <a:srgbClr val="FF00FF"/>
                    </a:solidFill>
                    <a:latin typeface="Times New Roman" pitchFamily="18" charset="0"/>
                  </a:rPr>
                  <a:t>ε</a:t>
                </a:r>
                <a:endParaRPr lang="en-US" altLang="zh-CN" sz="1400" b="1">
                  <a:latin typeface="Times New Roman" pitchFamily="18" charset="0"/>
                </a:endParaRPr>
              </a:p>
            </p:txBody>
          </p:sp>
          <p:grpSp>
            <p:nvGrpSpPr>
              <p:cNvPr id="10" name="Group 177"/>
              <p:cNvGrpSpPr>
                <a:grpSpLocks/>
              </p:cNvGrpSpPr>
              <p:nvPr/>
            </p:nvGrpSpPr>
            <p:grpSpPr bwMode="auto">
              <a:xfrm>
                <a:off x="5595938" y="1682750"/>
                <a:ext cx="930275" cy="407988"/>
                <a:chOff x="2526" y="384"/>
                <a:chExt cx="444" cy="480"/>
              </a:xfrm>
            </p:grpSpPr>
            <p:sp>
              <p:nvSpPr>
                <p:cNvPr id="27741" name="Rectangle 148"/>
                <p:cNvSpPr>
                  <a:spLocks noChangeArrowheads="1"/>
                </p:cNvSpPr>
                <p:nvPr/>
              </p:nvSpPr>
              <p:spPr bwMode="auto">
                <a:xfrm>
                  <a:off x="2569" y="384"/>
                  <a:ext cx="35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>
                      <a:latin typeface="Times New Roman" pitchFamily="18" charset="0"/>
                    </a:rPr>
                    <a:t>C→</a:t>
                  </a:r>
                  <a:r>
                    <a:rPr lang="en-US" altLang="zh-CN" sz="1400" b="1">
                      <a:solidFill>
                        <a:srgbClr val="FF00FF"/>
                      </a:solidFill>
                      <a:latin typeface="Times New Roman" pitchFamily="18" charset="0"/>
                    </a:rPr>
                    <a:t>AD</a:t>
                  </a:r>
                  <a:endParaRPr lang="en-US" altLang="zh-CN" sz="1400" b="1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7742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26" y="384"/>
                  <a:ext cx="44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79"/>
              <p:cNvGrpSpPr>
                <a:grpSpLocks/>
              </p:cNvGrpSpPr>
              <p:nvPr/>
            </p:nvGrpSpPr>
            <p:grpSpPr bwMode="auto">
              <a:xfrm>
                <a:off x="6526213" y="1682750"/>
                <a:ext cx="823913" cy="407988"/>
                <a:chOff x="2970" y="384"/>
                <a:chExt cx="394" cy="480"/>
              </a:xfrm>
            </p:grpSpPr>
            <p:sp>
              <p:nvSpPr>
                <p:cNvPr id="2773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013" y="384"/>
                  <a:ext cx="30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>
                      <a:latin typeface="Times New Roman" pitchFamily="18" charset="0"/>
                    </a:rPr>
                    <a:t>C→</a:t>
                  </a:r>
                  <a:r>
                    <a:rPr lang="en-US" altLang="zh-CN" sz="1400" b="1">
                      <a:solidFill>
                        <a:srgbClr val="FF00FF"/>
                      </a:solidFill>
                      <a:latin typeface="Times New Roman" pitchFamily="18" charset="0"/>
                    </a:rPr>
                    <a:t>b</a:t>
                  </a:r>
                  <a:endParaRPr lang="en-US" altLang="zh-CN" sz="1400" b="1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774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970" y="384"/>
                  <a:ext cx="39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81"/>
              <p:cNvGrpSpPr>
                <a:grpSpLocks/>
              </p:cNvGrpSpPr>
              <p:nvPr/>
            </p:nvGrpSpPr>
            <p:grpSpPr bwMode="auto">
              <a:xfrm>
                <a:off x="7350125" y="1682750"/>
                <a:ext cx="869950" cy="407988"/>
                <a:chOff x="3364" y="384"/>
                <a:chExt cx="416" cy="480"/>
              </a:xfrm>
            </p:grpSpPr>
            <p:sp>
              <p:nvSpPr>
                <p:cNvPr id="27737" name="Rectangle 150"/>
                <p:cNvSpPr>
                  <a:spLocks noChangeArrowheads="1"/>
                </p:cNvSpPr>
                <p:nvPr/>
              </p:nvSpPr>
              <p:spPr bwMode="auto">
                <a:xfrm>
                  <a:off x="3407" y="384"/>
                  <a:ext cx="33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>
                      <a:latin typeface="Times New Roman" pitchFamily="18" charset="0"/>
                    </a:rPr>
                    <a:t>D→</a:t>
                  </a:r>
                  <a:r>
                    <a:rPr lang="en-US" altLang="zh-CN" sz="1400" b="1">
                      <a:solidFill>
                        <a:srgbClr val="FF00FF"/>
                      </a:solidFill>
                      <a:latin typeface="Times New Roman" pitchFamily="18" charset="0"/>
                    </a:rPr>
                    <a:t>aS</a:t>
                  </a:r>
                  <a:endParaRPr lang="en-US" altLang="zh-CN" sz="1400" b="1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7738" name="Rectangle 180"/>
                <p:cNvSpPr>
                  <a:spLocks noChangeArrowheads="1"/>
                </p:cNvSpPr>
                <p:nvPr/>
              </p:nvSpPr>
              <p:spPr bwMode="auto">
                <a:xfrm>
                  <a:off x="3364" y="384"/>
                  <a:ext cx="41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83"/>
              <p:cNvGrpSpPr>
                <a:grpSpLocks/>
              </p:cNvGrpSpPr>
              <p:nvPr/>
            </p:nvGrpSpPr>
            <p:grpSpPr bwMode="auto">
              <a:xfrm>
                <a:off x="8220075" y="1682750"/>
                <a:ext cx="766763" cy="407988"/>
                <a:chOff x="3780" y="384"/>
                <a:chExt cx="366" cy="480"/>
              </a:xfrm>
            </p:grpSpPr>
            <p:sp>
              <p:nvSpPr>
                <p:cNvPr id="27735" name="Rectangle 151"/>
                <p:cNvSpPr>
                  <a:spLocks noChangeArrowheads="1"/>
                </p:cNvSpPr>
                <p:nvPr/>
              </p:nvSpPr>
              <p:spPr bwMode="auto">
                <a:xfrm>
                  <a:off x="3823" y="384"/>
                  <a:ext cx="28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CN" sz="1400" b="1">
                      <a:latin typeface="Times New Roman" pitchFamily="18" charset="0"/>
                    </a:rPr>
                    <a:t>D→</a:t>
                  </a:r>
                  <a:r>
                    <a:rPr lang="en-US" altLang="zh-CN" sz="1400" b="1">
                      <a:solidFill>
                        <a:srgbClr val="FF00FF"/>
                      </a:solidFill>
                      <a:latin typeface="Times New Roman" pitchFamily="18" charset="0"/>
                    </a:rPr>
                    <a:t>c</a:t>
                  </a:r>
                  <a:endParaRPr lang="en-US" altLang="zh-CN" sz="1400" b="1">
                    <a:latin typeface="Times New Roman" pitchFamily="18" charset="0"/>
                  </a:endParaRPr>
                </a:p>
                <a:p>
                  <a:pPr eaLnBrk="0" hangingPunct="0"/>
                  <a:endParaRPr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7736" name="Rectangle 182"/>
                <p:cNvSpPr>
                  <a:spLocks noChangeArrowheads="1"/>
                </p:cNvSpPr>
                <p:nvPr/>
              </p:nvSpPr>
              <p:spPr bwMode="auto">
                <a:xfrm>
                  <a:off x="3780" y="384"/>
                  <a:ext cx="36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734" name="Rectangle 184"/>
            <p:cNvSpPr>
              <a:spLocks noChangeArrowheads="1"/>
            </p:cNvSpPr>
            <p:nvPr/>
          </p:nvSpPr>
          <p:spPr bwMode="auto">
            <a:xfrm>
              <a:off x="309563" y="2090738"/>
              <a:ext cx="912813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2" name="Rectangle 186"/>
            <p:cNvSpPr>
              <a:spLocks noChangeArrowheads="1"/>
            </p:cNvSpPr>
            <p:nvPr/>
          </p:nvSpPr>
          <p:spPr bwMode="auto">
            <a:xfrm>
              <a:off x="1222375" y="2090738"/>
              <a:ext cx="876300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30" name="Rectangle 188"/>
            <p:cNvSpPr>
              <a:spLocks noChangeArrowheads="1"/>
            </p:cNvSpPr>
            <p:nvPr/>
          </p:nvSpPr>
          <p:spPr bwMode="auto">
            <a:xfrm>
              <a:off x="2098675" y="2090738"/>
              <a:ext cx="847725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8" name="Rectangle 190"/>
            <p:cNvSpPr>
              <a:spLocks noChangeArrowheads="1"/>
            </p:cNvSpPr>
            <p:nvPr/>
          </p:nvSpPr>
          <p:spPr bwMode="auto">
            <a:xfrm>
              <a:off x="2946400" y="2090738"/>
              <a:ext cx="881063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4" name="Rectangle 194"/>
            <p:cNvSpPr>
              <a:spLocks noChangeArrowheads="1"/>
            </p:cNvSpPr>
            <p:nvPr/>
          </p:nvSpPr>
          <p:spPr bwMode="auto">
            <a:xfrm>
              <a:off x="4759325" y="2090738"/>
              <a:ext cx="836613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2" name="Rectangle 196"/>
            <p:cNvSpPr>
              <a:spLocks noChangeArrowheads="1"/>
            </p:cNvSpPr>
            <p:nvPr/>
          </p:nvSpPr>
          <p:spPr bwMode="auto">
            <a:xfrm>
              <a:off x="5595938" y="2090738"/>
              <a:ext cx="930275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20" name="Rectangle 198"/>
            <p:cNvSpPr>
              <a:spLocks noChangeArrowheads="1"/>
            </p:cNvSpPr>
            <p:nvPr/>
          </p:nvSpPr>
          <p:spPr bwMode="auto">
            <a:xfrm>
              <a:off x="6526213" y="2090738"/>
              <a:ext cx="823913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16" name="Rectangle 202"/>
            <p:cNvSpPr>
              <a:spLocks noChangeArrowheads="1"/>
            </p:cNvSpPr>
            <p:nvPr/>
          </p:nvSpPr>
          <p:spPr bwMode="auto">
            <a:xfrm>
              <a:off x="8211456" y="2090058"/>
              <a:ext cx="766763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" name="Rectangle 202"/>
            <p:cNvSpPr>
              <a:spLocks noChangeArrowheads="1"/>
            </p:cNvSpPr>
            <p:nvPr/>
          </p:nvSpPr>
          <p:spPr bwMode="auto">
            <a:xfrm>
              <a:off x="3839028" y="2086428"/>
              <a:ext cx="918000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" name="Rectangle 202"/>
            <p:cNvSpPr>
              <a:spLocks noChangeArrowheads="1"/>
            </p:cNvSpPr>
            <p:nvPr/>
          </p:nvSpPr>
          <p:spPr bwMode="auto">
            <a:xfrm>
              <a:off x="7347858" y="2086428"/>
              <a:ext cx="864000" cy="4064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733" grpId="0"/>
      <p:bldP spid="27731" grpId="0"/>
      <p:bldP spid="27729" grpId="0"/>
      <p:bldP spid="27727" grpId="0"/>
      <p:bldP spid="27725" grpId="0"/>
      <p:bldP spid="27723" grpId="0"/>
      <p:bldP spid="27721" grpId="0"/>
      <p:bldP spid="27719" grpId="0"/>
      <p:bldP spid="27717" grpId="0"/>
      <p:bldP spid="27715" grpId="0"/>
      <p:bldP spid="27653" grpId="0"/>
      <p:bldP spid="110" grpId="0"/>
      <p:bldP spid="116" grpId="0"/>
      <p:bldP spid="171" grpId="0"/>
      <p:bldP spid="172" grpId="0"/>
      <p:bldP spid="1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CD0D2-28A3-46F5-BD0D-71ED80DE8C17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28676" name="Text Box 34"/>
          <p:cNvSpPr txBox="1">
            <a:spLocks noChangeArrowheads="1"/>
          </p:cNvSpPr>
          <p:nvPr/>
        </p:nvSpPr>
        <p:spPr bwMode="auto">
          <a:xfrm>
            <a:off x="381000" y="990600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4.</a:t>
            </a:r>
            <a:r>
              <a:rPr lang="zh-CN" altLang="en-US" sz="2200" b="1" dirty="0" smtClean="0">
                <a:latin typeface="+mn-ea"/>
                <a:ea typeface="+mn-ea"/>
              </a:rPr>
              <a:t>计算</a:t>
            </a:r>
            <a:r>
              <a:rPr lang="zh-CN" altLang="en-US" sz="2200" b="1" dirty="0">
                <a:latin typeface="+mn-ea"/>
                <a:ea typeface="+mn-ea"/>
              </a:rPr>
              <a:t>规则的</a:t>
            </a:r>
            <a:r>
              <a:rPr lang="en-US" altLang="zh-CN" sz="2200" b="1" dirty="0">
                <a:latin typeface="+mn-ea"/>
                <a:ea typeface="+mn-ea"/>
              </a:rPr>
              <a:t>SELECT</a:t>
            </a:r>
            <a:r>
              <a:rPr lang="zh-CN" altLang="en-US" sz="2200" b="1" dirty="0">
                <a:latin typeface="+mn-ea"/>
                <a:ea typeface="+mn-ea"/>
              </a:rPr>
              <a:t>集 </a:t>
            </a:r>
          </a:p>
        </p:txBody>
      </p:sp>
      <p:sp>
        <p:nvSpPr>
          <p:cNvPr id="28677" name="Text Box 35"/>
          <p:cNvSpPr txBox="1">
            <a:spLocks noChangeArrowheads="1"/>
          </p:cNvSpPr>
          <p:nvPr/>
        </p:nvSpPr>
        <p:spPr bwMode="auto">
          <a:xfrm>
            <a:off x="784225" y="1401901"/>
            <a:ext cx="78263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SELECT(S→AB)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(FIRST(AB)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{ε})∪FOLLOW(S)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{#,</a:t>
            </a:r>
            <a:r>
              <a:rPr lang="en-US" altLang="zh-CN" sz="2000" b="1" dirty="0" err="1">
                <a:latin typeface="+mn-ea"/>
                <a:ea typeface="+mn-ea"/>
              </a:rPr>
              <a:t>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S→bC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FIRST(</a:t>
            </a:r>
            <a:r>
              <a:rPr lang="en-US" altLang="zh-CN" sz="2000" b="1" dirty="0" err="1">
                <a:latin typeface="+mn-ea"/>
                <a:ea typeface="+mn-ea"/>
              </a:rPr>
              <a:t>bC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{b}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r>
              <a:rPr lang="en-US" altLang="zh-CN" sz="2000" b="1" dirty="0">
                <a:latin typeface="+mn-ea"/>
                <a:ea typeface="+mn-ea"/>
              </a:rPr>
              <a:t>)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FIRST(b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{b}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A→ε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(FIRST(ε)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{ε})∪FOLLOW(A)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{#,</a:t>
            </a:r>
            <a:r>
              <a:rPr lang="en-US" altLang="zh-CN" sz="2000" b="1" dirty="0" err="1">
                <a:latin typeface="+mn-ea"/>
                <a:ea typeface="+mn-ea"/>
              </a:rPr>
              <a:t>a,c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B→aD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FIRST(</a:t>
            </a:r>
            <a:r>
              <a:rPr lang="en-US" altLang="zh-CN" sz="2000" b="1" dirty="0" err="1">
                <a:latin typeface="+mn-ea"/>
                <a:ea typeface="+mn-ea"/>
              </a:rPr>
              <a:t>aD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{a}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B→ε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(FIRST(ε)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{ε})∪FOLLOW(B)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{#}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SELECT(C→AD)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FIRST(AD</a:t>
            </a:r>
            <a:r>
              <a:rPr lang="en-US" altLang="zh-CN" sz="2000" b="1" dirty="0" smtClean="0">
                <a:latin typeface="+mn-ea"/>
                <a:ea typeface="+mn-ea"/>
              </a:rPr>
              <a:t>) 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a,b,c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C→b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FIRST(b</a:t>
            </a:r>
            <a:r>
              <a:rPr lang="en-US" altLang="zh-CN" sz="2000" b="1" dirty="0" smtClean="0">
                <a:latin typeface="+mn-ea"/>
                <a:ea typeface="+mn-ea"/>
              </a:rPr>
              <a:t>) 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{b}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D→aS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FIRST(</a:t>
            </a:r>
            <a:r>
              <a:rPr lang="en-US" altLang="zh-CN" sz="2000" b="1" dirty="0" err="1">
                <a:latin typeface="+mn-ea"/>
                <a:ea typeface="+mn-ea"/>
              </a:rPr>
              <a:t>aS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{a}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D→c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 smtClean="0">
                <a:latin typeface="+mn-ea"/>
                <a:ea typeface="+mn-ea"/>
              </a:rPr>
              <a:t>FIRST(c) 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{c}</a:t>
            </a:r>
          </a:p>
        </p:txBody>
      </p:sp>
      <p:sp>
        <p:nvSpPr>
          <p:cNvPr id="28678" name="Text Box 36"/>
          <p:cNvSpPr txBox="1">
            <a:spLocks noChangeArrowheads="1"/>
          </p:cNvSpPr>
          <p:nvPr/>
        </p:nvSpPr>
        <p:spPr bwMode="auto">
          <a:xfrm>
            <a:off x="1066800" y="4038600"/>
            <a:ext cx="6781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∵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SELECT(S→AB)∩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SELECT(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S→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ea typeface="+mn-ea"/>
              </a:rPr>
              <a:t>bC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{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b}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≠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¢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SELECT(</a:t>
            </a:r>
            <a:r>
              <a:rPr lang="en-US" altLang="zh-CN" sz="2000" b="1" dirty="0" err="1" smtClean="0">
                <a:latin typeface="+mn-ea"/>
                <a:ea typeface="+mn-ea"/>
              </a:rPr>
              <a:t>A→b</a:t>
            </a:r>
            <a:r>
              <a:rPr lang="en-US" altLang="zh-CN" sz="2000" b="1" dirty="0" smtClean="0">
                <a:latin typeface="+mn-ea"/>
                <a:ea typeface="+mn-ea"/>
              </a:rPr>
              <a:t>)  ∩ SELECT(A→</a:t>
            </a:r>
            <a:r>
              <a:rPr lang="en-US" altLang="zh-CN" sz="2000" b="1" dirty="0" smtClean="0">
                <a:latin typeface="+mn-ea"/>
              </a:rPr>
              <a:t> ε</a:t>
            </a:r>
            <a:r>
              <a:rPr lang="en-US" altLang="zh-CN" sz="2000" b="1" dirty="0" smtClean="0">
                <a:latin typeface="+mn-ea"/>
                <a:ea typeface="+mn-ea"/>
              </a:rPr>
              <a:t>) 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¢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SELECT(</a:t>
            </a:r>
            <a:r>
              <a:rPr lang="en-US" altLang="zh-CN" sz="2000" b="1" dirty="0" err="1" smtClean="0">
                <a:latin typeface="+mn-ea"/>
                <a:ea typeface="+mn-ea"/>
              </a:rPr>
              <a:t>B</a:t>
            </a:r>
            <a:r>
              <a:rPr lang="en-US" altLang="zh-CN" sz="2000" b="1" dirty="0" err="1">
                <a:latin typeface="+mn-ea"/>
                <a:ea typeface="+mn-ea"/>
              </a:rPr>
              <a:t>→aD</a:t>
            </a:r>
            <a:r>
              <a:rPr lang="en-US" altLang="zh-CN" sz="2000" b="1" dirty="0" smtClean="0">
                <a:latin typeface="+mn-ea"/>
                <a:ea typeface="+mn-ea"/>
              </a:rPr>
              <a:t>) ∩ </a:t>
            </a:r>
            <a:r>
              <a:rPr lang="en-US" altLang="zh-CN" sz="2000" b="1" dirty="0">
                <a:latin typeface="+mn-ea"/>
                <a:ea typeface="+mn-ea"/>
              </a:rPr>
              <a:t>SELECT(</a:t>
            </a:r>
            <a:r>
              <a:rPr lang="en-US" altLang="zh-CN" sz="2000" b="1" dirty="0" err="1">
                <a:latin typeface="+mn-ea"/>
                <a:ea typeface="+mn-ea"/>
              </a:rPr>
              <a:t>B→ε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¢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SELECT(C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→AD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 ∩ SELECT(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ea typeface="+mn-ea"/>
              </a:rPr>
              <a:t>→b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＝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{b}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≠ ¢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SELECT(</a:t>
            </a:r>
            <a:r>
              <a:rPr lang="en-US" altLang="zh-CN" sz="2000" b="1" dirty="0" err="1" smtClean="0">
                <a:latin typeface="+mn-ea"/>
                <a:ea typeface="+mn-ea"/>
              </a:rPr>
              <a:t>D</a:t>
            </a:r>
            <a:r>
              <a:rPr lang="en-US" altLang="zh-CN" sz="2000" b="1" dirty="0" err="1">
                <a:latin typeface="+mn-ea"/>
                <a:ea typeface="+mn-ea"/>
              </a:rPr>
              <a:t>→aS</a:t>
            </a:r>
            <a:r>
              <a:rPr lang="en-US" altLang="zh-CN" sz="2000" b="1" dirty="0" smtClean="0">
                <a:latin typeface="+mn-ea"/>
                <a:ea typeface="+mn-ea"/>
              </a:rPr>
              <a:t>) ∩ SELECT(</a:t>
            </a:r>
            <a:r>
              <a:rPr lang="en-US" altLang="zh-CN" sz="2000" b="1" dirty="0" err="1" smtClean="0">
                <a:latin typeface="+mn-ea"/>
                <a:ea typeface="+mn-ea"/>
              </a:rPr>
              <a:t>D</a:t>
            </a:r>
            <a:r>
              <a:rPr lang="en-US" altLang="zh-CN" sz="2000" b="1" dirty="0" err="1">
                <a:latin typeface="+mn-ea"/>
                <a:ea typeface="+mn-ea"/>
              </a:rPr>
              <a:t>→c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＝</a:t>
            </a:r>
            <a:r>
              <a:rPr lang="en-US" altLang="zh-CN" sz="2000" b="1" dirty="0" smtClean="0">
                <a:latin typeface="+mn-ea"/>
              </a:rPr>
              <a:t> ¢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∴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不是</a:t>
            </a:r>
            <a:r>
              <a:rPr lang="en-US" altLang="zh-CN" sz="2000" b="1" dirty="0">
                <a:latin typeface="+mn-ea"/>
                <a:ea typeface="+mn-ea"/>
              </a:rPr>
              <a:t>LL(1)</a:t>
            </a:r>
            <a:r>
              <a:rPr lang="zh-CN" altLang="en-US" sz="2000" b="1" dirty="0">
                <a:latin typeface="+mn-ea"/>
                <a:ea typeface="+mn-ea"/>
              </a:rPr>
              <a:t>文法。 </a:t>
            </a:r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>
          <a:xfrm>
            <a:off x="471408" y="288012"/>
            <a:ext cx="396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）文法的判定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659 " pathEditMode="relative" ptsTypes="AA">
                                      <p:cBhvr>
                                        <p:cTn id="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6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74037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某些非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LL(1)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文法到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LL(1)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文法的等价变换</a:t>
            </a:r>
          </a:p>
        </p:txBody>
      </p:sp>
      <p:sp>
        <p:nvSpPr>
          <p:cNvPr id="29702" name="Text Box 54"/>
          <p:cNvSpPr txBox="1">
            <a:spLocks noChangeArrowheads="1"/>
          </p:cNvSpPr>
          <p:nvPr/>
        </p:nvSpPr>
        <p:spPr bwMode="auto">
          <a:xfrm>
            <a:off x="2561927" y="1797891"/>
            <a:ext cx="2895600" cy="12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提取</a:t>
            </a:r>
            <a:r>
              <a:rPr lang="zh-CN" altLang="en-US" sz="2200" b="1" dirty="0">
                <a:latin typeface="+mn-ea"/>
                <a:ea typeface="+mn-ea"/>
              </a:rPr>
              <a:t>左</a:t>
            </a:r>
            <a:r>
              <a:rPr lang="zh-CN" altLang="en-US" sz="2200" b="1" dirty="0" smtClean="0">
                <a:latin typeface="+mn-ea"/>
                <a:ea typeface="+mn-ea"/>
              </a:rPr>
              <a:t>公共因子</a:t>
            </a:r>
          </a:p>
          <a:p>
            <a:pPr algn="l">
              <a:spcBef>
                <a:spcPct val="2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消除左递归</a:t>
            </a:r>
            <a:r>
              <a:rPr lang="zh-CN" altLang="en-US" sz="2200" dirty="0" smtClean="0">
                <a:latin typeface="+mn-ea"/>
                <a:ea typeface="+mn-ea"/>
              </a:rPr>
              <a:t> 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29703" name="Text Box 55"/>
          <p:cNvSpPr txBox="1">
            <a:spLocks noChangeArrowheads="1"/>
          </p:cNvSpPr>
          <p:nvPr/>
        </p:nvSpPr>
        <p:spPr bwMode="auto">
          <a:xfrm>
            <a:off x="1114127" y="1113679"/>
            <a:ext cx="228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两种等价变换：</a:t>
            </a:r>
          </a:p>
        </p:txBody>
      </p:sp>
      <p:sp>
        <p:nvSpPr>
          <p:cNvPr id="29704" name="Text Box 56"/>
          <p:cNvSpPr txBox="1">
            <a:spLocks noChangeArrowheads="1"/>
          </p:cNvSpPr>
          <p:nvPr/>
        </p:nvSpPr>
        <p:spPr bwMode="auto">
          <a:xfrm>
            <a:off x="4303494" y="2358576"/>
            <a:ext cx="278923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消除直接左递</a:t>
            </a:r>
            <a:r>
              <a:rPr lang="zh-CN" altLang="en-US" sz="2200" b="1" dirty="0" smtClean="0">
                <a:latin typeface="+mn-ea"/>
                <a:ea typeface="+mn-ea"/>
              </a:rPr>
              <a:t>归 </a:t>
            </a:r>
            <a:endParaRPr lang="zh-CN" altLang="en-US" sz="2200" b="1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消除间接左递</a:t>
            </a:r>
            <a:r>
              <a:rPr lang="zh-CN" altLang="en-US" sz="2200" b="1" dirty="0" smtClean="0">
                <a:latin typeface="+mn-ea"/>
                <a:ea typeface="+mn-ea"/>
              </a:rPr>
              <a:t>归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9705" name="AutoShape 57"/>
          <p:cNvSpPr>
            <a:spLocks/>
          </p:cNvSpPr>
          <p:nvPr/>
        </p:nvSpPr>
        <p:spPr bwMode="auto">
          <a:xfrm>
            <a:off x="2511425" y="194015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29706" name="AutoShape 58"/>
          <p:cNvSpPr>
            <a:spLocks/>
          </p:cNvSpPr>
          <p:nvPr/>
        </p:nvSpPr>
        <p:spPr bwMode="auto">
          <a:xfrm>
            <a:off x="4303494" y="2510976"/>
            <a:ext cx="152400" cy="738187"/>
          </a:xfrm>
          <a:prstGeom prst="leftBrace">
            <a:avLst>
              <a:gd name="adj1" fmla="val 40365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F5CCD0D2-28A3-46F5-BD0D-71ED80DE8C17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 smtClean="0">
              <a:ea typeface="宋体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200" y="3581400"/>
            <a:ext cx="8077200" cy="2339102"/>
            <a:chOff x="457200" y="3581400"/>
            <a:chExt cx="8077200" cy="2339102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8077200" cy="2339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487363" algn="l">
                <a:lnSpc>
                  <a:spcPct val="120000"/>
                </a:lnSpc>
                <a:spcBef>
                  <a:spcPct val="1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定义 </a:t>
              </a:r>
              <a:r>
                <a:rPr lang="en-US" altLang="zh-CN" sz="2000" b="1" dirty="0" smtClean="0">
                  <a:latin typeface="+mn-ea"/>
                  <a:ea typeface="+mn-ea"/>
                </a:rPr>
                <a:t>4.5  </a:t>
              </a:r>
              <a:r>
                <a:rPr lang="zh-CN" altLang="en-US" sz="2000" b="1" dirty="0">
                  <a:latin typeface="+mn-ea"/>
                  <a:ea typeface="+mn-ea"/>
                </a:rPr>
                <a:t>设文法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＝（</a:t>
              </a:r>
              <a:r>
                <a:rPr lang="en-US" altLang="zh-CN" sz="2000" b="1" dirty="0">
                  <a:latin typeface="+mn-ea"/>
                  <a:ea typeface="+mn-ea"/>
                </a:rPr>
                <a:t>V</a:t>
              </a:r>
              <a:r>
                <a:rPr lang="en-US" altLang="zh-CN" sz="2000" b="1" baseline="-30000" dirty="0">
                  <a:latin typeface="+mn-ea"/>
                  <a:ea typeface="+mn-ea"/>
                </a:rPr>
                <a:t>N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V</a:t>
              </a:r>
              <a:r>
                <a:rPr lang="en-US" altLang="zh-CN" sz="2000" b="1" baseline="-30000" dirty="0">
                  <a:latin typeface="+mn-ea"/>
                  <a:ea typeface="+mn-ea"/>
                </a:rPr>
                <a:t>T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P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S</a:t>
              </a:r>
              <a:r>
                <a:rPr lang="zh-CN" altLang="en-US" sz="2000" b="1" dirty="0">
                  <a:latin typeface="+mn-ea"/>
                  <a:ea typeface="+mn-ea"/>
                </a:rPr>
                <a:t>），形如</a:t>
              </a:r>
              <a:r>
                <a:rPr lang="en-US" altLang="zh-CN" sz="2000" b="1" dirty="0" err="1">
                  <a:latin typeface="+mn-ea"/>
                  <a:ea typeface="+mn-ea"/>
                </a:rPr>
                <a:t>A→αAβ</a:t>
              </a:r>
              <a:r>
                <a:rPr lang="zh-CN" altLang="en-US" sz="2000" b="1" dirty="0">
                  <a:latin typeface="+mn-ea"/>
                  <a:ea typeface="+mn-ea"/>
                </a:rPr>
                <a:t>的规则称为文法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 smtClean="0">
                  <a:latin typeface="+mn-ea"/>
                  <a:ea typeface="+mn-ea"/>
                </a:rPr>
                <a:t>的递归</a:t>
              </a:r>
              <a:r>
                <a:rPr lang="zh-CN" altLang="en-US" sz="2000" b="1" dirty="0">
                  <a:latin typeface="+mn-ea"/>
                  <a:ea typeface="+mn-ea"/>
                </a:rPr>
                <a:t>规则。特别地，如果</a:t>
              </a:r>
              <a:r>
                <a:rPr lang="en-US" altLang="zh-CN" sz="2000" b="1" dirty="0">
                  <a:latin typeface="+mn-ea"/>
                  <a:ea typeface="+mn-ea"/>
                </a:rPr>
                <a:t>α</a:t>
              </a:r>
              <a:r>
                <a:rPr lang="zh-CN" altLang="en-US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ε</a:t>
              </a:r>
              <a:r>
                <a:rPr lang="zh-CN" altLang="en-US" sz="2000" b="1" dirty="0">
                  <a:latin typeface="+mn-ea"/>
                  <a:ea typeface="+mn-ea"/>
                </a:rPr>
                <a:t>时，则称为文法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 smtClean="0">
                  <a:latin typeface="+mn-ea"/>
                  <a:ea typeface="+mn-ea"/>
                </a:rPr>
                <a:t>的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+mn-ea"/>
                  <a:ea typeface="+mn-ea"/>
                </a:rPr>
                <a:t>左</a:t>
              </a:r>
              <a:r>
                <a:rPr lang="zh-CN" altLang="en-US" sz="2000" b="1" dirty="0">
                  <a:solidFill>
                    <a:srgbClr val="CC6600"/>
                  </a:solidFill>
                  <a:latin typeface="+mn-ea"/>
                  <a:ea typeface="+mn-ea"/>
                </a:rPr>
                <a:t>递归规则</a:t>
              </a:r>
              <a:r>
                <a:rPr lang="zh-CN" altLang="en-US" sz="2000" b="1" dirty="0">
                  <a:latin typeface="+mn-ea"/>
                  <a:ea typeface="+mn-ea"/>
                </a:rPr>
                <a:t>。如果</a:t>
              </a:r>
              <a:r>
                <a:rPr lang="en-US" altLang="zh-CN" sz="2000" b="1" dirty="0">
                  <a:latin typeface="+mn-ea"/>
                  <a:ea typeface="+mn-ea"/>
                </a:rPr>
                <a:t>β</a:t>
              </a:r>
              <a:r>
                <a:rPr lang="zh-CN" altLang="en-US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ε</a:t>
              </a:r>
              <a:r>
                <a:rPr lang="zh-CN" altLang="en-US" sz="2000" b="1" dirty="0">
                  <a:latin typeface="+mn-ea"/>
                  <a:ea typeface="+mn-ea"/>
                </a:rPr>
                <a:t>时，则称为文法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 smtClean="0">
                  <a:latin typeface="+mn-ea"/>
                  <a:ea typeface="+mn-ea"/>
                </a:rPr>
                <a:t>的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+mn-ea"/>
                  <a:ea typeface="+mn-ea"/>
                </a:rPr>
                <a:t>右</a:t>
              </a:r>
              <a:r>
                <a:rPr lang="zh-CN" altLang="en-US" sz="2000" b="1" dirty="0">
                  <a:solidFill>
                    <a:srgbClr val="CC6600"/>
                  </a:solidFill>
                  <a:latin typeface="+mn-ea"/>
                  <a:ea typeface="+mn-ea"/>
                </a:rPr>
                <a:t>递归规则</a:t>
              </a:r>
              <a:r>
                <a:rPr lang="zh-CN" altLang="en-US" sz="2000" b="1" dirty="0">
                  <a:latin typeface="+mn-ea"/>
                  <a:ea typeface="+mn-ea"/>
                </a:rPr>
                <a:t>。</a:t>
              </a:r>
            </a:p>
            <a:p>
              <a:pPr indent="487363" algn="l">
                <a:lnSpc>
                  <a:spcPct val="120000"/>
                </a:lnSpc>
                <a:spcBef>
                  <a:spcPct val="1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定义 </a:t>
              </a:r>
              <a:r>
                <a:rPr lang="en-US" altLang="zh-CN" sz="2000" b="1" dirty="0" smtClean="0">
                  <a:latin typeface="+mn-ea"/>
                  <a:ea typeface="+mn-ea"/>
                </a:rPr>
                <a:t>4.6  </a:t>
              </a:r>
              <a:r>
                <a:rPr lang="zh-CN" altLang="en-US" sz="2000" b="1" dirty="0">
                  <a:latin typeface="+mn-ea"/>
                  <a:ea typeface="+mn-ea"/>
                </a:rPr>
                <a:t>设文法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＝（</a:t>
              </a:r>
              <a:r>
                <a:rPr lang="en-US" altLang="zh-CN" sz="2000" b="1" dirty="0">
                  <a:latin typeface="+mn-ea"/>
                  <a:ea typeface="+mn-ea"/>
                </a:rPr>
                <a:t>V</a:t>
              </a:r>
              <a:r>
                <a:rPr lang="en-US" altLang="zh-CN" sz="2000" b="1" baseline="-30000" dirty="0">
                  <a:latin typeface="+mn-ea"/>
                  <a:ea typeface="+mn-ea"/>
                </a:rPr>
                <a:t>N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V</a:t>
              </a:r>
              <a:r>
                <a:rPr lang="en-US" altLang="zh-CN" sz="2000" b="1" baseline="-30000" dirty="0">
                  <a:latin typeface="+mn-ea"/>
                  <a:ea typeface="+mn-ea"/>
                </a:rPr>
                <a:t>T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P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S</a:t>
              </a:r>
              <a:r>
                <a:rPr lang="zh-CN" altLang="en-US" sz="2000" b="1" dirty="0">
                  <a:latin typeface="+mn-ea"/>
                  <a:ea typeface="+mn-ea"/>
                </a:rPr>
                <a:t>），如果存在推导</a:t>
              </a:r>
              <a:r>
                <a:rPr lang="en-US" altLang="zh-CN" sz="2000" b="1" dirty="0" err="1" smtClean="0">
                  <a:latin typeface="+mn-ea"/>
                  <a:ea typeface="+mn-ea"/>
                </a:rPr>
                <a:t>A</a:t>
              </a:r>
              <a:r>
                <a:rPr lang="en-US" altLang="zh-CN" sz="2000" b="1" dirty="0" err="1" smtClean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latin typeface="+mn-ea"/>
                  <a:ea typeface="+mn-ea"/>
                </a:rPr>
                <a:t>λAμ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zh-CN" altLang="en-US" sz="2000" b="1" dirty="0" smtClean="0">
                  <a:latin typeface="+mn-ea"/>
                  <a:ea typeface="+mn-ea"/>
                </a:rPr>
                <a:t>则称文法</a:t>
              </a:r>
              <a:r>
                <a:rPr lang="en-US" altLang="zh-CN" sz="2000" b="1" dirty="0" smtClean="0">
                  <a:latin typeface="+mn-ea"/>
                  <a:ea typeface="+mn-ea"/>
                </a:rPr>
                <a:t>G</a:t>
              </a:r>
              <a:r>
                <a:rPr lang="zh-CN" altLang="en-US" sz="2000" b="1" dirty="0" smtClean="0">
                  <a:latin typeface="+mn-ea"/>
                  <a:ea typeface="+mn-ea"/>
                </a:rPr>
                <a:t>为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+mn-ea"/>
                  <a:ea typeface="+mn-ea"/>
                </a:rPr>
                <a:t>递归文法</a:t>
              </a:r>
              <a:r>
                <a:rPr lang="zh-CN" altLang="en-US" sz="2000" b="1" dirty="0" smtClean="0">
                  <a:latin typeface="+mn-ea"/>
                  <a:ea typeface="+mn-ea"/>
                </a:rPr>
                <a:t>。</a:t>
              </a:r>
              <a:r>
                <a:rPr lang="zh-CN" altLang="en-US" sz="2000" b="1" dirty="0">
                  <a:latin typeface="+mn-ea"/>
                  <a:ea typeface="+mn-ea"/>
                </a:rPr>
                <a:t>特别地，如果</a:t>
              </a:r>
              <a:r>
                <a:rPr lang="en-US" altLang="zh-CN" sz="2000" b="1" dirty="0">
                  <a:latin typeface="+mn-ea"/>
                  <a:ea typeface="+mn-ea"/>
                </a:rPr>
                <a:t>λ</a:t>
              </a:r>
              <a:r>
                <a:rPr lang="zh-CN" altLang="en-US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ε</a:t>
              </a:r>
              <a:r>
                <a:rPr lang="zh-CN" altLang="en-US" sz="2000" b="1" dirty="0">
                  <a:latin typeface="+mn-ea"/>
                  <a:ea typeface="+mn-ea"/>
                </a:rPr>
                <a:t>时，则</a:t>
              </a:r>
              <a:r>
                <a:rPr lang="zh-CN" altLang="en-US" sz="2000" b="1" dirty="0" smtClean="0">
                  <a:latin typeface="+mn-ea"/>
                  <a:ea typeface="+mn-ea"/>
                </a:rPr>
                <a:t>称文法</a:t>
              </a:r>
              <a:r>
                <a:rPr lang="en-US" altLang="zh-CN" sz="2000" b="1" dirty="0" smtClean="0">
                  <a:latin typeface="+mn-ea"/>
                  <a:ea typeface="+mn-ea"/>
                </a:rPr>
                <a:t>G</a:t>
              </a:r>
              <a:r>
                <a:rPr lang="zh-CN" altLang="en-US" sz="2000" b="1" dirty="0" smtClean="0">
                  <a:latin typeface="+mn-ea"/>
                  <a:ea typeface="+mn-ea"/>
                </a:rPr>
                <a:t>为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+mn-ea"/>
                  <a:ea typeface="+mn-ea"/>
                </a:rPr>
                <a:t>左递归文法</a:t>
              </a:r>
              <a:r>
                <a:rPr lang="zh-CN" altLang="en-US" sz="2000" b="1" dirty="0" smtClean="0">
                  <a:latin typeface="+mn-ea"/>
                  <a:ea typeface="+mn-ea"/>
                </a:rPr>
                <a:t>。</a:t>
              </a:r>
              <a:r>
                <a:rPr lang="zh-CN" altLang="en-US" sz="2000" b="1" dirty="0">
                  <a:latin typeface="+mn-ea"/>
                  <a:ea typeface="+mn-ea"/>
                </a:rPr>
                <a:t>如果</a:t>
              </a:r>
              <a:r>
                <a:rPr lang="en-US" altLang="zh-CN" sz="2000" b="1" dirty="0">
                  <a:latin typeface="+mn-ea"/>
                  <a:ea typeface="+mn-ea"/>
                </a:rPr>
                <a:t>μ</a:t>
              </a:r>
              <a:r>
                <a:rPr lang="zh-CN" altLang="en-US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ε</a:t>
              </a:r>
              <a:r>
                <a:rPr lang="zh-CN" altLang="en-US" sz="2000" b="1" dirty="0">
                  <a:latin typeface="+mn-ea"/>
                  <a:ea typeface="+mn-ea"/>
                </a:rPr>
                <a:t>时，则</a:t>
              </a:r>
              <a:r>
                <a:rPr lang="zh-CN" altLang="en-US" sz="2000" b="1" dirty="0" smtClean="0">
                  <a:latin typeface="+mn-ea"/>
                  <a:ea typeface="+mn-ea"/>
                </a:rPr>
                <a:t>称文法</a:t>
              </a:r>
              <a:r>
                <a:rPr lang="en-US" altLang="zh-CN" sz="2000" b="1" dirty="0" smtClean="0">
                  <a:latin typeface="+mn-ea"/>
                  <a:ea typeface="+mn-ea"/>
                </a:rPr>
                <a:t>G</a:t>
              </a:r>
              <a:r>
                <a:rPr lang="zh-CN" altLang="en-US" sz="2000" b="1" dirty="0" smtClean="0">
                  <a:latin typeface="+mn-ea"/>
                  <a:ea typeface="+mn-ea"/>
                </a:rPr>
                <a:t>为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+mn-ea"/>
                  <a:ea typeface="+mn-ea"/>
                </a:rPr>
                <a:t>右递归文法</a:t>
              </a:r>
              <a:r>
                <a:rPr lang="zh-CN" altLang="en-US" sz="2000" b="1" dirty="0" smtClean="0">
                  <a:latin typeface="+mn-ea"/>
                  <a:ea typeface="+mn-ea"/>
                </a:rPr>
                <a:t>。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7315200" y="4600221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9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47244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提取左公共因子</a:t>
            </a:r>
          </a:p>
        </p:txBody>
      </p:sp>
      <p:sp>
        <p:nvSpPr>
          <p:cNvPr id="30728" name="Text Box 188"/>
          <p:cNvSpPr txBox="1">
            <a:spLocks noChangeArrowheads="1"/>
          </p:cNvSpPr>
          <p:nvPr/>
        </p:nvSpPr>
        <p:spPr bwMode="auto">
          <a:xfrm>
            <a:off x="609600" y="1253514"/>
            <a:ext cx="7391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+mn-ea"/>
                <a:ea typeface="+mn-ea"/>
              </a:rPr>
              <a:t>A→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αβ</a:t>
            </a:r>
            <a:r>
              <a:rPr lang="en-US" altLang="zh-CN" sz="2200" b="1" baseline="-14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︱αβ</a:t>
            </a:r>
            <a:r>
              <a:rPr lang="en-US" altLang="zh-CN" sz="2200" b="1" baseline="-16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︱···︱αβ</a:t>
            </a:r>
            <a:r>
              <a:rPr lang="en-US" altLang="zh-CN" sz="2200" b="1" baseline="-16000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︱γ</a:t>
            </a:r>
            <a:r>
              <a:rPr lang="en-US" altLang="zh-CN" sz="2200" b="1" baseline="-16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︱γ</a:t>
            </a:r>
            <a:r>
              <a:rPr lang="en-US" altLang="zh-CN" sz="2200" b="1" baseline="-16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︱···︱</a:t>
            </a:r>
            <a:r>
              <a:rPr lang="en-US" altLang="zh-CN" sz="2200" b="1" dirty="0" err="1">
                <a:latin typeface="+mn-ea"/>
                <a:ea typeface="+mn-ea"/>
              </a:rPr>
              <a:t>γ</a:t>
            </a:r>
            <a:r>
              <a:rPr lang="en-US" altLang="zh-CN" sz="2200" b="1" baseline="-16000" dirty="0" err="1">
                <a:latin typeface="+mn-ea"/>
                <a:ea typeface="+mn-ea"/>
              </a:rPr>
              <a:t>m</a:t>
            </a:r>
            <a:r>
              <a:rPr lang="en-US" altLang="zh-CN" sz="2200" b="1" baseline="-16000" dirty="0">
                <a:latin typeface="+mn-ea"/>
                <a:ea typeface="+mn-ea"/>
              </a:rPr>
              <a:t> </a:t>
            </a:r>
          </a:p>
        </p:txBody>
      </p:sp>
      <p:sp>
        <p:nvSpPr>
          <p:cNvPr id="30729" name="Text Box 189"/>
          <p:cNvSpPr txBox="1">
            <a:spLocks noChangeArrowheads="1"/>
          </p:cNvSpPr>
          <p:nvPr/>
        </p:nvSpPr>
        <p:spPr bwMode="auto">
          <a:xfrm>
            <a:off x="1905000" y="2070323"/>
            <a:ext cx="4800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+mn-ea"/>
                <a:ea typeface="+mn-ea"/>
              </a:rPr>
              <a:t>A→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αB</a:t>
            </a:r>
            <a:r>
              <a:rPr lang="en-US" altLang="zh-CN" sz="2200" b="1" dirty="0">
                <a:latin typeface="+mn-ea"/>
                <a:ea typeface="+mn-ea"/>
              </a:rPr>
              <a:t>︱γ</a:t>
            </a:r>
            <a:r>
              <a:rPr lang="en-US" altLang="zh-CN" sz="2200" b="1" baseline="-16000" dirty="0">
                <a:latin typeface="+mn-ea"/>
                <a:ea typeface="+mn-ea"/>
              </a:rPr>
              <a:t>1</a:t>
            </a:r>
            <a:r>
              <a:rPr lang="en-US" altLang="zh-CN" sz="2200" b="1" dirty="0">
                <a:latin typeface="+mn-ea"/>
                <a:ea typeface="+mn-ea"/>
              </a:rPr>
              <a:t>︱γ</a:t>
            </a:r>
            <a:r>
              <a:rPr lang="en-US" altLang="zh-CN" sz="2200" b="1" baseline="-16000" dirty="0">
                <a:latin typeface="+mn-ea"/>
                <a:ea typeface="+mn-ea"/>
              </a:rPr>
              <a:t>2</a:t>
            </a:r>
            <a:r>
              <a:rPr lang="en-US" altLang="zh-CN" sz="2200" b="1" dirty="0">
                <a:latin typeface="+mn-ea"/>
                <a:ea typeface="+mn-ea"/>
              </a:rPr>
              <a:t>︱···︱</a:t>
            </a:r>
            <a:r>
              <a:rPr lang="en-US" altLang="zh-CN" sz="2200" b="1" dirty="0" err="1">
                <a:latin typeface="+mn-ea"/>
                <a:ea typeface="+mn-ea"/>
              </a:rPr>
              <a:t>γ</a:t>
            </a:r>
            <a:r>
              <a:rPr lang="en-US" altLang="zh-CN" sz="2200" b="1" baseline="-16000" dirty="0" err="1">
                <a:latin typeface="+mn-ea"/>
                <a:ea typeface="+mn-ea"/>
              </a:rPr>
              <a:t>m</a:t>
            </a:r>
            <a:endParaRPr lang="en-US" altLang="zh-CN" sz="2200" b="1" baseline="-16000" dirty="0">
              <a:latin typeface="+mn-ea"/>
              <a:ea typeface="+mn-ea"/>
            </a:endParaRPr>
          </a:p>
          <a:p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B→β</a:t>
            </a:r>
            <a:r>
              <a:rPr lang="en-US" altLang="zh-CN" sz="2200" b="1" baseline="-16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︱β</a:t>
            </a:r>
            <a:r>
              <a:rPr lang="en-US" altLang="zh-CN" sz="2200" b="1" baseline="-16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 ︱···︱</a:t>
            </a:r>
            <a:r>
              <a:rPr lang="en-US" altLang="zh-CN" sz="2200" b="1" dirty="0" err="1">
                <a:solidFill>
                  <a:srgbClr val="FF0000"/>
                </a:solidFill>
                <a:latin typeface="+mn-ea"/>
                <a:ea typeface="+mn-ea"/>
              </a:rPr>
              <a:t>β</a:t>
            </a:r>
            <a:r>
              <a:rPr lang="en-US" altLang="zh-CN" sz="2200" b="1" baseline="-16000" dirty="0" err="1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en-US" altLang="zh-CN" sz="2200" b="1" baseline="-160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0730" name="AutoShape 190"/>
          <p:cNvSpPr>
            <a:spLocks noChangeArrowheads="1"/>
          </p:cNvSpPr>
          <p:nvPr/>
        </p:nvSpPr>
        <p:spPr bwMode="auto">
          <a:xfrm>
            <a:off x="3733800" y="1729010"/>
            <a:ext cx="1066800" cy="304800"/>
          </a:xfrm>
          <a:prstGeom prst="downArrow">
            <a:avLst>
              <a:gd name="adj1" fmla="val 52083"/>
              <a:gd name="adj2" fmla="val 5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30731" name="Text Box 193"/>
          <p:cNvSpPr txBox="1">
            <a:spLocks noChangeArrowheads="1"/>
          </p:cNvSpPr>
          <p:nvPr/>
        </p:nvSpPr>
        <p:spPr bwMode="auto">
          <a:xfrm>
            <a:off x="609600" y="3352800"/>
            <a:ext cx="7696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1213" indent="-811213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4.8  </a:t>
            </a:r>
            <a:r>
              <a:rPr lang="zh-CN" altLang="en-US" sz="2200" b="1" dirty="0">
                <a:latin typeface="+mn-ea"/>
                <a:ea typeface="+mn-ea"/>
              </a:rPr>
              <a:t>设文法 </a:t>
            </a:r>
            <a:r>
              <a:rPr lang="en-US" altLang="zh-CN" sz="2200" b="1" dirty="0">
                <a:latin typeface="+mn-ea"/>
                <a:ea typeface="+mn-ea"/>
              </a:rPr>
              <a:t>G[S]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S→aSb︱aS︱ε</a:t>
            </a:r>
            <a:r>
              <a:rPr lang="zh-CN" altLang="en-US" sz="2200" b="1" dirty="0">
                <a:latin typeface="+mn-ea"/>
                <a:ea typeface="+mn-ea"/>
              </a:rPr>
              <a:t>。试采用提取左公共因子法，得到与之等价的文法</a:t>
            </a:r>
            <a:r>
              <a:rPr lang="en-US" altLang="zh-CN" sz="2200" b="1" dirty="0">
                <a:latin typeface="+mn-ea"/>
                <a:ea typeface="+mn-ea"/>
              </a:rPr>
              <a:t>G′[S]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0732" name="Text Box 194"/>
          <p:cNvSpPr txBox="1">
            <a:spLocks noChangeArrowheads="1"/>
          </p:cNvSpPr>
          <p:nvPr/>
        </p:nvSpPr>
        <p:spPr bwMode="auto">
          <a:xfrm>
            <a:off x="1828800" y="4267200"/>
            <a:ext cx="6477000" cy="12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∵ </a:t>
            </a:r>
            <a:r>
              <a:rPr lang="zh-CN" altLang="en-US" sz="2200" b="1" dirty="0">
                <a:latin typeface="+mn-ea"/>
                <a:ea typeface="+mn-ea"/>
              </a:rPr>
              <a:t>文法仅有一个非终结符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zh-CN" altLang="en-US" sz="2200" b="1" dirty="0">
                <a:latin typeface="+mn-ea"/>
                <a:ea typeface="+mn-ea"/>
              </a:rPr>
              <a:t>，其规则有左公共因子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aS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β</a:t>
            </a:r>
            <a:r>
              <a:rPr lang="en-US" altLang="zh-CN" sz="2200" b="1" baseline="-30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β</a:t>
            </a:r>
            <a:r>
              <a:rPr lang="en-US" altLang="zh-CN" sz="2200" b="1" baseline="-30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γ</a:t>
            </a:r>
            <a:r>
              <a:rPr lang="en-US" altLang="zh-CN" sz="2200" b="1" baseline="-30000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ε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∴ 文法</a:t>
            </a:r>
            <a:r>
              <a:rPr lang="en-US" altLang="zh-CN" sz="2200" b="1" dirty="0">
                <a:latin typeface="+mn-ea"/>
                <a:ea typeface="+mn-ea"/>
              </a:rPr>
              <a:t>G′[S]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S→aSA︱ε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A→b︱ε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F5CCD0D2-28A3-46F5-BD0D-71ED80DE8C17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29" grpId="0"/>
      <p:bldP spid="30730" grpId="0" animBg="1"/>
      <p:bldP spid="30731" grpId="0"/>
      <p:bldP spid="3073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32C8D-B0CB-4BE4-BDE8-82F9812AA6FA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990600" y="2347680"/>
            <a:ext cx="7010400" cy="1016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914400" y="1280880"/>
            <a:ext cx="7086600" cy="5334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685800" y="128088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A→Aα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︱Aα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︱···︱Aα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︱β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︱β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baseline="-30000" dirty="0" err="1">
                <a:latin typeface="宋体" pitchFamily="2" charset="-122"/>
                <a:ea typeface="宋体" pitchFamily="2" charset="-122"/>
              </a:rPr>
              <a:t>n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1097203" y="2454043"/>
            <a:ext cx="6797964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  →β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︱β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A′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baseline="-30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A′</a:t>
            </a:r>
          </a:p>
          <a:p>
            <a:pPr>
              <a:spcBef>
                <a:spcPct val="10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→α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︱α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30000" dirty="0" err="1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A′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︱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ε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3749579" y="1966680"/>
            <a:ext cx="1487054" cy="304800"/>
          </a:xfrm>
          <a:prstGeom prst="downArrow">
            <a:avLst>
              <a:gd name="adj1" fmla="val 52083"/>
              <a:gd name="adj2" fmla="val 5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838200" y="3793022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4.9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S→Sb︱a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试求不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含直接左递归的等价文法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G′[S]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143000" y="4495800"/>
            <a:ext cx="7315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，采用消除直接左递归法，得</a:t>
            </a:r>
          </a:p>
          <a:p>
            <a:pPr>
              <a:spcBef>
                <a:spcPct val="4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G′[S]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S′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S′→b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S′︱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057400" y="5562600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很容易验证，文法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G′[S]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LL(1)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文法。 </a:t>
            </a: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541338" y="304800"/>
            <a:ext cx="4564062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消除</a:t>
            </a:r>
            <a:r>
              <a:rPr lang="zh-CN" altLang="en-US" sz="2800" b="1" kern="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直接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左递归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7" grpId="0" animBg="1"/>
      <p:bldP spid="32779" grpId="0"/>
      <p:bldP spid="32780" grpId="0"/>
      <p:bldP spid="327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A9058-A2DE-4190-B2DB-3F0B0B060F1E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402976" y="5148263"/>
            <a:ext cx="806824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229600" cy="522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消除左递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归基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本思想是利用代入法，将间接左递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归变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换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为直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接左递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归，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之后利用上述消除直接左递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归的方法，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再将直接左递归规则消除。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具体步骤如下：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⑴ 将文法所有非终结符按任意顺序线性排列：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A</a:t>
            </a:r>
            <a:r>
              <a:rPr lang="en-US" altLang="zh-CN" sz="2200" b="1" baseline="-30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···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···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⑵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的直接左递归；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⑶ 对从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n-1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的每个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，做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的间接左递归：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依次将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···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的规则，代入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i+1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 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规则，并替代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i+1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原规则；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的直接左递归；</a:t>
            </a:r>
          </a:p>
          <a:p>
            <a:pPr indent="58420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⑷ 删除无用规则。 </a:t>
            </a: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541338" y="304800"/>
            <a:ext cx="4564062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消除左递归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00200" y="1756350"/>
            <a:ext cx="6934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4.1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自顶向下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语法分析思想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4.2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LL(1)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文法的判别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5" action="ppaction://hlinksldjump"/>
              </a:rPr>
              <a:t> 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6" action="ppaction://hlinksldjump"/>
              </a:rPr>
              <a:t>4.3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6" action="ppaction://hlinksldjump"/>
              </a:rPr>
              <a:t>　某些非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6" action="ppaction://hlinksldjump"/>
              </a:rPr>
              <a:t>LL(1)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6" action="ppaction://hlinksldjump"/>
              </a:rPr>
              <a:t>文法到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6" action="ppaction://hlinksldjump"/>
              </a:rPr>
              <a:t>LL(1)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6" action="ppaction://hlinksldjump"/>
              </a:rPr>
              <a:t>文法的等价变换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7" action="ppaction://hlinksldjump"/>
              </a:rPr>
              <a:t>4.4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7" action="ppaction://hlinksldjump"/>
              </a:rPr>
              <a:t>　确定的自顶向下语法分析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7" action="ppaction://hlinksldjump"/>
              </a:rPr>
              <a:t>方法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8" action="ppaction://hlinksldjump"/>
              </a:rPr>
              <a:t>4.5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8" action="ppaction://hlinksldjump"/>
              </a:rPr>
              <a:t>　典型例题及解答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9" action="ppaction://hlinksldjump"/>
              </a:rPr>
              <a:t>4.6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9" action="ppaction://hlinksldjump"/>
              </a:rPr>
              <a:t>　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  <a:hlinkClick r:id="rId9" action="ppaction://hlinksldjump"/>
              </a:rPr>
              <a:t> LL(1)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  <a:hlinkClick r:id="rId9" action="ppaction://hlinksldjump"/>
              </a:rPr>
              <a:t>分析中的出错处理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552825" y="9181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重点讲解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E843F-6800-4C54-8155-7CA1B7D2BE0A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4819" name="Text Box 2050"/>
          <p:cNvSpPr txBox="1">
            <a:spLocks noChangeArrowheads="1"/>
          </p:cNvSpPr>
          <p:nvPr/>
        </p:nvSpPr>
        <p:spPr bwMode="auto">
          <a:xfrm>
            <a:off x="457200" y="942975"/>
            <a:ext cx="74676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4.10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定义如下，试消除其左递归，得到与之等价的文法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G′[S]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4820" name="Rectangle 2051"/>
          <p:cNvSpPr>
            <a:spLocks noChangeArrowheads="1"/>
          </p:cNvSpPr>
          <p:nvPr/>
        </p:nvSpPr>
        <p:spPr bwMode="auto">
          <a:xfrm>
            <a:off x="2133600" y="1841500"/>
            <a:ext cx="44196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84213" algn="l">
              <a:lnSpc>
                <a:spcPct val="130000"/>
              </a:lnSpc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S→Qc︱c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684213" algn="l" eaLnBrk="0" hangingPunct="0">
              <a:lnSpc>
                <a:spcPct val="130000"/>
              </a:lnSpc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Q→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Rb︱b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  <a:p>
            <a:pPr indent="684213" algn="l" eaLnBrk="0" hangingPunct="0">
              <a:lnSpc>
                <a:spcPct val="130000"/>
              </a:lnSpc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R→Sa︱a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821" name="Text Box 2052"/>
          <p:cNvSpPr txBox="1">
            <a:spLocks noChangeArrowheads="1"/>
          </p:cNvSpPr>
          <p:nvPr/>
        </p:nvSpPr>
        <p:spPr bwMode="auto">
          <a:xfrm>
            <a:off x="533400" y="3150513"/>
            <a:ext cx="6324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采用消除左递归法，得到文法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G′[S]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如下。</a:t>
            </a:r>
          </a:p>
        </p:txBody>
      </p:sp>
      <p:sp>
        <p:nvSpPr>
          <p:cNvPr id="34822" name="Text Box 2053"/>
          <p:cNvSpPr txBox="1">
            <a:spLocks noChangeArrowheads="1"/>
          </p:cNvSpPr>
          <p:nvPr/>
        </p:nvSpPr>
        <p:spPr bwMode="auto">
          <a:xfrm>
            <a:off x="1066800" y="3733800"/>
            <a:ext cx="6096000" cy="154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G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′[S]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S→Qc︱c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Q→Rb︱b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R→bcaR′︱caR′|aR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′</a:t>
            </a:r>
          </a:p>
          <a:p>
            <a:pPr algn="l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R′→bcaR′︱ε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4823" name="Text Box 2054"/>
          <p:cNvSpPr txBox="1">
            <a:spLocks noChangeArrowheads="1"/>
          </p:cNvSpPr>
          <p:nvPr/>
        </p:nvSpPr>
        <p:spPr bwMode="auto">
          <a:xfrm>
            <a:off x="852487" y="5588913"/>
            <a:ext cx="7529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注解：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不同非终结符排列顺序，得到不同的等价文法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>
          <a:xfrm>
            <a:off x="541338" y="304800"/>
            <a:ext cx="4564062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消除左递归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 build="p"/>
      <p:bldP spid="348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E843F-6800-4C54-8155-7CA1B7D2BE0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4819" name="Text Box 2050"/>
          <p:cNvSpPr txBox="1">
            <a:spLocks noChangeArrowheads="1"/>
          </p:cNvSpPr>
          <p:nvPr/>
        </p:nvSpPr>
        <p:spPr bwMode="auto">
          <a:xfrm>
            <a:off x="457200" y="1032933"/>
            <a:ext cx="746760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）使用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{</a:t>
            </a:r>
            <a:r>
              <a:rPr lang="el-GR" altLang="zh-CN" sz="2200" b="1" dirty="0" smtClean="0">
                <a:latin typeface="微软雅黑"/>
                <a:ea typeface="微软雅黑"/>
              </a:rPr>
              <a:t>α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l-GR" altLang="zh-CN" sz="2200" b="1" dirty="0" smtClean="0">
                <a:latin typeface="微软雅黑"/>
                <a:ea typeface="微软雅黑"/>
              </a:rPr>
              <a:t>α</a:t>
            </a:r>
            <a:r>
              <a:rPr lang="zh-CN" altLang="en-US" sz="2200" b="1" dirty="0" smtClean="0">
                <a:latin typeface="微软雅黑"/>
                <a:ea typeface="微软雅黑"/>
              </a:rPr>
              <a:t>*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>
          <a:xfrm>
            <a:off x="541338" y="304800"/>
            <a:ext cx="4564062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扩充的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BNF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Text Box 2050"/>
          <p:cNvSpPr txBox="1">
            <a:spLocks noChangeArrowheads="1"/>
          </p:cNvSpPr>
          <p:nvPr/>
        </p:nvSpPr>
        <p:spPr bwMode="auto">
          <a:xfrm>
            <a:off x="533400" y="1532466"/>
            <a:ext cx="7467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I→I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|I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|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l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改为 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I→</a:t>
            </a:r>
            <a:r>
              <a:rPr lang="en-US" altLang="zh-CN" b="1" i="1" dirty="0" err="1" smtClean="0"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b="1" i="1" dirty="0" err="1" smtClean="0"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|</a:t>
            </a:r>
            <a:r>
              <a:rPr lang="en-US" altLang="zh-CN" b="1" i="1" dirty="0" err="1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E→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E+T|T 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改为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E→T{+T}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2050"/>
          <p:cNvSpPr txBox="1">
            <a:spLocks noChangeArrowheads="1"/>
          </p:cNvSpPr>
          <p:nvPr/>
        </p:nvSpPr>
        <p:spPr bwMode="auto">
          <a:xfrm>
            <a:off x="488244" y="2503308"/>
            <a:ext cx="792480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）使用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[</a:t>
            </a:r>
            <a:r>
              <a:rPr lang="el-GR" altLang="zh-CN" sz="2200" b="1" dirty="0" smtClean="0">
                <a:latin typeface="微软雅黑"/>
                <a:ea typeface="微软雅黑"/>
              </a:rPr>
              <a:t>α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l-GR" altLang="zh-CN" sz="2200" b="1" dirty="0" smtClean="0">
                <a:latin typeface="微软雅黑"/>
                <a:ea typeface="微软雅黑"/>
              </a:rPr>
              <a:t>α</a:t>
            </a:r>
            <a:r>
              <a:rPr lang="zh-CN" altLang="en-US" sz="2200" dirty="0" smtClean="0">
                <a:latin typeface="+mn-ea"/>
                <a:ea typeface="+mn-ea"/>
              </a:rPr>
              <a:t>出现</a:t>
            </a:r>
            <a:r>
              <a:rPr lang="en-US" altLang="zh-CN" sz="2200" dirty="0" smtClean="0">
                <a:latin typeface="+mn-ea"/>
                <a:ea typeface="+mn-ea"/>
              </a:rPr>
              <a:t>0</a:t>
            </a:r>
            <a:r>
              <a:rPr lang="zh-CN" altLang="en-US" sz="2200" dirty="0" smtClean="0">
                <a:latin typeface="+mn-ea"/>
                <a:ea typeface="+mn-ea"/>
              </a:rPr>
              <a:t>次或者</a:t>
            </a:r>
            <a:r>
              <a:rPr lang="en-US" altLang="zh-CN" sz="2200" dirty="0" smtClean="0">
                <a:latin typeface="+mn-ea"/>
                <a:ea typeface="+mn-ea"/>
              </a:rPr>
              <a:t>1</a:t>
            </a:r>
            <a:r>
              <a:rPr lang="zh-CN" altLang="en-US" sz="2200" dirty="0" smtClean="0">
                <a:latin typeface="+mn-ea"/>
                <a:ea typeface="+mn-ea"/>
              </a:rPr>
              <a:t>次，表示可供选择的符号串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2" name="Text Box 2050"/>
          <p:cNvSpPr txBox="1">
            <a:spLocks noChangeArrowheads="1"/>
          </p:cNvSpPr>
          <p:nvPr/>
        </p:nvSpPr>
        <p:spPr bwMode="auto">
          <a:xfrm>
            <a:off x="578556" y="3005661"/>
            <a:ext cx="787964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条件语句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&gt;→if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布尔表达式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             |if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布尔表达式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&gt;;else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改为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条件语句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&gt;→if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布尔表达式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&gt;[;else &lt;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&gt;]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 Box 2050"/>
          <p:cNvSpPr txBox="1">
            <a:spLocks noChangeArrowheads="1"/>
          </p:cNvSpPr>
          <p:nvPr/>
        </p:nvSpPr>
        <p:spPr bwMode="auto">
          <a:xfrm>
            <a:off x="516465" y="4275663"/>
            <a:ext cx="792480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）使用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在规则中提取因子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15243" y="4783668"/>
            <a:ext cx="7772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宋体" charset="-122"/>
                <a:ea typeface="宋体" charset="-122"/>
              </a:rPr>
              <a:t>例：</a:t>
            </a:r>
            <a:r>
              <a:rPr lang="en-US" altLang="zh-CN" b="1" dirty="0" smtClean="0">
                <a:latin typeface="宋体" charset="-122"/>
                <a:ea typeface="宋体" charset="-122"/>
              </a:rPr>
              <a:t>A </a:t>
            </a:r>
            <a:r>
              <a:rPr lang="en-US" altLang="zh-CN" b="1" dirty="0">
                <a:latin typeface="宋体" charset="-122"/>
                <a:ea typeface="宋体" charset="-122"/>
                <a:cs typeface="Arial" charset="0"/>
              </a:rPr>
              <a:t>→ x</a:t>
            </a:r>
            <a:r>
              <a:rPr lang="el-GR" altLang="zh-CN" b="1" dirty="0">
                <a:latin typeface="宋体" charset="-122"/>
                <a:ea typeface="宋体" charset="-122"/>
                <a:cs typeface="Arial" charset="0"/>
              </a:rPr>
              <a:t>α</a:t>
            </a:r>
            <a:r>
              <a:rPr lang="en-US" altLang="zh-CN" b="1" baseline="-25000" dirty="0">
                <a:latin typeface="宋体" charset="-122"/>
                <a:ea typeface="宋体" charset="-122"/>
                <a:cs typeface="Arial" charset="0"/>
              </a:rPr>
              <a:t>1 </a:t>
            </a:r>
            <a:r>
              <a:rPr lang="en-US" altLang="zh-CN" b="1" dirty="0">
                <a:latin typeface="宋体" charset="-122"/>
                <a:ea typeface="宋体" charset="-122"/>
                <a:cs typeface="Arial" charset="0"/>
              </a:rPr>
              <a:t>| x</a:t>
            </a:r>
            <a:r>
              <a:rPr lang="el-GR" altLang="zh-CN" b="1" dirty="0">
                <a:latin typeface="宋体" charset="-122"/>
                <a:ea typeface="宋体" charset="-122"/>
                <a:cs typeface="Arial" charset="0"/>
              </a:rPr>
              <a:t>α</a:t>
            </a:r>
            <a:r>
              <a:rPr lang="en-US" altLang="zh-CN" b="1" baseline="-25000" dirty="0">
                <a:latin typeface="宋体" charset="-122"/>
                <a:ea typeface="宋体" charset="-122"/>
                <a:cs typeface="Arial" charset="0"/>
              </a:rPr>
              <a:t>2 </a:t>
            </a:r>
            <a:r>
              <a:rPr lang="en-US" altLang="zh-CN" b="1" dirty="0">
                <a:latin typeface="宋体" charset="-122"/>
                <a:ea typeface="宋体" charset="-122"/>
                <a:cs typeface="Arial" charset="0"/>
              </a:rPr>
              <a:t>|</a:t>
            </a:r>
            <a:r>
              <a:rPr lang="el-GR" altLang="zh-CN" b="1" dirty="0">
                <a:latin typeface="宋体" charset="-122"/>
                <a:ea typeface="宋体" charset="-122"/>
                <a:cs typeface="Arial" charset="0"/>
              </a:rPr>
              <a:t>…</a:t>
            </a:r>
            <a:r>
              <a:rPr lang="en-US" altLang="zh-CN" b="1" dirty="0">
                <a:latin typeface="宋体" charset="-122"/>
                <a:ea typeface="宋体" charset="-122"/>
                <a:cs typeface="Arial" charset="0"/>
              </a:rPr>
              <a:t>| x</a:t>
            </a:r>
            <a:r>
              <a:rPr lang="el-GR" altLang="zh-CN" b="1" dirty="0">
                <a:latin typeface="宋体" charset="-122"/>
                <a:ea typeface="宋体" charset="-122"/>
                <a:cs typeface="Arial" charset="0"/>
              </a:rPr>
              <a:t>α</a:t>
            </a:r>
            <a:r>
              <a:rPr lang="en-US" altLang="zh-CN" b="1" baseline="-25000" dirty="0" smtClean="0">
                <a:latin typeface="宋体" charset="-122"/>
                <a:ea typeface="宋体" charset="-122"/>
              </a:rPr>
              <a:t>m   </a:t>
            </a:r>
            <a:r>
              <a:rPr lang="zh-CN" altLang="en-US" b="1" dirty="0" smtClean="0">
                <a:latin typeface="宋体" charset="-122"/>
                <a:ea typeface="宋体" charset="-122"/>
              </a:rPr>
              <a:t>改为  </a:t>
            </a:r>
            <a:r>
              <a:rPr lang="en-US" altLang="zh-CN" b="1" dirty="0" smtClean="0">
                <a:latin typeface="宋体" charset="-122"/>
                <a:ea typeface="宋体" charset="-122"/>
              </a:rPr>
              <a:t>A </a:t>
            </a:r>
            <a:r>
              <a:rPr lang="en-US" altLang="zh-CN" b="1" dirty="0" smtClean="0">
                <a:latin typeface="宋体" charset="-122"/>
                <a:ea typeface="宋体" charset="-122"/>
                <a:cs typeface="Arial" charset="0"/>
              </a:rPr>
              <a:t>→ x(</a:t>
            </a:r>
            <a:r>
              <a:rPr lang="el-GR" altLang="zh-CN" b="1" dirty="0" smtClean="0">
                <a:latin typeface="宋体" charset="-122"/>
                <a:ea typeface="宋体" charset="-122"/>
                <a:cs typeface="Arial" charset="0"/>
              </a:rPr>
              <a:t>α</a:t>
            </a:r>
            <a:r>
              <a:rPr lang="en-US" altLang="zh-CN" b="1" baseline="-25000" dirty="0" smtClean="0">
                <a:latin typeface="宋体" charset="-122"/>
                <a:ea typeface="宋体" charset="-122"/>
                <a:cs typeface="Arial" charset="0"/>
              </a:rPr>
              <a:t>1 </a:t>
            </a:r>
            <a:r>
              <a:rPr lang="en-US" altLang="zh-CN" b="1" dirty="0" smtClean="0">
                <a:latin typeface="宋体" charset="-122"/>
                <a:ea typeface="宋体" charset="-122"/>
                <a:cs typeface="Arial" charset="0"/>
              </a:rPr>
              <a:t>| </a:t>
            </a:r>
            <a:r>
              <a:rPr lang="el-GR" altLang="zh-CN" b="1" dirty="0" smtClean="0">
                <a:latin typeface="宋体" charset="-122"/>
                <a:ea typeface="宋体" charset="-122"/>
                <a:cs typeface="Arial" charset="0"/>
              </a:rPr>
              <a:t>α</a:t>
            </a:r>
            <a:r>
              <a:rPr lang="en-US" altLang="zh-CN" b="1" baseline="-25000" dirty="0" smtClean="0">
                <a:latin typeface="宋体" charset="-122"/>
                <a:ea typeface="宋体" charset="-122"/>
                <a:cs typeface="Arial" charset="0"/>
              </a:rPr>
              <a:t>2 </a:t>
            </a:r>
            <a:r>
              <a:rPr lang="en-US" altLang="zh-CN" b="1" dirty="0" smtClean="0">
                <a:latin typeface="宋体" charset="-122"/>
                <a:ea typeface="宋体" charset="-122"/>
                <a:cs typeface="Arial" charset="0"/>
              </a:rPr>
              <a:t>|</a:t>
            </a:r>
            <a:r>
              <a:rPr lang="el-GR" altLang="zh-CN" b="1" dirty="0" smtClean="0">
                <a:latin typeface="宋体" charset="-122"/>
                <a:ea typeface="宋体" charset="-122"/>
                <a:cs typeface="Arial" charset="0"/>
              </a:rPr>
              <a:t>…</a:t>
            </a:r>
            <a:r>
              <a:rPr lang="en-US" altLang="zh-CN" b="1" dirty="0" smtClean="0">
                <a:latin typeface="宋体" charset="-122"/>
                <a:ea typeface="宋体" charset="-122"/>
                <a:cs typeface="Arial" charset="0"/>
              </a:rPr>
              <a:t>| </a:t>
            </a:r>
            <a:r>
              <a:rPr lang="el-GR" altLang="zh-CN" b="1" dirty="0" smtClean="0">
                <a:latin typeface="宋体" charset="-122"/>
                <a:ea typeface="宋体" charset="-122"/>
                <a:cs typeface="Arial" charset="0"/>
              </a:rPr>
              <a:t>α</a:t>
            </a:r>
            <a:r>
              <a:rPr lang="en-US" altLang="zh-CN" b="1" baseline="-25000" dirty="0" smtClean="0">
                <a:latin typeface="宋体" charset="-122"/>
                <a:ea typeface="宋体" charset="-122"/>
              </a:rPr>
              <a:t>m</a:t>
            </a:r>
            <a:r>
              <a:rPr lang="en-US" altLang="zh-CN" b="1" dirty="0" smtClean="0">
                <a:latin typeface="宋体" charset="-122"/>
                <a:ea typeface="宋体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    </a:t>
            </a:r>
            <a:r>
              <a:rPr lang="en-US" altLang="zh-CN" b="1" dirty="0" err="1" smtClean="0">
                <a:latin typeface="+mn-ea"/>
              </a:rPr>
              <a:t>S→aSb︱aS︱ε</a:t>
            </a:r>
            <a:r>
              <a:rPr lang="en-US" altLang="zh-CN" b="1" dirty="0" smtClean="0">
                <a:latin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改为  </a:t>
            </a:r>
            <a:r>
              <a:rPr lang="en-US" altLang="zh-CN" b="1" dirty="0" err="1" smtClean="0">
                <a:latin typeface="+mn-ea"/>
              </a:rPr>
              <a:t>S→aS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b︱ε</a:t>
            </a:r>
            <a:r>
              <a:rPr lang="en-US" altLang="zh-CN" b="1" dirty="0" smtClean="0">
                <a:latin typeface="+mn-ea"/>
              </a:rPr>
              <a:t>)︱ε</a:t>
            </a:r>
            <a:r>
              <a:rPr lang="zh-CN" altLang="en-US" b="1" dirty="0" smtClean="0">
                <a:latin typeface="+mn-ea"/>
              </a:rPr>
              <a:t> </a:t>
            </a:r>
            <a:endParaRPr lang="el-GR" altLang="zh-CN" b="1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10" grpId="0" build="p"/>
      <p:bldP spid="11" grpId="0"/>
      <p:bldP spid="12" grpId="0"/>
      <p:bldP spid="13" grpId="0"/>
      <p:bldP spid="14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8594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4.4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确定的自顶向下语法分析方法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28600" y="10668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4.4.1</a:t>
            </a:r>
            <a:r>
              <a:rPr lang="zh-CN" altLang="en-US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递</a:t>
            </a:r>
            <a:r>
              <a:rPr lang="zh-CN" altLang="en-US" sz="24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归下降分析法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57200" y="1574799"/>
            <a:ext cx="7848600" cy="9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每个非终结符编写成一个递归子程序，即语法分析程序的每个递归子程序完成选择规则、推导和匹配的功能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EE9E843F-6800-4C54-8155-7CA1B7D2BE0A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" y="2376309"/>
            <a:ext cx="80772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 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…α</a:t>
            </a:r>
            <a:r>
              <a:rPr lang="en-US" altLang="zh-CN" sz="2200" b="1" baseline="-25000" dirty="0" smtClean="0">
                <a:latin typeface="宋体" pitchFamily="2" charset="-122"/>
                <a:ea typeface="宋体" pitchFamily="2" charset="-122"/>
              </a:rPr>
              <a:t>n</a:t>
            </a:r>
            <a:endParaRPr lang="en-US" altLang="zh-CN" baseline="-25000" dirty="0" smtClean="0">
              <a:solidFill>
                <a:srgbClr val="000000"/>
              </a:solidFill>
              <a:latin typeface="宋体" charset="-122"/>
              <a:ea typeface="宋体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25000" dirty="0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∈V</a:t>
            </a:r>
            <a:r>
              <a:rPr lang="en-US" altLang="zh-CN" sz="2200" b="1" baseline="-25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if (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当前读入的符号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==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调用词法分析程序读入下一个符号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baseline="-25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∈V</a:t>
            </a:r>
            <a:r>
              <a:rPr lang="en-US" altLang="zh-CN" sz="2200" b="1" baseline="-25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直接调用</a:t>
            </a:r>
            <a:r>
              <a:rPr lang="el-GR" altLang="zh-CN" sz="2200" b="1" dirty="0" smtClean="0">
                <a:latin typeface="宋体" pitchFamily="2" charset="-122"/>
                <a:ea typeface="宋体" pitchFamily="2" charset="-122"/>
              </a:rPr>
              <a:t>α</a:t>
            </a:r>
            <a:r>
              <a:rPr lang="en-US" altLang="zh-CN" sz="2200" b="1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endParaRPr lang="en-US" altLang="zh-CN" sz="2200" b="1" baseline="-25000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ε</a:t>
            </a:r>
          </a:p>
          <a:p>
            <a:pPr algn="l">
              <a:lnSpc>
                <a:spcPct val="150000"/>
              </a:lnSpc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if (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当前读入的符号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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FOLLOW(A))  error( 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942B9-D18E-4123-AFB1-FED7E597556D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33400" y="974725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4.11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>
                <a:latin typeface="+mn-ea"/>
                <a:ea typeface="+mn-ea"/>
              </a:rPr>
              <a:t>G[E]</a:t>
            </a:r>
            <a:r>
              <a:rPr lang="zh-CN" altLang="en-US" sz="2200" b="1" dirty="0">
                <a:latin typeface="+mn-ea"/>
                <a:ea typeface="+mn-ea"/>
              </a:rPr>
              <a:t>定义如下，试设计其语法分析递归子程序。 </a:t>
            </a:r>
          </a:p>
        </p:txBody>
      </p:sp>
      <p:sp>
        <p:nvSpPr>
          <p:cNvPr id="36874" name="Rectangle 3"/>
          <p:cNvSpPr>
            <a:spLocks noChangeArrowheads="1"/>
          </p:cNvSpPr>
          <p:nvPr/>
        </p:nvSpPr>
        <p:spPr bwMode="auto">
          <a:xfrm>
            <a:off x="677328" y="1752600"/>
            <a:ext cx="2328562" cy="10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G[E]</a:t>
            </a:r>
            <a:r>
              <a:rPr lang="zh-CN" altLang="en-US" sz="2000" b="1" dirty="0">
                <a:latin typeface="Times New Roman" pitchFamily="18" charset="0"/>
              </a:rPr>
              <a:t>：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dirty="0" smtClean="0">
                <a:latin typeface="Times New Roman" pitchFamily="18" charset="0"/>
              </a:rPr>
              <a:t>→ E+T | T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            T→ T*F | F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      F→ (E)︱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2286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4.4.1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递归下降分析法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106328" y="1524000"/>
            <a:ext cx="2619632" cy="17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G[E]</a:t>
            </a:r>
            <a:r>
              <a:rPr lang="zh-CN" altLang="en-US" sz="2000" b="1" dirty="0">
                <a:latin typeface="Times New Roman" pitchFamily="18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</a:rPr>
              <a:t>E → TE′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E′→+</a:t>
            </a:r>
            <a:r>
              <a:rPr lang="en-US" altLang="zh-CN" sz="2000" b="1" dirty="0" err="1" smtClean="0">
                <a:latin typeface="Times New Roman" pitchFamily="18" charset="0"/>
              </a:rPr>
              <a:t>TE′|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            T→ FT′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T′→*</a:t>
            </a:r>
            <a:r>
              <a:rPr lang="en-US" altLang="zh-CN" sz="2000" b="1" dirty="0" err="1" smtClean="0">
                <a:latin typeface="Times New Roman" pitchFamily="18" charset="0"/>
              </a:rPr>
              <a:t>FT′|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      F→ (E)︱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3194751" y="2133600"/>
            <a:ext cx="762000" cy="228600"/>
          </a:xfrm>
          <a:prstGeom prst="rightArrow">
            <a:avLst/>
          </a:prstGeom>
          <a:solidFill>
            <a:schemeClr val="tx1">
              <a:alpha val="9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85800" y="3200400"/>
            <a:ext cx="2514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函数和变量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marL="952500" indent="-952500"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scanner</a:t>
            </a:r>
            <a:r>
              <a:rPr lang="zh-CN" altLang="en-US" sz="2200" b="1" dirty="0" smtClean="0">
                <a:latin typeface="+mn-ea"/>
                <a:ea typeface="+mn-ea"/>
              </a:rPr>
              <a:t>（）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marL="952500" indent="-952500"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error</a:t>
            </a:r>
            <a:r>
              <a:rPr lang="zh-CN" altLang="en-US" sz="2200" b="1" dirty="0" smtClean="0">
                <a:latin typeface="+mn-ea"/>
                <a:ea typeface="+mn-ea"/>
              </a:rPr>
              <a:t>（）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marL="952500" indent="-952500" algn="l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sym</a:t>
            </a:r>
          </a:p>
          <a:p>
            <a:pPr marL="952500" indent="-952500" algn="l">
              <a:spcBef>
                <a:spcPct val="50000"/>
              </a:spcBef>
            </a:pP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4267200" y="3276600"/>
            <a:ext cx="3505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main()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E();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if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  <a:ea typeface="+mn-ea"/>
              </a:rPr>
              <a:t>#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en-US" altLang="zh-CN" b="1" dirty="0" err="1" smtClean="0">
                <a:latin typeface="+mn-ea"/>
                <a:ea typeface="+mn-ea"/>
              </a:rPr>
              <a:t>printf</a:t>
            </a:r>
            <a:r>
              <a:rPr lang="en-US" altLang="zh-CN" b="1" dirty="0" smtClean="0">
                <a:latin typeface="+mn-ea"/>
                <a:ea typeface="+mn-ea"/>
              </a:rPr>
              <a:t>(“success”);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else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en-US" altLang="zh-CN" b="1" dirty="0" err="1" smtClean="0">
                <a:latin typeface="+mn-ea"/>
              </a:rPr>
              <a:t>printf</a:t>
            </a:r>
            <a:r>
              <a:rPr lang="en-US" altLang="zh-CN" b="1" dirty="0" smtClean="0">
                <a:latin typeface="+mn-ea"/>
              </a:rPr>
              <a:t>(“fail”);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74" grpId="0"/>
      <p:bldP spid="16" grpId="0"/>
      <p:bldP spid="23" grpId="0" animBg="1"/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942B9-D18E-4123-AFB1-FED7E597556D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2286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4.4.1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递归下降分析法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8600" y="990600"/>
            <a:ext cx="2619632" cy="17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G[E]</a:t>
            </a:r>
            <a:r>
              <a:rPr lang="zh-CN" altLang="en-US" sz="2000" b="1" dirty="0">
                <a:latin typeface="Times New Roman" pitchFamily="18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</a:rPr>
              <a:t>E → TE′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E′→+</a:t>
            </a:r>
            <a:r>
              <a:rPr lang="en-US" altLang="zh-CN" sz="2000" b="1" dirty="0" err="1" smtClean="0">
                <a:latin typeface="Times New Roman" pitchFamily="18" charset="0"/>
              </a:rPr>
              <a:t>TE′|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            T→ FT′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T′→*</a:t>
            </a:r>
            <a:r>
              <a:rPr lang="en-US" altLang="zh-CN" sz="2000" b="1" dirty="0" err="1" smtClean="0">
                <a:latin typeface="Times New Roman" pitchFamily="18" charset="0"/>
              </a:rPr>
              <a:t>FT′|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      F→ (E)︱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895600" y="1219200"/>
            <a:ext cx="160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E()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T();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E′</a:t>
            </a:r>
            <a:r>
              <a:rPr lang="en-US" altLang="zh-CN" b="1" dirty="0" smtClean="0">
                <a:latin typeface="+mn-ea"/>
                <a:ea typeface="+mn-ea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495800" y="1143000"/>
            <a:ext cx="160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T()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F();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T′</a:t>
            </a:r>
            <a:r>
              <a:rPr lang="en-US" altLang="zh-CN" b="1" dirty="0" smtClean="0">
                <a:latin typeface="+mn-ea"/>
                <a:ea typeface="+mn-ea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3377" y="2909712"/>
            <a:ext cx="3606804" cy="2585323"/>
            <a:chOff x="1752600" y="1066800"/>
            <a:chExt cx="3606804" cy="2585323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752600" y="1066800"/>
              <a:ext cx="3606804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E</a:t>
              </a:r>
              <a:r>
                <a:rPr lang="en-US" altLang="zh-CN" b="1" dirty="0" smtClean="0">
                  <a:latin typeface="Times New Roman" pitchFamily="18" charset="0"/>
                </a:rPr>
                <a:t>′ </a:t>
              </a:r>
              <a:r>
                <a:rPr lang="en-US" altLang="zh-CN" b="1" dirty="0" smtClean="0">
                  <a:latin typeface="+mn-ea"/>
                  <a:ea typeface="+mn-ea"/>
                </a:rPr>
                <a:t>()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{  if (sym==</a:t>
              </a:r>
              <a:r>
                <a:rPr lang="en-US" altLang="zh-CN" b="1" dirty="0" smtClean="0">
                  <a:latin typeface="Times New Roman" pitchFamily="18" charset="0"/>
                </a:rPr>
                <a:t> ′ 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{  scanner();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 T();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 </a:t>
              </a:r>
              <a:r>
                <a:rPr lang="en-US" altLang="zh-CN" b="1" dirty="0" smtClean="0">
                  <a:latin typeface="+mn-ea"/>
                </a:rPr>
                <a:t>E</a:t>
              </a:r>
              <a:r>
                <a:rPr lang="en-US" altLang="zh-CN" b="1" dirty="0" smtClean="0">
                  <a:latin typeface="Times New Roman" pitchFamily="18" charset="0"/>
                </a:rPr>
                <a:t>′</a:t>
              </a:r>
              <a:r>
                <a:rPr lang="en-US" altLang="zh-CN" b="1" dirty="0" smtClean="0">
                  <a:latin typeface="+mn-ea"/>
                  <a:ea typeface="+mn-ea"/>
                </a:rPr>
                <a:t>();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}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else 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if (sym ∈{</a:t>
              </a:r>
              <a:r>
                <a:rPr lang="en-US" altLang="zh-CN" b="1" dirty="0" smtClean="0">
                  <a:latin typeface="Times New Roman" pitchFamily="18" charset="0"/>
                </a:rPr>
                <a:t>′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  <a:ea typeface="+mn-ea"/>
                </a:rPr>
                <a:t>,</a:t>
              </a:r>
              <a:r>
                <a:rPr lang="en-US" altLang="zh-CN" b="1" dirty="0" smtClean="0">
                  <a:latin typeface="Times New Roman" pitchFamily="18" charset="0"/>
                </a:rPr>
                <a:t> ′ </a:t>
              </a:r>
              <a:r>
                <a:rPr lang="en-US" altLang="zh-CN" b="1" dirty="0" smtClean="0">
                  <a:latin typeface="+mn-ea"/>
                  <a:ea typeface="+mn-ea"/>
                </a:rPr>
                <a:t>#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  <a:ea typeface="+mn-ea"/>
                </a:rPr>
                <a:t>})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    error();}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3276600" y="2949222"/>
              <a:ext cx="3810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+mn-ea"/>
                  <a:ea typeface="+mn-ea"/>
                </a:rPr>
                <a:t>\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93156" y="2861733"/>
            <a:ext cx="3733800" cy="2585323"/>
            <a:chOff x="3810000" y="2667000"/>
            <a:chExt cx="3733800" cy="2585323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810000" y="2667000"/>
              <a:ext cx="37338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T</a:t>
              </a:r>
              <a:r>
                <a:rPr lang="en-US" altLang="zh-CN" b="1" dirty="0" smtClean="0">
                  <a:latin typeface="Times New Roman" pitchFamily="18" charset="0"/>
                </a:rPr>
                <a:t>′ </a:t>
              </a:r>
              <a:r>
                <a:rPr lang="en-US" altLang="zh-CN" b="1" dirty="0" smtClean="0">
                  <a:latin typeface="+mn-ea"/>
                  <a:ea typeface="+mn-ea"/>
                </a:rPr>
                <a:t>()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{  if (sym==</a:t>
              </a:r>
              <a:r>
                <a:rPr lang="en-US" altLang="zh-CN" b="1" dirty="0" smtClean="0">
                  <a:latin typeface="Times New Roman" pitchFamily="18" charset="0"/>
                </a:rPr>
                <a:t> ′ </a:t>
              </a:r>
              <a:r>
                <a:rPr lang="en-US" altLang="zh-CN" b="1" dirty="0" smtClean="0">
                  <a:latin typeface="+mn-ea"/>
                  <a:ea typeface="+mn-ea"/>
                </a:rPr>
                <a:t>*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{  scanner();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 F();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 </a:t>
              </a:r>
              <a:r>
                <a:rPr lang="en-US" altLang="zh-CN" b="1" dirty="0" smtClean="0">
                  <a:latin typeface="+mn-ea"/>
                </a:rPr>
                <a:t>T</a:t>
              </a:r>
              <a:r>
                <a:rPr lang="en-US" altLang="zh-CN" b="1" dirty="0" smtClean="0">
                  <a:latin typeface="Times New Roman" pitchFamily="18" charset="0"/>
                </a:rPr>
                <a:t>′</a:t>
              </a:r>
              <a:r>
                <a:rPr lang="en-US" altLang="zh-CN" b="1" dirty="0" smtClean="0">
                  <a:latin typeface="+mn-ea"/>
                  <a:ea typeface="+mn-ea"/>
                </a:rPr>
                <a:t>();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}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else 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if (sym ∈{</a:t>
              </a:r>
              <a:r>
                <a:rPr lang="en-US" altLang="zh-CN" b="1" dirty="0" smtClean="0">
                  <a:latin typeface="Times New Roman" pitchFamily="18" charset="0"/>
                </a:rPr>
                <a:t>′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  <a:ea typeface="+mn-ea"/>
                </a:rPr>
                <a:t>,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en-US" altLang="zh-CN" b="1" dirty="0" smtClean="0">
                  <a:latin typeface="Times New Roman" pitchFamily="18" charset="0"/>
                </a:rPr>
                <a:t>′</a:t>
              </a:r>
              <a:r>
                <a:rPr lang="en-US" altLang="zh-CN" b="1" dirty="0" smtClean="0">
                  <a:latin typeface="+mn-ea"/>
                </a:rPr>
                <a:t>+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</a:rPr>
                <a:t>,</a:t>
              </a:r>
              <a:r>
                <a:rPr lang="en-US" altLang="zh-CN" b="1" dirty="0" smtClean="0">
                  <a:latin typeface="Times New Roman" pitchFamily="18" charset="0"/>
                </a:rPr>
                <a:t> ′ </a:t>
              </a:r>
              <a:r>
                <a:rPr lang="en-US" altLang="zh-CN" b="1" dirty="0" smtClean="0">
                  <a:latin typeface="+mn-ea"/>
                  <a:ea typeface="+mn-ea"/>
                </a:rPr>
                <a:t>#</a:t>
              </a:r>
              <a:r>
                <a:rPr lang="en-US" altLang="zh-CN" b="1" dirty="0" smtClean="0">
                  <a:latin typeface="Times New Roman" pitchFamily="18" charset="0"/>
                </a:rPr>
                <a:t> ′</a:t>
              </a:r>
              <a:r>
                <a:rPr lang="en-US" altLang="zh-CN" b="1" dirty="0" smtClean="0">
                  <a:latin typeface="+mn-ea"/>
                  <a:ea typeface="+mn-ea"/>
                </a:rPr>
                <a:t>})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b="1" dirty="0" smtClean="0">
                  <a:latin typeface="+mn-ea"/>
                  <a:ea typeface="+mn-ea"/>
                </a:rPr>
                <a:t>         error();}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334000" y="4522113"/>
              <a:ext cx="3810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+mn-ea"/>
                  <a:ea typeface="+mn-ea"/>
                </a:rPr>
                <a:t>\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141153" y="1066800"/>
            <a:ext cx="2743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F()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if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{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E();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en-US" altLang="zh-CN" b="1" dirty="0" smtClean="0">
                <a:latin typeface="+mn-ea"/>
              </a:rPr>
              <a:t>if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else error();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else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if (sym =</a:t>
            </a:r>
            <a:r>
              <a:rPr lang="en-US" altLang="zh-CN" b="1" dirty="0" smtClean="0">
                <a:latin typeface="Times New Roman" pitchFamily="18" charset="0"/>
              </a:rPr>
              <a:t>′ </a:t>
            </a:r>
            <a:r>
              <a:rPr lang="en-US" altLang="zh-CN" b="1" dirty="0" err="1" smtClean="0"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else error();}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1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942B9-D18E-4123-AFB1-FED7E597556D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2286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4.4.1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递归下降分析法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796822"/>
            <a:ext cx="259362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E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T;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while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  <a:ea typeface="+mn-ea"/>
              </a:rPr>
              <a:t>+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T();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486400" y="1143000"/>
            <a:ext cx="300284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F()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if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E();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en-US" altLang="zh-CN" b="1" dirty="0" smtClean="0">
                <a:latin typeface="+mn-ea"/>
              </a:rPr>
              <a:t>if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else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error();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else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if (sym =</a:t>
            </a:r>
            <a:r>
              <a:rPr lang="en-US" altLang="zh-CN" b="1" dirty="0" smtClean="0">
                <a:latin typeface="Times New Roman" pitchFamily="18" charset="0"/>
              </a:rPr>
              <a:t>′ </a:t>
            </a:r>
            <a:r>
              <a:rPr lang="en-US" altLang="zh-CN" b="1" dirty="0" err="1" smtClean="0"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else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 error();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838200" y="1295400"/>
            <a:ext cx="2328562" cy="10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G[E]</a:t>
            </a:r>
            <a:r>
              <a:rPr lang="zh-CN" altLang="en-US" sz="2000" b="1" dirty="0">
                <a:latin typeface="Times New Roman" pitchFamily="18" charset="0"/>
              </a:rPr>
              <a:t>：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dirty="0" smtClean="0">
                <a:latin typeface="Times New Roman" pitchFamily="18" charset="0"/>
              </a:rPr>
              <a:t>→ T{+T}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            T→ F{*F}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      F→ (E)︱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27869" y="2737554"/>
            <a:ext cx="259362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T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F;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while (sym==</a:t>
            </a:r>
            <a:r>
              <a:rPr lang="en-US" altLang="zh-CN" b="1" dirty="0" smtClean="0">
                <a:latin typeface="Times New Roman" pitchFamily="18" charset="0"/>
              </a:rPr>
              <a:t> ′ </a:t>
            </a:r>
            <a:r>
              <a:rPr lang="en-US" altLang="zh-CN" b="1" dirty="0" smtClean="0">
                <a:latin typeface="+mn-ea"/>
                <a:ea typeface="+mn-ea"/>
              </a:rPr>
              <a:t>*</a:t>
            </a:r>
            <a:r>
              <a:rPr lang="en-US" altLang="zh-CN" b="1" dirty="0" smtClean="0">
                <a:latin typeface="Times New Roman" pitchFamily="18" charset="0"/>
              </a:rPr>
              <a:t> ′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{  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scanner();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 F();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4800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4.4.2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LL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）预测分析法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931332"/>
            <a:ext cx="50292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87363"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预测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分析器的逻辑结构 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1509713"/>
            <a:ext cx="6131655" cy="2641999"/>
            <a:chOff x="3010" y="3866"/>
            <a:chExt cx="5305" cy="2959"/>
          </a:xfrm>
        </p:grpSpPr>
        <p:sp>
          <p:nvSpPr>
            <p:cNvPr id="39943" name="Text Box 5"/>
            <p:cNvSpPr txBox="1">
              <a:spLocks noChangeArrowheads="1"/>
            </p:cNvSpPr>
            <p:nvPr/>
          </p:nvSpPr>
          <p:spPr bwMode="auto">
            <a:xfrm>
              <a:off x="4714" y="4614"/>
              <a:ext cx="3062" cy="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2000" b="1" dirty="0">
                  <a:latin typeface="+mn-ea"/>
                  <a:ea typeface="+mn-ea"/>
                </a:rPr>
                <a:t>分析</a:t>
              </a:r>
              <a:r>
                <a:rPr kumimoji="0" lang="zh-CN" altLang="en-US" sz="2000" b="1" dirty="0" smtClean="0">
                  <a:latin typeface="+mn-ea"/>
                  <a:ea typeface="+mn-ea"/>
                </a:rPr>
                <a:t>算法（总控程序）</a:t>
              </a:r>
              <a:endParaRPr kumimoji="0"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3664" y="4586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4132" y="4598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46" name="Text Box 8"/>
            <p:cNvSpPr txBox="1">
              <a:spLocks noChangeArrowheads="1"/>
            </p:cNvSpPr>
            <p:nvPr/>
          </p:nvSpPr>
          <p:spPr bwMode="auto">
            <a:xfrm>
              <a:off x="3704" y="4602"/>
              <a:ext cx="435" cy="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kumimoji="0" lang="en-US" altLang="zh-CN" sz="2000" b="1" dirty="0">
                  <a:solidFill>
                    <a:srgbClr val="FF00FF"/>
                  </a:solidFill>
                  <a:latin typeface="+mn-ea"/>
                  <a:ea typeface="+mn-ea"/>
                </a:rPr>
                <a:t>X</a:t>
              </a:r>
            </a:p>
            <a:p>
              <a:pPr eaLnBrk="0" hangingPunct="0">
                <a:lnSpc>
                  <a:spcPct val="96000"/>
                </a:lnSpc>
              </a:pPr>
              <a:r>
                <a:rPr kumimoji="0" lang="en-US" altLang="zh-CN" sz="2000" b="1" dirty="0">
                  <a:latin typeface="+mn-ea"/>
                  <a:ea typeface="+mn-ea"/>
                </a:rPr>
                <a:t>·</a:t>
              </a:r>
            </a:p>
            <a:p>
              <a:pPr eaLnBrk="0" hangingPunct="0">
                <a:lnSpc>
                  <a:spcPct val="96000"/>
                </a:lnSpc>
              </a:pPr>
              <a:r>
                <a:rPr kumimoji="0" lang="en-US" altLang="zh-CN" sz="2000" b="1" dirty="0">
                  <a:latin typeface="+mn-ea"/>
                  <a:ea typeface="+mn-ea"/>
                </a:rPr>
                <a:t>·</a:t>
              </a:r>
            </a:p>
            <a:p>
              <a:pPr eaLnBrk="0" hangingPunct="0">
                <a:lnSpc>
                  <a:spcPct val="96000"/>
                </a:lnSpc>
              </a:pPr>
              <a:r>
                <a:rPr kumimoji="0" lang="en-US" altLang="zh-CN" sz="2000" b="1" dirty="0" smtClean="0">
                  <a:latin typeface="+mn-ea"/>
                  <a:ea typeface="+mn-ea"/>
                </a:rPr>
                <a:t>·</a:t>
              </a:r>
              <a:endParaRPr kumimoji="0" lang="en-US" altLang="zh-CN" sz="2000" b="1" dirty="0">
                <a:latin typeface="+mn-ea"/>
                <a:ea typeface="+mn-ea"/>
              </a:endParaRPr>
            </a:p>
            <a:p>
              <a:pPr eaLnBrk="0" hangingPunct="0">
                <a:lnSpc>
                  <a:spcPct val="96000"/>
                </a:lnSpc>
              </a:pPr>
              <a:r>
                <a:rPr kumimoji="0" lang="en-US" altLang="zh-CN" sz="2000" b="1" dirty="0">
                  <a:latin typeface="+mn-ea"/>
                  <a:ea typeface="+mn-ea"/>
                </a:rPr>
                <a:t>#</a:t>
              </a:r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>
              <a:off x="3665" y="6299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3274" y="6357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2000" b="1" dirty="0">
                  <a:latin typeface="+mn-ea"/>
                  <a:ea typeface="+mn-ea"/>
                </a:rPr>
                <a:t>分析栈</a:t>
              </a:r>
              <a:r>
                <a:rPr kumimoji="0" lang="en-US" altLang="zh-CN" sz="2000" b="1" dirty="0">
                  <a:latin typeface="+mn-ea"/>
                  <a:ea typeface="+mn-ea"/>
                </a:rPr>
                <a:t>S</a:t>
              </a: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4558" y="3866"/>
              <a:ext cx="375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000" b="1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altLang="zh-CN" sz="2000" b="1" baseline="-25000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kumimoji="0" lang="en-US" altLang="zh-CN" sz="2000" b="1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altLang="zh-CN" sz="2000" b="1" baseline="-25000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0" lang="en-US" altLang="zh-CN" sz="2000" b="1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kumimoji="0" lang="en-US" altLang="zh-CN" sz="2000" b="1" dirty="0" smtClean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···</a:t>
              </a:r>
              <a:r>
                <a:rPr kumimoji="0" lang="en-US" altLang="zh-CN" sz="2000" b="1" dirty="0" err="1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altLang="zh-CN" sz="2000" b="1" baseline="-25000" dirty="0" err="1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zh-CN" altLang="en-US" sz="2000" b="1" baseline="-25000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－</a:t>
              </a:r>
              <a:r>
                <a:rPr kumimoji="0" lang="en-US" altLang="zh-CN" sz="2000" b="1" baseline="-25000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kumimoji="0" lang="en-US" altLang="zh-CN" sz="2000" b="1" dirty="0">
                  <a:solidFill>
                    <a:srgbClr val="80808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kumimoji="0" lang="en-US" altLang="zh-CN" sz="2000" b="1" dirty="0" err="1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altLang="zh-CN" sz="2000" b="1" baseline="-25000" dirty="0" err="1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altLang="zh-CN" sz="2000" b="1" baseline="-25000" dirty="0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kumimoji="0"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altLang="zh-CN" sz="20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i+1</a:t>
              </a:r>
              <a:r>
                <a:rPr kumimoji="0"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···</a:t>
              </a:r>
              <a:r>
                <a:rPr kumimoji="0" lang="en-US" altLang="zh-CN" sz="20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kumimoji="0"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altLang="zh-CN" sz="20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zh-CN" altLang="en-US" sz="20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－</a:t>
              </a:r>
              <a:r>
                <a:rPr kumimoji="0" lang="en-US" altLang="zh-CN" sz="20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kumimoji="0"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kumimoji="0" lang="en-US" altLang="zh-CN" sz="2000" b="1" dirty="0">
                  <a:latin typeface="+mn-ea"/>
                  <a:ea typeface="+mn-ea"/>
                </a:rPr>
                <a:t>a</a:t>
              </a:r>
              <a:r>
                <a:rPr kumimoji="0" lang="en-US" altLang="zh-CN" sz="2000" b="1" baseline="-25000" dirty="0">
                  <a:latin typeface="+mn-ea"/>
                  <a:ea typeface="+mn-ea"/>
                </a:rPr>
                <a:t>n </a:t>
              </a:r>
              <a:r>
                <a:rPr kumimoji="0" lang="en-US" altLang="zh-CN" sz="2000" b="1" dirty="0">
                  <a:latin typeface="+mn-ea"/>
                  <a:ea typeface="+mn-ea"/>
                </a:rPr>
                <a:t>#</a:t>
              </a: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4631" y="3928"/>
              <a:ext cx="3488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>
              <a:off x="8109" y="3942"/>
              <a:ext cx="0" cy="397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52" name="Line 14"/>
            <p:cNvSpPr>
              <a:spLocks noChangeShapeType="1"/>
            </p:cNvSpPr>
            <p:nvPr/>
          </p:nvSpPr>
          <p:spPr bwMode="auto">
            <a:xfrm>
              <a:off x="4631" y="4336"/>
              <a:ext cx="3488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3010" y="3882"/>
              <a:ext cx="1080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zh-CN" altLang="en-US" sz="2000" b="1" dirty="0" smtClean="0">
                  <a:latin typeface="+mn-ea"/>
                  <a:ea typeface="+mn-ea"/>
                </a:rPr>
                <a:t>输入串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4686" y="5643"/>
              <a:ext cx="3136" cy="88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2000" b="1">
                  <a:latin typeface="+mn-ea"/>
                  <a:ea typeface="+mn-ea"/>
                </a:rPr>
                <a:t>分析表</a:t>
              </a:r>
              <a:r>
                <a:rPr kumimoji="0" lang="en-US" altLang="zh-CN" sz="2000" b="1">
                  <a:latin typeface="+mn-ea"/>
                  <a:ea typeface="+mn-ea"/>
                </a:rPr>
                <a:t>M</a:t>
              </a:r>
            </a:p>
            <a:p>
              <a:pPr algn="ctr" eaLnBrk="0" hangingPunct="0"/>
              <a:r>
                <a:rPr kumimoji="0" lang="zh-CN" altLang="en-US" sz="2000" b="1">
                  <a:solidFill>
                    <a:srgbClr val="C0C0C0"/>
                  </a:solidFill>
                  <a:latin typeface="+mn-ea"/>
                  <a:ea typeface="+mn-ea"/>
                </a:rPr>
                <a:t>（文法规则集）</a:t>
              </a:r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 flipV="1">
              <a:off x="6249" y="4319"/>
              <a:ext cx="0" cy="304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56" name="Line 18"/>
            <p:cNvSpPr>
              <a:spLocks noChangeShapeType="1"/>
            </p:cNvSpPr>
            <p:nvPr/>
          </p:nvSpPr>
          <p:spPr bwMode="auto">
            <a:xfrm flipH="1">
              <a:off x="4221" y="4811"/>
              <a:ext cx="45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 flipV="1">
              <a:off x="6249" y="5150"/>
              <a:ext cx="0" cy="47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6E2889D6-983C-4F9A-9CB7-DE851F24DA75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dirty="0" smtClean="0">
              <a:ea typeface="宋体" charset="-122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3" cstate="print"/>
          <a:srcRect l="3320" t="50201" r="27499" b="14362"/>
          <a:stretch>
            <a:fillRect/>
          </a:stretch>
        </p:blipFill>
        <p:spPr bwMode="auto">
          <a:xfrm>
            <a:off x="2057400" y="4267200"/>
            <a:ext cx="523286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942B9-D18E-4123-AFB1-FED7E597556D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33400" y="974725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4.11 </a:t>
            </a:r>
            <a:r>
              <a:rPr lang="zh-CN" altLang="en-US" sz="2200" b="1" dirty="0" smtClean="0">
                <a:latin typeface="+mn-ea"/>
                <a:ea typeface="+mn-ea"/>
              </a:rPr>
              <a:t>中的文法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36874" name="Rectangle 3"/>
          <p:cNvSpPr>
            <a:spLocks noChangeArrowheads="1"/>
          </p:cNvSpPr>
          <p:nvPr/>
        </p:nvSpPr>
        <p:spPr bwMode="auto">
          <a:xfrm>
            <a:off x="677328" y="1752600"/>
            <a:ext cx="2328562" cy="10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G[E]</a:t>
            </a:r>
            <a:r>
              <a:rPr lang="zh-CN" altLang="en-US" sz="2000" b="1" dirty="0">
                <a:latin typeface="Times New Roman" pitchFamily="18" charset="0"/>
              </a:rPr>
              <a:t>：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dirty="0" smtClean="0">
                <a:latin typeface="Times New Roman" pitchFamily="18" charset="0"/>
              </a:rPr>
              <a:t>→ E+T | T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            T→ T*F | F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      F→ (E)︱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657600" y="1524000"/>
            <a:ext cx="2619632" cy="17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G[E]</a:t>
            </a:r>
            <a:r>
              <a:rPr lang="zh-CN" altLang="en-US" sz="2000" b="1" dirty="0">
                <a:latin typeface="Times New Roman" pitchFamily="18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</a:rPr>
              <a:t>E → TE′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E′→+</a:t>
            </a:r>
            <a:r>
              <a:rPr lang="en-US" altLang="zh-CN" sz="2000" b="1" dirty="0" err="1" smtClean="0">
                <a:latin typeface="Times New Roman" pitchFamily="18" charset="0"/>
              </a:rPr>
              <a:t>TE′|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            T→ FT′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T′→*</a:t>
            </a:r>
            <a:r>
              <a:rPr lang="en-US" altLang="zh-CN" sz="2000" b="1" dirty="0" err="1" smtClean="0">
                <a:latin typeface="Times New Roman" pitchFamily="18" charset="0"/>
              </a:rPr>
              <a:t>FT′|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Times New Roman" pitchFamily="18" charset="0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en-US" altLang="zh-CN" sz="2000" b="1" dirty="0" smtClean="0">
                <a:latin typeface="Times New Roman" pitchFamily="18" charset="0"/>
              </a:rPr>
              <a:t>      F→ (E)︱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3194751" y="2133600"/>
            <a:ext cx="462849" cy="228600"/>
          </a:xfrm>
          <a:prstGeom prst="rightArrow">
            <a:avLst/>
          </a:prstGeom>
          <a:solidFill>
            <a:schemeClr val="tx1">
              <a:alpha val="9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21"/>
          <p:cNvSpPr txBox="1">
            <a:spLocks noChangeArrowheads="1"/>
          </p:cNvSpPr>
          <p:nvPr/>
        </p:nvSpPr>
        <p:spPr>
          <a:xfrm>
            <a:off x="457200" y="304800"/>
            <a:ext cx="4800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4.4.2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LL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）预测分析法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 l="3320" t="50201" r="27499" b="14362"/>
          <a:stretch>
            <a:fillRect/>
          </a:stretch>
        </p:blipFill>
        <p:spPr bwMode="auto">
          <a:xfrm>
            <a:off x="304800" y="3429000"/>
            <a:ext cx="594643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511725" y="15240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分析栈       输入串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511725" y="45720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E′T′i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11725" y="18288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#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    </a:t>
            </a:r>
            <a:r>
              <a:rPr lang="en-US" altLang="zh-CN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i+i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511725" y="36576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E′T+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+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511725" y="21336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#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E′T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 </a:t>
            </a:r>
            <a:r>
              <a:rPr lang="en-US" altLang="zh-CN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i+i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511725" y="2438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E′T′F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i+i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511725" y="27432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E′T′i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i+i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511725" y="30480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E′T′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+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511725" y="33528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+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6511725" y="3962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6511725" y="51816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511725" y="5486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511725" y="42672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E′T′F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511725" y="48768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 E′T′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6447100" y="1863525"/>
            <a:ext cx="2438400" cy="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B72240-AE6A-4A53-86EA-381573A8140F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914400"/>
            <a:ext cx="7620000" cy="5105400"/>
            <a:chOff x="2202" y="9088"/>
            <a:chExt cx="7428" cy="5664"/>
          </a:xfrm>
        </p:grpSpPr>
        <p:sp>
          <p:nvSpPr>
            <p:cNvPr id="43014" name="AutoShape 3"/>
            <p:cNvSpPr>
              <a:spLocks noChangeArrowheads="1"/>
            </p:cNvSpPr>
            <p:nvPr/>
          </p:nvSpPr>
          <p:spPr bwMode="auto">
            <a:xfrm>
              <a:off x="5718" y="14398"/>
              <a:ext cx="720" cy="312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15" name="Text Box 4"/>
            <p:cNvSpPr txBox="1">
              <a:spLocks noChangeArrowheads="1"/>
            </p:cNvSpPr>
            <p:nvPr/>
          </p:nvSpPr>
          <p:spPr bwMode="auto">
            <a:xfrm>
              <a:off x="5580" y="14320"/>
              <a:ext cx="99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>
                  <a:latin typeface="+mn-ea"/>
                  <a:ea typeface="+mn-ea"/>
                </a:rPr>
                <a:t>end</a:t>
              </a:r>
            </a:p>
          </p:txBody>
        </p:sp>
        <p:sp>
          <p:nvSpPr>
            <p:cNvPr id="43016" name="Text Box 5"/>
            <p:cNvSpPr txBox="1">
              <a:spLocks noChangeArrowheads="1"/>
            </p:cNvSpPr>
            <p:nvPr/>
          </p:nvSpPr>
          <p:spPr bwMode="auto">
            <a:xfrm>
              <a:off x="5700" y="9088"/>
              <a:ext cx="750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begin</a:t>
              </a:r>
            </a:p>
          </p:txBody>
        </p:sp>
        <p:sp>
          <p:nvSpPr>
            <p:cNvPr id="43017" name="AutoShape 6"/>
            <p:cNvSpPr>
              <a:spLocks noChangeArrowheads="1"/>
            </p:cNvSpPr>
            <p:nvPr/>
          </p:nvSpPr>
          <p:spPr bwMode="auto">
            <a:xfrm>
              <a:off x="5715" y="9161"/>
              <a:ext cx="720" cy="312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520" y="11251"/>
              <a:ext cx="1080" cy="474"/>
              <a:chOff x="4815" y="10428"/>
              <a:chExt cx="1080" cy="474"/>
            </a:xfrm>
          </p:grpSpPr>
          <p:sp>
            <p:nvSpPr>
              <p:cNvPr id="43091" name="AutoShape 9"/>
              <p:cNvSpPr>
                <a:spLocks noChangeArrowheads="1"/>
              </p:cNvSpPr>
              <p:nvPr/>
            </p:nvSpPr>
            <p:spPr bwMode="auto">
              <a:xfrm>
                <a:off x="4815" y="10434"/>
                <a:ext cx="1080" cy="46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92" name="Text Box 10"/>
              <p:cNvSpPr txBox="1">
                <a:spLocks noChangeArrowheads="1"/>
              </p:cNvSpPr>
              <p:nvPr/>
            </p:nvSpPr>
            <p:spPr bwMode="auto">
              <a:xfrm>
                <a:off x="4845" y="10428"/>
                <a:ext cx="990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sz="1800" b="1">
                    <a:latin typeface="+mn-ea"/>
                    <a:ea typeface="+mn-ea"/>
                  </a:rPr>
                  <a:t>X</a:t>
                </a:r>
                <a:r>
                  <a:rPr kumimoji="0" lang="en-US" altLang="zh-CN" sz="1800" b="1">
                    <a:latin typeface="+mn-ea"/>
                    <a:ea typeface="+mn-ea"/>
                    <a:sym typeface="Symbol" pitchFamily="18" charset="2"/>
                  </a:rPr>
                  <a:t></a:t>
                </a:r>
                <a:r>
                  <a:rPr kumimoji="0" lang="en-US" altLang="zh-CN" sz="1800" b="1">
                    <a:latin typeface="+mn-ea"/>
                    <a:ea typeface="+mn-ea"/>
                  </a:rPr>
                  <a:t>V</a:t>
                </a:r>
                <a:r>
                  <a:rPr kumimoji="0" lang="en-US" altLang="zh-CN" sz="1800" b="1" baseline="-25000">
                    <a:latin typeface="+mn-ea"/>
                    <a:ea typeface="+mn-ea"/>
                  </a:rPr>
                  <a:t>T</a:t>
                </a:r>
                <a:endParaRPr kumimoji="0" lang="en-US" altLang="zh-CN" sz="1800" b="1">
                  <a:latin typeface="+mn-ea"/>
                  <a:ea typeface="+mn-ea"/>
                </a:endParaRPr>
              </a:p>
            </p:txBody>
          </p:sp>
        </p:grp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6870" y="12667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>
                  <a:latin typeface="+mn-ea"/>
                  <a:ea typeface="+mn-ea"/>
                </a:rPr>
                <a:t>erorr</a:t>
              </a: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8100" y="12679"/>
              <a:ext cx="1486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a</a:t>
              </a:r>
              <a:r>
                <a:rPr kumimoji="0" lang="en-US" altLang="zh-CN" sz="1800" b="1" dirty="0" smtClean="0">
                  <a:latin typeface="+mn-ea"/>
                  <a:ea typeface="+mn-ea"/>
                </a:rPr>
                <a:t>←</a:t>
              </a:r>
              <a:r>
                <a:rPr kumimoji="0" lang="zh-CN" altLang="en-US" sz="1800" b="1" dirty="0" smtClean="0">
                  <a:latin typeface="+mn-ea"/>
                  <a:ea typeface="+mn-ea"/>
                </a:rPr>
                <a:t>下一符号</a:t>
              </a:r>
              <a:endParaRPr kumimoji="0"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2412" y="14066"/>
              <a:ext cx="187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6000"/>
                </a:lnSpc>
              </a:pPr>
              <a:r>
                <a:rPr kumimoji="0" lang="zh-CN" altLang="en-US" sz="1800" b="1" dirty="0">
                  <a:latin typeface="+mn-ea"/>
                  <a:ea typeface="+mn-ea"/>
                </a:rPr>
                <a:t>取</a:t>
              </a:r>
              <a:r>
                <a:rPr kumimoji="0" lang="en-US" altLang="zh-CN" sz="1800" b="1" dirty="0">
                  <a:latin typeface="+mn-ea"/>
                  <a:ea typeface="+mn-ea"/>
                </a:rPr>
                <a:t>M[X ,a]</a:t>
              </a:r>
              <a:r>
                <a:rPr kumimoji="0" lang="zh-CN" altLang="en-US" sz="1800" b="1" dirty="0">
                  <a:latin typeface="+mn-ea"/>
                  <a:ea typeface="+mn-ea"/>
                </a:rPr>
                <a:t>规则右部，逆序入</a:t>
              </a:r>
              <a:r>
                <a:rPr kumimoji="0" lang="zh-CN" altLang="en-US" sz="1800" b="1" dirty="0" smtClean="0">
                  <a:latin typeface="+mn-ea"/>
                  <a:ea typeface="+mn-ea"/>
                </a:rPr>
                <a:t>栈</a:t>
              </a:r>
              <a:r>
                <a:rPr kumimoji="0" lang="en-US" altLang="zh-CN" sz="1800" b="1" dirty="0" smtClean="0">
                  <a:latin typeface="+mn-ea"/>
                  <a:ea typeface="+mn-ea"/>
                </a:rPr>
                <a:t>S</a:t>
              </a:r>
              <a:endParaRPr kumimoji="0" lang="en-US" altLang="zh-CN" sz="1800" b="1" dirty="0">
                <a:latin typeface="+mn-ea"/>
                <a:ea typeface="+mn-ea"/>
              </a:endParaRP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305" y="11956"/>
              <a:ext cx="1140" cy="468"/>
              <a:chOff x="4800" y="11937"/>
              <a:chExt cx="1140" cy="468"/>
            </a:xfrm>
          </p:grpSpPr>
          <p:sp>
            <p:nvSpPr>
              <p:cNvPr id="43089" name="AutoShape 15"/>
              <p:cNvSpPr>
                <a:spLocks noChangeArrowheads="1"/>
              </p:cNvSpPr>
              <p:nvPr/>
            </p:nvSpPr>
            <p:spPr bwMode="auto">
              <a:xfrm>
                <a:off x="4800" y="11937"/>
                <a:ext cx="1080" cy="46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90" name="Text Box 16"/>
              <p:cNvSpPr txBox="1">
                <a:spLocks noChangeArrowheads="1"/>
              </p:cNvSpPr>
              <p:nvPr/>
            </p:nvSpPr>
            <p:spPr bwMode="auto">
              <a:xfrm>
                <a:off x="4867" y="11967"/>
                <a:ext cx="1073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sz="1700" b="1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kumimoji="0" lang="zh-CN" altLang="en-US" sz="1700" b="1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＝</a:t>
                </a:r>
                <a:r>
                  <a:rPr lang="en-US" altLang="zh-CN" sz="1700" b="1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’</a:t>
                </a:r>
                <a:r>
                  <a:rPr kumimoji="0" lang="en-US" altLang="zh-CN" sz="1700" b="1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#</a:t>
                </a:r>
                <a:r>
                  <a:rPr kumimoji="0" lang="en-US" altLang="zh-CN" sz="1800" b="1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’</a:t>
                </a:r>
                <a:endParaRPr kumimoji="0" lang="en-US" altLang="zh-CN" sz="1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43023" name="Text Box 17"/>
            <p:cNvSpPr txBox="1">
              <a:spLocks noChangeArrowheads="1"/>
            </p:cNvSpPr>
            <p:nvPr/>
          </p:nvSpPr>
          <p:spPr bwMode="auto">
            <a:xfrm>
              <a:off x="5820" y="1333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>
                  <a:latin typeface="+mn-ea"/>
                  <a:ea typeface="+mn-ea"/>
                </a:rPr>
                <a:t>erorr</a:t>
              </a:r>
            </a:p>
          </p:txBody>
        </p:sp>
        <p:sp>
          <p:nvSpPr>
            <p:cNvPr id="43024" name="Line 18"/>
            <p:cNvSpPr>
              <a:spLocks noChangeShapeType="1"/>
            </p:cNvSpPr>
            <p:nvPr/>
          </p:nvSpPr>
          <p:spPr bwMode="auto">
            <a:xfrm>
              <a:off x="6060" y="9468"/>
              <a:ext cx="0" cy="28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830" y="11488"/>
              <a:ext cx="680" cy="468"/>
              <a:chOff x="3105" y="2361"/>
              <a:chExt cx="180" cy="468"/>
            </a:xfrm>
          </p:grpSpPr>
          <p:sp>
            <p:nvSpPr>
              <p:cNvPr id="43087" name="Line 20"/>
              <p:cNvSpPr>
                <a:spLocks noChangeShapeType="1"/>
              </p:cNvSpPr>
              <p:nvPr/>
            </p:nvSpPr>
            <p:spPr bwMode="auto">
              <a:xfrm>
                <a:off x="310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88" name="Line 21"/>
              <p:cNvSpPr>
                <a:spLocks noChangeShapeType="1"/>
              </p:cNvSpPr>
              <p:nvPr/>
            </p:nvSpPr>
            <p:spPr bwMode="auto">
              <a:xfrm>
                <a:off x="3105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5400" y="12178"/>
              <a:ext cx="195" cy="468"/>
              <a:chOff x="4395" y="2361"/>
              <a:chExt cx="195" cy="468"/>
            </a:xfrm>
          </p:grpSpPr>
          <p:sp>
            <p:nvSpPr>
              <p:cNvPr id="43085" name="Line 23"/>
              <p:cNvSpPr>
                <a:spLocks noChangeShapeType="1"/>
              </p:cNvSpPr>
              <p:nvPr/>
            </p:nvSpPr>
            <p:spPr bwMode="auto">
              <a:xfrm>
                <a:off x="439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86" name="Line 24"/>
              <p:cNvSpPr>
                <a:spLocks noChangeShapeType="1"/>
              </p:cNvSpPr>
              <p:nvPr/>
            </p:nvSpPr>
            <p:spPr bwMode="auto">
              <a:xfrm>
                <a:off x="4590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43027" name="Line 25"/>
            <p:cNvSpPr>
              <a:spLocks noChangeShapeType="1"/>
            </p:cNvSpPr>
            <p:nvPr/>
          </p:nvSpPr>
          <p:spPr bwMode="auto">
            <a:xfrm>
              <a:off x="4385" y="14086"/>
              <a:ext cx="30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28" name="Line 26"/>
            <p:cNvSpPr>
              <a:spLocks noChangeShapeType="1"/>
            </p:cNvSpPr>
            <p:nvPr/>
          </p:nvSpPr>
          <p:spPr bwMode="auto">
            <a:xfrm>
              <a:off x="6075" y="14100"/>
              <a:ext cx="0" cy="28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29" name="Text Box 27"/>
            <p:cNvSpPr txBox="1">
              <a:spLocks noChangeArrowheads="1"/>
            </p:cNvSpPr>
            <p:nvPr/>
          </p:nvSpPr>
          <p:spPr bwMode="auto">
            <a:xfrm>
              <a:off x="5585" y="12118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43030" name="Text Box 28"/>
            <p:cNvSpPr txBox="1">
              <a:spLocks noChangeArrowheads="1"/>
            </p:cNvSpPr>
            <p:nvPr/>
          </p:nvSpPr>
          <p:spPr bwMode="auto">
            <a:xfrm>
              <a:off x="8775" y="12157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43031" name="Text Box 29"/>
            <p:cNvSpPr txBox="1">
              <a:spLocks noChangeArrowheads="1"/>
            </p:cNvSpPr>
            <p:nvPr/>
          </p:nvSpPr>
          <p:spPr bwMode="auto">
            <a:xfrm>
              <a:off x="8040" y="11431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43032" name="Text Box 30"/>
            <p:cNvSpPr txBox="1">
              <a:spLocks noChangeArrowheads="1"/>
            </p:cNvSpPr>
            <p:nvPr/>
          </p:nvSpPr>
          <p:spPr bwMode="auto">
            <a:xfrm>
              <a:off x="4485" y="11428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43033" name="Text Box 31"/>
            <p:cNvSpPr txBox="1">
              <a:spLocks noChangeArrowheads="1"/>
            </p:cNvSpPr>
            <p:nvPr/>
          </p:nvSpPr>
          <p:spPr bwMode="auto">
            <a:xfrm>
              <a:off x="7050" y="12103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43034" name="Text Box 32"/>
            <p:cNvSpPr txBox="1">
              <a:spLocks noChangeArrowheads="1"/>
            </p:cNvSpPr>
            <p:nvPr/>
          </p:nvSpPr>
          <p:spPr bwMode="auto">
            <a:xfrm>
              <a:off x="3820" y="9743"/>
              <a:ext cx="44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 dirty="0" smtClean="0">
                  <a:latin typeface="+mn-ea"/>
                  <a:ea typeface="+mn-ea"/>
                </a:rPr>
                <a:t>#</a:t>
              </a:r>
              <a:r>
                <a:rPr kumimoji="0" lang="zh-CN" altLang="en-US" sz="1800" b="1" dirty="0" smtClean="0">
                  <a:latin typeface="+mn-ea"/>
                  <a:ea typeface="+mn-ea"/>
                </a:rPr>
                <a:t>和开始符号入栈</a:t>
              </a:r>
              <a:r>
                <a:rPr kumimoji="0" lang="en-US" altLang="zh-CN" sz="1800" b="1" dirty="0" smtClean="0">
                  <a:latin typeface="+mn-ea"/>
                  <a:ea typeface="+mn-ea"/>
                </a:rPr>
                <a:t>S</a:t>
              </a:r>
              <a:r>
                <a:rPr kumimoji="0" lang="zh-CN" altLang="en-US" sz="1800" b="1" dirty="0" smtClean="0">
                  <a:latin typeface="+mn-ea"/>
                  <a:ea typeface="+mn-ea"/>
                </a:rPr>
                <a:t>，</a:t>
              </a:r>
              <a:r>
                <a:rPr kumimoji="0" lang="en-US" altLang="zh-CN" sz="1800" b="1" dirty="0">
                  <a:latin typeface="+mn-ea"/>
                  <a:ea typeface="+mn-ea"/>
                </a:rPr>
                <a:t>a</a:t>
              </a:r>
              <a:r>
                <a:rPr kumimoji="0" lang="en-US" altLang="zh-CN" sz="1800" b="1" dirty="0" smtClean="0">
                  <a:latin typeface="+mn-ea"/>
                  <a:ea typeface="+mn-ea"/>
                </a:rPr>
                <a:t>←</a:t>
              </a:r>
              <a:r>
                <a:rPr kumimoji="0" lang="zh-CN" altLang="en-US" sz="1800" b="1" dirty="0" smtClean="0">
                  <a:latin typeface="+mn-ea"/>
                  <a:ea typeface="+mn-ea"/>
                </a:rPr>
                <a:t>输入串第一个符号</a:t>
              </a:r>
              <a:endParaRPr kumimoji="0"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43035" name="Line 33"/>
            <p:cNvSpPr>
              <a:spLocks noChangeShapeType="1"/>
            </p:cNvSpPr>
            <p:nvPr/>
          </p:nvSpPr>
          <p:spPr bwMode="auto">
            <a:xfrm>
              <a:off x="6060" y="10212"/>
              <a:ext cx="0" cy="28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36" name="Text Box 34"/>
            <p:cNvSpPr txBox="1">
              <a:spLocks noChangeArrowheads="1"/>
            </p:cNvSpPr>
            <p:nvPr/>
          </p:nvSpPr>
          <p:spPr bwMode="auto">
            <a:xfrm>
              <a:off x="5059" y="10492"/>
              <a:ext cx="202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>
                  <a:latin typeface="+mn-ea"/>
                  <a:ea typeface="+mn-ea"/>
                </a:rPr>
                <a:t>X←pop(S)</a:t>
              </a:r>
            </a:p>
          </p:txBody>
        </p:sp>
        <p:sp>
          <p:nvSpPr>
            <p:cNvPr id="43037" name="Line 35"/>
            <p:cNvSpPr>
              <a:spLocks noChangeShapeType="1"/>
            </p:cNvSpPr>
            <p:nvPr/>
          </p:nvSpPr>
          <p:spPr bwMode="auto">
            <a:xfrm>
              <a:off x="6060" y="10971"/>
              <a:ext cx="0" cy="28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615" y="11494"/>
              <a:ext cx="1474" cy="468"/>
              <a:chOff x="6630" y="11490"/>
              <a:chExt cx="680" cy="468"/>
            </a:xfrm>
          </p:grpSpPr>
          <p:sp>
            <p:nvSpPr>
              <p:cNvPr id="43083" name="Line 37"/>
              <p:cNvSpPr>
                <a:spLocks noChangeShapeType="1"/>
              </p:cNvSpPr>
              <p:nvPr/>
            </p:nvSpPr>
            <p:spPr bwMode="auto">
              <a:xfrm>
                <a:off x="6630" y="11490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84" name="Line 38"/>
              <p:cNvSpPr>
                <a:spLocks noChangeShapeType="1"/>
              </p:cNvSpPr>
              <p:nvPr/>
            </p:nvSpPr>
            <p:spPr bwMode="auto">
              <a:xfrm>
                <a:off x="7310" y="1149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7560" y="11971"/>
              <a:ext cx="1080" cy="468"/>
              <a:chOff x="4800" y="11937"/>
              <a:chExt cx="1080" cy="468"/>
            </a:xfrm>
          </p:grpSpPr>
          <p:sp>
            <p:nvSpPr>
              <p:cNvPr id="43081" name="AutoShape 40"/>
              <p:cNvSpPr>
                <a:spLocks noChangeArrowheads="1"/>
              </p:cNvSpPr>
              <p:nvPr/>
            </p:nvSpPr>
            <p:spPr bwMode="auto">
              <a:xfrm>
                <a:off x="4800" y="11937"/>
                <a:ext cx="1080" cy="46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82" name="Text Box 41"/>
              <p:cNvSpPr txBox="1">
                <a:spLocks noChangeArrowheads="1"/>
              </p:cNvSpPr>
              <p:nvPr/>
            </p:nvSpPr>
            <p:spPr bwMode="auto">
              <a:xfrm>
                <a:off x="4860" y="11967"/>
                <a:ext cx="990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sz="1800" b="1">
                    <a:latin typeface="+mn-ea"/>
                    <a:ea typeface="+mn-ea"/>
                  </a:rPr>
                  <a:t>X</a:t>
                </a:r>
                <a:r>
                  <a:rPr kumimoji="0" lang="zh-CN" altLang="en-US" sz="1800" b="1">
                    <a:latin typeface="+mn-ea"/>
                    <a:ea typeface="+mn-ea"/>
                  </a:rPr>
                  <a:t>＝</a:t>
                </a:r>
                <a:r>
                  <a:rPr kumimoji="0"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597" y="12178"/>
              <a:ext cx="748" cy="468"/>
              <a:chOff x="3105" y="2361"/>
              <a:chExt cx="180" cy="468"/>
            </a:xfrm>
          </p:grpSpPr>
          <p:sp>
            <p:nvSpPr>
              <p:cNvPr id="43079" name="Line 43"/>
              <p:cNvSpPr>
                <a:spLocks noChangeShapeType="1"/>
              </p:cNvSpPr>
              <p:nvPr/>
            </p:nvSpPr>
            <p:spPr bwMode="auto">
              <a:xfrm>
                <a:off x="310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80" name="Line 44"/>
              <p:cNvSpPr>
                <a:spLocks noChangeShapeType="1"/>
              </p:cNvSpPr>
              <p:nvPr/>
            </p:nvSpPr>
            <p:spPr bwMode="auto">
              <a:xfrm>
                <a:off x="3105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8655" y="12193"/>
              <a:ext cx="195" cy="468"/>
              <a:chOff x="4395" y="2361"/>
              <a:chExt cx="195" cy="468"/>
            </a:xfrm>
          </p:grpSpPr>
          <p:sp>
            <p:nvSpPr>
              <p:cNvPr id="43077" name="Line 46"/>
              <p:cNvSpPr>
                <a:spLocks noChangeShapeType="1"/>
              </p:cNvSpPr>
              <p:nvPr/>
            </p:nvSpPr>
            <p:spPr bwMode="auto">
              <a:xfrm>
                <a:off x="439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78" name="Line 47"/>
              <p:cNvSpPr>
                <a:spLocks noChangeShapeType="1"/>
              </p:cNvSpPr>
              <p:nvPr/>
            </p:nvSpPr>
            <p:spPr bwMode="auto">
              <a:xfrm>
                <a:off x="4590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7395" y="12203"/>
              <a:ext cx="180" cy="468"/>
              <a:chOff x="3105" y="2386"/>
              <a:chExt cx="180" cy="468"/>
            </a:xfrm>
          </p:grpSpPr>
          <p:sp>
            <p:nvSpPr>
              <p:cNvPr id="43075" name="Line 49"/>
              <p:cNvSpPr>
                <a:spLocks noChangeShapeType="1"/>
              </p:cNvSpPr>
              <p:nvPr/>
            </p:nvSpPr>
            <p:spPr bwMode="auto">
              <a:xfrm>
                <a:off x="3105" y="2386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76" name="Line 50"/>
              <p:cNvSpPr>
                <a:spLocks noChangeShapeType="1"/>
              </p:cNvSpPr>
              <p:nvPr/>
            </p:nvSpPr>
            <p:spPr bwMode="auto">
              <a:xfrm>
                <a:off x="3105" y="238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5070" y="12655"/>
              <a:ext cx="1080" cy="468"/>
              <a:chOff x="4800" y="11937"/>
              <a:chExt cx="1080" cy="468"/>
            </a:xfrm>
          </p:grpSpPr>
          <p:sp>
            <p:nvSpPr>
              <p:cNvPr id="43073" name="AutoShape 52"/>
              <p:cNvSpPr>
                <a:spLocks noChangeArrowheads="1"/>
              </p:cNvSpPr>
              <p:nvPr/>
            </p:nvSpPr>
            <p:spPr bwMode="auto">
              <a:xfrm>
                <a:off x="4800" y="11937"/>
                <a:ext cx="1080" cy="46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74" name="Text Box 53"/>
              <p:cNvSpPr txBox="1">
                <a:spLocks noChangeArrowheads="1"/>
              </p:cNvSpPr>
              <p:nvPr/>
            </p:nvSpPr>
            <p:spPr bwMode="auto">
              <a:xfrm>
                <a:off x="4860" y="11967"/>
                <a:ext cx="990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sz="1800" b="1">
                    <a:latin typeface="+mn-ea"/>
                    <a:ea typeface="+mn-ea"/>
                  </a:rPr>
                  <a:t>X</a:t>
                </a:r>
                <a:r>
                  <a:rPr kumimoji="0" lang="zh-CN" altLang="en-US" sz="1800" b="1">
                    <a:latin typeface="+mn-ea"/>
                    <a:ea typeface="+mn-ea"/>
                  </a:rPr>
                  <a:t>＝</a:t>
                </a:r>
                <a:r>
                  <a:rPr kumimoji="0"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6150" y="12892"/>
              <a:ext cx="195" cy="468"/>
              <a:chOff x="4395" y="2361"/>
              <a:chExt cx="195" cy="468"/>
            </a:xfrm>
          </p:grpSpPr>
          <p:sp>
            <p:nvSpPr>
              <p:cNvPr id="43071" name="Line 55"/>
              <p:cNvSpPr>
                <a:spLocks noChangeShapeType="1"/>
              </p:cNvSpPr>
              <p:nvPr/>
            </p:nvSpPr>
            <p:spPr bwMode="auto">
              <a:xfrm>
                <a:off x="439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72" name="Line 56"/>
              <p:cNvSpPr>
                <a:spLocks noChangeShapeType="1"/>
              </p:cNvSpPr>
              <p:nvPr/>
            </p:nvSpPr>
            <p:spPr bwMode="auto">
              <a:xfrm>
                <a:off x="4590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2967" y="12595"/>
              <a:ext cx="1275" cy="638"/>
              <a:chOff x="2877" y="14218"/>
              <a:chExt cx="1275" cy="638"/>
            </a:xfrm>
          </p:grpSpPr>
          <p:sp>
            <p:nvSpPr>
              <p:cNvPr id="43069" name="AutoShape 58"/>
              <p:cNvSpPr>
                <a:spLocks noChangeArrowheads="1"/>
              </p:cNvSpPr>
              <p:nvPr/>
            </p:nvSpPr>
            <p:spPr bwMode="auto">
              <a:xfrm>
                <a:off x="2877" y="14218"/>
                <a:ext cx="1275" cy="63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70" name="Text Box 59"/>
              <p:cNvSpPr txBox="1">
                <a:spLocks noChangeArrowheads="1"/>
              </p:cNvSpPr>
              <p:nvPr/>
            </p:nvSpPr>
            <p:spPr bwMode="auto">
              <a:xfrm>
                <a:off x="2880" y="14313"/>
                <a:ext cx="1263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kumimoji="0" lang="en-US" altLang="zh-CN" sz="16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M[X ,a]≠</a:t>
                </a:r>
                <a:r>
                  <a:rPr kumimoji="0" lang="zh-CN" altLang="en-US" sz="16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空</a:t>
                </a:r>
              </a:p>
            </p:txBody>
          </p: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4890" y="12907"/>
              <a:ext cx="180" cy="1191"/>
              <a:chOff x="3105" y="2361"/>
              <a:chExt cx="180" cy="468"/>
            </a:xfrm>
          </p:grpSpPr>
          <p:sp>
            <p:nvSpPr>
              <p:cNvPr id="43067" name="Line 61"/>
              <p:cNvSpPr>
                <a:spLocks noChangeShapeType="1"/>
              </p:cNvSpPr>
              <p:nvPr/>
            </p:nvSpPr>
            <p:spPr bwMode="auto">
              <a:xfrm>
                <a:off x="310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68" name="Line 62"/>
              <p:cNvSpPr>
                <a:spLocks noChangeShapeType="1"/>
              </p:cNvSpPr>
              <p:nvPr/>
            </p:nvSpPr>
            <p:spPr bwMode="auto">
              <a:xfrm>
                <a:off x="3105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43047" name="Line 63"/>
            <p:cNvSpPr>
              <a:spLocks noChangeShapeType="1"/>
            </p:cNvSpPr>
            <p:nvPr/>
          </p:nvSpPr>
          <p:spPr bwMode="auto">
            <a:xfrm>
              <a:off x="6345" y="13812"/>
              <a:ext cx="0" cy="28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48" name="Line 64"/>
            <p:cNvSpPr>
              <a:spLocks noChangeShapeType="1"/>
            </p:cNvSpPr>
            <p:nvPr/>
          </p:nvSpPr>
          <p:spPr bwMode="auto">
            <a:xfrm>
              <a:off x="7380" y="13159"/>
              <a:ext cx="0" cy="936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49" name="Text Box 65"/>
            <p:cNvSpPr txBox="1">
              <a:spLocks noChangeArrowheads="1"/>
            </p:cNvSpPr>
            <p:nvPr/>
          </p:nvSpPr>
          <p:spPr bwMode="auto">
            <a:xfrm>
              <a:off x="3242" y="12127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43050" name="Text Box 66"/>
            <p:cNvSpPr txBox="1">
              <a:spLocks noChangeArrowheads="1"/>
            </p:cNvSpPr>
            <p:nvPr/>
          </p:nvSpPr>
          <p:spPr bwMode="auto">
            <a:xfrm>
              <a:off x="6327" y="12832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43051" name="Text Box 67"/>
            <p:cNvSpPr txBox="1">
              <a:spLocks noChangeArrowheads="1"/>
            </p:cNvSpPr>
            <p:nvPr/>
          </p:nvSpPr>
          <p:spPr bwMode="auto">
            <a:xfrm>
              <a:off x="4800" y="12868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Y</a:t>
              </a:r>
            </a:p>
          </p:txBody>
        </p:sp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4245" y="12928"/>
              <a:ext cx="195" cy="442"/>
              <a:chOff x="4395" y="2361"/>
              <a:chExt cx="195" cy="468"/>
            </a:xfrm>
          </p:grpSpPr>
          <p:sp>
            <p:nvSpPr>
              <p:cNvPr id="43065" name="Line 69"/>
              <p:cNvSpPr>
                <a:spLocks noChangeShapeType="1"/>
              </p:cNvSpPr>
              <p:nvPr/>
            </p:nvSpPr>
            <p:spPr bwMode="auto">
              <a:xfrm>
                <a:off x="4395" y="236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066" name="Line 70"/>
              <p:cNvSpPr>
                <a:spLocks noChangeShapeType="1"/>
              </p:cNvSpPr>
              <p:nvPr/>
            </p:nvSpPr>
            <p:spPr bwMode="auto">
              <a:xfrm>
                <a:off x="4590" y="2361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43053" name="Text Box 71"/>
            <p:cNvSpPr txBox="1">
              <a:spLocks noChangeArrowheads="1"/>
            </p:cNvSpPr>
            <p:nvPr/>
          </p:nvSpPr>
          <p:spPr bwMode="auto">
            <a:xfrm>
              <a:off x="3720" y="1333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800" b="1">
                  <a:latin typeface="+mn-ea"/>
                  <a:ea typeface="+mn-ea"/>
                </a:rPr>
                <a:t>erorr</a:t>
              </a:r>
            </a:p>
          </p:txBody>
        </p:sp>
        <p:sp>
          <p:nvSpPr>
            <p:cNvPr id="43054" name="Line 72"/>
            <p:cNvSpPr>
              <a:spLocks noChangeShapeType="1"/>
            </p:cNvSpPr>
            <p:nvPr/>
          </p:nvSpPr>
          <p:spPr bwMode="auto">
            <a:xfrm>
              <a:off x="4395" y="13813"/>
              <a:ext cx="0" cy="283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55" name="Text Box 73"/>
            <p:cNvSpPr txBox="1">
              <a:spLocks noChangeArrowheads="1"/>
            </p:cNvSpPr>
            <p:nvPr/>
          </p:nvSpPr>
          <p:spPr bwMode="auto">
            <a:xfrm>
              <a:off x="4380" y="12862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 dirty="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43056" name="Line 75"/>
            <p:cNvSpPr>
              <a:spLocks noChangeShapeType="1"/>
            </p:cNvSpPr>
            <p:nvPr/>
          </p:nvSpPr>
          <p:spPr bwMode="auto">
            <a:xfrm>
              <a:off x="2738" y="12922"/>
              <a:ext cx="211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57" name="Text Box 77"/>
            <p:cNvSpPr txBox="1">
              <a:spLocks noChangeArrowheads="1"/>
            </p:cNvSpPr>
            <p:nvPr/>
          </p:nvSpPr>
          <p:spPr bwMode="auto">
            <a:xfrm>
              <a:off x="2430" y="12847"/>
              <a:ext cx="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1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43058" name="Line 78"/>
            <p:cNvSpPr>
              <a:spLocks noChangeShapeType="1"/>
            </p:cNvSpPr>
            <p:nvPr/>
          </p:nvSpPr>
          <p:spPr bwMode="auto">
            <a:xfrm>
              <a:off x="8820" y="1314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59" name="Line 79"/>
            <p:cNvSpPr>
              <a:spLocks noChangeShapeType="1"/>
            </p:cNvSpPr>
            <p:nvPr/>
          </p:nvSpPr>
          <p:spPr bwMode="auto">
            <a:xfrm>
              <a:off x="8820" y="14080"/>
              <a:ext cx="7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60" name="Line 80"/>
            <p:cNvSpPr>
              <a:spLocks noChangeShapeType="1"/>
            </p:cNvSpPr>
            <p:nvPr/>
          </p:nvSpPr>
          <p:spPr bwMode="auto">
            <a:xfrm>
              <a:off x="7095" y="10678"/>
              <a:ext cx="252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61" name="Line 81"/>
            <p:cNvSpPr>
              <a:spLocks noChangeShapeType="1"/>
            </p:cNvSpPr>
            <p:nvPr/>
          </p:nvSpPr>
          <p:spPr bwMode="auto">
            <a:xfrm>
              <a:off x="9630" y="10663"/>
              <a:ext cx="0" cy="3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62" name="Line 83"/>
            <p:cNvSpPr>
              <a:spLocks noChangeShapeType="1"/>
            </p:cNvSpPr>
            <p:nvPr/>
          </p:nvSpPr>
          <p:spPr bwMode="auto">
            <a:xfrm>
              <a:off x="2220" y="10648"/>
              <a:ext cx="281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63" name="Line 84"/>
            <p:cNvSpPr>
              <a:spLocks noChangeShapeType="1"/>
            </p:cNvSpPr>
            <p:nvPr/>
          </p:nvSpPr>
          <p:spPr bwMode="auto">
            <a:xfrm>
              <a:off x="2205" y="10648"/>
              <a:ext cx="0" cy="3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064" name="Line 85"/>
            <p:cNvSpPr>
              <a:spLocks noChangeShapeType="1"/>
            </p:cNvSpPr>
            <p:nvPr/>
          </p:nvSpPr>
          <p:spPr bwMode="auto">
            <a:xfrm>
              <a:off x="2202" y="14392"/>
              <a:ext cx="1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43013" name="Line 62"/>
          <p:cNvSpPr>
            <a:spLocks noChangeShapeType="1"/>
          </p:cNvSpPr>
          <p:nvPr/>
        </p:nvSpPr>
        <p:spPr bwMode="auto">
          <a:xfrm>
            <a:off x="1310898" y="4378525"/>
            <a:ext cx="0" cy="100488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85" name="Rectangle 21"/>
          <p:cNvSpPr txBox="1">
            <a:spLocks noChangeArrowheads="1"/>
          </p:cNvSpPr>
          <p:nvPr/>
        </p:nvSpPr>
        <p:spPr>
          <a:xfrm>
            <a:off x="457200" y="304800"/>
            <a:ext cx="7086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预测分析法</a:t>
            </a:r>
            <a:r>
              <a:rPr lang="zh-CN" altLang="en-US" sz="2800" b="1" kern="0" noProof="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算法流程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393700" y="986187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1213" indent="-811213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4.12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G[E]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定义如下，试构造预测分析表，并给出输入串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i+i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的分析过程。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752600" y="1927575"/>
            <a:ext cx="2057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→E+T|T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T→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T*F|F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F→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| (E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4724401" y="1622775"/>
            <a:ext cx="2743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→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TE′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′→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+TE′ | ε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  →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FT′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T′→*FT′   | ε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| (E)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457200" y="304800"/>
            <a:ext cx="396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预测分析法举例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810000" y="2308575"/>
            <a:ext cx="462849" cy="228600"/>
          </a:xfrm>
          <a:prstGeom prst="rightArrow">
            <a:avLst/>
          </a:prstGeom>
          <a:solidFill>
            <a:schemeClr val="tx1">
              <a:alpha val="9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198" y="3429000"/>
          <a:ext cx="8382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E</a:t>
                      </a:r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</a:rPr>
                        <a:t>′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T</a:t>
                      </a:r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</a:rPr>
                        <a:t>′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84295" y="38100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→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′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43027" y="38100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→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′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81667" y="4179711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E′ → +TE′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441250" y="4191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E′ →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20000" y="4191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E′ →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12468" y="454942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 → FT′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28915" y="4560711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 → FT′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816580" y="4857045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T′ → *FT′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435604" y="48768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T′ →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696200" y="48768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T′ →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92956" y="48768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T′ →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ε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581424" y="5288844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 →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131738" y="5269089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 → (E)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7" grpId="0" animBg="1"/>
      <p:bldP spid="9" grpId="1"/>
      <p:bldP spid="9" grpId="2"/>
      <p:bldP spid="10" grpId="1"/>
      <p:bldP spid="10" grpId="2"/>
      <p:bldP spid="11" grpId="1"/>
      <p:bldP spid="12" grpId="1"/>
      <p:bldP spid="13" grpId="1"/>
      <p:bldP spid="14" grpId="1"/>
      <p:bldP spid="15" grpId="1"/>
      <p:bldP spid="16" grpId="1"/>
      <p:bldP spid="17" grpId="1"/>
      <p:bldP spid="18" grpId="1"/>
      <p:bldP spid="19" grpId="1"/>
      <p:bldP spid="20" grpId="1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993063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语法分析程序的功能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962400" y="1168402"/>
            <a:ext cx="1349375" cy="1904999"/>
            <a:chOff x="2699" y="1820"/>
            <a:chExt cx="850" cy="1531"/>
          </a:xfrm>
        </p:grpSpPr>
        <p:sp>
          <p:nvSpPr>
            <p:cNvPr id="5132" name="Rectangle 7"/>
            <p:cNvSpPr>
              <a:spLocks noChangeArrowheads="1"/>
            </p:cNvSpPr>
            <p:nvPr/>
          </p:nvSpPr>
          <p:spPr bwMode="auto">
            <a:xfrm>
              <a:off x="2699" y="1820"/>
              <a:ext cx="850" cy="153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33" name="Text Box 6"/>
            <p:cNvSpPr txBox="1">
              <a:spLocks noChangeArrowheads="1"/>
            </p:cNvSpPr>
            <p:nvPr/>
          </p:nvSpPr>
          <p:spPr bwMode="auto">
            <a:xfrm>
              <a:off x="2978" y="2016"/>
              <a:ext cx="310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zh-CN" altLang="en-US" sz="2000" dirty="0">
                  <a:latin typeface="宋体" charset="-122"/>
                  <a:ea typeface="宋体" charset="-122"/>
                </a:rPr>
                <a:t>语法分析器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5800" y="1930406"/>
            <a:ext cx="3151187" cy="369888"/>
            <a:chOff x="56" y="2511"/>
            <a:chExt cx="1985" cy="233"/>
          </a:xfrm>
        </p:grpSpPr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56" y="2511"/>
              <a:ext cx="16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宋体" charset="-122"/>
                  <a:ea typeface="宋体" charset="-122"/>
                </a:rPr>
                <a:t>词法分析后的单词串</a:t>
              </a:r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>
              <a:off x="1633" y="2636"/>
              <a:ext cx="40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3999" y="1701803"/>
            <a:ext cx="2590801" cy="946150"/>
            <a:chOff x="2878" y="1047"/>
            <a:chExt cx="1872" cy="596"/>
          </a:xfrm>
        </p:grpSpPr>
        <p:sp>
          <p:nvSpPr>
            <p:cNvPr id="5128" name="Rectangle 12"/>
            <p:cNvSpPr>
              <a:spLocks noChangeArrowheads="1"/>
            </p:cNvSpPr>
            <p:nvPr/>
          </p:nvSpPr>
          <p:spPr bwMode="auto">
            <a:xfrm>
              <a:off x="3310" y="1047"/>
              <a:ext cx="14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宋体" charset="-122"/>
                  <a:ea typeface="宋体" charset="-122"/>
                </a:rPr>
                <a:t>语法成分构成的语法树</a:t>
              </a:r>
            </a:p>
          </p:txBody>
        </p:sp>
        <p:sp>
          <p:nvSpPr>
            <p:cNvPr id="5129" name="Line 13"/>
            <p:cNvSpPr>
              <a:spLocks noChangeShapeType="1"/>
            </p:cNvSpPr>
            <p:nvPr/>
          </p:nvSpPr>
          <p:spPr bwMode="auto">
            <a:xfrm>
              <a:off x="2878" y="1335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496755" y="244122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宋体" charset="-122"/>
                <a:ea typeface="宋体" charset="-122"/>
              </a:rPr>
              <a:t>或错误表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524000" y="3694290"/>
            <a:ext cx="5528733" cy="1887420"/>
            <a:chOff x="685800" y="3733800"/>
            <a:chExt cx="5528733" cy="188742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85800" y="4490157"/>
              <a:ext cx="2717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dirty="0">
                  <a:latin typeface="宋体" charset="-122"/>
                  <a:ea typeface="宋体" charset="-122"/>
                </a:rPr>
                <a:t>语法分析的方法</a:t>
              </a:r>
            </a:p>
          </p:txBody>
        </p:sp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3048000" y="3990625"/>
              <a:ext cx="228600" cy="1447800"/>
            </a:xfrm>
            <a:prstGeom prst="leftBrace">
              <a:avLst>
                <a:gd name="adj1" fmla="val 671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1">
                <a:latin typeface="宋体" charset="-122"/>
                <a:ea typeface="宋体" charset="-122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208866" y="3733800"/>
              <a:ext cx="297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000" dirty="0">
                  <a:latin typeface="宋体" charset="-122"/>
                  <a:ea typeface="宋体" charset="-122"/>
                </a:rPr>
                <a:t>自顶向下语法分析法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206046" y="4117623"/>
              <a:ext cx="28984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宋体" charset="-122"/>
                  <a:ea typeface="宋体" charset="-122"/>
                </a:rPr>
                <a:t>(</a:t>
              </a:r>
              <a:r>
                <a:rPr kumimoji="1" lang="zh-CN" altLang="en-US" sz="2000" dirty="0">
                  <a:latin typeface="宋体" charset="-122"/>
                  <a:ea typeface="宋体" charset="-122"/>
                </a:rPr>
                <a:t>自上而下语法分析法</a:t>
              </a:r>
              <a:r>
                <a:rPr kumimoji="1" lang="en-US" altLang="zh-CN" sz="2000" dirty="0">
                  <a:latin typeface="宋体" charset="-122"/>
                  <a:ea typeface="宋体" charset="-122"/>
                </a:rPr>
                <a:t>)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3318933" y="4840110"/>
              <a:ext cx="2743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000" dirty="0">
                  <a:latin typeface="宋体" charset="-122"/>
                  <a:ea typeface="宋体" charset="-122"/>
                </a:rPr>
                <a:t>自底向上语法分析法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242733" y="5221110"/>
              <a:ext cx="297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宋体" charset="-122"/>
                  <a:ea typeface="宋体" charset="-122"/>
                </a:rPr>
                <a:t>(</a:t>
              </a:r>
              <a:r>
                <a:rPr kumimoji="1" lang="zh-CN" altLang="en-US" sz="2000" dirty="0">
                  <a:latin typeface="宋体" charset="-122"/>
                  <a:ea typeface="宋体" charset="-122"/>
                </a:rPr>
                <a:t>自下而上语法分析法</a:t>
              </a:r>
              <a:r>
                <a:rPr kumimoji="1" lang="en-US" altLang="zh-CN" sz="2000" dirty="0">
                  <a:latin typeface="宋体" charset="-122"/>
                  <a:ea typeface="宋体" charset="-12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 txBox="1">
            <a:spLocks noChangeArrowheads="1"/>
          </p:cNvSpPr>
          <p:nvPr/>
        </p:nvSpPr>
        <p:spPr>
          <a:xfrm>
            <a:off x="-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4.5</a:t>
            </a: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　典型例题及解答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914400" y="1357313"/>
            <a:ext cx="7467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>
                <a:latin typeface="+mn-ea"/>
                <a:ea typeface="+mn-ea"/>
              </a:rPr>
              <a:t>4.11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已知文法</a:t>
            </a:r>
            <a:r>
              <a:rPr lang="en-US" altLang="zh-CN" sz="2200" b="1" dirty="0">
                <a:latin typeface="+mn-ea"/>
                <a:ea typeface="+mn-ea"/>
              </a:rPr>
              <a:t>G[S]     </a:t>
            </a:r>
            <a:r>
              <a:rPr lang="en-US" altLang="zh-CN" sz="2200" b="1" dirty="0" err="1">
                <a:latin typeface="+mn-ea"/>
                <a:ea typeface="+mn-ea"/>
              </a:rPr>
              <a:t>S→Sa</a:t>
            </a:r>
            <a:r>
              <a:rPr lang="en-US" altLang="zh-CN" sz="2200" b="1" dirty="0">
                <a:latin typeface="+mn-ea"/>
                <a:ea typeface="+mn-ea"/>
              </a:rPr>
              <a:t>  |  A</a:t>
            </a: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                  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 err="1">
                <a:latin typeface="+mn-ea"/>
                <a:ea typeface="+mn-ea"/>
              </a:rPr>
              <a:t>A→bA</a:t>
            </a:r>
            <a:r>
              <a:rPr lang="en-US" altLang="zh-CN" sz="2200" b="1" dirty="0">
                <a:latin typeface="+mn-ea"/>
                <a:ea typeface="+mn-ea"/>
              </a:rPr>
              <a:t> | b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066800" y="2205038"/>
            <a:ext cx="7315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>
                <a:latin typeface="+mn-ea"/>
                <a:ea typeface="+mn-ea"/>
              </a:rPr>
              <a:t>（</a:t>
            </a:r>
            <a:r>
              <a:rPr lang="en-US" altLang="zh-CN" sz="2200" b="1">
                <a:latin typeface="+mn-ea"/>
                <a:ea typeface="+mn-ea"/>
              </a:rPr>
              <a:t>1</a:t>
            </a:r>
            <a:r>
              <a:rPr lang="zh-CN" altLang="en-US" sz="2200" b="1">
                <a:latin typeface="+mn-ea"/>
                <a:ea typeface="+mn-ea"/>
              </a:rPr>
              <a:t>）该文法有左递归，消除后：</a:t>
            </a:r>
            <a:endParaRPr lang="en-US" altLang="zh-CN" sz="2200" b="1">
              <a:latin typeface="+mn-ea"/>
              <a:ea typeface="+mn-ea"/>
            </a:endParaRP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S →AS’</a:t>
            </a: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S’ →aS’ | ε</a:t>
            </a: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A →bA | b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971550" y="3592513"/>
            <a:ext cx="7315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>
                <a:latin typeface="+mn-ea"/>
                <a:ea typeface="+mn-ea"/>
              </a:rPr>
              <a:t>（</a:t>
            </a:r>
            <a:r>
              <a:rPr lang="en-US" altLang="zh-CN" sz="2200" b="1">
                <a:latin typeface="+mn-ea"/>
                <a:ea typeface="+mn-ea"/>
              </a:rPr>
              <a:t>2</a:t>
            </a:r>
            <a:r>
              <a:rPr lang="zh-CN" altLang="en-US" sz="2200" b="1">
                <a:latin typeface="+mn-ea"/>
                <a:ea typeface="+mn-ea"/>
              </a:rPr>
              <a:t>）该文法有公共左因子，提取后：</a:t>
            </a:r>
            <a:endParaRPr lang="en-US" altLang="zh-CN" sz="2200" b="1">
              <a:latin typeface="+mn-ea"/>
              <a:ea typeface="+mn-ea"/>
            </a:endParaRP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S →AS’</a:t>
            </a: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S’ →aS’ | ε</a:t>
            </a: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A  →bA’</a:t>
            </a:r>
          </a:p>
          <a:p>
            <a:pPr algn="l"/>
            <a:r>
              <a:rPr lang="en-US" altLang="zh-CN" sz="2200" b="1">
                <a:latin typeface="+mn-ea"/>
                <a:ea typeface="+mn-ea"/>
              </a:rPr>
              <a:t>                               A’ →A | ε</a:t>
            </a: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1123950" y="5241925"/>
            <a:ext cx="731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>
                <a:latin typeface="+mn-ea"/>
                <a:ea typeface="+mn-ea"/>
              </a:rPr>
              <a:t>（</a:t>
            </a:r>
            <a:r>
              <a:rPr lang="en-US" altLang="zh-CN" sz="2200" b="1">
                <a:latin typeface="+mn-ea"/>
                <a:ea typeface="+mn-ea"/>
              </a:rPr>
              <a:t>3</a:t>
            </a:r>
            <a:r>
              <a:rPr lang="zh-CN" altLang="en-US" sz="2200" b="1">
                <a:latin typeface="+mn-ea"/>
                <a:ea typeface="+mn-ea"/>
              </a:rPr>
              <a:t>）</a:t>
            </a:r>
            <a:r>
              <a:rPr lang="en-US" altLang="zh-CN" sz="2200" b="1">
                <a:latin typeface="+mn-ea"/>
                <a:ea typeface="+mn-ea"/>
              </a:rPr>
              <a:t>S,A</a:t>
            </a:r>
            <a:r>
              <a:rPr lang="zh-CN" altLang="en-US" sz="2200" b="1">
                <a:latin typeface="+mn-ea"/>
                <a:ea typeface="+mn-ea"/>
              </a:rPr>
              <a:t>不能推导出空，</a:t>
            </a:r>
            <a:r>
              <a:rPr lang="en-US" altLang="zh-CN" sz="2200" b="1">
                <a:latin typeface="+mn-ea"/>
                <a:ea typeface="+mn-ea"/>
              </a:rPr>
              <a:t>S’,A’</a:t>
            </a:r>
            <a:r>
              <a:rPr lang="zh-CN" altLang="en-US" sz="2200" b="1">
                <a:latin typeface="+mn-ea"/>
                <a:ea typeface="+mn-ea"/>
              </a:rPr>
              <a:t>可以推导出空</a:t>
            </a:r>
            <a:endParaRPr lang="en-US" altLang="zh-CN" sz="2200" b="1">
              <a:latin typeface="+mn-ea"/>
              <a:ea typeface="+mn-ea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28864-0739-4A6E-BA0F-BFE5BBF0827D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-1219200" y="914400"/>
            <a:ext cx="731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）分析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FIRST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集和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FOLLOW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97175" y="1447800"/>
          <a:ext cx="58896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非终结符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FOLLOW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a,</a:t>
                      </a:r>
                      <a:r>
                        <a:rPr lang="en-US" altLang="zh-CN" sz="1800" b="1" dirty="0" smtClean="0">
                          <a:latin typeface="Times New Roman" charset="0"/>
                        </a:rPr>
                        <a:t> 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#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a,#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b,</a:t>
                      </a:r>
                      <a:r>
                        <a:rPr lang="en-US" altLang="zh-CN" sz="1800" b="1" dirty="0" smtClean="0">
                          <a:latin typeface="Times New Roman" charset="0"/>
                        </a:rPr>
                        <a:t> 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a,#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188" y="1492250"/>
            <a:ext cx="1657350" cy="132397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Times New Roman" charset="0"/>
                <a:ea typeface="宋体" pitchFamily="2" charset="-122"/>
              </a:rPr>
              <a:t>S →AS’</a:t>
            </a:r>
          </a:p>
          <a:p>
            <a:pPr>
              <a:defRPr/>
            </a:pPr>
            <a:r>
              <a:rPr lang="en-US" altLang="zh-CN" sz="2000" b="1" dirty="0">
                <a:latin typeface="Times New Roman" charset="0"/>
                <a:ea typeface="宋体" pitchFamily="2" charset="-122"/>
              </a:rPr>
              <a:t>S’ →</a:t>
            </a:r>
            <a:r>
              <a:rPr lang="en-US" altLang="zh-CN" sz="2000" b="1" dirty="0" err="1">
                <a:latin typeface="Times New Roman" charset="0"/>
                <a:ea typeface="宋体" pitchFamily="2" charset="-122"/>
              </a:rPr>
              <a:t>aS</a:t>
            </a:r>
            <a:r>
              <a:rPr lang="en-US" altLang="zh-CN" sz="2000" b="1" dirty="0">
                <a:latin typeface="Times New Roman" charset="0"/>
                <a:ea typeface="宋体" pitchFamily="2" charset="-122"/>
              </a:rPr>
              <a:t>’ | ε</a:t>
            </a:r>
          </a:p>
          <a:p>
            <a:pPr>
              <a:defRPr/>
            </a:pPr>
            <a:r>
              <a:rPr lang="en-US" altLang="zh-CN" sz="2000" b="1" dirty="0">
                <a:latin typeface="Times New Roman" charset="0"/>
                <a:ea typeface="宋体" pitchFamily="2" charset="-122"/>
              </a:rPr>
              <a:t>A  →</a:t>
            </a:r>
            <a:r>
              <a:rPr lang="en-US" altLang="zh-CN" sz="2000" b="1" dirty="0" err="1">
                <a:latin typeface="Times New Roman" charset="0"/>
                <a:ea typeface="宋体" pitchFamily="2" charset="-122"/>
              </a:rPr>
              <a:t>bA</a:t>
            </a:r>
            <a:r>
              <a:rPr lang="en-US" altLang="zh-CN" sz="2000" b="1" dirty="0">
                <a:latin typeface="Times New Roman" charset="0"/>
                <a:ea typeface="宋体" pitchFamily="2" charset="-122"/>
              </a:rPr>
              <a:t>’</a:t>
            </a:r>
          </a:p>
          <a:p>
            <a:pPr>
              <a:defRPr/>
            </a:pPr>
            <a:r>
              <a:rPr lang="en-US" altLang="zh-CN" sz="2000" b="1" dirty="0">
                <a:latin typeface="Times New Roman" charset="0"/>
                <a:ea typeface="宋体" pitchFamily="2" charset="-122"/>
              </a:rPr>
              <a:t>A’ →A | ε</a:t>
            </a:r>
          </a:p>
        </p:txBody>
      </p:sp>
      <p:sp>
        <p:nvSpPr>
          <p:cNvPr id="45087" name="Text Box 5"/>
          <p:cNvSpPr txBox="1">
            <a:spLocks noChangeArrowheads="1"/>
          </p:cNvSpPr>
          <p:nvPr/>
        </p:nvSpPr>
        <p:spPr bwMode="auto">
          <a:xfrm>
            <a:off x="533400" y="3263900"/>
            <a:ext cx="692943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）分析规则的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SELECT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集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SELECT(S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→AS’)={b}</a:t>
            </a:r>
          </a:p>
          <a:p>
            <a:pPr algn="l"/>
            <a:r>
              <a:rPr lang="en-US" altLang="zh-CN" sz="2200" b="1" dirty="0" smtClean="0">
                <a:solidFill>
                  <a:srgbClr val="0000CE"/>
                </a:solidFill>
                <a:latin typeface="宋体" pitchFamily="2" charset="-122"/>
                <a:ea typeface="宋体" pitchFamily="2" charset="-122"/>
              </a:rPr>
              <a:t>     SELECT(S</a:t>
            </a:r>
            <a:r>
              <a:rPr lang="en-US" altLang="zh-CN" sz="2200" b="1" dirty="0">
                <a:solidFill>
                  <a:srgbClr val="0000CE"/>
                </a:solidFill>
                <a:latin typeface="宋体" pitchFamily="2" charset="-122"/>
                <a:ea typeface="宋体" pitchFamily="2" charset="-122"/>
              </a:rPr>
              <a:t>’ →</a:t>
            </a:r>
            <a:r>
              <a:rPr lang="en-US" altLang="zh-CN" sz="2200" b="1" dirty="0" err="1">
                <a:solidFill>
                  <a:srgbClr val="0000CE"/>
                </a:solidFill>
                <a:latin typeface="宋体" pitchFamily="2" charset="-122"/>
                <a:ea typeface="宋体" pitchFamily="2" charset="-122"/>
              </a:rPr>
              <a:t>aS</a:t>
            </a:r>
            <a:r>
              <a:rPr lang="en-US" altLang="zh-CN" sz="2200" b="1" dirty="0">
                <a:solidFill>
                  <a:srgbClr val="0000CE"/>
                </a:solidFill>
                <a:latin typeface="宋体" pitchFamily="2" charset="-122"/>
                <a:ea typeface="宋体" pitchFamily="2" charset="-122"/>
              </a:rPr>
              <a:t>’)={a}</a:t>
            </a:r>
          </a:p>
          <a:p>
            <a:pPr algn="l"/>
            <a:r>
              <a:rPr lang="en-US" altLang="zh-CN" sz="2200" b="1" dirty="0" smtClean="0">
                <a:solidFill>
                  <a:srgbClr val="0000CE"/>
                </a:solidFill>
                <a:latin typeface="宋体" pitchFamily="2" charset="-122"/>
                <a:ea typeface="宋体" pitchFamily="2" charset="-122"/>
              </a:rPr>
              <a:t>     SELECT(S</a:t>
            </a:r>
            <a:r>
              <a:rPr lang="en-US" altLang="zh-CN" sz="2200" b="1" dirty="0">
                <a:solidFill>
                  <a:srgbClr val="0000CE"/>
                </a:solidFill>
                <a:latin typeface="宋体" pitchFamily="2" charset="-122"/>
                <a:ea typeface="宋体" pitchFamily="2" charset="-122"/>
              </a:rPr>
              <a:t>’ →ε)={#}</a:t>
            </a:r>
          </a:p>
          <a:p>
            <a:pPr algn="l"/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SELECT(A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bA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’)={b}</a:t>
            </a:r>
          </a:p>
          <a:p>
            <a:pPr algn="l"/>
            <a:r>
              <a:rPr lang="en-US" altLang="zh-CN" sz="2200" b="1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     SELECT(A</a:t>
            </a:r>
            <a:r>
              <a:rPr lang="en-US" altLang="zh-CN" sz="22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’ →A)={b}</a:t>
            </a:r>
          </a:p>
          <a:p>
            <a:pPr algn="l"/>
            <a:r>
              <a:rPr lang="en-US" altLang="zh-CN" sz="2200" b="1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     SELECT(A</a:t>
            </a:r>
            <a:r>
              <a:rPr lang="en-US" altLang="zh-CN" sz="22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’ → ε)={a,#}</a:t>
            </a:r>
          </a:p>
          <a:p>
            <a:pPr algn="l"/>
            <a:r>
              <a:rPr lang="en-US" altLang="zh-CN" sz="22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改写后成为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LL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）文法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1"/>
          <p:cNvSpPr txBox="1">
            <a:spLocks noChangeArrowheads="1"/>
          </p:cNvSpPr>
          <p:nvPr/>
        </p:nvSpPr>
        <p:spPr>
          <a:xfrm>
            <a:off x="-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4.5</a:t>
            </a: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　典型例题及解答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75F77-11FC-4309-BCF9-98509DF08351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52400" y="1120914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5</a:t>
            </a:r>
            <a:r>
              <a:rPr lang="zh-CN" altLang="en-US" sz="2000" b="1" dirty="0">
                <a:latin typeface="Times New Roman" pitchFamily="18" charset="0"/>
              </a:rPr>
              <a:t>）构造</a:t>
            </a:r>
            <a:r>
              <a:rPr lang="en-US" altLang="zh-CN" sz="2000" b="1" dirty="0">
                <a:latin typeface="Times New Roman" pitchFamily="18" charset="0"/>
              </a:rPr>
              <a:t>LL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</a:rPr>
              <a:t>）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/>
            <a:r>
              <a:rPr lang="en-US" altLang="zh-CN" sz="2000" b="1" dirty="0" smtClean="0">
                <a:latin typeface="Times New Roman" pitchFamily="18" charset="0"/>
              </a:rPr>
              <a:t>          </a:t>
            </a:r>
            <a:r>
              <a:rPr lang="zh-CN" altLang="en-US" sz="2000" b="1" dirty="0" smtClean="0">
                <a:latin typeface="Times New Roman" pitchFamily="18" charset="0"/>
              </a:rPr>
              <a:t>分析</a:t>
            </a:r>
            <a:r>
              <a:rPr lang="zh-CN" altLang="en-US" sz="2000" b="1" dirty="0">
                <a:latin typeface="Times New Roman" pitchFamily="18" charset="0"/>
              </a:rPr>
              <a:t>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30448" y="928608"/>
          <a:ext cx="5486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非终结符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→AS’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S’ →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aS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’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→ε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bA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’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A’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→ε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→A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→ε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Group 465"/>
          <p:cNvGraphicFramePr>
            <a:graphicFrameLocks noGrp="1"/>
          </p:cNvGraphicFramePr>
          <p:nvPr/>
        </p:nvGraphicFramePr>
        <p:xfrm>
          <a:off x="1325106" y="2743200"/>
          <a:ext cx="7075363" cy="3291840"/>
        </p:xfrm>
        <a:graphic>
          <a:graphicData uri="http://schemas.openxmlformats.org/drawingml/2006/table">
            <a:tbl>
              <a:tblPr/>
              <a:tblGrid>
                <a:gridCol w="76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剩余输入串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 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→AS’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#S’A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bA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’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S’A’b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匹配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#S’A’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→ε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#S’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S’ →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aS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’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S’a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匹配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#S’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</a:rPr>
                        <a:t>→ε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分析成功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1"/>
          <p:cNvSpPr txBox="1">
            <a:spLocks noChangeArrowheads="1"/>
          </p:cNvSpPr>
          <p:nvPr/>
        </p:nvSpPr>
        <p:spPr>
          <a:xfrm>
            <a:off x="-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4.5</a:t>
            </a: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　典型例题及解答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 txBox="1">
            <a:spLocks noChangeArrowheads="1"/>
          </p:cNvSpPr>
          <p:nvPr/>
        </p:nvSpPr>
        <p:spPr>
          <a:xfrm>
            <a:off x="1524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FF"/>
                </a:solidFill>
                <a:latin typeface="Times New Roman" charset="0"/>
                <a:ea typeface="黑体" pitchFamily="2" charset="-122"/>
                <a:cs typeface="+mj-cs"/>
              </a:rPr>
              <a:t>4.6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charset="0"/>
                <a:ea typeface="黑体" pitchFamily="2" charset="-122"/>
                <a:cs typeface="+mj-cs"/>
              </a:rPr>
              <a:t>　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charset="0"/>
                <a:ea typeface="黑体" pitchFamily="2" charset="-122"/>
                <a:cs typeface="+mj-cs"/>
              </a:rPr>
              <a:t>LL(1)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charset="0"/>
                <a:ea typeface="黑体" pitchFamily="2" charset="-122"/>
                <a:cs typeface="+mj-cs"/>
              </a:rPr>
              <a:t>分析中的出错处理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914400" y="940713"/>
            <a:ext cx="731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dirty="0">
                <a:latin typeface="+mn-ea"/>
                <a:ea typeface="+mn-ea"/>
              </a:rPr>
              <a:t>错误处理的两个任务：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54380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）报错，发现错误时应尽可能准确指出错误位置与错误属性；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）错误回复，尽可能进行校正，使编译工作能继续下去，提高程序调试效率。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990600" y="3898514"/>
            <a:ext cx="7315200" cy="212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在预测分析法中，有两类需要报错：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）栈顶的终结符与输入符号不匹配；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）非终结符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位于栈顶，面临的输入符号位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，但分析表的表项</a:t>
            </a:r>
            <a:r>
              <a:rPr lang="en-US" altLang="zh-CN" sz="2200" b="1" dirty="0">
                <a:latin typeface="+mn-ea"/>
                <a:ea typeface="+mn-ea"/>
              </a:rPr>
              <a:t>M[A, a]</a:t>
            </a:r>
            <a:r>
              <a:rPr lang="zh-CN" altLang="en-US" sz="2200" b="1" dirty="0">
                <a:latin typeface="+mn-ea"/>
                <a:ea typeface="+mn-ea"/>
              </a:rPr>
              <a:t>为空。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" name="Rectangle 21"/>
          <p:cNvSpPr txBox="1">
            <a:spLocks noChangeArrowheads="1"/>
          </p:cNvSpPr>
          <p:nvPr/>
        </p:nvSpPr>
        <p:spPr>
          <a:xfrm>
            <a:off x="762000" y="3429000"/>
            <a:ext cx="3048000" cy="533400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altLang="zh-CN" sz="24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4.6.1</a:t>
            </a:r>
            <a:r>
              <a:rPr lang="zh-CN" altLang="en-US" sz="24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　应急恢复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609600" y="1176784"/>
            <a:ext cx="76200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处理方法：在空的</a:t>
            </a:r>
            <a:r>
              <a:rPr lang="en-US" altLang="zh-CN" sz="2200" b="1" dirty="0">
                <a:latin typeface="+mn-ea"/>
                <a:ea typeface="+mn-ea"/>
              </a:rPr>
              <a:t>M[</a:t>
            </a:r>
            <a:r>
              <a:rPr lang="en-US" altLang="zh-CN" sz="2200" b="1" dirty="0" err="1">
                <a:latin typeface="+mn-ea"/>
                <a:ea typeface="+mn-ea"/>
              </a:rPr>
              <a:t>A,a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指定同步符号，一旦遇到这种错误，就跳过输入符号，直到遇到同步符号为止。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当分析栈顶为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，一旦错误发生：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）跳过输入串中的一些符号，直到遇到</a:t>
            </a:r>
            <a:r>
              <a:rPr lang="en-US" altLang="zh-CN" sz="2200" b="1" dirty="0">
                <a:latin typeface="+mn-ea"/>
                <a:ea typeface="+mn-ea"/>
              </a:rPr>
              <a:t>FOLLOW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）中的符号，然后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退栈。  相当于跳过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能推导出的所有符号，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的推导完成。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）跳过输入串中的一些符</a:t>
            </a:r>
            <a:r>
              <a:rPr lang="zh-CN" altLang="en-US" sz="2200" b="1">
                <a:latin typeface="+mn-ea"/>
                <a:ea typeface="+mn-ea"/>
              </a:rPr>
              <a:t>号</a:t>
            </a:r>
            <a:r>
              <a:rPr lang="zh-CN" altLang="en-US" sz="2200" b="1" smtClean="0">
                <a:latin typeface="+mn-ea"/>
                <a:ea typeface="+mn-ea"/>
              </a:rPr>
              <a:t>，直到遇</a:t>
            </a:r>
            <a:r>
              <a:rPr lang="zh-CN" altLang="en-US" sz="2200" b="1" dirty="0">
                <a:latin typeface="+mn-ea"/>
                <a:ea typeface="+mn-ea"/>
              </a:rPr>
              <a:t>到</a:t>
            </a:r>
            <a:r>
              <a:rPr lang="en-US" altLang="zh-CN" sz="2200" b="1" dirty="0">
                <a:latin typeface="+mn-ea"/>
                <a:ea typeface="+mn-ea"/>
              </a:rPr>
              <a:t>FIRST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）中的符号。相当于从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开始推导。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" name="Rectangle 21"/>
          <p:cNvSpPr txBox="1">
            <a:spLocks noChangeArrowheads="1"/>
          </p:cNvSpPr>
          <p:nvPr/>
        </p:nvSpPr>
        <p:spPr>
          <a:xfrm>
            <a:off x="685800" y="304800"/>
            <a:ext cx="3048000" cy="533400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altLang="zh-CN" sz="28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4.6.1</a:t>
            </a:r>
            <a:r>
              <a:rPr lang="zh-CN" altLang="en-US" sz="28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　应急恢复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560387" y="903545"/>
            <a:ext cx="7669213" cy="10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每个非终结符，开始分析时，使用一个符号集合</a:t>
            </a:r>
            <a:r>
              <a:rPr lang="en-US" altLang="zh-CN" sz="2200" b="1" dirty="0" err="1">
                <a:latin typeface="+mn-ea"/>
                <a:ea typeface="+mn-ea"/>
              </a:rPr>
              <a:t>BeginSym</a:t>
            </a:r>
            <a:r>
              <a:rPr lang="zh-CN" altLang="en-US" sz="2200" b="1" dirty="0">
                <a:latin typeface="+mn-ea"/>
                <a:ea typeface="+mn-ea"/>
              </a:rPr>
              <a:t>；分析结束时，使用一个符号集合</a:t>
            </a:r>
            <a:r>
              <a:rPr lang="en-US" altLang="zh-CN" sz="2200" b="1" dirty="0" err="1">
                <a:latin typeface="+mn-ea"/>
                <a:ea typeface="+mn-ea"/>
              </a:rPr>
              <a:t>EndSym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" name="Rectangle 21"/>
          <p:cNvSpPr txBox="1">
            <a:spLocks noChangeArrowheads="1"/>
          </p:cNvSpPr>
          <p:nvPr/>
        </p:nvSpPr>
        <p:spPr>
          <a:xfrm>
            <a:off x="228600" y="304800"/>
            <a:ext cx="30480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4.6.2</a:t>
            </a:r>
            <a:r>
              <a:rPr lang="zh-CN" altLang="en-US" sz="2800" b="1" kern="0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  <a:cs typeface="+mj-cs"/>
              </a:rPr>
              <a:t>　短语恢复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507037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C68850-E21E-4737-97A6-DDE348882C77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    </a:t>
            </a:r>
            <a:r>
              <a:rPr lang="zh-CN" altLang="en-US" sz="2200" b="1" dirty="0">
                <a:latin typeface="+mn-ea"/>
                <a:ea typeface="+mn-ea"/>
              </a:rPr>
              <a:t>本章主要介绍确定的自顶向下语法分析方法，重点讨论这类分析方法应满足“文法是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文法”的这个适用条件、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文法判别和构造方法以及这类分析方法的两种实现技术：递归子程序法和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预测法。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  采用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预测法构造语法分析程序时，其语法分析算法是通用的。其技术线路是：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  ① 依据给定的源语言，设计其上下文无关文法，并计算选择集</a:t>
            </a:r>
            <a:r>
              <a:rPr lang="en-US" altLang="zh-CN" sz="2200" b="1" dirty="0">
                <a:latin typeface="+mn-ea"/>
                <a:ea typeface="+mn-ea"/>
              </a:rPr>
              <a:t>SELECT()</a:t>
            </a:r>
            <a:r>
              <a:rPr lang="zh-CN" altLang="en-US" sz="2200" b="1" dirty="0">
                <a:latin typeface="+mn-ea"/>
                <a:ea typeface="+mn-ea"/>
              </a:rPr>
              <a:t>判定文法是否是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文法；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  ② 如果不是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文法，则可以提取左公共因子法和消除左递归法进行等价转换，或重新设计文法，直到是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文法；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  ③ 之后，根据选择集</a:t>
            </a:r>
            <a:r>
              <a:rPr lang="en-US" altLang="zh-CN" sz="2200" b="1" dirty="0">
                <a:latin typeface="+mn-ea"/>
                <a:ea typeface="+mn-ea"/>
              </a:rPr>
              <a:t>SELECT()</a:t>
            </a:r>
            <a:r>
              <a:rPr lang="zh-CN" altLang="en-US" sz="2200" b="1" dirty="0">
                <a:latin typeface="+mn-ea"/>
                <a:ea typeface="+mn-ea"/>
              </a:rPr>
              <a:t>，构造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分析表。</a:t>
            </a:r>
          </a:p>
        </p:txBody>
      </p:sp>
      <p:sp>
        <p:nvSpPr>
          <p:cNvPr id="4" name="Rectangle 21"/>
          <p:cNvSpPr txBox="1">
            <a:spLocks noChangeArrowheads="1"/>
          </p:cNvSpPr>
          <p:nvPr/>
        </p:nvSpPr>
        <p:spPr>
          <a:xfrm>
            <a:off x="2209800" y="304800"/>
            <a:ext cx="3962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lang="zh-CN" altLang="en-US" sz="2800" b="1" kern="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6E1380-54F9-4378-BE80-62C61FAF954B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Text Box 57"/>
          <p:cNvSpPr txBox="1">
            <a:spLocks noChangeArrowheads="1"/>
          </p:cNvSpPr>
          <p:nvPr/>
        </p:nvSpPr>
        <p:spPr bwMode="auto">
          <a:xfrm>
            <a:off x="685800" y="1219200"/>
            <a:ext cx="7696200" cy="450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200" b="1" dirty="0">
                <a:latin typeface="+mn-ea"/>
                <a:ea typeface="+mn-ea"/>
              </a:rPr>
              <a:t>采用递归子程序法构造语法分析程序的技术线路是：</a:t>
            </a:r>
          </a:p>
          <a:p>
            <a:pPr indent="5842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① 依据给定的源语言，设计其上下文无关文法，并计算选择集</a:t>
            </a:r>
            <a:r>
              <a:rPr lang="en-US" altLang="zh-CN" sz="2200" b="1" dirty="0">
                <a:latin typeface="+mn-ea"/>
                <a:ea typeface="+mn-ea"/>
              </a:rPr>
              <a:t>SELECT()</a:t>
            </a:r>
            <a:r>
              <a:rPr lang="zh-CN" altLang="en-US" sz="2200" b="1" dirty="0">
                <a:latin typeface="+mn-ea"/>
                <a:ea typeface="+mn-ea"/>
              </a:rPr>
              <a:t>判定文法是否是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文法；</a:t>
            </a:r>
          </a:p>
          <a:p>
            <a:pPr indent="5842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② 如果不是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文法，则可以提取左公共因子法和消除左递归法进行等价转换，或重新设计文法，直到是</a:t>
            </a:r>
            <a:r>
              <a:rPr lang="en-US" altLang="zh-CN" sz="2200" b="1" dirty="0">
                <a:latin typeface="+mn-ea"/>
                <a:ea typeface="+mn-ea"/>
              </a:rPr>
              <a:t>LL(1)</a:t>
            </a:r>
            <a:r>
              <a:rPr lang="zh-CN" altLang="en-US" sz="2200" b="1" dirty="0">
                <a:latin typeface="+mn-ea"/>
                <a:ea typeface="+mn-ea"/>
              </a:rPr>
              <a:t>文法；</a:t>
            </a:r>
          </a:p>
          <a:p>
            <a:pPr indent="5842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③ 之后，根据选择集</a:t>
            </a:r>
            <a:r>
              <a:rPr lang="en-US" altLang="zh-CN" sz="2200" b="1" dirty="0">
                <a:latin typeface="+mn-ea"/>
                <a:ea typeface="+mn-ea"/>
              </a:rPr>
              <a:t>SELECT()</a:t>
            </a:r>
            <a:r>
              <a:rPr lang="zh-CN" altLang="en-US" sz="2200" b="1" dirty="0">
                <a:latin typeface="+mn-ea"/>
                <a:ea typeface="+mn-ea"/>
              </a:rPr>
              <a:t>，对于每个非终结符，设计一个相应的语法分析递归子程序。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2209800" y="304800"/>
            <a:ext cx="3962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lang="zh-CN" altLang="en-US" sz="2800" b="1" kern="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D8444D-DCF7-432B-BF10-5B6BAAB05EB1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16"/>
          <p:cNvSpPr>
            <a:spLocks noChangeArrowheads="1"/>
          </p:cNvSpPr>
          <p:nvPr/>
        </p:nvSpPr>
        <p:spPr bwMode="auto">
          <a:xfrm>
            <a:off x="3359150" y="2819400"/>
            <a:ext cx="46402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04800" y="4014788"/>
            <a:ext cx="8458200" cy="2005013"/>
            <a:chOff x="48" y="2256"/>
            <a:chExt cx="5328" cy="1263"/>
          </a:xfrm>
        </p:grpSpPr>
        <p:sp>
          <p:nvSpPr>
            <p:cNvPr id="52230" name="Text Box 15"/>
            <p:cNvSpPr txBox="1">
              <a:spLocks noChangeArrowheads="1"/>
            </p:cNvSpPr>
            <p:nvPr/>
          </p:nvSpPr>
          <p:spPr bwMode="auto">
            <a:xfrm>
              <a:off x="48" y="2599"/>
              <a:ext cx="1508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非终结符推空计算</a:t>
              </a:r>
            </a:p>
            <a:p>
              <a:pPr algn="ctr" eaLnBrk="0" hangingPunct="0"/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1700" y="2260"/>
              <a:ext cx="170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单符号的</a:t>
              </a:r>
              <a:r>
                <a:rPr lang="en-US" altLang="zh-CN" sz="2000" b="1" dirty="0">
                  <a:latin typeface="宋体" pitchFamily="2" charset="-122"/>
                  <a:ea typeface="宋体" pitchFamily="2" charset="-122"/>
                </a:rPr>
                <a:t>FIRST</a:t>
              </a:r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集计算</a:t>
              </a:r>
            </a:p>
            <a:p>
              <a:pPr algn="ctr" eaLnBrk="0" hangingPunct="0"/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2" name="Text Box 13"/>
            <p:cNvSpPr txBox="1">
              <a:spLocks noChangeArrowheads="1"/>
            </p:cNvSpPr>
            <p:nvPr/>
          </p:nvSpPr>
          <p:spPr bwMode="auto">
            <a:xfrm>
              <a:off x="1440" y="2946"/>
              <a:ext cx="172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符号串的</a:t>
              </a:r>
              <a:r>
                <a:rPr lang="en-US" altLang="zh-CN" sz="2000" b="1" dirty="0">
                  <a:latin typeface="宋体" pitchFamily="2" charset="-122"/>
                  <a:ea typeface="宋体" pitchFamily="2" charset="-122"/>
                </a:rPr>
                <a:t>FIRST</a:t>
              </a:r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集计算</a:t>
              </a:r>
            </a:p>
            <a:p>
              <a:pPr algn="ctr" eaLnBrk="0" hangingPunct="0"/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3" name="Text Box 12"/>
            <p:cNvSpPr txBox="1">
              <a:spLocks noChangeArrowheads="1"/>
            </p:cNvSpPr>
            <p:nvPr/>
          </p:nvSpPr>
          <p:spPr bwMode="auto">
            <a:xfrm>
              <a:off x="3396" y="2256"/>
              <a:ext cx="19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非终结符的</a:t>
              </a:r>
              <a:r>
                <a:rPr lang="en-US" altLang="zh-CN" sz="2000" b="1" dirty="0">
                  <a:latin typeface="宋体" pitchFamily="2" charset="-122"/>
                  <a:ea typeface="宋体" pitchFamily="2" charset="-122"/>
                </a:rPr>
                <a:t>FOLLOW</a:t>
              </a:r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集计算</a:t>
              </a:r>
            </a:p>
            <a:p>
              <a:pPr algn="ctr" eaLnBrk="0" hangingPunct="0"/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4" name="Text Box 11"/>
            <p:cNvSpPr txBox="1">
              <a:spLocks noChangeArrowheads="1"/>
            </p:cNvSpPr>
            <p:nvPr/>
          </p:nvSpPr>
          <p:spPr bwMode="auto">
            <a:xfrm>
              <a:off x="3559" y="2941"/>
              <a:ext cx="181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规则的</a:t>
              </a:r>
              <a:r>
                <a:rPr lang="en-US" altLang="zh-CN" sz="2000" b="1" dirty="0">
                  <a:latin typeface="宋体" pitchFamily="2" charset="-122"/>
                  <a:ea typeface="宋体" pitchFamily="2" charset="-122"/>
                </a:rPr>
                <a:t>SELECT</a:t>
              </a:r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集计算</a:t>
              </a:r>
            </a:p>
            <a:p>
              <a:pPr algn="ctr" eaLnBrk="0" hangingPunct="0"/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 flipV="1">
              <a:off x="1453" y="2440"/>
              <a:ext cx="372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6" name="Line 9"/>
            <p:cNvSpPr>
              <a:spLocks noChangeShapeType="1"/>
            </p:cNvSpPr>
            <p:nvPr/>
          </p:nvSpPr>
          <p:spPr bwMode="auto">
            <a:xfrm>
              <a:off x="1483" y="2753"/>
              <a:ext cx="373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7" name="Line 8"/>
            <p:cNvSpPr>
              <a:spLocks noChangeShapeType="1"/>
            </p:cNvSpPr>
            <p:nvPr/>
          </p:nvSpPr>
          <p:spPr bwMode="auto">
            <a:xfrm flipH="1">
              <a:off x="2446" y="2544"/>
              <a:ext cx="2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4320" y="2544"/>
              <a:ext cx="11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39" name="Line 6"/>
            <p:cNvSpPr>
              <a:spLocks noChangeShapeType="1"/>
            </p:cNvSpPr>
            <p:nvPr/>
          </p:nvSpPr>
          <p:spPr bwMode="auto">
            <a:xfrm>
              <a:off x="3179" y="3030"/>
              <a:ext cx="3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40" name="Line 5"/>
            <p:cNvSpPr>
              <a:spLocks noChangeShapeType="1"/>
            </p:cNvSpPr>
            <p:nvPr/>
          </p:nvSpPr>
          <p:spPr bwMode="auto">
            <a:xfrm flipV="1">
              <a:off x="3075" y="2475"/>
              <a:ext cx="569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241" name="Text Box 23"/>
            <p:cNvSpPr txBox="1">
              <a:spLocks noChangeArrowheads="1"/>
            </p:cNvSpPr>
            <p:nvPr/>
          </p:nvSpPr>
          <p:spPr bwMode="auto">
            <a:xfrm>
              <a:off x="1872" y="3267"/>
              <a:ext cx="19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各种计算之间依赖关系图</a:t>
              </a:r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52229" name="Text Box 25"/>
          <p:cNvSpPr txBox="1">
            <a:spLocks noChangeArrowheads="1"/>
          </p:cNvSpPr>
          <p:nvPr/>
        </p:nvSpPr>
        <p:spPr bwMode="auto">
          <a:xfrm>
            <a:off x="533400" y="888544"/>
            <a:ext cx="7848600" cy="310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重点掌握的内容：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① 计算选择集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SELECT()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② LL(1)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文法判别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③ 采用提取左公共因子法和消除左递归法等价转换文法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④ 构造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LL(1)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分析表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⑤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LL(1)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分析算法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⑥ 设计非终结符相应的语法分析递归子程序 </a:t>
            </a:r>
          </a:p>
        </p:txBody>
      </p:sp>
      <p:sp>
        <p:nvSpPr>
          <p:cNvPr id="20" name="Rectangle 21"/>
          <p:cNvSpPr txBox="1">
            <a:spLocks noChangeArrowheads="1"/>
          </p:cNvSpPr>
          <p:nvPr/>
        </p:nvSpPr>
        <p:spPr>
          <a:xfrm>
            <a:off x="2209800" y="304800"/>
            <a:ext cx="3962400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lang="zh-CN" altLang="en-US" sz="2800" b="1" kern="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1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674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4.1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自顶向下语法分析思想</a:t>
            </a:r>
          </a:p>
        </p:txBody>
      </p:sp>
      <p:sp>
        <p:nvSpPr>
          <p:cNvPr id="6150" name="Text Box 24"/>
          <p:cNvSpPr txBox="1">
            <a:spLocks noChangeArrowheads="1"/>
          </p:cNvSpPr>
          <p:nvPr/>
        </p:nvSpPr>
        <p:spPr bwMode="auto">
          <a:xfrm>
            <a:off x="381000" y="990600"/>
            <a:ext cx="8001000" cy="4786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5475" algn="l">
              <a:lnSpc>
                <a:spcPct val="114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自顶向下语法分析方法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即推导法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是从文法开始符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zh-CN" altLang="en-US" sz="2200" b="1" dirty="0">
                <a:latin typeface="+mn-ea"/>
                <a:ea typeface="+mn-ea"/>
              </a:rPr>
              <a:t>出发，逐步进行推导，以证实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200" b="1" dirty="0" err="1"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的推导过程是否存在的方法。 </a:t>
            </a:r>
          </a:p>
          <a:p>
            <a:pPr indent="625475"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问题是每步推导会面临两次多种可能选择：</a:t>
            </a:r>
          </a:p>
          <a:p>
            <a:pPr indent="625475" algn="l">
              <a:lnSpc>
                <a:spcPct val="114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  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⑴ 选择句型中哪一个非终结符进行推导</a:t>
            </a:r>
          </a:p>
          <a:p>
            <a:pPr indent="625475" algn="l">
              <a:lnSpc>
                <a:spcPct val="114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        ⑵ 选择非终结符的哪一个规则进行推导</a:t>
            </a:r>
          </a:p>
          <a:p>
            <a:pPr indent="625475" algn="l">
              <a:lnSpc>
                <a:spcPct val="114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问题⑴可以采用最左推导解决。问题⑵通常需要穷举每一个规则的可能推导，</a:t>
            </a:r>
            <a:r>
              <a:rPr lang="zh-CN" altLang="en-US" sz="2200" b="1" dirty="0" smtClean="0">
                <a:latin typeface="+mn-ea"/>
                <a:ea typeface="+mn-ea"/>
              </a:rPr>
              <a:t>即</a:t>
            </a:r>
            <a:r>
              <a:rPr lang="zh-CN" altLang="en-US" sz="2200" b="1" dirty="0" smtClean="0">
                <a:solidFill>
                  <a:srgbClr val="CC6600"/>
                </a:solidFill>
                <a:latin typeface="+mn-ea"/>
                <a:ea typeface="+mn-ea"/>
              </a:rPr>
              <a:t>不确定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的自顶向下语法分析</a:t>
            </a:r>
            <a:r>
              <a:rPr lang="zh-CN" altLang="en-US" sz="2200" b="1" dirty="0">
                <a:latin typeface="+mn-ea"/>
                <a:ea typeface="+mn-ea"/>
              </a:rPr>
              <a:t>。具体思想是：</a:t>
            </a:r>
          </a:p>
          <a:p>
            <a:pPr indent="625475"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对任何输入串</a:t>
            </a:r>
            <a:r>
              <a:rPr lang="el-GR" altLang="zh-CN" sz="2000" dirty="0" smtClean="0">
                <a:latin typeface="宋体" charset="-122"/>
                <a:ea typeface="宋体" charset="-122"/>
              </a:rPr>
              <a:t>ω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试图用一切可能的办法，从文法的开始符号出发，自上而下地为它建立一棵语法树。或者说，为输入串寻找一个最左推导。如果试探成功，则</a:t>
            </a:r>
            <a:r>
              <a:rPr lang="el-GR" altLang="zh-CN" sz="2000" dirty="0" smtClean="0">
                <a:latin typeface="宋体" charset="-122"/>
                <a:ea typeface="宋体" charset="-122"/>
              </a:rPr>
              <a:t>ω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为相应文法的一个句子，否则</a:t>
            </a:r>
            <a:r>
              <a:rPr lang="el-GR" altLang="zh-CN" sz="2000" dirty="0" smtClean="0">
                <a:latin typeface="宋体" charset="-122"/>
                <a:ea typeface="宋体" charset="-122"/>
              </a:rPr>
              <a:t>ω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就不是文法句子。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151" name="Text Box 25"/>
          <p:cNvSpPr txBox="1">
            <a:spLocks noChangeArrowheads="1"/>
          </p:cNvSpPr>
          <p:nvPr/>
        </p:nvSpPr>
        <p:spPr bwMode="auto">
          <a:xfrm>
            <a:off x="2800350" y="17335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*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noFill/>
        </p:spPr>
        <p:txBody>
          <a:bodyPr/>
          <a:lstStyle/>
          <a:p>
            <a:fld id="{839FBB37-DA21-41D7-80D2-273F8EEF57F0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2800" y="1219200"/>
            <a:ext cx="38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2F937-61DE-4AA4-A502-191FFC3662F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Text Box 1026"/>
          <p:cNvSpPr txBox="1">
            <a:spLocks noChangeArrowheads="1"/>
          </p:cNvSpPr>
          <p:nvPr/>
        </p:nvSpPr>
        <p:spPr bwMode="auto">
          <a:xfrm>
            <a:off x="609600" y="983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8525" indent="-898525" algn="l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>
                <a:latin typeface="+mn-ea"/>
                <a:ea typeface="+mn-ea"/>
              </a:rPr>
              <a:t>4.1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定义如下，考察输入</a:t>
            </a:r>
            <a:r>
              <a:rPr lang="zh-CN" altLang="en-US" sz="2200" b="1" dirty="0" smtClean="0">
                <a:latin typeface="+mn-ea"/>
                <a:ea typeface="+mn-ea"/>
              </a:rPr>
              <a:t>串</a:t>
            </a:r>
            <a:r>
              <a:rPr lang="en-US" altLang="zh-CN" sz="2200" b="1" dirty="0" err="1" smtClean="0">
                <a:latin typeface="+mn-ea"/>
                <a:ea typeface="+mn-ea"/>
              </a:rPr>
              <a:t>adb</a:t>
            </a:r>
            <a:r>
              <a:rPr lang="zh-CN" altLang="en-US" sz="2200" b="1" dirty="0" smtClean="0">
                <a:latin typeface="+mn-ea"/>
                <a:ea typeface="+mn-ea"/>
              </a:rPr>
              <a:t>的分析过程。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2590800" y="1524000"/>
            <a:ext cx="3810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A→de︱d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3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不确定的自顶向下分析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92567" y="2514600"/>
            <a:ext cx="1866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宋体" charset="-122"/>
                <a:ea typeface="宋体" charset="-122"/>
              </a:rPr>
              <a:t>输入串 </a:t>
            </a:r>
            <a:r>
              <a:rPr lang="el-GR" altLang="zh-CN" sz="2000" b="1" dirty="0" smtClean="0">
                <a:latin typeface="宋体" charset="-122"/>
                <a:ea typeface="宋体" charset="-122"/>
              </a:rPr>
              <a:t>ω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=</a:t>
            </a:r>
            <a:r>
              <a:rPr lang="en-US" altLang="zh-CN" sz="2000" b="1" dirty="0" err="1" smtClean="0">
                <a:latin typeface="宋体" charset="-122"/>
                <a:ea typeface="宋体" charset="-122"/>
              </a:rPr>
              <a:t>adb</a:t>
            </a:r>
            <a:endParaRPr lang="en-US" altLang="zh-CN" sz="2000" b="1" dirty="0">
              <a:latin typeface="宋体" charset="-122"/>
              <a:ea typeface="宋体" charset="-122"/>
            </a:endParaRPr>
          </a:p>
        </p:txBody>
      </p: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3070225" y="2971799"/>
            <a:ext cx="2808291" cy="1571624"/>
            <a:chOff x="829" y="2415"/>
            <a:chExt cx="1769" cy="990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1040" y="2415"/>
              <a:ext cx="1387" cy="662"/>
              <a:chOff x="1040" y="2415"/>
              <a:chExt cx="1387" cy="662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577" y="2415"/>
                <a:ext cx="24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S</a:t>
                </a:r>
              </a:p>
            </p:txBody>
          </p:sp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1040" y="2746"/>
                <a:ext cx="1387" cy="331"/>
                <a:chOff x="589" y="3022"/>
                <a:chExt cx="1316" cy="453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>
                  <a:off x="1224" y="3022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89" y="3022"/>
                  <a:ext cx="635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224" y="3022"/>
                  <a:ext cx="681" cy="4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829" y="3075"/>
              <a:ext cx="17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 a   </a:t>
              </a:r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</a:t>
              </a:r>
              <a:r>
                <a:rPr lang="en-US" altLang="zh-CN" sz="2800" dirty="0" err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</a:t>
              </a:r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558209" y="4570412"/>
            <a:ext cx="1925637" cy="809625"/>
            <a:chOff x="1169" y="3385"/>
            <a:chExt cx="1056" cy="510"/>
          </a:xfrm>
        </p:grpSpPr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1404" y="3385"/>
              <a:ext cx="565" cy="250"/>
              <a:chOff x="3651" y="3475"/>
              <a:chExt cx="567" cy="250"/>
            </a:xfrm>
          </p:grpSpPr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>
                <a:off x="3651" y="3475"/>
                <a:ext cx="272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3923" y="3475"/>
                <a:ext cx="295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169" y="356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d   </a:t>
              </a:r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</a:t>
              </a:r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743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884311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025422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4267200" y="4617156"/>
            <a:ext cx="363538" cy="1030288"/>
            <a:chOff x="1417" y="2580"/>
            <a:chExt cx="229" cy="649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57" y="25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417" y="2899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8" grpId="0" animBg="1"/>
      <p:bldP spid="29" grpId="0" animBg="1"/>
      <p:bldP spid="30" grpId="0" animBg="1"/>
      <p:bldP spid="30" grpId="1" animBg="1"/>
      <p:bldP spid="3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2F937-61DE-4AA4-A502-191FFC3662F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Text Box 1026"/>
          <p:cNvSpPr txBox="1">
            <a:spLocks noChangeArrowheads="1"/>
          </p:cNvSpPr>
          <p:nvPr/>
        </p:nvSpPr>
        <p:spPr bwMode="auto">
          <a:xfrm>
            <a:off x="609600" y="983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8525" indent="-898525" algn="l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4.2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定义如下，考察输入</a:t>
            </a:r>
            <a:r>
              <a:rPr lang="zh-CN" altLang="en-US" sz="2200" b="1" dirty="0" smtClean="0">
                <a:latin typeface="+mn-ea"/>
                <a:ea typeface="+mn-ea"/>
              </a:rPr>
              <a:t>串</a:t>
            </a:r>
            <a:r>
              <a:rPr lang="en-US" altLang="zh-CN" sz="2200" b="1" dirty="0" err="1" smtClean="0">
                <a:latin typeface="+mn-ea"/>
                <a:ea typeface="+mn-ea"/>
              </a:rPr>
              <a:t>ab</a:t>
            </a:r>
            <a:r>
              <a:rPr lang="zh-CN" altLang="en-US" sz="2200" b="1" dirty="0" smtClean="0">
                <a:latin typeface="+mn-ea"/>
                <a:ea typeface="+mn-ea"/>
              </a:rPr>
              <a:t>的分析过程。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2590800" y="1524000"/>
            <a:ext cx="3810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A→b</a:t>
            </a:r>
            <a:r>
              <a:rPr lang="en-US" altLang="zh-CN" sz="2200" b="1" dirty="0" smtClean="0">
                <a:latin typeface="+mn-ea"/>
                <a:ea typeface="+mn-ea"/>
              </a:rPr>
              <a:t>︱</a:t>
            </a:r>
            <a:r>
              <a:rPr lang="el-GR" altLang="zh-CN" sz="2200" b="1" dirty="0" smtClean="0">
                <a:latin typeface="+mn-ea"/>
                <a:ea typeface="+mn-ea"/>
              </a:rPr>
              <a:t>ε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3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不确定的自顶向下分析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57489" y="2514600"/>
            <a:ext cx="1736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宋体" charset="-122"/>
                <a:ea typeface="宋体" charset="-122"/>
              </a:rPr>
              <a:t>输入串 </a:t>
            </a:r>
            <a:r>
              <a:rPr lang="el-GR" altLang="zh-CN" sz="2000" b="1" dirty="0" smtClean="0">
                <a:latin typeface="宋体" charset="-122"/>
                <a:ea typeface="宋体" charset="-122"/>
              </a:rPr>
              <a:t>ω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=</a:t>
            </a:r>
            <a:r>
              <a:rPr lang="en-US" altLang="zh-CN" sz="2000" b="1" dirty="0" err="1" smtClean="0">
                <a:latin typeface="宋体" charset="-122"/>
                <a:ea typeface="宋体" charset="-122"/>
              </a:rPr>
              <a:t>ab</a:t>
            </a:r>
            <a:endParaRPr lang="en-US" altLang="zh-CN" sz="2000" b="1" dirty="0">
              <a:latin typeface="宋体" charset="-122"/>
              <a:ea typeface="宋体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70225" y="2971799"/>
            <a:ext cx="2808291" cy="1571624"/>
            <a:chOff x="829" y="2415"/>
            <a:chExt cx="1769" cy="99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040" y="2415"/>
              <a:ext cx="1387" cy="662"/>
              <a:chOff x="1040" y="2415"/>
              <a:chExt cx="1387" cy="662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577" y="2415"/>
                <a:ext cx="24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S</a:t>
                </a:r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040" y="2746"/>
                <a:ext cx="1387" cy="331"/>
                <a:chOff x="589" y="3022"/>
                <a:chExt cx="1316" cy="453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>
                  <a:off x="1224" y="3022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89" y="3022"/>
                  <a:ext cx="635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224" y="3022"/>
                  <a:ext cx="681" cy="4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829" y="3075"/>
              <a:ext cx="17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 a   </a:t>
              </a:r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</a:t>
              </a:r>
              <a:r>
                <a:rPr lang="en-US" altLang="zh-CN" sz="2800" dirty="0" err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</a:t>
              </a:r>
              <a:r>
                <a:rPr lang="en-US" altLang="zh-CN" sz="28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799645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940756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222752" y="4617156"/>
            <a:ext cx="454026" cy="1030288"/>
            <a:chOff x="1389" y="2580"/>
            <a:chExt cx="286" cy="649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57" y="25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389" y="2899"/>
              <a:ext cx="2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b</a:t>
              </a:r>
              <a:endPara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4137378" y="4625622"/>
            <a:ext cx="635001" cy="1030288"/>
            <a:chOff x="1332" y="2580"/>
            <a:chExt cx="400" cy="64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557" y="25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332" y="2899"/>
              <a:ext cx="4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lang="el-GR" altLang="zh-CN" sz="2800" b="1" dirty="0" smtClean="0">
                  <a:latin typeface="+mn-ea"/>
                </a:rPr>
                <a:t>ε</a:t>
              </a:r>
              <a:endParaRPr lang="en-US" altLang="zh-CN" sz="280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2F937-61DE-4AA4-A502-191FFC3662FB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Text Box 1026"/>
          <p:cNvSpPr txBox="1">
            <a:spLocks noChangeArrowheads="1"/>
          </p:cNvSpPr>
          <p:nvPr/>
        </p:nvSpPr>
        <p:spPr bwMode="auto">
          <a:xfrm>
            <a:off x="609600" y="983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8525" indent="-898525" algn="l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latin typeface="+mn-ea"/>
                <a:ea typeface="+mn-ea"/>
              </a:rPr>
              <a:t>4.3 </a:t>
            </a:r>
            <a:r>
              <a:rPr lang="zh-CN" altLang="en-US" sz="2200" b="1" dirty="0">
                <a:latin typeface="+mn-ea"/>
                <a:ea typeface="+mn-ea"/>
              </a:rPr>
              <a:t>设文法</a:t>
            </a: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定义如下，考察输入</a:t>
            </a:r>
            <a:r>
              <a:rPr lang="zh-CN" altLang="en-US" sz="2200" b="1" dirty="0" smtClean="0">
                <a:latin typeface="+mn-ea"/>
                <a:ea typeface="+mn-ea"/>
              </a:rPr>
              <a:t>串</a:t>
            </a:r>
            <a:r>
              <a:rPr lang="en-US" altLang="zh-CN" sz="2200" b="1" dirty="0" err="1" smtClean="0">
                <a:latin typeface="+mn-ea"/>
                <a:ea typeface="+mn-ea"/>
              </a:rPr>
              <a:t>adb</a:t>
            </a:r>
            <a:r>
              <a:rPr lang="zh-CN" altLang="en-US" sz="2200" b="1" dirty="0" smtClean="0">
                <a:latin typeface="+mn-ea"/>
                <a:ea typeface="+mn-ea"/>
              </a:rPr>
              <a:t>的分析过程。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2590800" y="1524000"/>
            <a:ext cx="3810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A→Ad︱d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3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不确定的自顶向下分析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92567" y="2514600"/>
            <a:ext cx="1866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宋体" charset="-122"/>
                <a:ea typeface="宋体" charset="-122"/>
              </a:rPr>
              <a:t>输入串 </a:t>
            </a:r>
            <a:r>
              <a:rPr lang="el-GR" altLang="zh-CN" sz="2000" b="1" dirty="0" smtClean="0">
                <a:latin typeface="宋体" charset="-122"/>
                <a:ea typeface="宋体" charset="-122"/>
              </a:rPr>
              <a:t>ω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=</a:t>
            </a:r>
            <a:r>
              <a:rPr lang="en-US" altLang="zh-CN" sz="2000" b="1" dirty="0" err="1" smtClean="0">
                <a:latin typeface="宋体" charset="-122"/>
                <a:ea typeface="宋体" charset="-122"/>
              </a:rPr>
              <a:t>adb</a:t>
            </a:r>
            <a:endParaRPr lang="en-US" altLang="zh-CN" sz="2000" b="1" dirty="0">
              <a:latin typeface="宋体" charset="-122"/>
              <a:ea typeface="宋体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15692" y="2668591"/>
            <a:ext cx="2571754" cy="1277938"/>
            <a:chOff x="903" y="2415"/>
            <a:chExt cx="1620" cy="805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040" y="2415"/>
              <a:ext cx="1387" cy="584"/>
              <a:chOff x="1040" y="2415"/>
              <a:chExt cx="1387" cy="584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595" y="2415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S</a:t>
                </a:r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040" y="2665"/>
                <a:ext cx="1387" cy="334"/>
                <a:chOff x="589" y="2910"/>
                <a:chExt cx="1316" cy="457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>
                  <a:off x="1224" y="2914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89" y="2910"/>
                  <a:ext cx="635" cy="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224" y="2914"/>
                  <a:ext cx="681" cy="4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03" y="2968"/>
              <a:ext cx="1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 a   </a:t>
              </a:r>
              <a:r>
                <a:rPr lang="en-US" altLang="zh-CN" sz="20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 </a:t>
              </a:r>
              <a:r>
                <a:rPr lang="en-US" altLang="zh-CN" sz="2000" dirty="0" err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  <a:r>
                <a:rPr lang="en-US" altLang="zh-CN" sz="20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  </a:t>
              </a:r>
              <a:r>
                <a:rPr lang="en-US" altLang="zh-CN" sz="2000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886200" y="3948288"/>
            <a:ext cx="1925637" cy="690563"/>
            <a:chOff x="1169" y="3385"/>
            <a:chExt cx="1056" cy="435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04" y="3385"/>
              <a:ext cx="565" cy="250"/>
              <a:chOff x="3651" y="3475"/>
              <a:chExt cx="567" cy="250"/>
            </a:xfrm>
          </p:grpSpPr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>
                <a:off x="3651" y="3475"/>
                <a:ext cx="272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3923" y="3475"/>
                <a:ext cx="295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169" y="3568"/>
              <a:ext cx="10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A              d</a:t>
              </a:r>
              <a:endPara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743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884311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395133" y="4572000"/>
            <a:ext cx="1925637" cy="690563"/>
            <a:chOff x="1169" y="3385"/>
            <a:chExt cx="1056" cy="435"/>
          </a:xfrm>
        </p:grpSpPr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1404" y="3385"/>
              <a:ext cx="565" cy="250"/>
              <a:chOff x="3651" y="3475"/>
              <a:chExt cx="567" cy="250"/>
            </a:xfrm>
          </p:grpSpPr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 flipH="1">
                <a:off x="3651" y="3475"/>
                <a:ext cx="272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3923" y="3475"/>
                <a:ext cx="295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1169" y="3568"/>
              <a:ext cx="10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A              d</a:t>
              </a:r>
              <a:endPara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2895600" y="5181600"/>
            <a:ext cx="1925637" cy="690563"/>
            <a:chOff x="1169" y="3385"/>
            <a:chExt cx="1056" cy="435"/>
          </a:xfrm>
        </p:grpSpPr>
        <p:grpSp>
          <p:nvGrpSpPr>
            <p:cNvPr id="37" name="Group 16"/>
            <p:cNvGrpSpPr>
              <a:grpSpLocks/>
            </p:cNvGrpSpPr>
            <p:nvPr/>
          </p:nvGrpSpPr>
          <p:grpSpPr bwMode="auto">
            <a:xfrm>
              <a:off x="1404" y="3385"/>
              <a:ext cx="565" cy="250"/>
              <a:chOff x="3651" y="3475"/>
              <a:chExt cx="567" cy="250"/>
            </a:xfrm>
          </p:grpSpPr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H="1">
                <a:off x="3651" y="3475"/>
                <a:ext cx="272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3923" y="3475"/>
                <a:ext cx="295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1169" y="3568"/>
              <a:ext cx="10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ea typeface="宋体" charset="-122"/>
                  <a:cs typeface="Times New Roman" pitchFamily="18" charset="0"/>
                </a:rPr>
                <a:t>……</a:t>
              </a:r>
              <a:endPara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8A078-C121-436D-9791-BA2C7AC26B81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01000" cy="9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l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对于问题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⑵ “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选择非终结符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U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的哪一个规则进行推导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”，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选择能够唯一确定或者直接报错。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5181600"/>
            <a:ext cx="7924799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17538" algn="l">
              <a:spcBef>
                <a:spcPct val="30000"/>
              </a:spcBef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1"/>
          <p:cNvSpPr txBox="1">
            <a:spLocks noChangeArrowheads="1"/>
          </p:cNvSpPr>
          <p:nvPr/>
        </p:nvSpPr>
        <p:spPr>
          <a:xfrm>
            <a:off x="609600" y="304800"/>
            <a:ext cx="5867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确定的自顶向下语法分析思想</a:t>
            </a: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1828800" y="2057400"/>
            <a:ext cx="381000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第一种情况：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A→de︱d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1828800" y="4343400"/>
            <a:ext cx="381000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第二种情况：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A→b</a:t>
            </a:r>
            <a:r>
              <a:rPr lang="en-US" altLang="zh-CN" sz="2200" b="1" dirty="0" smtClean="0">
                <a:latin typeface="+mn-ea"/>
                <a:ea typeface="+mn-ea"/>
              </a:rPr>
              <a:t>︱</a:t>
            </a:r>
            <a:r>
              <a:rPr lang="el-GR" altLang="zh-CN" sz="2200" b="1" dirty="0" smtClean="0">
                <a:latin typeface="+mn-ea"/>
                <a:ea typeface="+mn-ea"/>
              </a:rPr>
              <a:t>ε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1752600" y="3352800"/>
            <a:ext cx="3810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G[S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S</a:t>
            </a:r>
            <a:r>
              <a:rPr lang="en-US" altLang="zh-CN" sz="2200" b="1" dirty="0" err="1" smtClean="0">
                <a:latin typeface="+mn-ea"/>
                <a:ea typeface="+mn-ea"/>
              </a:rPr>
              <a:t>→aAb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dirty="0" err="1" smtClean="0">
                <a:latin typeface="+mn-ea"/>
                <a:ea typeface="+mn-ea"/>
              </a:rPr>
              <a:t>A→Ad︱d</a:t>
            </a:r>
            <a:r>
              <a:rPr lang="en-US" altLang="zh-CN" sz="2200" b="1" dirty="0" smtClean="0">
                <a:latin typeface="+mn-ea"/>
                <a:ea typeface="+mn-ea"/>
              </a:rPr>
              <a:t>        </a:t>
            </a:r>
            <a:endParaRPr lang="en-US" altLang="zh-CN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14340</TotalTime>
  <Words>5474</Words>
  <Application>Microsoft Office PowerPoint</Application>
  <PresentationFormat>全屏显示(4:3)</PresentationFormat>
  <Paragraphs>876</Paragraphs>
  <Slides>48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黑体</vt:lpstr>
      <vt:lpstr>华文隶书</vt:lpstr>
      <vt:lpstr>宋体</vt:lpstr>
      <vt:lpstr>微软雅黑</vt:lpstr>
      <vt:lpstr>Arial</vt:lpstr>
      <vt:lpstr>Symbol</vt:lpstr>
      <vt:lpstr>Times New Roman</vt:lpstr>
      <vt:lpstr>Wingdings</vt:lpstr>
      <vt:lpstr>默认设计模板</vt:lpstr>
      <vt:lpstr>1_默认设计模板</vt:lpstr>
      <vt:lpstr>第4章　自顶向下语法分析方法 </vt:lpstr>
      <vt:lpstr>PowerPoint 演示文稿</vt:lpstr>
      <vt:lpstr>PowerPoint 演示文稿</vt:lpstr>
      <vt:lpstr>语法分析程序的功能</vt:lpstr>
      <vt:lpstr>4.1　自顶向下语法分析思想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　LL(1)文法的判别</vt:lpstr>
      <vt:lpstr>计算FIRST(X)集</vt:lpstr>
      <vt:lpstr>计算FIRST(α)集</vt:lpstr>
      <vt:lpstr>计算FOLLOW集</vt:lpstr>
      <vt:lpstr>PowerPoint 演示文稿</vt:lpstr>
      <vt:lpstr>PowerPoint 演示文稿</vt:lpstr>
      <vt:lpstr>PowerPoint 演示文稿</vt:lpstr>
      <vt:lpstr>4.3　某些非LL(1)文法到LL(1)文法的等价变换</vt:lpstr>
      <vt:lpstr>提取左公共因子</vt:lpstr>
      <vt:lpstr>PowerPoint 演示文稿</vt:lpstr>
      <vt:lpstr>PowerPoint 演示文稿</vt:lpstr>
      <vt:lpstr>PowerPoint 演示文稿</vt:lpstr>
      <vt:lpstr>PowerPoint 演示文稿</vt:lpstr>
      <vt:lpstr>4.4　确定的自顶向下语法分析方法</vt:lpstr>
      <vt:lpstr>PowerPoint 演示文稿</vt:lpstr>
      <vt:lpstr>PowerPoint 演示文稿</vt:lpstr>
      <vt:lpstr>PowerPoint 演示文稿</vt:lpstr>
      <vt:lpstr>4.4.2　LL（1）预测分析法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星 江易</cp:lastModifiedBy>
  <cp:revision>531</cp:revision>
  <cp:lastPrinted>1601-01-01T00:00:00Z</cp:lastPrinted>
  <dcterms:created xsi:type="dcterms:W3CDTF">1601-01-01T00:00:00Z</dcterms:created>
  <dcterms:modified xsi:type="dcterms:W3CDTF">2019-06-18T16:28:49Z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