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7"/>
  </p:notesMasterIdLst>
  <p:handoutMasterIdLst>
    <p:handoutMasterId r:id="rId48"/>
  </p:handoutMasterIdLst>
  <p:sldIdLst>
    <p:sldId id="256" r:id="rId3"/>
    <p:sldId id="579" r:id="rId4"/>
    <p:sldId id="580" r:id="rId5"/>
    <p:sldId id="631" r:id="rId6"/>
    <p:sldId id="581" r:id="rId7"/>
    <p:sldId id="582" r:id="rId8"/>
    <p:sldId id="583" r:id="rId9"/>
    <p:sldId id="585" r:id="rId10"/>
    <p:sldId id="588" r:id="rId11"/>
    <p:sldId id="593" r:id="rId12"/>
    <p:sldId id="591" r:id="rId13"/>
    <p:sldId id="592" r:id="rId14"/>
    <p:sldId id="632" r:id="rId15"/>
    <p:sldId id="594" r:id="rId16"/>
    <p:sldId id="596" r:id="rId17"/>
    <p:sldId id="598" r:id="rId18"/>
    <p:sldId id="600" r:id="rId19"/>
    <p:sldId id="601" r:id="rId20"/>
    <p:sldId id="602" r:id="rId21"/>
    <p:sldId id="603" r:id="rId22"/>
    <p:sldId id="634" r:id="rId23"/>
    <p:sldId id="635" r:id="rId24"/>
    <p:sldId id="604" r:id="rId25"/>
    <p:sldId id="636" r:id="rId26"/>
    <p:sldId id="638" r:id="rId27"/>
    <p:sldId id="637" r:id="rId28"/>
    <p:sldId id="606" r:id="rId29"/>
    <p:sldId id="610" r:id="rId30"/>
    <p:sldId id="611" r:id="rId31"/>
    <p:sldId id="612" r:id="rId32"/>
    <p:sldId id="613" r:id="rId33"/>
    <p:sldId id="614" r:id="rId34"/>
    <p:sldId id="615" r:id="rId35"/>
    <p:sldId id="616" r:id="rId36"/>
    <p:sldId id="639" r:id="rId37"/>
    <p:sldId id="617" r:id="rId38"/>
    <p:sldId id="640" r:id="rId39"/>
    <p:sldId id="641" r:id="rId40"/>
    <p:sldId id="642" r:id="rId41"/>
    <p:sldId id="624" r:id="rId42"/>
    <p:sldId id="625" r:id="rId43"/>
    <p:sldId id="627" r:id="rId44"/>
    <p:sldId id="629" r:id="rId45"/>
    <p:sldId id="630" r:id="rId46"/>
  </p:sldIdLst>
  <p:sldSz cx="9144000" cy="6858000" type="screen4x3"/>
  <p:notesSz cx="6858000" cy="9144000"/>
  <p:custDataLst>
    <p:tags r:id="rId49"/>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6FFFF"/>
    <a:srgbClr val="D60093"/>
    <a:srgbClr val="FF3300"/>
    <a:srgbClr val="FF0000"/>
    <a:srgbClr val="FF66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xmlns=""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xmlns=""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1D03E62-2D0D-4F94-9424-E1AF45C9A685}" type="slidenum">
              <a:rPr lang="en-US" altLang="zh-CN" smtClean="0">
                <a:ea typeface="宋体" charset="-122"/>
              </a:rPr>
              <a:pPr/>
              <a:t>2</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09379B8-F53F-4CAA-A1E2-0D09F0CCD7B5}" type="slidenum">
              <a:rPr lang="en-US" altLang="zh-CN" smtClean="0">
                <a:ea typeface="宋体" charset="-122"/>
              </a:rPr>
              <a:pPr/>
              <a:t>11</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A6E0C39-4C06-4CCB-9A06-B1337D7CDBB8}" type="slidenum">
              <a:rPr lang="en-US" altLang="zh-CN" smtClean="0">
                <a:ea typeface="宋体" charset="-122"/>
              </a:rPr>
              <a:pPr/>
              <a:t>12</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A6E0C39-4C06-4CCB-9A06-B1337D7CDBB8}" type="slidenum">
              <a:rPr lang="en-US" altLang="zh-CN" smtClean="0">
                <a:ea typeface="宋体" charset="-122"/>
              </a:rPr>
              <a:pPr/>
              <a:t>13</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5F6278-8D2D-4058-BFAF-B8430DEA5234}" type="slidenum">
              <a:rPr lang="en-US" altLang="zh-CN" smtClean="0">
                <a:ea typeface="宋体" charset="-122"/>
              </a:rPr>
              <a:pPr/>
              <a:t>14</a:t>
            </a:fld>
            <a:endParaRPr lang="en-US" altLang="zh-CN" smtClean="0">
              <a:ea typeface="宋体"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30D87AA-0D3A-4032-9DEB-75F3FA72E7F5}" type="slidenum">
              <a:rPr lang="en-US" altLang="zh-CN" smtClean="0">
                <a:ea typeface="宋体" charset="-122"/>
              </a:rPr>
              <a:pPr/>
              <a:t>15</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959B9C8-25C6-4612-AAD2-C5F17032C0B1}" type="slidenum">
              <a:rPr lang="en-US" altLang="zh-CN" smtClean="0">
                <a:ea typeface="宋体" charset="-122"/>
              </a:rPr>
              <a:pPr/>
              <a:t>16</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45E4151-09FA-4E3F-BD40-235A0F63F187}" type="slidenum">
              <a:rPr lang="en-US" altLang="zh-CN" smtClean="0">
                <a:ea typeface="宋体" charset="-122"/>
              </a:rPr>
              <a:pPr/>
              <a:t>17</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AF63E4B-C0A6-4A06-8B4B-A68072E4ACA0}" type="slidenum">
              <a:rPr lang="en-US" altLang="zh-CN" smtClean="0">
                <a:ea typeface="宋体" charset="-122"/>
              </a:rPr>
              <a:pPr/>
              <a:t>18</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274E7FC-594E-4D91-BF9B-822CC437516D}" type="slidenum">
              <a:rPr lang="en-US" altLang="zh-CN" smtClean="0">
                <a:ea typeface="宋体" charset="-122"/>
              </a:rPr>
              <a:pPr/>
              <a:t>19</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20</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7BC5499-1A3F-4068-8FD5-5109AB35AC1F}" type="slidenum">
              <a:rPr lang="en-US" altLang="zh-CN" smtClean="0">
                <a:ea typeface="宋体" charset="-122"/>
              </a:rPr>
              <a:pPr/>
              <a:t>3</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21</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22</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25F022E-DF80-4D6E-B72B-9A6F7AC821AB}" type="slidenum">
              <a:rPr lang="en-US" altLang="zh-CN" smtClean="0">
                <a:ea typeface="宋体" charset="-122"/>
              </a:rPr>
              <a:pPr/>
              <a:t>23</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24</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25</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1552177-4688-421B-8237-9EC40E54009F}" type="slidenum">
              <a:rPr lang="en-US" altLang="zh-CN" smtClean="0">
                <a:ea typeface="宋体" charset="-122"/>
              </a:rPr>
              <a:pPr/>
              <a:t>26</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21FC083-495C-40F0-AE1C-E34535303CBF}" type="slidenum">
              <a:rPr lang="en-US" altLang="zh-CN" smtClean="0">
                <a:ea typeface="宋体" charset="-122"/>
              </a:rPr>
              <a:pPr/>
              <a:t>27</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FC18A24-B1BF-4E7D-AC10-E83CCB6E091B}" type="slidenum">
              <a:rPr lang="en-US" altLang="zh-CN" smtClean="0">
                <a:ea typeface="宋体" charset="-122"/>
              </a:rPr>
              <a:pPr/>
              <a:t>28</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B775883-C1A0-46E9-BFC2-365F882D83A4}" type="slidenum">
              <a:rPr lang="en-US" altLang="zh-CN" smtClean="0">
                <a:ea typeface="宋体" charset="-122"/>
              </a:rPr>
              <a:pPr/>
              <a:t>29</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2596631-19F2-4D4E-8EBE-148F4ACEE0E1}" type="slidenum">
              <a:rPr lang="en-US" altLang="zh-CN" smtClean="0">
                <a:ea typeface="宋体" charset="-122"/>
              </a:rPr>
              <a:pPr/>
              <a:t>30</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0A568D37-312B-4D5E-BEA8-2AA4E796B79D}" type="slidenum">
              <a:rPr lang="en-US" altLang="zh-CN">
                <a:ea typeface="宋体" charset="-122"/>
              </a:rPr>
              <a:pPr/>
              <a:t>4</a:t>
            </a:fld>
            <a:endParaRPr lang="en-US" altLang="zh-CN">
              <a:ea typeface="宋体"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kumimoji="1" lang="zh-CN" altLang="en-US" smtClean="0">
                <a:ea typeface="宋体" charset="-122"/>
              </a:rPr>
              <a:t>编译中存在着多种自下而上的分析法，但不管哪种自下而上的分析法都是按照移进一归约法的原理建立起来的一种语法分析方法。</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6B3B333-7421-4881-B0CD-FEE26135EBF4}" type="slidenum">
              <a:rPr lang="en-US" altLang="zh-CN" smtClean="0">
                <a:ea typeface="宋体" charset="-122"/>
              </a:rPr>
              <a:pPr/>
              <a:t>31</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6CBFEA7-96BC-4633-9ABC-27482579199A}" type="slidenum">
              <a:rPr lang="en-US" altLang="zh-CN" smtClean="0">
                <a:ea typeface="宋体" charset="-122"/>
              </a:rPr>
              <a:pPr/>
              <a:t>32</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CD9B943-AE2A-4B78-B896-EE7739123E38}" type="slidenum">
              <a:rPr lang="en-US" altLang="zh-CN" smtClean="0">
                <a:ea typeface="宋体" charset="-122"/>
              </a:rPr>
              <a:pPr/>
              <a:t>33</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92AC433-8513-49D9-965A-7ECEF8AE6C82}" type="slidenum">
              <a:rPr lang="en-US" altLang="zh-CN" smtClean="0">
                <a:ea typeface="宋体" charset="-122"/>
              </a:rPr>
              <a:pPr/>
              <a:t>34</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92AC433-8513-49D9-965A-7ECEF8AE6C82}" type="slidenum">
              <a:rPr lang="en-US" altLang="zh-CN" smtClean="0">
                <a:ea typeface="宋体" charset="-122"/>
              </a:rPr>
              <a:pPr/>
              <a:t>35</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61FA2B9-8453-4273-B5B3-099FF87DD4D8}" type="slidenum">
              <a:rPr lang="en-US" altLang="zh-CN" smtClean="0">
                <a:ea typeface="宋体" charset="-122"/>
              </a:rPr>
              <a:pPr/>
              <a:t>36</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CD9B943-AE2A-4B78-B896-EE7739123E38}" type="slidenum">
              <a:rPr lang="en-US" altLang="zh-CN" smtClean="0">
                <a:ea typeface="宋体" charset="-122"/>
              </a:rPr>
              <a:pPr/>
              <a:t>37</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FC18A24-B1BF-4E7D-AC10-E83CCB6E091B}" type="slidenum">
              <a:rPr lang="en-US" altLang="zh-CN" smtClean="0">
                <a:ea typeface="宋体" charset="-122"/>
              </a:rPr>
              <a:pPr/>
              <a:t>38</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92AC433-8513-49D9-965A-7ECEF8AE6C82}" type="slidenum">
              <a:rPr lang="en-US" altLang="zh-CN" smtClean="0">
                <a:ea typeface="宋体" charset="-122"/>
              </a:rPr>
              <a:pPr/>
              <a:t>39</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C920295-3DEC-437D-8859-DF9CC5478ED9}" type="slidenum">
              <a:rPr lang="en-US" altLang="zh-CN" smtClean="0">
                <a:ea typeface="宋体" charset="-122"/>
              </a:rPr>
              <a:pPr/>
              <a:t>43</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BBB4597-EA33-40E0-BB34-330189F08644}" type="slidenum">
              <a:rPr lang="en-US" altLang="zh-CN" smtClean="0">
                <a:ea typeface="宋体" charset="-122"/>
              </a:rPr>
              <a:pPr/>
              <a:t>5</a:t>
            </a:fld>
            <a:endParaRPr lang="en-US" altLang="zh-CN" smtClean="0">
              <a:ea typeface="宋体"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D5827BE-6573-43A5-B806-308484ECDE44}" type="slidenum">
              <a:rPr lang="en-US" altLang="zh-CN" smtClean="0">
                <a:ea typeface="宋体" charset="-122"/>
              </a:rPr>
              <a:pPr/>
              <a:t>44</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DD956EE-DA2C-41D5-9997-A12E4F806175}" type="slidenum">
              <a:rPr lang="en-US" altLang="zh-CN" smtClean="0">
                <a:ea typeface="宋体" charset="-122"/>
              </a:rPr>
              <a:pPr/>
              <a:t>6</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61F8127-FA36-4800-824A-1DF3887F9463}" type="slidenum">
              <a:rPr lang="en-US" altLang="zh-CN" smtClean="0">
                <a:ea typeface="宋体" charset="-122"/>
              </a:rPr>
              <a:pPr/>
              <a:t>7</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0F4F740-4FCE-4515-B3C8-4151747EC58C}" type="slidenum">
              <a:rPr lang="en-US" altLang="zh-CN" smtClean="0">
                <a:ea typeface="宋体" charset="-122"/>
              </a:rPr>
              <a:pPr/>
              <a:t>8</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75147C1-6AEA-4268-95E6-49CB4886A122}" type="slidenum">
              <a:rPr lang="en-US" altLang="zh-CN" smtClean="0">
                <a:ea typeface="宋体" charset="-122"/>
              </a:rPr>
              <a:pPr/>
              <a:t>9</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33AC228-2B0B-4742-9678-9EF464D9F4F7}" type="slidenum">
              <a:rPr lang="en-US" altLang="zh-CN" smtClean="0">
                <a:ea typeface="宋体" charset="-122"/>
              </a:rPr>
              <a:pPr/>
              <a:t>10</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xmlns=""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xmlns=""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xmlns=""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xmlns=""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xmlns=""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xmlns=""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xmlns=""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xmlns=""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xmlns=""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xmlns=""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xmlns=""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xmlns=""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xmlns=""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xmlns=""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xmlns=""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xmlns=""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xmlns=""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xmlns=""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xmlns=""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30.sw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00.sw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4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27.sw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6</a:t>
            </a:r>
            <a:r>
              <a:rPr lang="zh-CN" altLang="en-US" sz="4000" b="1" dirty="0" smtClean="0">
                <a:latin typeface="+mn-ea"/>
                <a:ea typeface="+mn-ea"/>
              </a:rPr>
              <a:t>章　</a:t>
            </a:r>
            <a:r>
              <a:rPr lang="en-US" altLang="zh-CN" sz="4000" b="1" dirty="0" smtClean="0">
                <a:latin typeface="+mn-ea"/>
                <a:ea typeface="+mn-ea"/>
              </a:rPr>
              <a:t>L R </a:t>
            </a:r>
            <a:r>
              <a:rPr lang="zh-CN" altLang="en-US" sz="4000" b="1" dirty="0" smtClean="0">
                <a:latin typeface="+mn-ea"/>
                <a:ea typeface="+mn-ea"/>
              </a:rPr>
              <a:t>分 析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2" name="Text Box 2070"/>
          <p:cNvSpPr txBox="1">
            <a:spLocks noChangeArrowheads="1"/>
          </p:cNvSpPr>
          <p:nvPr/>
        </p:nvSpPr>
        <p:spPr bwMode="auto">
          <a:xfrm>
            <a:off x="762000" y="1097844"/>
            <a:ext cx="7162800" cy="492443"/>
          </a:xfrm>
          <a:prstGeom prst="rect">
            <a:avLst/>
          </a:prstGeom>
          <a:noFill/>
          <a:ln w="9525">
            <a:noFill/>
            <a:miter lim="800000"/>
            <a:headEnd/>
            <a:tailEnd/>
          </a:ln>
          <a:effectLst/>
        </p:spPr>
        <p:txBody>
          <a:bodyPr wrap="square">
            <a:spAutoFit/>
          </a:bodyPr>
          <a:lstStyle/>
          <a:p>
            <a:pPr algn="l">
              <a:lnSpc>
                <a:spcPct val="130000"/>
              </a:lnSpc>
              <a:spcBef>
                <a:spcPts val="0"/>
              </a:spcBef>
              <a:defRPr/>
            </a:pPr>
            <a:r>
              <a:rPr lang="zh-CN" altLang="en-US" sz="2000" b="1" dirty="0" smtClean="0">
                <a:latin typeface="+mn-ea"/>
                <a:ea typeface="+mn-ea"/>
              </a:rPr>
              <a:t>文法的</a:t>
            </a:r>
            <a:r>
              <a:rPr lang="en-US" altLang="zh-CN" sz="2000" b="1" dirty="0" smtClean="0">
                <a:solidFill>
                  <a:srgbClr val="FF3300"/>
                </a:solidFill>
                <a:latin typeface="+mn-ea"/>
                <a:ea typeface="+mn-ea"/>
              </a:rPr>
              <a:t>LR(0</a:t>
            </a:r>
            <a:r>
              <a:rPr lang="en-US" altLang="zh-CN" sz="2000" b="1" dirty="0">
                <a:solidFill>
                  <a:srgbClr val="FF3300"/>
                </a:solidFill>
                <a:latin typeface="+mn-ea"/>
                <a:ea typeface="+mn-ea"/>
              </a:rPr>
              <a:t>)</a:t>
            </a:r>
            <a:r>
              <a:rPr lang="zh-CN" altLang="en-US" sz="2000" b="1" dirty="0" smtClean="0">
                <a:solidFill>
                  <a:srgbClr val="FF3300"/>
                </a:solidFill>
                <a:latin typeface="+mn-ea"/>
                <a:ea typeface="+mn-ea"/>
              </a:rPr>
              <a:t>项目</a:t>
            </a:r>
            <a:r>
              <a:rPr lang="zh-CN" altLang="en-US" sz="2000" b="1" dirty="0" smtClean="0">
                <a:latin typeface="+mn-ea"/>
                <a:ea typeface="+mn-ea"/>
              </a:rPr>
              <a:t>由</a:t>
            </a:r>
            <a:r>
              <a:rPr lang="zh-CN" altLang="en-US" sz="2000" b="1" dirty="0">
                <a:latin typeface="+mn-ea"/>
                <a:ea typeface="+mn-ea"/>
              </a:rPr>
              <a:t>规则</a:t>
            </a:r>
            <a:r>
              <a:rPr lang="zh-CN" altLang="en-US" sz="2000" b="1" dirty="0" smtClean="0">
                <a:latin typeface="+mn-ea"/>
                <a:ea typeface="+mn-ea"/>
              </a:rPr>
              <a:t>右部增加</a:t>
            </a:r>
            <a:r>
              <a:rPr lang="zh-CN" altLang="en-US" sz="2000" b="1" dirty="0">
                <a:latin typeface="+mn-ea"/>
                <a:ea typeface="+mn-ea"/>
              </a:rPr>
              <a:t>一个点符号“</a:t>
            </a:r>
            <a:r>
              <a:rPr lang="en-US" altLang="zh-CN" sz="2000" b="1" dirty="0">
                <a:latin typeface="+mn-ea"/>
                <a:ea typeface="+mn-ea"/>
              </a:rPr>
              <a:t>·”</a:t>
            </a:r>
            <a:r>
              <a:rPr lang="zh-CN" altLang="en-US" sz="2000" b="1" dirty="0" smtClean="0">
                <a:latin typeface="+mn-ea"/>
                <a:ea typeface="+mn-ea"/>
              </a:rPr>
              <a:t>形成。</a:t>
            </a:r>
            <a:endParaRPr lang="zh-CN" altLang="en-US" sz="2000" b="1" dirty="0">
              <a:latin typeface="+mn-ea"/>
              <a:ea typeface="+mn-ea"/>
            </a:endParaRPr>
          </a:p>
        </p:txBody>
      </p:sp>
      <p:sp>
        <p:nvSpPr>
          <p:cNvPr id="25623" name="Text Box 2071"/>
          <p:cNvSpPr txBox="1">
            <a:spLocks noChangeArrowheads="1"/>
          </p:cNvSpPr>
          <p:nvPr/>
        </p:nvSpPr>
        <p:spPr bwMode="auto">
          <a:xfrm>
            <a:off x="990600" y="4038600"/>
            <a:ext cx="6705600" cy="1908215"/>
          </a:xfrm>
          <a:prstGeom prst="rect">
            <a:avLst/>
          </a:prstGeom>
          <a:noFill/>
          <a:ln w="9525">
            <a:noFill/>
            <a:miter lim="800000"/>
            <a:headEnd/>
            <a:tailEnd/>
          </a:ln>
          <a:effectLst/>
        </p:spPr>
        <p:txBody>
          <a:bodyPr wrap="square">
            <a:spAutoFit/>
          </a:bodyPr>
          <a:lstStyle/>
          <a:p>
            <a:pPr algn="l">
              <a:lnSpc>
                <a:spcPct val="110000"/>
              </a:lnSpc>
              <a:spcBef>
                <a:spcPct val="10000"/>
              </a:spcBef>
              <a:defRPr/>
            </a:pPr>
            <a:r>
              <a:rPr lang="en-US" altLang="zh-CN" sz="2000" b="1" dirty="0">
                <a:latin typeface="+mn-ea"/>
                <a:ea typeface="+mn-ea"/>
              </a:rPr>
              <a:t>① </a:t>
            </a:r>
            <a:r>
              <a:rPr lang="zh-CN" altLang="en-US" sz="2000" b="1" dirty="0">
                <a:solidFill>
                  <a:srgbClr val="FF3300"/>
                </a:solidFill>
                <a:latin typeface="+mn-ea"/>
                <a:ea typeface="+mn-ea"/>
              </a:rPr>
              <a:t>移进项目</a:t>
            </a:r>
            <a:r>
              <a:rPr lang="zh-CN" altLang="en-US" sz="2000" b="1" dirty="0" smtClean="0">
                <a:latin typeface="+mn-ea"/>
                <a:ea typeface="+mn-ea"/>
              </a:rPr>
              <a:t>：形</a:t>
            </a:r>
            <a:r>
              <a:rPr lang="zh-CN" altLang="en-US" sz="2000" b="1" dirty="0">
                <a:latin typeface="+mn-ea"/>
                <a:ea typeface="+mn-ea"/>
              </a:rPr>
              <a:t>如</a:t>
            </a:r>
            <a:r>
              <a:rPr lang="en-US" altLang="zh-CN" sz="2000" b="1" dirty="0" err="1">
                <a:latin typeface="+mn-ea"/>
                <a:ea typeface="+mn-ea"/>
              </a:rPr>
              <a:t>A→α</a:t>
            </a:r>
            <a:r>
              <a:rPr lang="en-US" altLang="zh-CN" sz="2000" b="1" dirty="0">
                <a:latin typeface="+mn-ea"/>
                <a:ea typeface="+mn-ea"/>
              </a:rPr>
              <a:t>· </a:t>
            </a:r>
            <a:r>
              <a:rPr lang="en-US" altLang="zh-CN" sz="2000" b="1" dirty="0" err="1">
                <a:latin typeface="+mn-ea"/>
                <a:ea typeface="+mn-ea"/>
              </a:rPr>
              <a:t>aβ</a:t>
            </a:r>
            <a:r>
              <a:rPr lang="zh-CN" altLang="en-US" sz="2000" b="1" dirty="0">
                <a:latin typeface="+mn-ea"/>
                <a:ea typeface="+mn-ea"/>
              </a:rPr>
              <a:t>之项目称为移进项目。</a:t>
            </a:r>
          </a:p>
          <a:p>
            <a:pPr algn="l">
              <a:lnSpc>
                <a:spcPct val="110000"/>
              </a:lnSpc>
              <a:spcBef>
                <a:spcPct val="10000"/>
              </a:spcBef>
              <a:defRPr/>
            </a:pPr>
            <a:r>
              <a:rPr lang="zh-CN" altLang="en-US" sz="2000" b="1" dirty="0">
                <a:latin typeface="+mn-ea"/>
                <a:ea typeface="+mn-ea"/>
              </a:rPr>
              <a:t>② </a:t>
            </a:r>
            <a:r>
              <a:rPr lang="zh-CN" altLang="en-US" sz="2000" b="1" dirty="0">
                <a:solidFill>
                  <a:srgbClr val="FF3300"/>
                </a:solidFill>
                <a:latin typeface="+mn-ea"/>
                <a:ea typeface="+mn-ea"/>
              </a:rPr>
              <a:t>待约项目</a:t>
            </a:r>
            <a:r>
              <a:rPr lang="zh-CN" altLang="en-US" sz="2000" b="1" dirty="0" smtClean="0">
                <a:latin typeface="+mn-ea"/>
                <a:ea typeface="+mn-ea"/>
              </a:rPr>
              <a:t>：形</a:t>
            </a:r>
            <a:r>
              <a:rPr lang="zh-CN" altLang="en-US" sz="2000" b="1" dirty="0">
                <a:latin typeface="+mn-ea"/>
                <a:ea typeface="+mn-ea"/>
              </a:rPr>
              <a:t>如</a:t>
            </a:r>
            <a:r>
              <a:rPr lang="en-US" altLang="zh-CN" sz="2000" b="1" dirty="0" err="1">
                <a:latin typeface="+mn-ea"/>
                <a:ea typeface="+mn-ea"/>
              </a:rPr>
              <a:t>A→α·Xβ</a:t>
            </a:r>
            <a:r>
              <a:rPr lang="zh-CN" altLang="en-US" sz="2000" b="1" dirty="0">
                <a:latin typeface="+mn-ea"/>
                <a:ea typeface="+mn-ea"/>
              </a:rPr>
              <a:t>之项目称为待约项目。</a:t>
            </a:r>
          </a:p>
          <a:p>
            <a:pPr algn="l">
              <a:lnSpc>
                <a:spcPct val="110000"/>
              </a:lnSpc>
              <a:spcBef>
                <a:spcPct val="10000"/>
              </a:spcBef>
              <a:defRPr/>
            </a:pPr>
            <a:r>
              <a:rPr lang="zh-CN" altLang="en-US" sz="2000" b="1" dirty="0">
                <a:latin typeface="+mn-ea"/>
                <a:ea typeface="+mn-ea"/>
              </a:rPr>
              <a:t>③ </a:t>
            </a:r>
            <a:r>
              <a:rPr lang="zh-CN" altLang="en-US" sz="2000" b="1" dirty="0">
                <a:solidFill>
                  <a:srgbClr val="FF3300"/>
                </a:solidFill>
                <a:latin typeface="+mn-ea"/>
                <a:ea typeface="+mn-ea"/>
              </a:rPr>
              <a:t>归约项目</a:t>
            </a:r>
            <a:r>
              <a:rPr lang="zh-CN" altLang="en-US" sz="2000" b="1" dirty="0" smtClean="0">
                <a:latin typeface="+mn-ea"/>
                <a:ea typeface="+mn-ea"/>
              </a:rPr>
              <a:t>：形</a:t>
            </a:r>
            <a:r>
              <a:rPr lang="zh-CN" altLang="en-US" sz="2000" b="1" dirty="0">
                <a:latin typeface="+mn-ea"/>
                <a:ea typeface="+mn-ea"/>
              </a:rPr>
              <a:t>如</a:t>
            </a:r>
            <a:r>
              <a:rPr lang="en-US" altLang="zh-CN" sz="2000" b="1" dirty="0" err="1">
                <a:latin typeface="+mn-ea"/>
                <a:ea typeface="+mn-ea"/>
              </a:rPr>
              <a:t>A→α</a:t>
            </a:r>
            <a:r>
              <a:rPr lang="en-US" altLang="zh-CN" sz="2000" b="1" dirty="0">
                <a:latin typeface="+mn-ea"/>
                <a:ea typeface="+mn-ea"/>
              </a:rPr>
              <a:t>·  </a:t>
            </a:r>
            <a:r>
              <a:rPr lang="zh-CN" altLang="en-US" sz="2000" b="1" dirty="0">
                <a:latin typeface="+mn-ea"/>
                <a:ea typeface="+mn-ea"/>
              </a:rPr>
              <a:t>之项目称为归约项目。</a:t>
            </a:r>
          </a:p>
          <a:p>
            <a:pPr algn="l">
              <a:lnSpc>
                <a:spcPct val="110000"/>
              </a:lnSpc>
              <a:spcBef>
                <a:spcPct val="10000"/>
              </a:spcBef>
              <a:defRPr/>
            </a:pPr>
            <a:r>
              <a:rPr lang="zh-CN" altLang="en-US" sz="2000" b="1" dirty="0">
                <a:latin typeface="+mn-ea"/>
                <a:ea typeface="+mn-ea"/>
              </a:rPr>
              <a:t>④ </a:t>
            </a:r>
            <a:r>
              <a:rPr lang="zh-CN" altLang="en-US" sz="2000" b="1" dirty="0">
                <a:solidFill>
                  <a:srgbClr val="FF3300"/>
                </a:solidFill>
                <a:latin typeface="+mn-ea"/>
                <a:ea typeface="+mn-ea"/>
              </a:rPr>
              <a:t>接受项目</a:t>
            </a:r>
            <a:r>
              <a:rPr lang="zh-CN" altLang="en-US" sz="2000" b="1" dirty="0" smtClean="0">
                <a:latin typeface="+mn-ea"/>
                <a:ea typeface="+mn-ea"/>
              </a:rPr>
              <a:t>：形</a:t>
            </a:r>
            <a:r>
              <a:rPr lang="zh-CN" altLang="en-US" sz="2000" b="1" dirty="0">
                <a:latin typeface="+mn-ea"/>
                <a:ea typeface="+mn-ea"/>
              </a:rPr>
              <a:t>如</a:t>
            </a:r>
            <a:r>
              <a:rPr lang="en-US" altLang="zh-CN" sz="2000" b="1" dirty="0">
                <a:latin typeface="+mn-ea"/>
                <a:ea typeface="+mn-ea"/>
              </a:rPr>
              <a:t>S′</a:t>
            </a:r>
            <a:r>
              <a:rPr lang="en-US" altLang="zh-CN" sz="2000" b="1" dirty="0" smtClean="0">
                <a:latin typeface="+mn-ea"/>
                <a:ea typeface="+mn-ea"/>
              </a:rPr>
              <a:t>→S·  </a:t>
            </a:r>
            <a:r>
              <a:rPr lang="zh-CN" altLang="en-US" sz="2000" b="1" dirty="0">
                <a:latin typeface="+mn-ea"/>
                <a:ea typeface="+mn-ea"/>
              </a:rPr>
              <a:t>之项目称为接受项目。 </a:t>
            </a:r>
            <a:endParaRPr lang="en-US" altLang="zh-CN" sz="2000" b="1" dirty="0" smtClean="0">
              <a:latin typeface="+mn-ea"/>
              <a:ea typeface="+mn-ea"/>
            </a:endParaRPr>
          </a:p>
          <a:p>
            <a:pPr algn="l">
              <a:lnSpc>
                <a:spcPct val="110000"/>
              </a:lnSpc>
              <a:spcBef>
                <a:spcPct val="10000"/>
              </a:spcBef>
              <a:defRPr/>
            </a:pPr>
            <a:r>
              <a:rPr lang="zh-CN" altLang="en-US" sz="2000" b="1" dirty="0" smtClean="0">
                <a:latin typeface="+mn-ea"/>
                <a:ea typeface="+mn-ea"/>
              </a:rPr>
              <a:t> （</a:t>
            </a:r>
            <a:r>
              <a:rPr lang="zh-CN" altLang="en-US" sz="2000" b="1" dirty="0">
                <a:latin typeface="+mn-ea"/>
                <a:ea typeface="+mn-ea"/>
              </a:rPr>
              <a:t>其中</a:t>
            </a:r>
            <a:r>
              <a:rPr lang="en-US" altLang="zh-CN" sz="2000" b="1" dirty="0">
                <a:latin typeface="+mn-ea"/>
                <a:ea typeface="+mn-ea"/>
              </a:rPr>
              <a:t>α</a:t>
            </a:r>
            <a:r>
              <a:rPr lang="zh-CN" altLang="en-US" sz="2000" b="1" dirty="0">
                <a:latin typeface="+mn-ea"/>
                <a:ea typeface="+mn-ea"/>
              </a:rPr>
              <a:t>、</a:t>
            </a:r>
            <a:r>
              <a:rPr lang="en-US" altLang="zh-CN" sz="2000" b="1" dirty="0">
                <a:latin typeface="+mn-ea"/>
                <a:ea typeface="+mn-ea"/>
              </a:rPr>
              <a:t>β</a:t>
            </a:r>
            <a:r>
              <a:rPr lang="en-US" altLang="zh-CN" sz="2000" b="1" dirty="0">
                <a:latin typeface="+mn-ea"/>
                <a:ea typeface="+mn-ea"/>
                <a:sym typeface="Symbol" pitchFamily="18" charset="2"/>
              </a:rPr>
              <a:t></a:t>
            </a:r>
            <a:r>
              <a:rPr lang="en-US" altLang="zh-CN" sz="2000" b="1" dirty="0">
                <a:latin typeface="+mn-ea"/>
                <a:ea typeface="+mn-ea"/>
              </a:rPr>
              <a:t>(V</a:t>
            </a:r>
            <a:r>
              <a:rPr lang="en-US" altLang="zh-CN" sz="2000" b="1" baseline="-30000" dirty="0">
                <a:latin typeface="+mn-ea"/>
                <a:ea typeface="+mn-ea"/>
              </a:rPr>
              <a:t>N</a:t>
            </a:r>
            <a:r>
              <a:rPr lang="en-US" altLang="zh-CN" sz="2000" b="1" dirty="0">
                <a:latin typeface="+mn-ea"/>
                <a:ea typeface="+mn-ea"/>
              </a:rPr>
              <a:t>∪V</a:t>
            </a:r>
            <a:r>
              <a:rPr lang="en-US" altLang="zh-CN" sz="2000" b="1" baseline="-30000" dirty="0">
                <a:latin typeface="+mn-ea"/>
                <a:ea typeface="+mn-ea"/>
              </a:rPr>
              <a:t>T</a:t>
            </a:r>
            <a:r>
              <a:rPr lang="en-US" altLang="zh-CN" sz="2000" b="1" dirty="0">
                <a:latin typeface="+mn-ea"/>
                <a:ea typeface="+mn-ea"/>
              </a:rPr>
              <a:t>)*, a</a:t>
            </a:r>
            <a:r>
              <a:rPr lang="en-US" altLang="zh-CN" sz="2000" b="1" dirty="0">
                <a:latin typeface="+mn-ea"/>
                <a:ea typeface="+mn-ea"/>
                <a:sym typeface="Symbol" pitchFamily="18" charset="2"/>
              </a:rPr>
              <a:t></a:t>
            </a:r>
            <a:r>
              <a:rPr lang="en-US" altLang="zh-CN" sz="2000" b="1" dirty="0">
                <a:latin typeface="+mn-ea"/>
                <a:ea typeface="+mn-ea"/>
              </a:rPr>
              <a:t> V</a:t>
            </a:r>
            <a:r>
              <a:rPr lang="en-US" altLang="zh-CN" sz="2000" b="1" baseline="-30000" dirty="0">
                <a:latin typeface="+mn-ea"/>
                <a:ea typeface="+mn-ea"/>
              </a:rPr>
              <a:t>T </a:t>
            </a:r>
            <a:r>
              <a:rPr lang="zh-CN" altLang="en-US" sz="2000" b="1" dirty="0">
                <a:latin typeface="+mn-ea"/>
                <a:ea typeface="+mn-ea"/>
              </a:rPr>
              <a:t>，</a:t>
            </a:r>
            <a:r>
              <a:rPr lang="en-US" altLang="zh-CN" sz="2000" b="1" dirty="0">
                <a:latin typeface="+mn-ea"/>
                <a:ea typeface="+mn-ea"/>
              </a:rPr>
              <a:t>X</a:t>
            </a:r>
            <a:r>
              <a:rPr lang="en-US" altLang="zh-CN" sz="2000" b="1" dirty="0">
                <a:latin typeface="+mn-ea"/>
                <a:ea typeface="+mn-ea"/>
                <a:sym typeface="Symbol" pitchFamily="18" charset="2"/>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zh-CN" altLang="en-US" sz="2000" b="1" baseline="-30000" dirty="0">
                <a:latin typeface="+mn-ea"/>
                <a:ea typeface="+mn-ea"/>
              </a:rPr>
              <a:t> </a:t>
            </a:r>
            <a:endParaRPr lang="zh-CN" altLang="en-US" sz="2000" b="1" dirty="0">
              <a:latin typeface="+mn-ea"/>
              <a:ea typeface="+mn-ea"/>
            </a:endParaRPr>
          </a:p>
        </p:txBody>
      </p:sp>
      <p:sp>
        <p:nvSpPr>
          <p:cNvPr id="25624" name="Text Box 2072"/>
          <p:cNvSpPr txBox="1">
            <a:spLocks noChangeArrowheads="1"/>
          </p:cNvSpPr>
          <p:nvPr/>
        </p:nvSpPr>
        <p:spPr bwMode="auto">
          <a:xfrm>
            <a:off x="1219200" y="3581400"/>
            <a:ext cx="5943600" cy="400110"/>
          </a:xfrm>
          <a:prstGeom prst="rect">
            <a:avLst/>
          </a:prstGeom>
          <a:solidFill>
            <a:srgbClr val="99FFCC"/>
          </a:solidFill>
          <a:ln w="9525">
            <a:noFill/>
            <a:miter lim="800000"/>
            <a:headEnd/>
            <a:tailEnd/>
          </a:ln>
          <a:effectLst/>
        </p:spPr>
        <p:txBody>
          <a:bodyPr wrap="square">
            <a:spAutoFit/>
          </a:bodyPr>
          <a:lstStyle/>
          <a:p>
            <a:pPr algn="l">
              <a:spcBef>
                <a:spcPct val="50000"/>
              </a:spcBef>
              <a:defRPr/>
            </a:pPr>
            <a:r>
              <a:rPr lang="zh-CN" altLang="en-US" sz="2000" b="1" dirty="0">
                <a:effectLst>
                  <a:outerShdw blurRad="38100" dist="38100" dir="2700000" algn="tl">
                    <a:srgbClr val="FFFFFF"/>
                  </a:outerShdw>
                </a:effectLst>
                <a:latin typeface="+mn-ea"/>
                <a:ea typeface="+mn-ea"/>
              </a:rPr>
              <a:t>特别地，空规则</a:t>
            </a:r>
            <a:r>
              <a:rPr lang="en-US" altLang="zh-CN" sz="2000" b="1" dirty="0">
                <a:effectLst>
                  <a:outerShdw blurRad="38100" dist="38100" dir="2700000" algn="tl">
                    <a:srgbClr val="FFFFFF"/>
                  </a:outerShdw>
                </a:effectLst>
                <a:latin typeface="+mn-ea"/>
                <a:ea typeface="+mn-ea"/>
              </a:rPr>
              <a:t>A→ ε</a:t>
            </a:r>
            <a:r>
              <a:rPr lang="zh-CN" altLang="en-US" sz="2000" b="1" dirty="0">
                <a:effectLst>
                  <a:outerShdw blurRad="38100" dist="38100" dir="2700000" algn="tl">
                    <a:srgbClr val="FFFFFF"/>
                  </a:outerShdw>
                </a:effectLst>
                <a:latin typeface="+mn-ea"/>
                <a:ea typeface="+mn-ea"/>
              </a:rPr>
              <a:t>对应的</a:t>
            </a:r>
            <a:r>
              <a:rPr lang="en-US" altLang="zh-CN" sz="2000" b="1" dirty="0">
                <a:effectLst>
                  <a:outerShdw blurRad="38100" dist="38100" dir="2700000" algn="tl">
                    <a:srgbClr val="FFFFFF"/>
                  </a:outerShdw>
                </a:effectLst>
                <a:latin typeface="+mn-ea"/>
                <a:ea typeface="+mn-ea"/>
              </a:rPr>
              <a:t>LR(0)</a:t>
            </a:r>
            <a:r>
              <a:rPr lang="zh-CN" altLang="en-US" sz="2000" b="1" dirty="0">
                <a:effectLst>
                  <a:outerShdw blurRad="38100" dist="38100" dir="2700000" algn="tl">
                    <a:srgbClr val="FFFFFF"/>
                  </a:outerShdw>
                </a:effectLst>
                <a:latin typeface="+mn-ea"/>
                <a:ea typeface="+mn-ea"/>
              </a:rPr>
              <a:t>项目为</a:t>
            </a:r>
            <a:r>
              <a:rPr lang="en-US" altLang="zh-CN" sz="2000" b="1" dirty="0">
                <a:effectLst>
                  <a:outerShdw blurRad="38100" dist="38100" dir="2700000" algn="tl">
                    <a:srgbClr val="FFFFFF"/>
                  </a:outerShdw>
                </a:effectLst>
                <a:latin typeface="+mn-ea"/>
                <a:ea typeface="+mn-ea"/>
              </a:rPr>
              <a:t>A→ ·</a:t>
            </a:r>
          </a:p>
        </p:txBody>
      </p:sp>
      <p:sp>
        <p:nvSpPr>
          <p:cNvPr id="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10</a:t>
            </a:fld>
            <a:endParaRPr lang="en-US" altLang="zh-CN" dirty="0"/>
          </a:p>
        </p:txBody>
      </p:sp>
      <p:sp>
        <p:nvSpPr>
          <p:cNvPr id="8" name="Rectangle 4"/>
          <p:cNvSpPr>
            <a:spLocks noChangeArrowheads="1"/>
          </p:cNvSpPr>
          <p:nvPr/>
        </p:nvSpPr>
        <p:spPr bwMode="auto">
          <a:xfrm>
            <a:off x="381000" y="304800"/>
            <a:ext cx="5410200" cy="457200"/>
          </a:xfrm>
          <a:prstGeom prst="rect">
            <a:avLst/>
          </a:prstGeom>
          <a:noFill/>
          <a:ln w="9525">
            <a:noFill/>
            <a:miter lim="800000"/>
            <a:headEnd/>
            <a:tailEnd/>
          </a:ln>
        </p:spPr>
        <p:txBody>
          <a:bodyPr anchor="b"/>
          <a:lstStyle/>
          <a:p>
            <a:r>
              <a:rPr lang="en-US" altLang="zh-CN" sz="2800" b="1" dirty="0" smtClean="0">
                <a:solidFill>
                  <a:srgbClr val="CC0099"/>
                </a:solidFill>
                <a:latin typeface="黑体" pitchFamily="49" charset="-122"/>
                <a:ea typeface="黑体" pitchFamily="49" charset="-122"/>
              </a:rPr>
              <a:t>6.2.4  </a:t>
            </a:r>
            <a:r>
              <a:rPr lang="zh-CN" altLang="en-US" sz="2800" b="1" dirty="0">
                <a:solidFill>
                  <a:srgbClr val="CC0099"/>
                </a:solidFill>
                <a:latin typeface="黑体" pitchFamily="49" charset="-122"/>
                <a:ea typeface="黑体" pitchFamily="49" charset="-122"/>
              </a:rPr>
              <a:t>构造</a:t>
            </a:r>
            <a:r>
              <a:rPr lang="en-US" altLang="zh-CN" sz="2800" b="1" dirty="0">
                <a:solidFill>
                  <a:srgbClr val="CC0099"/>
                </a:solidFill>
                <a:latin typeface="黑体" pitchFamily="49" charset="-122"/>
                <a:ea typeface="黑体" pitchFamily="49" charset="-122"/>
              </a:rPr>
              <a:t>LR(0)</a:t>
            </a:r>
            <a:r>
              <a:rPr lang="zh-CN" altLang="en-US" sz="2800" b="1" dirty="0">
                <a:solidFill>
                  <a:srgbClr val="CC0099"/>
                </a:solidFill>
                <a:latin typeface="黑体" pitchFamily="49" charset="-122"/>
                <a:ea typeface="黑体" pitchFamily="49" charset="-122"/>
              </a:rPr>
              <a:t>项目集规范族</a:t>
            </a:r>
            <a:r>
              <a:rPr lang="zh-CN" altLang="en-US" sz="2800" dirty="0">
                <a:solidFill>
                  <a:schemeClr val="tx2"/>
                </a:solidFill>
                <a:latin typeface="黑体" pitchFamily="49" charset="-122"/>
                <a:ea typeface="黑体" pitchFamily="49" charset="-122"/>
              </a:rPr>
              <a:t> </a:t>
            </a:r>
          </a:p>
        </p:txBody>
      </p:sp>
      <p:graphicFrame>
        <p:nvGraphicFramePr>
          <p:cNvPr id="9" name="Group 114"/>
          <p:cNvGraphicFramePr>
            <a:graphicFrameLocks noGrp="1"/>
          </p:cNvGraphicFramePr>
          <p:nvPr/>
        </p:nvGraphicFramePr>
        <p:xfrm>
          <a:off x="685800" y="1600200"/>
          <a:ext cx="2592387" cy="1920240"/>
        </p:xfrm>
        <a:graphic>
          <a:graphicData uri="http://schemas.openxmlformats.org/drawingml/2006/table">
            <a:tbl>
              <a:tblPr/>
              <a:tblGrid>
                <a:gridCol w="2592387"/>
              </a:tblGrid>
              <a:tr h="490538">
                <a:tc>
                  <a:txBody>
                    <a:bodyPr/>
                    <a:lstStyle/>
                    <a:p>
                      <a:pPr marL="0" marR="0" lvl="0" indent="701675"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G[</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r>
                        <a:rPr kumimoji="1" lang="zh-CN" altLang="en-US"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(0) </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dirty="0" smtClean="0">
                          <a:ln>
                            <a:noFill/>
                          </a:ln>
                          <a:solidFill>
                            <a:schemeClr val="folHlink"/>
                          </a:solidFill>
                          <a:effectLst>
                            <a:outerShdw blurRad="38100" dist="38100" dir="2700000" algn="tl">
                              <a:srgbClr val="C0C0C0"/>
                            </a:outerShdw>
                          </a:effectLst>
                          <a:latin typeface="Tahoma" pitchFamily="34" charset="0"/>
                          <a:ea typeface="宋体" pitchFamily="2" charset="-122"/>
                        </a:rPr>
                        <a:t>→S</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(1)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S→aAcBe</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(2)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(3)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(4)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B→d</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 name="Group 114"/>
          <p:cNvGraphicFramePr>
            <a:graphicFrameLocks noGrp="1"/>
          </p:cNvGraphicFramePr>
          <p:nvPr/>
        </p:nvGraphicFramePr>
        <p:xfrm>
          <a:off x="3581400" y="1600200"/>
          <a:ext cx="2592387" cy="2225040"/>
        </p:xfrm>
        <a:graphic>
          <a:graphicData uri="http://schemas.openxmlformats.org/drawingml/2006/table">
            <a:tbl>
              <a:tblPr/>
              <a:tblGrid>
                <a:gridCol w="2592387"/>
              </a:tblGrid>
              <a:tr h="490538">
                <a:tc>
                  <a:txBody>
                    <a:bodyPr/>
                    <a:lstStyle/>
                    <a:p>
                      <a:pPr marL="0" marR="0" lvl="0" indent="701675"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000" b="1" dirty="0" smtClean="0">
                          <a:latin typeface="Times New Roman" pitchFamily="18" charset="0"/>
                          <a:ea typeface="+mn-ea"/>
                          <a:cs typeface="Times New Roman" pitchFamily="18" charset="0"/>
                        </a:rPr>
                        <a:t>·</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aAcBe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t>
                      </a:r>
                      <a:r>
                        <a:rPr lang="en-US" altLang="zh-CN" sz="2000" b="1" dirty="0" err="1" smtClean="0">
                          <a:latin typeface="Times New Roman" pitchFamily="18" charset="0"/>
                          <a:ea typeface="+mn-ea"/>
                          <a:cs typeface="Times New Roman" pitchFamily="18" charset="0"/>
                        </a:rPr>
                        <a:t>·</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AcBe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a:t>
                      </a:r>
                      <a:r>
                        <a:rPr lang="en-US" altLang="zh-CN" sz="2000" b="1" dirty="0" err="1" smtClean="0">
                          <a:latin typeface="Times New Roman" pitchFamily="18" charset="0"/>
                          <a:ea typeface="+mn-ea"/>
                          <a:cs typeface="Times New Roman" pitchFamily="18" charset="0"/>
                        </a:rPr>
                        <a:t>·</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cBe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S→aAc</a:t>
                      </a:r>
                      <a:r>
                        <a:rPr lang="en-US" altLang="zh-CN" sz="2000" b="1" dirty="0" err="1" smtClean="0">
                          <a:latin typeface="Times New Roman" pitchFamily="18" charset="0"/>
                          <a:ea typeface="+mn-ea"/>
                          <a:cs typeface="Times New Roman" pitchFamily="18" charset="0"/>
                        </a:rPr>
                        <a:t>·</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S→aAcB</a:t>
                      </a:r>
                      <a:r>
                        <a:rPr lang="en-US" altLang="zh-CN" sz="2000" b="1" dirty="0" err="1" smtClean="0">
                          <a:latin typeface="Times New Roman" pitchFamily="18" charset="0"/>
                          <a:ea typeface="+mn-ea"/>
                          <a:cs typeface="Times New Roman" pitchFamily="18" charset="0"/>
                        </a:rPr>
                        <a:t>·</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S→aAcBe</a:t>
                      </a:r>
                      <a:r>
                        <a:rPr lang="en-US" altLang="zh-CN" sz="2000" b="1" dirty="0" smtClean="0">
                          <a:latin typeface="Times New Roman" pitchFamily="18" charset="0"/>
                          <a:ea typeface="+mn-ea"/>
                          <a:cs typeface="Times New Roman" pitchFamily="18" charset="0"/>
                        </a:rPr>
                        <a:t>·</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701675"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style.rotation</p:attrName>
                                        </p:attrNameLst>
                                      </p:cBhvr>
                                      <p:tavLst>
                                        <p:tav tm="0">
                                          <p:val>
                                            <p:fltVal val="360"/>
                                          </p:val>
                                        </p:tav>
                                        <p:tav tm="100000">
                                          <p:val>
                                            <p:fltVal val="0"/>
                                          </p:val>
                                        </p:tav>
                                      </p:tavLst>
                                    </p:anim>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p:bldP spid="256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Text Box 6"/>
          <p:cNvSpPr txBox="1">
            <a:spLocks noChangeArrowheads="1"/>
          </p:cNvSpPr>
          <p:nvPr/>
        </p:nvSpPr>
        <p:spPr bwMode="auto">
          <a:xfrm>
            <a:off x="-1003300" y="228600"/>
            <a:ext cx="7632700" cy="609398"/>
          </a:xfrm>
          <a:prstGeom prst="rect">
            <a:avLst/>
          </a:prstGeom>
          <a:noFill/>
          <a:ln w="9525">
            <a:noFill/>
            <a:miter lim="800000"/>
            <a:headEnd/>
            <a:tailEnd/>
          </a:ln>
          <a:effectLst/>
        </p:spPr>
        <p:txBody>
          <a:bodyPr>
            <a:spAutoFit/>
          </a:bodyPr>
          <a:lstStyle/>
          <a:p>
            <a:pPr>
              <a:lnSpc>
                <a:spcPct val="120000"/>
              </a:lnSpc>
              <a:spcBef>
                <a:spcPct val="10000"/>
              </a:spcBef>
              <a:defRPr/>
            </a:pPr>
            <a:r>
              <a:rPr lang="en-US" altLang="zh-CN" sz="2000" b="1" dirty="0" smtClean="0">
                <a:effectLst>
                  <a:outerShdw blurRad="38100" dist="38100" dir="2700000" algn="tl">
                    <a:srgbClr val="C0C0C0"/>
                  </a:outerShdw>
                </a:effectLst>
                <a:latin typeface="Tahoma" pitchFamily="34" charset="0"/>
                <a:ea typeface="宋体" pitchFamily="2" charset="-122"/>
              </a:rPr>
              <a:t>       </a:t>
            </a:r>
            <a:r>
              <a:rPr lang="zh-CN" altLang="en-US" sz="2800" b="1" dirty="0" smtClean="0">
                <a:solidFill>
                  <a:srgbClr val="CC0099"/>
                </a:solidFill>
                <a:latin typeface="黑体" pitchFamily="49" charset="-122"/>
                <a:ea typeface="黑体" pitchFamily="49" charset="-122"/>
              </a:rPr>
              <a:t>重新命名后的识别活前缀的</a:t>
            </a:r>
            <a:r>
              <a:rPr lang="en-US" altLang="zh-CN" sz="2800" b="1" dirty="0" smtClean="0">
                <a:solidFill>
                  <a:srgbClr val="CC0099"/>
                </a:solidFill>
                <a:latin typeface="黑体" pitchFamily="49" charset="-122"/>
                <a:ea typeface="黑体" pitchFamily="49" charset="-122"/>
              </a:rPr>
              <a:t>NFA M</a:t>
            </a:r>
            <a:endParaRPr lang="zh-CN" altLang="en-US" sz="2800" b="1" dirty="0">
              <a:solidFill>
                <a:srgbClr val="CC0099"/>
              </a:solidFill>
              <a:latin typeface="黑体" pitchFamily="49" charset="-122"/>
              <a:ea typeface="黑体" pitchFamily="49" charset="-122"/>
            </a:endParaRPr>
          </a:p>
        </p:txBody>
      </p:sp>
      <p:sp>
        <p:nvSpPr>
          <p:cNvPr id="74"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11</a:t>
            </a:fld>
            <a:endParaRPr lang="en-US" altLang="zh-CN" dirty="0"/>
          </a:p>
        </p:txBody>
      </p:sp>
      <p:grpSp>
        <p:nvGrpSpPr>
          <p:cNvPr id="94" name="组合 93"/>
          <p:cNvGrpSpPr/>
          <p:nvPr/>
        </p:nvGrpSpPr>
        <p:grpSpPr>
          <a:xfrm>
            <a:off x="246925" y="2108525"/>
            <a:ext cx="8289786" cy="3910938"/>
            <a:chOff x="526263" y="1446212"/>
            <a:chExt cx="8289786" cy="3910938"/>
          </a:xfrm>
        </p:grpSpPr>
        <p:sp>
          <p:nvSpPr>
            <p:cNvPr id="75" name="椭圆 74"/>
            <p:cNvSpPr/>
            <p:nvPr/>
          </p:nvSpPr>
          <p:spPr bwMode="auto">
            <a:xfrm>
              <a:off x="1108275" y="1565475"/>
              <a:ext cx="1524000" cy="533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7412" name="Arc 21"/>
            <p:cNvSpPr>
              <a:spLocks/>
            </p:cNvSpPr>
            <p:nvPr/>
          </p:nvSpPr>
          <p:spPr bwMode="auto">
            <a:xfrm rot="19745119" flipV="1">
              <a:off x="1800285" y="3151334"/>
              <a:ext cx="5541472" cy="1421339"/>
            </a:xfrm>
            <a:custGeom>
              <a:avLst/>
              <a:gdLst>
                <a:gd name="T0" fmla="*/ 0 w 32991"/>
                <a:gd name="T1" fmla="*/ 2147483647 h 21600"/>
                <a:gd name="T2" fmla="*/ 2147483647 w 32991"/>
                <a:gd name="T3" fmla="*/ 2147483647 h 21600"/>
                <a:gd name="T4" fmla="*/ 2147483647 w 32991"/>
                <a:gd name="T5" fmla="*/ 2147483647 h 21600"/>
                <a:gd name="T6" fmla="*/ 0 60000 65536"/>
                <a:gd name="T7" fmla="*/ 0 60000 65536"/>
                <a:gd name="T8" fmla="*/ 0 60000 65536"/>
                <a:gd name="T9" fmla="*/ 0 w 32991"/>
                <a:gd name="T10" fmla="*/ 0 h 21600"/>
                <a:gd name="T11" fmla="*/ 32991 w 32991"/>
                <a:gd name="T12" fmla="*/ 21600 h 21600"/>
              </a:gdLst>
              <a:ahLst/>
              <a:cxnLst>
                <a:cxn ang="T6">
                  <a:pos x="T0" y="T1"/>
                </a:cxn>
                <a:cxn ang="T7">
                  <a:pos x="T2" y="T3"/>
                </a:cxn>
                <a:cxn ang="T8">
                  <a:pos x="T4" y="T5"/>
                </a:cxn>
              </a:cxnLst>
              <a:rect l="T9" t="T10" r="T11" b="T12"/>
              <a:pathLst>
                <a:path w="32991" h="21600" fill="none" extrusionOk="0">
                  <a:moveTo>
                    <a:pt x="-1" y="10117"/>
                  </a:moveTo>
                  <a:cubicBezTo>
                    <a:pt x="3950" y="3821"/>
                    <a:pt x="10861" y="-1"/>
                    <a:pt x="18295" y="0"/>
                  </a:cubicBezTo>
                  <a:cubicBezTo>
                    <a:pt x="23746" y="0"/>
                    <a:pt x="28995" y="2061"/>
                    <a:pt x="32990" y="5770"/>
                  </a:cubicBezTo>
                </a:path>
                <a:path w="32991" h="21600" stroke="0" extrusionOk="0">
                  <a:moveTo>
                    <a:pt x="-1" y="10117"/>
                  </a:moveTo>
                  <a:cubicBezTo>
                    <a:pt x="3950" y="3821"/>
                    <a:pt x="10861" y="-1"/>
                    <a:pt x="18295" y="0"/>
                  </a:cubicBezTo>
                  <a:cubicBezTo>
                    <a:pt x="23746" y="0"/>
                    <a:pt x="28995" y="2061"/>
                    <a:pt x="32990" y="5770"/>
                  </a:cubicBezTo>
                  <a:lnTo>
                    <a:pt x="18295" y="21600"/>
                  </a:lnTo>
                  <a:close/>
                </a:path>
              </a:pathLst>
            </a:custGeom>
            <a:noFill/>
            <a:ln w="12700">
              <a:solidFill>
                <a:srgbClr val="FF00FF"/>
              </a:solidFill>
              <a:round/>
              <a:headEnd type="triangle" w="med" len="med"/>
              <a:tailEnd/>
            </a:ln>
          </p:spPr>
          <p:txBody>
            <a:bodyPr/>
            <a:lstStyle/>
            <a:p>
              <a:endParaRPr lang="zh-CN" altLang="en-US"/>
            </a:p>
          </p:txBody>
        </p:sp>
        <p:sp>
          <p:nvSpPr>
            <p:cNvPr id="120854" name="Text Box 22"/>
            <p:cNvSpPr txBox="1">
              <a:spLocks noChangeArrowheads="1"/>
            </p:cNvSpPr>
            <p:nvPr/>
          </p:nvSpPr>
          <p:spPr bwMode="auto">
            <a:xfrm>
              <a:off x="4989513" y="4440237"/>
              <a:ext cx="447675" cy="401638"/>
            </a:xfrm>
            <a:prstGeom prst="rect">
              <a:avLst/>
            </a:prstGeom>
            <a:noFill/>
            <a:ln w="12700">
              <a:noFill/>
              <a:miter lim="800000"/>
              <a:headEnd/>
              <a:tailEnd/>
            </a:ln>
          </p:spPr>
          <p:txBody>
            <a:bodyPr/>
            <a:lstStyle/>
            <a:p>
              <a:pPr algn="just">
                <a:defRPr/>
              </a:pPr>
              <a:r>
                <a:rPr lang="en-US" altLang="zh-CN" sz="1600" b="1">
                  <a:solidFill>
                    <a:srgbClr val="FF00FF"/>
                  </a:solidFill>
                  <a:latin typeface="宋体" pitchFamily="2" charset="-122"/>
                  <a:ea typeface="宋体" pitchFamily="2" charset="-122"/>
                </a:rPr>
                <a:t>ε</a:t>
              </a:r>
              <a:endParaRPr lang="en-US" altLang="zh-CN" sz="1600" b="1">
                <a:latin typeface="Tahoma" pitchFamily="34" charset="0"/>
                <a:ea typeface="宋体" pitchFamily="2" charset="-122"/>
              </a:endParaRPr>
            </a:p>
          </p:txBody>
        </p:sp>
        <p:sp>
          <p:nvSpPr>
            <p:cNvPr id="17414" name="Line 24"/>
            <p:cNvSpPr>
              <a:spLocks noChangeShapeType="1"/>
            </p:cNvSpPr>
            <p:nvPr/>
          </p:nvSpPr>
          <p:spPr bwMode="auto">
            <a:xfrm>
              <a:off x="1878013" y="2058987"/>
              <a:ext cx="0" cy="455613"/>
            </a:xfrm>
            <a:prstGeom prst="line">
              <a:avLst/>
            </a:prstGeom>
            <a:noFill/>
            <a:ln w="12700">
              <a:solidFill>
                <a:srgbClr val="FF00FF"/>
              </a:solidFill>
              <a:round/>
              <a:headEnd/>
              <a:tailEnd type="triangle" w="med" len="med"/>
            </a:ln>
          </p:spPr>
          <p:txBody>
            <a:bodyPr/>
            <a:lstStyle/>
            <a:p>
              <a:endParaRPr lang="zh-CN" altLang="en-US"/>
            </a:p>
          </p:txBody>
        </p:sp>
        <p:sp>
          <p:nvSpPr>
            <p:cNvPr id="120857" name="Text Box 25"/>
            <p:cNvSpPr txBox="1">
              <a:spLocks noChangeArrowheads="1"/>
            </p:cNvSpPr>
            <p:nvPr/>
          </p:nvSpPr>
          <p:spPr bwMode="auto">
            <a:xfrm>
              <a:off x="1511300" y="1992312"/>
              <a:ext cx="447675" cy="401638"/>
            </a:xfrm>
            <a:prstGeom prst="rect">
              <a:avLst/>
            </a:prstGeom>
            <a:noFill/>
            <a:ln w="12700">
              <a:noFill/>
              <a:miter lim="800000"/>
              <a:headEnd/>
              <a:tailEnd/>
            </a:ln>
          </p:spPr>
          <p:txBody>
            <a:bodyPr/>
            <a:lstStyle/>
            <a:p>
              <a:pPr algn="just">
                <a:defRPr/>
              </a:pPr>
              <a:r>
                <a:rPr lang="en-US" altLang="zh-CN" sz="2000" b="1">
                  <a:solidFill>
                    <a:srgbClr val="FF00FF"/>
                  </a:solidFill>
                  <a:latin typeface="宋体" pitchFamily="2" charset="-122"/>
                  <a:ea typeface="宋体" pitchFamily="2" charset="-122"/>
                </a:rPr>
                <a:t>ε</a:t>
              </a:r>
              <a:endParaRPr lang="en-US" altLang="zh-CN" sz="2000" b="1">
                <a:latin typeface="Tahoma" pitchFamily="34" charset="0"/>
                <a:ea typeface="宋体" pitchFamily="2" charset="-122"/>
              </a:endParaRPr>
            </a:p>
          </p:txBody>
        </p:sp>
        <p:grpSp>
          <p:nvGrpSpPr>
            <p:cNvPr id="2" name="Group 26"/>
            <p:cNvGrpSpPr>
              <a:grpSpLocks/>
            </p:cNvGrpSpPr>
            <p:nvPr/>
          </p:nvGrpSpPr>
          <p:grpSpPr bwMode="auto">
            <a:xfrm>
              <a:off x="817563" y="2827337"/>
              <a:ext cx="2387600" cy="1397000"/>
              <a:chOff x="685" y="1798"/>
              <a:chExt cx="1124" cy="880"/>
            </a:xfrm>
          </p:grpSpPr>
          <p:sp>
            <p:nvSpPr>
              <p:cNvPr id="17472" name="Arc 27"/>
              <p:cNvSpPr>
                <a:spLocks/>
              </p:cNvSpPr>
              <p:nvPr/>
            </p:nvSpPr>
            <p:spPr bwMode="auto">
              <a:xfrm flipH="1">
                <a:off x="811" y="1798"/>
                <a:ext cx="961" cy="880"/>
              </a:xfrm>
              <a:custGeom>
                <a:avLst/>
                <a:gdLst>
                  <a:gd name="T0" fmla="*/ 0 w 21600"/>
                  <a:gd name="T1" fmla="*/ 0 h 37133"/>
                  <a:gd name="T2" fmla="*/ 0 w 21600"/>
                  <a:gd name="T3" fmla="*/ 0 h 37133"/>
                  <a:gd name="T4" fmla="*/ 0 w 21600"/>
                  <a:gd name="T5" fmla="*/ 0 h 37133"/>
                  <a:gd name="T6" fmla="*/ 0 60000 65536"/>
                  <a:gd name="T7" fmla="*/ 0 60000 65536"/>
                  <a:gd name="T8" fmla="*/ 0 60000 65536"/>
                  <a:gd name="T9" fmla="*/ 0 w 21600"/>
                  <a:gd name="T10" fmla="*/ 0 h 37133"/>
                  <a:gd name="T11" fmla="*/ 21600 w 21600"/>
                  <a:gd name="T12" fmla="*/ 37133 h 37133"/>
                </a:gdLst>
                <a:ahLst/>
                <a:cxnLst>
                  <a:cxn ang="T6">
                    <a:pos x="T0" y="T1"/>
                  </a:cxn>
                  <a:cxn ang="T7">
                    <a:pos x="T2" y="T3"/>
                  </a:cxn>
                  <a:cxn ang="T8">
                    <a:pos x="T4" y="T5"/>
                  </a:cxn>
                </a:cxnLst>
                <a:rect l="T9" t="T10" r="T11" b="T12"/>
                <a:pathLst>
                  <a:path w="21600" h="37133" fill="none" extrusionOk="0">
                    <a:moveTo>
                      <a:pt x="-1" y="0"/>
                    </a:moveTo>
                    <a:cubicBezTo>
                      <a:pt x="11929" y="0"/>
                      <a:pt x="21600" y="9670"/>
                      <a:pt x="21600" y="21600"/>
                    </a:cubicBezTo>
                    <a:cubicBezTo>
                      <a:pt x="21600" y="27457"/>
                      <a:pt x="19221" y="33063"/>
                      <a:pt x="15009" y="37133"/>
                    </a:cubicBezTo>
                  </a:path>
                  <a:path w="21600" h="37133" stroke="0" extrusionOk="0">
                    <a:moveTo>
                      <a:pt x="-1" y="0"/>
                    </a:moveTo>
                    <a:cubicBezTo>
                      <a:pt x="11929" y="0"/>
                      <a:pt x="21600" y="9670"/>
                      <a:pt x="21600" y="21600"/>
                    </a:cubicBezTo>
                    <a:cubicBezTo>
                      <a:pt x="21600" y="27457"/>
                      <a:pt x="19221" y="33063"/>
                      <a:pt x="15009" y="37133"/>
                    </a:cubicBezTo>
                    <a:lnTo>
                      <a:pt x="0" y="21600"/>
                    </a:lnTo>
                    <a:close/>
                  </a:path>
                </a:pathLst>
              </a:custGeom>
              <a:noFill/>
              <a:ln w="12700">
                <a:solidFill>
                  <a:srgbClr val="FF00FF"/>
                </a:solidFill>
                <a:round/>
                <a:headEnd/>
                <a:tailEnd type="triangle" w="med" len="med"/>
              </a:ln>
            </p:spPr>
            <p:txBody>
              <a:bodyPr/>
              <a:lstStyle/>
              <a:p>
                <a:endParaRPr lang="zh-CN" altLang="en-US" sz="1600"/>
              </a:p>
            </p:txBody>
          </p:sp>
          <p:sp>
            <p:nvSpPr>
              <p:cNvPr id="17473" name="Arc 28"/>
              <p:cNvSpPr>
                <a:spLocks/>
              </p:cNvSpPr>
              <p:nvPr/>
            </p:nvSpPr>
            <p:spPr bwMode="auto">
              <a:xfrm rot="10630051" flipV="1">
                <a:off x="1214" y="1849"/>
                <a:ext cx="595" cy="475"/>
              </a:xfrm>
              <a:custGeom>
                <a:avLst/>
                <a:gdLst>
                  <a:gd name="T0" fmla="*/ 0 w 19126"/>
                  <a:gd name="T1" fmla="*/ 0 h 21600"/>
                  <a:gd name="T2" fmla="*/ 0 w 19126"/>
                  <a:gd name="T3" fmla="*/ 0 h 21600"/>
                  <a:gd name="T4" fmla="*/ 0 w 19126"/>
                  <a:gd name="T5" fmla="*/ 0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1" y="0"/>
                    </a:moveTo>
                    <a:cubicBezTo>
                      <a:pt x="8028" y="0"/>
                      <a:pt x="15394" y="4452"/>
                      <a:pt x="19125" y="11561"/>
                    </a:cubicBezTo>
                  </a:path>
                  <a:path w="19126" h="21600" stroke="0" extrusionOk="0">
                    <a:moveTo>
                      <a:pt x="-1" y="0"/>
                    </a:moveTo>
                    <a:cubicBezTo>
                      <a:pt x="8028" y="0"/>
                      <a:pt x="15394" y="4452"/>
                      <a:pt x="19125" y="11561"/>
                    </a:cubicBezTo>
                    <a:lnTo>
                      <a:pt x="0" y="21600"/>
                    </a:lnTo>
                    <a:close/>
                  </a:path>
                </a:pathLst>
              </a:custGeom>
              <a:noFill/>
              <a:ln w="12700">
                <a:solidFill>
                  <a:srgbClr val="FF00FF"/>
                </a:solidFill>
                <a:round/>
                <a:headEnd/>
                <a:tailEnd type="triangle" w="med" len="med"/>
              </a:ln>
            </p:spPr>
            <p:txBody>
              <a:bodyPr/>
              <a:lstStyle/>
              <a:p>
                <a:endParaRPr lang="zh-CN" altLang="en-US" sz="1600"/>
              </a:p>
            </p:txBody>
          </p:sp>
          <p:sp>
            <p:nvSpPr>
              <p:cNvPr id="17474" name="Arc 29"/>
              <p:cNvSpPr>
                <a:spLocks/>
              </p:cNvSpPr>
              <p:nvPr/>
            </p:nvSpPr>
            <p:spPr bwMode="auto">
              <a:xfrm>
                <a:off x="1246" y="2285"/>
                <a:ext cx="263" cy="2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path>
                  <a:path w="43200" h="43200" stroke="0"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lnTo>
                      <a:pt x="21600" y="21600"/>
                    </a:lnTo>
                    <a:close/>
                  </a:path>
                </a:pathLst>
              </a:custGeom>
              <a:noFill/>
              <a:ln w="12700">
                <a:solidFill>
                  <a:srgbClr val="FF00FF"/>
                </a:solidFill>
                <a:round/>
                <a:headEnd/>
                <a:tailEnd type="triangle" w="med" len="med"/>
              </a:ln>
            </p:spPr>
            <p:txBody>
              <a:bodyPr/>
              <a:lstStyle/>
              <a:p>
                <a:endParaRPr lang="zh-CN" altLang="en-US" sz="1600"/>
              </a:p>
            </p:txBody>
          </p:sp>
          <p:sp>
            <p:nvSpPr>
              <p:cNvPr id="17475" name="Line 30"/>
              <p:cNvSpPr>
                <a:spLocks noChangeShapeType="1"/>
              </p:cNvSpPr>
              <p:nvPr/>
            </p:nvSpPr>
            <p:spPr bwMode="auto">
              <a:xfrm>
                <a:off x="1183" y="2391"/>
                <a:ext cx="0" cy="287"/>
              </a:xfrm>
              <a:prstGeom prst="line">
                <a:avLst/>
              </a:prstGeom>
              <a:noFill/>
              <a:ln w="12700">
                <a:solidFill>
                  <a:srgbClr val="FF00FF"/>
                </a:solidFill>
                <a:round/>
                <a:headEnd/>
                <a:tailEnd type="triangle" w="med" len="med"/>
              </a:ln>
            </p:spPr>
            <p:txBody>
              <a:bodyPr/>
              <a:lstStyle/>
              <a:p>
                <a:endParaRPr lang="zh-CN" altLang="en-US" sz="1600"/>
              </a:p>
            </p:txBody>
          </p:sp>
          <p:sp>
            <p:nvSpPr>
              <p:cNvPr id="120863" name="Text Box 31"/>
              <p:cNvSpPr txBox="1">
                <a:spLocks noChangeArrowheads="1"/>
              </p:cNvSpPr>
              <p:nvPr/>
            </p:nvSpPr>
            <p:spPr bwMode="auto">
              <a:xfrm>
                <a:off x="685" y="1916"/>
                <a:ext cx="240" cy="253"/>
              </a:xfrm>
              <a:prstGeom prst="rect">
                <a:avLst/>
              </a:prstGeom>
              <a:noFill/>
              <a:ln w="12700">
                <a:noFill/>
                <a:miter lim="800000"/>
                <a:headEnd/>
                <a:tailEnd/>
              </a:ln>
            </p:spPr>
            <p:txBody>
              <a:bodyPr/>
              <a:lstStyle/>
              <a:p>
                <a:pPr algn="just">
                  <a:defRPr/>
                </a:pPr>
                <a:r>
                  <a:rPr lang="en-US" altLang="zh-CN" sz="1600" b="1">
                    <a:solidFill>
                      <a:srgbClr val="FF00FF"/>
                    </a:solidFill>
                    <a:latin typeface="宋体" pitchFamily="2" charset="-122"/>
                    <a:ea typeface="宋体" pitchFamily="2" charset="-122"/>
                  </a:rPr>
                  <a:t>ε</a:t>
                </a:r>
                <a:endParaRPr lang="en-US" altLang="zh-CN" sz="1600" b="1">
                  <a:latin typeface="Tahoma" pitchFamily="34" charset="0"/>
                  <a:ea typeface="宋体" pitchFamily="2" charset="-122"/>
                </a:endParaRPr>
              </a:p>
            </p:txBody>
          </p:sp>
          <p:sp>
            <p:nvSpPr>
              <p:cNvPr id="17477" name="Text Box 32"/>
              <p:cNvSpPr txBox="1">
                <a:spLocks noChangeArrowheads="1"/>
              </p:cNvSpPr>
              <p:nvPr/>
            </p:nvSpPr>
            <p:spPr bwMode="auto">
              <a:xfrm>
                <a:off x="1335" y="1848"/>
                <a:ext cx="240" cy="253"/>
              </a:xfrm>
              <a:prstGeom prst="rect">
                <a:avLst/>
              </a:prstGeom>
              <a:noFill/>
              <a:ln w="12700">
                <a:noFill/>
                <a:miter lim="800000"/>
                <a:headEnd/>
                <a:tailEnd/>
              </a:ln>
            </p:spPr>
            <p:txBody>
              <a:bodyPr/>
              <a:lstStyle/>
              <a:p>
                <a:pPr algn="just"/>
                <a:r>
                  <a:rPr lang="en-US" altLang="zh-CN" sz="1600">
                    <a:solidFill>
                      <a:srgbClr val="FF00FF"/>
                    </a:solidFill>
                    <a:latin typeface="宋体" charset="-122"/>
                  </a:rPr>
                  <a:t>ε</a:t>
                </a:r>
                <a:endParaRPr lang="en-US" altLang="zh-CN" sz="1600">
                  <a:latin typeface="Tahoma" pitchFamily="34" charset="0"/>
                </a:endParaRPr>
              </a:p>
            </p:txBody>
          </p:sp>
          <p:sp>
            <p:nvSpPr>
              <p:cNvPr id="120865" name="Text Box 33"/>
              <p:cNvSpPr txBox="1">
                <a:spLocks noChangeArrowheads="1"/>
              </p:cNvSpPr>
              <p:nvPr/>
            </p:nvSpPr>
            <p:spPr bwMode="auto">
              <a:xfrm>
                <a:off x="1415" y="2352"/>
                <a:ext cx="240" cy="253"/>
              </a:xfrm>
              <a:prstGeom prst="rect">
                <a:avLst/>
              </a:prstGeom>
              <a:noFill/>
              <a:ln w="12700">
                <a:noFill/>
                <a:miter lim="800000"/>
                <a:headEnd/>
                <a:tailEnd/>
              </a:ln>
            </p:spPr>
            <p:txBody>
              <a:bodyPr/>
              <a:lstStyle/>
              <a:p>
                <a:pPr algn="r">
                  <a:defRPr/>
                </a:pPr>
                <a:r>
                  <a:rPr lang="en-US" altLang="zh-CN" sz="1600" b="1">
                    <a:solidFill>
                      <a:srgbClr val="FF00FF"/>
                    </a:solidFill>
                    <a:latin typeface="宋体" pitchFamily="2" charset="-122"/>
                    <a:ea typeface="宋体" pitchFamily="2" charset="-122"/>
                  </a:rPr>
                  <a:t>ε</a:t>
                </a:r>
                <a:endParaRPr lang="en-US" altLang="zh-CN" sz="1600" b="1">
                  <a:latin typeface="Tahoma" pitchFamily="34" charset="0"/>
                  <a:ea typeface="宋体" pitchFamily="2" charset="-122"/>
                </a:endParaRPr>
              </a:p>
            </p:txBody>
          </p:sp>
          <p:sp>
            <p:nvSpPr>
              <p:cNvPr id="120866" name="Text Box 34"/>
              <p:cNvSpPr txBox="1">
                <a:spLocks noChangeArrowheads="1"/>
              </p:cNvSpPr>
              <p:nvPr/>
            </p:nvSpPr>
            <p:spPr bwMode="auto">
              <a:xfrm>
                <a:off x="988" y="2354"/>
                <a:ext cx="241" cy="253"/>
              </a:xfrm>
              <a:prstGeom prst="rect">
                <a:avLst/>
              </a:prstGeom>
              <a:noFill/>
              <a:ln w="12700">
                <a:noFill/>
                <a:miter lim="800000"/>
                <a:headEnd/>
                <a:tailEnd/>
              </a:ln>
            </p:spPr>
            <p:txBody>
              <a:bodyPr/>
              <a:lstStyle/>
              <a:p>
                <a:pPr algn="just">
                  <a:defRPr/>
                </a:pPr>
                <a:r>
                  <a:rPr lang="en-US" altLang="zh-CN" sz="1600" b="1">
                    <a:solidFill>
                      <a:srgbClr val="FF00FF"/>
                    </a:solidFill>
                    <a:latin typeface="宋体" pitchFamily="2" charset="-122"/>
                    <a:ea typeface="宋体" pitchFamily="2" charset="-122"/>
                  </a:rPr>
                  <a:t>ε</a:t>
                </a:r>
                <a:endParaRPr lang="en-US" altLang="zh-CN" sz="1600" b="1">
                  <a:latin typeface="Tahoma" pitchFamily="34" charset="0"/>
                  <a:ea typeface="宋体" pitchFamily="2" charset="-122"/>
                </a:endParaRPr>
              </a:p>
            </p:txBody>
          </p:sp>
        </p:grpSp>
        <p:sp>
          <p:nvSpPr>
            <p:cNvPr id="120872" name="Text Box 40"/>
            <p:cNvSpPr txBox="1">
              <a:spLocks noChangeArrowheads="1"/>
            </p:cNvSpPr>
            <p:nvPr/>
          </p:nvSpPr>
          <p:spPr bwMode="auto">
            <a:xfrm>
              <a:off x="2557463" y="2279650"/>
              <a:ext cx="449262" cy="401637"/>
            </a:xfrm>
            <a:prstGeom prst="rect">
              <a:avLst/>
            </a:prstGeom>
            <a:noFill/>
            <a:ln w="12700">
              <a:noFill/>
              <a:miter lim="800000"/>
              <a:headEnd/>
              <a:tailEnd/>
            </a:ln>
          </p:spPr>
          <p:txBody>
            <a:bodyPr/>
            <a:lstStyle/>
            <a:p>
              <a:pPr algn="ctr">
                <a:defRPr/>
              </a:pPr>
              <a:r>
                <a:rPr lang="en-US" altLang="zh-CN" sz="2000" b="1">
                  <a:ea typeface="宋体" pitchFamily="2" charset="-122"/>
                </a:rPr>
                <a:t>a</a:t>
              </a:r>
              <a:endParaRPr lang="en-US" altLang="zh-CN" sz="2000" b="1">
                <a:latin typeface="Tahoma" pitchFamily="34" charset="0"/>
                <a:ea typeface="宋体" pitchFamily="2" charset="-122"/>
              </a:endParaRPr>
            </a:p>
          </p:txBody>
        </p:sp>
        <p:sp>
          <p:nvSpPr>
            <p:cNvPr id="120873" name="Text Box 41"/>
            <p:cNvSpPr txBox="1">
              <a:spLocks noChangeArrowheads="1"/>
            </p:cNvSpPr>
            <p:nvPr/>
          </p:nvSpPr>
          <p:spPr bwMode="auto">
            <a:xfrm>
              <a:off x="7669213" y="3865562"/>
              <a:ext cx="447675" cy="401638"/>
            </a:xfrm>
            <a:prstGeom prst="rect">
              <a:avLst/>
            </a:prstGeom>
            <a:noFill/>
            <a:ln w="12700">
              <a:noFill/>
              <a:miter lim="800000"/>
              <a:headEnd/>
              <a:tailEnd/>
            </a:ln>
          </p:spPr>
          <p:txBody>
            <a:bodyPr/>
            <a:lstStyle/>
            <a:p>
              <a:pPr algn="ctr">
                <a:defRPr/>
              </a:pPr>
              <a:r>
                <a:rPr lang="en-US" altLang="zh-CN" sz="1600" b="1">
                  <a:ea typeface="宋体" pitchFamily="2" charset="-122"/>
                </a:rPr>
                <a:t>e</a:t>
              </a:r>
              <a:endParaRPr lang="en-US" altLang="zh-CN" sz="1600" b="1">
                <a:latin typeface="Tahoma" pitchFamily="34" charset="0"/>
                <a:ea typeface="宋体" pitchFamily="2" charset="-122"/>
              </a:endParaRPr>
            </a:p>
          </p:txBody>
        </p:sp>
        <p:sp>
          <p:nvSpPr>
            <p:cNvPr id="17419" name="Oval 43"/>
            <p:cNvSpPr>
              <a:spLocks noChangeArrowheads="1"/>
            </p:cNvSpPr>
            <p:nvPr/>
          </p:nvSpPr>
          <p:spPr bwMode="auto">
            <a:xfrm>
              <a:off x="914400" y="2503487"/>
              <a:ext cx="1752600"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a:t>S→·</a:t>
              </a:r>
              <a:r>
                <a:rPr lang="en-US" altLang="zh-CN" sz="1600" b="1" dirty="0" err="1"/>
                <a:t>aAcBe</a:t>
              </a:r>
              <a:endParaRPr lang="en-US" altLang="zh-CN" sz="1600" b="1" dirty="0"/>
            </a:p>
            <a:p>
              <a:endParaRPr lang="en-US" altLang="zh-CN" sz="1600" dirty="0"/>
            </a:p>
          </p:txBody>
        </p:sp>
        <p:sp>
          <p:nvSpPr>
            <p:cNvPr id="17420" name="Text Box 45"/>
            <p:cNvSpPr txBox="1">
              <a:spLocks noChangeArrowheads="1"/>
            </p:cNvSpPr>
            <p:nvPr/>
          </p:nvSpPr>
          <p:spPr bwMode="auto">
            <a:xfrm>
              <a:off x="526263" y="2484437"/>
              <a:ext cx="595312" cy="354013"/>
            </a:xfrm>
            <a:prstGeom prst="rect">
              <a:avLst/>
            </a:prstGeom>
            <a:noFill/>
            <a:ln w="12700">
              <a:noFill/>
              <a:miter lim="800000"/>
              <a:headEnd/>
              <a:tailEnd/>
            </a:ln>
          </p:spPr>
          <p:txBody>
            <a:bodyPr/>
            <a:lstStyle/>
            <a:p>
              <a:pPr algn="just"/>
              <a:r>
                <a:rPr lang="en-US" altLang="zh-CN" sz="1600" dirty="0">
                  <a:solidFill>
                    <a:srgbClr val="808080"/>
                  </a:solidFill>
                  <a:sym typeface="Symbol" pitchFamily="18" charset="2"/>
                </a:rPr>
                <a:t></a:t>
              </a:r>
              <a:endParaRPr lang="en-US" altLang="zh-CN" sz="1600" dirty="0">
                <a:latin typeface="Tahoma" pitchFamily="34" charset="0"/>
              </a:endParaRPr>
            </a:p>
          </p:txBody>
        </p:sp>
        <p:sp>
          <p:nvSpPr>
            <p:cNvPr id="120896" name="Text Box 64"/>
            <p:cNvSpPr txBox="1">
              <a:spLocks noChangeArrowheads="1"/>
            </p:cNvSpPr>
            <p:nvPr/>
          </p:nvSpPr>
          <p:spPr bwMode="auto">
            <a:xfrm>
              <a:off x="4556125" y="2281237"/>
              <a:ext cx="447675" cy="401638"/>
            </a:xfrm>
            <a:prstGeom prst="rect">
              <a:avLst/>
            </a:prstGeom>
            <a:noFill/>
            <a:ln w="12700">
              <a:noFill/>
              <a:miter lim="800000"/>
              <a:headEnd/>
              <a:tailEnd/>
            </a:ln>
          </p:spPr>
          <p:txBody>
            <a:bodyPr/>
            <a:lstStyle/>
            <a:p>
              <a:pPr algn="ctr">
                <a:defRPr/>
              </a:pPr>
              <a:r>
                <a:rPr lang="en-US" altLang="zh-CN" sz="2000" b="1">
                  <a:ea typeface="宋体" pitchFamily="2" charset="-122"/>
                </a:rPr>
                <a:t>A</a:t>
              </a:r>
              <a:endParaRPr lang="en-US" altLang="zh-CN" sz="2000" b="1">
                <a:latin typeface="Tahoma" pitchFamily="34" charset="0"/>
                <a:ea typeface="宋体" pitchFamily="2" charset="-122"/>
              </a:endParaRPr>
            </a:p>
          </p:txBody>
        </p:sp>
        <p:sp>
          <p:nvSpPr>
            <p:cNvPr id="120898" name="Text Box 66"/>
            <p:cNvSpPr txBox="1">
              <a:spLocks noChangeArrowheads="1"/>
            </p:cNvSpPr>
            <p:nvPr/>
          </p:nvSpPr>
          <p:spPr bwMode="auto">
            <a:xfrm>
              <a:off x="7669213" y="3000375"/>
              <a:ext cx="450850" cy="401637"/>
            </a:xfrm>
            <a:prstGeom prst="rect">
              <a:avLst/>
            </a:prstGeom>
            <a:noFill/>
            <a:ln w="12700">
              <a:noFill/>
              <a:miter lim="800000"/>
              <a:headEnd/>
              <a:tailEnd/>
            </a:ln>
          </p:spPr>
          <p:txBody>
            <a:bodyPr/>
            <a:lstStyle/>
            <a:p>
              <a:pPr algn="ctr">
                <a:defRPr/>
              </a:pPr>
              <a:r>
                <a:rPr lang="en-US" altLang="zh-CN" sz="1600" b="1">
                  <a:ea typeface="宋体" pitchFamily="2" charset="-122"/>
                </a:rPr>
                <a:t>B</a:t>
              </a:r>
              <a:endParaRPr lang="en-US" altLang="zh-CN" sz="1600" b="1">
                <a:latin typeface="Tahoma" pitchFamily="34" charset="0"/>
                <a:ea typeface="宋体" pitchFamily="2" charset="-122"/>
              </a:endParaRPr>
            </a:p>
          </p:txBody>
        </p:sp>
        <p:sp>
          <p:nvSpPr>
            <p:cNvPr id="120901" name="Text Box 69"/>
            <p:cNvSpPr txBox="1">
              <a:spLocks noChangeArrowheads="1"/>
            </p:cNvSpPr>
            <p:nvPr/>
          </p:nvSpPr>
          <p:spPr bwMode="auto">
            <a:xfrm>
              <a:off x="4068763" y="3175000"/>
              <a:ext cx="447675" cy="401637"/>
            </a:xfrm>
            <a:prstGeom prst="rect">
              <a:avLst/>
            </a:prstGeom>
            <a:noFill/>
            <a:ln w="12700">
              <a:noFill/>
              <a:miter lim="800000"/>
              <a:headEnd/>
              <a:tailEnd/>
            </a:ln>
          </p:spPr>
          <p:txBody>
            <a:bodyPr/>
            <a:lstStyle/>
            <a:p>
              <a:pPr algn="ctr">
                <a:defRPr/>
              </a:pPr>
              <a:r>
                <a:rPr lang="en-US" altLang="zh-CN" sz="1600" b="1">
                  <a:ea typeface="宋体" pitchFamily="2" charset="-122"/>
                </a:rPr>
                <a:t>b</a:t>
              </a:r>
              <a:endParaRPr lang="en-US" altLang="zh-CN" sz="1600" b="1">
                <a:latin typeface="Tahoma" pitchFamily="34" charset="0"/>
                <a:ea typeface="宋体" pitchFamily="2" charset="-122"/>
              </a:endParaRPr>
            </a:p>
          </p:txBody>
        </p:sp>
        <p:sp>
          <p:nvSpPr>
            <p:cNvPr id="17424" name="Line 80"/>
            <p:cNvSpPr>
              <a:spLocks noChangeShapeType="1"/>
            </p:cNvSpPr>
            <p:nvPr/>
          </p:nvSpPr>
          <p:spPr bwMode="auto">
            <a:xfrm>
              <a:off x="2146598" y="3587373"/>
              <a:ext cx="815975" cy="0"/>
            </a:xfrm>
            <a:prstGeom prst="line">
              <a:avLst/>
            </a:prstGeom>
            <a:noFill/>
            <a:ln w="12700">
              <a:solidFill>
                <a:srgbClr val="333333"/>
              </a:solidFill>
              <a:round/>
              <a:headEnd/>
              <a:tailEnd type="triangle" w="med" len="med"/>
            </a:ln>
          </p:spPr>
          <p:txBody>
            <a:bodyPr/>
            <a:lstStyle/>
            <a:p>
              <a:endParaRPr lang="zh-CN" altLang="en-US" sz="1600"/>
            </a:p>
          </p:txBody>
        </p:sp>
        <p:sp>
          <p:nvSpPr>
            <p:cNvPr id="17425" name="Line 81"/>
            <p:cNvSpPr>
              <a:spLocks noChangeShapeType="1"/>
            </p:cNvSpPr>
            <p:nvPr/>
          </p:nvSpPr>
          <p:spPr bwMode="auto">
            <a:xfrm>
              <a:off x="3781425" y="3578225"/>
              <a:ext cx="819150" cy="0"/>
            </a:xfrm>
            <a:prstGeom prst="line">
              <a:avLst/>
            </a:prstGeom>
            <a:noFill/>
            <a:ln w="12700">
              <a:solidFill>
                <a:srgbClr val="333333"/>
              </a:solidFill>
              <a:round/>
              <a:headEnd/>
              <a:tailEnd type="triangle" w="med" len="med"/>
            </a:ln>
          </p:spPr>
          <p:txBody>
            <a:bodyPr/>
            <a:lstStyle/>
            <a:p>
              <a:endParaRPr lang="zh-CN" altLang="en-US" sz="1600"/>
            </a:p>
          </p:txBody>
        </p:sp>
        <p:sp>
          <p:nvSpPr>
            <p:cNvPr id="120914" name="Text Box 82"/>
            <p:cNvSpPr txBox="1">
              <a:spLocks noChangeArrowheads="1"/>
            </p:cNvSpPr>
            <p:nvPr/>
          </p:nvSpPr>
          <p:spPr bwMode="auto">
            <a:xfrm>
              <a:off x="2540000" y="3144837"/>
              <a:ext cx="449263" cy="401638"/>
            </a:xfrm>
            <a:prstGeom prst="rect">
              <a:avLst/>
            </a:prstGeom>
            <a:noFill/>
            <a:ln w="12700">
              <a:noFill/>
              <a:miter lim="800000"/>
              <a:headEnd/>
              <a:tailEnd/>
            </a:ln>
          </p:spPr>
          <p:txBody>
            <a:bodyPr/>
            <a:lstStyle/>
            <a:p>
              <a:pPr algn="ctr">
                <a:defRPr/>
              </a:pPr>
              <a:r>
                <a:rPr lang="en-US" altLang="zh-CN" sz="1600" b="1">
                  <a:ea typeface="宋体" pitchFamily="2" charset="-122"/>
                </a:rPr>
                <a:t>A</a:t>
              </a:r>
              <a:endParaRPr lang="en-US" altLang="zh-CN" sz="1600" b="1">
                <a:latin typeface="Tahoma" pitchFamily="34" charset="0"/>
                <a:ea typeface="宋体" pitchFamily="2" charset="-122"/>
              </a:endParaRPr>
            </a:p>
          </p:txBody>
        </p:sp>
        <p:sp>
          <p:nvSpPr>
            <p:cNvPr id="120917" name="Text Box 85"/>
            <p:cNvSpPr txBox="1">
              <a:spLocks noChangeArrowheads="1"/>
            </p:cNvSpPr>
            <p:nvPr/>
          </p:nvSpPr>
          <p:spPr bwMode="auto">
            <a:xfrm>
              <a:off x="2540000" y="4081462"/>
              <a:ext cx="449263" cy="401638"/>
            </a:xfrm>
            <a:prstGeom prst="rect">
              <a:avLst/>
            </a:prstGeom>
            <a:noFill/>
            <a:ln w="12700">
              <a:noFill/>
              <a:miter lim="800000"/>
              <a:headEnd/>
              <a:tailEnd/>
            </a:ln>
          </p:spPr>
          <p:txBody>
            <a:bodyPr/>
            <a:lstStyle/>
            <a:p>
              <a:pPr algn="ctr">
                <a:defRPr/>
              </a:pPr>
              <a:r>
                <a:rPr lang="en-US" altLang="zh-CN" sz="1600" b="1">
                  <a:ea typeface="宋体" pitchFamily="2" charset="-122"/>
                </a:rPr>
                <a:t>b</a:t>
              </a:r>
              <a:endParaRPr lang="en-US" altLang="zh-CN" sz="1600" b="1">
                <a:latin typeface="Tahoma" pitchFamily="34" charset="0"/>
                <a:ea typeface="宋体" pitchFamily="2" charset="-122"/>
              </a:endParaRPr>
            </a:p>
          </p:txBody>
        </p:sp>
        <p:sp>
          <p:nvSpPr>
            <p:cNvPr id="17428" name="Text Box 88"/>
            <p:cNvSpPr txBox="1">
              <a:spLocks noChangeArrowheads="1"/>
            </p:cNvSpPr>
            <p:nvPr/>
          </p:nvSpPr>
          <p:spPr bwMode="auto">
            <a:xfrm>
              <a:off x="900113" y="4297362"/>
              <a:ext cx="593725" cy="354013"/>
            </a:xfrm>
            <a:prstGeom prst="rect">
              <a:avLst/>
            </a:prstGeom>
            <a:noFill/>
            <a:ln w="12700">
              <a:noFill/>
              <a:miter lim="800000"/>
              <a:headEnd/>
              <a:tailEnd/>
            </a:ln>
          </p:spPr>
          <p:txBody>
            <a:bodyPr/>
            <a:lstStyle/>
            <a:p>
              <a:pPr algn="just"/>
              <a:r>
                <a:rPr lang="en-US" altLang="zh-CN" sz="1600">
                  <a:solidFill>
                    <a:srgbClr val="808080"/>
                  </a:solidFill>
                  <a:sym typeface="Symbol" pitchFamily="18" charset="2"/>
                </a:rPr>
                <a:t></a:t>
              </a:r>
              <a:endParaRPr lang="en-US" altLang="zh-CN" sz="1600">
                <a:latin typeface="Tahoma" pitchFamily="34" charset="0"/>
              </a:endParaRPr>
            </a:p>
          </p:txBody>
        </p:sp>
        <p:sp>
          <p:nvSpPr>
            <p:cNvPr id="17429" name="Line 92"/>
            <p:cNvSpPr>
              <a:spLocks noChangeShapeType="1"/>
            </p:cNvSpPr>
            <p:nvPr/>
          </p:nvSpPr>
          <p:spPr bwMode="auto">
            <a:xfrm>
              <a:off x="2224088" y="4432300"/>
              <a:ext cx="815975" cy="0"/>
            </a:xfrm>
            <a:prstGeom prst="line">
              <a:avLst/>
            </a:prstGeom>
            <a:noFill/>
            <a:ln w="12700">
              <a:solidFill>
                <a:srgbClr val="333333"/>
              </a:solidFill>
              <a:round/>
              <a:headEnd/>
              <a:tailEnd type="triangle" w="med" len="med"/>
            </a:ln>
          </p:spPr>
          <p:txBody>
            <a:bodyPr/>
            <a:lstStyle/>
            <a:p>
              <a:endParaRPr lang="zh-CN" altLang="en-US" sz="1600"/>
            </a:p>
          </p:txBody>
        </p:sp>
        <p:sp>
          <p:nvSpPr>
            <p:cNvPr id="120928" name="Text Box 96"/>
            <p:cNvSpPr txBox="1">
              <a:spLocks noChangeArrowheads="1"/>
            </p:cNvSpPr>
            <p:nvPr/>
          </p:nvSpPr>
          <p:spPr bwMode="auto">
            <a:xfrm>
              <a:off x="2562225" y="4762500"/>
              <a:ext cx="447675" cy="401637"/>
            </a:xfrm>
            <a:prstGeom prst="rect">
              <a:avLst/>
            </a:prstGeom>
            <a:noFill/>
            <a:ln w="12700">
              <a:noFill/>
              <a:miter lim="800000"/>
              <a:headEnd/>
              <a:tailEnd/>
            </a:ln>
          </p:spPr>
          <p:txBody>
            <a:bodyPr/>
            <a:lstStyle/>
            <a:p>
              <a:pPr algn="ctr">
                <a:defRPr/>
              </a:pPr>
              <a:r>
                <a:rPr lang="en-US" altLang="zh-CN" sz="1600" b="1">
                  <a:ea typeface="宋体" pitchFamily="2" charset="-122"/>
                </a:rPr>
                <a:t>d</a:t>
              </a:r>
              <a:endParaRPr lang="en-US" altLang="zh-CN" sz="1600" b="1">
                <a:latin typeface="Tahoma" pitchFamily="34" charset="0"/>
                <a:ea typeface="宋体" pitchFamily="2" charset="-122"/>
              </a:endParaRPr>
            </a:p>
          </p:txBody>
        </p:sp>
        <p:sp>
          <p:nvSpPr>
            <p:cNvPr id="17431" name="Text Box 99"/>
            <p:cNvSpPr txBox="1">
              <a:spLocks noChangeArrowheads="1"/>
            </p:cNvSpPr>
            <p:nvPr/>
          </p:nvSpPr>
          <p:spPr bwMode="auto">
            <a:xfrm>
              <a:off x="900113" y="4889500"/>
              <a:ext cx="595312" cy="354012"/>
            </a:xfrm>
            <a:prstGeom prst="rect">
              <a:avLst/>
            </a:prstGeom>
            <a:noFill/>
            <a:ln w="12700">
              <a:noFill/>
              <a:miter lim="800000"/>
              <a:headEnd/>
              <a:tailEnd/>
            </a:ln>
          </p:spPr>
          <p:txBody>
            <a:bodyPr/>
            <a:lstStyle/>
            <a:p>
              <a:pPr algn="just"/>
              <a:r>
                <a:rPr lang="en-US" altLang="zh-CN" sz="1600">
                  <a:solidFill>
                    <a:srgbClr val="808080"/>
                  </a:solidFill>
                  <a:sym typeface="Symbol" pitchFamily="18" charset="2"/>
                </a:rPr>
                <a:t></a:t>
              </a:r>
              <a:endParaRPr lang="en-US" altLang="zh-CN" sz="1600">
                <a:latin typeface="Tahoma" pitchFamily="34" charset="0"/>
              </a:endParaRPr>
            </a:p>
          </p:txBody>
        </p:sp>
        <p:sp>
          <p:nvSpPr>
            <p:cNvPr id="17432" name="Line 103"/>
            <p:cNvSpPr>
              <a:spLocks noChangeShapeType="1"/>
            </p:cNvSpPr>
            <p:nvPr/>
          </p:nvSpPr>
          <p:spPr bwMode="auto">
            <a:xfrm>
              <a:off x="2244725" y="5141912"/>
              <a:ext cx="815975" cy="0"/>
            </a:xfrm>
            <a:prstGeom prst="line">
              <a:avLst/>
            </a:prstGeom>
            <a:noFill/>
            <a:ln w="12700">
              <a:solidFill>
                <a:srgbClr val="333333"/>
              </a:solidFill>
              <a:round/>
              <a:headEnd/>
              <a:tailEnd type="triangle" w="med" len="med"/>
            </a:ln>
          </p:spPr>
          <p:txBody>
            <a:bodyPr/>
            <a:lstStyle/>
            <a:p>
              <a:endParaRPr lang="zh-CN" altLang="en-US" sz="1600"/>
            </a:p>
          </p:txBody>
        </p:sp>
        <p:sp>
          <p:nvSpPr>
            <p:cNvPr id="120938" name="Text Box 106"/>
            <p:cNvSpPr txBox="1">
              <a:spLocks noChangeArrowheads="1"/>
            </p:cNvSpPr>
            <p:nvPr/>
          </p:nvSpPr>
          <p:spPr bwMode="auto">
            <a:xfrm>
              <a:off x="2541588" y="1446212"/>
              <a:ext cx="447675" cy="401638"/>
            </a:xfrm>
            <a:prstGeom prst="rect">
              <a:avLst/>
            </a:prstGeom>
            <a:noFill/>
            <a:ln w="12700">
              <a:noFill/>
              <a:miter lim="800000"/>
              <a:headEnd/>
              <a:tailEnd/>
            </a:ln>
          </p:spPr>
          <p:txBody>
            <a:bodyPr/>
            <a:lstStyle/>
            <a:p>
              <a:pPr algn="ctr">
                <a:defRPr/>
              </a:pPr>
              <a:r>
                <a:rPr lang="en-US" altLang="zh-CN" sz="2000" b="1">
                  <a:ea typeface="宋体" pitchFamily="2" charset="-122"/>
                </a:rPr>
                <a:t>S</a:t>
              </a:r>
              <a:endParaRPr lang="en-US" altLang="zh-CN" sz="2000" b="1">
                <a:latin typeface="Tahoma" pitchFamily="34" charset="0"/>
                <a:ea typeface="宋体" pitchFamily="2" charset="-122"/>
              </a:endParaRPr>
            </a:p>
          </p:txBody>
        </p:sp>
        <p:sp>
          <p:nvSpPr>
            <p:cNvPr id="17434" name="Oval 107"/>
            <p:cNvSpPr>
              <a:spLocks noChangeArrowheads="1"/>
            </p:cNvSpPr>
            <p:nvPr/>
          </p:nvSpPr>
          <p:spPr bwMode="auto">
            <a:xfrm>
              <a:off x="1189038" y="1625600"/>
              <a:ext cx="1368425" cy="404812"/>
            </a:xfrm>
            <a:prstGeom prst="ellipse">
              <a:avLst/>
            </a:prstGeom>
            <a:solidFill>
              <a:srgbClr val="FFFFFF"/>
            </a:solidFill>
            <a:ln w="12700">
              <a:solidFill>
                <a:srgbClr val="000000"/>
              </a:solidFill>
              <a:round/>
              <a:headEnd/>
              <a:tailEnd/>
            </a:ln>
          </p:spPr>
          <p:txBody>
            <a:bodyPr/>
            <a:lstStyle/>
            <a:p>
              <a:r>
                <a:rPr lang="en-US" altLang="zh-CN" sz="1600" b="1"/>
                <a:t>S′→·S</a:t>
              </a:r>
            </a:p>
          </p:txBody>
        </p:sp>
        <p:grpSp>
          <p:nvGrpSpPr>
            <p:cNvPr id="3" name="Group 109"/>
            <p:cNvGrpSpPr>
              <a:grpSpLocks/>
            </p:cNvGrpSpPr>
            <p:nvPr/>
          </p:nvGrpSpPr>
          <p:grpSpPr bwMode="auto">
            <a:xfrm>
              <a:off x="3005138" y="1628775"/>
              <a:ext cx="1279525" cy="460375"/>
              <a:chOff x="3930" y="8067"/>
              <a:chExt cx="524" cy="517"/>
            </a:xfrm>
          </p:grpSpPr>
          <p:sp>
            <p:nvSpPr>
              <p:cNvPr id="17469" name="Oval 110"/>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a:p>
            </p:txBody>
          </p:sp>
          <p:sp>
            <p:nvSpPr>
              <p:cNvPr id="17470" name="Oval 111"/>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a:p>
            </p:txBody>
          </p:sp>
          <p:sp>
            <p:nvSpPr>
              <p:cNvPr id="17471" name="Text Box 112"/>
              <p:cNvSpPr txBox="1">
                <a:spLocks noChangeArrowheads="1"/>
              </p:cNvSpPr>
              <p:nvPr/>
            </p:nvSpPr>
            <p:spPr bwMode="auto">
              <a:xfrm>
                <a:off x="3959" y="8112"/>
                <a:ext cx="495" cy="450"/>
              </a:xfrm>
              <a:prstGeom prst="rect">
                <a:avLst/>
              </a:prstGeom>
              <a:noFill/>
              <a:ln w="12700">
                <a:noFill/>
                <a:miter lim="800000"/>
                <a:headEnd/>
                <a:tailEnd/>
              </a:ln>
            </p:spPr>
            <p:txBody>
              <a:bodyPr/>
              <a:lstStyle/>
              <a:p>
                <a:pPr algn="ctr"/>
                <a:r>
                  <a:rPr lang="en-US" altLang="zh-CN" sz="1600" b="1"/>
                  <a:t>S′→S·</a:t>
                </a:r>
              </a:p>
            </p:txBody>
          </p:sp>
        </p:grpSp>
        <p:sp>
          <p:nvSpPr>
            <p:cNvPr id="120945" name="Text Box 113"/>
            <p:cNvSpPr txBox="1">
              <a:spLocks noChangeArrowheads="1"/>
            </p:cNvSpPr>
            <p:nvPr/>
          </p:nvSpPr>
          <p:spPr bwMode="auto">
            <a:xfrm>
              <a:off x="612775" y="1606550"/>
              <a:ext cx="595313" cy="354012"/>
            </a:xfrm>
            <a:prstGeom prst="rect">
              <a:avLst/>
            </a:prstGeom>
            <a:noFill/>
            <a:ln w="12700">
              <a:noFill/>
              <a:miter lim="800000"/>
              <a:headEnd/>
              <a:tailEnd/>
            </a:ln>
          </p:spPr>
          <p:txBody>
            <a:bodyPr/>
            <a:lstStyle/>
            <a:p>
              <a:pPr algn="just">
                <a:defRPr/>
              </a:pPr>
              <a:r>
                <a:rPr lang="en-US" altLang="zh-CN" sz="2000" b="1">
                  <a:ea typeface="宋体" pitchFamily="2" charset="-122"/>
                  <a:sym typeface="Symbol" pitchFamily="18" charset="2"/>
                </a:rPr>
                <a:t></a:t>
              </a:r>
              <a:endParaRPr lang="en-US" altLang="zh-CN" sz="2000" b="1">
                <a:latin typeface="Tahoma" pitchFamily="34" charset="0"/>
                <a:ea typeface="宋体" pitchFamily="2" charset="-122"/>
              </a:endParaRPr>
            </a:p>
          </p:txBody>
        </p:sp>
        <p:sp>
          <p:nvSpPr>
            <p:cNvPr id="17437" name="Line 115"/>
            <p:cNvSpPr>
              <a:spLocks noChangeShapeType="1"/>
            </p:cNvSpPr>
            <p:nvPr/>
          </p:nvSpPr>
          <p:spPr bwMode="auto">
            <a:xfrm flipV="1">
              <a:off x="2557463" y="1839912"/>
              <a:ext cx="461962" cy="7938"/>
            </a:xfrm>
            <a:prstGeom prst="line">
              <a:avLst/>
            </a:prstGeom>
            <a:noFill/>
            <a:ln w="12700">
              <a:solidFill>
                <a:srgbClr val="333333"/>
              </a:solidFill>
              <a:round/>
              <a:headEnd/>
              <a:tailEnd type="triangle" w="med" len="med"/>
            </a:ln>
          </p:spPr>
          <p:txBody>
            <a:bodyPr/>
            <a:lstStyle/>
            <a:p>
              <a:endParaRPr lang="zh-CN" altLang="en-US"/>
            </a:p>
          </p:txBody>
        </p:sp>
        <p:sp>
          <p:nvSpPr>
            <p:cNvPr id="17438" name="Oval 121"/>
            <p:cNvSpPr>
              <a:spLocks noChangeArrowheads="1"/>
            </p:cNvSpPr>
            <p:nvPr/>
          </p:nvSpPr>
          <p:spPr bwMode="auto">
            <a:xfrm>
              <a:off x="2895600" y="2497137"/>
              <a:ext cx="1752599"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err="1"/>
                <a:t>S→a·AcBe</a:t>
              </a:r>
              <a:endParaRPr lang="en-US" altLang="zh-CN" sz="1600" b="1" dirty="0"/>
            </a:p>
            <a:p>
              <a:endParaRPr lang="en-US" altLang="zh-CN" sz="1600" dirty="0"/>
            </a:p>
          </p:txBody>
        </p:sp>
        <p:sp>
          <p:nvSpPr>
            <p:cNvPr id="17439" name="Oval 122"/>
            <p:cNvSpPr>
              <a:spLocks noChangeArrowheads="1"/>
            </p:cNvSpPr>
            <p:nvPr/>
          </p:nvSpPr>
          <p:spPr bwMode="auto">
            <a:xfrm>
              <a:off x="6877050" y="2497137"/>
              <a:ext cx="1885950"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err="1"/>
                <a:t>S→aAc·Be</a:t>
              </a:r>
              <a:endParaRPr lang="en-US" altLang="zh-CN" sz="1600" b="1" dirty="0"/>
            </a:p>
            <a:p>
              <a:endParaRPr lang="en-US" altLang="zh-CN" sz="1600" dirty="0"/>
            </a:p>
          </p:txBody>
        </p:sp>
        <p:sp>
          <p:nvSpPr>
            <p:cNvPr id="17440" name="Oval 123"/>
            <p:cNvSpPr>
              <a:spLocks noChangeArrowheads="1"/>
            </p:cNvSpPr>
            <p:nvPr/>
          </p:nvSpPr>
          <p:spPr bwMode="auto">
            <a:xfrm>
              <a:off x="4876800" y="2497137"/>
              <a:ext cx="1752600"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err="1"/>
                <a:t>S→aA·cBe</a:t>
              </a:r>
              <a:endParaRPr lang="en-US" altLang="zh-CN" sz="1600" b="1" dirty="0"/>
            </a:p>
            <a:p>
              <a:endParaRPr lang="en-US" altLang="zh-CN" sz="1600" dirty="0"/>
            </a:p>
          </p:txBody>
        </p:sp>
        <p:sp>
          <p:nvSpPr>
            <p:cNvPr id="17441" name="Line 124"/>
            <p:cNvSpPr>
              <a:spLocks noChangeShapeType="1"/>
            </p:cNvSpPr>
            <p:nvPr/>
          </p:nvSpPr>
          <p:spPr bwMode="auto">
            <a:xfrm>
              <a:off x="2666999" y="2693986"/>
              <a:ext cx="228601" cy="1"/>
            </a:xfrm>
            <a:prstGeom prst="line">
              <a:avLst/>
            </a:prstGeom>
            <a:noFill/>
            <a:ln w="12700">
              <a:solidFill>
                <a:srgbClr val="333333"/>
              </a:solidFill>
              <a:round/>
              <a:headEnd/>
              <a:tailEnd type="triangle" w="med" len="med"/>
            </a:ln>
          </p:spPr>
          <p:txBody>
            <a:bodyPr/>
            <a:lstStyle/>
            <a:p>
              <a:endParaRPr lang="zh-CN" altLang="en-US" sz="1600"/>
            </a:p>
          </p:txBody>
        </p:sp>
        <p:sp>
          <p:nvSpPr>
            <p:cNvPr id="17443" name="Oval 126"/>
            <p:cNvSpPr>
              <a:spLocks noChangeArrowheads="1"/>
            </p:cNvSpPr>
            <p:nvPr/>
          </p:nvSpPr>
          <p:spPr bwMode="auto">
            <a:xfrm>
              <a:off x="6878638" y="3360737"/>
              <a:ext cx="1731962"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err="1"/>
                <a:t>S→aAcB·e</a:t>
              </a:r>
              <a:endParaRPr lang="en-US" altLang="zh-CN" sz="1600" b="1" dirty="0"/>
            </a:p>
            <a:p>
              <a:endParaRPr lang="en-US" altLang="zh-CN" sz="1600" dirty="0"/>
            </a:p>
          </p:txBody>
        </p:sp>
        <p:grpSp>
          <p:nvGrpSpPr>
            <p:cNvPr id="4" name="Group 127"/>
            <p:cNvGrpSpPr>
              <a:grpSpLocks/>
            </p:cNvGrpSpPr>
            <p:nvPr/>
          </p:nvGrpSpPr>
          <p:grpSpPr bwMode="auto">
            <a:xfrm>
              <a:off x="6877050" y="4224337"/>
              <a:ext cx="1582738" cy="460375"/>
              <a:chOff x="3930" y="8067"/>
              <a:chExt cx="524" cy="517"/>
            </a:xfrm>
          </p:grpSpPr>
          <p:sp>
            <p:nvSpPr>
              <p:cNvPr id="17466" name="Oval 128"/>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sz="1600"/>
              </a:p>
            </p:txBody>
          </p:sp>
          <p:sp>
            <p:nvSpPr>
              <p:cNvPr id="17467" name="Oval 129"/>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sz="1600"/>
              </a:p>
            </p:txBody>
          </p:sp>
          <p:sp>
            <p:nvSpPr>
              <p:cNvPr id="17468" name="Text Box 130"/>
              <p:cNvSpPr txBox="1">
                <a:spLocks noChangeArrowheads="1"/>
              </p:cNvSpPr>
              <p:nvPr/>
            </p:nvSpPr>
            <p:spPr bwMode="auto">
              <a:xfrm>
                <a:off x="3959" y="8112"/>
                <a:ext cx="495" cy="450"/>
              </a:xfrm>
              <a:prstGeom prst="rect">
                <a:avLst/>
              </a:prstGeom>
              <a:noFill/>
              <a:ln w="12700">
                <a:noFill/>
                <a:miter lim="800000"/>
                <a:headEnd/>
                <a:tailEnd/>
              </a:ln>
            </p:spPr>
            <p:txBody>
              <a:bodyPr/>
              <a:lstStyle/>
              <a:p>
                <a:pPr algn="just" eaLnBrk="0" hangingPunct="0">
                  <a:lnSpc>
                    <a:spcPct val="110000"/>
                  </a:lnSpc>
                  <a:spcBef>
                    <a:spcPct val="20000"/>
                  </a:spcBef>
                </a:pPr>
                <a:r>
                  <a:rPr lang="en-US" altLang="zh-CN" sz="1600" b="1"/>
                  <a:t>S→aAcBe·</a:t>
                </a:r>
                <a:endParaRPr lang="en-US" altLang="zh-CN" sz="1600" b="1">
                  <a:latin typeface="Tahoma" pitchFamily="34" charset="0"/>
                </a:endParaRPr>
              </a:p>
            </p:txBody>
          </p:sp>
        </p:grpSp>
        <p:sp>
          <p:nvSpPr>
            <p:cNvPr id="120963" name="Text Box 131"/>
            <p:cNvSpPr txBox="1">
              <a:spLocks noChangeArrowheads="1"/>
            </p:cNvSpPr>
            <p:nvPr/>
          </p:nvSpPr>
          <p:spPr bwMode="auto">
            <a:xfrm>
              <a:off x="6499225" y="2281237"/>
              <a:ext cx="447675" cy="401638"/>
            </a:xfrm>
            <a:prstGeom prst="rect">
              <a:avLst/>
            </a:prstGeom>
            <a:noFill/>
            <a:ln w="12700">
              <a:noFill/>
              <a:miter lim="800000"/>
              <a:headEnd/>
              <a:tailEnd/>
            </a:ln>
          </p:spPr>
          <p:txBody>
            <a:bodyPr/>
            <a:lstStyle/>
            <a:p>
              <a:pPr algn="ctr">
                <a:defRPr/>
              </a:pPr>
              <a:r>
                <a:rPr lang="en-US" altLang="zh-CN" sz="2000" b="1">
                  <a:ea typeface="宋体" pitchFamily="2" charset="-122"/>
                </a:rPr>
                <a:t>c</a:t>
              </a:r>
              <a:endParaRPr lang="en-US" altLang="zh-CN" sz="2000" b="1">
                <a:latin typeface="Tahoma" pitchFamily="34" charset="0"/>
                <a:ea typeface="宋体" pitchFamily="2" charset="-122"/>
              </a:endParaRPr>
            </a:p>
          </p:txBody>
        </p:sp>
        <p:sp>
          <p:nvSpPr>
            <p:cNvPr id="17446" name="Line 132"/>
            <p:cNvSpPr>
              <a:spLocks noChangeShapeType="1"/>
            </p:cNvSpPr>
            <p:nvPr/>
          </p:nvSpPr>
          <p:spPr bwMode="auto">
            <a:xfrm>
              <a:off x="6629399" y="2693986"/>
              <a:ext cx="276225" cy="11113"/>
            </a:xfrm>
            <a:prstGeom prst="line">
              <a:avLst/>
            </a:prstGeom>
            <a:noFill/>
            <a:ln w="12700">
              <a:solidFill>
                <a:srgbClr val="333333"/>
              </a:solidFill>
              <a:round/>
              <a:headEnd/>
              <a:tailEnd type="triangle" w="med" len="med"/>
            </a:ln>
          </p:spPr>
          <p:txBody>
            <a:bodyPr/>
            <a:lstStyle/>
            <a:p>
              <a:endParaRPr lang="zh-CN" altLang="en-US" sz="1600"/>
            </a:p>
          </p:txBody>
        </p:sp>
        <p:sp>
          <p:nvSpPr>
            <p:cNvPr id="17447" name="Line 134"/>
            <p:cNvSpPr>
              <a:spLocks noChangeShapeType="1"/>
            </p:cNvSpPr>
            <p:nvPr/>
          </p:nvSpPr>
          <p:spPr bwMode="auto">
            <a:xfrm>
              <a:off x="7669213" y="2905125"/>
              <a:ext cx="0" cy="455612"/>
            </a:xfrm>
            <a:prstGeom prst="line">
              <a:avLst/>
            </a:prstGeom>
            <a:noFill/>
            <a:ln w="12700">
              <a:solidFill>
                <a:schemeClr val="tx1"/>
              </a:solidFill>
              <a:round/>
              <a:headEnd/>
              <a:tailEnd type="triangle" w="med" len="med"/>
            </a:ln>
          </p:spPr>
          <p:txBody>
            <a:bodyPr/>
            <a:lstStyle/>
            <a:p>
              <a:endParaRPr lang="zh-CN" altLang="en-US" sz="1600"/>
            </a:p>
          </p:txBody>
        </p:sp>
        <p:sp>
          <p:nvSpPr>
            <p:cNvPr id="17448" name="Line 135"/>
            <p:cNvSpPr>
              <a:spLocks noChangeShapeType="1"/>
            </p:cNvSpPr>
            <p:nvPr/>
          </p:nvSpPr>
          <p:spPr bwMode="auto">
            <a:xfrm>
              <a:off x="7669213" y="3792537"/>
              <a:ext cx="0" cy="455613"/>
            </a:xfrm>
            <a:prstGeom prst="line">
              <a:avLst/>
            </a:prstGeom>
            <a:noFill/>
            <a:ln w="12700">
              <a:solidFill>
                <a:schemeClr val="tx1"/>
              </a:solidFill>
              <a:round/>
              <a:headEnd/>
              <a:tailEnd type="triangle" w="med" len="med"/>
            </a:ln>
          </p:spPr>
          <p:txBody>
            <a:bodyPr/>
            <a:lstStyle/>
            <a:p>
              <a:endParaRPr lang="zh-CN" altLang="en-US" sz="1600"/>
            </a:p>
          </p:txBody>
        </p:sp>
        <p:sp>
          <p:nvSpPr>
            <p:cNvPr id="17449" name="Oval 136"/>
            <p:cNvSpPr>
              <a:spLocks noChangeArrowheads="1"/>
            </p:cNvSpPr>
            <p:nvPr/>
          </p:nvSpPr>
          <p:spPr bwMode="auto">
            <a:xfrm>
              <a:off x="1219200" y="3387725"/>
              <a:ext cx="1265238" cy="404812"/>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a:t>A→·</a:t>
              </a:r>
              <a:r>
                <a:rPr lang="en-US" altLang="zh-CN" sz="1600" b="1" dirty="0" err="1"/>
                <a:t>Ab</a:t>
              </a:r>
              <a:endParaRPr lang="en-US" altLang="zh-CN" sz="1600" b="1" dirty="0"/>
            </a:p>
            <a:p>
              <a:endParaRPr lang="en-US" altLang="zh-CN" sz="1600" dirty="0"/>
            </a:p>
          </p:txBody>
        </p:sp>
        <p:sp>
          <p:nvSpPr>
            <p:cNvPr id="17450" name="Text Box 137"/>
            <p:cNvSpPr txBox="1">
              <a:spLocks noChangeArrowheads="1"/>
            </p:cNvSpPr>
            <p:nvPr/>
          </p:nvSpPr>
          <p:spPr bwMode="auto">
            <a:xfrm>
              <a:off x="684213" y="3368675"/>
              <a:ext cx="595312" cy="354012"/>
            </a:xfrm>
            <a:prstGeom prst="rect">
              <a:avLst/>
            </a:prstGeom>
            <a:noFill/>
            <a:ln w="12700">
              <a:noFill/>
              <a:miter lim="800000"/>
              <a:headEnd/>
              <a:tailEnd/>
            </a:ln>
          </p:spPr>
          <p:txBody>
            <a:bodyPr/>
            <a:lstStyle/>
            <a:p>
              <a:pPr algn="just"/>
              <a:r>
                <a:rPr lang="en-US" altLang="zh-CN" sz="1600" dirty="0">
                  <a:solidFill>
                    <a:srgbClr val="808080"/>
                  </a:solidFill>
                  <a:sym typeface="Symbol" pitchFamily="18" charset="2"/>
                </a:rPr>
                <a:t></a:t>
              </a:r>
              <a:endParaRPr lang="en-US" altLang="zh-CN" sz="1600" dirty="0">
                <a:latin typeface="Tahoma" pitchFamily="34" charset="0"/>
              </a:endParaRPr>
            </a:p>
          </p:txBody>
        </p:sp>
        <p:sp>
          <p:nvSpPr>
            <p:cNvPr id="17451" name="Oval 138"/>
            <p:cNvSpPr>
              <a:spLocks noChangeArrowheads="1"/>
            </p:cNvSpPr>
            <p:nvPr/>
          </p:nvSpPr>
          <p:spPr bwMode="auto">
            <a:xfrm>
              <a:off x="2971800" y="3387725"/>
              <a:ext cx="1312863" cy="404812"/>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a:t>A→A·b</a:t>
              </a:r>
            </a:p>
            <a:p>
              <a:endParaRPr lang="en-US" altLang="zh-CN" sz="1600"/>
            </a:p>
          </p:txBody>
        </p:sp>
        <p:grpSp>
          <p:nvGrpSpPr>
            <p:cNvPr id="5" name="Group 139"/>
            <p:cNvGrpSpPr>
              <a:grpSpLocks/>
            </p:cNvGrpSpPr>
            <p:nvPr/>
          </p:nvGrpSpPr>
          <p:grpSpPr bwMode="auto">
            <a:xfrm>
              <a:off x="4589463" y="3360737"/>
              <a:ext cx="1279525" cy="460375"/>
              <a:chOff x="3930" y="8067"/>
              <a:chExt cx="524" cy="517"/>
            </a:xfrm>
          </p:grpSpPr>
          <p:sp>
            <p:nvSpPr>
              <p:cNvPr id="17463" name="Oval 140"/>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sz="1600"/>
              </a:p>
            </p:txBody>
          </p:sp>
          <p:sp>
            <p:nvSpPr>
              <p:cNvPr id="17464" name="Oval 141"/>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sz="1600"/>
              </a:p>
            </p:txBody>
          </p:sp>
          <p:sp>
            <p:nvSpPr>
              <p:cNvPr id="17465" name="Text Box 142"/>
              <p:cNvSpPr txBox="1">
                <a:spLocks noChangeArrowheads="1"/>
              </p:cNvSpPr>
              <p:nvPr/>
            </p:nvSpPr>
            <p:spPr bwMode="auto">
              <a:xfrm>
                <a:off x="3959" y="8112"/>
                <a:ext cx="495" cy="450"/>
              </a:xfrm>
              <a:prstGeom prst="rect">
                <a:avLst/>
              </a:prstGeom>
              <a:noFill/>
              <a:ln w="12700">
                <a:noFill/>
                <a:miter lim="800000"/>
                <a:headEnd/>
                <a:tailEnd/>
              </a:ln>
            </p:spPr>
            <p:txBody>
              <a:bodyPr/>
              <a:lstStyle/>
              <a:p>
                <a:pPr algn="ctr"/>
                <a:r>
                  <a:rPr lang="en-US" altLang="zh-CN" sz="1600" b="1" dirty="0" err="1"/>
                  <a:t>A→Ab</a:t>
                </a:r>
                <a:r>
                  <a:rPr lang="en-US" altLang="zh-CN" sz="1600" b="1" dirty="0"/>
                  <a:t>·</a:t>
                </a:r>
              </a:p>
            </p:txBody>
          </p:sp>
        </p:grpSp>
        <p:sp>
          <p:nvSpPr>
            <p:cNvPr id="17453" name="Oval 143"/>
            <p:cNvSpPr>
              <a:spLocks noChangeArrowheads="1"/>
            </p:cNvSpPr>
            <p:nvPr/>
          </p:nvSpPr>
          <p:spPr bwMode="auto">
            <a:xfrm>
              <a:off x="1404938" y="4222750"/>
              <a:ext cx="1079500" cy="404812"/>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a:t>A→·b</a:t>
              </a:r>
            </a:p>
            <a:p>
              <a:endParaRPr lang="en-US" altLang="zh-CN" sz="1600" dirty="0"/>
            </a:p>
          </p:txBody>
        </p:sp>
        <p:grpSp>
          <p:nvGrpSpPr>
            <p:cNvPr id="6" name="Group 144"/>
            <p:cNvGrpSpPr>
              <a:grpSpLocks/>
            </p:cNvGrpSpPr>
            <p:nvPr/>
          </p:nvGrpSpPr>
          <p:grpSpPr bwMode="auto">
            <a:xfrm>
              <a:off x="3005138" y="4195762"/>
              <a:ext cx="1279525" cy="460375"/>
              <a:chOff x="3930" y="8067"/>
              <a:chExt cx="524" cy="517"/>
            </a:xfrm>
          </p:grpSpPr>
          <p:sp>
            <p:nvSpPr>
              <p:cNvPr id="17460" name="Oval 145"/>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sz="1600"/>
              </a:p>
            </p:txBody>
          </p:sp>
          <p:sp>
            <p:nvSpPr>
              <p:cNvPr id="17461" name="Oval 146"/>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sz="1600"/>
              </a:p>
            </p:txBody>
          </p:sp>
          <p:sp>
            <p:nvSpPr>
              <p:cNvPr id="17462" name="Text Box 147"/>
              <p:cNvSpPr txBox="1">
                <a:spLocks noChangeArrowheads="1"/>
              </p:cNvSpPr>
              <p:nvPr/>
            </p:nvSpPr>
            <p:spPr bwMode="auto">
              <a:xfrm>
                <a:off x="3959" y="8112"/>
                <a:ext cx="495" cy="450"/>
              </a:xfrm>
              <a:prstGeom prst="rect">
                <a:avLst/>
              </a:prstGeom>
              <a:noFill/>
              <a:ln w="12700">
                <a:noFill/>
                <a:miter lim="800000"/>
                <a:headEnd/>
                <a:tailEnd/>
              </a:ln>
            </p:spPr>
            <p:txBody>
              <a:bodyPr/>
              <a:lstStyle/>
              <a:p>
                <a:pPr algn="ctr"/>
                <a:r>
                  <a:rPr lang="en-US" altLang="zh-CN" sz="1600" b="1"/>
                  <a:t>A→b·</a:t>
                </a:r>
              </a:p>
            </p:txBody>
          </p:sp>
        </p:grpSp>
        <p:sp>
          <p:nvSpPr>
            <p:cNvPr id="17455" name="Oval 148"/>
            <p:cNvSpPr>
              <a:spLocks noChangeArrowheads="1"/>
            </p:cNvSpPr>
            <p:nvPr/>
          </p:nvSpPr>
          <p:spPr bwMode="auto">
            <a:xfrm>
              <a:off x="1404938" y="4900612"/>
              <a:ext cx="1079500" cy="404813"/>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a:t>B→·d</a:t>
              </a:r>
            </a:p>
            <a:p>
              <a:endParaRPr lang="en-US" altLang="zh-CN" sz="1600" dirty="0"/>
            </a:p>
          </p:txBody>
        </p:sp>
        <p:grpSp>
          <p:nvGrpSpPr>
            <p:cNvPr id="7" name="Group 149"/>
            <p:cNvGrpSpPr>
              <a:grpSpLocks/>
            </p:cNvGrpSpPr>
            <p:nvPr/>
          </p:nvGrpSpPr>
          <p:grpSpPr bwMode="auto">
            <a:xfrm>
              <a:off x="3005138" y="4873625"/>
              <a:ext cx="1279525" cy="460375"/>
              <a:chOff x="3930" y="8067"/>
              <a:chExt cx="524" cy="517"/>
            </a:xfrm>
          </p:grpSpPr>
          <p:sp>
            <p:nvSpPr>
              <p:cNvPr id="17457" name="Oval 150"/>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sz="1600"/>
              </a:p>
            </p:txBody>
          </p:sp>
          <p:sp>
            <p:nvSpPr>
              <p:cNvPr id="17458" name="Oval 151"/>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sz="1600"/>
              </a:p>
            </p:txBody>
          </p:sp>
          <p:sp>
            <p:nvSpPr>
              <p:cNvPr id="17459" name="Text Box 152"/>
              <p:cNvSpPr txBox="1">
                <a:spLocks noChangeArrowheads="1"/>
              </p:cNvSpPr>
              <p:nvPr/>
            </p:nvSpPr>
            <p:spPr bwMode="auto">
              <a:xfrm>
                <a:off x="3959" y="8112"/>
                <a:ext cx="495" cy="450"/>
              </a:xfrm>
              <a:prstGeom prst="rect">
                <a:avLst/>
              </a:prstGeom>
              <a:noFill/>
              <a:ln w="12700">
                <a:noFill/>
                <a:miter lim="800000"/>
                <a:headEnd/>
                <a:tailEnd/>
              </a:ln>
            </p:spPr>
            <p:txBody>
              <a:bodyPr/>
              <a:lstStyle/>
              <a:p>
                <a:pPr algn="ctr"/>
                <a:r>
                  <a:rPr lang="en-US" altLang="zh-CN" sz="1600" b="1"/>
                  <a:t>B→d·</a:t>
                </a:r>
              </a:p>
            </p:txBody>
          </p:sp>
        </p:grpSp>
        <p:sp>
          <p:nvSpPr>
            <p:cNvPr id="73" name="Line 124"/>
            <p:cNvSpPr>
              <a:spLocks noChangeShapeType="1"/>
            </p:cNvSpPr>
            <p:nvPr/>
          </p:nvSpPr>
          <p:spPr bwMode="auto">
            <a:xfrm>
              <a:off x="4648200" y="2693987"/>
              <a:ext cx="228601" cy="1"/>
            </a:xfrm>
            <a:prstGeom prst="line">
              <a:avLst/>
            </a:prstGeom>
            <a:noFill/>
            <a:ln w="12700">
              <a:solidFill>
                <a:srgbClr val="333333"/>
              </a:solidFill>
              <a:round/>
              <a:headEnd/>
              <a:tailEnd type="triangle" w="med" len="med"/>
            </a:ln>
          </p:spPr>
          <p:txBody>
            <a:bodyPr/>
            <a:lstStyle/>
            <a:p>
              <a:endParaRPr lang="zh-CN" altLang="en-US" sz="1600"/>
            </a:p>
          </p:txBody>
        </p:sp>
        <p:sp>
          <p:nvSpPr>
            <p:cNvPr id="77" name="椭圆 76"/>
            <p:cNvSpPr/>
            <p:nvPr/>
          </p:nvSpPr>
          <p:spPr bwMode="auto">
            <a:xfrm>
              <a:off x="884500" y="2468300"/>
              <a:ext cx="1828800" cy="4572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78" name="椭圆 77"/>
            <p:cNvSpPr/>
            <p:nvPr/>
          </p:nvSpPr>
          <p:spPr bwMode="auto">
            <a:xfrm>
              <a:off x="2791425" y="2438399"/>
              <a:ext cx="1951300" cy="498675"/>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79" name="椭圆 78"/>
            <p:cNvSpPr/>
            <p:nvPr/>
          </p:nvSpPr>
          <p:spPr bwMode="auto">
            <a:xfrm>
              <a:off x="4837250" y="2445150"/>
              <a:ext cx="1828800"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80" name="椭圆 79"/>
            <p:cNvSpPr/>
            <p:nvPr/>
          </p:nvSpPr>
          <p:spPr bwMode="auto">
            <a:xfrm>
              <a:off x="6830024" y="2449975"/>
              <a:ext cx="1986025"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81" name="椭圆 80"/>
            <p:cNvSpPr/>
            <p:nvPr/>
          </p:nvSpPr>
          <p:spPr bwMode="auto">
            <a:xfrm>
              <a:off x="6811700" y="3311325"/>
              <a:ext cx="1905000"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82" name="椭圆 81"/>
            <p:cNvSpPr/>
            <p:nvPr/>
          </p:nvSpPr>
          <p:spPr bwMode="auto">
            <a:xfrm>
              <a:off x="2916825" y="3341225"/>
              <a:ext cx="1419825"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83" name="椭圆 82"/>
            <p:cNvSpPr/>
            <p:nvPr/>
          </p:nvSpPr>
          <p:spPr bwMode="auto">
            <a:xfrm>
              <a:off x="1143000" y="3334475"/>
              <a:ext cx="1419825"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92" name="椭圆 91"/>
            <p:cNvSpPr/>
            <p:nvPr/>
          </p:nvSpPr>
          <p:spPr bwMode="auto">
            <a:xfrm>
              <a:off x="1323376" y="4179425"/>
              <a:ext cx="1237524"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93" name="椭圆 92"/>
            <p:cNvSpPr/>
            <p:nvPr/>
          </p:nvSpPr>
          <p:spPr bwMode="auto">
            <a:xfrm>
              <a:off x="1318550" y="4853650"/>
              <a:ext cx="1237524"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pSp>
      <p:sp>
        <p:nvSpPr>
          <p:cNvPr id="95" name="Text Box 97"/>
          <p:cNvSpPr txBox="1">
            <a:spLocks noChangeArrowheads="1"/>
          </p:cNvSpPr>
          <p:nvPr/>
        </p:nvSpPr>
        <p:spPr bwMode="auto">
          <a:xfrm>
            <a:off x="457200" y="1143000"/>
            <a:ext cx="2743200" cy="461665"/>
          </a:xfrm>
          <a:prstGeom prst="rect">
            <a:avLst/>
          </a:prstGeom>
          <a:noFill/>
          <a:ln w="9525">
            <a:noFill/>
            <a:miter lim="800000"/>
            <a:headEnd/>
            <a:tailEnd/>
          </a:ln>
          <a:effectLst/>
        </p:spPr>
        <p:txBody>
          <a:bodyPr wrap="square">
            <a:spAutoFit/>
          </a:bodyPr>
          <a:lstStyle/>
          <a:p>
            <a:pPr algn="l">
              <a:lnSpc>
                <a:spcPct val="120000"/>
              </a:lnSpc>
              <a:spcBef>
                <a:spcPct val="10000"/>
              </a:spcBef>
              <a:defRPr/>
            </a:pPr>
            <a:r>
              <a:rPr lang="zh-CN" altLang="en-US" sz="2000" b="1" dirty="0" smtClean="0">
                <a:effectLst>
                  <a:outerShdw blurRad="38100" dist="38100" dir="2700000" algn="tl">
                    <a:srgbClr val="C0C0C0"/>
                  </a:outerShdw>
                </a:effectLst>
                <a:latin typeface="+mn-ea"/>
                <a:ea typeface="+mn-ea"/>
              </a:rPr>
              <a:t>例如</a:t>
            </a:r>
            <a:r>
              <a:rPr lang="zh-CN" altLang="en-US" sz="2000" b="1" dirty="0">
                <a:effectLst>
                  <a:outerShdw blurRad="38100" dist="38100" dir="2700000" algn="tl">
                    <a:srgbClr val="C0C0C0"/>
                  </a:outerShdw>
                </a:effectLst>
                <a:latin typeface="+mn-ea"/>
                <a:ea typeface="+mn-ea"/>
              </a:rPr>
              <a:t>规则</a:t>
            </a:r>
            <a:r>
              <a:rPr lang="zh-CN" altLang="en-US" sz="2000" b="1" dirty="0" smtClean="0">
                <a:effectLst>
                  <a:outerShdw blurRad="38100" dist="38100" dir="2700000" algn="tl">
                    <a:srgbClr val="C0C0C0"/>
                  </a:outerShdw>
                </a:effectLst>
                <a:latin typeface="+mn-ea"/>
                <a:ea typeface="+mn-ea"/>
              </a:rPr>
              <a:t>： </a:t>
            </a:r>
            <a:r>
              <a:rPr lang="en-US" altLang="zh-CN" sz="2000" b="1" dirty="0" err="1">
                <a:effectLst>
                  <a:outerShdw blurRad="38100" dist="38100" dir="2700000" algn="tl">
                    <a:srgbClr val="C0C0C0"/>
                  </a:outerShdw>
                </a:effectLst>
                <a:latin typeface="+mn-ea"/>
                <a:ea typeface="+mn-ea"/>
              </a:rPr>
              <a:t>A</a:t>
            </a:r>
            <a:r>
              <a:rPr lang="en-US" altLang="zh-CN" sz="2000" b="1" dirty="0" err="1" smtClean="0">
                <a:effectLst>
                  <a:outerShdw blurRad="38100" dist="38100" dir="2700000" algn="tl">
                    <a:srgbClr val="C0C0C0"/>
                  </a:outerShdw>
                </a:effectLst>
                <a:latin typeface="+mn-ea"/>
                <a:ea typeface="+mn-ea"/>
              </a:rPr>
              <a:t>→Ab</a:t>
            </a:r>
            <a:endParaRPr lang="en-US" altLang="zh-CN" sz="2000" b="1" dirty="0">
              <a:effectLst>
                <a:outerShdw blurRad="38100" dist="38100" dir="2700000" algn="tl">
                  <a:srgbClr val="C0C0C0"/>
                </a:outerShdw>
              </a:effectLst>
              <a:latin typeface="+mn-ea"/>
              <a:ea typeface="+mn-ea"/>
            </a:endParaRPr>
          </a:p>
        </p:txBody>
      </p:sp>
      <p:grpSp>
        <p:nvGrpSpPr>
          <p:cNvPr id="102" name="Group 201"/>
          <p:cNvGrpSpPr>
            <a:grpSpLocks/>
          </p:cNvGrpSpPr>
          <p:nvPr/>
        </p:nvGrpSpPr>
        <p:grpSpPr bwMode="auto">
          <a:xfrm>
            <a:off x="3429000" y="838201"/>
            <a:ext cx="3505200" cy="533399"/>
            <a:chOff x="810" y="2037"/>
            <a:chExt cx="2233" cy="374"/>
          </a:xfrm>
        </p:grpSpPr>
        <p:sp>
          <p:nvSpPr>
            <p:cNvPr id="103" name="Text Box 202"/>
            <p:cNvSpPr txBox="1">
              <a:spLocks noChangeArrowheads="1"/>
            </p:cNvSpPr>
            <p:nvPr/>
          </p:nvSpPr>
          <p:spPr bwMode="auto">
            <a:xfrm>
              <a:off x="2109" y="2081"/>
              <a:ext cx="240" cy="253"/>
            </a:xfrm>
            <a:prstGeom prst="rect">
              <a:avLst/>
            </a:prstGeom>
            <a:noFill/>
            <a:ln w="12700">
              <a:noFill/>
              <a:miter lim="800000"/>
              <a:headEnd/>
              <a:tailEnd/>
            </a:ln>
          </p:spPr>
          <p:txBody>
            <a:bodyPr/>
            <a:lstStyle/>
            <a:p>
              <a:pPr algn="ctr">
                <a:defRPr/>
              </a:pPr>
              <a:r>
                <a:rPr lang="en-US" altLang="zh-CN" sz="1600" b="1" dirty="0">
                  <a:effectLst>
                    <a:outerShdw blurRad="38100" dist="38100" dir="2700000" algn="tl">
                      <a:srgbClr val="C0C0C0"/>
                    </a:outerShdw>
                  </a:effectLst>
                  <a:latin typeface="+mn-ea"/>
                  <a:ea typeface="+mn-ea"/>
                </a:rPr>
                <a:t>b</a:t>
              </a:r>
            </a:p>
          </p:txBody>
        </p:sp>
        <p:grpSp>
          <p:nvGrpSpPr>
            <p:cNvPr id="104" name="Group 203"/>
            <p:cNvGrpSpPr>
              <a:grpSpLocks/>
            </p:cNvGrpSpPr>
            <p:nvPr/>
          </p:nvGrpSpPr>
          <p:grpSpPr bwMode="auto">
            <a:xfrm>
              <a:off x="1742" y="2140"/>
              <a:ext cx="303" cy="255"/>
              <a:chOff x="3274" y="10623"/>
              <a:chExt cx="510" cy="453"/>
            </a:xfrm>
          </p:grpSpPr>
          <p:sp>
            <p:nvSpPr>
              <p:cNvPr id="116" name="Oval 204"/>
              <p:cNvSpPr>
                <a:spLocks noChangeArrowheads="1"/>
              </p:cNvSpPr>
              <p:nvPr/>
            </p:nvSpPr>
            <p:spPr bwMode="auto">
              <a:xfrm>
                <a:off x="3319" y="10623"/>
                <a:ext cx="450" cy="453"/>
              </a:xfrm>
              <a:prstGeom prst="ellipse">
                <a:avLst/>
              </a:prstGeom>
              <a:solidFill>
                <a:srgbClr val="FFFFFF"/>
              </a:solidFill>
              <a:ln w="12700">
                <a:solidFill>
                  <a:srgbClr val="000000"/>
                </a:solidFill>
                <a:round/>
                <a:headEnd/>
                <a:tailEnd/>
              </a:ln>
            </p:spPr>
            <p:txBody>
              <a:bodyPr/>
              <a:lstStyle/>
              <a:p>
                <a:endParaRPr lang="zh-CN" altLang="en-US">
                  <a:latin typeface="+mn-ea"/>
                  <a:ea typeface="+mn-ea"/>
                </a:endParaRPr>
              </a:p>
            </p:txBody>
          </p:sp>
          <p:sp>
            <p:nvSpPr>
              <p:cNvPr id="117" name="Text Box 205"/>
              <p:cNvSpPr txBox="1">
                <a:spLocks noChangeArrowheads="1"/>
              </p:cNvSpPr>
              <p:nvPr/>
            </p:nvSpPr>
            <p:spPr bwMode="auto">
              <a:xfrm>
                <a:off x="3274" y="10627"/>
                <a:ext cx="510" cy="449"/>
              </a:xfrm>
              <a:prstGeom prst="rect">
                <a:avLst/>
              </a:prstGeom>
              <a:noFill/>
              <a:ln w="12700">
                <a:noFill/>
                <a:miter lim="800000"/>
                <a:headEnd/>
                <a:tailEnd/>
              </a:ln>
            </p:spPr>
            <p:txBody>
              <a:bodyPr/>
              <a:lstStyle/>
              <a:p>
                <a:pPr algn="ctr">
                  <a:defRPr/>
                </a:pPr>
                <a:r>
                  <a:rPr lang="en-US" altLang="zh-CN" sz="1600" b="1" dirty="0">
                    <a:effectLst>
                      <a:outerShdw blurRad="38100" dist="38100" dir="2700000" algn="tl">
                        <a:srgbClr val="C0C0C0"/>
                      </a:outerShdw>
                    </a:effectLst>
                    <a:latin typeface="+mn-ea"/>
                    <a:ea typeface="+mn-ea"/>
                  </a:rPr>
                  <a:t>9</a:t>
                </a:r>
              </a:p>
            </p:txBody>
          </p:sp>
        </p:grpSp>
        <p:grpSp>
          <p:nvGrpSpPr>
            <p:cNvPr id="105" name="Group 206"/>
            <p:cNvGrpSpPr>
              <a:grpSpLocks/>
            </p:cNvGrpSpPr>
            <p:nvPr/>
          </p:nvGrpSpPr>
          <p:grpSpPr bwMode="auto">
            <a:xfrm>
              <a:off x="810" y="2125"/>
              <a:ext cx="506" cy="270"/>
              <a:chOff x="2355" y="9852"/>
              <a:chExt cx="854" cy="480"/>
            </a:xfrm>
          </p:grpSpPr>
          <p:sp>
            <p:nvSpPr>
              <p:cNvPr id="113" name="Oval 207"/>
              <p:cNvSpPr>
                <a:spLocks noChangeArrowheads="1"/>
              </p:cNvSpPr>
              <p:nvPr/>
            </p:nvSpPr>
            <p:spPr bwMode="auto">
              <a:xfrm>
                <a:off x="2759" y="9873"/>
                <a:ext cx="450" cy="453"/>
              </a:xfrm>
              <a:prstGeom prst="ellipse">
                <a:avLst/>
              </a:prstGeom>
              <a:solidFill>
                <a:srgbClr val="FFFFFF"/>
              </a:solidFill>
              <a:ln w="12700">
                <a:solidFill>
                  <a:srgbClr val="000000"/>
                </a:solidFill>
                <a:round/>
                <a:headEnd/>
                <a:tailEnd/>
              </a:ln>
            </p:spPr>
            <p:txBody>
              <a:bodyPr/>
              <a:lstStyle/>
              <a:p>
                <a:endParaRPr lang="zh-CN" altLang="en-US">
                  <a:latin typeface="+mn-ea"/>
                  <a:ea typeface="+mn-ea"/>
                </a:endParaRPr>
              </a:p>
            </p:txBody>
          </p:sp>
          <p:sp>
            <p:nvSpPr>
              <p:cNvPr id="114" name="Text Box 208"/>
              <p:cNvSpPr txBox="1">
                <a:spLocks noChangeArrowheads="1"/>
              </p:cNvSpPr>
              <p:nvPr/>
            </p:nvSpPr>
            <p:spPr bwMode="auto">
              <a:xfrm>
                <a:off x="2774" y="9882"/>
                <a:ext cx="405" cy="450"/>
              </a:xfrm>
              <a:prstGeom prst="rect">
                <a:avLst/>
              </a:prstGeom>
              <a:noFill/>
              <a:ln w="12700">
                <a:noFill/>
                <a:miter lim="800000"/>
                <a:headEnd/>
                <a:tailEnd/>
              </a:ln>
            </p:spPr>
            <p:txBody>
              <a:bodyPr/>
              <a:lstStyle/>
              <a:p>
                <a:pPr algn="ctr">
                  <a:defRPr/>
                </a:pPr>
                <a:r>
                  <a:rPr lang="en-US" altLang="zh-CN" sz="1600" b="1" dirty="0">
                    <a:effectLst>
                      <a:outerShdw blurRad="38100" dist="38100" dir="2700000" algn="tl">
                        <a:srgbClr val="C0C0C0"/>
                      </a:outerShdw>
                    </a:effectLst>
                    <a:latin typeface="+mn-ea"/>
                    <a:ea typeface="+mn-ea"/>
                  </a:rPr>
                  <a:t>8</a:t>
                </a:r>
              </a:p>
            </p:txBody>
          </p:sp>
          <p:sp>
            <p:nvSpPr>
              <p:cNvPr id="115" name="Text Box 209"/>
              <p:cNvSpPr txBox="1">
                <a:spLocks noChangeArrowheads="1"/>
              </p:cNvSpPr>
              <p:nvPr/>
            </p:nvSpPr>
            <p:spPr bwMode="auto">
              <a:xfrm>
                <a:off x="2355" y="9852"/>
                <a:ext cx="537" cy="396"/>
              </a:xfrm>
              <a:prstGeom prst="rect">
                <a:avLst/>
              </a:prstGeom>
              <a:noFill/>
              <a:ln w="12700">
                <a:noFill/>
                <a:miter lim="800000"/>
                <a:headEnd/>
                <a:tailEnd/>
              </a:ln>
            </p:spPr>
            <p:txBody>
              <a:bodyPr/>
              <a:lstStyle/>
              <a:p>
                <a:pPr algn="just"/>
                <a:r>
                  <a:rPr lang="en-US" altLang="zh-CN" sz="1000">
                    <a:solidFill>
                      <a:srgbClr val="808080"/>
                    </a:solidFill>
                    <a:latin typeface="+mn-ea"/>
                    <a:ea typeface="+mn-ea"/>
                    <a:sym typeface="Symbol" pitchFamily="18" charset="2"/>
                  </a:rPr>
                  <a:t></a:t>
                </a:r>
                <a:endParaRPr lang="en-US" altLang="zh-CN" sz="2400">
                  <a:latin typeface="+mn-ea"/>
                  <a:ea typeface="+mn-ea"/>
                </a:endParaRPr>
              </a:p>
            </p:txBody>
          </p:sp>
        </p:grpSp>
        <p:sp>
          <p:nvSpPr>
            <p:cNvPr id="106" name="Oval 210"/>
            <p:cNvSpPr>
              <a:spLocks noChangeArrowheads="1"/>
            </p:cNvSpPr>
            <p:nvPr/>
          </p:nvSpPr>
          <p:spPr bwMode="auto">
            <a:xfrm>
              <a:off x="2519" y="2138"/>
              <a:ext cx="267" cy="254"/>
            </a:xfrm>
            <a:prstGeom prst="ellipse">
              <a:avLst/>
            </a:prstGeom>
            <a:noFill/>
            <a:ln w="12700">
              <a:solidFill>
                <a:srgbClr val="000000"/>
              </a:solidFill>
              <a:round/>
              <a:headEnd/>
              <a:tailEnd/>
            </a:ln>
          </p:spPr>
          <p:txBody>
            <a:bodyPr/>
            <a:lstStyle/>
            <a:p>
              <a:endParaRPr lang="zh-CN" altLang="en-US">
                <a:latin typeface="+mn-ea"/>
                <a:ea typeface="+mn-ea"/>
              </a:endParaRPr>
            </a:p>
          </p:txBody>
        </p:sp>
        <p:sp>
          <p:nvSpPr>
            <p:cNvPr id="107" name="Oval 211"/>
            <p:cNvSpPr>
              <a:spLocks noChangeArrowheads="1"/>
            </p:cNvSpPr>
            <p:nvPr/>
          </p:nvSpPr>
          <p:spPr bwMode="auto">
            <a:xfrm>
              <a:off x="2501" y="2121"/>
              <a:ext cx="303" cy="290"/>
            </a:xfrm>
            <a:prstGeom prst="ellipse">
              <a:avLst/>
            </a:prstGeom>
            <a:noFill/>
            <a:ln w="12700">
              <a:solidFill>
                <a:srgbClr val="000000"/>
              </a:solidFill>
              <a:round/>
              <a:headEnd/>
              <a:tailEnd/>
            </a:ln>
          </p:spPr>
          <p:txBody>
            <a:bodyPr/>
            <a:lstStyle/>
            <a:p>
              <a:endParaRPr lang="zh-CN" altLang="en-US">
                <a:latin typeface="+mn-ea"/>
                <a:ea typeface="+mn-ea"/>
              </a:endParaRPr>
            </a:p>
          </p:txBody>
        </p:sp>
        <p:sp>
          <p:nvSpPr>
            <p:cNvPr id="108" name="Text Box 212"/>
            <p:cNvSpPr txBox="1">
              <a:spLocks noChangeArrowheads="1"/>
            </p:cNvSpPr>
            <p:nvPr/>
          </p:nvSpPr>
          <p:spPr bwMode="auto">
            <a:xfrm>
              <a:off x="2502" y="2144"/>
              <a:ext cx="303" cy="253"/>
            </a:xfrm>
            <a:prstGeom prst="rect">
              <a:avLst/>
            </a:prstGeom>
            <a:noFill/>
            <a:ln w="12700">
              <a:noFill/>
              <a:miter lim="800000"/>
              <a:headEnd/>
              <a:tailEnd/>
            </a:ln>
          </p:spPr>
          <p:txBody>
            <a:bodyPr/>
            <a:lstStyle/>
            <a:p>
              <a:pPr algn="ctr">
                <a:defRPr/>
              </a:pPr>
              <a:r>
                <a:rPr lang="en-US" altLang="zh-CN" sz="1600" b="1" dirty="0">
                  <a:effectLst>
                    <a:outerShdw blurRad="38100" dist="38100" dir="2700000" algn="tl">
                      <a:srgbClr val="C0C0C0"/>
                    </a:outerShdw>
                  </a:effectLst>
                  <a:latin typeface="+mn-ea"/>
                  <a:ea typeface="+mn-ea"/>
                </a:rPr>
                <a:t>10</a:t>
              </a:r>
            </a:p>
          </p:txBody>
        </p:sp>
        <p:sp>
          <p:nvSpPr>
            <p:cNvPr id="109" name="Line 213"/>
            <p:cNvSpPr>
              <a:spLocks noChangeShapeType="1"/>
            </p:cNvSpPr>
            <p:nvPr/>
          </p:nvSpPr>
          <p:spPr bwMode="auto">
            <a:xfrm>
              <a:off x="1335" y="2278"/>
              <a:ext cx="437" cy="0"/>
            </a:xfrm>
            <a:prstGeom prst="line">
              <a:avLst/>
            </a:prstGeom>
            <a:noFill/>
            <a:ln w="12700">
              <a:solidFill>
                <a:srgbClr val="333333"/>
              </a:solidFill>
              <a:round/>
              <a:headEnd/>
              <a:tailEnd type="triangle" w="med" len="med"/>
            </a:ln>
          </p:spPr>
          <p:txBody>
            <a:bodyPr/>
            <a:lstStyle/>
            <a:p>
              <a:endParaRPr lang="zh-CN" altLang="en-US">
                <a:latin typeface="+mn-ea"/>
                <a:ea typeface="+mn-ea"/>
              </a:endParaRPr>
            </a:p>
          </p:txBody>
        </p:sp>
        <p:sp>
          <p:nvSpPr>
            <p:cNvPr id="110" name="Line 214"/>
            <p:cNvSpPr>
              <a:spLocks noChangeShapeType="1"/>
            </p:cNvSpPr>
            <p:nvPr/>
          </p:nvSpPr>
          <p:spPr bwMode="auto">
            <a:xfrm>
              <a:off x="2054" y="2282"/>
              <a:ext cx="438" cy="0"/>
            </a:xfrm>
            <a:prstGeom prst="line">
              <a:avLst/>
            </a:prstGeom>
            <a:noFill/>
            <a:ln w="12700">
              <a:solidFill>
                <a:srgbClr val="333333"/>
              </a:solidFill>
              <a:round/>
              <a:headEnd/>
              <a:tailEnd type="triangle" w="med" len="med"/>
            </a:ln>
          </p:spPr>
          <p:txBody>
            <a:bodyPr/>
            <a:lstStyle/>
            <a:p>
              <a:endParaRPr lang="zh-CN" altLang="en-US">
                <a:latin typeface="+mn-ea"/>
                <a:ea typeface="+mn-ea"/>
              </a:endParaRPr>
            </a:p>
          </p:txBody>
        </p:sp>
        <p:sp>
          <p:nvSpPr>
            <p:cNvPr id="111" name="Text Box 215"/>
            <p:cNvSpPr txBox="1">
              <a:spLocks noChangeArrowheads="1"/>
            </p:cNvSpPr>
            <p:nvPr/>
          </p:nvSpPr>
          <p:spPr bwMode="auto">
            <a:xfrm>
              <a:off x="1406" y="2079"/>
              <a:ext cx="240" cy="253"/>
            </a:xfrm>
            <a:prstGeom prst="rect">
              <a:avLst/>
            </a:prstGeom>
            <a:noFill/>
            <a:ln w="12700">
              <a:noFill/>
              <a:miter lim="800000"/>
              <a:headEnd/>
              <a:tailEnd/>
            </a:ln>
          </p:spPr>
          <p:txBody>
            <a:bodyPr/>
            <a:lstStyle/>
            <a:p>
              <a:pPr algn="ctr">
                <a:defRPr/>
              </a:pPr>
              <a:r>
                <a:rPr lang="en-US" altLang="zh-CN" sz="1600" b="1" dirty="0">
                  <a:effectLst>
                    <a:outerShdw blurRad="38100" dist="38100" dir="2700000" algn="tl">
                      <a:srgbClr val="C0C0C0"/>
                    </a:outerShdw>
                  </a:effectLst>
                  <a:latin typeface="+mn-ea"/>
                  <a:ea typeface="+mn-ea"/>
                </a:rPr>
                <a:t>A</a:t>
              </a:r>
            </a:p>
          </p:txBody>
        </p:sp>
        <p:sp>
          <p:nvSpPr>
            <p:cNvPr id="112" name="Text Box 216"/>
            <p:cNvSpPr txBox="1">
              <a:spLocks noChangeArrowheads="1"/>
            </p:cNvSpPr>
            <p:nvPr/>
          </p:nvSpPr>
          <p:spPr bwMode="auto">
            <a:xfrm>
              <a:off x="2740" y="2037"/>
              <a:ext cx="303" cy="253"/>
            </a:xfrm>
            <a:prstGeom prst="rect">
              <a:avLst/>
            </a:prstGeom>
            <a:noFill/>
            <a:ln w="12700">
              <a:noFill/>
              <a:miter lim="800000"/>
              <a:headEnd/>
              <a:tailEnd/>
            </a:ln>
          </p:spPr>
          <p:txBody>
            <a:bodyPr/>
            <a:lstStyle/>
            <a:p>
              <a:pPr algn="just">
                <a:defRPr/>
              </a:pPr>
              <a:r>
                <a:rPr lang="en-US" altLang="zh-CN" sz="1600" b="1">
                  <a:solidFill>
                    <a:schemeClr val="folHlink"/>
                  </a:solidFill>
                  <a:effectLst>
                    <a:outerShdw blurRad="38100" dist="38100" dir="2700000" algn="tl">
                      <a:srgbClr val="C0C0C0"/>
                    </a:outerShdw>
                  </a:effectLst>
                  <a:latin typeface="+mn-ea"/>
                  <a:ea typeface="+mn-ea"/>
                </a:rPr>
                <a:t>⑶</a:t>
              </a:r>
            </a:p>
          </p:txBody>
        </p:sp>
      </p:grpSp>
      <p:grpSp>
        <p:nvGrpSpPr>
          <p:cNvPr id="133" name="组合 132"/>
          <p:cNvGrpSpPr/>
          <p:nvPr/>
        </p:nvGrpSpPr>
        <p:grpSpPr>
          <a:xfrm>
            <a:off x="2971800" y="1524000"/>
            <a:ext cx="5233426" cy="510250"/>
            <a:chOff x="2971800" y="1524000"/>
            <a:chExt cx="5233426" cy="510250"/>
          </a:xfrm>
        </p:grpSpPr>
        <p:sp>
          <p:nvSpPr>
            <p:cNvPr id="118" name="Line 80"/>
            <p:cNvSpPr>
              <a:spLocks noChangeShapeType="1"/>
            </p:cNvSpPr>
            <p:nvPr/>
          </p:nvSpPr>
          <p:spPr bwMode="auto">
            <a:xfrm>
              <a:off x="4434185" y="1776898"/>
              <a:ext cx="815975" cy="0"/>
            </a:xfrm>
            <a:prstGeom prst="line">
              <a:avLst/>
            </a:prstGeom>
            <a:noFill/>
            <a:ln w="12700">
              <a:solidFill>
                <a:srgbClr val="333333"/>
              </a:solidFill>
              <a:round/>
              <a:headEnd/>
              <a:tailEnd type="triangle" w="med" len="med"/>
            </a:ln>
          </p:spPr>
          <p:txBody>
            <a:bodyPr/>
            <a:lstStyle/>
            <a:p>
              <a:endParaRPr lang="zh-CN" altLang="en-US" sz="1600"/>
            </a:p>
          </p:txBody>
        </p:sp>
        <p:sp>
          <p:nvSpPr>
            <p:cNvPr id="119" name="Line 81"/>
            <p:cNvSpPr>
              <a:spLocks noChangeShapeType="1"/>
            </p:cNvSpPr>
            <p:nvPr/>
          </p:nvSpPr>
          <p:spPr bwMode="auto">
            <a:xfrm>
              <a:off x="6069012" y="1767750"/>
              <a:ext cx="819150" cy="0"/>
            </a:xfrm>
            <a:prstGeom prst="line">
              <a:avLst/>
            </a:prstGeom>
            <a:noFill/>
            <a:ln w="12700">
              <a:solidFill>
                <a:srgbClr val="333333"/>
              </a:solidFill>
              <a:round/>
              <a:headEnd/>
              <a:tailEnd type="triangle" w="med" len="med"/>
            </a:ln>
          </p:spPr>
          <p:txBody>
            <a:bodyPr/>
            <a:lstStyle/>
            <a:p>
              <a:endParaRPr lang="zh-CN" altLang="en-US" sz="1600"/>
            </a:p>
          </p:txBody>
        </p:sp>
        <p:sp>
          <p:nvSpPr>
            <p:cNvPr id="120" name="Oval 136"/>
            <p:cNvSpPr>
              <a:spLocks noChangeArrowheads="1"/>
            </p:cNvSpPr>
            <p:nvPr/>
          </p:nvSpPr>
          <p:spPr bwMode="auto">
            <a:xfrm>
              <a:off x="3506787" y="1577250"/>
              <a:ext cx="1265238" cy="404812"/>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a:latin typeface="Times New Roman" pitchFamily="18" charset="0"/>
                  <a:ea typeface="宋体" pitchFamily="2" charset="-122"/>
                  <a:cs typeface="Times New Roman" pitchFamily="18" charset="0"/>
                </a:rPr>
                <a:t>A→·</a:t>
              </a:r>
              <a:r>
                <a:rPr lang="en-US" altLang="zh-CN" sz="1600" b="1" dirty="0" err="1">
                  <a:latin typeface="Times New Roman" pitchFamily="18" charset="0"/>
                  <a:ea typeface="宋体" pitchFamily="2" charset="-122"/>
                  <a:cs typeface="Times New Roman" pitchFamily="18" charset="0"/>
                </a:rPr>
                <a:t>Ab</a:t>
              </a:r>
              <a:endParaRPr lang="en-US" altLang="zh-CN" sz="1600" b="1" dirty="0">
                <a:latin typeface="Times New Roman" pitchFamily="18" charset="0"/>
                <a:ea typeface="宋体" pitchFamily="2" charset="-122"/>
                <a:cs typeface="Times New Roman" pitchFamily="18" charset="0"/>
              </a:endParaRPr>
            </a:p>
            <a:p>
              <a:endParaRPr lang="en-US" altLang="zh-CN" sz="1600" dirty="0"/>
            </a:p>
          </p:txBody>
        </p:sp>
        <p:sp>
          <p:nvSpPr>
            <p:cNvPr id="121" name="Text Box 137"/>
            <p:cNvSpPr txBox="1">
              <a:spLocks noChangeArrowheads="1"/>
            </p:cNvSpPr>
            <p:nvPr/>
          </p:nvSpPr>
          <p:spPr bwMode="auto">
            <a:xfrm>
              <a:off x="2971800" y="1558200"/>
              <a:ext cx="595312" cy="354012"/>
            </a:xfrm>
            <a:prstGeom prst="rect">
              <a:avLst/>
            </a:prstGeom>
            <a:noFill/>
            <a:ln w="12700">
              <a:noFill/>
              <a:miter lim="800000"/>
              <a:headEnd/>
              <a:tailEnd/>
            </a:ln>
          </p:spPr>
          <p:txBody>
            <a:bodyPr/>
            <a:lstStyle/>
            <a:p>
              <a:pPr algn="just"/>
              <a:r>
                <a:rPr lang="en-US" altLang="zh-CN" sz="1600" dirty="0">
                  <a:solidFill>
                    <a:srgbClr val="808080"/>
                  </a:solidFill>
                  <a:sym typeface="Symbol" pitchFamily="18" charset="2"/>
                </a:rPr>
                <a:t></a:t>
              </a:r>
              <a:endParaRPr lang="en-US" altLang="zh-CN" sz="1600" dirty="0">
                <a:latin typeface="Tahoma" pitchFamily="34" charset="0"/>
              </a:endParaRPr>
            </a:p>
          </p:txBody>
        </p:sp>
        <p:sp>
          <p:nvSpPr>
            <p:cNvPr id="122" name="Oval 138"/>
            <p:cNvSpPr>
              <a:spLocks noChangeArrowheads="1"/>
            </p:cNvSpPr>
            <p:nvPr/>
          </p:nvSpPr>
          <p:spPr bwMode="auto">
            <a:xfrm>
              <a:off x="5259387" y="1577250"/>
              <a:ext cx="1312863" cy="404812"/>
            </a:xfrm>
            <a:prstGeom prst="ellipse">
              <a:avLst/>
            </a:prstGeom>
            <a:solidFill>
              <a:srgbClr val="FFFFFF"/>
            </a:solidFill>
            <a:ln w="12700">
              <a:solidFill>
                <a:srgbClr val="000000"/>
              </a:solidFill>
              <a:round/>
              <a:headEnd/>
              <a:tailEnd/>
            </a:ln>
          </p:spPr>
          <p:txBody>
            <a:bodyPr/>
            <a:lstStyle/>
            <a:p>
              <a:pPr algn="just" eaLnBrk="0" hangingPunct="0">
                <a:lnSpc>
                  <a:spcPct val="110000"/>
                </a:lnSpc>
                <a:spcBef>
                  <a:spcPct val="20000"/>
                </a:spcBef>
              </a:pPr>
              <a:r>
                <a:rPr lang="en-US" altLang="zh-CN" sz="1600" b="1" dirty="0" err="1">
                  <a:latin typeface="Times New Roman" pitchFamily="18" charset="0"/>
                  <a:cs typeface="Times New Roman" pitchFamily="18" charset="0"/>
                </a:rPr>
                <a:t>A→A·b</a:t>
              </a:r>
              <a:endParaRPr lang="en-US" altLang="zh-CN" sz="1600" b="1" dirty="0">
                <a:latin typeface="Times New Roman" pitchFamily="18" charset="0"/>
                <a:cs typeface="Times New Roman" pitchFamily="18" charset="0"/>
              </a:endParaRPr>
            </a:p>
            <a:p>
              <a:endParaRPr lang="en-US" altLang="zh-CN" sz="1600" dirty="0"/>
            </a:p>
          </p:txBody>
        </p:sp>
        <p:sp>
          <p:nvSpPr>
            <p:cNvPr id="125" name="椭圆 124"/>
            <p:cNvSpPr/>
            <p:nvPr/>
          </p:nvSpPr>
          <p:spPr bwMode="auto">
            <a:xfrm>
              <a:off x="5204412" y="1530750"/>
              <a:ext cx="1419825"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26" name="椭圆 125"/>
            <p:cNvSpPr/>
            <p:nvPr/>
          </p:nvSpPr>
          <p:spPr bwMode="auto">
            <a:xfrm>
              <a:off x="3430587" y="1524000"/>
              <a:ext cx="1419825" cy="5035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pSp>
          <p:nvGrpSpPr>
            <p:cNvPr id="129" name="Group 197"/>
            <p:cNvGrpSpPr>
              <a:grpSpLocks/>
            </p:cNvGrpSpPr>
            <p:nvPr/>
          </p:nvGrpSpPr>
          <p:grpSpPr bwMode="auto">
            <a:xfrm>
              <a:off x="6911050" y="1553900"/>
              <a:ext cx="1294176" cy="460375"/>
              <a:chOff x="3930" y="8067"/>
              <a:chExt cx="530" cy="517"/>
            </a:xfrm>
          </p:grpSpPr>
          <p:sp>
            <p:nvSpPr>
              <p:cNvPr id="130" name="Oval 198"/>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a:latin typeface="+mn-ea"/>
                  <a:ea typeface="+mn-ea"/>
                </a:endParaRPr>
              </a:p>
            </p:txBody>
          </p:sp>
          <p:sp>
            <p:nvSpPr>
              <p:cNvPr id="131" name="Oval 199"/>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a:latin typeface="+mn-ea"/>
                  <a:ea typeface="+mn-ea"/>
                </a:endParaRPr>
              </a:p>
            </p:txBody>
          </p:sp>
          <p:sp>
            <p:nvSpPr>
              <p:cNvPr id="132" name="Text Box 200"/>
              <p:cNvSpPr txBox="1">
                <a:spLocks noChangeArrowheads="1"/>
              </p:cNvSpPr>
              <p:nvPr/>
            </p:nvSpPr>
            <p:spPr bwMode="auto">
              <a:xfrm>
                <a:off x="3965" y="8095"/>
                <a:ext cx="495" cy="450"/>
              </a:xfrm>
              <a:prstGeom prst="rect">
                <a:avLst/>
              </a:prstGeom>
              <a:noFill/>
              <a:ln w="12700">
                <a:noFill/>
                <a:miter lim="800000"/>
                <a:headEnd/>
                <a:tailEnd/>
              </a:ln>
            </p:spPr>
            <p:txBody>
              <a:bodyPr/>
              <a:lstStyle/>
              <a:p>
                <a:pPr algn="ctr"/>
                <a:r>
                  <a:rPr lang="en-US" altLang="zh-CN" sz="1600" b="1" dirty="0" err="1">
                    <a:latin typeface="Times New Roman" pitchFamily="18" charset="0"/>
                    <a:ea typeface="+mn-ea"/>
                    <a:cs typeface="Times New Roman" pitchFamily="18" charset="0"/>
                  </a:rPr>
                  <a:t>A→Ab</a:t>
                </a:r>
                <a:r>
                  <a:rPr lang="en-US" altLang="zh-CN" sz="1600" b="1" dirty="0">
                    <a:latin typeface="Times New Roman" pitchFamily="18" charset="0"/>
                    <a:ea typeface="+mn-ea"/>
                    <a:cs typeface="Times New Roman" pitchFamily="18" charset="0"/>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2"/>
          <p:cNvSpPr txBox="1">
            <a:spLocks noChangeArrowheads="1"/>
          </p:cNvSpPr>
          <p:nvPr/>
        </p:nvSpPr>
        <p:spPr bwMode="auto">
          <a:xfrm>
            <a:off x="684213" y="1301115"/>
            <a:ext cx="1438275" cy="984885"/>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b="1" dirty="0"/>
              <a:t>I</a:t>
            </a:r>
            <a:r>
              <a:rPr lang="en-US" altLang="zh-CN" sz="1600" b="1" baseline="-25000" dirty="0"/>
              <a:t>0</a:t>
            </a:r>
            <a:r>
              <a:rPr lang="en-US" altLang="zh-CN" sz="1600" b="1" dirty="0"/>
              <a:t>:</a:t>
            </a:r>
          </a:p>
          <a:p>
            <a:pPr algn="l">
              <a:spcBef>
                <a:spcPct val="50000"/>
              </a:spcBef>
            </a:pPr>
            <a:r>
              <a:rPr lang="en-US" altLang="zh-CN" sz="1600" b="1" dirty="0"/>
              <a:t>S’ → · S</a:t>
            </a:r>
          </a:p>
          <a:p>
            <a:pPr algn="l">
              <a:spcBef>
                <a:spcPct val="50000"/>
              </a:spcBef>
            </a:pPr>
            <a:r>
              <a:rPr lang="en-US" altLang="zh-CN" sz="1600" dirty="0"/>
              <a:t>S → · </a:t>
            </a:r>
            <a:r>
              <a:rPr lang="en-US" altLang="zh-CN" sz="1600" dirty="0" err="1"/>
              <a:t>aAcBe</a:t>
            </a:r>
            <a:endParaRPr lang="en-US" altLang="zh-CN" sz="1600" dirty="0"/>
          </a:p>
        </p:txBody>
      </p:sp>
      <p:sp>
        <p:nvSpPr>
          <p:cNvPr id="18438" name="Text Box 3"/>
          <p:cNvSpPr txBox="1">
            <a:spLocks noChangeArrowheads="1"/>
          </p:cNvSpPr>
          <p:nvPr/>
        </p:nvSpPr>
        <p:spPr bwMode="auto">
          <a:xfrm>
            <a:off x="2770188" y="1662113"/>
            <a:ext cx="1439862"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1</a:t>
            </a:r>
            <a:r>
              <a:rPr lang="en-US" altLang="zh-CN" sz="1600"/>
              <a:t>:</a:t>
            </a:r>
          </a:p>
          <a:p>
            <a:pPr algn="l">
              <a:spcBef>
                <a:spcPct val="50000"/>
              </a:spcBef>
            </a:pPr>
            <a:r>
              <a:rPr lang="en-US" altLang="zh-CN" sz="1600"/>
              <a:t>S’ →S ·</a:t>
            </a:r>
          </a:p>
        </p:txBody>
      </p:sp>
      <p:sp>
        <p:nvSpPr>
          <p:cNvPr id="18439" name="Text Box 4"/>
          <p:cNvSpPr txBox="1">
            <a:spLocks noChangeArrowheads="1"/>
          </p:cNvSpPr>
          <p:nvPr/>
        </p:nvSpPr>
        <p:spPr bwMode="auto">
          <a:xfrm>
            <a:off x="6931402" y="3437692"/>
            <a:ext cx="1439863"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7</a:t>
            </a:r>
            <a:r>
              <a:rPr lang="en-US" altLang="zh-CN" sz="1600"/>
              <a:t>:</a:t>
            </a:r>
          </a:p>
          <a:p>
            <a:pPr algn="l">
              <a:spcBef>
                <a:spcPct val="50000"/>
              </a:spcBef>
            </a:pPr>
            <a:r>
              <a:rPr lang="en-US" altLang="zh-CN" sz="1600"/>
              <a:t>S → aA cB·e</a:t>
            </a:r>
          </a:p>
        </p:txBody>
      </p:sp>
      <p:sp>
        <p:nvSpPr>
          <p:cNvPr id="18440" name="Text Box 5"/>
          <p:cNvSpPr txBox="1">
            <a:spLocks noChangeArrowheads="1"/>
          </p:cNvSpPr>
          <p:nvPr/>
        </p:nvSpPr>
        <p:spPr bwMode="auto">
          <a:xfrm>
            <a:off x="6945313" y="4528383"/>
            <a:ext cx="1441450"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9</a:t>
            </a:r>
            <a:r>
              <a:rPr lang="en-US" altLang="zh-CN" sz="1600"/>
              <a:t>:</a:t>
            </a:r>
          </a:p>
          <a:p>
            <a:pPr algn="l">
              <a:spcBef>
                <a:spcPct val="50000"/>
              </a:spcBef>
            </a:pPr>
            <a:r>
              <a:rPr lang="en-US" altLang="zh-CN" sz="1600"/>
              <a:t>S → aA cBe·</a:t>
            </a:r>
          </a:p>
        </p:txBody>
      </p:sp>
      <p:sp>
        <p:nvSpPr>
          <p:cNvPr id="18441" name="Text Box 6"/>
          <p:cNvSpPr txBox="1">
            <a:spLocks noChangeArrowheads="1"/>
          </p:cNvSpPr>
          <p:nvPr/>
        </p:nvSpPr>
        <p:spPr bwMode="auto">
          <a:xfrm>
            <a:off x="681038" y="2708275"/>
            <a:ext cx="1438275" cy="1354217"/>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b="1"/>
              <a:t>I</a:t>
            </a:r>
            <a:r>
              <a:rPr lang="en-US" altLang="zh-CN" sz="1600" b="1" baseline="-25000"/>
              <a:t>2</a:t>
            </a:r>
            <a:r>
              <a:rPr lang="en-US" altLang="zh-CN" sz="1600" b="1"/>
              <a:t>:</a:t>
            </a:r>
          </a:p>
          <a:p>
            <a:pPr algn="l">
              <a:spcBef>
                <a:spcPct val="50000"/>
              </a:spcBef>
            </a:pPr>
            <a:r>
              <a:rPr lang="en-US" altLang="zh-CN" sz="1600"/>
              <a:t>S → a· AcBe</a:t>
            </a:r>
          </a:p>
          <a:p>
            <a:pPr algn="l">
              <a:spcBef>
                <a:spcPct val="50000"/>
              </a:spcBef>
            </a:pPr>
            <a:r>
              <a:rPr lang="en-US" altLang="zh-CN" sz="1600"/>
              <a:t>A → · b</a:t>
            </a:r>
          </a:p>
          <a:p>
            <a:pPr algn="l">
              <a:spcBef>
                <a:spcPct val="50000"/>
              </a:spcBef>
            </a:pPr>
            <a:r>
              <a:rPr lang="en-US" altLang="zh-CN" sz="1600"/>
              <a:t>A → · Ab</a:t>
            </a:r>
          </a:p>
        </p:txBody>
      </p:sp>
      <p:sp>
        <p:nvSpPr>
          <p:cNvPr id="18442" name="Text Box 7"/>
          <p:cNvSpPr txBox="1">
            <a:spLocks noChangeArrowheads="1"/>
          </p:cNvSpPr>
          <p:nvPr/>
        </p:nvSpPr>
        <p:spPr bwMode="auto">
          <a:xfrm>
            <a:off x="2771775" y="3101975"/>
            <a:ext cx="1438275" cy="984885"/>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b="1"/>
              <a:t>I</a:t>
            </a:r>
            <a:r>
              <a:rPr lang="en-US" altLang="zh-CN" sz="1600" b="1" baseline="-25000"/>
              <a:t>3</a:t>
            </a:r>
            <a:r>
              <a:rPr lang="en-US" altLang="zh-CN" sz="1600" b="1"/>
              <a:t>:</a:t>
            </a:r>
          </a:p>
          <a:p>
            <a:pPr algn="l">
              <a:spcBef>
                <a:spcPct val="50000"/>
              </a:spcBef>
            </a:pPr>
            <a:r>
              <a:rPr lang="en-US" altLang="zh-CN" sz="1600"/>
              <a:t>S → aA ·cBe</a:t>
            </a:r>
          </a:p>
          <a:p>
            <a:pPr algn="l">
              <a:spcBef>
                <a:spcPct val="50000"/>
              </a:spcBef>
            </a:pPr>
            <a:r>
              <a:rPr lang="en-US" altLang="zh-CN" sz="1600"/>
              <a:t>A → A · b</a:t>
            </a:r>
          </a:p>
        </p:txBody>
      </p:sp>
      <p:sp>
        <p:nvSpPr>
          <p:cNvPr id="18443" name="Text Box 8"/>
          <p:cNvSpPr txBox="1">
            <a:spLocks noChangeArrowheads="1"/>
          </p:cNvSpPr>
          <p:nvPr/>
        </p:nvSpPr>
        <p:spPr bwMode="auto">
          <a:xfrm>
            <a:off x="4859338" y="3089275"/>
            <a:ext cx="1438275" cy="984885"/>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b="1"/>
              <a:t>I</a:t>
            </a:r>
            <a:r>
              <a:rPr lang="en-US" altLang="zh-CN" sz="1600" b="1" baseline="-25000"/>
              <a:t>5</a:t>
            </a:r>
            <a:r>
              <a:rPr lang="en-US" altLang="zh-CN" sz="1600" b="1"/>
              <a:t>:</a:t>
            </a:r>
          </a:p>
          <a:p>
            <a:pPr algn="l">
              <a:spcBef>
                <a:spcPct val="50000"/>
              </a:spcBef>
            </a:pPr>
            <a:r>
              <a:rPr lang="en-US" altLang="zh-CN" sz="1600"/>
              <a:t>S → aA c·Be</a:t>
            </a:r>
          </a:p>
          <a:p>
            <a:pPr algn="l">
              <a:spcBef>
                <a:spcPct val="50000"/>
              </a:spcBef>
            </a:pPr>
            <a:r>
              <a:rPr lang="en-US" altLang="zh-CN" sz="1600"/>
              <a:t>B → · d</a:t>
            </a:r>
          </a:p>
        </p:txBody>
      </p:sp>
      <p:sp>
        <p:nvSpPr>
          <p:cNvPr id="18444" name="Text Box 9"/>
          <p:cNvSpPr txBox="1">
            <a:spLocks noChangeArrowheads="1"/>
          </p:cNvSpPr>
          <p:nvPr/>
        </p:nvSpPr>
        <p:spPr bwMode="auto">
          <a:xfrm>
            <a:off x="609600" y="4501396"/>
            <a:ext cx="1439863"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4</a:t>
            </a:r>
            <a:r>
              <a:rPr lang="en-US" altLang="zh-CN" sz="1600"/>
              <a:t>:</a:t>
            </a:r>
          </a:p>
          <a:p>
            <a:pPr algn="l">
              <a:spcBef>
                <a:spcPct val="50000"/>
              </a:spcBef>
            </a:pPr>
            <a:r>
              <a:rPr lang="en-US" altLang="zh-CN" sz="1600"/>
              <a:t>A → b·</a:t>
            </a:r>
          </a:p>
        </p:txBody>
      </p:sp>
      <p:sp>
        <p:nvSpPr>
          <p:cNvPr id="18445" name="Text Box 10"/>
          <p:cNvSpPr txBox="1">
            <a:spLocks noChangeArrowheads="1"/>
          </p:cNvSpPr>
          <p:nvPr/>
        </p:nvSpPr>
        <p:spPr bwMode="auto">
          <a:xfrm>
            <a:off x="2770188" y="4522033"/>
            <a:ext cx="1511300"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6</a:t>
            </a:r>
            <a:r>
              <a:rPr lang="en-US" altLang="zh-CN" sz="1600"/>
              <a:t>:</a:t>
            </a:r>
          </a:p>
          <a:p>
            <a:pPr algn="l">
              <a:spcBef>
                <a:spcPct val="50000"/>
              </a:spcBef>
            </a:pPr>
            <a:r>
              <a:rPr lang="en-US" altLang="zh-CN" sz="1600"/>
              <a:t>A → Ab·</a:t>
            </a:r>
          </a:p>
        </p:txBody>
      </p:sp>
      <p:sp>
        <p:nvSpPr>
          <p:cNvPr id="18446" name="Text Box 11"/>
          <p:cNvSpPr txBox="1">
            <a:spLocks noChangeArrowheads="1"/>
          </p:cNvSpPr>
          <p:nvPr/>
        </p:nvSpPr>
        <p:spPr bwMode="auto">
          <a:xfrm>
            <a:off x="4859338" y="4509333"/>
            <a:ext cx="1511300" cy="615553"/>
          </a:xfrm>
          <a:prstGeom prst="rect">
            <a:avLst/>
          </a:prstGeom>
          <a:noFill/>
          <a:ln w="12700" algn="ctr">
            <a:solidFill>
              <a:schemeClr val="tx1"/>
            </a:solidFill>
            <a:miter lim="800000"/>
            <a:headEnd/>
            <a:tailEnd/>
          </a:ln>
        </p:spPr>
        <p:txBody>
          <a:bodyPr tIns="0" bIns="0">
            <a:spAutoFit/>
          </a:bodyPr>
          <a:lstStyle/>
          <a:p>
            <a:pPr algn="l">
              <a:spcBef>
                <a:spcPct val="50000"/>
              </a:spcBef>
            </a:pPr>
            <a:r>
              <a:rPr lang="en-US" altLang="zh-CN" sz="1600"/>
              <a:t>I</a:t>
            </a:r>
            <a:r>
              <a:rPr lang="en-US" altLang="zh-CN" sz="1600" baseline="-25000"/>
              <a:t>8</a:t>
            </a:r>
            <a:r>
              <a:rPr lang="en-US" altLang="zh-CN" sz="1600"/>
              <a:t>:</a:t>
            </a:r>
          </a:p>
          <a:p>
            <a:pPr algn="l">
              <a:spcBef>
                <a:spcPct val="50000"/>
              </a:spcBef>
            </a:pPr>
            <a:r>
              <a:rPr lang="en-US" altLang="zh-CN" sz="1600"/>
              <a:t>B → d·</a:t>
            </a:r>
          </a:p>
        </p:txBody>
      </p:sp>
      <p:sp>
        <p:nvSpPr>
          <p:cNvPr id="18447" name="Freeform 13"/>
          <p:cNvSpPr>
            <a:spLocks/>
          </p:cNvSpPr>
          <p:nvPr/>
        </p:nvSpPr>
        <p:spPr bwMode="auto">
          <a:xfrm>
            <a:off x="6297613" y="3594100"/>
            <a:ext cx="647700" cy="1588"/>
          </a:xfrm>
          <a:custGeom>
            <a:avLst/>
            <a:gdLst>
              <a:gd name="T0" fmla="*/ 0 w 408"/>
              <a:gd name="T1" fmla="*/ 0 h 1"/>
              <a:gd name="T2" fmla="*/ 2147483647 w 408"/>
              <a:gd name="T3" fmla="*/ 0 h 1"/>
              <a:gd name="T4" fmla="*/ 0 60000 65536"/>
              <a:gd name="T5" fmla="*/ 0 60000 65536"/>
              <a:gd name="T6" fmla="*/ 0 w 408"/>
              <a:gd name="T7" fmla="*/ 0 h 1"/>
              <a:gd name="T8" fmla="*/ 408 w 408"/>
              <a:gd name="T9" fmla="*/ 1 h 1"/>
            </a:gdLst>
            <a:ahLst/>
            <a:cxnLst>
              <a:cxn ang="T4">
                <a:pos x="T0" y="T1"/>
              </a:cxn>
              <a:cxn ang="T5">
                <a:pos x="T2" y="T3"/>
              </a:cxn>
            </a:cxnLst>
            <a:rect l="T6" t="T7" r="T8" b="T9"/>
            <a:pathLst>
              <a:path w="408" h="1">
                <a:moveTo>
                  <a:pt x="0" y="0"/>
                </a:moveTo>
                <a:cubicBezTo>
                  <a:pt x="68" y="0"/>
                  <a:pt x="323" y="0"/>
                  <a:pt x="408" y="0"/>
                </a:cubicBezTo>
              </a:path>
            </a:pathLst>
          </a:custGeom>
          <a:noFill/>
          <a:ln w="15875" cap="flat" cmpd="sng">
            <a:solidFill>
              <a:srgbClr val="000000"/>
            </a:solidFill>
            <a:prstDash val="solid"/>
            <a:round/>
            <a:headEnd type="none" w="med" len="med"/>
            <a:tailEnd type="triangle" w="med" len="med"/>
          </a:ln>
        </p:spPr>
        <p:txBody>
          <a:bodyPr/>
          <a:lstStyle/>
          <a:p>
            <a:pPr algn="l"/>
            <a:endParaRPr lang="zh-CN" altLang="en-US" sz="1600"/>
          </a:p>
        </p:txBody>
      </p:sp>
      <p:sp>
        <p:nvSpPr>
          <p:cNvPr id="18448" name="Text Box 14"/>
          <p:cNvSpPr txBox="1">
            <a:spLocks noChangeArrowheads="1"/>
          </p:cNvSpPr>
          <p:nvPr/>
        </p:nvSpPr>
        <p:spPr bwMode="auto">
          <a:xfrm>
            <a:off x="6515100" y="3233738"/>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B</a:t>
            </a:r>
          </a:p>
        </p:txBody>
      </p:sp>
      <p:sp>
        <p:nvSpPr>
          <p:cNvPr id="18449" name="Line 15"/>
          <p:cNvSpPr>
            <a:spLocks noChangeShapeType="1"/>
          </p:cNvSpPr>
          <p:nvPr/>
        </p:nvSpPr>
        <p:spPr bwMode="auto">
          <a:xfrm>
            <a:off x="1330325" y="4069596"/>
            <a:ext cx="0" cy="433387"/>
          </a:xfrm>
          <a:prstGeom prst="line">
            <a:avLst/>
          </a:prstGeom>
          <a:noFill/>
          <a:ln w="15875">
            <a:solidFill>
              <a:srgbClr val="000000"/>
            </a:solidFill>
            <a:round/>
            <a:headEnd/>
            <a:tailEnd type="triangle" w="med" len="med"/>
          </a:ln>
        </p:spPr>
        <p:txBody>
          <a:bodyPr/>
          <a:lstStyle/>
          <a:p>
            <a:pPr algn="l"/>
            <a:endParaRPr lang="zh-CN" altLang="en-US" sz="1600"/>
          </a:p>
        </p:txBody>
      </p:sp>
      <p:sp>
        <p:nvSpPr>
          <p:cNvPr id="18450" name="Line 16"/>
          <p:cNvSpPr>
            <a:spLocks noChangeShapeType="1"/>
          </p:cNvSpPr>
          <p:nvPr/>
        </p:nvSpPr>
        <p:spPr bwMode="auto">
          <a:xfrm>
            <a:off x="1328738" y="2289175"/>
            <a:ext cx="0" cy="433388"/>
          </a:xfrm>
          <a:prstGeom prst="line">
            <a:avLst/>
          </a:prstGeom>
          <a:noFill/>
          <a:ln w="15875">
            <a:solidFill>
              <a:srgbClr val="000000"/>
            </a:solidFill>
            <a:round/>
            <a:headEnd/>
            <a:tailEnd type="triangle" w="med" len="med"/>
          </a:ln>
        </p:spPr>
        <p:txBody>
          <a:bodyPr/>
          <a:lstStyle/>
          <a:p>
            <a:pPr algn="l"/>
            <a:endParaRPr lang="zh-CN" altLang="en-US" sz="1600"/>
          </a:p>
        </p:txBody>
      </p:sp>
      <p:sp>
        <p:nvSpPr>
          <p:cNvPr id="18451" name="Freeform 17"/>
          <p:cNvSpPr>
            <a:spLocks/>
          </p:cNvSpPr>
          <p:nvPr/>
        </p:nvSpPr>
        <p:spPr bwMode="auto">
          <a:xfrm>
            <a:off x="2122488" y="3219450"/>
            <a:ext cx="647700" cy="1588"/>
          </a:xfrm>
          <a:custGeom>
            <a:avLst/>
            <a:gdLst>
              <a:gd name="T0" fmla="*/ 0 w 408"/>
              <a:gd name="T1" fmla="*/ 0 h 1"/>
              <a:gd name="T2" fmla="*/ 2147483647 w 408"/>
              <a:gd name="T3" fmla="*/ 0 h 1"/>
              <a:gd name="T4" fmla="*/ 0 60000 65536"/>
              <a:gd name="T5" fmla="*/ 0 60000 65536"/>
              <a:gd name="T6" fmla="*/ 0 w 408"/>
              <a:gd name="T7" fmla="*/ 0 h 1"/>
              <a:gd name="T8" fmla="*/ 408 w 408"/>
              <a:gd name="T9" fmla="*/ 1 h 1"/>
            </a:gdLst>
            <a:ahLst/>
            <a:cxnLst>
              <a:cxn ang="T4">
                <a:pos x="T0" y="T1"/>
              </a:cxn>
              <a:cxn ang="T5">
                <a:pos x="T2" y="T3"/>
              </a:cxn>
            </a:cxnLst>
            <a:rect l="T6" t="T7" r="T8" b="T9"/>
            <a:pathLst>
              <a:path w="408" h="1">
                <a:moveTo>
                  <a:pt x="0" y="0"/>
                </a:moveTo>
                <a:cubicBezTo>
                  <a:pt x="68" y="0"/>
                  <a:pt x="323" y="0"/>
                  <a:pt x="408" y="0"/>
                </a:cubicBezTo>
              </a:path>
            </a:pathLst>
          </a:custGeom>
          <a:noFill/>
          <a:ln w="15875" cap="flat" cmpd="sng">
            <a:solidFill>
              <a:srgbClr val="000000"/>
            </a:solidFill>
            <a:prstDash val="solid"/>
            <a:round/>
            <a:headEnd type="none" w="med" len="med"/>
            <a:tailEnd type="triangle" w="med" len="med"/>
          </a:ln>
        </p:spPr>
        <p:txBody>
          <a:bodyPr/>
          <a:lstStyle/>
          <a:p>
            <a:pPr algn="l"/>
            <a:endParaRPr lang="zh-CN" altLang="en-US" sz="1600"/>
          </a:p>
        </p:txBody>
      </p:sp>
      <p:sp>
        <p:nvSpPr>
          <p:cNvPr id="18452" name="Text Box 18"/>
          <p:cNvSpPr txBox="1">
            <a:spLocks noChangeArrowheads="1"/>
          </p:cNvSpPr>
          <p:nvPr/>
        </p:nvSpPr>
        <p:spPr bwMode="auto">
          <a:xfrm>
            <a:off x="2266950" y="2859088"/>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A</a:t>
            </a:r>
          </a:p>
        </p:txBody>
      </p:sp>
      <p:sp>
        <p:nvSpPr>
          <p:cNvPr id="18453" name="Text Box 19"/>
          <p:cNvSpPr txBox="1">
            <a:spLocks noChangeArrowheads="1"/>
          </p:cNvSpPr>
          <p:nvPr/>
        </p:nvSpPr>
        <p:spPr bwMode="auto">
          <a:xfrm>
            <a:off x="1330325" y="2354263"/>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a</a:t>
            </a:r>
          </a:p>
        </p:txBody>
      </p:sp>
      <p:sp>
        <p:nvSpPr>
          <p:cNvPr id="18454" name="Text Box 20"/>
          <p:cNvSpPr txBox="1">
            <a:spLocks noChangeArrowheads="1"/>
          </p:cNvSpPr>
          <p:nvPr/>
        </p:nvSpPr>
        <p:spPr bwMode="auto">
          <a:xfrm>
            <a:off x="1330325" y="4142621"/>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b</a:t>
            </a:r>
          </a:p>
        </p:txBody>
      </p:sp>
      <p:sp>
        <p:nvSpPr>
          <p:cNvPr id="18455" name="Freeform 21"/>
          <p:cNvSpPr>
            <a:spLocks/>
          </p:cNvSpPr>
          <p:nvPr/>
        </p:nvSpPr>
        <p:spPr bwMode="auto">
          <a:xfrm>
            <a:off x="2122488" y="1785938"/>
            <a:ext cx="647700" cy="1587"/>
          </a:xfrm>
          <a:custGeom>
            <a:avLst/>
            <a:gdLst>
              <a:gd name="T0" fmla="*/ 0 w 408"/>
              <a:gd name="T1" fmla="*/ 0 h 1"/>
              <a:gd name="T2" fmla="*/ 2147483647 w 408"/>
              <a:gd name="T3" fmla="*/ 0 h 1"/>
              <a:gd name="T4" fmla="*/ 0 60000 65536"/>
              <a:gd name="T5" fmla="*/ 0 60000 65536"/>
              <a:gd name="T6" fmla="*/ 0 w 408"/>
              <a:gd name="T7" fmla="*/ 0 h 1"/>
              <a:gd name="T8" fmla="*/ 408 w 408"/>
              <a:gd name="T9" fmla="*/ 1 h 1"/>
            </a:gdLst>
            <a:ahLst/>
            <a:cxnLst>
              <a:cxn ang="T4">
                <a:pos x="T0" y="T1"/>
              </a:cxn>
              <a:cxn ang="T5">
                <a:pos x="T2" y="T3"/>
              </a:cxn>
            </a:cxnLst>
            <a:rect l="T6" t="T7" r="T8" b="T9"/>
            <a:pathLst>
              <a:path w="408" h="1">
                <a:moveTo>
                  <a:pt x="0" y="0"/>
                </a:moveTo>
                <a:cubicBezTo>
                  <a:pt x="68" y="0"/>
                  <a:pt x="323" y="0"/>
                  <a:pt x="408" y="0"/>
                </a:cubicBezTo>
              </a:path>
            </a:pathLst>
          </a:custGeom>
          <a:noFill/>
          <a:ln w="15875" cap="flat" cmpd="sng">
            <a:solidFill>
              <a:srgbClr val="000000"/>
            </a:solidFill>
            <a:prstDash val="solid"/>
            <a:round/>
            <a:headEnd type="none" w="med" len="med"/>
            <a:tailEnd type="triangle" w="med" len="med"/>
          </a:ln>
        </p:spPr>
        <p:txBody>
          <a:bodyPr/>
          <a:lstStyle/>
          <a:p>
            <a:pPr algn="l"/>
            <a:endParaRPr lang="zh-CN" altLang="en-US" sz="1600"/>
          </a:p>
        </p:txBody>
      </p:sp>
      <p:sp>
        <p:nvSpPr>
          <p:cNvPr id="18456" name="Text Box 22"/>
          <p:cNvSpPr txBox="1">
            <a:spLocks noChangeArrowheads="1"/>
          </p:cNvSpPr>
          <p:nvPr/>
        </p:nvSpPr>
        <p:spPr bwMode="auto">
          <a:xfrm>
            <a:off x="2193925" y="1419225"/>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S</a:t>
            </a:r>
          </a:p>
        </p:txBody>
      </p:sp>
      <p:sp>
        <p:nvSpPr>
          <p:cNvPr id="18457" name="Freeform 23"/>
          <p:cNvSpPr>
            <a:spLocks/>
          </p:cNvSpPr>
          <p:nvPr/>
        </p:nvSpPr>
        <p:spPr bwMode="auto">
          <a:xfrm>
            <a:off x="4210050" y="3225800"/>
            <a:ext cx="647700" cy="1588"/>
          </a:xfrm>
          <a:custGeom>
            <a:avLst/>
            <a:gdLst>
              <a:gd name="T0" fmla="*/ 0 w 408"/>
              <a:gd name="T1" fmla="*/ 0 h 1"/>
              <a:gd name="T2" fmla="*/ 2147483647 w 408"/>
              <a:gd name="T3" fmla="*/ 0 h 1"/>
              <a:gd name="T4" fmla="*/ 0 60000 65536"/>
              <a:gd name="T5" fmla="*/ 0 60000 65536"/>
              <a:gd name="T6" fmla="*/ 0 w 408"/>
              <a:gd name="T7" fmla="*/ 0 h 1"/>
              <a:gd name="T8" fmla="*/ 408 w 408"/>
              <a:gd name="T9" fmla="*/ 1 h 1"/>
            </a:gdLst>
            <a:ahLst/>
            <a:cxnLst>
              <a:cxn ang="T4">
                <a:pos x="T0" y="T1"/>
              </a:cxn>
              <a:cxn ang="T5">
                <a:pos x="T2" y="T3"/>
              </a:cxn>
            </a:cxnLst>
            <a:rect l="T6" t="T7" r="T8" b="T9"/>
            <a:pathLst>
              <a:path w="408" h="1">
                <a:moveTo>
                  <a:pt x="0" y="0"/>
                </a:moveTo>
                <a:cubicBezTo>
                  <a:pt x="68" y="0"/>
                  <a:pt x="323" y="0"/>
                  <a:pt x="408" y="0"/>
                </a:cubicBezTo>
              </a:path>
            </a:pathLst>
          </a:custGeom>
          <a:noFill/>
          <a:ln w="15875" cap="flat" cmpd="sng">
            <a:solidFill>
              <a:srgbClr val="000000"/>
            </a:solidFill>
            <a:prstDash val="solid"/>
            <a:round/>
            <a:headEnd type="none" w="med" len="med"/>
            <a:tailEnd type="triangle" w="med" len="med"/>
          </a:ln>
        </p:spPr>
        <p:txBody>
          <a:bodyPr/>
          <a:lstStyle/>
          <a:p>
            <a:pPr algn="l"/>
            <a:endParaRPr lang="zh-CN" altLang="en-US" sz="1600"/>
          </a:p>
        </p:txBody>
      </p:sp>
      <p:sp>
        <p:nvSpPr>
          <p:cNvPr id="18458" name="Text Box 24"/>
          <p:cNvSpPr txBox="1">
            <a:spLocks noChangeArrowheads="1"/>
          </p:cNvSpPr>
          <p:nvPr/>
        </p:nvSpPr>
        <p:spPr bwMode="auto">
          <a:xfrm>
            <a:off x="4354513" y="2865438"/>
            <a:ext cx="287337" cy="338554"/>
          </a:xfrm>
          <a:prstGeom prst="rect">
            <a:avLst/>
          </a:prstGeom>
          <a:noFill/>
          <a:ln w="38100" algn="ctr">
            <a:noFill/>
            <a:miter lim="800000"/>
            <a:headEnd/>
            <a:tailEnd/>
          </a:ln>
        </p:spPr>
        <p:txBody>
          <a:bodyPr>
            <a:spAutoFit/>
          </a:bodyPr>
          <a:lstStyle/>
          <a:p>
            <a:pPr algn="l">
              <a:spcBef>
                <a:spcPct val="50000"/>
              </a:spcBef>
            </a:pPr>
            <a:r>
              <a:rPr lang="en-US" altLang="zh-CN" sz="1600"/>
              <a:t>c</a:t>
            </a:r>
          </a:p>
        </p:txBody>
      </p:sp>
      <p:sp>
        <p:nvSpPr>
          <p:cNvPr id="18459" name="Line 25"/>
          <p:cNvSpPr>
            <a:spLocks noChangeShapeType="1"/>
          </p:cNvSpPr>
          <p:nvPr/>
        </p:nvSpPr>
        <p:spPr bwMode="auto">
          <a:xfrm>
            <a:off x="5578475" y="4075946"/>
            <a:ext cx="0" cy="433387"/>
          </a:xfrm>
          <a:prstGeom prst="line">
            <a:avLst/>
          </a:prstGeom>
          <a:noFill/>
          <a:ln w="15875">
            <a:solidFill>
              <a:srgbClr val="000000"/>
            </a:solidFill>
            <a:round/>
            <a:headEnd/>
            <a:tailEnd type="triangle" w="med" len="med"/>
          </a:ln>
        </p:spPr>
        <p:txBody>
          <a:bodyPr/>
          <a:lstStyle/>
          <a:p>
            <a:pPr algn="l"/>
            <a:endParaRPr lang="zh-CN" altLang="en-US" sz="1600"/>
          </a:p>
        </p:txBody>
      </p:sp>
      <p:sp>
        <p:nvSpPr>
          <p:cNvPr id="18460" name="Text Box 26"/>
          <p:cNvSpPr txBox="1">
            <a:spLocks noChangeArrowheads="1"/>
          </p:cNvSpPr>
          <p:nvPr/>
        </p:nvSpPr>
        <p:spPr bwMode="auto">
          <a:xfrm>
            <a:off x="5649913" y="4072771"/>
            <a:ext cx="287337" cy="338554"/>
          </a:xfrm>
          <a:prstGeom prst="rect">
            <a:avLst/>
          </a:prstGeom>
          <a:noFill/>
          <a:ln w="38100" algn="ctr">
            <a:noFill/>
            <a:miter lim="800000"/>
            <a:headEnd/>
            <a:tailEnd/>
          </a:ln>
        </p:spPr>
        <p:txBody>
          <a:bodyPr>
            <a:spAutoFit/>
          </a:bodyPr>
          <a:lstStyle/>
          <a:p>
            <a:pPr algn="l">
              <a:spcBef>
                <a:spcPct val="50000"/>
              </a:spcBef>
            </a:pPr>
            <a:r>
              <a:rPr lang="en-US" altLang="zh-CN" sz="1600"/>
              <a:t>d</a:t>
            </a:r>
          </a:p>
        </p:txBody>
      </p:sp>
      <p:sp>
        <p:nvSpPr>
          <p:cNvPr id="18461" name="Line 27"/>
          <p:cNvSpPr>
            <a:spLocks noChangeShapeType="1"/>
          </p:cNvSpPr>
          <p:nvPr/>
        </p:nvSpPr>
        <p:spPr bwMode="auto">
          <a:xfrm>
            <a:off x="3490913" y="4082296"/>
            <a:ext cx="0" cy="433387"/>
          </a:xfrm>
          <a:prstGeom prst="line">
            <a:avLst/>
          </a:prstGeom>
          <a:noFill/>
          <a:ln w="15875">
            <a:solidFill>
              <a:srgbClr val="000000"/>
            </a:solidFill>
            <a:round/>
            <a:headEnd/>
            <a:tailEnd type="triangle" w="med" len="med"/>
          </a:ln>
        </p:spPr>
        <p:txBody>
          <a:bodyPr/>
          <a:lstStyle/>
          <a:p>
            <a:pPr algn="l"/>
            <a:endParaRPr lang="zh-CN" altLang="en-US" sz="1600"/>
          </a:p>
        </p:txBody>
      </p:sp>
      <p:sp>
        <p:nvSpPr>
          <p:cNvPr id="18462" name="Text Box 28"/>
          <p:cNvSpPr txBox="1">
            <a:spLocks noChangeArrowheads="1"/>
          </p:cNvSpPr>
          <p:nvPr/>
        </p:nvSpPr>
        <p:spPr bwMode="auto">
          <a:xfrm>
            <a:off x="3490913" y="4088646"/>
            <a:ext cx="287337" cy="338554"/>
          </a:xfrm>
          <a:prstGeom prst="rect">
            <a:avLst/>
          </a:prstGeom>
          <a:noFill/>
          <a:ln w="38100" algn="ctr">
            <a:noFill/>
            <a:miter lim="800000"/>
            <a:headEnd/>
            <a:tailEnd/>
          </a:ln>
        </p:spPr>
        <p:txBody>
          <a:bodyPr>
            <a:spAutoFit/>
          </a:bodyPr>
          <a:lstStyle/>
          <a:p>
            <a:pPr algn="l">
              <a:spcBef>
                <a:spcPct val="50000"/>
              </a:spcBef>
            </a:pPr>
            <a:r>
              <a:rPr lang="en-US" altLang="zh-CN" sz="1600"/>
              <a:t>b</a:t>
            </a:r>
          </a:p>
        </p:txBody>
      </p:sp>
      <p:sp>
        <p:nvSpPr>
          <p:cNvPr id="18463" name="Line 25"/>
          <p:cNvSpPr>
            <a:spLocks noChangeShapeType="1"/>
          </p:cNvSpPr>
          <p:nvPr/>
        </p:nvSpPr>
        <p:spPr bwMode="auto">
          <a:xfrm>
            <a:off x="7594600" y="4075946"/>
            <a:ext cx="0" cy="433387"/>
          </a:xfrm>
          <a:prstGeom prst="line">
            <a:avLst/>
          </a:prstGeom>
          <a:noFill/>
          <a:ln w="15875">
            <a:solidFill>
              <a:srgbClr val="000000"/>
            </a:solidFill>
            <a:round/>
            <a:headEnd/>
            <a:tailEnd type="triangle" w="med" len="med"/>
          </a:ln>
        </p:spPr>
        <p:txBody>
          <a:bodyPr/>
          <a:lstStyle/>
          <a:p>
            <a:pPr algn="l"/>
            <a:endParaRPr lang="zh-CN" altLang="en-US" sz="1600"/>
          </a:p>
        </p:txBody>
      </p:sp>
      <p:sp>
        <p:nvSpPr>
          <p:cNvPr id="18464" name="Text Box 26"/>
          <p:cNvSpPr txBox="1">
            <a:spLocks noChangeArrowheads="1"/>
          </p:cNvSpPr>
          <p:nvPr/>
        </p:nvSpPr>
        <p:spPr bwMode="auto">
          <a:xfrm>
            <a:off x="7667625" y="4072771"/>
            <a:ext cx="287338" cy="338554"/>
          </a:xfrm>
          <a:prstGeom prst="rect">
            <a:avLst/>
          </a:prstGeom>
          <a:noFill/>
          <a:ln w="38100" algn="ctr">
            <a:noFill/>
            <a:miter lim="800000"/>
            <a:headEnd/>
            <a:tailEnd/>
          </a:ln>
        </p:spPr>
        <p:txBody>
          <a:bodyPr>
            <a:spAutoFit/>
          </a:bodyPr>
          <a:lstStyle/>
          <a:p>
            <a:pPr algn="l">
              <a:spcBef>
                <a:spcPct val="50000"/>
              </a:spcBef>
            </a:pPr>
            <a:r>
              <a:rPr lang="en-US" altLang="zh-CN" sz="1600"/>
              <a:t>e</a:t>
            </a:r>
          </a:p>
        </p:txBody>
      </p:sp>
      <p:sp>
        <p:nvSpPr>
          <p:cNvPr id="33" name="Rectangle 4"/>
          <p:cNvSpPr>
            <a:spLocks noChangeArrowheads="1"/>
          </p:cNvSpPr>
          <p:nvPr/>
        </p:nvSpPr>
        <p:spPr bwMode="auto">
          <a:xfrm>
            <a:off x="-381000" y="228600"/>
            <a:ext cx="4267200" cy="533400"/>
          </a:xfrm>
          <a:prstGeom prst="rect">
            <a:avLst/>
          </a:prstGeom>
          <a:noFill/>
          <a:ln w="9525">
            <a:noFill/>
            <a:miter lim="800000"/>
            <a:headEnd/>
            <a:tailEnd/>
          </a:ln>
        </p:spPr>
        <p:txBody>
          <a:bodyPr anchor="b"/>
          <a:lstStyle/>
          <a:p>
            <a:r>
              <a:rPr lang="zh-CN" altLang="en-US" sz="2800" b="1" dirty="0" smtClean="0">
                <a:solidFill>
                  <a:srgbClr val="CC0099"/>
                </a:solidFill>
                <a:latin typeface="黑体" pitchFamily="49" charset="-122"/>
                <a:ea typeface="黑体" pitchFamily="49" charset="-122"/>
              </a:rPr>
              <a:t>识别</a:t>
            </a:r>
            <a:r>
              <a:rPr lang="zh-CN" altLang="en-US" sz="2800" b="1" dirty="0">
                <a:solidFill>
                  <a:srgbClr val="CC0099"/>
                </a:solidFill>
                <a:latin typeface="黑体" pitchFamily="49" charset="-122"/>
                <a:ea typeface="黑体" pitchFamily="49" charset="-122"/>
              </a:rPr>
              <a:t>活前缀</a:t>
            </a:r>
            <a:r>
              <a:rPr lang="en-US" altLang="zh-CN" sz="2800" b="1" dirty="0">
                <a:solidFill>
                  <a:srgbClr val="CC0099"/>
                </a:solidFill>
                <a:latin typeface="黑体" pitchFamily="49" charset="-122"/>
                <a:ea typeface="黑体" pitchFamily="49" charset="-122"/>
              </a:rPr>
              <a:t>DFA</a:t>
            </a:r>
            <a:r>
              <a:rPr lang="en-US" altLang="zh-CN" sz="2800" b="1" dirty="0">
                <a:latin typeface="黑体" pitchFamily="49" charset="-122"/>
                <a:ea typeface="黑体" pitchFamily="49" charset="-122"/>
              </a:rPr>
              <a:t> </a:t>
            </a:r>
          </a:p>
        </p:txBody>
      </p:sp>
      <p:sp>
        <p:nvSpPr>
          <p:cNvPr id="34"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12</a:t>
            </a:fld>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13</a:t>
            </a:fld>
            <a:endParaRPr lang="en-US" altLang="zh-CN" dirty="0"/>
          </a:p>
        </p:txBody>
      </p:sp>
      <p:grpSp>
        <p:nvGrpSpPr>
          <p:cNvPr id="40" name="组合 39"/>
          <p:cNvGrpSpPr/>
          <p:nvPr/>
        </p:nvGrpSpPr>
        <p:grpSpPr>
          <a:xfrm>
            <a:off x="386643" y="1021644"/>
            <a:ext cx="8071557" cy="931279"/>
            <a:chOff x="386643" y="1021644"/>
            <a:chExt cx="8071557" cy="931279"/>
          </a:xfrm>
        </p:grpSpPr>
        <p:sp>
          <p:nvSpPr>
            <p:cNvPr id="32" name="Text Box 3"/>
            <p:cNvSpPr txBox="1">
              <a:spLocks noChangeArrowheads="1"/>
            </p:cNvSpPr>
            <p:nvPr/>
          </p:nvSpPr>
          <p:spPr bwMode="auto">
            <a:xfrm>
              <a:off x="386643" y="1060371"/>
              <a:ext cx="8071557" cy="892552"/>
            </a:xfrm>
            <a:prstGeom prst="rect">
              <a:avLst/>
            </a:prstGeom>
            <a:noFill/>
            <a:ln w="9525">
              <a:noFill/>
              <a:miter lim="800000"/>
              <a:headEnd/>
              <a:tailEnd/>
            </a:ln>
            <a:effectLst/>
          </p:spPr>
          <p:txBody>
            <a:bodyPr wrap="square">
              <a:spAutoFit/>
            </a:bodyPr>
            <a:lstStyle/>
            <a:p>
              <a:pPr algn="l">
                <a:lnSpc>
                  <a:spcPct val="130000"/>
                </a:lnSpc>
                <a:spcBef>
                  <a:spcPct val="50000"/>
                </a:spcBef>
                <a:defRPr/>
              </a:pPr>
              <a:r>
                <a:rPr lang="en-US" altLang="zh-CN" sz="2000" b="1" dirty="0">
                  <a:latin typeface="+mn-ea"/>
                  <a:ea typeface="+mn-ea"/>
                </a:rPr>
                <a:t> </a:t>
              </a:r>
              <a:r>
                <a:rPr lang="zh-CN" altLang="en-US" sz="2000" b="1" dirty="0" smtClean="0">
                  <a:latin typeface="+mn-ea"/>
                  <a:ea typeface="+mn-ea"/>
                </a:rPr>
                <a:t>定义</a:t>
              </a:r>
              <a:r>
                <a:rPr lang="en-US" altLang="zh-CN" sz="2000" b="1" dirty="0" smtClean="0">
                  <a:latin typeface="Times New Roman" pitchFamily="18" charset="0"/>
                  <a:ea typeface="+mn-ea"/>
                  <a:cs typeface="Times New Roman" pitchFamily="18" charset="0"/>
                </a:rPr>
                <a:t>7.3</a:t>
              </a:r>
              <a:r>
                <a:rPr lang="en-US" altLang="zh-CN" sz="2000" b="1" dirty="0" smtClean="0">
                  <a:effectLst>
                    <a:outerShdw blurRad="38100" dist="38100" dir="2700000" algn="tl">
                      <a:srgbClr val="C0C0C0"/>
                    </a:outerShdw>
                  </a:effectLst>
                  <a:ea typeface="宋体" pitchFamily="2" charset="-122"/>
                </a:rPr>
                <a:t>  </a:t>
              </a:r>
              <a:r>
                <a:rPr lang="zh-CN" altLang="en-US" sz="2000" b="1" dirty="0" smtClean="0">
                  <a:effectLst>
                    <a:outerShdw blurRad="38100" dist="38100" dir="2700000" algn="tl">
                      <a:srgbClr val="C0C0C0"/>
                    </a:outerShdw>
                  </a:effectLst>
                  <a:latin typeface="Times New Roman" pitchFamily="18" charset="0"/>
                  <a:ea typeface="宋体" pitchFamily="2" charset="-122"/>
                </a:rPr>
                <a:t>设文法</a:t>
              </a:r>
              <a:r>
                <a:rPr lang="en-US" altLang="zh-CN" sz="2000" b="1" dirty="0" smtClean="0">
                  <a:effectLst>
                    <a:outerShdw blurRad="38100" dist="38100" dir="2700000" algn="tl">
                      <a:srgbClr val="C0C0C0"/>
                    </a:outerShdw>
                  </a:effectLst>
                  <a:latin typeface="Times New Roman" pitchFamily="18" charset="0"/>
                  <a:ea typeface="宋体" pitchFamily="2" charset="-122"/>
                </a:rPr>
                <a:t>G[S]</a:t>
              </a:r>
              <a:r>
                <a:rPr lang="zh-CN" altLang="en-US" sz="2000" b="1" dirty="0" smtClean="0">
                  <a:effectLst>
                    <a:outerShdw blurRad="38100" dist="38100" dir="2700000" algn="tl">
                      <a:srgbClr val="C0C0C0"/>
                    </a:outerShdw>
                  </a:effectLst>
                  <a:latin typeface="Times New Roman" pitchFamily="18" charset="0"/>
                  <a:ea typeface="宋体" pitchFamily="2" charset="-122"/>
                </a:rPr>
                <a:t>，如果存在推导过程</a:t>
              </a:r>
              <a:r>
                <a:rPr lang="en-US" altLang="zh-CN" sz="2000" b="1" dirty="0" smtClean="0">
                  <a:effectLst>
                    <a:outerShdw blurRad="38100" dist="38100" dir="2700000" algn="tl">
                      <a:srgbClr val="C0C0C0"/>
                    </a:outerShdw>
                  </a:effectLst>
                  <a:latin typeface="Times New Roman" pitchFamily="18" charset="0"/>
                  <a:ea typeface="宋体" pitchFamily="2" charset="-122"/>
                </a:rPr>
                <a:t>S</a:t>
              </a:r>
              <a:r>
                <a:rPr lang="en-US" altLang="zh-CN" sz="20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000" b="1" dirty="0" smtClean="0">
                  <a:effectLst>
                    <a:outerShdw blurRad="38100" dist="38100" dir="2700000" algn="tl">
                      <a:srgbClr val="C0C0C0"/>
                    </a:outerShdw>
                  </a:effectLst>
                  <a:latin typeface="Times New Roman" pitchFamily="18" charset="0"/>
                  <a:ea typeface="宋体" pitchFamily="2" charset="-122"/>
                </a:rPr>
                <a:t>αAω</a:t>
              </a:r>
              <a:r>
                <a:rPr lang="en-US" altLang="zh-CN" sz="20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000" b="1" dirty="0" smtClean="0">
                  <a:effectLst>
                    <a:outerShdw blurRad="38100" dist="38100" dir="2700000" algn="tl">
                      <a:srgbClr val="C0C0C0"/>
                    </a:outerShdw>
                  </a:effectLst>
                  <a:latin typeface="Times New Roman" pitchFamily="18" charset="0"/>
                  <a:ea typeface="宋体" pitchFamily="2" charset="-122"/>
                </a:rPr>
                <a:t>αβ</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1</a:t>
              </a:r>
              <a:r>
                <a:rPr lang="en-US" altLang="zh-CN" sz="2000" b="1" dirty="0" smtClean="0">
                  <a:effectLst>
                    <a:outerShdw blurRad="38100" dist="38100" dir="2700000" algn="tl">
                      <a:srgbClr val="C0C0C0"/>
                    </a:outerShdw>
                  </a:effectLst>
                  <a:latin typeface="Times New Roman" pitchFamily="18" charset="0"/>
                  <a:ea typeface="宋体" pitchFamily="2" charset="-122"/>
                </a:rPr>
                <a:t>β</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2</a:t>
              </a:r>
              <a:r>
                <a:rPr lang="en-US" altLang="zh-CN" sz="2000" b="1" dirty="0" smtClean="0">
                  <a:effectLst>
                    <a:outerShdw blurRad="38100" dist="38100" dir="2700000" algn="tl">
                      <a:srgbClr val="C0C0C0"/>
                    </a:outerShdw>
                  </a:effectLst>
                  <a:latin typeface="Times New Roman" pitchFamily="18" charset="0"/>
                  <a:ea typeface="宋体" pitchFamily="2" charset="-122"/>
                </a:rPr>
                <a:t>ω</a:t>
              </a:r>
              <a:r>
                <a:rPr lang="zh-CN" altLang="en-US" sz="2000" b="1" dirty="0" smtClean="0">
                  <a:effectLst>
                    <a:outerShdw blurRad="38100" dist="38100" dir="2700000" algn="tl">
                      <a:srgbClr val="C0C0C0"/>
                    </a:outerShdw>
                  </a:effectLst>
                  <a:latin typeface="Times New Roman" pitchFamily="18" charset="0"/>
                  <a:ea typeface="宋体" pitchFamily="2" charset="-122"/>
                </a:rPr>
                <a:t>，我们说</a:t>
              </a:r>
              <a:r>
                <a:rPr lang="en-US" altLang="zh-CN" sz="2000" b="1" dirty="0" smtClean="0">
                  <a:effectLst>
                    <a:outerShdw blurRad="38100" dist="38100" dir="2700000" algn="tl">
                      <a:srgbClr val="C0C0C0"/>
                    </a:outerShdw>
                  </a:effectLst>
                  <a:latin typeface="Times New Roman" pitchFamily="18" charset="0"/>
                  <a:ea typeface="宋体" pitchFamily="2" charset="-122"/>
                </a:rPr>
                <a:t>LR(0)</a:t>
              </a:r>
              <a:r>
                <a:rPr lang="zh-CN" altLang="en-US" sz="2000" b="1" dirty="0" smtClean="0">
                  <a:effectLst>
                    <a:outerShdw blurRad="38100" dist="38100" dir="2700000" algn="tl">
                      <a:srgbClr val="C0C0C0"/>
                    </a:outerShdw>
                  </a:effectLst>
                  <a:latin typeface="Times New Roman" pitchFamily="18" charset="0"/>
                  <a:ea typeface="宋体" pitchFamily="2" charset="-122"/>
                </a:rPr>
                <a:t>项目</a:t>
              </a:r>
              <a:r>
                <a:rPr lang="en-US" altLang="zh-CN" sz="2000" b="1" dirty="0" smtClean="0">
                  <a:effectLst>
                    <a:outerShdw blurRad="38100" dist="38100" dir="2700000" algn="tl">
                      <a:srgbClr val="C0C0C0"/>
                    </a:outerShdw>
                  </a:effectLst>
                  <a:latin typeface="Times New Roman" pitchFamily="18" charset="0"/>
                  <a:ea typeface="宋体" pitchFamily="2" charset="-122"/>
                </a:rPr>
                <a:t>A</a:t>
              </a:r>
              <a:r>
                <a:rPr lang="en-US" altLang="zh-CN" sz="20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altLang="zh-CN" sz="2000" b="1" dirty="0" smtClean="0">
                  <a:effectLst>
                    <a:outerShdw blurRad="38100" dist="38100" dir="2700000" algn="tl">
                      <a:srgbClr val="C0C0C0"/>
                    </a:outerShdw>
                  </a:effectLst>
                  <a:latin typeface="Times New Roman" pitchFamily="18" charset="0"/>
                  <a:ea typeface="宋体" pitchFamily="2" charset="-122"/>
                </a:rPr>
                <a:t>β</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1</a:t>
              </a:r>
              <a:r>
                <a:rPr lang="en-US" altLang="zh-CN" sz="2000" b="1" dirty="0" smtClean="0">
                  <a:effectLst>
                    <a:outerShdw blurRad="38100" dist="38100" dir="2700000" algn="tl">
                      <a:srgbClr val="C0C0C0"/>
                    </a:outerShdw>
                  </a:effectLst>
                  <a:latin typeface="Times New Roman" pitchFamily="18" charset="0"/>
                  <a:ea typeface="宋体" pitchFamily="2" charset="-122"/>
                </a:rPr>
                <a:t>•β</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2</a:t>
              </a:r>
              <a:r>
                <a:rPr lang="zh-CN" altLang="en-US" sz="2000" b="1" dirty="0" smtClean="0">
                  <a:effectLst>
                    <a:outerShdw blurRad="38100" dist="38100" dir="2700000" algn="tl">
                      <a:srgbClr val="C0C0C0"/>
                    </a:outerShdw>
                  </a:effectLst>
                  <a:latin typeface="Times New Roman" pitchFamily="18" charset="0"/>
                  <a:ea typeface="宋体" pitchFamily="2" charset="-122"/>
                </a:rPr>
                <a:t>对活前缀</a:t>
              </a:r>
              <a:r>
                <a:rPr lang="en-US" altLang="zh-CN" sz="2000" b="1" dirty="0" smtClean="0">
                  <a:effectLst>
                    <a:outerShdw blurRad="38100" dist="38100" dir="2700000" algn="tl">
                      <a:srgbClr val="C0C0C0"/>
                    </a:outerShdw>
                  </a:effectLst>
                  <a:latin typeface="Times New Roman" pitchFamily="18" charset="0"/>
                  <a:ea typeface="宋体" pitchFamily="2" charset="-122"/>
                </a:rPr>
                <a:t>αβ</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1</a:t>
              </a:r>
              <a:r>
                <a:rPr lang="zh-CN" altLang="en-US" sz="2000" b="1" dirty="0" smtClean="0">
                  <a:effectLst>
                    <a:outerShdw blurRad="38100" dist="38100" dir="2700000" algn="tl">
                      <a:srgbClr val="C0C0C0"/>
                    </a:outerShdw>
                  </a:effectLst>
                  <a:latin typeface="Times New Roman" pitchFamily="18" charset="0"/>
                  <a:ea typeface="宋体" pitchFamily="2" charset="-122"/>
                </a:rPr>
                <a:t>有效。</a:t>
              </a:r>
              <a:endParaRPr lang="en-US" altLang="zh-CN" sz="2000" b="1" dirty="0">
                <a:latin typeface="Times New Roman" pitchFamily="18" charset="0"/>
                <a:ea typeface="+mn-ea"/>
              </a:endParaRPr>
            </a:p>
          </p:txBody>
        </p:sp>
        <p:sp>
          <p:nvSpPr>
            <p:cNvPr id="35" name="Text Box 11"/>
            <p:cNvSpPr txBox="1">
              <a:spLocks noChangeArrowheads="1"/>
            </p:cNvSpPr>
            <p:nvPr/>
          </p:nvSpPr>
          <p:spPr bwMode="auto">
            <a:xfrm>
              <a:off x="5218305" y="1021644"/>
              <a:ext cx="404813" cy="646331"/>
            </a:xfrm>
            <a:prstGeom prst="rect">
              <a:avLst/>
            </a:prstGeom>
            <a:noFill/>
            <a:ln w="9525">
              <a:noFill/>
              <a:miter lim="800000"/>
              <a:headEnd/>
              <a:tailEnd/>
            </a:ln>
          </p:spPr>
          <p:txBody>
            <a:bodyPr>
              <a:spAutoFit/>
            </a:bodyPr>
            <a:lstStyle/>
            <a:p>
              <a:pPr>
                <a:spcBef>
                  <a:spcPts val="0"/>
                </a:spcBef>
              </a:pPr>
              <a:r>
                <a:rPr lang="en-US" altLang="zh-CN" dirty="0" smtClean="0">
                  <a:latin typeface="Times New Roman" pitchFamily="18" charset="0"/>
                  <a:cs typeface="Times New Roman" pitchFamily="18" charset="0"/>
                </a:rPr>
                <a:t>*</a:t>
              </a:r>
            </a:p>
            <a:p>
              <a:pPr>
                <a:spcBef>
                  <a:spcPts val="0"/>
                </a:spcBef>
              </a:pPr>
              <a:r>
                <a:rPr lang="en-US" altLang="zh-CN" dirty="0" smtClean="0">
                  <a:latin typeface="Times New Roman" pitchFamily="18" charset="0"/>
                  <a:cs typeface="Times New Roman" pitchFamily="18" charset="0"/>
                </a:rPr>
                <a:t>r</a:t>
              </a:r>
              <a:endParaRPr lang="en-US" altLang="zh-CN" dirty="0">
                <a:latin typeface="Times New Roman" pitchFamily="18" charset="0"/>
                <a:cs typeface="Times New Roman" pitchFamily="18" charset="0"/>
              </a:endParaRPr>
            </a:p>
          </p:txBody>
        </p:sp>
        <p:sp>
          <p:nvSpPr>
            <p:cNvPr id="36" name="Text Box 11"/>
            <p:cNvSpPr txBox="1">
              <a:spLocks noChangeArrowheads="1"/>
            </p:cNvSpPr>
            <p:nvPr/>
          </p:nvSpPr>
          <p:spPr bwMode="auto">
            <a:xfrm>
              <a:off x="5971839" y="1270002"/>
              <a:ext cx="404813" cy="369332"/>
            </a:xfrm>
            <a:prstGeom prst="rect">
              <a:avLst/>
            </a:prstGeom>
            <a:noFill/>
            <a:ln w="9525">
              <a:noFill/>
              <a:miter lim="800000"/>
              <a:headEnd/>
              <a:tailEnd/>
            </a:ln>
          </p:spPr>
          <p:txBody>
            <a:bodyPr>
              <a:spAutoFit/>
            </a:bodyPr>
            <a:lstStyle/>
            <a:p>
              <a:pPr>
                <a:spcBef>
                  <a:spcPts val="0"/>
                </a:spcBef>
              </a:pPr>
              <a:r>
                <a:rPr lang="en-US" altLang="zh-CN" dirty="0" smtClean="0">
                  <a:latin typeface="Times New Roman" pitchFamily="18" charset="0"/>
                  <a:cs typeface="Times New Roman" pitchFamily="18" charset="0"/>
                </a:rPr>
                <a:t>r</a:t>
              </a:r>
              <a:endParaRPr lang="en-US" altLang="zh-CN" dirty="0">
                <a:latin typeface="Times New Roman" pitchFamily="18" charset="0"/>
                <a:cs typeface="Times New Roman" pitchFamily="18" charset="0"/>
              </a:endParaRPr>
            </a:p>
          </p:txBody>
        </p:sp>
      </p:grpSp>
      <p:sp>
        <p:nvSpPr>
          <p:cNvPr id="37" name="Text Box 1027"/>
          <p:cNvSpPr txBox="1">
            <a:spLocks noChangeArrowheads="1"/>
          </p:cNvSpPr>
          <p:nvPr/>
        </p:nvSpPr>
        <p:spPr bwMode="auto">
          <a:xfrm>
            <a:off x="609600" y="314980"/>
            <a:ext cx="53340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LR(0)</a:t>
            </a:r>
            <a:r>
              <a:rPr lang="zh-CN" altLang="en-US" sz="2800" b="1" dirty="0" smtClean="0">
                <a:solidFill>
                  <a:srgbClr val="C00000"/>
                </a:solidFill>
                <a:latin typeface="黑体" pitchFamily="49" charset="-122"/>
                <a:ea typeface="黑体" pitchFamily="49" charset="-122"/>
              </a:rPr>
              <a:t>项目集的</a:t>
            </a:r>
            <a:r>
              <a:rPr lang="en-US" altLang="zh-CN" sz="2800" b="1" dirty="0" smtClean="0">
                <a:solidFill>
                  <a:srgbClr val="C00000"/>
                </a:solidFill>
                <a:latin typeface="黑体" pitchFamily="49" charset="-122"/>
                <a:ea typeface="黑体" pitchFamily="49" charset="-122"/>
              </a:rPr>
              <a:t>CLOSURE</a:t>
            </a:r>
            <a:r>
              <a:rPr lang="zh-CN" altLang="en-US" sz="2800" b="1" dirty="0" smtClean="0">
                <a:solidFill>
                  <a:srgbClr val="C00000"/>
                </a:solidFill>
                <a:latin typeface="黑体" pitchFamily="49" charset="-122"/>
                <a:ea typeface="黑体" pitchFamily="49" charset="-122"/>
              </a:rPr>
              <a:t>运算定义</a:t>
            </a:r>
            <a:endParaRPr lang="zh-CN" altLang="en-US" sz="2800" b="1" dirty="0">
              <a:solidFill>
                <a:srgbClr val="C00000"/>
              </a:solidFill>
              <a:latin typeface="黑体" pitchFamily="49" charset="-122"/>
              <a:ea typeface="黑体" pitchFamily="49" charset="-122"/>
            </a:endParaRPr>
          </a:p>
        </p:txBody>
      </p:sp>
      <p:sp>
        <p:nvSpPr>
          <p:cNvPr id="39" name="Text Box 4"/>
          <p:cNvSpPr txBox="1">
            <a:spLocks noChangeArrowheads="1"/>
          </p:cNvSpPr>
          <p:nvPr/>
        </p:nvSpPr>
        <p:spPr bwMode="auto">
          <a:xfrm>
            <a:off x="6118578" y="4461933"/>
            <a:ext cx="1905000" cy="892552"/>
          </a:xfrm>
          <a:prstGeom prst="rect">
            <a:avLst/>
          </a:prstGeom>
          <a:noFill/>
          <a:ln w="9525">
            <a:noFill/>
            <a:miter lim="800000"/>
            <a:headEnd/>
            <a:tailEnd/>
          </a:ln>
          <a:effectLst/>
        </p:spPr>
        <p:txBody>
          <a:bodyPr wrap="square">
            <a:spAutoFit/>
          </a:bodyPr>
          <a:lstStyle/>
          <a:p>
            <a:pPr algn="l">
              <a:lnSpc>
                <a:spcPct val="130000"/>
              </a:lnSpc>
              <a:spcBef>
                <a:spcPts val="0"/>
              </a:spcBef>
              <a:defRPr/>
            </a:pPr>
            <a:r>
              <a:rPr lang="en-US" altLang="zh-CN" sz="2000" b="1" dirty="0" smtClean="0">
                <a:latin typeface="Times New Roman" pitchFamily="18" charset="0"/>
                <a:ea typeface="宋体" pitchFamily="2" charset="-122"/>
              </a:rPr>
              <a:t>S’→ · S</a:t>
            </a:r>
          </a:p>
          <a:p>
            <a:pPr algn="l">
              <a:lnSpc>
                <a:spcPct val="130000"/>
              </a:lnSpc>
              <a:spcBef>
                <a:spcPts val="0"/>
              </a:spcBef>
              <a:defRPr/>
            </a:pPr>
            <a:r>
              <a:rPr lang="en-US" altLang="zh-CN" sz="2000" b="1" dirty="0" smtClean="0">
                <a:latin typeface="Times New Roman" pitchFamily="18" charset="0"/>
                <a:ea typeface="宋体" pitchFamily="2" charset="-122"/>
              </a:rPr>
              <a:t>S’→ · a </a:t>
            </a:r>
            <a:r>
              <a:rPr lang="en-US" altLang="zh-CN" sz="2000" b="1" dirty="0" err="1" smtClean="0">
                <a:latin typeface="Times New Roman" pitchFamily="18" charset="0"/>
                <a:ea typeface="宋体" pitchFamily="2" charset="-122"/>
              </a:rPr>
              <a:t>AcBe</a:t>
            </a:r>
            <a:r>
              <a:rPr lang="en-US" altLang="zh-CN" sz="2000" b="1" dirty="0" smtClean="0">
                <a:latin typeface="Times New Roman" pitchFamily="18" charset="0"/>
                <a:ea typeface="宋体" pitchFamily="2" charset="-122"/>
              </a:rPr>
              <a:t> }</a:t>
            </a:r>
          </a:p>
        </p:txBody>
      </p:sp>
      <p:grpSp>
        <p:nvGrpSpPr>
          <p:cNvPr id="42" name="组合 41"/>
          <p:cNvGrpSpPr/>
          <p:nvPr/>
        </p:nvGrpSpPr>
        <p:grpSpPr>
          <a:xfrm>
            <a:off x="381000" y="2057400"/>
            <a:ext cx="7999413" cy="1692771"/>
            <a:chOff x="381000" y="2057400"/>
            <a:chExt cx="7999413" cy="1692771"/>
          </a:xfrm>
        </p:grpSpPr>
        <p:sp>
          <p:nvSpPr>
            <p:cNvPr id="38" name="Text Box 3"/>
            <p:cNvSpPr txBox="1">
              <a:spLocks noChangeArrowheads="1"/>
            </p:cNvSpPr>
            <p:nvPr/>
          </p:nvSpPr>
          <p:spPr bwMode="auto">
            <a:xfrm>
              <a:off x="381000" y="2057400"/>
              <a:ext cx="7999413" cy="1692771"/>
            </a:xfrm>
            <a:prstGeom prst="rect">
              <a:avLst/>
            </a:prstGeom>
            <a:noFill/>
            <a:ln w="9525">
              <a:noFill/>
              <a:miter lim="800000"/>
              <a:headEnd/>
              <a:tailEnd/>
            </a:ln>
            <a:effectLst/>
          </p:spPr>
          <p:txBody>
            <a:bodyPr wrap="square">
              <a:spAutoFit/>
            </a:bodyPr>
            <a:lstStyle/>
            <a:p>
              <a:pPr algn="l">
                <a:lnSpc>
                  <a:spcPct val="130000"/>
                </a:lnSpc>
                <a:spcBef>
                  <a:spcPts val="0"/>
                </a:spcBef>
                <a:defRPr/>
              </a:pPr>
              <a:r>
                <a:rPr lang="en-US" altLang="zh-CN" sz="2000" b="1" dirty="0">
                  <a:latin typeface="+mn-ea"/>
                  <a:ea typeface="+mn-ea"/>
                </a:rPr>
                <a:t> </a:t>
              </a:r>
              <a:r>
                <a:rPr lang="zh-CN" altLang="en-US" sz="2000" b="1" dirty="0" smtClean="0">
                  <a:latin typeface="Times New Roman" pitchFamily="18" charset="0"/>
                  <a:ea typeface="宋体" pitchFamily="2" charset="-122"/>
                </a:rPr>
                <a:t>定义 </a:t>
              </a:r>
              <a:r>
                <a:rPr lang="en-US" altLang="zh-CN" sz="2000" b="1" dirty="0" smtClean="0">
                  <a:latin typeface="Times New Roman" pitchFamily="18" charset="0"/>
                  <a:ea typeface="宋体" pitchFamily="2" charset="-122"/>
                </a:rPr>
                <a:t>7.4  </a:t>
              </a:r>
              <a:r>
                <a:rPr lang="zh-CN" altLang="en-US" sz="2000" b="1" dirty="0">
                  <a:latin typeface="Times New Roman" pitchFamily="18" charset="0"/>
                  <a:ea typeface="宋体" pitchFamily="2" charset="-122"/>
                </a:rPr>
                <a:t>设</a:t>
              </a:r>
              <a:r>
                <a:rPr lang="en-US" altLang="zh-CN" sz="2000" b="1" dirty="0">
                  <a:latin typeface="Times New Roman" pitchFamily="18" charset="0"/>
                  <a:ea typeface="宋体" pitchFamily="2" charset="-122"/>
                </a:rPr>
                <a:t>I</a:t>
              </a:r>
              <a:r>
                <a:rPr lang="zh-CN" altLang="en-US" sz="2000" b="1" dirty="0">
                  <a:latin typeface="Times New Roman" pitchFamily="18" charset="0"/>
                  <a:ea typeface="宋体" pitchFamily="2" charset="-122"/>
                </a:rPr>
                <a:t>是文法</a:t>
              </a:r>
              <a:r>
                <a:rPr lang="en-US" altLang="zh-CN" sz="2000" b="1" dirty="0">
                  <a:latin typeface="Times New Roman" pitchFamily="18" charset="0"/>
                  <a:ea typeface="宋体" pitchFamily="2" charset="-122"/>
                </a:rPr>
                <a:t>G</a:t>
              </a:r>
              <a:r>
                <a:rPr lang="zh-CN" altLang="en-US" sz="2000" b="1" dirty="0">
                  <a:latin typeface="Times New Roman" pitchFamily="18" charset="0"/>
                  <a:ea typeface="宋体" pitchFamily="2" charset="-122"/>
                </a:rPr>
                <a:t>的</a:t>
              </a:r>
              <a:r>
                <a:rPr lang="en-US" altLang="zh-CN" sz="2000" b="1" dirty="0">
                  <a:latin typeface="Times New Roman" pitchFamily="18" charset="0"/>
                  <a:ea typeface="宋体" pitchFamily="2" charset="-122"/>
                </a:rPr>
                <a:t>LR(0)</a:t>
              </a:r>
              <a:r>
                <a:rPr lang="zh-CN" altLang="en-US" sz="2000" b="1" dirty="0" smtClean="0">
                  <a:latin typeface="Times New Roman" pitchFamily="18" charset="0"/>
                  <a:ea typeface="宋体" pitchFamily="2" charset="-122"/>
                </a:rPr>
                <a:t>项目集</a:t>
              </a:r>
              <a:r>
                <a:rPr lang="zh-CN" altLang="en-US" sz="2000" b="1" dirty="0">
                  <a:latin typeface="Times New Roman" pitchFamily="18" charset="0"/>
                  <a:ea typeface="宋体" pitchFamily="2" charset="-122"/>
                </a:rPr>
                <a:t>，则</a:t>
              </a:r>
              <a:r>
                <a:rPr lang="en-US" altLang="zh-CN" sz="2000" b="1" dirty="0">
                  <a:solidFill>
                    <a:srgbClr val="FF6600"/>
                  </a:solidFill>
                  <a:latin typeface="Times New Roman" pitchFamily="18" charset="0"/>
                  <a:ea typeface="宋体" pitchFamily="2" charset="-122"/>
                </a:rPr>
                <a:t>closure(I)</a:t>
              </a:r>
              <a:r>
                <a:rPr lang="zh-CN" altLang="en-US" sz="2000" b="1" dirty="0">
                  <a:latin typeface="Times New Roman" pitchFamily="18" charset="0"/>
                  <a:ea typeface="宋体" pitchFamily="2" charset="-122"/>
                </a:rPr>
                <a:t>定义如下：</a:t>
              </a:r>
            </a:p>
            <a:p>
              <a:pPr algn="l">
                <a:lnSpc>
                  <a:spcPct val="130000"/>
                </a:lnSpc>
                <a:spcBef>
                  <a:spcPts val="0"/>
                </a:spcBef>
                <a:defRPr/>
              </a:pPr>
              <a:r>
                <a:rPr lang="zh-CN" altLang="en-US" sz="2000" b="1" dirty="0">
                  <a:latin typeface="Times New Roman" pitchFamily="18" charset="0"/>
                  <a:ea typeface="宋体" pitchFamily="2" charset="-122"/>
                </a:rPr>
                <a:t>    ⑴ </a:t>
              </a:r>
              <a:r>
                <a:rPr lang="en-US" altLang="zh-CN" sz="2000" b="1" dirty="0" smtClean="0">
                  <a:latin typeface="Times New Roman" pitchFamily="18" charset="0"/>
                  <a:ea typeface="宋体" pitchFamily="2" charset="-122"/>
                </a:rPr>
                <a:t>I  </a:t>
              </a:r>
              <a:r>
                <a:rPr lang="en-US" altLang="zh-CN" sz="2000" b="1" dirty="0" smtClean="0">
                  <a:latin typeface="Times New Roman" pitchFamily="18" charset="0"/>
                  <a:ea typeface="宋体" pitchFamily="2" charset="-122"/>
                  <a:sym typeface="Symbol" pitchFamily="18" charset="2"/>
                </a:rPr>
                <a:t> </a:t>
              </a:r>
              <a:r>
                <a:rPr lang="en-US" altLang="zh-CN" sz="2000" b="1" dirty="0" smtClean="0">
                  <a:latin typeface="Times New Roman" pitchFamily="18" charset="0"/>
                  <a:ea typeface="宋体" pitchFamily="2" charset="-122"/>
                </a:rPr>
                <a:t> </a:t>
              </a:r>
              <a:r>
                <a:rPr lang="en-US" altLang="zh-CN" sz="2000" b="1" dirty="0">
                  <a:latin typeface="Times New Roman" pitchFamily="18" charset="0"/>
                  <a:ea typeface="宋体" pitchFamily="2" charset="-122"/>
                </a:rPr>
                <a:t>closure(I)</a:t>
              </a:r>
            </a:p>
            <a:p>
              <a:pPr algn="l">
                <a:lnSpc>
                  <a:spcPct val="130000"/>
                </a:lnSpc>
                <a:spcBef>
                  <a:spcPts val="0"/>
                </a:spcBef>
                <a:defRPr/>
              </a:pPr>
              <a:r>
                <a:rPr lang="en-US" altLang="zh-CN" sz="2000" b="1" dirty="0">
                  <a:latin typeface="Times New Roman" pitchFamily="18" charset="0"/>
                  <a:ea typeface="宋体" pitchFamily="2" charset="-122"/>
                </a:rPr>
                <a:t>    ⑵ {B→·</a:t>
              </a:r>
              <a:r>
                <a:rPr lang="en-US" altLang="zh-CN" sz="2000" b="1" dirty="0" err="1">
                  <a:latin typeface="Times New Roman" pitchFamily="18" charset="0"/>
                  <a:ea typeface="宋体" pitchFamily="2" charset="-122"/>
                </a:rPr>
                <a:t>γ︱A→α·Bβ∈closure</a:t>
              </a:r>
              <a:r>
                <a:rPr lang="en-US" altLang="zh-CN" sz="2000" b="1" dirty="0">
                  <a:latin typeface="Times New Roman" pitchFamily="18" charset="0"/>
                  <a:ea typeface="宋体" pitchFamily="2" charset="-122"/>
                </a:rPr>
                <a:t>(I)}</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closure(I)</a:t>
              </a:r>
            </a:p>
            <a:p>
              <a:pPr algn="l">
                <a:lnSpc>
                  <a:spcPct val="130000"/>
                </a:lnSpc>
                <a:spcBef>
                  <a:spcPts val="0"/>
                </a:spcBef>
                <a:defRPr/>
              </a:pPr>
              <a:r>
                <a:rPr lang="zh-CN" altLang="en-US" sz="2000" b="1" dirty="0" smtClean="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zh-CN" altLang="en-US" sz="2000" b="1" dirty="0" smtClean="0">
                  <a:latin typeface="Times New Roman" pitchFamily="18" charset="0"/>
                  <a:ea typeface="宋体" pitchFamily="2" charset="-122"/>
                </a:rPr>
                <a:t> ⑶ </a:t>
              </a:r>
              <a:r>
                <a:rPr lang="zh-CN" altLang="en-US" sz="2000" b="1" dirty="0">
                  <a:latin typeface="Times New Roman" pitchFamily="18" charset="0"/>
                  <a:ea typeface="宋体" pitchFamily="2" charset="-122"/>
                </a:rPr>
                <a:t>重复⑵，直到</a:t>
              </a:r>
              <a:r>
                <a:rPr lang="en-US" altLang="zh-CN" sz="2000" b="1" dirty="0">
                  <a:latin typeface="Times New Roman" pitchFamily="18" charset="0"/>
                  <a:ea typeface="宋体" pitchFamily="2" charset="-122"/>
                </a:rPr>
                <a:t>closure(I)</a:t>
              </a:r>
              <a:r>
                <a:rPr lang="zh-CN" altLang="en-US" sz="2000" b="1" dirty="0">
                  <a:latin typeface="Times New Roman" pitchFamily="18" charset="0"/>
                  <a:ea typeface="宋体" pitchFamily="2" charset="-122"/>
                </a:rPr>
                <a:t>，不再扩大为止</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  </a:t>
              </a:r>
              <a:endParaRPr lang="en-US" altLang="zh-CN" sz="2000" b="1" dirty="0">
                <a:latin typeface="Times New Roman" pitchFamily="18" charset="0"/>
                <a:ea typeface="宋体" pitchFamily="2" charset="-122"/>
              </a:endParaRPr>
            </a:p>
          </p:txBody>
        </p:sp>
        <p:graphicFrame>
          <p:nvGraphicFramePr>
            <p:cNvPr id="129026" name="Object 2"/>
            <p:cNvGraphicFramePr>
              <a:graphicFrameLocks noChangeAspect="1"/>
            </p:cNvGraphicFramePr>
            <p:nvPr/>
          </p:nvGraphicFramePr>
          <p:xfrm>
            <a:off x="1165578" y="2619021"/>
            <a:ext cx="228600" cy="228600"/>
          </p:xfrm>
          <a:graphic>
            <a:graphicData uri="http://schemas.openxmlformats.org/presentationml/2006/ole">
              <p:oleObj spid="_x0000_s129026" name="Equation" r:id="rId4" imgW="152280" imgH="152280" progId="Equation.DSMT4">
                <p:embed/>
              </p:oleObj>
            </a:graphicData>
          </a:graphic>
        </p:graphicFrame>
      </p:grpSp>
      <p:sp>
        <p:nvSpPr>
          <p:cNvPr id="41" name="矩形 40"/>
          <p:cNvSpPr/>
          <p:nvPr/>
        </p:nvSpPr>
        <p:spPr>
          <a:xfrm>
            <a:off x="4278489" y="4030134"/>
            <a:ext cx="2667000" cy="892552"/>
          </a:xfrm>
          <a:prstGeom prst="rect">
            <a:avLst/>
          </a:prstGeom>
        </p:spPr>
        <p:txBody>
          <a:bodyPr wrap="square">
            <a:spAutoFit/>
          </a:bodyPr>
          <a:lstStyle/>
          <a:p>
            <a:pPr algn="l">
              <a:lnSpc>
                <a:spcPct val="130000"/>
              </a:lnSpc>
              <a:spcBef>
                <a:spcPts val="0"/>
              </a:spcBef>
              <a:defRPr/>
            </a:pPr>
            <a:r>
              <a:rPr lang="en-US" altLang="zh-CN" sz="2000" b="1" dirty="0" smtClean="0">
                <a:latin typeface="Times New Roman" pitchFamily="18" charset="0"/>
                <a:ea typeface="宋体" pitchFamily="2" charset="-122"/>
              </a:rPr>
              <a:t>I={S’→ · S}</a:t>
            </a:r>
          </a:p>
          <a:p>
            <a:pPr algn="l">
              <a:lnSpc>
                <a:spcPct val="130000"/>
              </a:lnSpc>
              <a:spcBef>
                <a:spcPts val="0"/>
              </a:spcBef>
              <a:defRPr/>
            </a:pPr>
            <a:r>
              <a:rPr lang="en-US" altLang="zh-CN" sz="2000" b="1" dirty="0" smtClean="0">
                <a:latin typeface="Times New Roman" pitchFamily="18" charset="0"/>
                <a:ea typeface="宋体" pitchFamily="2" charset="-122"/>
              </a:rPr>
              <a:t>I</a:t>
            </a:r>
            <a:r>
              <a:rPr lang="en-US" altLang="zh-CN" sz="2000" b="1" baseline="-25000" dirty="0" smtClean="0">
                <a:latin typeface="Times New Roman" pitchFamily="18" charset="0"/>
                <a:ea typeface="宋体" pitchFamily="2" charset="-122"/>
              </a:rPr>
              <a:t>0</a:t>
            </a:r>
            <a:r>
              <a:rPr lang="en-US" altLang="zh-CN" sz="2000" b="1" dirty="0" smtClean="0">
                <a:latin typeface="Times New Roman" pitchFamily="18" charset="0"/>
                <a:ea typeface="宋体" pitchFamily="2" charset="-122"/>
              </a:rPr>
              <a:t>=  closure(I)={</a:t>
            </a:r>
            <a:endParaRPr lang="en-US" altLang="zh-CN" sz="2000" b="1" dirty="0">
              <a:latin typeface="Times New Roman" pitchFamily="18" charset="0"/>
              <a:ea typeface="宋体" pitchFamily="2" charset="-122"/>
            </a:endParaRPr>
          </a:p>
        </p:txBody>
      </p:sp>
      <p:graphicFrame>
        <p:nvGraphicFramePr>
          <p:cNvPr id="43" name="Group 114"/>
          <p:cNvGraphicFramePr>
            <a:graphicFrameLocks noGrp="1"/>
          </p:cNvGraphicFramePr>
          <p:nvPr/>
        </p:nvGraphicFramePr>
        <p:xfrm>
          <a:off x="1066800" y="3846690"/>
          <a:ext cx="2592387" cy="1920240"/>
        </p:xfrm>
        <a:graphic>
          <a:graphicData uri="http://schemas.openxmlformats.org/drawingml/2006/table">
            <a:tbl>
              <a:tblPr/>
              <a:tblGrid>
                <a:gridCol w="2592387"/>
              </a:tblGrid>
              <a:tr h="490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1" dirty="0" smtClean="0">
                          <a:latin typeface="Times New Roman" pitchFamily="18" charset="0"/>
                          <a:ea typeface="宋体" pitchFamily="2" charset="-122"/>
                        </a:rPr>
                        <a:t>例：</a:t>
                      </a: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G[</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zh-CN" altLang="en-US"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(0) </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kumimoji="1" lang="en-US" altLang="zh-CN" sz="2000" b="1" i="0" u="none" strike="noStrike" cap="none" normalizeH="0" baseline="0" dirty="0" smtClean="0">
                          <a:ln>
                            <a:noFill/>
                          </a:ln>
                          <a:solidFill>
                            <a:schemeClr val="folHlink"/>
                          </a:solidFill>
                          <a:effectLst>
                            <a:outerShdw blurRad="38100" dist="38100" dir="2700000" algn="tl">
                              <a:srgbClr val="C0C0C0"/>
                            </a:outerShdw>
                          </a:effectLst>
                          <a:latin typeface="Times New Roman" pitchFamily="18" charset="0"/>
                          <a:ea typeface="宋体" pitchFamily="2" charset="-122"/>
                          <a:cs typeface="Times New Roman" pitchFamily="18" charset="0"/>
                        </a:rPr>
                        <a:t>→S</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(1)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S→aAcBe</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(2)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(3)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(4)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B→d</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p:cTn id="15" dur="500" fill="hold"/>
                                        <p:tgtEl>
                                          <p:spTgt spid="43"/>
                                        </p:tgtEl>
                                        <p:attrNameLst>
                                          <p:attrName>ppt_w</p:attrName>
                                        </p:attrNameLst>
                                      </p:cBhvr>
                                      <p:tavLst>
                                        <p:tav tm="0">
                                          <p:val>
                                            <p:fltVal val="0"/>
                                          </p:val>
                                        </p:tav>
                                        <p:tav tm="100000">
                                          <p:val>
                                            <p:strVal val="#ppt_w"/>
                                          </p:val>
                                        </p:tav>
                                      </p:tavLst>
                                    </p:anim>
                                    <p:anim calcmode="lin" valueType="num">
                                      <p:cBhvr>
                                        <p:cTn id="16" dur="500" fill="hold"/>
                                        <p:tgtEl>
                                          <p:spTgt spid="43"/>
                                        </p:tgtEl>
                                        <p:attrNameLst>
                                          <p:attrName>ppt_h</p:attrName>
                                        </p:attrNameLst>
                                      </p:cBhvr>
                                      <p:tavLst>
                                        <p:tav tm="0">
                                          <p:val>
                                            <p:fltVal val="0"/>
                                          </p:val>
                                        </p:tav>
                                        <p:tav tm="100000">
                                          <p:val>
                                            <p:strVal val="#ppt_h"/>
                                          </p:val>
                                        </p:tav>
                                      </p:tavLst>
                                    </p:anim>
                                    <p:anim calcmode="lin" valueType="num">
                                      <p:cBhvr>
                                        <p:cTn id="17" dur="500" fill="hold"/>
                                        <p:tgtEl>
                                          <p:spTgt spid="43"/>
                                        </p:tgtEl>
                                        <p:attrNameLst>
                                          <p:attrName>style.rotation</p:attrName>
                                        </p:attrNameLst>
                                      </p:cBhvr>
                                      <p:tavLst>
                                        <p:tav tm="0">
                                          <p:val>
                                            <p:fltVal val="360"/>
                                          </p:val>
                                        </p:tav>
                                        <p:tav tm="100000">
                                          <p:val>
                                            <p:fltVal val="0"/>
                                          </p:val>
                                        </p:tav>
                                      </p:tavLst>
                                    </p:anim>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027"/>
          <p:cNvSpPr txBox="1">
            <a:spLocks noChangeArrowheads="1"/>
          </p:cNvSpPr>
          <p:nvPr/>
        </p:nvSpPr>
        <p:spPr bwMode="auto">
          <a:xfrm>
            <a:off x="304800" y="1295400"/>
            <a:ext cx="8077200" cy="4031873"/>
          </a:xfrm>
          <a:prstGeom prst="rect">
            <a:avLst/>
          </a:prstGeom>
          <a:noFill/>
          <a:ln w="9525">
            <a:noFill/>
            <a:miter lim="800000"/>
            <a:headEnd/>
            <a:tailEnd/>
          </a:ln>
          <a:effectLst/>
        </p:spPr>
        <p:txBody>
          <a:bodyPr>
            <a:spAutoFit/>
          </a:bodyPr>
          <a:lstStyle/>
          <a:p>
            <a:pPr algn="l">
              <a:lnSpc>
                <a:spcPct val="150000"/>
              </a:lnSpc>
              <a:spcBef>
                <a:spcPct val="50000"/>
              </a:spcBef>
              <a:defRPr/>
            </a:pPr>
            <a:r>
              <a:rPr lang="en-US" altLang="zh-CN" sz="2000" b="1" dirty="0">
                <a:latin typeface="+mn-ea"/>
                <a:ea typeface="+mn-ea"/>
              </a:rPr>
              <a:t>  </a:t>
            </a:r>
            <a:r>
              <a:rPr lang="zh-CN" altLang="en-US" sz="2000" b="1" dirty="0" smtClean="0">
                <a:effectLst>
                  <a:outerShdw blurRad="38100" dist="38100" dir="2700000" algn="tl">
                    <a:srgbClr val="C0C0C0"/>
                  </a:outerShdw>
                </a:effectLst>
                <a:latin typeface="Times New Roman" pitchFamily="18" charset="0"/>
                <a:ea typeface="宋体" pitchFamily="2" charset="-122"/>
              </a:rPr>
              <a:t>定义 </a:t>
            </a:r>
            <a:r>
              <a:rPr lang="en-US" altLang="zh-CN" sz="2000" b="1" dirty="0" smtClean="0">
                <a:effectLst>
                  <a:outerShdw blurRad="38100" dist="38100" dir="2700000" algn="tl">
                    <a:srgbClr val="C0C0C0"/>
                  </a:outerShdw>
                </a:effectLst>
                <a:latin typeface="Times New Roman" pitchFamily="18" charset="0"/>
                <a:ea typeface="宋体" pitchFamily="2" charset="-122"/>
              </a:rPr>
              <a:t>7.5  </a:t>
            </a:r>
            <a:r>
              <a:rPr lang="zh-CN" altLang="en-US" sz="2000" b="1" dirty="0">
                <a:effectLst>
                  <a:outerShdw blurRad="38100" dist="38100" dir="2700000" algn="tl">
                    <a:srgbClr val="C0C0C0"/>
                  </a:outerShdw>
                </a:effectLst>
                <a:latin typeface="Times New Roman" pitchFamily="18" charset="0"/>
                <a:ea typeface="宋体" pitchFamily="2" charset="-122"/>
              </a:rPr>
              <a:t>设</a:t>
            </a:r>
            <a:r>
              <a:rPr lang="en-US" altLang="zh-CN" sz="2000" b="1" dirty="0">
                <a:effectLst>
                  <a:outerShdw blurRad="38100" dist="38100" dir="2700000" algn="tl">
                    <a:srgbClr val="C0C0C0"/>
                  </a:outerShdw>
                </a:effectLst>
                <a:latin typeface="Times New Roman" pitchFamily="18" charset="0"/>
                <a:ea typeface="宋体" pitchFamily="2" charset="-122"/>
              </a:rPr>
              <a:t>I</a:t>
            </a:r>
            <a:r>
              <a:rPr lang="zh-CN" altLang="en-US" sz="2000" b="1" dirty="0">
                <a:effectLst>
                  <a:outerShdw blurRad="38100" dist="38100" dir="2700000" algn="tl">
                    <a:srgbClr val="C0C0C0"/>
                  </a:outerShdw>
                </a:effectLst>
                <a:latin typeface="Times New Roman" pitchFamily="18" charset="0"/>
                <a:ea typeface="宋体" pitchFamily="2" charset="-122"/>
              </a:rPr>
              <a:t>是文法</a:t>
            </a:r>
            <a:r>
              <a:rPr lang="en-US" altLang="zh-CN" sz="2000" b="1" dirty="0">
                <a:effectLst>
                  <a:outerShdw blurRad="38100" dist="38100" dir="2700000" algn="tl">
                    <a:srgbClr val="C0C0C0"/>
                  </a:outerShdw>
                </a:effectLst>
                <a:latin typeface="Times New Roman" pitchFamily="18" charset="0"/>
                <a:ea typeface="宋体" pitchFamily="2" charset="-122"/>
              </a:rPr>
              <a:t>G</a:t>
            </a:r>
            <a:r>
              <a:rPr lang="zh-CN" altLang="en-US" sz="2000" b="1" dirty="0">
                <a:effectLst>
                  <a:outerShdw blurRad="38100" dist="38100" dir="2700000" algn="tl">
                    <a:srgbClr val="C0C0C0"/>
                  </a:outerShdw>
                </a:effectLst>
                <a:latin typeface="Times New Roman" pitchFamily="18" charset="0"/>
                <a:ea typeface="宋体" pitchFamily="2" charset="-122"/>
              </a:rPr>
              <a:t>的</a:t>
            </a:r>
            <a:r>
              <a:rPr lang="en-US" altLang="zh-CN" sz="2000" b="1" dirty="0">
                <a:effectLst>
                  <a:outerShdw blurRad="38100" dist="38100" dir="2700000" algn="tl">
                    <a:srgbClr val="C0C0C0"/>
                  </a:outerShdw>
                </a:effectLst>
                <a:latin typeface="Times New Roman" pitchFamily="18" charset="0"/>
                <a:ea typeface="宋体" pitchFamily="2" charset="-122"/>
              </a:rPr>
              <a:t>LR(0)</a:t>
            </a:r>
            <a:r>
              <a:rPr lang="zh-CN" altLang="en-US" sz="2000" b="1" dirty="0" smtClean="0">
                <a:effectLst>
                  <a:outerShdw blurRad="38100" dist="38100" dir="2700000" algn="tl">
                    <a:srgbClr val="C0C0C0"/>
                  </a:outerShdw>
                </a:effectLst>
                <a:latin typeface="Times New Roman" pitchFamily="18" charset="0"/>
                <a:ea typeface="宋体" pitchFamily="2" charset="-122"/>
              </a:rPr>
              <a:t>项目集</a:t>
            </a:r>
            <a:r>
              <a:rPr lang="zh-CN" altLang="en-US" sz="2000" b="1" dirty="0">
                <a:effectLst>
                  <a:outerShdw blurRad="38100" dist="38100" dir="2700000" algn="tl">
                    <a:srgbClr val="C0C0C0"/>
                  </a:outerShdw>
                </a:effectLst>
                <a:latin typeface="Times New Roman" pitchFamily="18" charset="0"/>
                <a:ea typeface="宋体" pitchFamily="2" charset="-122"/>
              </a:rPr>
              <a:t>，</a:t>
            </a:r>
            <a:r>
              <a:rPr lang="zh-CN" altLang="en-US" sz="2000" b="1" dirty="0" smtClean="0">
                <a:effectLst>
                  <a:outerShdw blurRad="38100" dist="38100" dir="2700000" algn="tl">
                    <a:srgbClr val="C0C0C0"/>
                  </a:outerShdw>
                </a:effectLst>
                <a:latin typeface="Times New Roman" pitchFamily="18" charset="0"/>
                <a:ea typeface="宋体" pitchFamily="2" charset="-122"/>
              </a:rPr>
              <a:t>则</a:t>
            </a:r>
            <a:r>
              <a:rPr lang="en-US" altLang="zh-CN" sz="2000" b="1" dirty="0" smtClean="0">
                <a:effectLst>
                  <a:outerShdw blurRad="38100" dist="38100" dir="2700000" algn="tl">
                    <a:srgbClr val="C0C0C0"/>
                  </a:outerShdw>
                </a:effectLst>
                <a:latin typeface="Times New Roman" pitchFamily="18" charset="0"/>
                <a:ea typeface="宋体" pitchFamily="2" charset="-122"/>
              </a:rPr>
              <a:t>GO(I</a:t>
            </a:r>
            <a:r>
              <a:rPr lang="zh-CN" altLang="en-US" sz="2000" b="1" dirty="0">
                <a:effectLst>
                  <a:outerShdw blurRad="38100" dist="38100" dir="2700000" algn="tl">
                    <a:srgbClr val="C0C0C0"/>
                  </a:outerShdw>
                </a:effectLst>
                <a:latin typeface="Times New Roman" pitchFamily="18" charset="0"/>
                <a:ea typeface="宋体" pitchFamily="2" charset="-122"/>
              </a:rPr>
              <a:t>，</a:t>
            </a:r>
            <a:r>
              <a:rPr lang="en-US" altLang="zh-CN" sz="2000" b="1" dirty="0">
                <a:effectLst>
                  <a:outerShdw blurRad="38100" dist="38100" dir="2700000" algn="tl">
                    <a:srgbClr val="C0C0C0"/>
                  </a:outerShdw>
                </a:effectLst>
                <a:latin typeface="Times New Roman" pitchFamily="18" charset="0"/>
                <a:ea typeface="宋体" pitchFamily="2" charset="-122"/>
              </a:rPr>
              <a:t>X)</a:t>
            </a:r>
            <a:r>
              <a:rPr lang="zh-CN" altLang="en-US" sz="2000" b="1" dirty="0">
                <a:effectLst>
                  <a:outerShdw blurRad="38100" dist="38100" dir="2700000" algn="tl">
                    <a:srgbClr val="C0C0C0"/>
                  </a:outerShdw>
                </a:effectLst>
                <a:latin typeface="Times New Roman" pitchFamily="18" charset="0"/>
                <a:ea typeface="宋体" pitchFamily="2" charset="-122"/>
              </a:rPr>
              <a:t>定义如下：</a:t>
            </a:r>
          </a:p>
          <a:p>
            <a:pPr algn="l">
              <a:lnSpc>
                <a:spcPct val="150000"/>
              </a:lnSpc>
              <a:spcBef>
                <a:spcPct val="50000"/>
              </a:spcBef>
              <a:defRPr/>
            </a:pPr>
            <a:r>
              <a:rPr lang="en-US" altLang="zh-CN" sz="2000" b="1" dirty="0" smtClean="0">
                <a:effectLst>
                  <a:outerShdw blurRad="38100" dist="38100" dir="2700000" algn="tl">
                    <a:srgbClr val="C0C0C0"/>
                  </a:outerShdw>
                </a:effectLst>
                <a:latin typeface="Times New Roman" pitchFamily="18" charset="0"/>
                <a:ea typeface="宋体" pitchFamily="2" charset="-122"/>
              </a:rPr>
              <a:t>              GO(I</a:t>
            </a:r>
            <a:r>
              <a:rPr lang="zh-CN" altLang="en-US" sz="2000" b="1" dirty="0">
                <a:effectLst>
                  <a:outerShdw blurRad="38100" dist="38100" dir="2700000" algn="tl">
                    <a:srgbClr val="C0C0C0"/>
                  </a:outerShdw>
                </a:effectLst>
                <a:latin typeface="Times New Roman" pitchFamily="18" charset="0"/>
                <a:ea typeface="宋体" pitchFamily="2" charset="-122"/>
              </a:rPr>
              <a:t>，</a:t>
            </a:r>
            <a:r>
              <a:rPr lang="en-US" altLang="zh-CN" sz="2000" b="1" dirty="0">
                <a:effectLst>
                  <a:outerShdw blurRad="38100" dist="38100" dir="2700000" algn="tl">
                    <a:srgbClr val="C0C0C0"/>
                  </a:outerShdw>
                </a:effectLst>
                <a:latin typeface="Times New Roman" pitchFamily="18" charset="0"/>
                <a:ea typeface="宋体" pitchFamily="2" charset="-122"/>
              </a:rPr>
              <a:t>X) </a:t>
            </a:r>
            <a:r>
              <a:rPr lang="zh-CN" altLang="en-US" sz="2000" b="1" dirty="0">
                <a:effectLst>
                  <a:outerShdw blurRad="38100" dist="38100" dir="2700000" algn="tl">
                    <a:srgbClr val="C0C0C0"/>
                  </a:outerShdw>
                </a:effectLst>
                <a:latin typeface="Times New Roman" pitchFamily="18" charset="0"/>
                <a:ea typeface="宋体" pitchFamily="2" charset="-122"/>
              </a:rPr>
              <a:t>＝ </a:t>
            </a:r>
            <a:r>
              <a:rPr lang="en-US" altLang="zh-CN" sz="2000" b="1" dirty="0" smtClean="0">
                <a:effectLst>
                  <a:outerShdw blurRad="38100" dist="38100" dir="2700000" algn="tl">
                    <a:srgbClr val="C0C0C0"/>
                  </a:outerShdw>
                </a:effectLst>
                <a:latin typeface="Times New Roman" pitchFamily="18" charset="0"/>
                <a:ea typeface="宋体" pitchFamily="2" charset="-122"/>
              </a:rPr>
              <a:t>closure</a:t>
            </a:r>
            <a:r>
              <a:rPr lang="zh-CN" altLang="en-US" sz="2000" b="1" dirty="0" smtClean="0">
                <a:effectLst>
                  <a:outerShdw blurRad="38100" dist="38100" dir="2700000" algn="tl">
                    <a:srgbClr val="C0C0C0"/>
                  </a:outerShdw>
                </a:effectLst>
                <a:latin typeface="Times New Roman" pitchFamily="18" charset="0"/>
                <a:ea typeface="宋体" pitchFamily="2" charset="-122"/>
              </a:rPr>
              <a:t>（</a:t>
            </a:r>
            <a:r>
              <a:rPr lang="en-US" altLang="zh-CN" sz="2000" b="1" dirty="0" smtClean="0">
                <a:effectLst>
                  <a:outerShdw blurRad="38100" dist="38100" dir="2700000" algn="tl">
                    <a:srgbClr val="C0C0C0"/>
                  </a:outerShdw>
                </a:effectLst>
                <a:latin typeface="Times New Roman" pitchFamily="18" charset="0"/>
                <a:ea typeface="宋体" pitchFamily="2" charset="-122"/>
              </a:rPr>
              <a:t> {</a:t>
            </a:r>
            <a:r>
              <a:rPr lang="en-US" altLang="zh-CN" sz="2000" b="1" dirty="0" err="1" smtClean="0">
                <a:effectLst>
                  <a:outerShdw blurRad="38100" dist="38100" dir="2700000" algn="tl">
                    <a:srgbClr val="C0C0C0"/>
                  </a:outerShdw>
                </a:effectLst>
                <a:latin typeface="Times New Roman" pitchFamily="18" charset="0"/>
                <a:ea typeface="宋体" pitchFamily="2" charset="-122"/>
              </a:rPr>
              <a:t>A→αX·β︱A→α·Xβ∈I</a:t>
            </a:r>
            <a:r>
              <a:rPr lang="en-US" altLang="zh-CN" sz="2000" b="1" dirty="0" smtClean="0">
                <a:effectLst>
                  <a:outerShdw blurRad="38100" dist="38100" dir="2700000" algn="tl">
                    <a:srgbClr val="C0C0C0"/>
                  </a:outerShdw>
                </a:effectLst>
                <a:latin typeface="Times New Roman" pitchFamily="18" charset="0"/>
                <a:ea typeface="宋体" pitchFamily="2" charset="-122"/>
              </a:rPr>
              <a:t>} </a:t>
            </a:r>
            <a:r>
              <a:rPr lang="zh-CN" altLang="en-US" sz="2000" b="1" dirty="0" smtClean="0">
                <a:effectLst>
                  <a:outerShdw blurRad="38100" dist="38100" dir="2700000" algn="tl">
                    <a:srgbClr val="C0C0C0"/>
                  </a:outerShdw>
                </a:effectLst>
                <a:latin typeface="Times New Roman" pitchFamily="18" charset="0"/>
                <a:ea typeface="宋体" pitchFamily="2" charset="-122"/>
              </a:rPr>
              <a:t>）</a:t>
            </a:r>
            <a:endParaRPr lang="en-US" altLang="zh-CN" sz="2000" b="1" dirty="0">
              <a:effectLst>
                <a:outerShdw blurRad="38100" dist="38100" dir="2700000" algn="tl">
                  <a:srgbClr val="C0C0C0"/>
                </a:outerShdw>
              </a:effectLst>
              <a:latin typeface="Times New Roman" pitchFamily="18" charset="0"/>
              <a:ea typeface="宋体" pitchFamily="2" charset="-122"/>
            </a:endParaRPr>
          </a:p>
          <a:p>
            <a:pPr algn="l">
              <a:lnSpc>
                <a:spcPct val="150000"/>
              </a:lnSpc>
              <a:spcBef>
                <a:spcPct val="50000"/>
              </a:spcBef>
              <a:defRPr/>
            </a:pPr>
            <a:r>
              <a:rPr lang="en-US" altLang="zh-CN" sz="2000" b="1" dirty="0">
                <a:effectLst>
                  <a:outerShdw blurRad="38100" dist="38100" dir="2700000" algn="tl">
                    <a:srgbClr val="C0C0C0"/>
                  </a:outerShdw>
                </a:effectLst>
                <a:latin typeface="Times New Roman" pitchFamily="18" charset="0"/>
                <a:ea typeface="宋体" pitchFamily="2" charset="-122"/>
              </a:rPr>
              <a:t>  </a:t>
            </a:r>
            <a:r>
              <a:rPr lang="zh-CN" altLang="en-US" sz="2000" b="1" dirty="0">
                <a:effectLst>
                  <a:outerShdw blurRad="38100" dist="38100" dir="2700000" algn="tl">
                    <a:srgbClr val="C0C0C0"/>
                  </a:outerShdw>
                </a:effectLst>
                <a:latin typeface="Times New Roman" pitchFamily="18" charset="0"/>
                <a:ea typeface="宋体" pitchFamily="2" charset="-122"/>
              </a:rPr>
              <a:t>例：</a:t>
            </a:r>
          </a:p>
          <a:p>
            <a:pPr algn="l">
              <a:lnSpc>
                <a:spcPct val="130000"/>
              </a:lnSpc>
              <a:spcBef>
                <a:spcPts val="0"/>
              </a:spcBef>
              <a:defRPr/>
            </a:pPr>
            <a:r>
              <a:rPr lang="zh-CN" altLang="en-US" sz="2000" b="1" dirty="0">
                <a:effectLst>
                  <a:outerShdw blurRad="38100" dist="38100" dir="2700000" algn="tl">
                    <a:srgbClr val="C0C0C0"/>
                  </a:outerShdw>
                </a:effectLst>
                <a:latin typeface="Times New Roman" pitchFamily="18" charset="0"/>
                <a:ea typeface="宋体" pitchFamily="2" charset="-122"/>
              </a:rPr>
              <a:t>         </a:t>
            </a:r>
            <a:r>
              <a:rPr lang="en-US" altLang="zh-CN" sz="2000" b="1" dirty="0" smtClean="0">
                <a:effectLst>
                  <a:outerShdw blurRad="38100" dist="38100" dir="2700000" algn="tl">
                    <a:srgbClr val="C0C0C0"/>
                  </a:outerShdw>
                </a:effectLst>
                <a:latin typeface="Times New Roman" pitchFamily="18" charset="0"/>
                <a:ea typeface="宋体" pitchFamily="2" charset="-122"/>
              </a:rPr>
              <a:t>I</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0</a:t>
            </a:r>
            <a:r>
              <a:rPr lang="en-US" altLang="zh-CN" sz="2000" b="1" dirty="0" smtClean="0">
                <a:effectLst>
                  <a:outerShdw blurRad="38100" dist="38100" dir="2700000" algn="tl">
                    <a:srgbClr val="C0C0C0"/>
                  </a:outerShdw>
                </a:effectLst>
                <a:latin typeface="Times New Roman" pitchFamily="18" charset="0"/>
                <a:ea typeface="宋体" pitchFamily="2" charset="-122"/>
              </a:rPr>
              <a:t>={ </a:t>
            </a:r>
            <a:r>
              <a:rPr lang="en-US" altLang="zh-CN" sz="2000" b="1" dirty="0" smtClean="0">
                <a:latin typeface="Times New Roman" pitchFamily="18" charset="0"/>
                <a:ea typeface="宋体" pitchFamily="2" charset="-122"/>
              </a:rPr>
              <a:t>S’→ · S</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S’→ · a </a:t>
            </a:r>
            <a:r>
              <a:rPr lang="en-US" altLang="zh-CN" sz="2000" b="1" dirty="0" err="1" smtClean="0">
                <a:latin typeface="Times New Roman" pitchFamily="18" charset="0"/>
                <a:ea typeface="宋体" pitchFamily="2" charset="-122"/>
              </a:rPr>
              <a:t>AcBe</a:t>
            </a:r>
            <a:r>
              <a:rPr lang="en-US" altLang="zh-CN" sz="2000" b="1" dirty="0" smtClean="0">
                <a:latin typeface="Times New Roman" pitchFamily="18" charset="0"/>
                <a:ea typeface="宋体" pitchFamily="2" charset="-122"/>
              </a:rPr>
              <a:t> </a:t>
            </a:r>
            <a:r>
              <a:rPr lang="en-US" altLang="zh-CN" sz="2000" b="1" dirty="0" smtClean="0">
                <a:effectLst>
                  <a:outerShdw blurRad="38100" dist="38100" dir="2700000" algn="tl">
                    <a:srgbClr val="C0C0C0"/>
                  </a:outerShdw>
                </a:effectLst>
                <a:latin typeface="Times New Roman" pitchFamily="18" charset="0"/>
                <a:ea typeface="宋体" pitchFamily="2" charset="-122"/>
              </a:rPr>
              <a:t>}</a:t>
            </a:r>
            <a:endParaRPr lang="en-US" altLang="zh-CN" sz="2000" b="1" dirty="0">
              <a:effectLst>
                <a:outerShdw blurRad="38100" dist="38100" dir="2700000" algn="tl">
                  <a:srgbClr val="C0C0C0"/>
                </a:outerShdw>
              </a:effectLst>
              <a:latin typeface="Times New Roman" pitchFamily="18" charset="0"/>
              <a:ea typeface="宋体" pitchFamily="2" charset="-122"/>
            </a:endParaRPr>
          </a:p>
          <a:p>
            <a:pPr algn="l">
              <a:lnSpc>
                <a:spcPct val="150000"/>
              </a:lnSpc>
              <a:spcBef>
                <a:spcPct val="50000"/>
              </a:spcBef>
              <a:defRPr/>
            </a:pPr>
            <a:r>
              <a:rPr lang="en-US" altLang="zh-CN" sz="2000" b="1" dirty="0">
                <a:effectLst>
                  <a:outerShdw blurRad="38100" dist="38100" dir="2700000" algn="tl">
                    <a:srgbClr val="C0C0C0"/>
                  </a:outerShdw>
                </a:effectLst>
                <a:latin typeface="Times New Roman" pitchFamily="18" charset="0"/>
                <a:ea typeface="宋体" pitchFamily="2" charset="-122"/>
              </a:rPr>
              <a:t>        </a:t>
            </a:r>
            <a:r>
              <a:rPr lang="en-US" altLang="zh-CN" sz="2000" b="1" dirty="0" smtClean="0">
                <a:effectLst>
                  <a:outerShdw blurRad="38100" dist="38100" dir="2700000" algn="tl">
                    <a:srgbClr val="C0C0C0"/>
                  </a:outerShdw>
                </a:effectLst>
                <a:latin typeface="Times New Roman" pitchFamily="18" charset="0"/>
                <a:ea typeface="宋体" pitchFamily="2" charset="-122"/>
              </a:rPr>
              <a:t> I</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1</a:t>
            </a:r>
            <a:r>
              <a:rPr lang="en-US" altLang="zh-CN" sz="2000" b="1" dirty="0" smtClean="0">
                <a:effectLst>
                  <a:outerShdw blurRad="38100" dist="38100" dir="2700000" algn="tl">
                    <a:srgbClr val="C0C0C0"/>
                  </a:outerShdw>
                </a:effectLst>
                <a:latin typeface="Times New Roman" pitchFamily="18" charset="0"/>
                <a:ea typeface="宋体" pitchFamily="2" charset="-122"/>
              </a:rPr>
              <a:t>=GO(I</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0</a:t>
            </a:r>
            <a:r>
              <a:rPr lang="en-US" altLang="zh-CN" sz="2000" b="1" dirty="0" smtClean="0">
                <a:effectLst>
                  <a:outerShdw blurRad="38100" dist="38100" dir="2700000" algn="tl">
                    <a:srgbClr val="C0C0C0"/>
                  </a:outerShdw>
                </a:effectLst>
                <a:latin typeface="Times New Roman" pitchFamily="18" charset="0"/>
                <a:ea typeface="宋体" pitchFamily="2" charset="-122"/>
              </a:rPr>
              <a:t>,S)={ </a:t>
            </a:r>
            <a:r>
              <a:rPr lang="en-US" altLang="zh-CN" sz="2000" b="1" dirty="0" smtClean="0">
                <a:latin typeface="Times New Roman" pitchFamily="18" charset="0"/>
                <a:ea typeface="宋体" pitchFamily="2" charset="-122"/>
              </a:rPr>
              <a:t>S’→ S · </a:t>
            </a:r>
            <a:r>
              <a:rPr lang="en-US" altLang="zh-CN" sz="2000" b="1" dirty="0" smtClean="0">
                <a:effectLst>
                  <a:outerShdw blurRad="38100" dist="38100" dir="2700000" algn="tl">
                    <a:srgbClr val="C0C0C0"/>
                  </a:outerShdw>
                </a:effectLst>
                <a:latin typeface="Times New Roman" pitchFamily="18" charset="0"/>
                <a:ea typeface="宋体" pitchFamily="2" charset="-122"/>
              </a:rPr>
              <a:t>}</a:t>
            </a:r>
            <a:endParaRPr lang="en-US" altLang="zh-CN" sz="2000" b="1" dirty="0">
              <a:effectLst>
                <a:outerShdw blurRad="38100" dist="38100" dir="2700000" algn="tl">
                  <a:srgbClr val="C0C0C0"/>
                </a:outerShdw>
              </a:effectLst>
              <a:latin typeface="Times New Roman" pitchFamily="18" charset="0"/>
              <a:ea typeface="宋体" pitchFamily="2" charset="-122"/>
            </a:endParaRPr>
          </a:p>
          <a:p>
            <a:pPr algn="l">
              <a:lnSpc>
                <a:spcPct val="150000"/>
              </a:lnSpc>
              <a:spcBef>
                <a:spcPct val="50000"/>
              </a:spcBef>
              <a:defRPr/>
            </a:pPr>
            <a:r>
              <a:rPr lang="en-US" altLang="zh-CN" sz="2000" b="1" dirty="0">
                <a:effectLst>
                  <a:outerShdw blurRad="38100" dist="38100" dir="2700000" algn="tl">
                    <a:srgbClr val="C0C0C0"/>
                  </a:outerShdw>
                </a:effectLst>
                <a:latin typeface="Times New Roman" pitchFamily="18" charset="0"/>
                <a:ea typeface="宋体" pitchFamily="2" charset="-122"/>
              </a:rPr>
              <a:t>        </a:t>
            </a:r>
            <a:r>
              <a:rPr lang="en-US" altLang="zh-CN" sz="2000" b="1" dirty="0" smtClean="0">
                <a:effectLst>
                  <a:outerShdw blurRad="38100" dist="38100" dir="2700000" algn="tl">
                    <a:srgbClr val="C0C0C0"/>
                  </a:outerShdw>
                </a:effectLst>
                <a:latin typeface="Times New Roman" pitchFamily="18" charset="0"/>
                <a:ea typeface="宋体" pitchFamily="2" charset="-122"/>
              </a:rPr>
              <a:t> I</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2</a:t>
            </a:r>
            <a:r>
              <a:rPr lang="en-US" altLang="zh-CN" sz="2000" b="1" dirty="0" smtClean="0">
                <a:effectLst>
                  <a:outerShdw blurRad="38100" dist="38100" dir="2700000" algn="tl">
                    <a:srgbClr val="C0C0C0"/>
                  </a:outerShdw>
                </a:effectLst>
                <a:latin typeface="Times New Roman" pitchFamily="18" charset="0"/>
                <a:ea typeface="宋体" pitchFamily="2" charset="-122"/>
              </a:rPr>
              <a:t>=GO(I</a:t>
            </a:r>
            <a:r>
              <a:rPr lang="en-US" altLang="zh-CN" sz="2000" b="1" baseline="-25000" dirty="0" smtClean="0">
                <a:effectLst>
                  <a:outerShdw blurRad="38100" dist="38100" dir="2700000" algn="tl">
                    <a:srgbClr val="C0C0C0"/>
                  </a:outerShdw>
                </a:effectLst>
                <a:latin typeface="Times New Roman" pitchFamily="18" charset="0"/>
                <a:ea typeface="宋体" pitchFamily="2" charset="-122"/>
              </a:rPr>
              <a:t>0</a:t>
            </a:r>
            <a:r>
              <a:rPr lang="en-US" altLang="zh-CN" sz="2000" b="1" dirty="0" smtClean="0">
                <a:effectLst>
                  <a:outerShdw blurRad="38100" dist="38100" dir="2700000" algn="tl">
                    <a:srgbClr val="C0C0C0"/>
                  </a:outerShdw>
                </a:effectLst>
                <a:latin typeface="Times New Roman" pitchFamily="18" charset="0"/>
                <a:ea typeface="宋体" pitchFamily="2" charset="-122"/>
              </a:rPr>
              <a:t>,a)={ </a:t>
            </a:r>
            <a:r>
              <a:rPr lang="en-US" altLang="zh-CN" sz="2000" b="1" dirty="0" smtClean="0">
                <a:latin typeface="Times New Roman" pitchFamily="18" charset="0"/>
                <a:ea typeface="宋体" pitchFamily="2" charset="-122"/>
              </a:rPr>
              <a:t>S→a · </a:t>
            </a:r>
            <a:r>
              <a:rPr lang="en-US" altLang="zh-CN" sz="2000" b="1" dirty="0" err="1" smtClean="0">
                <a:latin typeface="Times New Roman" pitchFamily="18" charset="0"/>
                <a:ea typeface="宋体" pitchFamily="2" charset="-122"/>
              </a:rPr>
              <a:t>AcBe</a:t>
            </a:r>
            <a:r>
              <a:rPr lang="zh-CN" altLang="en-US" sz="2000" b="1" dirty="0" smtClean="0">
                <a:latin typeface="Times New Roman" pitchFamily="18" charset="0"/>
                <a:ea typeface="宋体" pitchFamily="2" charset="-122"/>
              </a:rPr>
              <a:t>，</a:t>
            </a:r>
            <a:endParaRPr lang="en-US" altLang="zh-CN" sz="2000" b="1" dirty="0" smtClean="0">
              <a:latin typeface="Times New Roman" pitchFamily="18" charset="0"/>
              <a:ea typeface="宋体" pitchFamily="2" charset="-122"/>
            </a:endParaRPr>
          </a:p>
          <a:p>
            <a:pPr algn="l">
              <a:lnSpc>
                <a:spcPct val="150000"/>
              </a:lnSpc>
              <a:spcBef>
                <a:spcPct val="50000"/>
              </a:spcBef>
              <a:defRPr/>
            </a:pPr>
            <a:r>
              <a:rPr lang="en-US" altLang="zh-CN" sz="2000" b="1" dirty="0" smtClean="0">
                <a:latin typeface="Times New Roman" pitchFamily="18" charset="0"/>
                <a:ea typeface="宋体" pitchFamily="2" charset="-122"/>
              </a:rPr>
              <a:t>                                 A→·</a:t>
            </a:r>
            <a:r>
              <a:rPr lang="en-US" altLang="zh-CN" sz="2000" b="1" dirty="0" err="1" smtClean="0">
                <a:latin typeface="Times New Roman" pitchFamily="18" charset="0"/>
                <a:ea typeface="宋体" pitchFamily="2" charset="-122"/>
              </a:rPr>
              <a:t>Ab</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A→·b </a:t>
            </a:r>
            <a:r>
              <a:rPr lang="en-US" altLang="zh-CN" sz="2000" b="1" dirty="0" smtClean="0">
                <a:effectLst>
                  <a:outerShdw blurRad="38100" dist="38100" dir="2700000" algn="tl">
                    <a:srgbClr val="C0C0C0"/>
                  </a:outerShdw>
                </a:effectLst>
                <a:latin typeface="宋体" pitchFamily="2" charset="-122"/>
                <a:ea typeface="宋体" pitchFamily="2" charset="-122"/>
              </a:rPr>
              <a:t>}</a:t>
            </a:r>
            <a:endParaRPr lang="en-US" altLang="zh-CN" sz="2000" b="1" dirty="0">
              <a:effectLst>
                <a:outerShdw blurRad="38100" dist="38100" dir="2700000" algn="tl">
                  <a:srgbClr val="C0C0C0"/>
                </a:outerShdw>
              </a:effectLst>
              <a:latin typeface="Times New Roman" pitchFamily="18" charset="0"/>
              <a:ea typeface="宋体" pitchFamily="2" charset="-122"/>
            </a:endParaRPr>
          </a:p>
        </p:txBody>
      </p:sp>
      <p:sp>
        <p:nvSpPr>
          <p:cNvPr id="4"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14</a:t>
            </a:fld>
            <a:endParaRPr lang="en-US" altLang="zh-CN" dirty="0"/>
          </a:p>
        </p:txBody>
      </p:sp>
      <p:sp>
        <p:nvSpPr>
          <p:cNvPr id="5" name="Text Box 1027"/>
          <p:cNvSpPr txBox="1">
            <a:spLocks noChangeArrowheads="1"/>
          </p:cNvSpPr>
          <p:nvPr/>
        </p:nvSpPr>
        <p:spPr bwMode="auto">
          <a:xfrm>
            <a:off x="609600" y="314980"/>
            <a:ext cx="53340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LR(0)</a:t>
            </a:r>
            <a:r>
              <a:rPr lang="zh-CN" altLang="en-US" sz="2800" b="1" dirty="0" smtClean="0">
                <a:solidFill>
                  <a:srgbClr val="C00000"/>
                </a:solidFill>
                <a:latin typeface="黑体" pitchFamily="49" charset="-122"/>
                <a:ea typeface="黑体" pitchFamily="49" charset="-122"/>
              </a:rPr>
              <a:t>项目集的</a:t>
            </a:r>
            <a:r>
              <a:rPr lang="en-US" altLang="zh-CN" sz="2800" b="1" dirty="0" smtClean="0">
                <a:solidFill>
                  <a:srgbClr val="C00000"/>
                </a:solidFill>
                <a:latin typeface="黑体" pitchFamily="49" charset="-122"/>
                <a:ea typeface="黑体" pitchFamily="49" charset="-122"/>
              </a:rPr>
              <a:t>GO</a:t>
            </a:r>
            <a:r>
              <a:rPr lang="zh-CN" altLang="en-US" sz="2800" b="1" dirty="0" smtClean="0">
                <a:solidFill>
                  <a:srgbClr val="C00000"/>
                </a:solidFill>
                <a:latin typeface="黑体" pitchFamily="49" charset="-122"/>
                <a:ea typeface="黑体" pitchFamily="49" charset="-122"/>
              </a:rPr>
              <a:t>函数</a:t>
            </a:r>
            <a:endParaRPr lang="zh-CN" altLang="en-US" sz="2800" b="1" dirty="0">
              <a:solidFill>
                <a:srgbClr val="C00000"/>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838200" y="5045075"/>
            <a:ext cx="533400" cy="304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36866" name="Text Box 2"/>
          <p:cNvSpPr txBox="1">
            <a:spLocks noChangeArrowheads="1"/>
          </p:cNvSpPr>
          <p:nvPr/>
        </p:nvSpPr>
        <p:spPr bwMode="auto">
          <a:xfrm>
            <a:off x="533400" y="314980"/>
            <a:ext cx="5410200"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b="1" dirty="0">
                <a:solidFill>
                  <a:srgbClr val="CC0099"/>
                </a:solidFill>
                <a:latin typeface="黑体" pitchFamily="49" charset="-122"/>
                <a:ea typeface="黑体" pitchFamily="49" charset="-122"/>
              </a:rPr>
              <a:t>LR(0)</a:t>
            </a:r>
            <a:r>
              <a:rPr lang="zh-CN" altLang="en-US" sz="2800" b="1" dirty="0">
                <a:solidFill>
                  <a:srgbClr val="CC0099"/>
                </a:solidFill>
                <a:latin typeface="黑体" pitchFamily="49" charset="-122"/>
                <a:ea typeface="黑体" pitchFamily="49" charset="-122"/>
              </a:rPr>
              <a:t>识别活前缀</a:t>
            </a:r>
            <a:r>
              <a:rPr lang="en-US" altLang="zh-CN" sz="2800" b="1" dirty="0">
                <a:solidFill>
                  <a:srgbClr val="CC0099"/>
                </a:solidFill>
                <a:latin typeface="黑体" pitchFamily="49" charset="-122"/>
                <a:ea typeface="黑体" pitchFamily="49" charset="-122"/>
              </a:rPr>
              <a:t>DFA  M</a:t>
            </a:r>
            <a:r>
              <a:rPr lang="zh-CN" altLang="en-US" sz="2800" b="1" dirty="0">
                <a:solidFill>
                  <a:srgbClr val="CC0099"/>
                </a:solidFill>
                <a:latin typeface="黑体" pitchFamily="49" charset="-122"/>
                <a:ea typeface="黑体" pitchFamily="49" charset="-122"/>
              </a:rPr>
              <a:t>构造方法 </a:t>
            </a:r>
          </a:p>
        </p:txBody>
      </p:sp>
      <p:sp>
        <p:nvSpPr>
          <p:cNvPr id="36867" name="Text Box 3"/>
          <p:cNvSpPr txBox="1">
            <a:spLocks noChangeArrowheads="1"/>
          </p:cNvSpPr>
          <p:nvPr/>
        </p:nvSpPr>
        <p:spPr bwMode="auto">
          <a:xfrm>
            <a:off x="609600" y="1171069"/>
            <a:ext cx="7696200" cy="3400931"/>
          </a:xfrm>
          <a:prstGeom prst="rect">
            <a:avLst/>
          </a:prstGeom>
          <a:noFill/>
          <a:ln w="9525">
            <a:noFill/>
            <a:miter lim="800000"/>
            <a:headEnd/>
            <a:tailEnd/>
          </a:ln>
          <a:effectLst/>
        </p:spPr>
        <p:txBody>
          <a:bodyPr>
            <a:spAutoFit/>
          </a:bodyPr>
          <a:lstStyle/>
          <a:p>
            <a:pPr indent="573088" algn="l">
              <a:lnSpc>
                <a:spcPct val="125000"/>
              </a:lnSpc>
              <a:spcBef>
                <a:spcPct val="20000"/>
              </a:spcBef>
              <a:defRPr/>
            </a:pPr>
            <a:r>
              <a:rPr lang="zh-CN" altLang="en-US" sz="2000" b="1" dirty="0">
                <a:latin typeface="Times New Roman" pitchFamily="18" charset="0"/>
                <a:ea typeface="宋体" pitchFamily="2" charset="-122"/>
              </a:rPr>
              <a:t>设文法</a:t>
            </a:r>
            <a:r>
              <a:rPr lang="en-US" altLang="zh-CN" sz="2000" b="1" dirty="0">
                <a:latin typeface="Times New Roman" pitchFamily="18" charset="0"/>
                <a:ea typeface="宋体" pitchFamily="2" charset="-122"/>
              </a:rPr>
              <a:t>G</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N</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T</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P</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S)</a:t>
            </a:r>
            <a:r>
              <a:rPr lang="zh-CN" altLang="en-US" sz="2000" b="1" dirty="0">
                <a:latin typeface="Times New Roman" pitchFamily="18" charset="0"/>
                <a:ea typeface="宋体" pitchFamily="2" charset="-122"/>
              </a:rPr>
              <a:t>，且</a:t>
            </a:r>
            <a:r>
              <a:rPr lang="zh-CN" altLang="en-US" sz="2000" b="1" dirty="0" smtClean="0">
                <a:latin typeface="Times New Roman" pitchFamily="18" charset="0"/>
                <a:ea typeface="宋体" pitchFamily="2" charset="-122"/>
              </a:rPr>
              <a:t>已拓广成文法</a:t>
            </a:r>
            <a:r>
              <a:rPr lang="en-US" altLang="zh-CN" sz="2000" b="1" dirty="0">
                <a:latin typeface="Times New Roman" pitchFamily="18" charset="0"/>
                <a:ea typeface="宋体" pitchFamily="2" charset="-122"/>
              </a:rPr>
              <a:t>G</a:t>
            </a:r>
            <a:r>
              <a:rPr lang="en-US" altLang="zh-CN" sz="2000" b="1" baseline="30000" dirty="0" smtClean="0">
                <a:latin typeface="Times New Roman" pitchFamily="18" charset="0"/>
                <a:ea typeface="宋体" pitchFamily="2" charset="-122"/>
              </a:rPr>
              <a:t>′</a:t>
            </a:r>
            <a:r>
              <a:rPr lang="zh-CN" altLang="en-US" sz="2000" b="1" dirty="0" smtClean="0">
                <a:latin typeface="Times New Roman" pitchFamily="18" charset="0"/>
                <a:ea typeface="宋体" pitchFamily="2" charset="-122"/>
              </a:rPr>
              <a:t>，即</a:t>
            </a:r>
            <a:r>
              <a:rPr lang="en-US" altLang="zh-CN" sz="2000" b="1" dirty="0">
                <a:latin typeface="Times New Roman" pitchFamily="18" charset="0"/>
                <a:ea typeface="宋体" pitchFamily="2" charset="-122"/>
              </a:rPr>
              <a:t>G</a:t>
            </a:r>
            <a:r>
              <a:rPr lang="en-US" altLang="zh-CN" sz="2000" b="1" baseline="30000" dirty="0">
                <a:latin typeface="Times New Roman" pitchFamily="18" charset="0"/>
                <a:ea typeface="宋体" pitchFamily="2" charset="-122"/>
              </a:rPr>
              <a:t>′</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solidFill>
                  <a:srgbClr val="FF0000"/>
                </a:solidFill>
                <a:latin typeface="Times New Roman" pitchFamily="18" charset="0"/>
                <a:ea typeface="宋体" pitchFamily="2" charset="-122"/>
              </a:rPr>
              <a:t>S</a:t>
            </a:r>
            <a:r>
              <a:rPr lang="en-US" altLang="zh-CN" sz="2000" b="1" baseline="30000" dirty="0">
                <a:solidFill>
                  <a:srgbClr val="FF0000"/>
                </a:solidFill>
                <a:latin typeface="Times New Roman" pitchFamily="18" charset="0"/>
                <a:ea typeface="宋体" pitchFamily="2" charset="-122"/>
              </a:rPr>
              <a:t>′</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T</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P∪{</a:t>
            </a:r>
            <a:r>
              <a:rPr lang="en-US" altLang="zh-CN" sz="2000" b="1" dirty="0">
                <a:solidFill>
                  <a:srgbClr val="FF0000"/>
                </a:solidFill>
                <a:latin typeface="Times New Roman" pitchFamily="18" charset="0"/>
                <a:ea typeface="宋体" pitchFamily="2" charset="-122"/>
              </a:rPr>
              <a:t>S</a:t>
            </a:r>
            <a:r>
              <a:rPr lang="en-US" altLang="zh-CN" sz="2000" b="1" baseline="30000" dirty="0">
                <a:solidFill>
                  <a:srgbClr val="FF0000"/>
                </a:solidFill>
                <a:latin typeface="Times New Roman" pitchFamily="18" charset="0"/>
                <a:ea typeface="宋体" pitchFamily="2" charset="-122"/>
              </a:rPr>
              <a:t>′</a:t>
            </a:r>
            <a:r>
              <a:rPr lang="en-US" altLang="zh-CN" sz="2000" b="1" dirty="0">
                <a:solidFill>
                  <a:srgbClr val="FF0000"/>
                </a:solidFill>
                <a:latin typeface="Times New Roman" pitchFamily="18" charset="0"/>
                <a:ea typeface="宋体" pitchFamily="2" charset="-122"/>
              </a:rPr>
              <a:t>→S</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a:t>
            </a:r>
            <a:r>
              <a:rPr lang="en-US" altLang="zh-CN" sz="2000" b="1" dirty="0">
                <a:solidFill>
                  <a:srgbClr val="FF0000"/>
                </a:solidFill>
                <a:latin typeface="Times New Roman" pitchFamily="18" charset="0"/>
                <a:ea typeface="宋体" pitchFamily="2" charset="-122"/>
              </a:rPr>
              <a:t>S</a:t>
            </a:r>
            <a:r>
              <a:rPr lang="en-US" altLang="zh-CN" sz="2000" b="1" baseline="30000" dirty="0">
                <a:solidFill>
                  <a:srgbClr val="FF0000"/>
                </a:solidFill>
                <a:latin typeface="Times New Roman" pitchFamily="18" charset="0"/>
                <a:ea typeface="宋体" pitchFamily="2" charset="-122"/>
              </a:rPr>
              <a:t>′</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 且</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N</a:t>
            </a:r>
            <a:r>
              <a:rPr lang="en-US" altLang="zh-CN" sz="2000" b="1" dirty="0">
                <a:latin typeface="Times New Roman" pitchFamily="18" charset="0"/>
                <a:ea typeface="宋体" pitchFamily="2" charset="-122"/>
              </a:rPr>
              <a:t>∩ {S′}</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Ф</a:t>
            </a:r>
            <a:r>
              <a:rPr lang="zh-CN" altLang="en-US" sz="2000" b="1" dirty="0">
                <a:latin typeface="Times New Roman" pitchFamily="18" charset="0"/>
                <a:ea typeface="宋体" pitchFamily="2" charset="-122"/>
              </a:rPr>
              <a:t>，则识别活前缀</a:t>
            </a:r>
            <a:r>
              <a:rPr lang="en-US" altLang="zh-CN" sz="2000" b="1" dirty="0">
                <a:latin typeface="Times New Roman" pitchFamily="18" charset="0"/>
                <a:ea typeface="宋体" pitchFamily="2" charset="-122"/>
              </a:rPr>
              <a:t>DFA  M</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(K,</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dirty="0" err="1">
                <a:latin typeface="Times New Roman" pitchFamily="18" charset="0"/>
                <a:ea typeface="宋体" pitchFamily="2" charset="-122"/>
              </a:rPr>
              <a:t>f,S,Z</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，其中：</a:t>
            </a:r>
          </a:p>
          <a:p>
            <a:pPr indent="573088" algn="l">
              <a:lnSpc>
                <a:spcPct val="120000"/>
              </a:lnSpc>
              <a:spcBef>
                <a:spcPct val="20000"/>
              </a:spcBef>
              <a:defRPr/>
            </a:pPr>
            <a:r>
              <a:rPr lang="zh-CN" altLang="en-US" sz="2000" b="1" dirty="0">
                <a:latin typeface="Times New Roman" pitchFamily="18" charset="0"/>
                <a:ea typeface="宋体" pitchFamily="2" charset="-122"/>
              </a:rPr>
              <a:t>⑴ </a:t>
            </a:r>
            <a:r>
              <a:rPr lang="en-US" altLang="zh-CN" sz="2000" b="1" dirty="0">
                <a:latin typeface="Times New Roman" pitchFamily="18" charset="0"/>
                <a:ea typeface="宋体" pitchFamily="2" charset="-122"/>
              </a:rPr>
              <a:t>K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ρ(LR(0)</a:t>
            </a:r>
            <a:r>
              <a:rPr lang="zh-CN" altLang="en-US" sz="2000" b="1" dirty="0">
                <a:latin typeface="Times New Roman" pitchFamily="18" charset="0"/>
                <a:ea typeface="宋体" pitchFamily="2" charset="-122"/>
              </a:rPr>
              <a:t>项目集</a:t>
            </a:r>
            <a:r>
              <a:rPr lang="en-US" altLang="zh-CN" sz="2000" b="1" dirty="0">
                <a:latin typeface="Times New Roman" pitchFamily="18" charset="0"/>
                <a:ea typeface="宋体" pitchFamily="2" charset="-122"/>
              </a:rPr>
              <a:t>) </a:t>
            </a:r>
          </a:p>
          <a:p>
            <a:pPr indent="573088" algn="l">
              <a:lnSpc>
                <a:spcPct val="120000"/>
              </a:lnSpc>
              <a:spcBef>
                <a:spcPct val="20000"/>
              </a:spcBef>
              <a:defRPr/>
            </a:pPr>
            <a:r>
              <a:rPr lang="en-US" altLang="zh-CN" sz="2000" b="1" dirty="0">
                <a:latin typeface="Times New Roman" pitchFamily="18" charset="0"/>
                <a:ea typeface="宋体" pitchFamily="2" charset="-122"/>
              </a:rPr>
              <a:t>⑵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N</a:t>
            </a:r>
            <a:r>
              <a:rPr lang="en-US" altLang="zh-CN" sz="2000" b="1" dirty="0">
                <a:latin typeface="Times New Roman" pitchFamily="18" charset="0"/>
                <a:ea typeface="宋体" pitchFamily="2" charset="-122"/>
              </a:rPr>
              <a:t>∪V</a:t>
            </a:r>
            <a:r>
              <a:rPr lang="en-US" altLang="zh-CN" sz="2000" b="1" baseline="-30000" dirty="0">
                <a:latin typeface="Times New Roman" pitchFamily="18" charset="0"/>
                <a:ea typeface="宋体" pitchFamily="2" charset="-122"/>
              </a:rPr>
              <a:t>T</a:t>
            </a:r>
            <a:endParaRPr lang="en-US" altLang="zh-CN" sz="2000" b="1" dirty="0">
              <a:latin typeface="Times New Roman" pitchFamily="18" charset="0"/>
              <a:ea typeface="宋体" pitchFamily="2" charset="-122"/>
            </a:endParaRPr>
          </a:p>
          <a:p>
            <a:pPr indent="573088" algn="l">
              <a:lnSpc>
                <a:spcPct val="120000"/>
              </a:lnSpc>
              <a:spcBef>
                <a:spcPct val="20000"/>
              </a:spcBef>
              <a:defRPr/>
            </a:pPr>
            <a:r>
              <a:rPr lang="en-US" altLang="zh-CN" sz="2000" b="1" dirty="0">
                <a:latin typeface="Times New Roman" pitchFamily="18" charset="0"/>
                <a:ea typeface="宋体" pitchFamily="2" charset="-122"/>
              </a:rPr>
              <a:t>⑶ f(I,X) </a:t>
            </a:r>
            <a:r>
              <a:rPr lang="zh-CN" altLang="en-US" sz="2000" b="1" dirty="0">
                <a:latin typeface="Times New Roman" pitchFamily="18" charset="0"/>
                <a:ea typeface="宋体" pitchFamily="2" charset="-122"/>
              </a:rPr>
              <a:t>＝ </a:t>
            </a:r>
            <a:r>
              <a:rPr lang="en-US" altLang="zh-CN" sz="2000" b="1" dirty="0" smtClean="0">
                <a:latin typeface="Times New Roman" pitchFamily="18" charset="0"/>
                <a:ea typeface="宋体" pitchFamily="2" charset="-122"/>
              </a:rPr>
              <a:t>GO(I</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X</a:t>
            </a:r>
            <a:r>
              <a:rPr lang="en-US" altLang="zh-CN" sz="2000" b="1" dirty="0" smtClean="0">
                <a:latin typeface="Times New Roman" pitchFamily="18" charset="0"/>
                <a:ea typeface="宋体" pitchFamily="2" charset="-122"/>
              </a:rPr>
              <a:t>),</a:t>
            </a:r>
            <a:r>
              <a:rPr lang="en-US" altLang="zh-CN" sz="2000" b="1" dirty="0">
                <a:latin typeface="Times New Roman" pitchFamily="18" charset="0"/>
                <a:ea typeface="宋体" pitchFamily="2" charset="-122"/>
              </a:rPr>
              <a:t>I</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K, X</a:t>
            </a:r>
            <a:r>
              <a:rPr lang="en-US" altLang="zh-CN" sz="2000" b="1" dirty="0">
                <a:latin typeface="Times New Roman" pitchFamily="18" charset="0"/>
                <a:ea typeface="宋体" pitchFamily="2" charset="-122"/>
                <a:sym typeface="Symbol" pitchFamily="18" charset="2"/>
              </a:rPr>
              <a:t></a:t>
            </a:r>
            <a:endParaRPr lang="en-US" altLang="zh-CN" sz="2000" b="1" dirty="0">
              <a:latin typeface="Times New Roman" pitchFamily="18" charset="0"/>
              <a:ea typeface="宋体" pitchFamily="2" charset="-122"/>
            </a:endParaRPr>
          </a:p>
          <a:p>
            <a:pPr indent="573088" algn="l">
              <a:lnSpc>
                <a:spcPct val="120000"/>
              </a:lnSpc>
              <a:spcBef>
                <a:spcPct val="20000"/>
              </a:spcBef>
              <a:defRPr/>
            </a:pPr>
            <a:r>
              <a:rPr lang="en-US" altLang="zh-CN" sz="2000" b="1" dirty="0">
                <a:latin typeface="Times New Roman" pitchFamily="18" charset="0"/>
                <a:ea typeface="宋体" pitchFamily="2" charset="-122"/>
              </a:rPr>
              <a:t>⑷ S </a:t>
            </a:r>
            <a:r>
              <a:rPr lang="zh-CN" altLang="en-US" sz="2000" b="1" dirty="0">
                <a:latin typeface="Times New Roman" pitchFamily="18" charset="0"/>
                <a:ea typeface="宋体" pitchFamily="2" charset="-122"/>
              </a:rPr>
              <a:t>＝ </a:t>
            </a:r>
            <a:r>
              <a:rPr lang="en-US" altLang="zh-CN" sz="2000" b="1" dirty="0">
                <a:latin typeface="Times New Roman" pitchFamily="18" charset="0"/>
                <a:ea typeface="宋体" pitchFamily="2" charset="-122"/>
              </a:rPr>
              <a:t>closure(S′→·S)</a:t>
            </a:r>
          </a:p>
          <a:p>
            <a:pPr indent="573088" algn="l">
              <a:lnSpc>
                <a:spcPct val="120000"/>
              </a:lnSpc>
              <a:spcBef>
                <a:spcPct val="20000"/>
              </a:spcBef>
              <a:defRPr/>
            </a:pPr>
            <a:r>
              <a:rPr lang="en-US" altLang="zh-CN" sz="2000" b="1" dirty="0">
                <a:latin typeface="Times New Roman" pitchFamily="18" charset="0"/>
                <a:ea typeface="宋体" pitchFamily="2" charset="-122"/>
              </a:rPr>
              <a:t>⑸ Z  </a:t>
            </a:r>
            <a:r>
              <a:rPr lang="zh-CN" altLang="en-US" sz="2000" b="1" dirty="0">
                <a:latin typeface="Times New Roman" pitchFamily="18" charset="0"/>
                <a:ea typeface="宋体" pitchFamily="2" charset="-122"/>
              </a:rPr>
              <a:t>＝ </a:t>
            </a:r>
            <a:r>
              <a:rPr lang="en-US" altLang="zh-CN" sz="2000" b="1" dirty="0" smtClean="0">
                <a:latin typeface="Times New Roman" pitchFamily="18" charset="0"/>
                <a:ea typeface="宋体" pitchFamily="2" charset="-122"/>
              </a:rPr>
              <a:t>K</a:t>
            </a:r>
            <a:endParaRPr lang="en-US" altLang="zh-CN" sz="2000" b="1" dirty="0">
              <a:latin typeface="Times New Roman" pitchFamily="18" charset="0"/>
              <a:ea typeface="宋体" pitchFamily="2" charset="-122"/>
            </a:endParaRPr>
          </a:p>
        </p:txBody>
      </p:sp>
      <p:sp>
        <p:nvSpPr>
          <p:cNvPr id="36868" name="Text Box 4"/>
          <p:cNvSpPr txBox="1">
            <a:spLocks noChangeArrowheads="1"/>
          </p:cNvSpPr>
          <p:nvPr/>
        </p:nvSpPr>
        <p:spPr bwMode="auto">
          <a:xfrm>
            <a:off x="457200" y="4800600"/>
            <a:ext cx="8153400" cy="795667"/>
          </a:xfrm>
          <a:prstGeom prst="rect">
            <a:avLst/>
          </a:prstGeom>
          <a:noFill/>
          <a:ln w="9525">
            <a:noFill/>
            <a:miter lim="800000"/>
            <a:headEnd/>
            <a:tailEnd/>
          </a:ln>
          <a:effectLst/>
        </p:spPr>
        <p:txBody>
          <a:bodyPr>
            <a:spAutoFit/>
          </a:bodyPr>
          <a:lstStyle/>
          <a:p>
            <a:pPr indent="573088" algn="l">
              <a:lnSpc>
                <a:spcPct val="120000"/>
              </a:lnSpc>
              <a:spcBef>
                <a:spcPct val="20000"/>
              </a:spcBef>
              <a:defRPr/>
            </a:pPr>
            <a:r>
              <a:rPr lang="zh-CN" altLang="en-US" sz="2000" b="1" dirty="0">
                <a:latin typeface="Times New Roman" pitchFamily="18" charset="0"/>
                <a:ea typeface="宋体" pitchFamily="2" charset="-122"/>
              </a:rPr>
              <a:t>定义 </a:t>
            </a:r>
            <a:r>
              <a:rPr lang="en-US" altLang="zh-CN" sz="2000" b="1" dirty="0">
                <a:latin typeface="Times New Roman" pitchFamily="18" charset="0"/>
                <a:ea typeface="宋体" pitchFamily="2" charset="-122"/>
              </a:rPr>
              <a:t>7.6  </a:t>
            </a:r>
            <a:r>
              <a:rPr lang="zh-CN" altLang="en-US" sz="2000" b="1" dirty="0">
                <a:latin typeface="Times New Roman" pitchFamily="18" charset="0"/>
                <a:ea typeface="宋体" pitchFamily="2" charset="-122"/>
              </a:rPr>
              <a:t>文法</a:t>
            </a:r>
            <a:r>
              <a:rPr lang="en-US" altLang="zh-CN" sz="2000" b="1" dirty="0">
                <a:latin typeface="Times New Roman" pitchFamily="18" charset="0"/>
                <a:ea typeface="宋体" pitchFamily="2" charset="-122"/>
              </a:rPr>
              <a:t>G</a:t>
            </a:r>
            <a:r>
              <a:rPr lang="zh-CN" altLang="en-US" sz="2000" b="1" dirty="0">
                <a:latin typeface="Times New Roman" pitchFamily="18" charset="0"/>
                <a:ea typeface="宋体" pitchFamily="2" charset="-122"/>
              </a:rPr>
              <a:t>的识别活前缀</a:t>
            </a:r>
            <a:r>
              <a:rPr lang="en-US" altLang="zh-CN" sz="2000" b="1" dirty="0">
                <a:latin typeface="Times New Roman" pitchFamily="18" charset="0"/>
                <a:ea typeface="宋体" pitchFamily="2" charset="-122"/>
              </a:rPr>
              <a:t>DFA  M</a:t>
            </a:r>
            <a:r>
              <a:rPr lang="zh-CN" altLang="en-US" sz="2000" b="1" dirty="0">
                <a:latin typeface="Times New Roman" pitchFamily="18" charset="0"/>
                <a:ea typeface="宋体" pitchFamily="2" charset="-122"/>
              </a:rPr>
              <a:t>的状态集称为文法</a:t>
            </a:r>
            <a:r>
              <a:rPr lang="en-US" altLang="zh-CN" sz="2000" b="1" dirty="0">
                <a:latin typeface="Times New Roman" pitchFamily="18" charset="0"/>
                <a:ea typeface="宋体" pitchFamily="2" charset="-122"/>
              </a:rPr>
              <a:t>G</a:t>
            </a:r>
            <a:r>
              <a:rPr lang="zh-CN" altLang="en-US" sz="2000" b="1" dirty="0">
                <a:latin typeface="Times New Roman" pitchFamily="18" charset="0"/>
                <a:ea typeface="宋体" pitchFamily="2" charset="-122"/>
              </a:rPr>
              <a:t>的</a:t>
            </a:r>
            <a:r>
              <a:rPr lang="en-US" altLang="zh-CN" sz="2000" b="1" dirty="0">
                <a:latin typeface="Times New Roman" pitchFamily="18" charset="0"/>
                <a:ea typeface="宋体" pitchFamily="2" charset="-122"/>
              </a:rPr>
              <a:t>LR(0)</a:t>
            </a:r>
            <a:r>
              <a:rPr lang="zh-CN" altLang="en-US" sz="2000" b="1" dirty="0">
                <a:latin typeface="Times New Roman" pitchFamily="18" charset="0"/>
                <a:ea typeface="宋体" pitchFamily="2" charset="-122"/>
              </a:rPr>
              <a:t>项目集规范族。 </a:t>
            </a:r>
          </a:p>
        </p:txBody>
      </p:sp>
      <p:sp>
        <p:nvSpPr>
          <p:cNvPr id="8"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1032"/>
          <p:cNvSpPr txBox="1">
            <a:spLocks noChangeArrowheads="1"/>
          </p:cNvSpPr>
          <p:nvPr/>
        </p:nvSpPr>
        <p:spPr bwMode="auto">
          <a:xfrm>
            <a:off x="1066800" y="5257800"/>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mn-ea"/>
                <a:ea typeface="+mn-ea"/>
                <a:hlinkClick r:id="rId3"/>
              </a:rPr>
              <a:t>构造识别活前缀</a:t>
            </a:r>
            <a:r>
              <a:rPr lang="en-US" altLang="zh-CN" sz="2000" b="1" dirty="0">
                <a:latin typeface="+mn-ea"/>
                <a:ea typeface="+mn-ea"/>
                <a:hlinkClick r:id="rId3"/>
              </a:rPr>
              <a:t>DFA  M</a:t>
            </a:r>
            <a:r>
              <a:rPr lang="zh-CN" altLang="en-US" sz="2000" b="1" dirty="0">
                <a:latin typeface="+mn-ea"/>
                <a:ea typeface="+mn-ea"/>
                <a:hlinkClick r:id="rId3"/>
              </a:rPr>
              <a:t>过程演示</a:t>
            </a:r>
            <a:r>
              <a:rPr lang="zh-CN" altLang="en-US" sz="2000" b="1" dirty="0">
                <a:latin typeface="+mn-ea"/>
                <a:ea typeface="+mn-ea"/>
              </a:rPr>
              <a:t>。</a:t>
            </a: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16</a:t>
            </a:fld>
            <a:endParaRPr lang="en-US" altLang="zh-CN" dirty="0"/>
          </a:p>
        </p:txBody>
      </p:sp>
      <p:sp>
        <p:nvSpPr>
          <p:cNvPr id="11" name="Text Box 2"/>
          <p:cNvSpPr txBox="1">
            <a:spLocks noChangeArrowheads="1"/>
          </p:cNvSpPr>
          <p:nvPr/>
        </p:nvSpPr>
        <p:spPr bwMode="auto">
          <a:xfrm>
            <a:off x="685800" y="1143000"/>
            <a:ext cx="7772400" cy="400110"/>
          </a:xfrm>
          <a:prstGeom prst="rect">
            <a:avLst/>
          </a:prstGeom>
          <a:noFill/>
          <a:ln w="9525">
            <a:noFill/>
            <a:miter lim="800000"/>
            <a:headEnd/>
            <a:tailEnd/>
          </a:ln>
        </p:spPr>
        <p:txBody>
          <a:bodyPr wrap="square">
            <a:spAutoFit/>
          </a:bodyPr>
          <a:lstStyle/>
          <a:p>
            <a:pPr marL="952500" indent="-952500">
              <a:spcBef>
                <a:spcPct val="50000"/>
              </a:spcBef>
            </a:pPr>
            <a:r>
              <a:rPr lang="zh-CN" altLang="en-US" sz="2000" b="1" dirty="0" smtClean="0">
                <a:latin typeface="+mn-ea"/>
                <a:ea typeface="+mn-ea"/>
              </a:rPr>
              <a:t>例</a:t>
            </a:r>
            <a:r>
              <a:rPr lang="en-US" altLang="zh-CN" sz="2000" b="1" dirty="0" smtClean="0">
                <a:latin typeface="+mn-ea"/>
                <a:ea typeface="+mn-ea"/>
              </a:rPr>
              <a:t>6.2  </a:t>
            </a:r>
            <a:r>
              <a:rPr lang="zh-CN" altLang="en-US" sz="2000" b="1" dirty="0">
                <a:latin typeface="+mn-ea"/>
                <a:ea typeface="+mn-ea"/>
              </a:rPr>
              <a:t>对于</a:t>
            </a:r>
            <a:r>
              <a:rPr lang="zh-CN" altLang="en-US" sz="2000" b="1" dirty="0" smtClean="0">
                <a:latin typeface="+mn-ea"/>
                <a:ea typeface="+mn-ea"/>
              </a:rPr>
              <a:t>例</a:t>
            </a:r>
            <a:r>
              <a:rPr lang="en-US" altLang="zh-CN" sz="2000" b="1" dirty="0" smtClean="0">
                <a:latin typeface="+mn-ea"/>
                <a:ea typeface="+mn-ea"/>
              </a:rPr>
              <a:t>6.1</a:t>
            </a:r>
            <a:r>
              <a:rPr lang="zh-CN" altLang="en-US" sz="2000" b="1" dirty="0">
                <a:latin typeface="+mn-ea"/>
                <a:ea typeface="+mn-ea"/>
              </a:rPr>
              <a:t>定义的文法</a:t>
            </a:r>
            <a:r>
              <a:rPr lang="en-US" altLang="zh-CN" sz="2000" b="1" dirty="0">
                <a:latin typeface="+mn-ea"/>
                <a:ea typeface="+mn-ea"/>
              </a:rPr>
              <a:t>G[S]</a:t>
            </a:r>
            <a:r>
              <a:rPr lang="zh-CN" altLang="en-US" sz="2000" b="1" dirty="0">
                <a:latin typeface="+mn-ea"/>
                <a:ea typeface="+mn-ea"/>
              </a:rPr>
              <a:t>，直接构造识别活前缀</a:t>
            </a:r>
            <a:r>
              <a:rPr lang="en-US" altLang="zh-CN" sz="2000" b="1" dirty="0">
                <a:latin typeface="+mn-ea"/>
                <a:ea typeface="+mn-ea"/>
              </a:rPr>
              <a:t>DFA  M</a:t>
            </a:r>
            <a:r>
              <a:rPr lang="zh-CN" altLang="en-US" sz="2000" b="1" dirty="0">
                <a:latin typeface="+mn-ea"/>
                <a:ea typeface="+mn-ea"/>
              </a:rPr>
              <a:t>。 </a:t>
            </a:r>
          </a:p>
        </p:txBody>
      </p:sp>
      <p:sp>
        <p:nvSpPr>
          <p:cNvPr id="13" name="Rectangle 4"/>
          <p:cNvSpPr>
            <a:spLocks noChangeArrowheads="1"/>
          </p:cNvSpPr>
          <p:nvPr/>
        </p:nvSpPr>
        <p:spPr bwMode="auto">
          <a:xfrm>
            <a:off x="4724400" y="2667000"/>
            <a:ext cx="2895600" cy="1930400"/>
          </a:xfrm>
          <a:prstGeom prst="rect">
            <a:avLst/>
          </a:prstGeom>
          <a:noFill/>
          <a:ln w="9525">
            <a:solidFill>
              <a:srgbClr val="808080"/>
            </a:solidFill>
            <a:miter lim="800000"/>
            <a:headEnd/>
            <a:tailEnd/>
          </a:ln>
        </p:spPr>
        <p:txBody>
          <a:bodyPr>
            <a:spAutoFit/>
          </a:bodyPr>
          <a:lstStyle/>
          <a:p>
            <a:pPr indent="263525" algn="l"/>
            <a:r>
              <a:rPr lang="en-US" altLang="zh-CN" sz="2000" b="1" dirty="0">
                <a:latin typeface="+mn-ea"/>
                <a:ea typeface="+mn-ea"/>
              </a:rPr>
              <a:t>G′[</a:t>
            </a:r>
            <a:r>
              <a:rPr lang="en-US" altLang="zh-CN" sz="2000" b="1" dirty="0">
                <a:solidFill>
                  <a:schemeClr val="hlink"/>
                </a:solidFill>
                <a:latin typeface="+mn-ea"/>
                <a:ea typeface="+mn-ea"/>
              </a:rPr>
              <a:t>S′</a:t>
            </a:r>
            <a:r>
              <a:rPr lang="en-US" altLang="zh-CN" sz="2000" b="1" dirty="0">
                <a:latin typeface="+mn-ea"/>
                <a:ea typeface="+mn-ea"/>
              </a:rPr>
              <a:t>]</a:t>
            </a:r>
            <a:r>
              <a:rPr lang="zh-CN" altLang="en-US" sz="2000" b="1" dirty="0">
                <a:latin typeface="+mn-ea"/>
                <a:ea typeface="+mn-ea"/>
              </a:rPr>
              <a:t>：</a:t>
            </a:r>
          </a:p>
          <a:p>
            <a:pPr indent="701675" algn="l" eaLnBrk="0" hangingPunct="0"/>
            <a:r>
              <a:rPr lang="zh-CN" altLang="en-US" sz="2000" b="1" dirty="0">
                <a:latin typeface="+mn-ea"/>
                <a:ea typeface="+mn-ea"/>
              </a:rPr>
              <a:t>（</a:t>
            </a:r>
            <a:r>
              <a:rPr lang="en-US" altLang="zh-CN" sz="2000" b="1" dirty="0">
                <a:latin typeface="+mn-ea"/>
                <a:ea typeface="+mn-ea"/>
              </a:rPr>
              <a:t>0</a:t>
            </a:r>
            <a:r>
              <a:rPr lang="zh-CN" altLang="en-US" sz="2000" b="1" dirty="0">
                <a:latin typeface="+mn-ea"/>
                <a:ea typeface="+mn-ea"/>
              </a:rPr>
              <a:t>） </a:t>
            </a:r>
            <a:r>
              <a:rPr lang="en-US" altLang="zh-CN" sz="2000" b="1" dirty="0">
                <a:solidFill>
                  <a:schemeClr val="hlink"/>
                </a:solidFill>
                <a:latin typeface="+mn-ea"/>
                <a:ea typeface="+mn-ea"/>
              </a:rPr>
              <a:t>S′</a:t>
            </a:r>
            <a:r>
              <a:rPr lang="en-US" altLang="zh-CN" sz="2000" b="1" dirty="0">
                <a:latin typeface="+mn-ea"/>
                <a:ea typeface="+mn-ea"/>
              </a:rPr>
              <a:t>→S</a:t>
            </a:r>
          </a:p>
          <a:p>
            <a:pPr indent="701675" algn="l" eaLnBrk="0" hangingPunct="0"/>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 </a:t>
            </a:r>
            <a:r>
              <a:rPr lang="en-US" altLang="zh-CN" sz="2000" b="1" dirty="0" err="1">
                <a:latin typeface="+mn-ea"/>
                <a:ea typeface="+mn-ea"/>
              </a:rPr>
              <a:t>S→aAcBe</a:t>
            </a:r>
            <a:endParaRPr lang="en-US" altLang="zh-CN" sz="2000" b="1" dirty="0">
              <a:latin typeface="+mn-ea"/>
              <a:ea typeface="+mn-ea"/>
            </a:endParaRPr>
          </a:p>
          <a:p>
            <a:pPr indent="701675" algn="l" eaLnBrk="0" hangingPunct="0"/>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 </a:t>
            </a:r>
            <a:r>
              <a:rPr lang="en-US" altLang="zh-CN" sz="2000" b="1" dirty="0" err="1">
                <a:latin typeface="+mn-ea"/>
                <a:ea typeface="+mn-ea"/>
              </a:rPr>
              <a:t>A→b</a:t>
            </a:r>
            <a:endParaRPr lang="en-US" altLang="zh-CN" sz="2000" b="1" dirty="0">
              <a:latin typeface="+mn-ea"/>
              <a:ea typeface="+mn-ea"/>
            </a:endParaRPr>
          </a:p>
          <a:p>
            <a:pPr indent="701675" algn="l" eaLnBrk="0" hangingPunct="0"/>
            <a:r>
              <a:rPr lang="zh-CN" altLang="en-US" sz="2000" b="1" dirty="0">
                <a:latin typeface="+mn-ea"/>
                <a:ea typeface="+mn-ea"/>
              </a:rPr>
              <a:t>（</a:t>
            </a:r>
            <a:r>
              <a:rPr lang="en-US" altLang="zh-CN" sz="2000" b="1" dirty="0">
                <a:latin typeface="+mn-ea"/>
                <a:ea typeface="+mn-ea"/>
              </a:rPr>
              <a:t>3</a:t>
            </a:r>
            <a:r>
              <a:rPr lang="zh-CN" altLang="en-US" sz="2000" b="1" dirty="0">
                <a:latin typeface="+mn-ea"/>
                <a:ea typeface="+mn-ea"/>
              </a:rPr>
              <a:t>） </a:t>
            </a:r>
            <a:r>
              <a:rPr lang="en-US" altLang="zh-CN" sz="2000" b="1" dirty="0" err="1">
                <a:latin typeface="+mn-ea"/>
                <a:ea typeface="+mn-ea"/>
              </a:rPr>
              <a:t>A→Ab</a:t>
            </a:r>
            <a:endParaRPr lang="en-US" altLang="zh-CN" sz="2000" b="1" dirty="0">
              <a:latin typeface="+mn-ea"/>
              <a:ea typeface="+mn-ea"/>
            </a:endParaRPr>
          </a:p>
          <a:p>
            <a:pPr indent="701675" algn="l" eaLnBrk="0" hangingPunct="0"/>
            <a:r>
              <a:rPr lang="zh-CN" altLang="en-US" sz="2000" b="1" dirty="0">
                <a:latin typeface="+mn-ea"/>
                <a:ea typeface="+mn-ea"/>
              </a:rPr>
              <a:t>（</a:t>
            </a:r>
            <a:r>
              <a:rPr lang="en-US" altLang="zh-CN" sz="2000" b="1" dirty="0">
                <a:latin typeface="+mn-ea"/>
                <a:ea typeface="+mn-ea"/>
              </a:rPr>
              <a:t>4</a:t>
            </a:r>
            <a:r>
              <a:rPr lang="zh-CN" altLang="en-US" sz="2000" b="1" dirty="0">
                <a:latin typeface="+mn-ea"/>
                <a:ea typeface="+mn-ea"/>
              </a:rPr>
              <a:t>） </a:t>
            </a:r>
            <a:r>
              <a:rPr lang="en-US" altLang="zh-CN" sz="2000" b="1" dirty="0" err="1">
                <a:latin typeface="+mn-ea"/>
                <a:ea typeface="+mn-ea"/>
              </a:rPr>
              <a:t>B→d</a:t>
            </a:r>
            <a:r>
              <a:rPr lang="en-US" altLang="zh-CN" sz="2000" b="1" dirty="0">
                <a:latin typeface="+mn-ea"/>
                <a:ea typeface="+mn-ea"/>
              </a:rPr>
              <a:t> </a:t>
            </a:r>
          </a:p>
        </p:txBody>
      </p:sp>
      <p:sp>
        <p:nvSpPr>
          <p:cNvPr id="14" name="Text Box 5"/>
          <p:cNvSpPr txBox="1">
            <a:spLocks noChangeArrowheads="1"/>
          </p:cNvSpPr>
          <p:nvPr/>
        </p:nvSpPr>
        <p:spPr bwMode="auto">
          <a:xfrm>
            <a:off x="533400" y="2057400"/>
            <a:ext cx="3505200" cy="1838325"/>
          </a:xfrm>
          <a:prstGeom prst="rect">
            <a:avLst/>
          </a:prstGeom>
          <a:noFill/>
          <a:ln w="9525">
            <a:solidFill>
              <a:srgbClr val="969696"/>
            </a:solidFill>
            <a:miter lim="800000"/>
            <a:headEnd/>
            <a:tailEnd/>
          </a:ln>
        </p:spPr>
        <p:txBody>
          <a:bodyPr>
            <a:spAutoFit/>
          </a:bodyPr>
          <a:lstStyle/>
          <a:p>
            <a:pPr>
              <a:lnSpc>
                <a:spcPct val="120000"/>
              </a:lnSpc>
              <a:spcBef>
                <a:spcPct val="30000"/>
              </a:spcBef>
            </a:pPr>
            <a:r>
              <a:rPr lang="en-US" altLang="zh-CN" sz="2000" b="1" dirty="0">
                <a:latin typeface="+mn-ea"/>
                <a:ea typeface="+mn-ea"/>
              </a:rPr>
              <a:t>G[S</a:t>
            </a:r>
            <a:r>
              <a:rPr lang="en-US" altLang="zh-CN" sz="2000" b="1" dirty="0" smtClean="0">
                <a:latin typeface="+mn-ea"/>
                <a:ea typeface="+mn-ea"/>
              </a:rPr>
              <a:t>]</a:t>
            </a:r>
            <a:r>
              <a:rPr lang="zh-CN" altLang="en-US" sz="2000" b="1" dirty="0" smtClean="0">
                <a:latin typeface="+mn-ea"/>
                <a:ea typeface="+mn-ea"/>
              </a:rPr>
              <a:t>：</a:t>
            </a:r>
            <a:r>
              <a:rPr lang="en-US" altLang="zh-CN" sz="2000" b="1" dirty="0" smtClean="0">
                <a:latin typeface="+mn-ea"/>
                <a:ea typeface="+mn-ea"/>
              </a:rPr>
              <a:t>(1</a:t>
            </a:r>
            <a:r>
              <a:rPr lang="zh-CN" altLang="en-US" sz="2000" b="1" dirty="0" smtClean="0">
                <a:latin typeface="+mn-ea"/>
                <a:ea typeface="+mn-ea"/>
              </a:rPr>
              <a:t>） </a:t>
            </a:r>
            <a:r>
              <a:rPr lang="en-US" altLang="zh-CN" sz="2000" b="1" dirty="0" err="1">
                <a:latin typeface="+mn-ea"/>
                <a:ea typeface="+mn-ea"/>
              </a:rPr>
              <a:t>S→aAcBe</a:t>
            </a:r>
            <a:endParaRPr lang="en-US" altLang="zh-CN" sz="2000" b="1" dirty="0">
              <a:latin typeface="+mn-ea"/>
              <a:ea typeface="+mn-ea"/>
            </a:endParaRPr>
          </a:p>
          <a:p>
            <a:pPr algn="just" eaLnBrk="0" hangingPunct="0">
              <a:lnSpc>
                <a:spcPct val="120000"/>
              </a:lnSpc>
              <a:spcBef>
                <a:spcPct val="30000"/>
              </a:spcBef>
            </a:pPr>
            <a:r>
              <a:rPr lang="en-US" altLang="zh-CN" sz="2000" b="1" dirty="0">
                <a:latin typeface="+mn-ea"/>
                <a:ea typeface="+mn-ea"/>
              </a:rPr>
              <a:t>         </a:t>
            </a:r>
            <a:r>
              <a:rPr lang="zh-CN" altLang="en-US" sz="2000" b="1" dirty="0" smtClean="0">
                <a:latin typeface="+mn-ea"/>
                <a:ea typeface="+mn-ea"/>
              </a:rPr>
              <a:t>（</a:t>
            </a:r>
            <a:r>
              <a:rPr lang="en-US" altLang="zh-CN" sz="2000" b="1" dirty="0" smtClean="0">
                <a:latin typeface="+mn-ea"/>
                <a:ea typeface="+mn-ea"/>
              </a:rPr>
              <a:t>2</a:t>
            </a:r>
            <a:r>
              <a:rPr lang="zh-CN" altLang="en-US" sz="2000" b="1" dirty="0" smtClean="0">
                <a:latin typeface="+mn-ea"/>
                <a:ea typeface="+mn-ea"/>
              </a:rPr>
              <a:t>）</a:t>
            </a:r>
            <a:r>
              <a:rPr lang="en-US" altLang="zh-CN" sz="2000" b="1" dirty="0" smtClean="0">
                <a:latin typeface="+mn-ea"/>
                <a:ea typeface="+mn-ea"/>
              </a:rPr>
              <a:t> </a:t>
            </a:r>
            <a:r>
              <a:rPr lang="en-US" altLang="zh-CN" sz="2000" b="1" dirty="0" err="1">
                <a:latin typeface="+mn-ea"/>
                <a:ea typeface="+mn-ea"/>
              </a:rPr>
              <a:t>A→b</a:t>
            </a:r>
            <a:endParaRPr lang="en-US" altLang="zh-CN" sz="2000" b="1" dirty="0">
              <a:latin typeface="+mn-ea"/>
              <a:ea typeface="+mn-ea"/>
            </a:endParaRPr>
          </a:p>
          <a:p>
            <a:pPr algn="just" eaLnBrk="0" hangingPunct="0">
              <a:lnSpc>
                <a:spcPct val="120000"/>
              </a:lnSpc>
              <a:spcBef>
                <a:spcPct val="30000"/>
              </a:spcBef>
            </a:pPr>
            <a:r>
              <a:rPr lang="en-US" altLang="zh-CN" sz="2000" b="1" dirty="0">
                <a:latin typeface="+mn-ea"/>
                <a:ea typeface="+mn-ea"/>
              </a:rPr>
              <a:t>         </a:t>
            </a:r>
            <a:r>
              <a:rPr lang="zh-CN" altLang="en-US" sz="2000" b="1" dirty="0" smtClean="0">
                <a:latin typeface="+mn-ea"/>
                <a:ea typeface="+mn-ea"/>
              </a:rPr>
              <a:t>（</a:t>
            </a:r>
            <a:r>
              <a:rPr lang="en-US" altLang="zh-CN" sz="2000" b="1" dirty="0" smtClean="0">
                <a:latin typeface="+mn-ea"/>
                <a:ea typeface="+mn-ea"/>
              </a:rPr>
              <a:t>3</a:t>
            </a:r>
            <a:r>
              <a:rPr lang="zh-CN" altLang="en-US" sz="2000" b="1" dirty="0" smtClean="0">
                <a:latin typeface="+mn-ea"/>
                <a:ea typeface="+mn-ea"/>
              </a:rPr>
              <a:t>）</a:t>
            </a:r>
            <a:r>
              <a:rPr lang="en-US" altLang="zh-CN" sz="2000" b="1" dirty="0" smtClean="0">
                <a:latin typeface="+mn-ea"/>
                <a:ea typeface="+mn-ea"/>
              </a:rPr>
              <a:t> </a:t>
            </a:r>
            <a:r>
              <a:rPr lang="en-US" altLang="zh-CN" sz="2000" b="1" dirty="0" err="1">
                <a:latin typeface="+mn-ea"/>
                <a:ea typeface="+mn-ea"/>
              </a:rPr>
              <a:t>A→Ab</a:t>
            </a:r>
            <a:endParaRPr lang="en-US" altLang="zh-CN" sz="2000" b="1" dirty="0">
              <a:latin typeface="+mn-ea"/>
              <a:ea typeface="+mn-ea"/>
            </a:endParaRPr>
          </a:p>
          <a:p>
            <a:pPr algn="just" eaLnBrk="0" hangingPunct="0">
              <a:lnSpc>
                <a:spcPct val="120000"/>
              </a:lnSpc>
              <a:spcBef>
                <a:spcPct val="30000"/>
              </a:spcBef>
            </a:pPr>
            <a:r>
              <a:rPr lang="en-US" altLang="zh-CN" sz="2000" b="1" dirty="0">
                <a:latin typeface="+mn-ea"/>
                <a:ea typeface="+mn-ea"/>
              </a:rPr>
              <a:t>         </a:t>
            </a:r>
            <a:r>
              <a:rPr lang="zh-CN" altLang="en-US" sz="2000" b="1" dirty="0" smtClean="0">
                <a:latin typeface="+mn-ea"/>
                <a:ea typeface="+mn-ea"/>
              </a:rPr>
              <a:t>（</a:t>
            </a:r>
            <a:r>
              <a:rPr lang="en-US" altLang="zh-CN" sz="2000" b="1" dirty="0" smtClean="0">
                <a:latin typeface="+mn-ea"/>
                <a:ea typeface="+mn-ea"/>
              </a:rPr>
              <a:t>4</a:t>
            </a:r>
            <a:r>
              <a:rPr lang="zh-CN" altLang="en-US" sz="2000" b="1" dirty="0" smtClean="0">
                <a:latin typeface="+mn-ea"/>
                <a:ea typeface="+mn-ea"/>
              </a:rPr>
              <a:t>）</a:t>
            </a:r>
            <a:r>
              <a:rPr lang="en-US" altLang="zh-CN" sz="2000" b="1" dirty="0" err="1" smtClean="0">
                <a:latin typeface="+mn-ea"/>
                <a:ea typeface="+mn-ea"/>
              </a:rPr>
              <a:t>B</a:t>
            </a:r>
            <a:r>
              <a:rPr lang="en-US" altLang="zh-CN" sz="2000" b="1" dirty="0" err="1">
                <a:latin typeface="+mn-ea"/>
                <a:ea typeface="+mn-ea"/>
              </a:rPr>
              <a:t>→d</a:t>
            </a:r>
            <a:endParaRPr lang="en-US" altLang="zh-CN" sz="2000" b="1" dirty="0">
              <a:latin typeface="+mn-ea"/>
              <a:ea typeface="+mn-ea"/>
            </a:endParaRPr>
          </a:p>
        </p:txBody>
      </p:sp>
      <p:sp>
        <p:nvSpPr>
          <p:cNvPr id="15" name="Text Box 2"/>
          <p:cNvSpPr txBox="1">
            <a:spLocks noChangeArrowheads="1"/>
          </p:cNvSpPr>
          <p:nvPr/>
        </p:nvSpPr>
        <p:spPr bwMode="auto">
          <a:xfrm>
            <a:off x="4876800" y="2057400"/>
            <a:ext cx="2362200" cy="400110"/>
          </a:xfrm>
          <a:prstGeom prst="rect">
            <a:avLst/>
          </a:prstGeom>
          <a:noFill/>
          <a:ln w="9525">
            <a:noFill/>
            <a:miter lim="800000"/>
            <a:headEnd/>
            <a:tailEnd/>
          </a:ln>
        </p:spPr>
        <p:txBody>
          <a:bodyPr wrap="square">
            <a:spAutoFit/>
          </a:bodyPr>
          <a:lstStyle/>
          <a:p>
            <a:pPr marL="952500" indent="-952500">
              <a:spcBef>
                <a:spcPct val="50000"/>
              </a:spcBef>
            </a:pPr>
            <a:r>
              <a:rPr lang="zh-CN" altLang="en-US" sz="2000" b="1" dirty="0" smtClean="0">
                <a:latin typeface="+mn-ea"/>
                <a:ea typeface="+mn-ea"/>
              </a:rPr>
              <a:t>拓广文法</a:t>
            </a:r>
            <a:endParaRPr lang="zh-CN" altLang="en-US" sz="2000" b="1"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35"/>
          <p:cNvSpPr txBox="1">
            <a:spLocks noChangeArrowheads="1"/>
          </p:cNvSpPr>
          <p:nvPr/>
        </p:nvSpPr>
        <p:spPr bwMode="auto">
          <a:xfrm>
            <a:off x="228600" y="1003699"/>
            <a:ext cx="7924800" cy="701675"/>
          </a:xfrm>
          <a:prstGeom prst="rect">
            <a:avLst/>
          </a:prstGeom>
          <a:noFill/>
          <a:ln w="9525">
            <a:noFill/>
            <a:miter lim="800000"/>
            <a:headEnd/>
            <a:tailEnd/>
          </a:ln>
        </p:spPr>
        <p:txBody>
          <a:bodyPr>
            <a:spAutoFit/>
          </a:bodyPr>
          <a:lstStyle/>
          <a:p>
            <a:pPr indent="487363" algn="l"/>
            <a:r>
              <a:rPr lang="zh-CN" altLang="en-US" sz="2000" b="1">
                <a:latin typeface="+mn-ea"/>
                <a:ea typeface="+mn-ea"/>
              </a:rPr>
              <a:t>设文法</a:t>
            </a:r>
            <a:r>
              <a:rPr lang="en-US" altLang="zh-CN" sz="2000" b="1">
                <a:latin typeface="+mn-ea"/>
                <a:ea typeface="+mn-ea"/>
              </a:rPr>
              <a:t>G</a:t>
            </a:r>
            <a:r>
              <a:rPr lang="zh-CN" altLang="en-US" sz="2000" b="1">
                <a:latin typeface="+mn-ea"/>
                <a:ea typeface="+mn-ea"/>
              </a:rPr>
              <a:t>的</a:t>
            </a:r>
            <a:r>
              <a:rPr lang="en-US" altLang="zh-CN" sz="2000" b="1">
                <a:latin typeface="+mn-ea"/>
                <a:ea typeface="+mn-ea"/>
              </a:rPr>
              <a:t>LR(0)</a:t>
            </a:r>
            <a:r>
              <a:rPr lang="zh-CN" altLang="en-US" sz="2000" b="1">
                <a:latin typeface="+mn-ea"/>
                <a:ea typeface="+mn-ea"/>
              </a:rPr>
              <a:t>项目集规范族</a:t>
            </a:r>
            <a:r>
              <a:rPr lang="en-US" altLang="zh-CN" sz="2000" b="1">
                <a:latin typeface="+mn-ea"/>
                <a:ea typeface="+mn-ea"/>
              </a:rPr>
              <a:t>C</a:t>
            </a:r>
            <a:r>
              <a:rPr lang="zh-CN" altLang="en-US" sz="2000" b="1">
                <a:latin typeface="+mn-ea"/>
                <a:ea typeface="+mn-ea"/>
              </a:rPr>
              <a:t>＝</a:t>
            </a:r>
            <a:r>
              <a:rPr lang="en-US" altLang="zh-CN" sz="2000" b="1">
                <a:latin typeface="+mn-ea"/>
                <a:ea typeface="+mn-ea"/>
              </a:rPr>
              <a:t>{ I</a:t>
            </a:r>
            <a:r>
              <a:rPr lang="en-US" altLang="zh-CN" sz="2000" b="1" baseline="-30000">
                <a:latin typeface="+mn-ea"/>
                <a:ea typeface="+mn-ea"/>
              </a:rPr>
              <a:t>0</a:t>
            </a:r>
            <a:r>
              <a:rPr lang="zh-CN" altLang="en-US" sz="2000" b="1">
                <a:latin typeface="+mn-ea"/>
                <a:ea typeface="+mn-ea"/>
              </a:rPr>
              <a:t>，</a:t>
            </a:r>
            <a:r>
              <a:rPr lang="en-US" altLang="zh-CN" sz="2000" b="1">
                <a:latin typeface="+mn-ea"/>
                <a:ea typeface="+mn-ea"/>
              </a:rPr>
              <a:t>I</a:t>
            </a:r>
            <a:r>
              <a:rPr lang="en-US" altLang="zh-CN" sz="2000" b="1" baseline="-30000">
                <a:latin typeface="+mn-ea"/>
                <a:ea typeface="+mn-ea"/>
              </a:rPr>
              <a:t>1</a:t>
            </a:r>
            <a:r>
              <a:rPr lang="zh-CN" altLang="en-US" sz="2000" b="1">
                <a:latin typeface="+mn-ea"/>
                <a:ea typeface="+mn-ea"/>
              </a:rPr>
              <a:t>，</a:t>
            </a:r>
            <a:r>
              <a:rPr lang="en-US" altLang="zh-CN" sz="2000" b="1">
                <a:latin typeface="+mn-ea"/>
                <a:ea typeface="+mn-ea"/>
              </a:rPr>
              <a:t>··· </a:t>
            </a:r>
            <a:r>
              <a:rPr lang="zh-CN" altLang="en-US" sz="2000" b="1">
                <a:latin typeface="+mn-ea"/>
                <a:ea typeface="+mn-ea"/>
              </a:rPr>
              <a:t>，</a:t>
            </a:r>
            <a:r>
              <a:rPr lang="en-US" altLang="zh-CN" sz="2000" b="1">
                <a:latin typeface="+mn-ea"/>
                <a:ea typeface="+mn-ea"/>
              </a:rPr>
              <a:t>I</a:t>
            </a:r>
            <a:r>
              <a:rPr lang="en-US" altLang="zh-CN" sz="2000" b="1" baseline="-30000">
                <a:latin typeface="+mn-ea"/>
                <a:ea typeface="+mn-ea"/>
              </a:rPr>
              <a:t>n</a:t>
            </a:r>
            <a:r>
              <a:rPr lang="en-US" altLang="zh-CN" sz="2000" b="1">
                <a:latin typeface="+mn-ea"/>
                <a:ea typeface="+mn-ea"/>
              </a:rPr>
              <a:t>}, </a:t>
            </a:r>
            <a:r>
              <a:rPr lang="zh-CN" altLang="en-US" sz="2000" b="1">
                <a:latin typeface="+mn-ea"/>
                <a:ea typeface="+mn-ea"/>
              </a:rPr>
              <a:t>且</a:t>
            </a:r>
            <a:r>
              <a:rPr lang="en-US" altLang="zh-CN" sz="2000" b="1">
                <a:latin typeface="+mn-ea"/>
                <a:ea typeface="+mn-ea"/>
              </a:rPr>
              <a:t>f</a:t>
            </a:r>
            <a:r>
              <a:rPr lang="zh-CN" altLang="en-US" sz="2000" b="1">
                <a:latin typeface="+mn-ea"/>
                <a:ea typeface="+mn-ea"/>
              </a:rPr>
              <a:t>为转换函数，则</a:t>
            </a:r>
          </a:p>
        </p:txBody>
      </p:sp>
      <p:sp>
        <p:nvSpPr>
          <p:cNvPr id="26629" name="Rectangle 37"/>
          <p:cNvSpPr>
            <a:spLocks noChangeArrowheads="1"/>
          </p:cNvSpPr>
          <p:nvPr/>
        </p:nvSpPr>
        <p:spPr bwMode="auto">
          <a:xfrm>
            <a:off x="762000" y="1850172"/>
            <a:ext cx="7772400" cy="4093428"/>
          </a:xfrm>
          <a:prstGeom prst="rect">
            <a:avLst/>
          </a:prstGeom>
          <a:noFill/>
          <a:ln w="9525">
            <a:noFill/>
            <a:miter lim="800000"/>
            <a:headEnd/>
            <a:tailEnd/>
          </a:ln>
        </p:spPr>
        <p:txBody>
          <a:bodyPr>
            <a:spAutoFit/>
          </a:bodyPr>
          <a:lstStyle/>
          <a:p>
            <a:pPr marL="303213" indent="-303213" algn="l">
              <a:lnSpc>
                <a:spcPct val="110000"/>
              </a:lnSpc>
              <a:spcBef>
                <a:spcPct val="10000"/>
              </a:spcBef>
            </a:pPr>
            <a:r>
              <a:rPr lang="en-US" altLang="zh-CN" sz="2000" b="1" dirty="0">
                <a:latin typeface="+mn-ea"/>
                <a:ea typeface="+mn-ea"/>
              </a:rPr>
              <a:t>⑴ </a:t>
            </a:r>
            <a:r>
              <a:rPr lang="zh-CN" altLang="en-US" sz="2000" b="1" dirty="0">
                <a:latin typeface="+mn-ea"/>
                <a:ea typeface="+mn-ea"/>
              </a:rPr>
              <a:t>对每一个</a:t>
            </a:r>
            <a:r>
              <a:rPr lang="en-US" altLang="zh-CN" sz="2000" b="1" dirty="0">
                <a:latin typeface="+mn-ea"/>
                <a:ea typeface="+mn-ea"/>
              </a:rPr>
              <a:t>LR(0)</a:t>
            </a:r>
            <a:r>
              <a:rPr lang="zh-CN" altLang="en-US" sz="2000" b="1" dirty="0" smtClean="0">
                <a:latin typeface="+mn-ea"/>
                <a:ea typeface="+mn-ea"/>
              </a:rPr>
              <a:t>项目集，</a:t>
            </a:r>
            <a:r>
              <a:rPr lang="zh-CN" altLang="en-US" sz="2000" b="1" dirty="0">
                <a:latin typeface="+mn-ea"/>
                <a:ea typeface="+mn-ea"/>
              </a:rPr>
              <a:t>依据下列情况分别填分析表： </a:t>
            </a:r>
          </a:p>
          <a:p>
            <a:pPr marL="303213" indent="-303213" algn="l">
              <a:lnSpc>
                <a:spcPct val="110000"/>
              </a:lnSpc>
              <a:spcBef>
                <a:spcPct val="10000"/>
              </a:spcBef>
            </a:pPr>
            <a:r>
              <a:rPr lang="zh-CN" altLang="en-US" sz="2000" b="1" dirty="0">
                <a:latin typeface="+mn-ea"/>
                <a:ea typeface="+mn-ea"/>
              </a:rPr>
              <a:t>     如果移进项目</a:t>
            </a:r>
            <a:r>
              <a:rPr lang="en-US" altLang="zh-CN" sz="2000" b="1" dirty="0" err="1">
                <a:latin typeface="+mn-ea"/>
                <a:ea typeface="+mn-ea"/>
              </a:rPr>
              <a:t>A→α</a:t>
            </a:r>
            <a:r>
              <a:rPr lang="en-US" altLang="zh-CN" sz="2000" b="1" dirty="0">
                <a:latin typeface="+mn-ea"/>
                <a:ea typeface="+mn-ea"/>
              </a:rPr>
              <a:t>· </a:t>
            </a:r>
            <a:r>
              <a:rPr lang="en-US" altLang="zh-CN" sz="2000" b="1" dirty="0" err="1">
                <a:latin typeface="+mn-ea"/>
                <a:ea typeface="+mn-ea"/>
              </a:rPr>
              <a:t>aβ∈I</a:t>
            </a:r>
            <a:r>
              <a:rPr lang="en-US" altLang="zh-CN" sz="2000" b="1" baseline="-30000" dirty="0" err="1">
                <a:latin typeface="+mn-ea"/>
                <a:ea typeface="+mn-ea"/>
              </a:rPr>
              <a:t>k</a:t>
            </a:r>
            <a:r>
              <a:rPr lang="zh-CN" altLang="en-US" sz="2000" b="1" dirty="0">
                <a:latin typeface="+mn-ea"/>
                <a:ea typeface="+mn-ea"/>
              </a:rPr>
              <a:t>，</a:t>
            </a:r>
            <a:r>
              <a:rPr lang="en-US" altLang="zh-CN" sz="2000" b="1" dirty="0">
                <a:latin typeface="+mn-ea"/>
                <a:ea typeface="+mn-ea"/>
              </a:rPr>
              <a:t>f(I</a:t>
            </a:r>
            <a:r>
              <a:rPr lang="en-US" altLang="zh-CN" sz="2000" b="1" baseline="-30000" dirty="0">
                <a:latin typeface="+mn-ea"/>
                <a:ea typeface="+mn-ea"/>
              </a:rPr>
              <a:t>k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a:t>
            </a:r>
            <a:r>
              <a:rPr lang="en-US" altLang="zh-CN" sz="2000" b="1" dirty="0" err="1">
                <a:latin typeface="+mn-ea"/>
                <a:ea typeface="+mn-ea"/>
              </a:rPr>
              <a:t>I</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，则</a:t>
            </a:r>
          </a:p>
          <a:p>
            <a:pPr marL="303213" indent="-303213" algn="l">
              <a:lnSpc>
                <a:spcPct val="110000"/>
              </a:lnSpc>
              <a:spcBef>
                <a:spcPct val="10000"/>
              </a:spcBef>
            </a:pPr>
            <a:r>
              <a:rPr lang="zh-CN" altLang="en-US" sz="2000" b="1" dirty="0">
                <a:latin typeface="+mn-ea"/>
                <a:ea typeface="+mn-ea"/>
              </a:rPr>
              <a:t>            置</a:t>
            </a:r>
            <a:r>
              <a:rPr lang="en-US" altLang="zh-CN" sz="2000" b="1" dirty="0">
                <a:latin typeface="+mn-ea"/>
                <a:ea typeface="+mn-ea"/>
              </a:rPr>
              <a:t>M.ACTION[</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为</a:t>
            </a:r>
            <a:r>
              <a:rPr lang="en-US" altLang="zh-CN" sz="2000" b="1" dirty="0" err="1">
                <a:latin typeface="+mn-ea"/>
                <a:ea typeface="+mn-ea"/>
              </a:rPr>
              <a:t>S</a:t>
            </a:r>
            <a:r>
              <a:rPr lang="en-US" altLang="zh-CN" sz="2000" b="1" baseline="-30000" dirty="0" err="1">
                <a:latin typeface="+mn-ea"/>
                <a:ea typeface="+mn-ea"/>
              </a:rPr>
              <a:t>j</a:t>
            </a:r>
            <a:r>
              <a:rPr lang="zh-CN" altLang="en-US" sz="2000" b="1" dirty="0">
                <a:latin typeface="+mn-ea"/>
                <a:ea typeface="+mn-ea"/>
              </a:rPr>
              <a:t>；</a:t>
            </a:r>
          </a:p>
          <a:p>
            <a:pPr marL="303213" indent="-303213" algn="l">
              <a:lnSpc>
                <a:spcPct val="110000"/>
              </a:lnSpc>
              <a:spcBef>
                <a:spcPct val="10000"/>
              </a:spcBef>
            </a:pPr>
            <a:r>
              <a:rPr lang="zh-CN" altLang="en-US" sz="2000" b="1" dirty="0">
                <a:latin typeface="+mn-ea"/>
                <a:ea typeface="+mn-ea"/>
              </a:rPr>
              <a:t>     如果归约项目</a:t>
            </a:r>
            <a:r>
              <a:rPr lang="en-US" altLang="zh-CN" sz="2000" b="1" dirty="0" err="1">
                <a:latin typeface="+mn-ea"/>
                <a:ea typeface="+mn-ea"/>
              </a:rPr>
              <a:t>A→α</a:t>
            </a:r>
            <a:r>
              <a:rPr lang="en-US" altLang="zh-CN" sz="2000" b="1" dirty="0">
                <a:latin typeface="+mn-ea"/>
                <a:ea typeface="+mn-ea"/>
              </a:rPr>
              <a:t>· ∈ I </a:t>
            </a:r>
            <a:r>
              <a:rPr lang="en-US" altLang="zh-CN" sz="2000" b="1" baseline="-30000" dirty="0">
                <a:latin typeface="+mn-ea"/>
                <a:ea typeface="+mn-ea"/>
              </a:rPr>
              <a:t>k</a:t>
            </a:r>
            <a:r>
              <a:rPr lang="zh-CN" altLang="en-US" sz="2000" b="1" dirty="0">
                <a:latin typeface="+mn-ea"/>
                <a:ea typeface="+mn-ea"/>
              </a:rPr>
              <a:t>，</a:t>
            </a:r>
            <a:r>
              <a:rPr lang="en-US" altLang="zh-CN" sz="2000" b="1" dirty="0" err="1">
                <a:latin typeface="+mn-ea"/>
                <a:ea typeface="+mn-ea"/>
              </a:rPr>
              <a:t>A→α</a:t>
            </a:r>
            <a:r>
              <a:rPr lang="zh-CN" altLang="en-US" sz="2000" b="1" dirty="0">
                <a:latin typeface="+mn-ea"/>
                <a:ea typeface="+mn-ea"/>
              </a:rPr>
              <a:t>标号为</a:t>
            </a:r>
            <a:r>
              <a:rPr lang="en-US" altLang="zh-CN" sz="2000" b="1" dirty="0" err="1">
                <a:latin typeface="+mn-ea"/>
                <a:ea typeface="+mn-ea"/>
              </a:rPr>
              <a:t>i</a:t>
            </a:r>
            <a:r>
              <a:rPr lang="zh-CN" altLang="en-US" sz="2000" b="1" dirty="0" smtClean="0">
                <a:latin typeface="+mn-ea"/>
                <a:ea typeface="+mn-ea"/>
              </a:rPr>
              <a:t>，</a:t>
            </a:r>
            <a:endParaRPr lang="en-US" altLang="zh-CN" sz="2000" b="1" dirty="0" smtClean="0">
              <a:latin typeface="+mn-ea"/>
              <a:ea typeface="+mn-ea"/>
            </a:endParaRPr>
          </a:p>
          <a:p>
            <a:pPr marL="303213" indent="-303213" algn="l">
              <a:lnSpc>
                <a:spcPct val="110000"/>
              </a:lnSpc>
              <a:spcBef>
                <a:spcPct val="10000"/>
              </a:spcBef>
            </a:pPr>
            <a:r>
              <a:rPr lang="en-US" altLang="zh-CN" sz="2000" b="1" dirty="0" smtClean="0">
                <a:solidFill>
                  <a:srgbClr val="FF00FF"/>
                </a:solidFill>
                <a:latin typeface="+mn-ea"/>
                <a:ea typeface="+mn-ea"/>
                <a:sym typeface="Symbol" pitchFamily="18" charset="2"/>
              </a:rPr>
              <a:t>          </a:t>
            </a:r>
            <a:r>
              <a:rPr lang="zh-CN" altLang="en-US" sz="2000" b="1" dirty="0" smtClean="0">
                <a:solidFill>
                  <a:srgbClr val="FF00FF"/>
                </a:solidFill>
                <a:latin typeface="+mn-ea"/>
                <a:ea typeface="+mn-ea"/>
                <a:sym typeface="Symbol" pitchFamily="18" charset="2"/>
              </a:rPr>
              <a:t></a:t>
            </a:r>
            <a:r>
              <a:rPr lang="en-US" altLang="zh-CN" sz="2000" b="1" dirty="0">
                <a:solidFill>
                  <a:srgbClr val="FF00FF"/>
                </a:solidFill>
                <a:latin typeface="+mn-ea"/>
                <a:ea typeface="+mn-ea"/>
              </a:rPr>
              <a:t>a∈(V</a:t>
            </a:r>
            <a:r>
              <a:rPr lang="en-US" altLang="zh-CN" sz="2000" b="1" baseline="-30000" dirty="0">
                <a:solidFill>
                  <a:srgbClr val="FF00FF"/>
                </a:solidFill>
                <a:latin typeface="+mn-ea"/>
                <a:ea typeface="+mn-ea"/>
              </a:rPr>
              <a:t>T</a:t>
            </a:r>
            <a:r>
              <a:rPr lang="en-US" altLang="zh-CN" sz="2000" b="1" dirty="0">
                <a:solidFill>
                  <a:srgbClr val="FF00FF"/>
                </a:solidFill>
                <a:latin typeface="+mn-ea"/>
                <a:ea typeface="+mn-ea"/>
              </a:rPr>
              <a:t>∪</a:t>
            </a:r>
            <a:r>
              <a:rPr lang="en-US" altLang="zh-CN" sz="2000" b="1" dirty="0" smtClean="0">
                <a:solidFill>
                  <a:srgbClr val="FF00FF"/>
                </a:solidFill>
                <a:latin typeface="+mn-ea"/>
                <a:ea typeface="+mn-ea"/>
              </a:rPr>
              <a:t>{#})</a:t>
            </a:r>
            <a:r>
              <a:rPr lang="en-US" altLang="zh-CN" sz="2000" b="1" dirty="0" smtClean="0">
                <a:latin typeface="+mn-ea"/>
                <a:ea typeface="+mn-ea"/>
              </a:rPr>
              <a:t>,</a:t>
            </a:r>
            <a:r>
              <a:rPr lang="zh-CN" altLang="en-US" sz="2000" b="1" dirty="0" smtClean="0">
                <a:latin typeface="+mn-ea"/>
                <a:ea typeface="+mn-ea"/>
              </a:rPr>
              <a:t> 置</a:t>
            </a:r>
            <a:r>
              <a:rPr lang="en-US" altLang="zh-CN" sz="2000" b="1" dirty="0">
                <a:latin typeface="+mn-ea"/>
                <a:ea typeface="+mn-ea"/>
              </a:rPr>
              <a:t>M.ACTION[</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为</a:t>
            </a:r>
            <a:r>
              <a:rPr lang="en-US" altLang="zh-CN" sz="2000" b="1" dirty="0" err="1">
                <a:latin typeface="+mn-ea"/>
                <a:ea typeface="+mn-ea"/>
              </a:rPr>
              <a:t>r</a:t>
            </a:r>
            <a:r>
              <a:rPr lang="en-US" altLang="zh-CN" sz="2000" b="1" baseline="-30000" dirty="0" err="1">
                <a:latin typeface="+mn-ea"/>
                <a:ea typeface="+mn-ea"/>
              </a:rPr>
              <a:t>i</a:t>
            </a:r>
            <a:r>
              <a:rPr lang="en-US" altLang="zh-CN" sz="2000" b="1" baseline="-30000" dirty="0">
                <a:latin typeface="+mn-ea"/>
                <a:ea typeface="+mn-ea"/>
              </a:rPr>
              <a:t> </a:t>
            </a:r>
            <a:r>
              <a:rPr lang="zh-CN" altLang="en-US" sz="2000" b="1" dirty="0">
                <a:latin typeface="+mn-ea"/>
                <a:ea typeface="+mn-ea"/>
              </a:rPr>
              <a:t>；</a:t>
            </a:r>
          </a:p>
          <a:p>
            <a:pPr marL="303213" indent="-303213" algn="l">
              <a:lnSpc>
                <a:spcPct val="110000"/>
              </a:lnSpc>
              <a:spcBef>
                <a:spcPct val="10000"/>
              </a:spcBef>
            </a:pPr>
            <a:r>
              <a:rPr lang="zh-CN" altLang="en-US" sz="2000" b="1" dirty="0">
                <a:latin typeface="+mn-ea"/>
                <a:ea typeface="+mn-ea"/>
              </a:rPr>
              <a:t>     如果接受项目</a:t>
            </a:r>
            <a:r>
              <a:rPr lang="en-US" altLang="zh-CN" sz="2000" b="1" dirty="0">
                <a:latin typeface="+mn-ea"/>
                <a:ea typeface="+mn-ea"/>
              </a:rPr>
              <a:t>S′→ S· ∈I</a:t>
            </a:r>
            <a:r>
              <a:rPr lang="en-US" altLang="zh-CN" sz="2000" b="1" baseline="-30000" dirty="0">
                <a:latin typeface="+mn-ea"/>
                <a:ea typeface="+mn-ea"/>
              </a:rPr>
              <a:t>k </a:t>
            </a:r>
            <a:r>
              <a:rPr lang="zh-CN" altLang="en-US" sz="2000" b="1" dirty="0">
                <a:latin typeface="+mn-ea"/>
                <a:ea typeface="+mn-ea"/>
              </a:rPr>
              <a:t>，则</a:t>
            </a:r>
          </a:p>
          <a:p>
            <a:pPr marL="303213" indent="-303213" algn="l">
              <a:lnSpc>
                <a:spcPct val="110000"/>
              </a:lnSpc>
              <a:spcBef>
                <a:spcPct val="10000"/>
              </a:spcBef>
            </a:pPr>
            <a:r>
              <a:rPr lang="zh-CN" altLang="en-US" sz="2000" b="1" dirty="0">
                <a:latin typeface="+mn-ea"/>
                <a:ea typeface="+mn-ea"/>
              </a:rPr>
              <a:t>            置</a:t>
            </a:r>
            <a:r>
              <a:rPr lang="en-US" altLang="zh-CN" sz="2000" b="1" dirty="0">
                <a:latin typeface="+mn-ea"/>
                <a:ea typeface="+mn-ea"/>
              </a:rPr>
              <a:t>M.ACTION[k,#]</a:t>
            </a:r>
            <a:r>
              <a:rPr lang="zh-CN" altLang="en-US" sz="2000" b="1" dirty="0">
                <a:latin typeface="+mn-ea"/>
                <a:ea typeface="+mn-ea"/>
              </a:rPr>
              <a:t>为</a:t>
            </a:r>
            <a:r>
              <a:rPr lang="en-US" altLang="zh-CN" sz="2000" b="1" dirty="0">
                <a:latin typeface="+mn-ea"/>
                <a:ea typeface="+mn-ea"/>
              </a:rPr>
              <a:t>acc</a:t>
            </a:r>
            <a:r>
              <a:rPr lang="zh-CN" altLang="en-US" sz="2000" b="1" dirty="0">
                <a:latin typeface="+mn-ea"/>
                <a:ea typeface="+mn-ea"/>
              </a:rPr>
              <a:t>；</a:t>
            </a:r>
          </a:p>
          <a:p>
            <a:pPr marL="303213" indent="-303213" algn="l">
              <a:lnSpc>
                <a:spcPct val="110000"/>
              </a:lnSpc>
              <a:spcBef>
                <a:spcPct val="10000"/>
              </a:spcBef>
            </a:pPr>
            <a:r>
              <a:rPr lang="zh-CN" altLang="en-US" sz="2000" b="1" dirty="0">
                <a:latin typeface="+mn-ea"/>
                <a:ea typeface="+mn-ea"/>
              </a:rPr>
              <a:t>     如果</a:t>
            </a:r>
            <a:r>
              <a:rPr lang="en-US" altLang="zh-CN" sz="2000" b="1" dirty="0">
                <a:latin typeface="+mn-ea"/>
                <a:ea typeface="+mn-ea"/>
              </a:rPr>
              <a:t>f(</a:t>
            </a:r>
            <a:r>
              <a:rPr lang="en-US" altLang="zh-CN" sz="2000" b="1" dirty="0" err="1">
                <a:latin typeface="+mn-ea"/>
                <a:ea typeface="+mn-ea"/>
              </a:rPr>
              <a:t>I</a:t>
            </a:r>
            <a:r>
              <a:rPr lang="en-US" altLang="zh-CN" sz="2000" b="1" baseline="-30000" dirty="0" err="1">
                <a:latin typeface="+mn-ea"/>
                <a:ea typeface="+mn-ea"/>
              </a:rPr>
              <a:t>k</a:t>
            </a:r>
            <a:r>
              <a:rPr lang="en-US" altLang="zh-CN" sz="2000" b="1" dirty="0" err="1">
                <a:latin typeface="+mn-ea"/>
                <a:ea typeface="+mn-ea"/>
              </a:rPr>
              <a:t>,A</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a:t>
            </a:r>
            <a:r>
              <a:rPr lang="en-US" altLang="zh-CN" sz="2000" b="1" dirty="0">
                <a:latin typeface="+mn-ea"/>
                <a:ea typeface="+mn-ea"/>
              </a:rPr>
              <a:t>A∈V</a:t>
            </a:r>
            <a:r>
              <a:rPr lang="en-US" altLang="zh-CN" sz="2000" b="1" baseline="-30000" dirty="0">
                <a:latin typeface="+mn-ea"/>
                <a:ea typeface="+mn-ea"/>
              </a:rPr>
              <a:t>N </a:t>
            </a:r>
            <a:r>
              <a:rPr lang="zh-CN" altLang="en-US" sz="2000" b="1" dirty="0">
                <a:latin typeface="+mn-ea"/>
                <a:ea typeface="+mn-ea"/>
              </a:rPr>
              <a:t>，则</a:t>
            </a:r>
          </a:p>
          <a:p>
            <a:pPr marL="303213" indent="-303213" algn="l">
              <a:lnSpc>
                <a:spcPct val="110000"/>
              </a:lnSpc>
              <a:spcBef>
                <a:spcPct val="10000"/>
              </a:spcBef>
            </a:pPr>
            <a:r>
              <a:rPr lang="zh-CN" altLang="en-US" sz="2000" b="1" dirty="0">
                <a:latin typeface="+mn-ea"/>
                <a:ea typeface="+mn-ea"/>
              </a:rPr>
              <a:t>            置</a:t>
            </a:r>
            <a:r>
              <a:rPr lang="en-US" altLang="zh-CN" sz="2000" b="1" dirty="0">
                <a:latin typeface="+mn-ea"/>
                <a:ea typeface="+mn-ea"/>
              </a:rPr>
              <a:t>M.GOTO[</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为</a:t>
            </a:r>
            <a:r>
              <a:rPr lang="en-US" altLang="zh-CN" sz="2000" b="1" dirty="0">
                <a:latin typeface="+mn-ea"/>
                <a:ea typeface="+mn-ea"/>
              </a:rPr>
              <a:t>j</a:t>
            </a:r>
            <a:r>
              <a:rPr lang="zh-CN" altLang="en-US" sz="2000" b="1" dirty="0">
                <a:latin typeface="+mn-ea"/>
                <a:ea typeface="+mn-ea"/>
              </a:rPr>
              <a:t>；</a:t>
            </a:r>
          </a:p>
          <a:p>
            <a:pPr marL="303213" indent="-303213" algn="l">
              <a:lnSpc>
                <a:spcPct val="110000"/>
              </a:lnSpc>
              <a:spcBef>
                <a:spcPct val="10000"/>
              </a:spcBef>
            </a:pPr>
            <a:r>
              <a:rPr lang="zh-CN" altLang="en-US" sz="2000" b="1" dirty="0">
                <a:latin typeface="+mn-ea"/>
                <a:ea typeface="+mn-ea"/>
              </a:rPr>
              <a:t>⑵ 凡⑴没能填入分析表元素</a:t>
            </a:r>
            <a:r>
              <a:rPr lang="en-US" altLang="zh-CN" sz="2000" b="1" dirty="0">
                <a:latin typeface="+mn-ea"/>
                <a:ea typeface="+mn-ea"/>
              </a:rPr>
              <a:t>M.ACTION[</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和</a:t>
            </a:r>
            <a:r>
              <a:rPr lang="en-US" altLang="zh-CN" sz="2000" b="1" dirty="0">
                <a:latin typeface="+mn-ea"/>
                <a:ea typeface="+mn-ea"/>
              </a:rPr>
              <a:t>M.GOTO[</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置为</a:t>
            </a:r>
            <a:r>
              <a:rPr lang="en-US" altLang="zh-CN" sz="2000" b="1" dirty="0">
                <a:latin typeface="+mn-ea"/>
                <a:ea typeface="+mn-ea"/>
              </a:rPr>
              <a:t>e</a:t>
            </a:r>
            <a:r>
              <a:rPr lang="en-US" altLang="zh-CN" sz="2000" b="1" baseline="-30000" dirty="0">
                <a:latin typeface="+mn-ea"/>
                <a:ea typeface="+mn-ea"/>
              </a:rPr>
              <a:t> t </a:t>
            </a:r>
            <a:r>
              <a:rPr lang="en-US" altLang="zh-CN" sz="2000" b="1" dirty="0">
                <a:latin typeface="+mn-ea"/>
                <a:ea typeface="+mn-ea"/>
              </a:rPr>
              <a:t>(t</a:t>
            </a:r>
            <a:r>
              <a:rPr lang="zh-CN" altLang="en-US" sz="2000" b="1" dirty="0">
                <a:latin typeface="+mn-ea"/>
                <a:ea typeface="+mn-ea"/>
              </a:rPr>
              <a:t>为错误编号</a:t>
            </a:r>
            <a:r>
              <a:rPr lang="en-US" altLang="zh-CN" sz="2000" b="1" dirty="0">
                <a:latin typeface="+mn-ea"/>
                <a:ea typeface="+mn-ea"/>
              </a:rPr>
              <a:t>)</a:t>
            </a:r>
            <a:r>
              <a:rPr lang="zh-CN" altLang="en-US" sz="2000" b="1" dirty="0">
                <a:latin typeface="+mn-ea"/>
                <a:ea typeface="+mn-ea"/>
              </a:rPr>
              <a:t>。 </a:t>
            </a:r>
          </a:p>
        </p:txBody>
      </p:sp>
      <p:sp>
        <p:nvSpPr>
          <p:cNvPr id="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17</a:t>
            </a:fld>
            <a:endParaRPr lang="en-US" altLang="zh-CN" dirty="0"/>
          </a:p>
        </p:txBody>
      </p:sp>
      <p:sp>
        <p:nvSpPr>
          <p:cNvPr id="9" name="Text Box 1027"/>
          <p:cNvSpPr txBox="1">
            <a:spLocks noChangeArrowheads="1"/>
          </p:cNvSpPr>
          <p:nvPr/>
        </p:nvSpPr>
        <p:spPr bwMode="auto">
          <a:xfrm>
            <a:off x="609600" y="314980"/>
            <a:ext cx="41148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LR(0)</a:t>
            </a:r>
            <a:r>
              <a:rPr lang="zh-CN" altLang="en-US" sz="2800" b="1" dirty="0" smtClean="0">
                <a:solidFill>
                  <a:srgbClr val="C00000"/>
                </a:solidFill>
                <a:latin typeface="黑体" pitchFamily="49" charset="-122"/>
                <a:ea typeface="黑体" pitchFamily="49" charset="-122"/>
              </a:rPr>
              <a:t>分析表的构造</a:t>
            </a:r>
            <a:endParaRPr lang="zh-CN" altLang="en-US" sz="2800" b="1" dirty="0">
              <a:solidFill>
                <a:srgbClr val="C00000"/>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514350" y="1006475"/>
            <a:ext cx="7772400" cy="830997"/>
          </a:xfrm>
          <a:prstGeom prst="rect">
            <a:avLst/>
          </a:prstGeom>
          <a:noFill/>
          <a:ln w="9525">
            <a:noFill/>
            <a:miter lim="800000"/>
            <a:headEnd/>
            <a:tailEnd/>
          </a:ln>
        </p:spPr>
        <p:txBody>
          <a:bodyPr>
            <a:spAutoFit/>
          </a:bodyPr>
          <a:lstStyle/>
          <a:p>
            <a:pPr indent="638175" algn="l">
              <a:lnSpc>
                <a:spcPct val="120000"/>
              </a:lnSpc>
              <a:spcBef>
                <a:spcPct val="50000"/>
              </a:spcBef>
            </a:pPr>
            <a:r>
              <a:rPr lang="zh-CN" altLang="en-US" sz="2000" b="1" dirty="0">
                <a:latin typeface="+mn-ea"/>
                <a:ea typeface="+mn-ea"/>
              </a:rPr>
              <a:t>例如，对于</a:t>
            </a:r>
            <a:r>
              <a:rPr lang="zh-CN" altLang="en-US" sz="2000" b="1" dirty="0" smtClean="0">
                <a:latin typeface="+mn-ea"/>
                <a:ea typeface="+mn-ea"/>
              </a:rPr>
              <a:t>例</a:t>
            </a:r>
            <a:r>
              <a:rPr lang="en-US" altLang="zh-CN" sz="2000" b="1" dirty="0" smtClean="0">
                <a:latin typeface="+mn-ea"/>
                <a:ea typeface="+mn-ea"/>
              </a:rPr>
              <a:t>6.2</a:t>
            </a:r>
            <a:r>
              <a:rPr lang="zh-CN" altLang="en-US" sz="2000" b="1" dirty="0">
                <a:latin typeface="+mn-ea"/>
                <a:ea typeface="+mn-ea"/>
              </a:rPr>
              <a:t>构造的文法</a:t>
            </a:r>
            <a:r>
              <a:rPr lang="en-US" altLang="zh-CN" sz="2000" b="1" dirty="0">
                <a:latin typeface="+mn-ea"/>
                <a:ea typeface="+mn-ea"/>
              </a:rPr>
              <a:t>G[S] </a:t>
            </a:r>
            <a:r>
              <a:rPr lang="zh-CN" altLang="en-US" sz="2000" b="1" dirty="0">
                <a:latin typeface="+mn-ea"/>
                <a:ea typeface="+mn-ea"/>
              </a:rPr>
              <a:t>识别活前缀</a:t>
            </a:r>
            <a:r>
              <a:rPr lang="en-US" altLang="zh-CN" sz="2000" b="1" dirty="0">
                <a:latin typeface="+mn-ea"/>
                <a:ea typeface="+mn-ea"/>
              </a:rPr>
              <a:t>DFA  M</a:t>
            </a:r>
            <a:r>
              <a:rPr lang="zh-CN" altLang="en-US" sz="2000" b="1" dirty="0">
                <a:latin typeface="+mn-ea"/>
                <a:ea typeface="+mn-ea"/>
              </a:rPr>
              <a:t>，</a:t>
            </a:r>
            <a:r>
              <a:rPr lang="zh-CN" altLang="en-US" sz="2000" b="1" dirty="0">
                <a:latin typeface="+mn-ea"/>
                <a:ea typeface="+mn-ea"/>
                <a:hlinkClick r:id="rId3"/>
              </a:rPr>
              <a:t>构造分析表</a:t>
            </a:r>
            <a:r>
              <a:rPr lang="zh-CN" altLang="en-US" sz="2000" b="1" dirty="0">
                <a:latin typeface="+mn-ea"/>
                <a:ea typeface="+mn-ea"/>
              </a:rPr>
              <a:t>如下。 </a:t>
            </a:r>
          </a:p>
        </p:txBody>
      </p:sp>
      <p:grpSp>
        <p:nvGrpSpPr>
          <p:cNvPr id="2" name="Group 3"/>
          <p:cNvGrpSpPr>
            <a:grpSpLocks/>
          </p:cNvGrpSpPr>
          <p:nvPr/>
        </p:nvGrpSpPr>
        <p:grpSpPr bwMode="auto">
          <a:xfrm>
            <a:off x="666750" y="1981200"/>
            <a:ext cx="7639050" cy="3886200"/>
            <a:chOff x="324" y="1152"/>
            <a:chExt cx="3708" cy="2448"/>
          </a:xfrm>
        </p:grpSpPr>
        <p:sp>
          <p:nvSpPr>
            <p:cNvPr id="27653" name="Line 4"/>
            <p:cNvSpPr>
              <a:spLocks noChangeShapeType="1"/>
            </p:cNvSpPr>
            <p:nvPr/>
          </p:nvSpPr>
          <p:spPr bwMode="auto">
            <a:xfrm rot="1327881">
              <a:off x="532" y="1222"/>
              <a:ext cx="344" cy="248"/>
            </a:xfrm>
            <a:prstGeom prst="line">
              <a:avLst/>
            </a:prstGeom>
            <a:noFill/>
            <a:ln w="9525">
              <a:solidFill>
                <a:srgbClr val="000000"/>
              </a:solidFill>
              <a:round/>
              <a:headEnd/>
              <a:tailEnd/>
            </a:ln>
          </p:spPr>
          <p:txBody>
            <a:bodyPr/>
            <a:lstStyle/>
            <a:p>
              <a:pPr algn="l"/>
              <a:endParaRPr lang="zh-CN" altLang="en-US"/>
            </a:p>
          </p:txBody>
        </p:sp>
        <p:sp>
          <p:nvSpPr>
            <p:cNvPr id="27654" name="Line 5"/>
            <p:cNvSpPr>
              <a:spLocks noChangeShapeType="1"/>
            </p:cNvSpPr>
            <p:nvPr/>
          </p:nvSpPr>
          <p:spPr bwMode="auto">
            <a:xfrm rot="1036628">
              <a:off x="328" y="1427"/>
              <a:ext cx="526" cy="28"/>
            </a:xfrm>
            <a:prstGeom prst="line">
              <a:avLst/>
            </a:prstGeom>
            <a:noFill/>
            <a:ln w="9525">
              <a:solidFill>
                <a:srgbClr val="000000"/>
              </a:solidFill>
              <a:round/>
              <a:headEnd/>
              <a:tailEnd/>
            </a:ln>
          </p:spPr>
          <p:txBody>
            <a:bodyPr/>
            <a:lstStyle/>
            <a:p>
              <a:pPr algn="l"/>
              <a:endParaRPr lang="zh-CN" altLang="en-US"/>
            </a:p>
          </p:txBody>
        </p:sp>
        <p:grpSp>
          <p:nvGrpSpPr>
            <p:cNvPr id="3" name="Group 6"/>
            <p:cNvGrpSpPr>
              <a:grpSpLocks/>
            </p:cNvGrpSpPr>
            <p:nvPr/>
          </p:nvGrpSpPr>
          <p:grpSpPr bwMode="auto">
            <a:xfrm>
              <a:off x="341" y="1153"/>
              <a:ext cx="519" cy="399"/>
              <a:chOff x="0" y="0"/>
              <a:chExt cx="474" cy="768"/>
            </a:xfrm>
          </p:grpSpPr>
          <p:sp>
            <p:nvSpPr>
              <p:cNvPr id="27993" name="Rectangle 7"/>
              <p:cNvSpPr>
                <a:spLocks noChangeArrowheads="1"/>
              </p:cNvSpPr>
              <p:nvPr/>
            </p:nvSpPr>
            <p:spPr bwMode="auto">
              <a:xfrm>
                <a:off x="43" y="0"/>
                <a:ext cx="388" cy="768"/>
              </a:xfrm>
              <a:prstGeom prst="rect">
                <a:avLst/>
              </a:prstGeom>
              <a:noFill/>
              <a:ln w="9525">
                <a:noFill/>
                <a:miter lim="800000"/>
                <a:headEnd/>
                <a:tailEnd/>
              </a:ln>
            </p:spPr>
            <p:txBody>
              <a:bodyPr/>
              <a:lstStyle/>
              <a:p>
                <a:pPr algn="l"/>
                <a:endParaRPr lang="zh-CN" altLang="zh-CN" sz="1600" b="1"/>
              </a:p>
            </p:txBody>
          </p:sp>
          <p:sp>
            <p:nvSpPr>
              <p:cNvPr id="27994" name="Rectangle 8"/>
              <p:cNvSpPr>
                <a:spLocks noChangeArrowheads="1"/>
              </p:cNvSpPr>
              <p:nvPr/>
            </p:nvSpPr>
            <p:spPr bwMode="auto">
              <a:xfrm>
                <a:off x="0" y="0"/>
                <a:ext cx="474" cy="768"/>
              </a:xfrm>
              <a:prstGeom prst="rect">
                <a:avLst/>
              </a:prstGeom>
              <a:noFill/>
              <a:ln w="7">
                <a:solidFill>
                  <a:srgbClr val="A0A0A0"/>
                </a:solidFill>
                <a:miter lim="800000"/>
                <a:headEnd/>
                <a:tailEnd/>
              </a:ln>
            </p:spPr>
            <p:txBody>
              <a:bodyPr wrap="none"/>
              <a:lstStyle/>
              <a:p>
                <a:pPr algn="l"/>
                <a:endParaRPr lang="zh-CN" altLang="en-US"/>
              </a:p>
            </p:txBody>
          </p:sp>
        </p:grpSp>
        <p:grpSp>
          <p:nvGrpSpPr>
            <p:cNvPr id="4" name="Group 9"/>
            <p:cNvGrpSpPr>
              <a:grpSpLocks/>
            </p:cNvGrpSpPr>
            <p:nvPr/>
          </p:nvGrpSpPr>
          <p:grpSpPr bwMode="auto">
            <a:xfrm>
              <a:off x="860" y="1153"/>
              <a:ext cx="2113" cy="200"/>
              <a:chOff x="474" y="0"/>
              <a:chExt cx="1928" cy="384"/>
            </a:xfrm>
          </p:grpSpPr>
          <p:sp>
            <p:nvSpPr>
              <p:cNvPr id="27991" name="Rectangle 10"/>
              <p:cNvSpPr>
                <a:spLocks noChangeArrowheads="1"/>
              </p:cNvSpPr>
              <p:nvPr/>
            </p:nvSpPr>
            <p:spPr bwMode="auto">
              <a:xfrm>
                <a:off x="517" y="0"/>
                <a:ext cx="1842" cy="384"/>
              </a:xfrm>
              <a:prstGeom prst="rect">
                <a:avLst/>
              </a:prstGeom>
              <a:noFill/>
              <a:ln w="9525">
                <a:noFill/>
                <a:miter lim="800000"/>
                <a:headEnd/>
                <a:tailEnd/>
              </a:ln>
            </p:spPr>
            <p:txBody>
              <a:bodyPr/>
              <a:lstStyle/>
              <a:p>
                <a:r>
                  <a:rPr lang="en-US" altLang="zh-CN" sz="1600" b="1" dirty="0"/>
                  <a:t>ACTION</a:t>
                </a:r>
              </a:p>
            </p:txBody>
          </p:sp>
          <p:sp>
            <p:nvSpPr>
              <p:cNvPr id="27992" name="Rectangle 11"/>
              <p:cNvSpPr>
                <a:spLocks noChangeArrowheads="1"/>
              </p:cNvSpPr>
              <p:nvPr/>
            </p:nvSpPr>
            <p:spPr bwMode="auto">
              <a:xfrm>
                <a:off x="474" y="0"/>
                <a:ext cx="1928"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5" name="Group 12"/>
            <p:cNvGrpSpPr>
              <a:grpSpLocks/>
            </p:cNvGrpSpPr>
            <p:nvPr/>
          </p:nvGrpSpPr>
          <p:grpSpPr bwMode="auto">
            <a:xfrm>
              <a:off x="2973" y="1153"/>
              <a:ext cx="1057" cy="200"/>
              <a:chOff x="2402" y="0"/>
              <a:chExt cx="965" cy="384"/>
            </a:xfrm>
          </p:grpSpPr>
          <p:sp>
            <p:nvSpPr>
              <p:cNvPr id="27989" name="Rectangle 13"/>
              <p:cNvSpPr>
                <a:spLocks noChangeArrowheads="1"/>
              </p:cNvSpPr>
              <p:nvPr/>
            </p:nvSpPr>
            <p:spPr bwMode="auto">
              <a:xfrm>
                <a:off x="2445" y="0"/>
                <a:ext cx="879" cy="384"/>
              </a:xfrm>
              <a:prstGeom prst="rect">
                <a:avLst/>
              </a:prstGeom>
              <a:noFill/>
              <a:ln w="9525">
                <a:noFill/>
                <a:miter lim="800000"/>
                <a:headEnd/>
                <a:tailEnd/>
              </a:ln>
            </p:spPr>
            <p:txBody>
              <a:bodyPr/>
              <a:lstStyle/>
              <a:p>
                <a:r>
                  <a:rPr lang="en-US" altLang="zh-CN" sz="1600" b="1" dirty="0"/>
                  <a:t>GOTO</a:t>
                </a:r>
              </a:p>
            </p:txBody>
          </p:sp>
          <p:sp>
            <p:nvSpPr>
              <p:cNvPr id="27990" name="Rectangle 14"/>
              <p:cNvSpPr>
                <a:spLocks noChangeArrowheads="1"/>
              </p:cNvSpPr>
              <p:nvPr/>
            </p:nvSpPr>
            <p:spPr bwMode="auto">
              <a:xfrm>
                <a:off x="2402" y="0"/>
                <a:ext cx="965"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6" name="Group 15"/>
            <p:cNvGrpSpPr>
              <a:grpSpLocks/>
            </p:cNvGrpSpPr>
            <p:nvPr/>
          </p:nvGrpSpPr>
          <p:grpSpPr bwMode="auto">
            <a:xfrm>
              <a:off x="860" y="1353"/>
              <a:ext cx="352" cy="199"/>
              <a:chOff x="474" y="384"/>
              <a:chExt cx="321" cy="384"/>
            </a:xfrm>
          </p:grpSpPr>
          <p:sp>
            <p:nvSpPr>
              <p:cNvPr id="27987" name="Rectangle 16"/>
              <p:cNvSpPr>
                <a:spLocks noChangeArrowheads="1"/>
              </p:cNvSpPr>
              <p:nvPr/>
            </p:nvSpPr>
            <p:spPr bwMode="auto">
              <a:xfrm>
                <a:off x="517" y="384"/>
                <a:ext cx="235" cy="384"/>
              </a:xfrm>
              <a:prstGeom prst="rect">
                <a:avLst/>
              </a:prstGeom>
              <a:noFill/>
              <a:ln w="9525">
                <a:noFill/>
                <a:miter lim="800000"/>
                <a:headEnd/>
                <a:tailEnd/>
              </a:ln>
            </p:spPr>
            <p:txBody>
              <a:bodyPr/>
              <a:lstStyle/>
              <a:p>
                <a:pPr algn="l"/>
                <a:r>
                  <a:rPr lang="en-US" altLang="zh-CN" sz="1600" b="1"/>
                  <a:t>a</a:t>
                </a:r>
              </a:p>
              <a:p>
                <a:pPr algn="l" eaLnBrk="0" hangingPunct="0"/>
                <a:endParaRPr lang="en-US" altLang="zh-CN" sz="1600" b="1"/>
              </a:p>
            </p:txBody>
          </p:sp>
          <p:sp>
            <p:nvSpPr>
              <p:cNvPr id="27988" name="Rectangle 17"/>
              <p:cNvSpPr>
                <a:spLocks noChangeArrowheads="1"/>
              </p:cNvSpPr>
              <p:nvPr/>
            </p:nvSpPr>
            <p:spPr bwMode="auto">
              <a:xfrm>
                <a:off x="474" y="3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7" name="Group 18"/>
            <p:cNvGrpSpPr>
              <a:grpSpLocks/>
            </p:cNvGrpSpPr>
            <p:nvPr/>
          </p:nvGrpSpPr>
          <p:grpSpPr bwMode="auto">
            <a:xfrm>
              <a:off x="1212" y="1353"/>
              <a:ext cx="352" cy="199"/>
              <a:chOff x="795" y="384"/>
              <a:chExt cx="321" cy="384"/>
            </a:xfrm>
          </p:grpSpPr>
          <p:sp>
            <p:nvSpPr>
              <p:cNvPr id="27985" name="Rectangle 19"/>
              <p:cNvSpPr>
                <a:spLocks noChangeArrowheads="1"/>
              </p:cNvSpPr>
              <p:nvPr/>
            </p:nvSpPr>
            <p:spPr bwMode="auto">
              <a:xfrm>
                <a:off x="838" y="384"/>
                <a:ext cx="235" cy="384"/>
              </a:xfrm>
              <a:prstGeom prst="rect">
                <a:avLst/>
              </a:prstGeom>
              <a:noFill/>
              <a:ln w="9525">
                <a:noFill/>
                <a:miter lim="800000"/>
                <a:headEnd/>
                <a:tailEnd/>
              </a:ln>
            </p:spPr>
            <p:txBody>
              <a:bodyPr/>
              <a:lstStyle/>
              <a:p>
                <a:pPr algn="l"/>
                <a:r>
                  <a:rPr lang="en-US" altLang="zh-CN" sz="1600" b="1"/>
                  <a:t>c</a:t>
                </a:r>
              </a:p>
              <a:p>
                <a:pPr algn="l" eaLnBrk="0" hangingPunct="0"/>
                <a:endParaRPr lang="en-US" altLang="zh-CN" sz="1600" b="1"/>
              </a:p>
            </p:txBody>
          </p:sp>
          <p:sp>
            <p:nvSpPr>
              <p:cNvPr id="27986" name="Rectangle 20"/>
              <p:cNvSpPr>
                <a:spLocks noChangeArrowheads="1"/>
              </p:cNvSpPr>
              <p:nvPr/>
            </p:nvSpPr>
            <p:spPr bwMode="auto">
              <a:xfrm>
                <a:off x="795" y="3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8" name="Group 21"/>
            <p:cNvGrpSpPr>
              <a:grpSpLocks/>
            </p:cNvGrpSpPr>
            <p:nvPr/>
          </p:nvGrpSpPr>
          <p:grpSpPr bwMode="auto">
            <a:xfrm>
              <a:off x="1564" y="1353"/>
              <a:ext cx="353" cy="199"/>
              <a:chOff x="1116" y="384"/>
              <a:chExt cx="322" cy="384"/>
            </a:xfrm>
          </p:grpSpPr>
          <p:sp>
            <p:nvSpPr>
              <p:cNvPr id="27983" name="Rectangle 22"/>
              <p:cNvSpPr>
                <a:spLocks noChangeArrowheads="1"/>
              </p:cNvSpPr>
              <p:nvPr/>
            </p:nvSpPr>
            <p:spPr bwMode="auto">
              <a:xfrm>
                <a:off x="1159" y="384"/>
                <a:ext cx="236" cy="384"/>
              </a:xfrm>
              <a:prstGeom prst="rect">
                <a:avLst/>
              </a:prstGeom>
              <a:noFill/>
              <a:ln w="9525">
                <a:noFill/>
                <a:miter lim="800000"/>
                <a:headEnd/>
                <a:tailEnd/>
              </a:ln>
            </p:spPr>
            <p:txBody>
              <a:bodyPr/>
              <a:lstStyle/>
              <a:p>
                <a:pPr algn="l"/>
                <a:r>
                  <a:rPr lang="en-US" altLang="zh-CN" sz="1600" b="1"/>
                  <a:t>e</a:t>
                </a:r>
              </a:p>
              <a:p>
                <a:pPr algn="l" eaLnBrk="0" hangingPunct="0"/>
                <a:endParaRPr lang="en-US" altLang="zh-CN" sz="1600" b="1"/>
              </a:p>
            </p:txBody>
          </p:sp>
          <p:sp>
            <p:nvSpPr>
              <p:cNvPr id="27984" name="Rectangle 23"/>
              <p:cNvSpPr>
                <a:spLocks noChangeArrowheads="1"/>
              </p:cNvSpPr>
              <p:nvPr/>
            </p:nvSpPr>
            <p:spPr bwMode="auto">
              <a:xfrm>
                <a:off x="1116" y="3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9" name="Group 24"/>
            <p:cNvGrpSpPr>
              <a:grpSpLocks/>
            </p:cNvGrpSpPr>
            <p:nvPr/>
          </p:nvGrpSpPr>
          <p:grpSpPr bwMode="auto">
            <a:xfrm>
              <a:off x="1917" y="1353"/>
              <a:ext cx="351" cy="199"/>
              <a:chOff x="1438" y="384"/>
              <a:chExt cx="321" cy="384"/>
            </a:xfrm>
          </p:grpSpPr>
          <p:sp>
            <p:nvSpPr>
              <p:cNvPr id="27981" name="Rectangle 25"/>
              <p:cNvSpPr>
                <a:spLocks noChangeArrowheads="1"/>
              </p:cNvSpPr>
              <p:nvPr/>
            </p:nvSpPr>
            <p:spPr bwMode="auto">
              <a:xfrm>
                <a:off x="1481" y="384"/>
                <a:ext cx="235" cy="384"/>
              </a:xfrm>
              <a:prstGeom prst="rect">
                <a:avLst/>
              </a:prstGeom>
              <a:noFill/>
              <a:ln w="9525">
                <a:noFill/>
                <a:miter lim="800000"/>
                <a:headEnd/>
                <a:tailEnd/>
              </a:ln>
            </p:spPr>
            <p:txBody>
              <a:bodyPr/>
              <a:lstStyle/>
              <a:p>
                <a:pPr algn="l"/>
                <a:r>
                  <a:rPr lang="en-US" altLang="zh-CN" sz="1600" b="1"/>
                  <a:t>b</a:t>
                </a:r>
              </a:p>
              <a:p>
                <a:pPr algn="l" eaLnBrk="0" hangingPunct="0"/>
                <a:endParaRPr lang="en-US" altLang="zh-CN" sz="1600" b="1"/>
              </a:p>
            </p:txBody>
          </p:sp>
          <p:sp>
            <p:nvSpPr>
              <p:cNvPr id="27982" name="Rectangle 26"/>
              <p:cNvSpPr>
                <a:spLocks noChangeArrowheads="1"/>
              </p:cNvSpPr>
              <p:nvPr/>
            </p:nvSpPr>
            <p:spPr bwMode="auto">
              <a:xfrm>
                <a:off x="1438" y="3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0" name="Group 27"/>
            <p:cNvGrpSpPr>
              <a:grpSpLocks/>
            </p:cNvGrpSpPr>
            <p:nvPr/>
          </p:nvGrpSpPr>
          <p:grpSpPr bwMode="auto">
            <a:xfrm>
              <a:off x="2268" y="1353"/>
              <a:ext cx="353" cy="199"/>
              <a:chOff x="1759" y="384"/>
              <a:chExt cx="322" cy="384"/>
            </a:xfrm>
          </p:grpSpPr>
          <p:sp>
            <p:nvSpPr>
              <p:cNvPr id="27979" name="Rectangle 28"/>
              <p:cNvSpPr>
                <a:spLocks noChangeArrowheads="1"/>
              </p:cNvSpPr>
              <p:nvPr/>
            </p:nvSpPr>
            <p:spPr bwMode="auto">
              <a:xfrm>
                <a:off x="1802" y="384"/>
                <a:ext cx="236" cy="384"/>
              </a:xfrm>
              <a:prstGeom prst="rect">
                <a:avLst/>
              </a:prstGeom>
              <a:noFill/>
              <a:ln w="9525">
                <a:noFill/>
                <a:miter lim="800000"/>
                <a:headEnd/>
                <a:tailEnd/>
              </a:ln>
            </p:spPr>
            <p:txBody>
              <a:bodyPr/>
              <a:lstStyle/>
              <a:p>
                <a:pPr algn="l"/>
                <a:r>
                  <a:rPr lang="en-US" altLang="zh-CN" sz="1600" b="1"/>
                  <a:t>d</a:t>
                </a:r>
              </a:p>
              <a:p>
                <a:pPr algn="l" eaLnBrk="0" hangingPunct="0"/>
                <a:endParaRPr lang="en-US" altLang="zh-CN" sz="1600" b="1"/>
              </a:p>
            </p:txBody>
          </p:sp>
          <p:sp>
            <p:nvSpPr>
              <p:cNvPr id="27980" name="Rectangle 29"/>
              <p:cNvSpPr>
                <a:spLocks noChangeArrowheads="1"/>
              </p:cNvSpPr>
              <p:nvPr/>
            </p:nvSpPr>
            <p:spPr bwMode="auto">
              <a:xfrm>
                <a:off x="1759" y="3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1" name="Group 30"/>
            <p:cNvGrpSpPr>
              <a:grpSpLocks/>
            </p:cNvGrpSpPr>
            <p:nvPr/>
          </p:nvGrpSpPr>
          <p:grpSpPr bwMode="auto">
            <a:xfrm>
              <a:off x="2621" y="1353"/>
              <a:ext cx="352" cy="199"/>
              <a:chOff x="2081" y="384"/>
              <a:chExt cx="321" cy="384"/>
            </a:xfrm>
          </p:grpSpPr>
          <p:sp>
            <p:nvSpPr>
              <p:cNvPr id="27977" name="Rectangle 31"/>
              <p:cNvSpPr>
                <a:spLocks noChangeArrowheads="1"/>
              </p:cNvSpPr>
              <p:nvPr/>
            </p:nvSpPr>
            <p:spPr bwMode="auto">
              <a:xfrm>
                <a:off x="2124" y="384"/>
                <a:ext cx="235" cy="384"/>
              </a:xfrm>
              <a:prstGeom prst="rect">
                <a:avLst/>
              </a:prstGeom>
              <a:noFill/>
              <a:ln w="9525">
                <a:noFill/>
                <a:miter lim="800000"/>
                <a:headEnd/>
                <a:tailEnd/>
              </a:ln>
            </p:spPr>
            <p:txBody>
              <a:bodyPr/>
              <a:lstStyle/>
              <a:p>
                <a:pPr algn="l"/>
                <a:r>
                  <a:rPr lang="en-US" altLang="zh-CN" sz="1600" b="1"/>
                  <a:t>#</a:t>
                </a:r>
              </a:p>
              <a:p>
                <a:pPr algn="l" eaLnBrk="0" hangingPunct="0"/>
                <a:endParaRPr lang="en-US" altLang="zh-CN" sz="1600" b="1"/>
              </a:p>
            </p:txBody>
          </p:sp>
          <p:sp>
            <p:nvSpPr>
              <p:cNvPr id="27978" name="Rectangle 32"/>
              <p:cNvSpPr>
                <a:spLocks noChangeArrowheads="1"/>
              </p:cNvSpPr>
              <p:nvPr/>
            </p:nvSpPr>
            <p:spPr bwMode="auto">
              <a:xfrm>
                <a:off x="2081" y="3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2" name="Group 33"/>
            <p:cNvGrpSpPr>
              <a:grpSpLocks/>
            </p:cNvGrpSpPr>
            <p:nvPr/>
          </p:nvGrpSpPr>
          <p:grpSpPr bwMode="auto">
            <a:xfrm>
              <a:off x="2973" y="1353"/>
              <a:ext cx="353" cy="199"/>
              <a:chOff x="2402" y="384"/>
              <a:chExt cx="322" cy="384"/>
            </a:xfrm>
          </p:grpSpPr>
          <p:sp>
            <p:nvSpPr>
              <p:cNvPr id="27975" name="Rectangle 34"/>
              <p:cNvSpPr>
                <a:spLocks noChangeArrowheads="1"/>
              </p:cNvSpPr>
              <p:nvPr/>
            </p:nvSpPr>
            <p:spPr bwMode="auto">
              <a:xfrm>
                <a:off x="2445" y="384"/>
                <a:ext cx="236" cy="384"/>
              </a:xfrm>
              <a:prstGeom prst="rect">
                <a:avLst/>
              </a:prstGeom>
              <a:noFill/>
              <a:ln w="9525">
                <a:noFill/>
                <a:miter lim="800000"/>
                <a:headEnd/>
                <a:tailEnd/>
              </a:ln>
            </p:spPr>
            <p:txBody>
              <a:bodyPr/>
              <a:lstStyle/>
              <a:p>
                <a:pPr algn="l"/>
                <a:r>
                  <a:rPr lang="en-US" altLang="zh-CN" sz="1600" b="1"/>
                  <a:t>S</a:t>
                </a:r>
              </a:p>
              <a:p>
                <a:pPr algn="l" eaLnBrk="0" hangingPunct="0"/>
                <a:endParaRPr lang="en-US" altLang="zh-CN" sz="1600" b="1"/>
              </a:p>
            </p:txBody>
          </p:sp>
          <p:sp>
            <p:nvSpPr>
              <p:cNvPr id="27976" name="Rectangle 35"/>
              <p:cNvSpPr>
                <a:spLocks noChangeArrowheads="1"/>
              </p:cNvSpPr>
              <p:nvPr/>
            </p:nvSpPr>
            <p:spPr bwMode="auto">
              <a:xfrm>
                <a:off x="2402" y="3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3" name="Group 36"/>
            <p:cNvGrpSpPr>
              <a:grpSpLocks/>
            </p:cNvGrpSpPr>
            <p:nvPr/>
          </p:nvGrpSpPr>
          <p:grpSpPr bwMode="auto">
            <a:xfrm>
              <a:off x="3326" y="1353"/>
              <a:ext cx="351" cy="199"/>
              <a:chOff x="2724" y="384"/>
              <a:chExt cx="321" cy="384"/>
            </a:xfrm>
          </p:grpSpPr>
          <p:sp>
            <p:nvSpPr>
              <p:cNvPr id="27973" name="Rectangle 37"/>
              <p:cNvSpPr>
                <a:spLocks noChangeArrowheads="1"/>
              </p:cNvSpPr>
              <p:nvPr/>
            </p:nvSpPr>
            <p:spPr bwMode="auto">
              <a:xfrm>
                <a:off x="2767" y="384"/>
                <a:ext cx="235" cy="384"/>
              </a:xfrm>
              <a:prstGeom prst="rect">
                <a:avLst/>
              </a:prstGeom>
              <a:noFill/>
              <a:ln w="9525">
                <a:noFill/>
                <a:miter lim="800000"/>
                <a:headEnd/>
                <a:tailEnd/>
              </a:ln>
            </p:spPr>
            <p:txBody>
              <a:bodyPr/>
              <a:lstStyle/>
              <a:p>
                <a:pPr algn="l"/>
                <a:r>
                  <a:rPr lang="en-US" altLang="zh-CN" sz="1600" b="1"/>
                  <a:t>A</a:t>
                </a:r>
              </a:p>
              <a:p>
                <a:pPr algn="l" eaLnBrk="0" hangingPunct="0"/>
                <a:endParaRPr lang="en-US" altLang="zh-CN" sz="1600" b="1"/>
              </a:p>
            </p:txBody>
          </p:sp>
          <p:sp>
            <p:nvSpPr>
              <p:cNvPr id="27974" name="Rectangle 38"/>
              <p:cNvSpPr>
                <a:spLocks noChangeArrowheads="1"/>
              </p:cNvSpPr>
              <p:nvPr/>
            </p:nvSpPr>
            <p:spPr bwMode="auto">
              <a:xfrm>
                <a:off x="2724" y="3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4" name="Group 39"/>
            <p:cNvGrpSpPr>
              <a:grpSpLocks/>
            </p:cNvGrpSpPr>
            <p:nvPr/>
          </p:nvGrpSpPr>
          <p:grpSpPr bwMode="auto">
            <a:xfrm>
              <a:off x="3677" y="1353"/>
              <a:ext cx="353" cy="199"/>
              <a:chOff x="3045" y="384"/>
              <a:chExt cx="322" cy="384"/>
            </a:xfrm>
          </p:grpSpPr>
          <p:sp>
            <p:nvSpPr>
              <p:cNvPr id="27971" name="Rectangle 40"/>
              <p:cNvSpPr>
                <a:spLocks noChangeArrowheads="1"/>
              </p:cNvSpPr>
              <p:nvPr/>
            </p:nvSpPr>
            <p:spPr bwMode="auto">
              <a:xfrm>
                <a:off x="3088" y="384"/>
                <a:ext cx="236" cy="384"/>
              </a:xfrm>
              <a:prstGeom prst="rect">
                <a:avLst/>
              </a:prstGeom>
              <a:noFill/>
              <a:ln w="9525">
                <a:noFill/>
                <a:miter lim="800000"/>
                <a:headEnd/>
                <a:tailEnd/>
              </a:ln>
            </p:spPr>
            <p:txBody>
              <a:bodyPr/>
              <a:lstStyle/>
              <a:p>
                <a:pPr algn="l"/>
                <a:r>
                  <a:rPr lang="en-US" altLang="zh-CN" sz="1600" b="1"/>
                  <a:t>B</a:t>
                </a:r>
              </a:p>
              <a:p>
                <a:pPr algn="l" eaLnBrk="0" hangingPunct="0"/>
                <a:endParaRPr lang="en-US" altLang="zh-CN" sz="1600" b="1"/>
              </a:p>
            </p:txBody>
          </p:sp>
          <p:sp>
            <p:nvSpPr>
              <p:cNvPr id="27972" name="Rectangle 41"/>
              <p:cNvSpPr>
                <a:spLocks noChangeArrowheads="1"/>
              </p:cNvSpPr>
              <p:nvPr/>
            </p:nvSpPr>
            <p:spPr bwMode="auto">
              <a:xfrm>
                <a:off x="3045" y="3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5" name="Group 42"/>
            <p:cNvGrpSpPr>
              <a:grpSpLocks/>
            </p:cNvGrpSpPr>
            <p:nvPr/>
          </p:nvGrpSpPr>
          <p:grpSpPr bwMode="auto">
            <a:xfrm>
              <a:off x="341" y="1557"/>
              <a:ext cx="519" cy="200"/>
              <a:chOff x="0" y="768"/>
              <a:chExt cx="474" cy="384"/>
            </a:xfrm>
          </p:grpSpPr>
          <p:sp>
            <p:nvSpPr>
              <p:cNvPr id="27969" name="Rectangle 43"/>
              <p:cNvSpPr>
                <a:spLocks noChangeArrowheads="1"/>
              </p:cNvSpPr>
              <p:nvPr/>
            </p:nvSpPr>
            <p:spPr bwMode="auto">
              <a:xfrm>
                <a:off x="43" y="768"/>
                <a:ext cx="388" cy="384"/>
              </a:xfrm>
              <a:prstGeom prst="rect">
                <a:avLst/>
              </a:prstGeom>
              <a:noFill/>
              <a:ln w="9525">
                <a:noFill/>
                <a:miter lim="800000"/>
                <a:headEnd/>
                <a:tailEnd/>
              </a:ln>
            </p:spPr>
            <p:txBody>
              <a:bodyPr/>
              <a:lstStyle/>
              <a:p>
                <a:pPr algn="l"/>
                <a:r>
                  <a:rPr lang="en-US" altLang="zh-CN" sz="1600" b="1"/>
                  <a:t>0</a:t>
                </a:r>
              </a:p>
              <a:p>
                <a:pPr algn="l" eaLnBrk="0" hangingPunct="0"/>
                <a:endParaRPr lang="en-US" altLang="zh-CN" sz="1600" b="1"/>
              </a:p>
            </p:txBody>
          </p:sp>
          <p:sp>
            <p:nvSpPr>
              <p:cNvPr id="27970" name="Rectangle 44"/>
              <p:cNvSpPr>
                <a:spLocks noChangeArrowheads="1"/>
              </p:cNvSpPr>
              <p:nvPr/>
            </p:nvSpPr>
            <p:spPr bwMode="auto">
              <a:xfrm>
                <a:off x="0" y="768"/>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6" name="Group 45"/>
            <p:cNvGrpSpPr>
              <a:grpSpLocks/>
            </p:cNvGrpSpPr>
            <p:nvPr/>
          </p:nvGrpSpPr>
          <p:grpSpPr bwMode="auto">
            <a:xfrm>
              <a:off x="860" y="1552"/>
              <a:ext cx="352" cy="200"/>
              <a:chOff x="474" y="768"/>
              <a:chExt cx="321" cy="384"/>
            </a:xfrm>
          </p:grpSpPr>
          <p:sp>
            <p:nvSpPr>
              <p:cNvPr id="27967" name="Rectangle 46"/>
              <p:cNvSpPr>
                <a:spLocks noChangeArrowheads="1"/>
              </p:cNvSpPr>
              <p:nvPr/>
            </p:nvSpPr>
            <p:spPr bwMode="auto">
              <a:xfrm>
                <a:off x="517" y="768"/>
                <a:ext cx="235" cy="384"/>
              </a:xfrm>
              <a:prstGeom prst="rect">
                <a:avLst/>
              </a:prstGeom>
              <a:noFill/>
              <a:ln w="9525">
                <a:noFill/>
                <a:miter lim="800000"/>
                <a:headEnd/>
                <a:tailEnd/>
              </a:ln>
            </p:spPr>
            <p:txBody>
              <a:bodyPr/>
              <a:lstStyle/>
              <a:p>
                <a:pPr algn="l"/>
                <a:r>
                  <a:rPr lang="en-US" altLang="zh-CN" sz="1600" b="1"/>
                  <a:t>S</a:t>
                </a:r>
                <a:r>
                  <a:rPr lang="en-US" altLang="zh-CN" sz="1600" b="1" baseline="-30000"/>
                  <a:t>2</a:t>
                </a:r>
                <a:endParaRPr lang="en-US" altLang="zh-CN" sz="1600" b="1"/>
              </a:p>
              <a:p>
                <a:pPr algn="l" eaLnBrk="0" hangingPunct="0"/>
                <a:endParaRPr lang="en-US" altLang="zh-CN" sz="1600" b="1"/>
              </a:p>
            </p:txBody>
          </p:sp>
          <p:sp>
            <p:nvSpPr>
              <p:cNvPr id="27968" name="Rectangle 47"/>
              <p:cNvSpPr>
                <a:spLocks noChangeArrowheads="1"/>
              </p:cNvSpPr>
              <p:nvPr/>
            </p:nvSpPr>
            <p:spPr bwMode="auto">
              <a:xfrm>
                <a:off x="474" y="7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7" name="Group 48"/>
            <p:cNvGrpSpPr>
              <a:grpSpLocks/>
            </p:cNvGrpSpPr>
            <p:nvPr/>
          </p:nvGrpSpPr>
          <p:grpSpPr bwMode="auto">
            <a:xfrm>
              <a:off x="1212" y="1552"/>
              <a:ext cx="352" cy="200"/>
              <a:chOff x="795" y="768"/>
              <a:chExt cx="321" cy="384"/>
            </a:xfrm>
          </p:grpSpPr>
          <p:sp>
            <p:nvSpPr>
              <p:cNvPr id="27965" name="Rectangle 49"/>
              <p:cNvSpPr>
                <a:spLocks noChangeArrowheads="1"/>
              </p:cNvSpPr>
              <p:nvPr/>
            </p:nvSpPr>
            <p:spPr bwMode="auto">
              <a:xfrm>
                <a:off x="838" y="768"/>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66" name="Rectangle 50"/>
              <p:cNvSpPr>
                <a:spLocks noChangeArrowheads="1"/>
              </p:cNvSpPr>
              <p:nvPr/>
            </p:nvSpPr>
            <p:spPr bwMode="auto">
              <a:xfrm>
                <a:off x="795" y="7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8" name="Group 51"/>
            <p:cNvGrpSpPr>
              <a:grpSpLocks/>
            </p:cNvGrpSpPr>
            <p:nvPr/>
          </p:nvGrpSpPr>
          <p:grpSpPr bwMode="auto">
            <a:xfrm>
              <a:off x="1564" y="1552"/>
              <a:ext cx="353" cy="200"/>
              <a:chOff x="1116" y="768"/>
              <a:chExt cx="322" cy="384"/>
            </a:xfrm>
          </p:grpSpPr>
          <p:sp>
            <p:nvSpPr>
              <p:cNvPr id="27963" name="Rectangle 52"/>
              <p:cNvSpPr>
                <a:spLocks noChangeArrowheads="1"/>
              </p:cNvSpPr>
              <p:nvPr/>
            </p:nvSpPr>
            <p:spPr bwMode="auto">
              <a:xfrm>
                <a:off x="1159" y="768"/>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64" name="Rectangle 53"/>
              <p:cNvSpPr>
                <a:spLocks noChangeArrowheads="1"/>
              </p:cNvSpPr>
              <p:nvPr/>
            </p:nvSpPr>
            <p:spPr bwMode="auto">
              <a:xfrm>
                <a:off x="1116" y="7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19" name="Group 54"/>
            <p:cNvGrpSpPr>
              <a:grpSpLocks/>
            </p:cNvGrpSpPr>
            <p:nvPr/>
          </p:nvGrpSpPr>
          <p:grpSpPr bwMode="auto">
            <a:xfrm>
              <a:off x="1917" y="1552"/>
              <a:ext cx="351" cy="200"/>
              <a:chOff x="1438" y="768"/>
              <a:chExt cx="321" cy="384"/>
            </a:xfrm>
          </p:grpSpPr>
          <p:sp>
            <p:nvSpPr>
              <p:cNvPr id="27961" name="Rectangle 55"/>
              <p:cNvSpPr>
                <a:spLocks noChangeArrowheads="1"/>
              </p:cNvSpPr>
              <p:nvPr/>
            </p:nvSpPr>
            <p:spPr bwMode="auto">
              <a:xfrm>
                <a:off x="1481" y="768"/>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62" name="Rectangle 56"/>
              <p:cNvSpPr>
                <a:spLocks noChangeArrowheads="1"/>
              </p:cNvSpPr>
              <p:nvPr/>
            </p:nvSpPr>
            <p:spPr bwMode="auto">
              <a:xfrm>
                <a:off x="1438" y="7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0" name="Group 57"/>
            <p:cNvGrpSpPr>
              <a:grpSpLocks/>
            </p:cNvGrpSpPr>
            <p:nvPr/>
          </p:nvGrpSpPr>
          <p:grpSpPr bwMode="auto">
            <a:xfrm>
              <a:off x="2268" y="1552"/>
              <a:ext cx="353" cy="200"/>
              <a:chOff x="1759" y="768"/>
              <a:chExt cx="322" cy="384"/>
            </a:xfrm>
          </p:grpSpPr>
          <p:sp>
            <p:nvSpPr>
              <p:cNvPr id="27959" name="Rectangle 58"/>
              <p:cNvSpPr>
                <a:spLocks noChangeArrowheads="1"/>
              </p:cNvSpPr>
              <p:nvPr/>
            </p:nvSpPr>
            <p:spPr bwMode="auto">
              <a:xfrm>
                <a:off x="1802" y="768"/>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60" name="Rectangle 59"/>
              <p:cNvSpPr>
                <a:spLocks noChangeArrowheads="1"/>
              </p:cNvSpPr>
              <p:nvPr/>
            </p:nvSpPr>
            <p:spPr bwMode="auto">
              <a:xfrm>
                <a:off x="1759" y="7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1" name="Group 60"/>
            <p:cNvGrpSpPr>
              <a:grpSpLocks/>
            </p:cNvGrpSpPr>
            <p:nvPr/>
          </p:nvGrpSpPr>
          <p:grpSpPr bwMode="auto">
            <a:xfrm>
              <a:off x="2621" y="1552"/>
              <a:ext cx="352" cy="200"/>
              <a:chOff x="2081" y="768"/>
              <a:chExt cx="321" cy="384"/>
            </a:xfrm>
          </p:grpSpPr>
          <p:sp>
            <p:nvSpPr>
              <p:cNvPr id="27957" name="Rectangle 61"/>
              <p:cNvSpPr>
                <a:spLocks noChangeArrowheads="1"/>
              </p:cNvSpPr>
              <p:nvPr/>
            </p:nvSpPr>
            <p:spPr bwMode="auto">
              <a:xfrm>
                <a:off x="2124" y="768"/>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58" name="Rectangle 62"/>
              <p:cNvSpPr>
                <a:spLocks noChangeArrowheads="1"/>
              </p:cNvSpPr>
              <p:nvPr/>
            </p:nvSpPr>
            <p:spPr bwMode="auto">
              <a:xfrm>
                <a:off x="2081" y="7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2" name="Group 63"/>
            <p:cNvGrpSpPr>
              <a:grpSpLocks/>
            </p:cNvGrpSpPr>
            <p:nvPr/>
          </p:nvGrpSpPr>
          <p:grpSpPr bwMode="auto">
            <a:xfrm>
              <a:off x="2973" y="1552"/>
              <a:ext cx="353" cy="200"/>
              <a:chOff x="2402" y="768"/>
              <a:chExt cx="322" cy="384"/>
            </a:xfrm>
          </p:grpSpPr>
          <p:sp>
            <p:nvSpPr>
              <p:cNvPr id="27955" name="Rectangle 64"/>
              <p:cNvSpPr>
                <a:spLocks noChangeArrowheads="1"/>
              </p:cNvSpPr>
              <p:nvPr/>
            </p:nvSpPr>
            <p:spPr bwMode="auto">
              <a:xfrm>
                <a:off x="2445" y="768"/>
                <a:ext cx="236" cy="384"/>
              </a:xfrm>
              <a:prstGeom prst="rect">
                <a:avLst/>
              </a:prstGeom>
              <a:noFill/>
              <a:ln w="9525">
                <a:noFill/>
                <a:miter lim="800000"/>
                <a:headEnd/>
                <a:tailEnd/>
              </a:ln>
            </p:spPr>
            <p:txBody>
              <a:bodyPr/>
              <a:lstStyle/>
              <a:p>
                <a:pPr algn="l"/>
                <a:r>
                  <a:rPr lang="en-US" altLang="zh-CN" sz="1600" b="1">
                    <a:latin typeface="宋体" charset="-122"/>
                  </a:rPr>
                  <a:t>1</a:t>
                </a:r>
                <a:endParaRPr lang="en-US" altLang="zh-CN" sz="1600" b="1">
                  <a:latin typeface="Tahoma" pitchFamily="34" charset="0"/>
                </a:endParaRPr>
              </a:p>
              <a:p>
                <a:pPr algn="l" eaLnBrk="0" hangingPunct="0"/>
                <a:endParaRPr lang="en-US" altLang="zh-CN" sz="1600" b="1"/>
              </a:p>
            </p:txBody>
          </p:sp>
          <p:sp>
            <p:nvSpPr>
              <p:cNvPr id="27956" name="Rectangle 65"/>
              <p:cNvSpPr>
                <a:spLocks noChangeArrowheads="1"/>
              </p:cNvSpPr>
              <p:nvPr/>
            </p:nvSpPr>
            <p:spPr bwMode="auto">
              <a:xfrm>
                <a:off x="2402" y="7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3" name="Group 66"/>
            <p:cNvGrpSpPr>
              <a:grpSpLocks/>
            </p:cNvGrpSpPr>
            <p:nvPr/>
          </p:nvGrpSpPr>
          <p:grpSpPr bwMode="auto">
            <a:xfrm>
              <a:off x="3326" y="1552"/>
              <a:ext cx="351" cy="200"/>
              <a:chOff x="2724" y="768"/>
              <a:chExt cx="321" cy="384"/>
            </a:xfrm>
          </p:grpSpPr>
          <p:sp>
            <p:nvSpPr>
              <p:cNvPr id="27953" name="Rectangle 67"/>
              <p:cNvSpPr>
                <a:spLocks noChangeArrowheads="1"/>
              </p:cNvSpPr>
              <p:nvPr/>
            </p:nvSpPr>
            <p:spPr bwMode="auto">
              <a:xfrm>
                <a:off x="2767" y="768"/>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54" name="Rectangle 68"/>
              <p:cNvSpPr>
                <a:spLocks noChangeArrowheads="1"/>
              </p:cNvSpPr>
              <p:nvPr/>
            </p:nvSpPr>
            <p:spPr bwMode="auto">
              <a:xfrm>
                <a:off x="2724" y="7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4" name="Group 69"/>
            <p:cNvGrpSpPr>
              <a:grpSpLocks/>
            </p:cNvGrpSpPr>
            <p:nvPr/>
          </p:nvGrpSpPr>
          <p:grpSpPr bwMode="auto">
            <a:xfrm>
              <a:off x="3677" y="1552"/>
              <a:ext cx="353" cy="200"/>
              <a:chOff x="3045" y="768"/>
              <a:chExt cx="322" cy="384"/>
            </a:xfrm>
          </p:grpSpPr>
          <p:sp>
            <p:nvSpPr>
              <p:cNvPr id="27951" name="Rectangle 70"/>
              <p:cNvSpPr>
                <a:spLocks noChangeArrowheads="1"/>
              </p:cNvSpPr>
              <p:nvPr/>
            </p:nvSpPr>
            <p:spPr bwMode="auto">
              <a:xfrm>
                <a:off x="3088" y="768"/>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52" name="Rectangle 71"/>
              <p:cNvSpPr>
                <a:spLocks noChangeArrowheads="1"/>
              </p:cNvSpPr>
              <p:nvPr/>
            </p:nvSpPr>
            <p:spPr bwMode="auto">
              <a:xfrm>
                <a:off x="3045" y="7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5" name="Group 72"/>
            <p:cNvGrpSpPr>
              <a:grpSpLocks/>
            </p:cNvGrpSpPr>
            <p:nvPr/>
          </p:nvGrpSpPr>
          <p:grpSpPr bwMode="auto">
            <a:xfrm>
              <a:off x="341" y="1752"/>
              <a:ext cx="519" cy="250"/>
              <a:chOff x="0" y="1152"/>
              <a:chExt cx="474" cy="480"/>
            </a:xfrm>
          </p:grpSpPr>
          <p:sp>
            <p:nvSpPr>
              <p:cNvPr id="27949" name="Rectangle 73"/>
              <p:cNvSpPr>
                <a:spLocks noChangeArrowheads="1"/>
              </p:cNvSpPr>
              <p:nvPr/>
            </p:nvSpPr>
            <p:spPr bwMode="auto">
              <a:xfrm>
                <a:off x="43" y="1152"/>
                <a:ext cx="388" cy="480"/>
              </a:xfrm>
              <a:prstGeom prst="rect">
                <a:avLst/>
              </a:prstGeom>
              <a:noFill/>
              <a:ln w="9525">
                <a:noFill/>
                <a:miter lim="800000"/>
                <a:headEnd/>
                <a:tailEnd/>
              </a:ln>
            </p:spPr>
            <p:txBody>
              <a:bodyPr/>
              <a:lstStyle/>
              <a:p>
                <a:pPr algn="l"/>
                <a:r>
                  <a:rPr lang="en-US" altLang="zh-CN" sz="1600" b="1">
                    <a:latin typeface="宋体" charset="-122"/>
                  </a:rPr>
                  <a:t>1</a:t>
                </a:r>
                <a:endParaRPr lang="en-US" altLang="zh-CN" sz="1600" b="1">
                  <a:latin typeface="Tahoma" pitchFamily="34" charset="0"/>
                </a:endParaRPr>
              </a:p>
              <a:p>
                <a:pPr algn="l" eaLnBrk="0" hangingPunct="0"/>
                <a:endParaRPr lang="en-US" altLang="zh-CN" sz="1600" b="1"/>
              </a:p>
            </p:txBody>
          </p:sp>
          <p:sp>
            <p:nvSpPr>
              <p:cNvPr id="27950" name="Rectangle 74"/>
              <p:cNvSpPr>
                <a:spLocks noChangeArrowheads="1"/>
              </p:cNvSpPr>
              <p:nvPr/>
            </p:nvSpPr>
            <p:spPr bwMode="auto">
              <a:xfrm>
                <a:off x="0" y="1152"/>
                <a:ext cx="474"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6" name="Group 75"/>
            <p:cNvGrpSpPr>
              <a:grpSpLocks/>
            </p:cNvGrpSpPr>
            <p:nvPr/>
          </p:nvGrpSpPr>
          <p:grpSpPr bwMode="auto">
            <a:xfrm>
              <a:off x="860" y="1752"/>
              <a:ext cx="352" cy="250"/>
              <a:chOff x="474" y="1152"/>
              <a:chExt cx="321" cy="480"/>
            </a:xfrm>
          </p:grpSpPr>
          <p:sp>
            <p:nvSpPr>
              <p:cNvPr id="27947" name="Rectangle 76"/>
              <p:cNvSpPr>
                <a:spLocks noChangeArrowheads="1"/>
              </p:cNvSpPr>
              <p:nvPr/>
            </p:nvSpPr>
            <p:spPr bwMode="auto">
              <a:xfrm>
                <a:off x="517" y="1152"/>
                <a:ext cx="235"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48" name="Rectangle 77"/>
              <p:cNvSpPr>
                <a:spLocks noChangeArrowheads="1"/>
              </p:cNvSpPr>
              <p:nvPr/>
            </p:nvSpPr>
            <p:spPr bwMode="auto">
              <a:xfrm>
                <a:off x="474" y="1152"/>
                <a:ext cx="321"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7" name="Group 78"/>
            <p:cNvGrpSpPr>
              <a:grpSpLocks/>
            </p:cNvGrpSpPr>
            <p:nvPr/>
          </p:nvGrpSpPr>
          <p:grpSpPr bwMode="auto">
            <a:xfrm>
              <a:off x="1212" y="1752"/>
              <a:ext cx="352" cy="250"/>
              <a:chOff x="795" y="1152"/>
              <a:chExt cx="321" cy="480"/>
            </a:xfrm>
          </p:grpSpPr>
          <p:sp>
            <p:nvSpPr>
              <p:cNvPr id="27945" name="Rectangle 79"/>
              <p:cNvSpPr>
                <a:spLocks noChangeArrowheads="1"/>
              </p:cNvSpPr>
              <p:nvPr/>
            </p:nvSpPr>
            <p:spPr bwMode="auto">
              <a:xfrm>
                <a:off x="838" y="1152"/>
                <a:ext cx="235"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46" name="Rectangle 80"/>
              <p:cNvSpPr>
                <a:spLocks noChangeArrowheads="1"/>
              </p:cNvSpPr>
              <p:nvPr/>
            </p:nvSpPr>
            <p:spPr bwMode="auto">
              <a:xfrm>
                <a:off x="795" y="1152"/>
                <a:ext cx="321"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8" name="Group 81"/>
            <p:cNvGrpSpPr>
              <a:grpSpLocks/>
            </p:cNvGrpSpPr>
            <p:nvPr/>
          </p:nvGrpSpPr>
          <p:grpSpPr bwMode="auto">
            <a:xfrm>
              <a:off x="1564" y="1752"/>
              <a:ext cx="353" cy="250"/>
              <a:chOff x="1116" y="1152"/>
              <a:chExt cx="322" cy="480"/>
            </a:xfrm>
          </p:grpSpPr>
          <p:sp>
            <p:nvSpPr>
              <p:cNvPr id="27943" name="Rectangle 82"/>
              <p:cNvSpPr>
                <a:spLocks noChangeArrowheads="1"/>
              </p:cNvSpPr>
              <p:nvPr/>
            </p:nvSpPr>
            <p:spPr bwMode="auto">
              <a:xfrm>
                <a:off x="1159" y="1152"/>
                <a:ext cx="236"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44" name="Rectangle 83"/>
              <p:cNvSpPr>
                <a:spLocks noChangeArrowheads="1"/>
              </p:cNvSpPr>
              <p:nvPr/>
            </p:nvSpPr>
            <p:spPr bwMode="auto">
              <a:xfrm>
                <a:off x="1116" y="1152"/>
                <a:ext cx="322"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9" name="Group 84"/>
            <p:cNvGrpSpPr>
              <a:grpSpLocks/>
            </p:cNvGrpSpPr>
            <p:nvPr/>
          </p:nvGrpSpPr>
          <p:grpSpPr bwMode="auto">
            <a:xfrm>
              <a:off x="1917" y="1752"/>
              <a:ext cx="351" cy="250"/>
              <a:chOff x="1438" y="1152"/>
              <a:chExt cx="321" cy="480"/>
            </a:xfrm>
          </p:grpSpPr>
          <p:sp>
            <p:nvSpPr>
              <p:cNvPr id="27941" name="Rectangle 85"/>
              <p:cNvSpPr>
                <a:spLocks noChangeArrowheads="1"/>
              </p:cNvSpPr>
              <p:nvPr/>
            </p:nvSpPr>
            <p:spPr bwMode="auto">
              <a:xfrm>
                <a:off x="1481" y="1152"/>
                <a:ext cx="235"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42" name="Rectangle 86"/>
              <p:cNvSpPr>
                <a:spLocks noChangeArrowheads="1"/>
              </p:cNvSpPr>
              <p:nvPr/>
            </p:nvSpPr>
            <p:spPr bwMode="auto">
              <a:xfrm>
                <a:off x="1438" y="1152"/>
                <a:ext cx="321"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30" name="Group 87"/>
            <p:cNvGrpSpPr>
              <a:grpSpLocks/>
            </p:cNvGrpSpPr>
            <p:nvPr/>
          </p:nvGrpSpPr>
          <p:grpSpPr bwMode="auto">
            <a:xfrm>
              <a:off x="2268" y="1752"/>
              <a:ext cx="353" cy="250"/>
              <a:chOff x="1759" y="1152"/>
              <a:chExt cx="322" cy="480"/>
            </a:xfrm>
          </p:grpSpPr>
          <p:sp>
            <p:nvSpPr>
              <p:cNvPr id="27939" name="Rectangle 88"/>
              <p:cNvSpPr>
                <a:spLocks noChangeArrowheads="1"/>
              </p:cNvSpPr>
              <p:nvPr/>
            </p:nvSpPr>
            <p:spPr bwMode="auto">
              <a:xfrm>
                <a:off x="1802" y="1152"/>
                <a:ext cx="236"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40" name="Rectangle 89"/>
              <p:cNvSpPr>
                <a:spLocks noChangeArrowheads="1"/>
              </p:cNvSpPr>
              <p:nvPr/>
            </p:nvSpPr>
            <p:spPr bwMode="auto">
              <a:xfrm>
                <a:off x="1759" y="1152"/>
                <a:ext cx="322"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31" name="Group 90"/>
            <p:cNvGrpSpPr>
              <a:grpSpLocks/>
            </p:cNvGrpSpPr>
            <p:nvPr/>
          </p:nvGrpSpPr>
          <p:grpSpPr bwMode="auto">
            <a:xfrm>
              <a:off x="2621" y="1752"/>
              <a:ext cx="352" cy="250"/>
              <a:chOff x="2081" y="1152"/>
              <a:chExt cx="321" cy="480"/>
            </a:xfrm>
          </p:grpSpPr>
          <p:sp>
            <p:nvSpPr>
              <p:cNvPr id="27937" name="Rectangle 91"/>
              <p:cNvSpPr>
                <a:spLocks noChangeArrowheads="1"/>
              </p:cNvSpPr>
              <p:nvPr/>
            </p:nvSpPr>
            <p:spPr bwMode="auto">
              <a:xfrm>
                <a:off x="2124" y="1152"/>
                <a:ext cx="235" cy="480"/>
              </a:xfrm>
              <a:prstGeom prst="rect">
                <a:avLst/>
              </a:prstGeom>
              <a:noFill/>
              <a:ln w="9525">
                <a:noFill/>
                <a:miter lim="800000"/>
                <a:headEnd/>
                <a:tailEnd/>
              </a:ln>
            </p:spPr>
            <p:txBody>
              <a:bodyPr/>
              <a:lstStyle/>
              <a:p>
                <a:pPr algn="l"/>
                <a:r>
                  <a:rPr lang="en-US" altLang="zh-CN" sz="1600" b="1">
                    <a:latin typeface="宋体" charset="-122"/>
                  </a:rPr>
                  <a:t>acc</a:t>
                </a:r>
                <a:endParaRPr lang="en-US" altLang="zh-CN" sz="1600" b="1">
                  <a:latin typeface="Tahoma" pitchFamily="34" charset="0"/>
                </a:endParaRPr>
              </a:p>
              <a:p>
                <a:pPr algn="l" eaLnBrk="0" hangingPunct="0"/>
                <a:endParaRPr lang="en-US" altLang="zh-CN" sz="1600" b="1"/>
              </a:p>
            </p:txBody>
          </p:sp>
          <p:sp>
            <p:nvSpPr>
              <p:cNvPr id="27938" name="Rectangle 92"/>
              <p:cNvSpPr>
                <a:spLocks noChangeArrowheads="1"/>
              </p:cNvSpPr>
              <p:nvPr/>
            </p:nvSpPr>
            <p:spPr bwMode="auto">
              <a:xfrm>
                <a:off x="2081" y="1152"/>
                <a:ext cx="321"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7995" name="Group 93"/>
            <p:cNvGrpSpPr>
              <a:grpSpLocks/>
            </p:cNvGrpSpPr>
            <p:nvPr/>
          </p:nvGrpSpPr>
          <p:grpSpPr bwMode="auto">
            <a:xfrm>
              <a:off x="2973" y="1752"/>
              <a:ext cx="353" cy="250"/>
              <a:chOff x="2402" y="1152"/>
              <a:chExt cx="322" cy="480"/>
            </a:xfrm>
          </p:grpSpPr>
          <p:sp>
            <p:nvSpPr>
              <p:cNvPr id="27935" name="Rectangle 94"/>
              <p:cNvSpPr>
                <a:spLocks noChangeArrowheads="1"/>
              </p:cNvSpPr>
              <p:nvPr/>
            </p:nvSpPr>
            <p:spPr bwMode="auto">
              <a:xfrm>
                <a:off x="2445" y="1152"/>
                <a:ext cx="236"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36" name="Rectangle 95"/>
              <p:cNvSpPr>
                <a:spLocks noChangeArrowheads="1"/>
              </p:cNvSpPr>
              <p:nvPr/>
            </p:nvSpPr>
            <p:spPr bwMode="auto">
              <a:xfrm>
                <a:off x="2402" y="1152"/>
                <a:ext cx="322"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7996" name="Group 96"/>
            <p:cNvGrpSpPr>
              <a:grpSpLocks/>
            </p:cNvGrpSpPr>
            <p:nvPr/>
          </p:nvGrpSpPr>
          <p:grpSpPr bwMode="auto">
            <a:xfrm>
              <a:off x="3326" y="1752"/>
              <a:ext cx="351" cy="250"/>
              <a:chOff x="2724" y="1152"/>
              <a:chExt cx="321" cy="480"/>
            </a:xfrm>
          </p:grpSpPr>
          <p:sp>
            <p:nvSpPr>
              <p:cNvPr id="27933" name="Rectangle 97"/>
              <p:cNvSpPr>
                <a:spLocks noChangeArrowheads="1"/>
              </p:cNvSpPr>
              <p:nvPr/>
            </p:nvSpPr>
            <p:spPr bwMode="auto">
              <a:xfrm>
                <a:off x="2767" y="1152"/>
                <a:ext cx="235"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34" name="Rectangle 98"/>
              <p:cNvSpPr>
                <a:spLocks noChangeArrowheads="1"/>
              </p:cNvSpPr>
              <p:nvPr/>
            </p:nvSpPr>
            <p:spPr bwMode="auto">
              <a:xfrm>
                <a:off x="2724" y="1152"/>
                <a:ext cx="321"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7997" name="Group 99"/>
            <p:cNvGrpSpPr>
              <a:grpSpLocks/>
            </p:cNvGrpSpPr>
            <p:nvPr/>
          </p:nvGrpSpPr>
          <p:grpSpPr bwMode="auto">
            <a:xfrm>
              <a:off x="3677" y="1752"/>
              <a:ext cx="353" cy="250"/>
              <a:chOff x="3045" y="1152"/>
              <a:chExt cx="322" cy="480"/>
            </a:xfrm>
          </p:grpSpPr>
          <p:sp>
            <p:nvSpPr>
              <p:cNvPr id="27931" name="Rectangle 100"/>
              <p:cNvSpPr>
                <a:spLocks noChangeArrowheads="1"/>
              </p:cNvSpPr>
              <p:nvPr/>
            </p:nvSpPr>
            <p:spPr bwMode="auto">
              <a:xfrm>
                <a:off x="3088" y="1152"/>
                <a:ext cx="236" cy="480"/>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32" name="Rectangle 101"/>
              <p:cNvSpPr>
                <a:spLocks noChangeArrowheads="1"/>
              </p:cNvSpPr>
              <p:nvPr/>
            </p:nvSpPr>
            <p:spPr bwMode="auto">
              <a:xfrm>
                <a:off x="3045" y="1152"/>
                <a:ext cx="322" cy="480"/>
              </a:xfrm>
              <a:prstGeom prst="rect">
                <a:avLst/>
              </a:prstGeom>
              <a:noFill/>
              <a:ln w="7">
                <a:solidFill>
                  <a:srgbClr val="A0A0A0"/>
                </a:solidFill>
                <a:miter lim="800000"/>
                <a:headEnd/>
                <a:tailEnd/>
              </a:ln>
            </p:spPr>
            <p:txBody>
              <a:bodyPr wrap="none"/>
              <a:lstStyle/>
              <a:p>
                <a:pPr algn="l"/>
                <a:endParaRPr lang="zh-CN" altLang="en-US"/>
              </a:p>
            </p:txBody>
          </p:sp>
        </p:grpSp>
        <p:grpSp>
          <p:nvGrpSpPr>
            <p:cNvPr id="27998" name="Group 102"/>
            <p:cNvGrpSpPr>
              <a:grpSpLocks/>
            </p:cNvGrpSpPr>
            <p:nvPr/>
          </p:nvGrpSpPr>
          <p:grpSpPr bwMode="auto">
            <a:xfrm>
              <a:off x="341" y="2002"/>
              <a:ext cx="519" cy="199"/>
              <a:chOff x="0" y="1632"/>
              <a:chExt cx="474" cy="384"/>
            </a:xfrm>
          </p:grpSpPr>
          <p:sp>
            <p:nvSpPr>
              <p:cNvPr id="27929" name="Rectangle 103"/>
              <p:cNvSpPr>
                <a:spLocks noChangeArrowheads="1"/>
              </p:cNvSpPr>
              <p:nvPr/>
            </p:nvSpPr>
            <p:spPr bwMode="auto">
              <a:xfrm>
                <a:off x="43" y="1632"/>
                <a:ext cx="388" cy="384"/>
              </a:xfrm>
              <a:prstGeom prst="rect">
                <a:avLst/>
              </a:prstGeom>
              <a:noFill/>
              <a:ln w="9525">
                <a:noFill/>
                <a:miter lim="800000"/>
                <a:headEnd/>
                <a:tailEnd/>
              </a:ln>
            </p:spPr>
            <p:txBody>
              <a:bodyPr/>
              <a:lstStyle/>
              <a:p>
                <a:pPr algn="l"/>
                <a:r>
                  <a:rPr lang="en-US" altLang="zh-CN" sz="1600" b="1"/>
                  <a:t>2</a:t>
                </a:r>
              </a:p>
              <a:p>
                <a:pPr algn="l" eaLnBrk="0" hangingPunct="0"/>
                <a:endParaRPr lang="en-US" altLang="zh-CN" sz="1600" b="1"/>
              </a:p>
            </p:txBody>
          </p:sp>
          <p:sp>
            <p:nvSpPr>
              <p:cNvPr id="27930" name="Rectangle 104"/>
              <p:cNvSpPr>
                <a:spLocks noChangeArrowheads="1"/>
              </p:cNvSpPr>
              <p:nvPr/>
            </p:nvSpPr>
            <p:spPr bwMode="auto">
              <a:xfrm>
                <a:off x="0" y="1632"/>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999" name="Group 105"/>
            <p:cNvGrpSpPr>
              <a:grpSpLocks/>
            </p:cNvGrpSpPr>
            <p:nvPr/>
          </p:nvGrpSpPr>
          <p:grpSpPr bwMode="auto">
            <a:xfrm>
              <a:off x="860" y="2002"/>
              <a:ext cx="352" cy="199"/>
              <a:chOff x="474" y="1632"/>
              <a:chExt cx="321" cy="384"/>
            </a:xfrm>
          </p:grpSpPr>
          <p:sp>
            <p:nvSpPr>
              <p:cNvPr id="27927" name="Rectangle 106"/>
              <p:cNvSpPr>
                <a:spLocks noChangeArrowheads="1"/>
              </p:cNvSpPr>
              <p:nvPr/>
            </p:nvSpPr>
            <p:spPr bwMode="auto">
              <a:xfrm>
                <a:off x="517" y="163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28" name="Rectangle 107"/>
              <p:cNvSpPr>
                <a:spLocks noChangeArrowheads="1"/>
              </p:cNvSpPr>
              <p:nvPr/>
            </p:nvSpPr>
            <p:spPr bwMode="auto">
              <a:xfrm>
                <a:off x="474" y="163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0" name="Group 108"/>
            <p:cNvGrpSpPr>
              <a:grpSpLocks/>
            </p:cNvGrpSpPr>
            <p:nvPr/>
          </p:nvGrpSpPr>
          <p:grpSpPr bwMode="auto">
            <a:xfrm>
              <a:off x="1212" y="2002"/>
              <a:ext cx="352" cy="199"/>
              <a:chOff x="795" y="1632"/>
              <a:chExt cx="321" cy="384"/>
            </a:xfrm>
          </p:grpSpPr>
          <p:sp>
            <p:nvSpPr>
              <p:cNvPr id="27925" name="Rectangle 109"/>
              <p:cNvSpPr>
                <a:spLocks noChangeArrowheads="1"/>
              </p:cNvSpPr>
              <p:nvPr/>
            </p:nvSpPr>
            <p:spPr bwMode="auto">
              <a:xfrm>
                <a:off x="838" y="163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26" name="Rectangle 110"/>
              <p:cNvSpPr>
                <a:spLocks noChangeArrowheads="1"/>
              </p:cNvSpPr>
              <p:nvPr/>
            </p:nvSpPr>
            <p:spPr bwMode="auto">
              <a:xfrm>
                <a:off x="795" y="163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1" name="Group 111"/>
            <p:cNvGrpSpPr>
              <a:grpSpLocks/>
            </p:cNvGrpSpPr>
            <p:nvPr/>
          </p:nvGrpSpPr>
          <p:grpSpPr bwMode="auto">
            <a:xfrm>
              <a:off x="1564" y="2002"/>
              <a:ext cx="353" cy="199"/>
              <a:chOff x="1116" y="1632"/>
              <a:chExt cx="322" cy="384"/>
            </a:xfrm>
          </p:grpSpPr>
          <p:sp>
            <p:nvSpPr>
              <p:cNvPr id="27923" name="Rectangle 112"/>
              <p:cNvSpPr>
                <a:spLocks noChangeArrowheads="1"/>
              </p:cNvSpPr>
              <p:nvPr/>
            </p:nvSpPr>
            <p:spPr bwMode="auto">
              <a:xfrm>
                <a:off x="1159" y="163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24" name="Rectangle 113"/>
              <p:cNvSpPr>
                <a:spLocks noChangeArrowheads="1"/>
              </p:cNvSpPr>
              <p:nvPr/>
            </p:nvSpPr>
            <p:spPr bwMode="auto">
              <a:xfrm>
                <a:off x="1116" y="163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2" name="Group 114"/>
            <p:cNvGrpSpPr>
              <a:grpSpLocks/>
            </p:cNvGrpSpPr>
            <p:nvPr/>
          </p:nvGrpSpPr>
          <p:grpSpPr bwMode="auto">
            <a:xfrm>
              <a:off x="1917" y="2002"/>
              <a:ext cx="351" cy="199"/>
              <a:chOff x="1438" y="1632"/>
              <a:chExt cx="321" cy="384"/>
            </a:xfrm>
          </p:grpSpPr>
          <p:sp>
            <p:nvSpPr>
              <p:cNvPr id="27921" name="Rectangle 115"/>
              <p:cNvSpPr>
                <a:spLocks noChangeArrowheads="1"/>
              </p:cNvSpPr>
              <p:nvPr/>
            </p:nvSpPr>
            <p:spPr bwMode="auto">
              <a:xfrm>
                <a:off x="1481" y="1632"/>
                <a:ext cx="235" cy="384"/>
              </a:xfrm>
              <a:prstGeom prst="rect">
                <a:avLst/>
              </a:prstGeom>
              <a:noFill/>
              <a:ln w="9525">
                <a:noFill/>
                <a:miter lim="800000"/>
                <a:headEnd/>
                <a:tailEnd/>
              </a:ln>
            </p:spPr>
            <p:txBody>
              <a:bodyPr/>
              <a:lstStyle/>
              <a:p>
                <a:pPr algn="l"/>
                <a:r>
                  <a:rPr lang="en-US" altLang="zh-CN" sz="1600" b="1"/>
                  <a:t>S</a:t>
                </a:r>
                <a:r>
                  <a:rPr lang="en-US" altLang="zh-CN" sz="1600" b="1" baseline="-30000"/>
                  <a:t>4</a:t>
                </a:r>
                <a:endParaRPr lang="en-US" altLang="zh-CN" sz="1600" b="1"/>
              </a:p>
              <a:p>
                <a:pPr algn="l" eaLnBrk="0" hangingPunct="0"/>
                <a:endParaRPr lang="en-US" altLang="zh-CN" sz="1600" b="1"/>
              </a:p>
            </p:txBody>
          </p:sp>
          <p:sp>
            <p:nvSpPr>
              <p:cNvPr id="27922" name="Rectangle 116"/>
              <p:cNvSpPr>
                <a:spLocks noChangeArrowheads="1"/>
              </p:cNvSpPr>
              <p:nvPr/>
            </p:nvSpPr>
            <p:spPr bwMode="auto">
              <a:xfrm>
                <a:off x="1438" y="163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3" name="Group 117"/>
            <p:cNvGrpSpPr>
              <a:grpSpLocks/>
            </p:cNvGrpSpPr>
            <p:nvPr/>
          </p:nvGrpSpPr>
          <p:grpSpPr bwMode="auto">
            <a:xfrm>
              <a:off x="2268" y="2002"/>
              <a:ext cx="353" cy="199"/>
              <a:chOff x="1759" y="1632"/>
              <a:chExt cx="322" cy="384"/>
            </a:xfrm>
          </p:grpSpPr>
          <p:sp>
            <p:nvSpPr>
              <p:cNvPr id="27919" name="Rectangle 118"/>
              <p:cNvSpPr>
                <a:spLocks noChangeArrowheads="1"/>
              </p:cNvSpPr>
              <p:nvPr/>
            </p:nvSpPr>
            <p:spPr bwMode="auto">
              <a:xfrm>
                <a:off x="1802" y="163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20" name="Rectangle 119"/>
              <p:cNvSpPr>
                <a:spLocks noChangeArrowheads="1"/>
              </p:cNvSpPr>
              <p:nvPr/>
            </p:nvSpPr>
            <p:spPr bwMode="auto">
              <a:xfrm>
                <a:off x="1759" y="163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4" name="Group 120"/>
            <p:cNvGrpSpPr>
              <a:grpSpLocks/>
            </p:cNvGrpSpPr>
            <p:nvPr/>
          </p:nvGrpSpPr>
          <p:grpSpPr bwMode="auto">
            <a:xfrm>
              <a:off x="2621" y="2002"/>
              <a:ext cx="352" cy="199"/>
              <a:chOff x="2081" y="1632"/>
              <a:chExt cx="321" cy="384"/>
            </a:xfrm>
          </p:grpSpPr>
          <p:sp>
            <p:nvSpPr>
              <p:cNvPr id="27917" name="Rectangle 121"/>
              <p:cNvSpPr>
                <a:spLocks noChangeArrowheads="1"/>
              </p:cNvSpPr>
              <p:nvPr/>
            </p:nvSpPr>
            <p:spPr bwMode="auto">
              <a:xfrm>
                <a:off x="2124" y="163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18" name="Rectangle 122"/>
              <p:cNvSpPr>
                <a:spLocks noChangeArrowheads="1"/>
              </p:cNvSpPr>
              <p:nvPr/>
            </p:nvSpPr>
            <p:spPr bwMode="auto">
              <a:xfrm>
                <a:off x="2081" y="163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5" name="Group 123"/>
            <p:cNvGrpSpPr>
              <a:grpSpLocks/>
            </p:cNvGrpSpPr>
            <p:nvPr/>
          </p:nvGrpSpPr>
          <p:grpSpPr bwMode="auto">
            <a:xfrm>
              <a:off x="2973" y="2002"/>
              <a:ext cx="353" cy="199"/>
              <a:chOff x="2402" y="1632"/>
              <a:chExt cx="322" cy="384"/>
            </a:xfrm>
          </p:grpSpPr>
          <p:sp>
            <p:nvSpPr>
              <p:cNvPr id="27915" name="Rectangle 124"/>
              <p:cNvSpPr>
                <a:spLocks noChangeArrowheads="1"/>
              </p:cNvSpPr>
              <p:nvPr/>
            </p:nvSpPr>
            <p:spPr bwMode="auto">
              <a:xfrm>
                <a:off x="2445" y="163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16" name="Rectangle 125"/>
              <p:cNvSpPr>
                <a:spLocks noChangeArrowheads="1"/>
              </p:cNvSpPr>
              <p:nvPr/>
            </p:nvSpPr>
            <p:spPr bwMode="auto">
              <a:xfrm>
                <a:off x="2402" y="163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6" name="Group 126"/>
            <p:cNvGrpSpPr>
              <a:grpSpLocks/>
            </p:cNvGrpSpPr>
            <p:nvPr/>
          </p:nvGrpSpPr>
          <p:grpSpPr bwMode="auto">
            <a:xfrm>
              <a:off x="3326" y="2002"/>
              <a:ext cx="351" cy="199"/>
              <a:chOff x="2724" y="1632"/>
              <a:chExt cx="321" cy="384"/>
            </a:xfrm>
          </p:grpSpPr>
          <p:sp>
            <p:nvSpPr>
              <p:cNvPr id="27913" name="Rectangle 127"/>
              <p:cNvSpPr>
                <a:spLocks noChangeArrowheads="1"/>
              </p:cNvSpPr>
              <p:nvPr/>
            </p:nvSpPr>
            <p:spPr bwMode="auto">
              <a:xfrm>
                <a:off x="2767" y="1632"/>
                <a:ext cx="235" cy="384"/>
              </a:xfrm>
              <a:prstGeom prst="rect">
                <a:avLst/>
              </a:prstGeom>
              <a:noFill/>
              <a:ln w="9525">
                <a:noFill/>
                <a:miter lim="800000"/>
                <a:headEnd/>
                <a:tailEnd/>
              </a:ln>
            </p:spPr>
            <p:txBody>
              <a:bodyPr/>
              <a:lstStyle/>
              <a:p>
                <a:pPr algn="l"/>
                <a:r>
                  <a:rPr lang="en-US" altLang="zh-CN" sz="1600" b="1">
                    <a:latin typeface="宋体" charset="-122"/>
                  </a:rPr>
                  <a:t>3</a:t>
                </a:r>
                <a:endParaRPr lang="en-US" altLang="zh-CN" sz="1600" b="1">
                  <a:latin typeface="Tahoma" pitchFamily="34" charset="0"/>
                </a:endParaRPr>
              </a:p>
              <a:p>
                <a:pPr algn="l" eaLnBrk="0" hangingPunct="0"/>
                <a:endParaRPr lang="en-US" altLang="zh-CN" sz="1600" b="1"/>
              </a:p>
            </p:txBody>
          </p:sp>
          <p:sp>
            <p:nvSpPr>
              <p:cNvPr id="27914" name="Rectangle 128"/>
              <p:cNvSpPr>
                <a:spLocks noChangeArrowheads="1"/>
              </p:cNvSpPr>
              <p:nvPr/>
            </p:nvSpPr>
            <p:spPr bwMode="auto">
              <a:xfrm>
                <a:off x="2724" y="163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7" name="Group 129"/>
            <p:cNvGrpSpPr>
              <a:grpSpLocks/>
            </p:cNvGrpSpPr>
            <p:nvPr/>
          </p:nvGrpSpPr>
          <p:grpSpPr bwMode="auto">
            <a:xfrm>
              <a:off x="3677" y="2002"/>
              <a:ext cx="353" cy="199"/>
              <a:chOff x="3045" y="1632"/>
              <a:chExt cx="322" cy="384"/>
            </a:xfrm>
          </p:grpSpPr>
          <p:sp>
            <p:nvSpPr>
              <p:cNvPr id="27911" name="Rectangle 130"/>
              <p:cNvSpPr>
                <a:spLocks noChangeArrowheads="1"/>
              </p:cNvSpPr>
              <p:nvPr/>
            </p:nvSpPr>
            <p:spPr bwMode="auto">
              <a:xfrm>
                <a:off x="3088" y="163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12" name="Rectangle 131"/>
              <p:cNvSpPr>
                <a:spLocks noChangeArrowheads="1"/>
              </p:cNvSpPr>
              <p:nvPr/>
            </p:nvSpPr>
            <p:spPr bwMode="auto">
              <a:xfrm>
                <a:off x="3045" y="163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8" name="Group 132"/>
            <p:cNvGrpSpPr>
              <a:grpSpLocks/>
            </p:cNvGrpSpPr>
            <p:nvPr/>
          </p:nvGrpSpPr>
          <p:grpSpPr bwMode="auto">
            <a:xfrm>
              <a:off x="341" y="2201"/>
              <a:ext cx="519" cy="200"/>
              <a:chOff x="0" y="2016"/>
              <a:chExt cx="474" cy="384"/>
            </a:xfrm>
          </p:grpSpPr>
          <p:sp>
            <p:nvSpPr>
              <p:cNvPr id="27909" name="Rectangle 133"/>
              <p:cNvSpPr>
                <a:spLocks noChangeArrowheads="1"/>
              </p:cNvSpPr>
              <p:nvPr/>
            </p:nvSpPr>
            <p:spPr bwMode="auto">
              <a:xfrm>
                <a:off x="43" y="2016"/>
                <a:ext cx="388" cy="384"/>
              </a:xfrm>
              <a:prstGeom prst="rect">
                <a:avLst/>
              </a:prstGeom>
              <a:noFill/>
              <a:ln w="9525">
                <a:noFill/>
                <a:miter lim="800000"/>
                <a:headEnd/>
                <a:tailEnd/>
              </a:ln>
            </p:spPr>
            <p:txBody>
              <a:bodyPr/>
              <a:lstStyle/>
              <a:p>
                <a:pPr algn="l"/>
                <a:r>
                  <a:rPr lang="en-US" altLang="zh-CN" sz="1600" b="1">
                    <a:latin typeface="宋体" charset="-122"/>
                  </a:rPr>
                  <a:t>3</a:t>
                </a:r>
                <a:endParaRPr lang="en-US" altLang="zh-CN" sz="1600" b="1">
                  <a:latin typeface="Tahoma" pitchFamily="34" charset="0"/>
                </a:endParaRPr>
              </a:p>
              <a:p>
                <a:pPr algn="l" eaLnBrk="0" hangingPunct="0"/>
                <a:endParaRPr lang="en-US" altLang="zh-CN" sz="1600" b="1"/>
              </a:p>
            </p:txBody>
          </p:sp>
          <p:sp>
            <p:nvSpPr>
              <p:cNvPr id="27910" name="Rectangle 134"/>
              <p:cNvSpPr>
                <a:spLocks noChangeArrowheads="1"/>
              </p:cNvSpPr>
              <p:nvPr/>
            </p:nvSpPr>
            <p:spPr bwMode="auto">
              <a:xfrm>
                <a:off x="0" y="2016"/>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29" name="Group 135"/>
            <p:cNvGrpSpPr>
              <a:grpSpLocks/>
            </p:cNvGrpSpPr>
            <p:nvPr/>
          </p:nvGrpSpPr>
          <p:grpSpPr bwMode="auto">
            <a:xfrm>
              <a:off x="860" y="2201"/>
              <a:ext cx="352" cy="200"/>
              <a:chOff x="474" y="2016"/>
              <a:chExt cx="321" cy="384"/>
            </a:xfrm>
          </p:grpSpPr>
          <p:sp>
            <p:nvSpPr>
              <p:cNvPr id="27907" name="Rectangle 136"/>
              <p:cNvSpPr>
                <a:spLocks noChangeArrowheads="1"/>
              </p:cNvSpPr>
              <p:nvPr/>
            </p:nvSpPr>
            <p:spPr bwMode="auto">
              <a:xfrm>
                <a:off x="517" y="2016"/>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08" name="Rectangle 137"/>
              <p:cNvSpPr>
                <a:spLocks noChangeArrowheads="1"/>
              </p:cNvSpPr>
              <p:nvPr/>
            </p:nvSpPr>
            <p:spPr bwMode="auto">
              <a:xfrm>
                <a:off x="474" y="201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0" name="Group 138"/>
            <p:cNvGrpSpPr>
              <a:grpSpLocks/>
            </p:cNvGrpSpPr>
            <p:nvPr/>
          </p:nvGrpSpPr>
          <p:grpSpPr bwMode="auto">
            <a:xfrm>
              <a:off x="1212" y="2201"/>
              <a:ext cx="352" cy="200"/>
              <a:chOff x="795" y="2016"/>
              <a:chExt cx="321" cy="384"/>
            </a:xfrm>
          </p:grpSpPr>
          <p:sp>
            <p:nvSpPr>
              <p:cNvPr id="27905" name="Rectangle 139"/>
              <p:cNvSpPr>
                <a:spLocks noChangeArrowheads="1"/>
              </p:cNvSpPr>
              <p:nvPr/>
            </p:nvSpPr>
            <p:spPr bwMode="auto">
              <a:xfrm>
                <a:off x="838" y="2016"/>
                <a:ext cx="235" cy="384"/>
              </a:xfrm>
              <a:prstGeom prst="rect">
                <a:avLst/>
              </a:prstGeom>
              <a:noFill/>
              <a:ln w="9525">
                <a:noFill/>
                <a:miter lim="800000"/>
                <a:headEnd/>
                <a:tailEnd/>
              </a:ln>
            </p:spPr>
            <p:txBody>
              <a:bodyPr/>
              <a:lstStyle/>
              <a:p>
                <a:pPr algn="l"/>
                <a:r>
                  <a:rPr lang="en-US" altLang="zh-CN" sz="1600" b="1"/>
                  <a:t>S</a:t>
                </a:r>
                <a:r>
                  <a:rPr lang="en-US" altLang="zh-CN" sz="1600" b="1" baseline="-30000"/>
                  <a:t>5</a:t>
                </a:r>
                <a:endParaRPr lang="en-US" altLang="zh-CN" sz="1600" b="1"/>
              </a:p>
              <a:p>
                <a:pPr algn="l" eaLnBrk="0" hangingPunct="0"/>
                <a:endParaRPr lang="en-US" altLang="zh-CN" sz="1600" b="1"/>
              </a:p>
            </p:txBody>
          </p:sp>
          <p:sp>
            <p:nvSpPr>
              <p:cNvPr id="27906" name="Rectangle 140"/>
              <p:cNvSpPr>
                <a:spLocks noChangeArrowheads="1"/>
              </p:cNvSpPr>
              <p:nvPr/>
            </p:nvSpPr>
            <p:spPr bwMode="auto">
              <a:xfrm>
                <a:off x="795" y="201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1" name="Group 141"/>
            <p:cNvGrpSpPr>
              <a:grpSpLocks/>
            </p:cNvGrpSpPr>
            <p:nvPr/>
          </p:nvGrpSpPr>
          <p:grpSpPr bwMode="auto">
            <a:xfrm>
              <a:off x="1564" y="2201"/>
              <a:ext cx="353" cy="200"/>
              <a:chOff x="1116" y="2016"/>
              <a:chExt cx="322" cy="384"/>
            </a:xfrm>
          </p:grpSpPr>
          <p:sp>
            <p:nvSpPr>
              <p:cNvPr id="27903" name="Rectangle 142"/>
              <p:cNvSpPr>
                <a:spLocks noChangeArrowheads="1"/>
              </p:cNvSpPr>
              <p:nvPr/>
            </p:nvSpPr>
            <p:spPr bwMode="auto">
              <a:xfrm>
                <a:off x="1159" y="201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04" name="Rectangle 143"/>
              <p:cNvSpPr>
                <a:spLocks noChangeArrowheads="1"/>
              </p:cNvSpPr>
              <p:nvPr/>
            </p:nvSpPr>
            <p:spPr bwMode="auto">
              <a:xfrm>
                <a:off x="1116" y="201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2" name="Group 144"/>
            <p:cNvGrpSpPr>
              <a:grpSpLocks/>
            </p:cNvGrpSpPr>
            <p:nvPr/>
          </p:nvGrpSpPr>
          <p:grpSpPr bwMode="auto">
            <a:xfrm>
              <a:off x="1917" y="2201"/>
              <a:ext cx="351" cy="200"/>
              <a:chOff x="1438" y="2016"/>
              <a:chExt cx="321" cy="384"/>
            </a:xfrm>
          </p:grpSpPr>
          <p:sp>
            <p:nvSpPr>
              <p:cNvPr id="27901" name="Rectangle 145"/>
              <p:cNvSpPr>
                <a:spLocks noChangeArrowheads="1"/>
              </p:cNvSpPr>
              <p:nvPr/>
            </p:nvSpPr>
            <p:spPr bwMode="auto">
              <a:xfrm>
                <a:off x="1481" y="2016"/>
                <a:ext cx="235" cy="384"/>
              </a:xfrm>
              <a:prstGeom prst="rect">
                <a:avLst/>
              </a:prstGeom>
              <a:noFill/>
              <a:ln w="9525">
                <a:noFill/>
                <a:miter lim="800000"/>
                <a:headEnd/>
                <a:tailEnd/>
              </a:ln>
            </p:spPr>
            <p:txBody>
              <a:bodyPr/>
              <a:lstStyle/>
              <a:p>
                <a:pPr algn="l"/>
                <a:r>
                  <a:rPr lang="en-US" altLang="zh-CN" sz="1600" b="1"/>
                  <a:t>S</a:t>
                </a:r>
                <a:r>
                  <a:rPr lang="en-US" altLang="zh-CN" sz="1600" b="1" baseline="-30000"/>
                  <a:t>6</a:t>
                </a:r>
                <a:endParaRPr lang="en-US" altLang="zh-CN" sz="1600" b="1"/>
              </a:p>
              <a:p>
                <a:pPr algn="l" eaLnBrk="0" hangingPunct="0"/>
                <a:endParaRPr lang="en-US" altLang="zh-CN" sz="1600" b="1"/>
              </a:p>
            </p:txBody>
          </p:sp>
          <p:sp>
            <p:nvSpPr>
              <p:cNvPr id="27902" name="Rectangle 146"/>
              <p:cNvSpPr>
                <a:spLocks noChangeArrowheads="1"/>
              </p:cNvSpPr>
              <p:nvPr/>
            </p:nvSpPr>
            <p:spPr bwMode="auto">
              <a:xfrm>
                <a:off x="1438" y="201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3" name="Group 147"/>
            <p:cNvGrpSpPr>
              <a:grpSpLocks/>
            </p:cNvGrpSpPr>
            <p:nvPr/>
          </p:nvGrpSpPr>
          <p:grpSpPr bwMode="auto">
            <a:xfrm>
              <a:off x="2268" y="2201"/>
              <a:ext cx="353" cy="200"/>
              <a:chOff x="1759" y="2016"/>
              <a:chExt cx="322" cy="384"/>
            </a:xfrm>
          </p:grpSpPr>
          <p:sp>
            <p:nvSpPr>
              <p:cNvPr id="27899" name="Rectangle 148"/>
              <p:cNvSpPr>
                <a:spLocks noChangeArrowheads="1"/>
              </p:cNvSpPr>
              <p:nvPr/>
            </p:nvSpPr>
            <p:spPr bwMode="auto">
              <a:xfrm>
                <a:off x="1802" y="201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900" name="Rectangle 149"/>
              <p:cNvSpPr>
                <a:spLocks noChangeArrowheads="1"/>
              </p:cNvSpPr>
              <p:nvPr/>
            </p:nvSpPr>
            <p:spPr bwMode="auto">
              <a:xfrm>
                <a:off x="1759" y="201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4" name="Group 150"/>
            <p:cNvGrpSpPr>
              <a:grpSpLocks/>
            </p:cNvGrpSpPr>
            <p:nvPr/>
          </p:nvGrpSpPr>
          <p:grpSpPr bwMode="auto">
            <a:xfrm>
              <a:off x="2621" y="2201"/>
              <a:ext cx="352" cy="200"/>
              <a:chOff x="2081" y="2016"/>
              <a:chExt cx="321" cy="384"/>
            </a:xfrm>
          </p:grpSpPr>
          <p:sp>
            <p:nvSpPr>
              <p:cNvPr id="27897" name="Rectangle 151"/>
              <p:cNvSpPr>
                <a:spLocks noChangeArrowheads="1"/>
              </p:cNvSpPr>
              <p:nvPr/>
            </p:nvSpPr>
            <p:spPr bwMode="auto">
              <a:xfrm>
                <a:off x="2124" y="2016"/>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98" name="Rectangle 152"/>
              <p:cNvSpPr>
                <a:spLocks noChangeArrowheads="1"/>
              </p:cNvSpPr>
              <p:nvPr/>
            </p:nvSpPr>
            <p:spPr bwMode="auto">
              <a:xfrm>
                <a:off x="2081" y="201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5" name="Group 153"/>
            <p:cNvGrpSpPr>
              <a:grpSpLocks/>
            </p:cNvGrpSpPr>
            <p:nvPr/>
          </p:nvGrpSpPr>
          <p:grpSpPr bwMode="auto">
            <a:xfrm>
              <a:off x="2973" y="2201"/>
              <a:ext cx="353" cy="200"/>
              <a:chOff x="2402" y="2016"/>
              <a:chExt cx="322" cy="384"/>
            </a:xfrm>
          </p:grpSpPr>
          <p:sp>
            <p:nvSpPr>
              <p:cNvPr id="27895" name="Rectangle 154"/>
              <p:cNvSpPr>
                <a:spLocks noChangeArrowheads="1"/>
              </p:cNvSpPr>
              <p:nvPr/>
            </p:nvSpPr>
            <p:spPr bwMode="auto">
              <a:xfrm>
                <a:off x="2445" y="201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96" name="Rectangle 155"/>
              <p:cNvSpPr>
                <a:spLocks noChangeArrowheads="1"/>
              </p:cNvSpPr>
              <p:nvPr/>
            </p:nvSpPr>
            <p:spPr bwMode="auto">
              <a:xfrm>
                <a:off x="2402" y="201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6" name="Group 156"/>
            <p:cNvGrpSpPr>
              <a:grpSpLocks/>
            </p:cNvGrpSpPr>
            <p:nvPr/>
          </p:nvGrpSpPr>
          <p:grpSpPr bwMode="auto">
            <a:xfrm>
              <a:off x="3326" y="2201"/>
              <a:ext cx="351" cy="200"/>
              <a:chOff x="2724" y="2016"/>
              <a:chExt cx="321" cy="384"/>
            </a:xfrm>
          </p:grpSpPr>
          <p:sp>
            <p:nvSpPr>
              <p:cNvPr id="27893" name="Rectangle 157"/>
              <p:cNvSpPr>
                <a:spLocks noChangeArrowheads="1"/>
              </p:cNvSpPr>
              <p:nvPr/>
            </p:nvSpPr>
            <p:spPr bwMode="auto">
              <a:xfrm>
                <a:off x="2767" y="2016"/>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94" name="Rectangle 158"/>
              <p:cNvSpPr>
                <a:spLocks noChangeArrowheads="1"/>
              </p:cNvSpPr>
              <p:nvPr/>
            </p:nvSpPr>
            <p:spPr bwMode="auto">
              <a:xfrm>
                <a:off x="2724" y="201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7" name="Group 159"/>
            <p:cNvGrpSpPr>
              <a:grpSpLocks/>
            </p:cNvGrpSpPr>
            <p:nvPr/>
          </p:nvGrpSpPr>
          <p:grpSpPr bwMode="auto">
            <a:xfrm>
              <a:off x="3677" y="2201"/>
              <a:ext cx="353" cy="200"/>
              <a:chOff x="3045" y="2016"/>
              <a:chExt cx="322" cy="384"/>
            </a:xfrm>
          </p:grpSpPr>
          <p:sp>
            <p:nvSpPr>
              <p:cNvPr id="27891" name="Rectangle 160"/>
              <p:cNvSpPr>
                <a:spLocks noChangeArrowheads="1"/>
              </p:cNvSpPr>
              <p:nvPr/>
            </p:nvSpPr>
            <p:spPr bwMode="auto">
              <a:xfrm>
                <a:off x="3088" y="201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92" name="Rectangle 161"/>
              <p:cNvSpPr>
                <a:spLocks noChangeArrowheads="1"/>
              </p:cNvSpPr>
              <p:nvPr/>
            </p:nvSpPr>
            <p:spPr bwMode="auto">
              <a:xfrm>
                <a:off x="3045" y="201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8" name="Group 162"/>
            <p:cNvGrpSpPr>
              <a:grpSpLocks/>
            </p:cNvGrpSpPr>
            <p:nvPr/>
          </p:nvGrpSpPr>
          <p:grpSpPr bwMode="auto">
            <a:xfrm>
              <a:off x="341" y="2401"/>
              <a:ext cx="519" cy="200"/>
              <a:chOff x="0" y="2400"/>
              <a:chExt cx="474" cy="384"/>
            </a:xfrm>
          </p:grpSpPr>
          <p:sp>
            <p:nvSpPr>
              <p:cNvPr id="27889" name="Rectangle 163"/>
              <p:cNvSpPr>
                <a:spLocks noChangeArrowheads="1"/>
              </p:cNvSpPr>
              <p:nvPr/>
            </p:nvSpPr>
            <p:spPr bwMode="auto">
              <a:xfrm>
                <a:off x="43" y="2400"/>
                <a:ext cx="388" cy="384"/>
              </a:xfrm>
              <a:prstGeom prst="rect">
                <a:avLst/>
              </a:prstGeom>
              <a:noFill/>
              <a:ln w="9525">
                <a:noFill/>
                <a:miter lim="800000"/>
                <a:headEnd/>
                <a:tailEnd/>
              </a:ln>
            </p:spPr>
            <p:txBody>
              <a:bodyPr/>
              <a:lstStyle/>
              <a:p>
                <a:pPr algn="l"/>
                <a:r>
                  <a:rPr lang="en-US" altLang="zh-CN" sz="1600" b="1"/>
                  <a:t>4</a:t>
                </a:r>
              </a:p>
              <a:p>
                <a:pPr algn="l" eaLnBrk="0" hangingPunct="0"/>
                <a:endParaRPr lang="en-US" altLang="zh-CN" sz="1600" b="1"/>
              </a:p>
            </p:txBody>
          </p:sp>
          <p:sp>
            <p:nvSpPr>
              <p:cNvPr id="27890" name="Rectangle 164"/>
              <p:cNvSpPr>
                <a:spLocks noChangeArrowheads="1"/>
              </p:cNvSpPr>
              <p:nvPr/>
            </p:nvSpPr>
            <p:spPr bwMode="auto">
              <a:xfrm>
                <a:off x="0" y="2400"/>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39" name="Group 165"/>
            <p:cNvGrpSpPr>
              <a:grpSpLocks/>
            </p:cNvGrpSpPr>
            <p:nvPr/>
          </p:nvGrpSpPr>
          <p:grpSpPr bwMode="auto">
            <a:xfrm>
              <a:off x="860" y="2401"/>
              <a:ext cx="352" cy="200"/>
              <a:chOff x="474" y="2400"/>
              <a:chExt cx="321" cy="384"/>
            </a:xfrm>
          </p:grpSpPr>
          <p:sp>
            <p:nvSpPr>
              <p:cNvPr id="27887" name="Rectangle 166"/>
              <p:cNvSpPr>
                <a:spLocks noChangeArrowheads="1"/>
              </p:cNvSpPr>
              <p:nvPr/>
            </p:nvSpPr>
            <p:spPr bwMode="auto">
              <a:xfrm>
                <a:off x="517" y="2400"/>
                <a:ext cx="235"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88" name="Rectangle 167"/>
              <p:cNvSpPr>
                <a:spLocks noChangeArrowheads="1"/>
              </p:cNvSpPr>
              <p:nvPr/>
            </p:nvSpPr>
            <p:spPr bwMode="auto">
              <a:xfrm>
                <a:off x="474" y="240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0" name="Group 168"/>
            <p:cNvGrpSpPr>
              <a:grpSpLocks/>
            </p:cNvGrpSpPr>
            <p:nvPr/>
          </p:nvGrpSpPr>
          <p:grpSpPr bwMode="auto">
            <a:xfrm>
              <a:off x="1212" y="2401"/>
              <a:ext cx="352" cy="200"/>
              <a:chOff x="795" y="2400"/>
              <a:chExt cx="321" cy="384"/>
            </a:xfrm>
          </p:grpSpPr>
          <p:sp>
            <p:nvSpPr>
              <p:cNvPr id="27885" name="Rectangle 169"/>
              <p:cNvSpPr>
                <a:spLocks noChangeArrowheads="1"/>
              </p:cNvSpPr>
              <p:nvPr/>
            </p:nvSpPr>
            <p:spPr bwMode="auto">
              <a:xfrm>
                <a:off x="838" y="2400"/>
                <a:ext cx="235"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86" name="Rectangle 170"/>
              <p:cNvSpPr>
                <a:spLocks noChangeArrowheads="1"/>
              </p:cNvSpPr>
              <p:nvPr/>
            </p:nvSpPr>
            <p:spPr bwMode="auto">
              <a:xfrm>
                <a:off x="795" y="240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1" name="Group 171"/>
            <p:cNvGrpSpPr>
              <a:grpSpLocks/>
            </p:cNvGrpSpPr>
            <p:nvPr/>
          </p:nvGrpSpPr>
          <p:grpSpPr bwMode="auto">
            <a:xfrm>
              <a:off x="1564" y="2401"/>
              <a:ext cx="353" cy="200"/>
              <a:chOff x="1116" y="2400"/>
              <a:chExt cx="322" cy="384"/>
            </a:xfrm>
          </p:grpSpPr>
          <p:sp>
            <p:nvSpPr>
              <p:cNvPr id="27883" name="Rectangle 172"/>
              <p:cNvSpPr>
                <a:spLocks noChangeArrowheads="1"/>
              </p:cNvSpPr>
              <p:nvPr/>
            </p:nvSpPr>
            <p:spPr bwMode="auto">
              <a:xfrm>
                <a:off x="1159" y="2400"/>
                <a:ext cx="236"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84" name="Rectangle 173"/>
              <p:cNvSpPr>
                <a:spLocks noChangeArrowheads="1"/>
              </p:cNvSpPr>
              <p:nvPr/>
            </p:nvSpPr>
            <p:spPr bwMode="auto">
              <a:xfrm>
                <a:off x="1116" y="240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2" name="Group 174"/>
            <p:cNvGrpSpPr>
              <a:grpSpLocks/>
            </p:cNvGrpSpPr>
            <p:nvPr/>
          </p:nvGrpSpPr>
          <p:grpSpPr bwMode="auto">
            <a:xfrm>
              <a:off x="1917" y="2401"/>
              <a:ext cx="351" cy="200"/>
              <a:chOff x="1438" y="2400"/>
              <a:chExt cx="321" cy="384"/>
            </a:xfrm>
          </p:grpSpPr>
          <p:sp>
            <p:nvSpPr>
              <p:cNvPr id="27881" name="Rectangle 175"/>
              <p:cNvSpPr>
                <a:spLocks noChangeArrowheads="1"/>
              </p:cNvSpPr>
              <p:nvPr/>
            </p:nvSpPr>
            <p:spPr bwMode="auto">
              <a:xfrm>
                <a:off x="1481" y="2400"/>
                <a:ext cx="235"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82" name="Rectangle 176"/>
              <p:cNvSpPr>
                <a:spLocks noChangeArrowheads="1"/>
              </p:cNvSpPr>
              <p:nvPr/>
            </p:nvSpPr>
            <p:spPr bwMode="auto">
              <a:xfrm>
                <a:off x="1438" y="240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3" name="Group 177"/>
            <p:cNvGrpSpPr>
              <a:grpSpLocks/>
            </p:cNvGrpSpPr>
            <p:nvPr/>
          </p:nvGrpSpPr>
          <p:grpSpPr bwMode="auto">
            <a:xfrm>
              <a:off x="2268" y="2401"/>
              <a:ext cx="353" cy="200"/>
              <a:chOff x="1759" y="2400"/>
              <a:chExt cx="322" cy="384"/>
            </a:xfrm>
          </p:grpSpPr>
          <p:sp>
            <p:nvSpPr>
              <p:cNvPr id="27879" name="Rectangle 178"/>
              <p:cNvSpPr>
                <a:spLocks noChangeArrowheads="1"/>
              </p:cNvSpPr>
              <p:nvPr/>
            </p:nvSpPr>
            <p:spPr bwMode="auto">
              <a:xfrm>
                <a:off x="1802" y="2400"/>
                <a:ext cx="236"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80" name="Rectangle 179"/>
              <p:cNvSpPr>
                <a:spLocks noChangeArrowheads="1"/>
              </p:cNvSpPr>
              <p:nvPr/>
            </p:nvSpPr>
            <p:spPr bwMode="auto">
              <a:xfrm>
                <a:off x="1759" y="240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4" name="Group 180"/>
            <p:cNvGrpSpPr>
              <a:grpSpLocks/>
            </p:cNvGrpSpPr>
            <p:nvPr/>
          </p:nvGrpSpPr>
          <p:grpSpPr bwMode="auto">
            <a:xfrm>
              <a:off x="2621" y="2401"/>
              <a:ext cx="352" cy="200"/>
              <a:chOff x="2081" y="2400"/>
              <a:chExt cx="321" cy="384"/>
            </a:xfrm>
          </p:grpSpPr>
          <p:sp>
            <p:nvSpPr>
              <p:cNvPr id="27877" name="Rectangle 181"/>
              <p:cNvSpPr>
                <a:spLocks noChangeArrowheads="1"/>
              </p:cNvSpPr>
              <p:nvPr/>
            </p:nvSpPr>
            <p:spPr bwMode="auto">
              <a:xfrm>
                <a:off x="2124" y="2400"/>
                <a:ext cx="235" cy="384"/>
              </a:xfrm>
              <a:prstGeom prst="rect">
                <a:avLst/>
              </a:prstGeom>
              <a:noFill/>
              <a:ln w="9525">
                <a:noFill/>
                <a:miter lim="800000"/>
                <a:headEnd/>
                <a:tailEnd/>
              </a:ln>
            </p:spPr>
            <p:txBody>
              <a:bodyPr/>
              <a:lstStyle/>
              <a:p>
                <a:pPr algn="l"/>
                <a:r>
                  <a:rPr lang="en-US" altLang="zh-CN" sz="1600" b="1"/>
                  <a:t>r</a:t>
                </a:r>
                <a:r>
                  <a:rPr lang="en-US" altLang="zh-CN" sz="1600" b="1" baseline="-30000"/>
                  <a:t>2</a:t>
                </a:r>
                <a:endParaRPr lang="en-US" altLang="zh-CN" sz="1600" b="1"/>
              </a:p>
              <a:p>
                <a:pPr algn="l" eaLnBrk="0" hangingPunct="0"/>
                <a:endParaRPr lang="en-US" altLang="zh-CN" sz="1600" b="1"/>
              </a:p>
            </p:txBody>
          </p:sp>
          <p:sp>
            <p:nvSpPr>
              <p:cNvPr id="27878" name="Rectangle 182"/>
              <p:cNvSpPr>
                <a:spLocks noChangeArrowheads="1"/>
              </p:cNvSpPr>
              <p:nvPr/>
            </p:nvSpPr>
            <p:spPr bwMode="auto">
              <a:xfrm>
                <a:off x="2081" y="240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5" name="Group 183"/>
            <p:cNvGrpSpPr>
              <a:grpSpLocks/>
            </p:cNvGrpSpPr>
            <p:nvPr/>
          </p:nvGrpSpPr>
          <p:grpSpPr bwMode="auto">
            <a:xfrm>
              <a:off x="2973" y="2401"/>
              <a:ext cx="353" cy="200"/>
              <a:chOff x="2402" y="2400"/>
              <a:chExt cx="322" cy="384"/>
            </a:xfrm>
          </p:grpSpPr>
          <p:sp>
            <p:nvSpPr>
              <p:cNvPr id="27875" name="Rectangle 184"/>
              <p:cNvSpPr>
                <a:spLocks noChangeArrowheads="1"/>
              </p:cNvSpPr>
              <p:nvPr/>
            </p:nvSpPr>
            <p:spPr bwMode="auto">
              <a:xfrm>
                <a:off x="2445" y="2400"/>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76" name="Rectangle 185"/>
              <p:cNvSpPr>
                <a:spLocks noChangeArrowheads="1"/>
              </p:cNvSpPr>
              <p:nvPr/>
            </p:nvSpPr>
            <p:spPr bwMode="auto">
              <a:xfrm>
                <a:off x="2402" y="240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7" name="Group 186"/>
            <p:cNvGrpSpPr>
              <a:grpSpLocks/>
            </p:cNvGrpSpPr>
            <p:nvPr/>
          </p:nvGrpSpPr>
          <p:grpSpPr bwMode="auto">
            <a:xfrm>
              <a:off x="3326" y="2401"/>
              <a:ext cx="351" cy="200"/>
              <a:chOff x="2724" y="2400"/>
              <a:chExt cx="321" cy="384"/>
            </a:xfrm>
          </p:grpSpPr>
          <p:sp>
            <p:nvSpPr>
              <p:cNvPr id="27873" name="Rectangle 187"/>
              <p:cNvSpPr>
                <a:spLocks noChangeArrowheads="1"/>
              </p:cNvSpPr>
              <p:nvPr/>
            </p:nvSpPr>
            <p:spPr bwMode="auto">
              <a:xfrm>
                <a:off x="2767" y="2400"/>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74" name="Rectangle 188"/>
              <p:cNvSpPr>
                <a:spLocks noChangeArrowheads="1"/>
              </p:cNvSpPr>
              <p:nvPr/>
            </p:nvSpPr>
            <p:spPr bwMode="auto">
              <a:xfrm>
                <a:off x="2724" y="240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8" name="Group 189"/>
            <p:cNvGrpSpPr>
              <a:grpSpLocks/>
            </p:cNvGrpSpPr>
            <p:nvPr/>
          </p:nvGrpSpPr>
          <p:grpSpPr bwMode="auto">
            <a:xfrm>
              <a:off x="3677" y="2401"/>
              <a:ext cx="353" cy="200"/>
              <a:chOff x="3045" y="2400"/>
              <a:chExt cx="322" cy="384"/>
            </a:xfrm>
          </p:grpSpPr>
          <p:sp>
            <p:nvSpPr>
              <p:cNvPr id="27871" name="Rectangle 190"/>
              <p:cNvSpPr>
                <a:spLocks noChangeArrowheads="1"/>
              </p:cNvSpPr>
              <p:nvPr/>
            </p:nvSpPr>
            <p:spPr bwMode="auto">
              <a:xfrm>
                <a:off x="3088" y="2400"/>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72" name="Rectangle 191"/>
              <p:cNvSpPr>
                <a:spLocks noChangeArrowheads="1"/>
              </p:cNvSpPr>
              <p:nvPr/>
            </p:nvSpPr>
            <p:spPr bwMode="auto">
              <a:xfrm>
                <a:off x="3045" y="240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49" name="Group 192"/>
            <p:cNvGrpSpPr>
              <a:grpSpLocks/>
            </p:cNvGrpSpPr>
            <p:nvPr/>
          </p:nvGrpSpPr>
          <p:grpSpPr bwMode="auto">
            <a:xfrm>
              <a:off x="341" y="2601"/>
              <a:ext cx="519" cy="199"/>
              <a:chOff x="0" y="2784"/>
              <a:chExt cx="474" cy="384"/>
            </a:xfrm>
          </p:grpSpPr>
          <p:sp>
            <p:nvSpPr>
              <p:cNvPr id="27869" name="Rectangle 193"/>
              <p:cNvSpPr>
                <a:spLocks noChangeArrowheads="1"/>
              </p:cNvSpPr>
              <p:nvPr/>
            </p:nvSpPr>
            <p:spPr bwMode="auto">
              <a:xfrm>
                <a:off x="43" y="2784"/>
                <a:ext cx="388" cy="384"/>
              </a:xfrm>
              <a:prstGeom prst="rect">
                <a:avLst/>
              </a:prstGeom>
              <a:noFill/>
              <a:ln w="9525">
                <a:noFill/>
                <a:miter lim="800000"/>
                <a:headEnd/>
                <a:tailEnd/>
              </a:ln>
            </p:spPr>
            <p:txBody>
              <a:bodyPr/>
              <a:lstStyle/>
              <a:p>
                <a:pPr algn="l"/>
                <a:r>
                  <a:rPr lang="en-US" altLang="zh-CN" sz="1600" b="1"/>
                  <a:t>5</a:t>
                </a:r>
              </a:p>
              <a:p>
                <a:pPr algn="l" eaLnBrk="0" hangingPunct="0"/>
                <a:endParaRPr lang="en-US" altLang="zh-CN" sz="1600" b="1"/>
              </a:p>
            </p:txBody>
          </p:sp>
          <p:sp>
            <p:nvSpPr>
              <p:cNvPr id="27870" name="Rectangle 194"/>
              <p:cNvSpPr>
                <a:spLocks noChangeArrowheads="1"/>
              </p:cNvSpPr>
              <p:nvPr/>
            </p:nvSpPr>
            <p:spPr bwMode="auto">
              <a:xfrm>
                <a:off x="0" y="2784"/>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50" name="Group 195"/>
            <p:cNvGrpSpPr>
              <a:grpSpLocks/>
            </p:cNvGrpSpPr>
            <p:nvPr/>
          </p:nvGrpSpPr>
          <p:grpSpPr bwMode="auto">
            <a:xfrm>
              <a:off x="860" y="2601"/>
              <a:ext cx="352" cy="199"/>
              <a:chOff x="474" y="2784"/>
              <a:chExt cx="321" cy="384"/>
            </a:xfrm>
          </p:grpSpPr>
          <p:sp>
            <p:nvSpPr>
              <p:cNvPr id="27867" name="Rectangle 196"/>
              <p:cNvSpPr>
                <a:spLocks noChangeArrowheads="1"/>
              </p:cNvSpPr>
              <p:nvPr/>
            </p:nvSpPr>
            <p:spPr bwMode="auto">
              <a:xfrm>
                <a:off x="517" y="2784"/>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68" name="Rectangle 197"/>
              <p:cNvSpPr>
                <a:spLocks noChangeArrowheads="1"/>
              </p:cNvSpPr>
              <p:nvPr/>
            </p:nvSpPr>
            <p:spPr bwMode="auto">
              <a:xfrm>
                <a:off x="474" y="27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351" name="Group 198"/>
            <p:cNvGrpSpPr>
              <a:grpSpLocks/>
            </p:cNvGrpSpPr>
            <p:nvPr/>
          </p:nvGrpSpPr>
          <p:grpSpPr bwMode="auto">
            <a:xfrm>
              <a:off x="1212" y="2601"/>
              <a:ext cx="352" cy="199"/>
              <a:chOff x="795" y="2784"/>
              <a:chExt cx="321" cy="384"/>
            </a:xfrm>
          </p:grpSpPr>
          <p:sp>
            <p:nvSpPr>
              <p:cNvPr id="27865" name="Rectangle 199"/>
              <p:cNvSpPr>
                <a:spLocks noChangeArrowheads="1"/>
              </p:cNvSpPr>
              <p:nvPr/>
            </p:nvSpPr>
            <p:spPr bwMode="auto">
              <a:xfrm>
                <a:off x="838" y="2784"/>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66" name="Rectangle 200"/>
              <p:cNvSpPr>
                <a:spLocks noChangeArrowheads="1"/>
              </p:cNvSpPr>
              <p:nvPr/>
            </p:nvSpPr>
            <p:spPr bwMode="auto">
              <a:xfrm>
                <a:off x="795" y="27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48" name="Group 201"/>
            <p:cNvGrpSpPr>
              <a:grpSpLocks/>
            </p:cNvGrpSpPr>
            <p:nvPr/>
          </p:nvGrpSpPr>
          <p:grpSpPr bwMode="auto">
            <a:xfrm>
              <a:off x="1564" y="2601"/>
              <a:ext cx="353" cy="199"/>
              <a:chOff x="1116" y="2784"/>
              <a:chExt cx="322" cy="384"/>
            </a:xfrm>
          </p:grpSpPr>
          <p:sp>
            <p:nvSpPr>
              <p:cNvPr id="27863" name="Rectangle 202"/>
              <p:cNvSpPr>
                <a:spLocks noChangeArrowheads="1"/>
              </p:cNvSpPr>
              <p:nvPr/>
            </p:nvSpPr>
            <p:spPr bwMode="auto">
              <a:xfrm>
                <a:off x="1159" y="2784"/>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64" name="Rectangle 203"/>
              <p:cNvSpPr>
                <a:spLocks noChangeArrowheads="1"/>
              </p:cNvSpPr>
              <p:nvPr/>
            </p:nvSpPr>
            <p:spPr bwMode="auto">
              <a:xfrm>
                <a:off x="1116" y="27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49" name="Group 204"/>
            <p:cNvGrpSpPr>
              <a:grpSpLocks/>
            </p:cNvGrpSpPr>
            <p:nvPr/>
          </p:nvGrpSpPr>
          <p:grpSpPr bwMode="auto">
            <a:xfrm>
              <a:off x="1917" y="2601"/>
              <a:ext cx="351" cy="199"/>
              <a:chOff x="1438" y="2784"/>
              <a:chExt cx="321" cy="384"/>
            </a:xfrm>
          </p:grpSpPr>
          <p:sp>
            <p:nvSpPr>
              <p:cNvPr id="27861" name="Rectangle 205"/>
              <p:cNvSpPr>
                <a:spLocks noChangeArrowheads="1"/>
              </p:cNvSpPr>
              <p:nvPr/>
            </p:nvSpPr>
            <p:spPr bwMode="auto">
              <a:xfrm>
                <a:off x="1481" y="2784"/>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62" name="Rectangle 206"/>
              <p:cNvSpPr>
                <a:spLocks noChangeArrowheads="1"/>
              </p:cNvSpPr>
              <p:nvPr/>
            </p:nvSpPr>
            <p:spPr bwMode="auto">
              <a:xfrm>
                <a:off x="1438" y="27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0" name="Group 207"/>
            <p:cNvGrpSpPr>
              <a:grpSpLocks/>
            </p:cNvGrpSpPr>
            <p:nvPr/>
          </p:nvGrpSpPr>
          <p:grpSpPr bwMode="auto">
            <a:xfrm>
              <a:off x="2268" y="2601"/>
              <a:ext cx="353" cy="199"/>
              <a:chOff x="1759" y="2784"/>
              <a:chExt cx="322" cy="384"/>
            </a:xfrm>
          </p:grpSpPr>
          <p:sp>
            <p:nvSpPr>
              <p:cNvPr id="27859" name="Rectangle 208"/>
              <p:cNvSpPr>
                <a:spLocks noChangeArrowheads="1"/>
              </p:cNvSpPr>
              <p:nvPr/>
            </p:nvSpPr>
            <p:spPr bwMode="auto">
              <a:xfrm>
                <a:off x="1802" y="2784"/>
                <a:ext cx="236" cy="384"/>
              </a:xfrm>
              <a:prstGeom prst="rect">
                <a:avLst/>
              </a:prstGeom>
              <a:noFill/>
              <a:ln w="9525">
                <a:noFill/>
                <a:miter lim="800000"/>
                <a:headEnd/>
                <a:tailEnd/>
              </a:ln>
            </p:spPr>
            <p:txBody>
              <a:bodyPr/>
              <a:lstStyle/>
              <a:p>
                <a:pPr algn="l"/>
                <a:r>
                  <a:rPr lang="en-US" altLang="zh-CN" sz="1600" b="1"/>
                  <a:t>S</a:t>
                </a:r>
                <a:r>
                  <a:rPr lang="en-US" altLang="zh-CN" sz="1600" b="1" baseline="-30000"/>
                  <a:t>8</a:t>
                </a:r>
                <a:endParaRPr lang="en-US" altLang="zh-CN" sz="1600" b="1"/>
              </a:p>
              <a:p>
                <a:pPr algn="l" eaLnBrk="0" hangingPunct="0"/>
                <a:endParaRPr lang="en-US" altLang="zh-CN" sz="1600" b="1"/>
              </a:p>
            </p:txBody>
          </p:sp>
          <p:sp>
            <p:nvSpPr>
              <p:cNvPr id="27860" name="Rectangle 209"/>
              <p:cNvSpPr>
                <a:spLocks noChangeArrowheads="1"/>
              </p:cNvSpPr>
              <p:nvPr/>
            </p:nvSpPr>
            <p:spPr bwMode="auto">
              <a:xfrm>
                <a:off x="1759" y="27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2" name="Group 210"/>
            <p:cNvGrpSpPr>
              <a:grpSpLocks/>
            </p:cNvGrpSpPr>
            <p:nvPr/>
          </p:nvGrpSpPr>
          <p:grpSpPr bwMode="auto">
            <a:xfrm>
              <a:off x="2621" y="2601"/>
              <a:ext cx="352" cy="199"/>
              <a:chOff x="2081" y="2784"/>
              <a:chExt cx="321" cy="384"/>
            </a:xfrm>
          </p:grpSpPr>
          <p:sp>
            <p:nvSpPr>
              <p:cNvPr id="27857" name="Rectangle 211"/>
              <p:cNvSpPr>
                <a:spLocks noChangeArrowheads="1"/>
              </p:cNvSpPr>
              <p:nvPr/>
            </p:nvSpPr>
            <p:spPr bwMode="auto">
              <a:xfrm>
                <a:off x="2124" y="2784"/>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58" name="Rectangle 212"/>
              <p:cNvSpPr>
                <a:spLocks noChangeArrowheads="1"/>
              </p:cNvSpPr>
              <p:nvPr/>
            </p:nvSpPr>
            <p:spPr bwMode="auto">
              <a:xfrm>
                <a:off x="2081" y="27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5" name="Group 213"/>
            <p:cNvGrpSpPr>
              <a:grpSpLocks/>
            </p:cNvGrpSpPr>
            <p:nvPr/>
          </p:nvGrpSpPr>
          <p:grpSpPr bwMode="auto">
            <a:xfrm>
              <a:off x="2973" y="2601"/>
              <a:ext cx="353" cy="199"/>
              <a:chOff x="2402" y="2784"/>
              <a:chExt cx="322" cy="384"/>
            </a:xfrm>
          </p:grpSpPr>
          <p:sp>
            <p:nvSpPr>
              <p:cNvPr id="27855" name="Rectangle 214"/>
              <p:cNvSpPr>
                <a:spLocks noChangeArrowheads="1"/>
              </p:cNvSpPr>
              <p:nvPr/>
            </p:nvSpPr>
            <p:spPr bwMode="auto">
              <a:xfrm>
                <a:off x="2445" y="2784"/>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56" name="Rectangle 215"/>
              <p:cNvSpPr>
                <a:spLocks noChangeArrowheads="1"/>
              </p:cNvSpPr>
              <p:nvPr/>
            </p:nvSpPr>
            <p:spPr bwMode="auto">
              <a:xfrm>
                <a:off x="2402" y="27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6" name="Group 216"/>
            <p:cNvGrpSpPr>
              <a:grpSpLocks/>
            </p:cNvGrpSpPr>
            <p:nvPr/>
          </p:nvGrpSpPr>
          <p:grpSpPr bwMode="auto">
            <a:xfrm>
              <a:off x="3326" y="2601"/>
              <a:ext cx="351" cy="199"/>
              <a:chOff x="2724" y="2784"/>
              <a:chExt cx="321" cy="384"/>
            </a:xfrm>
          </p:grpSpPr>
          <p:sp>
            <p:nvSpPr>
              <p:cNvPr id="27853" name="Rectangle 217"/>
              <p:cNvSpPr>
                <a:spLocks noChangeArrowheads="1"/>
              </p:cNvSpPr>
              <p:nvPr/>
            </p:nvSpPr>
            <p:spPr bwMode="auto">
              <a:xfrm>
                <a:off x="2767" y="2784"/>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54" name="Rectangle 218"/>
              <p:cNvSpPr>
                <a:spLocks noChangeArrowheads="1"/>
              </p:cNvSpPr>
              <p:nvPr/>
            </p:nvSpPr>
            <p:spPr bwMode="auto">
              <a:xfrm>
                <a:off x="2724" y="2784"/>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7" name="Group 219"/>
            <p:cNvGrpSpPr>
              <a:grpSpLocks/>
            </p:cNvGrpSpPr>
            <p:nvPr/>
          </p:nvGrpSpPr>
          <p:grpSpPr bwMode="auto">
            <a:xfrm>
              <a:off x="3677" y="2601"/>
              <a:ext cx="353" cy="199"/>
              <a:chOff x="3045" y="2784"/>
              <a:chExt cx="322" cy="384"/>
            </a:xfrm>
          </p:grpSpPr>
          <p:sp>
            <p:nvSpPr>
              <p:cNvPr id="27851" name="Rectangle 220"/>
              <p:cNvSpPr>
                <a:spLocks noChangeArrowheads="1"/>
              </p:cNvSpPr>
              <p:nvPr/>
            </p:nvSpPr>
            <p:spPr bwMode="auto">
              <a:xfrm>
                <a:off x="3088" y="2784"/>
                <a:ext cx="236" cy="384"/>
              </a:xfrm>
              <a:prstGeom prst="rect">
                <a:avLst/>
              </a:prstGeom>
              <a:noFill/>
              <a:ln w="9525">
                <a:noFill/>
                <a:miter lim="800000"/>
                <a:headEnd/>
                <a:tailEnd/>
              </a:ln>
            </p:spPr>
            <p:txBody>
              <a:bodyPr/>
              <a:lstStyle/>
              <a:p>
                <a:pPr algn="l"/>
                <a:r>
                  <a:rPr lang="en-US" altLang="zh-CN" sz="1600" b="1">
                    <a:latin typeface="宋体" charset="-122"/>
                  </a:rPr>
                  <a:t>7</a:t>
                </a:r>
                <a:endParaRPr lang="en-US" altLang="zh-CN" sz="1600" b="1">
                  <a:latin typeface="Tahoma" pitchFamily="34" charset="0"/>
                </a:endParaRPr>
              </a:p>
              <a:p>
                <a:pPr algn="l" eaLnBrk="0" hangingPunct="0"/>
                <a:endParaRPr lang="en-US" altLang="zh-CN" sz="1600" b="1"/>
              </a:p>
            </p:txBody>
          </p:sp>
          <p:sp>
            <p:nvSpPr>
              <p:cNvPr id="27852" name="Rectangle 221"/>
              <p:cNvSpPr>
                <a:spLocks noChangeArrowheads="1"/>
              </p:cNvSpPr>
              <p:nvPr/>
            </p:nvSpPr>
            <p:spPr bwMode="auto">
              <a:xfrm>
                <a:off x="3045" y="2784"/>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8" name="Group 222"/>
            <p:cNvGrpSpPr>
              <a:grpSpLocks/>
            </p:cNvGrpSpPr>
            <p:nvPr/>
          </p:nvGrpSpPr>
          <p:grpSpPr bwMode="auto">
            <a:xfrm>
              <a:off x="341" y="2800"/>
              <a:ext cx="519" cy="200"/>
              <a:chOff x="0" y="3168"/>
              <a:chExt cx="474" cy="384"/>
            </a:xfrm>
          </p:grpSpPr>
          <p:sp>
            <p:nvSpPr>
              <p:cNvPr id="27849" name="Rectangle 223"/>
              <p:cNvSpPr>
                <a:spLocks noChangeArrowheads="1"/>
              </p:cNvSpPr>
              <p:nvPr/>
            </p:nvSpPr>
            <p:spPr bwMode="auto">
              <a:xfrm>
                <a:off x="43" y="3168"/>
                <a:ext cx="388" cy="384"/>
              </a:xfrm>
              <a:prstGeom prst="rect">
                <a:avLst/>
              </a:prstGeom>
              <a:noFill/>
              <a:ln w="9525">
                <a:noFill/>
                <a:miter lim="800000"/>
                <a:headEnd/>
                <a:tailEnd/>
              </a:ln>
            </p:spPr>
            <p:txBody>
              <a:bodyPr/>
              <a:lstStyle/>
              <a:p>
                <a:pPr algn="l"/>
                <a:r>
                  <a:rPr lang="en-US" altLang="zh-CN" sz="1600" b="1"/>
                  <a:t>6</a:t>
                </a:r>
              </a:p>
              <a:p>
                <a:pPr algn="l" eaLnBrk="0" hangingPunct="0"/>
                <a:endParaRPr lang="en-US" altLang="zh-CN" sz="1600" b="1"/>
              </a:p>
            </p:txBody>
          </p:sp>
          <p:sp>
            <p:nvSpPr>
              <p:cNvPr id="27850" name="Rectangle 224"/>
              <p:cNvSpPr>
                <a:spLocks noChangeArrowheads="1"/>
              </p:cNvSpPr>
              <p:nvPr/>
            </p:nvSpPr>
            <p:spPr bwMode="auto">
              <a:xfrm>
                <a:off x="0" y="3168"/>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59" name="Group 225"/>
            <p:cNvGrpSpPr>
              <a:grpSpLocks/>
            </p:cNvGrpSpPr>
            <p:nvPr/>
          </p:nvGrpSpPr>
          <p:grpSpPr bwMode="auto">
            <a:xfrm>
              <a:off x="860" y="2800"/>
              <a:ext cx="352" cy="200"/>
              <a:chOff x="474" y="3168"/>
              <a:chExt cx="321" cy="384"/>
            </a:xfrm>
          </p:grpSpPr>
          <p:sp>
            <p:nvSpPr>
              <p:cNvPr id="27847" name="Rectangle 226"/>
              <p:cNvSpPr>
                <a:spLocks noChangeArrowheads="1"/>
              </p:cNvSpPr>
              <p:nvPr/>
            </p:nvSpPr>
            <p:spPr bwMode="auto">
              <a:xfrm>
                <a:off x="517" y="3168"/>
                <a:ext cx="235"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48" name="Rectangle 227"/>
              <p:cNvSpPr>
                <a:spLocks noChangeArrowheads="1"/>
              </p:cNvSpPr>
              <p:nvPr/>
            </p:nvSpPr>
            <p:spPr bwMode="auto">
              <a:xfrm>
                <a:off x="474" y="31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0" name="Group 228"/>
            <p:cNvGrpSpPr>
              <a:grpSpLocks/>
            </p:cNvGrpSpPr>
            <p:nvPr/>
          </p:nvGrpSpPr>
          <p:grpSpPr bwMode="auto">
            <a:xfrm>
              <a:off x="1212" y="2800"/>
              <a:ext cx="352" cy="200"/>
              <a:chOff x="795" y="3168"/>
              <a:chExt cx="321" cy="384"/>
            </a:xfrm>
          </p:grpSpPr>
          <p:sp>
            <p:nvSpPr>
              <p:cNvPr id="27845" name="Rectangle 229"/>
              <p:cNvSpPr>
                <a:spLocks noChangeArrowheads="1"/>
              </p:cNvSpPr>
              <p:nvPr/>
            </p:nvSpPr>
            <p:spPr bwMode="auto">
              <a:xfrm>
                <a:off x="838" y="3168"/>
                <a:ext cx="235"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46" name="Rectangle 230"/>
              <p:cNvSpPr>
                <a:spLocks noChangeArrowheads="1"/>
              </p:cNvSpPr>
              <p:nvPr/>
            </p:nvSpPr>
            <p:spPr bwMode="auto">
              <a:xfrm>
                <a:off x="795" y="31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1" name="Group 231"/>
            <p:cNvGrpSpPr>
              <a:grpSpLocks/>
            </p:cNvGrpSpPr>
            <p:nvPr/>
          </p:nvGrpSpPr>
          <p:grpSpPr bwMode="auto">
            <a:xfrm>
              <a:off x="1564" y="2800"/>
              <a:ext cx="353" cy="200"/>
              <a:chOff x="1116" y="3168"/>
              <a:chExt cx="322" cy="384"/>
            </a:xfrm>
          </p:grpSpPr>
          <p:sp>
            <p:nvSpPr>
              <p:cNvPr id="27843" name="Rectangle 232"/>
              <p:cNvSpPr>
                <a:spLocks noChangeArrowheads="1"/>
              </p:cNvSpPr>
              <p:nvPr/>
            </p:nvSpPr>
            <p:spPr bwMode="auto">
              <a:xfrm>
                <a:off x="1159" y="3168"/>
                <a:ext cx="236"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44" name="Rectangle 233"/>
              <p:cNvSpPr>
                <a:spLocks noChangeArrowheads="1"/>
              </p:cNvSpPr>
              <p:nvPr/>
            </p:nvSpPr>
            <p:spPr bwMode="auto">
              <a:xfrm>
                <a:off x="1116" y="31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2" name="Group 234"/>
            <p:cNvGrpSpPr>
              <a:grpSpLocks/>
            </p:cNvGrpSpPr>
            <p:nvPr/>
          </p:nvGrpSpPr>
          <p:grpSpPr bwMode="auto">
            <a:xfrm>
              <a:off x="1917" y="2800"/>
              <a:ext cx="351" cy="200"/>
              <a:chOff x="1438" y="3168"/>
              <a:chExt cx="321" cy="384"/>
            </a:xfrm>
          </p:grpSpPr>
          <p:sp>
            <p:nvSpPr>
              <p:cNvPr id="27841" name="Rectangle 235"/>
              <p:cNvSpPr>
                <a:spLocks noChangeArrowheads="1"/>
              </p:cNvSpPr>
              <p:nvPr/>
            </p:nvSpPr>
            <p:spPr bwMode="auto">
              <a:xfrm>
                <a:off x="1481" y="3168"/>
                <a:ext cx="235"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42" name="Rectangle 236"/>
              <p:cNvSpPr>
                <a:spLocks noChangeArrowheads="1"/>
              </p:cNvSpPr>
              <p:nvPr/>
            </p:nvSpPr>
            <p:spPr bwMode="auto">
              <a:xfrm>
                <a:off x="1438" y="31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3" name="Group 237"/>
            <p:cNvGrpSpPr>
              <a:grpSpLocks/>
            </p:cNvGrpSpPr>
            <p:nvPr/>
          </p:nvGrpSpPr>
          <p:grpSpPr bwMode="auto">
            <a:xfrm>
              <a:off x="2268" y="2800"/>
              <a:ext cx="353" cy="200"/>
              <a:chOff x="1759" y="3168"/>
              <a:chExt cx="322" cy="384"/>
            </a:xfrm>
          </p:grpSpPr>
          <p:sp>
            <p:nvSpPr>
              <p:cNvPr id="27839" name="Rectangle 238"/>
              <p:cNvSpPr>
                <a:spLocks noChangeArrowheads="1"/>
              </p:cNvSpPr>
              <p:nvPr/>
            </p:nvSpPr>
            <p:spPr bwMode="auto">
              <a:xfrm>
                <a:off x="1802" y="3168"/>
                <a:ext cx="236"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40" name="Rectangle 239"/>
              <p:cNvSpPr>
                <a:spLocks noChangeArrowheads="1"/>
              </p:cNvSpPr>
              <p:nvPr/>
            </p:nvSpPr>
            <p:spPr bwMode="auto">
              <a:xfrm>
                <a:off x="1759" y="31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4" name="Group 240"/>
            <p:cNvGrpSpPr>
              <a:grpSpLocks/>
            </p:cNvGrpSpPr>
            <p:nvPr/>
          </p:nvGrpSpPr>
          <p:grpSpPr bwMode="auto">
            <a:xfrm>
              <a:off x="2621" y="2800"/>
              <a:ext cx="352" cy="200"/>
              <a:chOff x="2081" y="3168"/>
              <a:chExt cx="321" cy="384"/>
            </a:xfrm>
          </p:grpSpPr>
          <p:sp>
            <p:nvSpPr>
              <p:cNvPr id="27837" name="Rectangle 241"/>
              <p:cNvSpPr>
                <a:spLocks noChangeArrowheads="1"/>
              </p:cNvSpPr>
              <p:nvPr/>
            </p:nvSpPr>
            <p:spPr bwMode="auto">
              <a:xfrm>
                <a:off x="2124" y="3168"/>
                <a:ext cx="235" cy="384"/>
              </a:xfrm>
              <a:prstGeom prst="rect">
                <a:avLst/>
              </a:prstGeom>
              <a:noFill/>
              <a:ln w="9525">
                <a:noFill/>
                <a:miter lim="800000"/>
                <a:headEnd/>
                <a:tailEnd/>
              </a:ln>
            </p:spPr>
            <p:txBody>
              <a:bodyPr/>
              <a:lstStyle/>
              <a:p>
                <a:pPr algn="l"/>
                <a:r>
                  <a:rPr lang="en-US" altLang="zh-CN" sz="1600" b="1"/>
                  <a:t>r</a:t>
                </a:r>
                <a:r>
                  <a:rPr lang="en-US" altLang="zh-CN" sz="1600" b="1" baseline="-30000"/>
                  <a:t>3</a:t>
                </a:r>
                <a:endParaRPr lang="en-US" altLang="zh-CN" sz="1600" b="1"/>
              </a:p>
              <a:p>
                <a:pPr algn="l" eaLnBrk="0" hangingPunct="0"/>
                <a:endParaRPr lang="en-US" altLang="zh-CN" sz="1600" b="1"/>
              </a:p>
            </p:txBody>
          </p:sp>
          <p:sp>
            <p:nvSpPr>
              <p:cNvPr id="27838" name="Rectangle 242"/>
              <p:cNvSpPr>
                <a:spLocks noChangeArrowheads="1"/>
              </p:cNvSpPr>
              <p:nvPr/>
            </p:nvSpPr>
            <p:spPr bwMode="auto">
              <a:xfrm>
                <a:off x="2081" y="31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5" name="Group 243"/>
            <p:cNvGrpSpPr>
              <a:grpSpLocks/>
            </p:cNvGrpSpPr>
            <p:nvPr/>
          </p:nvGrpSpPr>
          <p:grpSpPr bwMode="auto">
            <a:xfrm>
              <a:off x="2973" y="2800"/>
              <a:ext cx="353" cy="200"/>
              <a:chOff x="2402" y="3168"/>
              <a:chExt cx="322" cy="384"/>
            </a:xfrm>
          </p:grpSpPr>
          <p:sp>
            <p:nvSpPr>
              <p:cNvPr id="27835" name="Rectangle 244"/>
              <p:cNvSpPr>
                <a:spLocks noChangeArrowheads="1"/>
              </p:cNvSpPr>
              <p:nvPr/>
            </p:nvSpPr>
            <p:spPr bwMode="auto">
              <a:xfrm>
                <a:off x="2445" y="3168"/>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36" name="Rectangle 245"/>
              <p:cNvSpPr>
                <a:spLocks noChangeArrowheads="1"/>
              </p:cNvSpPr>
              <p:nvPr/>
            </p:nvSpPr>
            <p:spPr bwMode="auto">
              <a:xfrm>
                <a:off x="2402" y="31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6" name="Group 246"/>
            <p:cNvGrpSpPr>
              <a:grpSpLocks/>
            </p:cNvGrpSpPr>
            <p:nvPr/>
          </p:nvGrpSpPr>
          <p:grpSpPr bwMode="auto">
            <a:xfrm>
              <a:off x="3326" y="2800"/>
              <a:ext cx="351" cy="200"/>
              <a:chOff x="2724" y="3168"/>
              <a:chExt cx="321" cy="384"/>
            </a:xfrm>
          </p:grpSpPr>
          <p:sp>
            <p:nvSpPr>
              <p:cNvPr id="27833" name="Rectangle 247"/>
              <p:cNvSpPr>
                <a:spLocks noChangeArrowheads="1"/>
              </p:cNvSpPr>
              <p:nvPr/>
            </p:nvSpPr>
            <p:spPr bwMode="auto">
              <a:xfrm>
                <a:off x="2767" y="3168"/>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34" name="Rectangle 248"/>
              <p:cNvSpPr>
                <a:spLocks noChangeArrowheads="1"/>
              </p:cNvSpPr>
              <p:nvPr/>
            </p:nvSpPr>
            <p:spPr bwMode="auto">
              <a:xfrm>
                <a:off x="2724" y="3168"/>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7" name="Group 249"/>
            <p:cNvGrpSpPr>
              <a:grpSpLocks/>
            </p:cNvGrpSpPr>
            <p:nvPr/>
          </p:nvGrpSpPr>
          <p:grpSpPr bwMode="auto">
            <a:xfrm>
              <a:off x="3677" y="2800"/>
              <a:ext cx="353" cy="200"/>
              <a:chOff x="3045" y="3168"/>
              <a:chExt cx="322" cy="384"/>
            </a:xfrm>
          </p:grpSpPr>
          <p:sp>
            <p:nvSpPr>
              <p:cNvPr id="27831" name="Rectangle 250"/>
              <p:cNvSpPr>
                <a:spLocks noChangeArrowheads="1"/>
              </p:cNvSpPr>
              <p:nvPr/>
            </p:nvSpPr>
            <p:spPr bwMode="auto">
              <a:xfrm>
                <a:off x="3088" y="3168"/>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32" name="Rectangle 251"/>
              <p:cNvSpPr>
                <a:spLocks noChangeArrowheads="1"/>
              </p:cNvSpPr>
              <p:nvPr/>
            </p:nvSpPr>
            <p:spPr bwMode="auto">
              <a:xfrm>
                <a:off x="3045" y="3168"/>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8" name="Group 252"/>
            <p:cNvGrpSpPr>
              <a:grpSpLocks/>
            </p:cNvGrpSpPr>
            <p:nvPr/>
          </p:nvGrpSpPr>
          <p:grpSpPr bwMode="auto">
            <a:xfrm>
              <a:off x="341" y="3000"/>
              <a:ext cx="519" cy="200"/>
              <a:chOff x="0" y="3552"/>
              <a:chExt cx="474" cy="384"/>
            </a:xfrm>
          </p:grpSpPr>
          <p:sp>
            <p:nvSpPr>
              <p:cNvPr id="27829" name="Rectangle 253"/>
              <p:cNvSpPr>
                <a:spLocks noChangeArrowheads="1"/>
              </p:cNvSpPr>
              <p:nvPr/>
            </p:nvSpPr>
            <p:spPr bwMode="auto">
              <a:xfrm>
                <a:off x="43" y="3552"/>
                <a:ext cx="388" cy="384"/>
              </a:xfrm>
              <a:prstGeom prst="rect">
                <a:avLst/>
              </a:prstGeom>
              <a:noFill/>
              <a:ln w="9525">
                <a:noFill/>
                <a:miter lim="800000"/>
                <a:headEnd/>
                <a:tailEnd/>
              </a:ln>
            </p:spPr>
            <p:txBody>
              <a:bodyPr/>
              <a:lstStyle/>
              <a:p>
                <a:pPr algn="l"/>
                <a:r>
                  <a:rPr lang="en-US" altLang="zh-CN" sz="1600" b="1"/>
                  <a:t>7</a:t>
                </a:r>
              </a:p>
              <a:p>
                <a:pPr algn="l" eaLnBrk="0" hangingPunct="0"/>
                <a:endParaRPr lang="en-US" altLang="zh-CN" sz="1600" b="1"/>
              </a:p>
            </p:txBody>
          </p:sp>
          <p:sp>
            <p:nvSpPr>
              <p:cNvPr id="27830" name="Rectangle 254"/>
              <p:cNvSpPr>
                <a:spLocks noChangeArrowheads="1"/>
              </p:cNvSpPr>
              <p:nvPr/>
            </p:nvSpPr>
            <p:spPr bwMode="auto">
              <a:xfrm>
                <a:off x="0" y="3552"/>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69" name="Group 255"/>
            <p:cNvGrpSpPr>
              <a:grpSpLocks/>
            </p:cNvGrpSpPr>
            <p:nvPr/>
          </p:nvGrpSpPr>
          <p:grpSpPr bwMode="auto">
            <a:xfrm>
              <a:off x="860" y="3000"/>
              <a:ext cx="352" cy="200"/>
              <a:chOff x="474" y="3552"/>
              <a:chExt cx="321" cy="384"/>
            </a:xfrm>
          </p:grpSpPr>
          <p:sp>
            <p:nvSpPr>
              <p:cNvPr id="27827" name="Rectangle 256"/>
              <p:cNvSpPr>
                <a:spLocks noChangeArrowheads="1"/>
              </p:cNvSpPr>
              <p:nvPr/>
            </p:nvSpPr>
            <p:spPr bwMode="auto">
              <a:xfrm>
                <a:off x="517" y="355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28" name="Rectangle 257"/>
              <p:cNvSpPr>
                <a:spLocks noChangeArrowheads="1"/>
              </p:cNvSpPr>
              <p:nvPr/>
            </p:nvSpPr>
            <p:spPr bwMode="auto">
              <a:xfrm>
                <a:off x="474" y="355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0" name="Group 258"/>
            <p:cNvGrpSpPr>
              <a:grpSpLocks/>
            </p:cNvGrpSpPr>
            <p:nvPr/>
          </p:nvGrpSpPr>
          <p:grpSpPr bwMode="auto">
            <a:xfrm>
              <a:off x="1212" y="3000"/>
              <a:ext cx="352" cy="200"/>
              <a:chOff x="795" y="3552"/>
              <a:chExt cx="321" cy="384"/>
            </a:xfrm>
          </p:grpSpPr>
          <p:sp>
            <p:nvSpPr>
              <p:cNvPr id="27825" name="Rectangle 259"/>
              <p:cNvSpPr>
                <a:spLocks noChangeArrowheads="1"/>
              </p:cNvSpPr>
              <p:nvPr/>
            </p:nvSpPr>
            <p:spPr bwMode="auto">
              <a:xfrm>
                <a:off x="838" y="355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26" name="Rectangle 260"/>
              <p:cNvSpPr>
                <a:spLocks noChangeArrowheads="1"/>
              </p:cNvSpPr>
              <p:nvPr/>
            </p:nvSpPr>
            <p:spPr bwMode="auto">
              <a:xfrm>
                <a:off x="795" y="355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1" name="Group 261"/>
            <p:cNvGrpSpPr>
              <a:grpSpLocks/>
            </p:cNvGrpSpPr>
            <p:nvPr/>
          </p:nvGrpSpPr>
          <p:grpSpPr bwMode="auto">
            <a:xfrm>
              <a:off x="1564" y="3000"/>
              <a:ext cx="353" cy="200"/>
              <a:chOff x="1116" y="3552"/>
              <a:chExt cx="322" cy="384"/>
            </a:xfrm>
          </p:grpSpPr>
          <p:sp>
            <p:nvSpPr>
              <p:cNvPr id="27823" name="Rectangle 262"/>
              <p:cNvSpPr>
                <a:spLocks noChangeArrowheads="1"/>
              </p:cNvSpPr>
              <p:nvPr/>
            </p:nvSpPr>
            <p:spPr bwMode="auto">
              <a:xfrm>
                <a:off x="1159" y="3552"/>
                <a:ext cx="236" cy="384"/>
              </a:xfrm>
              <a:prstGeom prst="rect">
                <a:avLst/>
              </a:prstGeom>
              <a:noFill/>
              <a:ln w="9525">
                <a:noFill/>
                <a:miter lim="800000"/>
                <a:headEnd/>
                <a:tailEnd/>
              </a:ln>
            </p:spPr>
            <p:txBody>
              <a:bodyPr/>
              <a:lstStyle/>
              <a:p>
                <a:pPr algn="l"/>
                <a:r>
                  <a:rPr lang="en-US" altLang="zh-CN" sz="1600" b="1"/>
                  <a:t>S</a:t>
                </a:r>
                <a:r>
                  <a:rPr lang="en-US" altLang="zh-CN" sz="1600" b="1" baseline="-30000"/>
                  <a:t>9</a:t>
                </a:r>
                <a:endParaRPr lang="en-US" altLang="zh-CN" sz="1600" b="1"/>
              </a:p>
              <a:p>
                <a:pPr algn="l" eaLnBrk="0" hangingPunct="0"/>
                <a:endParaRPr lang="en-US" altLang="zh-CN" sz="1600" b="1"/>
              </a:p>
            </p:txBody>
          </p:sp>
          <p:sp>
            <p:nvSpPr>
              <p:cNvPr id="27824" name="Rectangle 263"/>
              <p:cNvSpPr>
                <a:spLocks noChangeArrowheads="1"/>
              </p:cNvSpPr>
              <p:nvPr/>
            </p:nvSpPr>
            <p:spPr bwMode="auto">
              <a:xfrm>
                <a:off x="1116" y="355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2" name="Group 264"/>
            <p:cNvGrpSpPr>
              <a:grpSpLocks/>
            </p:cNvGrpSpPr>
            <p:nvPr/>
          </p:nvGrpSpPr>
          <p:grpSpPr bwMode="auto">
            <a:xfrm>
              <a:off x="1917" y="3000"/>
              <a:ext cx="351" cy="200"/>
              <a:chOff x="1438" y="3552"/>
              <a:chExt cx="321" cy="384"/>
            </a:xfrm>
          </p:grpSpPr>
          <p:sp>
            <p:nvSpPr>
              <p:cNvPr id="27821" name="Rectangle 265"/>
              <p:cNvSpPr>
                <a:spLocks noChangeArrowheads="1"/>
              </p:cNvSpPr>
              <p:nvPr/>
            </p:nvSpPr>
            <p:spPr bwMode="auto">
              <a:xfrm>
                <a:off x="1481" y="355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22" name="Rectangle 266"/>
              <p:cNvSpPr>
                <a:spLocks noChangeArrowheads="1"/>
              </p:cNvSpPr>
              <p:nvPr/>
            </p:nvSpPr>
            <p:spPr bwMode="auto">
              <a:xfrm>
                <a:off x="1438" y="355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3" name="Group 267"/>
            <p:cNvGrpSpPr>
              <a:grpSpLocks/>
            </p:cNvGrpSpPr>
            <p:nvPr/>
          </p:nvGrpSpPr>
          <p:grpSpPr bwMode="auto">
            <a:xfrm>
              <a:off x="2268" y="3000"/>
              <a:ext cx="353" cy="200"/>
              <a:chOff x="1759" y="3552"/>
              <a:chExt cx="322" cy="384"/>
            </a:xfrm>
          </p:grpSpPr>
          <p:sp>
            <p:nvSpPr>
              <p:cNvPr id="27819" name="Rectangle 268"/>
              <p:cNvSpPr>
                <a:spLocks noChangeArrowheads="1"/>
              </p:cNvSpPr>
              <p:nvPr/>
            </p:nvSpPr>
            <p:spPr bwMode="auto">
              <a:xfrm>
                <a:off x="1802" y="355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20" name="Rectangle 269"/>
              <p:cNvSpPr>
                <a:spLocks noChangeArrowheads="1"/>
              </p:cNvSpPr>
              <p:nvPr/>
            </p:nvSpPr>
            <p:spPr bwMode="auto">
              <a:xfrm>
                <a:off x="1759" y="355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4" name="Group 270"/>
            <p:cNvGrpSpPr>
              <a:grpSpLocks/>
            </p:cNvGrpSpPr>
            <p:nvPr/>
          </p:nvGrpSpPr>
          <p:grpSpPr bwMode="auto">
            <a:xfrm>
              <a:off x="2621" y="3000"/>
              <a:ext cx="352" cy="200"/>
              <a:chOff x="2081" y="3552"/>
              <a:chExt cx="321" cy="384"/>
            </a:xfrm>
          </p:grpSpPr>
          <p:sp>
            <p:nvSpPr>
              <p:cNvPr id="27817" name="Rectangle 271"/>
              <p:cNvSpPr>
                <a:spLocks noChangeArrowheads="1"/>
              </p:cNvSpPr>
              <p:nvPr/>
            </p:nvSpPr>
            <p:spPr bwMode="auto">
              <a:xfrm>
                <a:off x="2124" y="355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18" name="Rectangle 272"/>
              <p:cNvSpPr>
                <a:spLocks noChangeArrowheads="1"/>
              </p:cNvSpPr>
              <p:nvPr/>
            </p:nvSpPr>
            <p:spPr bwMode="auto">
              <a:xfrm>
                <a:off x="2081" y="355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5" name="Group 273"/>
            <p:cNvGrpSpPr>
              <a:grpSpLocks/>
            </p:cNvGrpSpPr>
            <p:nvPr/>
          </p:nvGrpSpPr>
          <p:grpSpPr bwMode="auto">
            <a:xfrm>
              <a:off x="2973" y="3000"/>
              <a:ext cx="353" cy="200"/>
              <a:chOff x="2402" y="3552"/>
              <a:chExt cx="322" cy="384"/>
            </a:xfrm>
          </p:grpSpPr>
          <p:sp>
            <p:nvSpPr>
              <p:cNvPr id="27815" name="Rectangle 274"/>
              <p:cNvSpPr>
                <a:spLocks noChangeArrowheads="1"/>
              </p:cNvSpPr>
              <p:nvPr/>
            </p:nvSpPr>
            <p:spPr bwMode="auto">
              <a:xfrm>
                <a:off x="2445" y="355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16" name="Rectangle 275"/>
              <p:cNvSpPr>
                <a:spLocks noChangeArrowheads="1"/>
              </p:cNvSpPr>
              <p:nvPr/>
            </p:nvSpPr>
            <p:spPr bwMode="auto">
              <a:xfrm>
                <a:off x="2402" y="355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6" name="Group 276"/>
            <p:cNvGrpSpPr>
              <a:grpSpLocks/>
            </p:cNvGrpSpPr>
            <p:nvPr/>
          </p:nvGrpSpPr>
          <p:grpSpPr bwMode="auto">
            <a:xfrm>
              <a:off x="3326" y="3000"/>
              <a:ext cx="351" cy="200"/>
              <a:chOff x="2724" y="3552"/>
              <a:chExt cx="321" cy="384"/>
            </a:xfrm>
          </p:grpSpPr>
          <p:sp>
            <p:nvSpPr>
              <p:cNvPr id="27813" name="Rectangle 277"/>
              <p:cNvSpPr>
                <a:spLocks noChangeArrowheads="1"/>
              </p:cNvSpPr>
              <p:nvPr/>
            </p:nvSpPr>
            <p:spPr bwMode="auto">
              <a:xfrm>
                <a:off x="2767" y="3552"/>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14" name="Rectangle 278"/>
              <p:cNvSpPr>
                <a:spLocks noChangeArrowheads="1"/>
              </p:cNvSpPr>
              <p:nvPr/>
            </p:nvSpPr>
            <p:spPr bwMode="auto">
              <a:xfrm>
                <a:off x="2724" y="3552"/>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7" name="Group 279"/>
            <p:cNvGrpSpPr>
              <a:grpSpLocks/>
            </p:cNvGrpSpPr>
            <p:nvPr/>
          </p:nvGrpSpPr>
          <p:grpSpPr bwMode="auto">
            <a:xfrm>
              <a:off x="3677" y="3000"/>
              <a:ext cx="353" cy="200"/>
              <a:chOff x="3045" y="3552"/>
              <a:chExt cx="322" cy="384"/>
            </a:xfrm>
          </p:grpSpPr>
          <p:sp>
            <p:nvSpPr>
              <p:cNvPr id="27811" name="Rectangle 280"/>
              <p:cNvSpPr>
                <a:spLocks noChangeArrowheads="1"/>
              </p:cNvSpPr>
              <p:nvPr/>
            </p:nvSpPr>
            <p:spPr bwMode="auto">
              <a:xfrm>
                <a:off x="3088" y="3552"/>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812" name="Rectangle 281"/>
              <p:cNvSpPr>
                <a:spLocks noChangeArrowheads="1"/>
              </p:cNvSpPr>
              <p:nvPr/>
            </p:nvSpPr>
            <p:spPr bwMode="auto">
              <a:xfrm>
                <a:off x="3045" y="3552"/>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8" name="Group 282"/>
            <p:cNvGrpSpPr>
              <a:grpSpLocks/>
            </p:cNvGrpSpPr>
            <p:nvPr/>
          </p:nvGrpSpPr>
          <p:grpSpPr bwMode="auto">
            <a:xfrm>
              <a:off x="341" y="3200"/>
              <a:ext cx="519" cy="199"/>
              <a:chOff x="0" y="3936"/>
              <a:chExt cx="474" cy="384"/>
            </a:xfrm>
          </p:grpSpPr>
          <p:sp>
            <p:nvSpPr>
              <p:cNvPr id="27809" name="Rectangle 283"/>
              <p:cNvSpPr>
                <a:spLocks noChangeArrowheads="1"/>
              </p:cNvSpPr>
              <p:nvPr/>
            </p:nvSpPr>
            <p:spPr bwMode="auto">
              <a:xfrm>
                <a:off x="43" y="3936"/>
                <a:ext cx="388" cy="384"/>
              </a:xfrm>
              <a:prstGeom prst="rect">
                <a:avLst/>
              </a:prstGeom>
              <a:noFill/>
              <a:ln w="9525">
                <a:noFill/>
                <a:miter lim="800000"/>
                <a:headEnd/>
                <a:tailEnd/>
              </a:ln>
            </p:spPr>
            <p:txBody>
              <a:bodyPr/>
              <a:lstStyle/>
              <a:p>
                <a:pPr algn="l"/>
                <a:r>
                  <a:rPr lang="en-US" altLang="zh-CN" sz="1600" b="1"/>
                  <a:t>8</a:t>
                </a:r>
              </a:p>
              <a:p>
                <a:pPr algn="l" eaLnBrk="0" hangingPunct="0"/>
                <a:endParaRPr lang="en-US" altLang="zh-CN" sz="1600" b="1"/>
              </a:p>
            </p:txBody>
          </p:sp>
          <p:sp>
            <p:nvSpPr>
              <p:cNvPr id="27810" name="Rectangle 284"/>
              <p:cNvSpPr>
                <a:spLocks noChangeArrowheads="1"/>
              </p:cNvSpPr>
              <p:nvPr/>
            </p:nvSpPr>
            <p:spPr bwMode="auto">
              <a:xfrm>
                <a:off x="0" y="3936"/>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679" name="Group 285"/>
            <p:cNvGrpSpPr>
              <a:grpSpLocks/>
            </p:cNvGrpSpPr>
            <p:nvPr/>
          </p:nvGrpSpPr>
          <p:grpSpPr bwMode="auto">
            <a:xfrm>
              <a:off x="860" y="3200"/>
              <a:ext cx="352" cy="199"/>
              <a:chOff x="474" y="3936"/>
              <a:chExt cx="321" cy="384"/>
            </a:xfrm>
          </p:grpSpPr>
          <p:sp>
            <p:nvSpPr>
              <p:cNvPr id="27807" name="Rectangle 286"/>
              <p:cNvSpPr>
                <a:spLocks noChangeArrowheads="1"/>
              </p:cNvSpPr>
              <p:nvPr/>
            </p:nvSpPr>
            <p:spPr bwMode="auto">
              <a:xfrm>
                <a:off x="517" y="3936"/>
                <a:ext cx="235"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808" name="Rectangle 287"/>
              <p:cNvSpPr>
                <a:spLocks noChangeArrowheads="1"/>
              </p:cNvSpPr>
              <p:nvPr/>
            </p:nvSpPr>
            <p:spPr bwMode="auto">
              <a:xfrm>
                <a:off x="474" y="393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4" name="Group 288"/>
            <p:cNvGrpSpPr>
              <a:grpSpLocks/>
            </p:cNvGrpSpPr>
            <p:nvPr/>
          </p:nvGrpSpPr>
          <p:grpSpPr bwMode="auto">
            <a:xfrm>
              <a:off x="1212" y="3200"/>
              <a:ext cx="352" cy="199"/>
              <a:chOff x="795" y="3936"/>
              <a:chExt cx="321" cy="384"/>
            </a:xfrm>
          </p:grpSpPr>
          <p:sp>
            <p:nvSpPr>
              <p:cNvPr id="27805" name="Rectangle 289"/>
              <p:cNvSpPr>
                <a:spLocks noChangeArrowheads="1"/>
              </p:cNvSpPr>
              <p:nvPr/>
            </p:nvSpPr>
            <p:spPr bwMode="auto">
              <a:xfrm>
                <a:off x="838" y="3936"/>
                <a:ext cx="235"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806" name="Rectangle 290"/>
              <p:cNvSpPr>
                <a:spLocks noChangeArrowheads="1"/>
              </p:cNvSpPr>
              <p:nvPr/>
            </p:nvSpPr>
            <p:spPr bwMode="auto">
              <a:xfrm>
                <a:off x="795" y="393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5" name="Group 291"/>
            <p:cNvGrpSpPr>
              <a:grpSpLocks/>
            </p:cNvGrpSpPr>
            <p:nvPr/>
          </p:nvGrpSpPr>
          <p:grpSpPr bwMode="auto">
            <a:xfrm>
              <a:off x="1564" y="3200"/>
              <a:ext cx="353" cy="199"/>
              <a:chOff x="1116" y="3936"/>
              <a:chExt cx="322" cy="384"/>
            </a:xfrm>
          </p:grpSpPr>
          <p:sp>
            <p:nvSpPr>
              <p:cNvPr id="27803" name="Rectangle 292"/>
              <p:cNvSpPr>
                <a:spLocks noChangeArrowheads="1"/>
              </p:cNvSpPr>
              <p:nvPr/>
            </p:nvSpPr>
            <p:spPr bwMode="auto">
              <a:xfrm>
                <a:off x="1159" y="3936"/>
                <a:ext cx="236"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804" name="Rectangle 293"/>
              <p:cNvSpPr>
                <a:spLocks noChangeArrowheads="1"/>
              </p:cNvSpPr>
              <p:nvPr/>
            </p:nvSpPr>
            <p:spPr bwMode="auto">
              <a:xfrm>
                <a:off x="1116" y="393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6" name="Group 294"/>
            <p:cNvGrpSpPr>
              <a:grpSpLocks/>
            </p:cNvGrpSpPr>
            <p:nvPr/>
          </p:nvGrpSpPr>
          <p:grpSpPr bwMode="auto">
            <a:xfrm>
              <a:off x="1917" y="3200"/>
              <a:ext cx="351" cy="199"/>
              <a:chOff x="1438" y="3936"/>
              <a:chExt cx="321" cy="384"/>
            </a:xfrm>
          </p:grpSpPr>
          <p:sp>
            <p:nvSpPr>
              <p:cNvPr id="27801" name="Rectangle 295"/>
              <p:cNvSpPr>
                <a:spLocks noChangeArrowheads="1"/>
              </p:cNvSpPr>
              <p:nvPr/>
            </p:nvSpPr>
            <p:spPr bwMode="auto">
              <a:xfrm>
                <a:off x="1481" y="3936"/>
                <a:ext cx="235"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802" name="Rectangle 296"/>
              <p:cNvSpPr>
                <a:spLocks noChangeArrowheads="1"/>
              </p:cNvSpPr>
              <p:nvPr/>
            </p:nvSpPr>
            <p:spPr bwMode="auto">
              <a:xfrm>
                <a:off x="1438" y="393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7" name="Group 297"/>
            <p:cNvGrpSpPr>
              <a:grpSpLocks/>
            </p:cNvGrpSpPr>
            <p:nvPr/>
          </p:nvGrpSpPr>
          <p:grpSpPr bwMode="auto">
            <a:xfrm>
              <a:off x="2268" y="3200"/>
              <a:ext cx="353" cy="199"/>
              <a:chOff x="1759" y="3936"/>
              <a:chExt cx="322" cy="384"/>
            </a:xfrm>
          </p:grpSpPr>
          <p:sp>
            <p:nvSpPr>
              <p:cNvPr id="27799" name="Rectangle 298"/>
              <p:cNvSpPr>
                <a:spLocks noChangeArrowheads="1"/>
              </p:cNvSpPr>
              <p:nvPr/>
            </p:nvSpPr>
            <p:spPr bwMode="auto">
              <a:xfrm>
                <a:off x="1802" y="3936"/>
                <a:ext cx="236"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800" name="Rectangle 299"/>
              <p:cNvSpPr>
                <a:spLocks noChangeArrowheads="1"/>
              </p:cNvSpPr>
              <p:nvPr/>
            </p:nvSpPr>
            <p:spPr bwMode="auto">
              <a:xfrm>
                <a:off x="1759" y="393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8" name="Group 300"/>
            <p:cNvGrpSpPr>
              <a:grpSpLocks/>
            </p:cNvGrpSpPr>
            <p:nvPr/>
          </p:nvGrpSpPr>
          <p:grpSpPr bwMode="auto">
            <a:xfrm>
              <a:off x="2621" y="3200"/>
              <a:ext cx="352" cy="199"/>
              <a:chOff x="2081" y="3936"/>
              <a:chExt cx="321" cy="384"/>
            </a:xfrm>
          </p:grpSpPr>
          <p:sp>
            <p:nvSpPr>
              <p:cNvPr id="27797" name="Rectangle 301"/>
              <p:cNvSpPr>
                <a:spLocks noChangeArrowheads="1"/>
              </p:cNvSpPr>
              <p:nvPr/>
            </p:nvSpPr>
            <p:spPr bwMode="auto">
              <a:xfrm>
                <a:off x="2124" y="3936"/>
                <a:ext cx="235" cy="384"/>
              </a:xfrm>
              <a:prstGeom prst="rect">
                <a:avLst/>
              </a:prstGeom>
              <a:noFill/>
              <a:ln w="9525">
                <a:noFill/>
                <a:miter lim="800000"/>
                <a:headEnd/>
                <a:tailEnd/>
              </a:ln>
            </p:spPr>
            <p:txBody>
              <a:bodyPr/>
              <a:lstStyle/>
              <a:p>
                <a:pPr algn="l"/>
                <a:r>
                  <a:rPr lang="en-US" altLang="zh-CN" sz="1600" b="1"/>
                  <a:t>r</a:t>
                </a:r>
                <a:r>
                  <a:rPr lang="en-US" altLang="zh-CN" sz="1600" b="1" baseline="-30000"/>
                  <a:t>4</a:t>
                </a:r>
                <a:endParaRPr lang="en-US" altLang="zh-CN" sz="1600" b="1"/>
              </a:p>
              <a:p>
                <a:pPr algn="l" eaLnBrk="0" hangingPunct="0"/>
                <a:endParaRPr lang="en-US" altLang="zh-CN" sz="1600" b="1"/>
              </a:p>
            </p:txBody>
          </p:sp>
          <p:sp>
            <p:nvSpPr>
              <p:cNvPr id="27798" name="Rectangle 302"/>
              <p:cNvSpPr>
                <a:spLocks noChangeArrowheads="1"/>
              </p:cNvSpPr>
              <p:nvPr/>
            </p:nvSpPr>
            <p:spPr bwMode="auto">
              <a:xfrm>
                <a:off x="2081" y="393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49" name="Group 303"/>
            <p:cNvGrpSpPr>
              <a:grpSpLocks/>
            </p:cNvGrpSpPr>
            <p:nvPr/>
          </p:nvGrpSpPr>
          <p:grpSpPr bwMode="auto">
            <a:xfrm>
              <a:off x="2973" y="3200"/>
              <a:ext cx="353" cy="199"/>
              <a:chOff x="2402" y="3936"/>
              <a:chExt cx="322" cy="384"/>
            </a:xfrm>
          </p:grpSpPr>
          <p:sp>
            <p:nvSpPr>
              <p:cNvPr id="27795" name="Rectangle 304"/>
              <p:cNvSpPr>
                <a:spLocks noChangeArrowheads="1"/>
              </p:cNvSpPr>
              <p:nvPr/>
            </p:nvSpPr>
            <p:spPr bwMode="auto">
              <a:xfrm>
                <a:off x="2445" y="393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96" name="Rectangle 305"/>
              <p:cNvSpPr>
                <a:spLocks noChangeArrowheads="1"/>
              </p:cNvSpPr>
              <p:nvPr/>
            </p:nvSpPr>
            <p:spPr bwMode="auto">
              <a:xfrm>
                <a:off x="2402" y="393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0" name="Group 306"/>
            <p:cNvGrpSpPr>
              <a:grpSpLocks/>
            </p:cNvGrpSpPr>
            <p:nvPr/>
          </p:nvGrpSpPr>
          <p:grpSpPr bwMode="auto">
            <a:xfrm>
              <a:off x="3326" y="3200"/>
              <a:ext cx="351" cy="199"/>
              <a:chOff x="2724" y="3936"/>
              <a:chExt cx="321" cy="384"/>
            </a:xfrm>
          </p:grpSpPr>
          <p:sp>
            <p:nvSpPr>
              <p:cNvPr id="27793" name="Rectangle 307"/>
              <p:cNvSpPr>
                <a:spLocks noChangeArrowheads="1"/>
              </p:cNvSpPr>
              <p:nvPr/>
            </p:nvSpPr>
            <p:spPr bwMode="auto">
              <a:xfrm>
                <a:off x="2767" y="3936"/>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94" name="Rectangle 308"/>
              <p:cNvSpPr>
                <a:spLocks noChangeArrowheads="1"/>
              </p:cNvSpPr>
              <p:nvPr/>
            </p:nvSpPr>
            <p:spPr bwMode="auto">
              <a:xfrm>
                <a:off x="2724" y="3936"/>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1" name="Group 309"/>
            <p:cNvGrpSpPr>
              <a:grpSpLocks/>
            </p:cNvGrpSpPr>
            <p:nvPr/>
          </p:nvGrpSpPr>
          <p:grpSpPr bwMode="auto">
            <a:xfrm>
              <a:off x="3677" y="3200"/>
              <a:ext cx="353" cy="199"/>
              <a:chOff x="3045" y="3936"/>
              <a:chExt cx="322" cy="384"/>
            </a:xfrm>
          </p:grpSpPr>
          <p:sp>
            <p:nvSpPr>
              <p:cNvPr id="27791" name="Rectangle 310"/>
              <p:cNvSpPr>
                <a:spLocks noChangeArrowheads="1"/>
              </p:cNvSpPr>
              <p:nvPr/>
            </p:nvSpPr>
            <p:spPr bwMode="auto">
              <a:xfrm>
                <a:off x="3088" y="3936"/>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92" name="Rectangle 311"/>
              <p:cNvSpPr>
                <a:spLocks noChangeArrowheads="1"/>
              </p:cNvSpPr>
              <p:nvPr/>
            </p:nvSpPr>
            <p:spPr bwMode="auto">
              <a:xfrm>
                <a:off x="3045" y="3936"/>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2" name="Group 312"/>
            <p:cNvGrpSpPr>
              <a:grpSpLocks/>
            </p:cNvGrpSpPr>
            <p:nvPr/>
          </p:nvGrpSpPr>
          <p:grpSpPr bwMode="auto">
            <a:xfrm>
              <a:off x="341" y="3399"/>
              <a:ext cx="519" cy="200"/>
              <a:chOff x="0" y="4320"/>
              <a:chExt cx="474" cy="384"/>
            </a:xfrm>
          </p:grpSpPr>
          <p:sp>
            <p:nvSpPr>
              <p:cNvPr id="27789" name="Rectangle 313"/>
              <p:cNvSpPr>
                <a:spLocks noChangeArrowheads="1"/>
              </p:cNvSpPr>
              <p:nvPr/>
            </p:nvSpPr>
            <p:spPr bwMode="auto">
              <a:xfrm>
                <a:off x="43" y="4320"/>
                <a:ext cx="388" cy="384"/>
              </a:xfrm>
              <a:prstGeom prst="rect">
                <a:avLst/>
              </a:prstGeom>
              <a:noFill/>
              <a:ln w="9525">
                <a:noFill/>
                <a:miter lim="800000"/>
                <a:headEnd/>
                <a:tailEnd/>
              </a:ln>
            </p:spPr>
            <p:txBody>
              <a:bodyPr/>
              <a:lstStyle/>
              <a:p>
                <a:pPr algn="l"/>
                <a:r>
                  <a:rPr lang="en-US" altLang="zh-CN" sz="1600" b="1"/>
                  <a:t>9</a:t>
                </a:r>
              </a:p>
              <a:p>
                <a:pPr algn="l" eaLnBrk="0" hangingPunct="0"/>
                <a:endParaRPr lang="en-US" altLang="zh-CN" sz="1600" b="1"/>
              </a:p>
            </p:txBody>
          </p:sp>
          <p:sp>
            <p:nvSpPr>
              <p:cNvPr id="27790" name="Rectangle 314"/>
              <p:cNvSpPr>
                <a:spLocks noChangeArrowheads="1"/>
              </p:cNvSpPr>
              <p:nvPr/>
            </p:nvSpPr>
            <p:spPr bwMode="auto">
              <a:xfrm>
                <a:off x="0" y="4320"/>
                <a:ext cx="474"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3" name="Group 315"/>
            <p:cNvGrpSpPr>
              <a:grpSpLocks/>
            </p:cNvGrpSpPr>
            <p:nvPr/>
          </p:nvGrpSpPr>
          <p:grpSpPr bwMode="auto">
            <a:xfrm>
              <a:off x="860" y="3399"/>
              <a:ext cx="352" cy="200"/>
              <a:chOff x="474" y="4320"/>
              <a:chExt cx="321" cy="384"/>
            </a:xfrm>
          </p:grpSpPr>
          <p:sp>
            <p:nvSpPr>
              <p:cNvPr id="27787" name="Rectangle 316"/>
              <p:cNvSpPr>
                <a:spLocks noChangeArrowheads="1"/>
              </p:cNvSpPr>
              <p:nvPr/>
            </p:nvSpPr>
            <p:spPr bwMode="auto">
              <a:xfrm>
                <a:off x="517" y="4320"/>
                <a:ext cx="235"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88" name="Rectangle 317"/>
              <p:cNvSpPr>
                <a:spLocks noChangeArrowheads="1"/>
              </p:cNvSpPr>
              <p:nvPr/>
            </p:nvSpPr>
            <p:spPr bwMode="auto">
              <a:xfrm>
                <a:off x="474" y="432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4" name="Group 318"/>
            <p:cNvGrpSpPr>
              <a:grpSpLocks/>
            </p:cNvGrpSpPr>
            <p:nvPr/>
          </p:nvGrpSpPr>
          <p:grpSpPr bwMode="auto">
            <a:xfrm>
              <a:off x="1212" y="3399"/>
              <a:ext cx="352" cy="200"/>
              <a:chOff x="795" y="4320"/>
              <a:chExt cx="321" cy="384"/>
            </a:xfrm>
          </p:grpSpPr>
          <p:sp>
            <p:nvSpPr>
              <p:cNvPr id="27785" name="Rectangle 319"/>
              <p:cNvSpPr>
                <a:spLocks noChangeArrowheads="1"/>
              </p:cNvSpPr>
              <p:nvPr/>
            </p:nvSpPr>
            <p:spPr bwMode="auto">
              <a:xfrm>
                <a:off x="838" y="4320"/>
                <a:ext cx="235"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86" name="Rectangle 320"/>
              <p:cNvSpPr>
                <a:spLocks noChangeArrowheads="1"/>
              </p:cNvSpPr>
              <p:nvPr/>
            </p:nvSpPr>
            <p:spPr bwMode="auto">
              <a:xfrm>
                <a:off x="795" y="432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5" name="Group 321"/>
            <p:cNvGrpSpPr>
              <a:grpSpLocks/>
            </p:cNvGrpSpPr>
            <p:nvPr/>
          </p:nvGrpSpPr>
          <p:grpSpPr bwMode="auto">
            <a:xfrm>
              <a:off x="1564" y="3399"/>
              <a:ext cx="353" cy="200"/>
              <a:chOff x="1116" y="4320"/>
              <a:chExt cx="322" cy="384"/>
            </a:xfrm>
          </p:grpSpPr>
          <p:sp>
            <p:nvSpPr>
              <p:cNvPr id="27783" name="Rectangle 322"/>
              <p:cNvSpPr>
                <a:spLocks noChangeArrowheads="1"/>
              </p:cNvSpPr>
              <p:nvPr/>
            </p:nvSpPr>
            <p:spPr bwMode="auto">
              <a:xfrm>
                <a:off x="1159" y="4320"/>
                <a:ext cx="236"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84" name="Rectangle 323"/>
              <p:cNvSpPr>
                <a:spLocks noChangeArrowheads="1"/>
              </p:cNvSpPr>
              <p:nvPr/>
            </p:nvSpPr>
            <p:spPr bwMode="auto">
              <a:xfrm>
                <a:off x="1116" y="432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6" name="Group 324"/>
            <p:cNvGrpSpPr>
              <a:grpSpLocks/>
            </p:cNvGrpSpPr>
            <p:nvPr/>
          </p:nvGrpSpPr>
          <p:grpSpPr bwMode="auto">
            <a:xfrm>
              <a:off x="1917" y="3399"/>
              <a:ext cx="351" cy="200"/>
              <a:chOff x="1438" y="4320"/>
              <a:chExt cx="321" cy="384"/>
            </a:xfrm>
          </p:grpSpPr>
          <p:sp>
            <p:nvSpPr>
              <p:cNvPr id="27781" name="Rectangle 325"/>
              <p:cNvSpPr>
                <a:spLocks noChangeArrowheads="1"/>
              </p:cNvSpPr>
              <p:nvPr/>
            </p:nvSpPr>
            <p:spPr bwMode="auto">
              <a:xfrm>
                <a:off x="1481" y="4320"/>
                <a:ext cx="235"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82" name="Rectangle 326"/>
              <p:cNvSpPr>
                <a:spLocks noChangeArrowheads="1"/>
              </p:cNvSpPr>
              <p:nvPr/>
            </p:nvSpPr>
            <p:spPr bwMode="auto">
              <a:xfrm>
                <a:off x="1438" y="432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7" name="Group 327"/>
            <p:cNvGrpSpPr>
              <a:grpSpLocks/>
            </p:cNvGrpSpPr>
            <p:nvPr/>
          </p:nvGrpSpPr>
          <p:grpSpPr bwMode="auto">
            <a:xfrm>
              <a:off x="2268" y="3399"/>
              <a:ext cx="353" cy="200"/>
              <a:chOff x="1759" y="4320"/>
              <a:chExt cx="322" cy="384"/>
            </a:xfrm>
          </p:grpSpPr>
          <p:sp>
            <p:nvSpPr>
              <p:cNvPr id="27779" name="Rectangle 328"/>
              <p:cNvSpPr>
                <a:spLocks noChangeArrowheads="1"/>
              </p:cNvSpPr>
              <p:nvPr/>
            </p:nvSpPr>
            <p:spPr bwMode="auto">
              <a:xfrm>
                <a:off x="1802" y="4320"/>
                <a:ext cx="236"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80" name="Rectangle 329"/>
              <p:cNvSpPr>
                <a:spLocks noChangeArrowheads="1"/>
              </p:cNvSpPr>
              <p:nvPr/>
            </p:nvSpPr>
            <p:spPr bwMode="auto">
              <a:xfrm>
                <a:off x="1759" y="432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8" name="Group 330"/>
            <p:cNvGrpSpPr>
              <a:grpSpLocks/>
            </p:cNvGrpSpPr>
            <p:nvPr/>
          </p:nvGrpSpPr>
          <p:grpSpPr bwMode="auto">
            <a:xfrm>
              <a:off x="2621" y="3399"/>
              <a:ext cx="352" cy="200"/>
              <a:chOff x="2081" y="4320"/>
              <a:chExt cx="321" cy="384"/>
            </a:xfrm>
          </p:grpSpPr>
          <p:sp>
            <p:nvSpPr>
              <p:cNvPr id="27777" name="Rectangle 331"/>
              <p:cNvSpPr>
                <a:spLocks noChangeArrowheads="1"/>
              </p:cNvSpPr>
              <p:nvPr/>
            </p:nvSpPr>
            <p:spPr bwMode="auto">
              <a:xfrm>
                <a:off x="2124" y="4320"/>
                <a:ext cx="235" cy="384"/>
              </a:xfrm>
              <a:prstGeom prst="rect">
                <a:avLst/>
              </a:prstGeom>
              <a:noFill/>
              <a:ln w="9525">
                <a:noFill/>
                <a:miter lim="800000"/>
                <a:headEnd/>
                <a:tailEnd/>
              </a:ln>
            </p:spPr>
            <p:txBody>
              <a:bodyPr/>
              <a:lstStyle/>
              <a:p>
                <a:pPr algn="l"/>
                <a:r>
                  <a:rPr lang="en-US" altLang="zh-CN" sz="1600" b="1"/>
                  <a:t>r</a:t>
                </a:r>
                <a:r>
                  <a:rPr lang="en-US" altLang="zh-CN" sz="1600" b="1" baseline="-30000"/>
                  <a:t>1</a:t>
                </a:r>
                <a:endParaRPr lang="en-US" altLang="zh-CN" sz="1600" b="1"/>
              </a:p>
              <a:p>
                <a:pPr algn="l" eaLnBrk="0" hangingPunct="0"/>
                <a:endParaRPr lang="en-US" altLang="zh-CN" sz="1600" b="1"/>
              </a:p>
            </p:txBody>
          </p:sp>
          <p:sp>
            <p:nvSpPr>
              <p:cNvPr id="27778" name="Rectangle 332"/>
              <p:cNvSpPr>
                <a:spLocks noChangeArrowheads="1"/>
              </p:cNvSpPr>
              <p:nvPr/>
            </p:nvSpPr>
            <p:spPr bwMode="auto">
              <a:xfrm>
                <a:off x="2081" y="432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59" name="Group 333"/>
            <p:cNvGrpSpPr>
              <a:grpSpLocks/>
            </p:cNvGrpSpPr>
            <p:nvPr/>
          </p:nvGrpSpPr>
          <p:grpSpPr bwMode="auto">
            <a:xfrm>
              <a:off x="2973" y="3399"/>
              <a:ext cx="353" cy="200"/>
              <a:chOff x="2402" y="4320"/>
              <a:chExt cx="322" cy="384"/>
            </a:xfrm>
          </p:grpSpPr>
          <p:sp>
            <p:nvSpPr>
              <p:cNvPr id="27775" name="Rectangle 334"/>
              <p:cNvSpPr>
                <a:spLocks noChangeArrowheads="1"/>
              </p:cNvSpPr>
              <p:nvPr/>
            </p:nvSpPr>
            <p:spPr bwMode="auto">
              <a:xfrm>
                <a:off x="2445" y="4320"/>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76" name="Rectangle 335"/>
              <p:cNvSpPr>
                <a:spLocks noChangeArrowheads="1"/>
              </p:cNvSpPr>
              <p:nvPr/>
            </p:nvSpPr>
            <p:spPr bwMode="auto">
              <a:xfrm>
                <a:off x="2402" y="4320"/>
                <a:ext cx="322"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60" name="Group 336"/>
            <p:cNvGrpSpPr>
              <a:grpSpLocks/>
            </p:cNvGrpSpPr>
            <p:nvPr/>
          </p:nvGrpSpPr>
          <p:grpSpPr bwMode="auto">
            <a:xfrm>
              <a:off x="3326" y="3399"/>
              <a:ext cx="351" cy="200"/>
              <a:chOff x="2724" y="4320"/>
              <a:chExt cx="321" cy="384"/>
            </a:xfrm>
          </p:grpSpPr>
          <p:sp>
            <p:nvSpPr>
              <p:cNvPr id="27773" name="Rectangle 337"/>
              <p:cNvSpPr>
                <a:spLocks noChangeArrowheads="1"/>
              </p:cNvSpPr>
              <p:nvPr/>
            </p:nvSpPr>
            <p:spPr bwMode="auto">
              <a:xfrm>
                <a:off x="2767" y="4320"/>
                <a:ext cx="235"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74" name="Rectangle 338"/>
              <p:cNvSpPr>
                <a:spLocks noChangeArrowheads="1"/>
              </p:cNvSpPr>
              <p:nvPr/>
            </p:nvSpPr>
            <p:spPr bwMode="auto">
              <a:xfrm>
                <a:off x="2724" y="4320"/>
                <a:ext cx="321" cy="384"/>
              </a:xfrm>
              <a:prstGeom prst="rect">
                <a:avLst/>
              </a:prstGeom>
              <a:noFill/>
              <a:ln w="7">
                <a:solidFill>
                  <a:srgbClr val="A0A0A0"/>
                </a:solidFill>
                <a:miter lim="800000"/>
                <a:headEnd/>
                <a:tailEnd/>
              </a:ln>
            </p:spPr>
            <p:txBody>
              <a:bodyPr wrap="none"/>
              <a:lstStyle/>
              <a:p>
                <a:pPr algn="l"/>
                <a:endParaRPr lang="zh-CN" altLang="en-US"/>
              </a:p>
            </p:txBody>
          </p:sp>
        </p:grpSp>
        <p:grpSp>
          <p:nvGrpSpPr>
            <p:cNvPr id="27761" name="Group 339"/>
            <p:cNvGrpSpPr>
              <a:grpSpLocks/>
            </p:cNvGrpSpPr>
            <p:nvPr/>
          </p:nvGrpSpPr>
          <p:grpSpPr bwMode="auto">
            <a:xfrm>
              <a:off x="3677" y="3399"/>
              <a:ext cx="353" cy="200"/>
              <a:chOff x="3045" y="4320"/>
              <a:chExt cx="322" cy="384"/>
            </a:xfrm>
          </p:grpSpPr>
          <p:sp>
            <p:nvSpPr>
              <p:cNvPr id="27771" name="Rectangle 340"/>
              <p:cNvSpPr>
                <a:spLocks noChangeArrowheads="1"/>
              </p:cNvSpPr>
              <p:nvPr/>
            </p:nvSpPr>
            <p:spPr bwMode="auto">
              <a:xfrm>
                <a:off x="3088" y="4320"/>
                <a:ext cx="236" cy="384"/>
              </a:xfrm>
              <a:prstGeom prst="rect">
                <a:avLst/>
              </a:prstGeom>
              <a:noFill/>
              <a:ln w="9525">
                <a:noFill/>
                <a:miter lim="800000"/>
                <a:headEnd/>
                <a:tailEnd/>
              </a:ln>
            </p:spPr>
            <p:txBody>
              <a:bodyPr/>
              <a:lstStyle/>
              <a:p>
                <a:pPr algn="l"/>
                <a:r>
                  <a:rPr lang="en-US" altLang="zh-CN" sz="1600" b="1"/>
                  <a:t> </a:t>
                </a:r>
              </a:p>
              <a:p>
                <a:pPr algn="l" eaLnBrk="0" hangingPunct="0"/>
                <a:endParaRPr lang="en-US" altLang="zh-CN" sz="1600" b="1"/>
              </a:p>
            </p:txBody>
          </p:sp>
          <p:sp>
            <p:nvSpPr>
              <p:cNvPr id="27772" name="Rectangle 341"/>
              <p:cNvSpPr>
                <a:spLocks noChangeArrowheads="1"/>
              </p:cNvSpPr>
              <p:nvPr/>
            </p:nvSpPr>
            <p:spPr bwMode="auto">
              <a:xfrm>
                <a:off x="3045" y="4320"/>
                <a:ext cx="322" cy="384"/>
              </a:xfrm>
              <a:prstGeom prst="rect">
                <a:avLst/>
              </a:prstGeom>
              <a:noFill/>
              <a:ln w="7">
                <a:solidFill>
                  <a:srgbClr val="A0A0A0"/>
                </a:solidFill>
                <a:miter lim="800000"/>
                <a:headEnd/>
                <a:tailEnd/>
              </a:ln>
            </p:spPr>
            <p:txBody>
              <a:bodyPr wrap="none"/>
              <a:lstStyle/>
              <a:p>
                <a:pPr algn="l"/>
                <a:endParaRPr lang="zh-CN" altLang="en-US"/>
              </a:p>
            </p:txBody>
          </p:sp>
        </p:grpSp>
        <p:sp>
          <p:nvSpPr>
            <p:cNvPr id="27767" name="Rectangle 342"/>
            <p:cNvSpPr>
              <a:spLocks noChangeArrowheads="1"/>
            </p:cNvSpPr>
            <p:nvPr/>
          </p:nvSpPr>
          <p:spPr bwMode="auto">
            <a:xfrm>
              <a:off x="339" y="1152"/>
              <a:ext cx="3693" cy="2448"/>
            </a:xfrm>
            <a:prstGeom prst="rect">
              <a:avLst/>
            </a:prstGeom>
            <a:noFill/>
            <a:ln w="6350">
              <a:solidFill>
                <a:srgbClr val="A0A0A0"/>
              </a:solidFill>
              <a:miter lim="800000"/>
              <a:headEnd/>
              <a:tailEnd/>
            </a:ln>
          </p:spPr>
          <p:txBody>
            <a:bodyPr wrap="none"/>
            <a:lstStyle/>
            <a:p>
              <a:pPr algn="l"/>
              <a:endParaRPr lang="zh-CN" altLang="en-US"/>
            </a:p>
          </p:txBody>
        </p:sp>
        <p:sp>
          <p:nvSpPr>
            <p:cNvPr id="27768" name="Text Box 343"/>
            <p:cNvSpPr txBox="1">
              <a:spLocks noChangeArrowheads="1"/>
            </p:cNvSpPr>
            <p:nvPr/>
          </p:nvSpPr>
          <p:spPr bwMode="auto">
            <a:xfrm>
              <a:off x="363" y="1400"/>
              <a:ext cx="343" cy="173"/>
            </a:xfrm>
            <a:prstGeom prst="rect">
              <a:avLst/>
            </a:prstGeom>
            <a:noFill/>
            <a:ln w="9525">
              <a:noFill/>
              <a:miter lim="800000"/>
              <a:headEnd/>
              <a:tailEnd/>
            </a:ln>
          </p:spPr>
          <p:txBody>
            <a:bodyPr>
              <a:spAutoFit/>
            </a:bodyPr>
            <a:lstStyle/>
            <a:p>
              <a:pPr algn="l">
                <a:spcBef>
                  <a:spcPct val="50000"/>
                </a:spcBef>
              </a:pPr>
              <a:r>
                <a:rPr lang="zh-CN" altLang="en-US" sz="1200" b="1">
                  <a:latin typeface="Tahoma" pitchFamily="34" charset="0"/>
                </a:rPr>
                <a:t>状态</a:t>
              </a:r>
            </a:p>
          </p:txBody>
        </p:sp>
        <p:sp>
          <p:nvSpPr>
            <p:cNvPr id="27769" name="Text Box 344"/>
            <p:cNvSpPr txBox="1">
              <a:spLocks noChangeArrowheads="1"/>
            </p:cNvSpPr>
            <p:nvPr/>
          </p:nvSpPr>
          <p:spPr bwMode="auto">
            <a:xfrm>
              <a:off x="646" y="1165"/>
              <a:ext cx="240" cy="233"/>
            </a:xfrm>
            <a:prstGeom prst="rect">
              <a:avLst/>
            </a:prstGeom>
            <a:noFill/>
            <a:ln w="9525">
              <a:noFill/>
              <a:miter lim="800000"/>
              <a:headEnd/>
              <a:tailEnd/>
            </a:ln>
          </p:spPr>
          <p:txBody>
            <a:bodyPr>
              <a:spAutoFit/>
            </a:bodyPr>
            <a:lstStyle/>
            <a:p>
              <a:pPr algn="l">
                <a:spcBef>
                  <a:spcPct val="50000"/>
                </a:spcBef>
              </a:pPr>
              <a:r>
                <a:rPr lang="en-US" altLang="zh-CN" b="1">
                  <a:latin typeface="Tahoma" pitchFamily="34" charset="0"/>
                </a:rPr>
                <a:t>V</a:t>
              </a:r>
            </a:p>
          </p:txBody>
        </p:sp>
        <p:sp>
          <p:nvSpPr>
            <p:cNvPr id="27770" name="Text Box 345"/>
            <p:cNvSpPr txBox="1">
              <a:spLocks noChangeArrowheads="1"/>
            </p:cNvSpPr>
            <p:nvPr/>
          </p:nvSpPr>
          <p:spPr bwMode="auto">
            <a:xfrm>
              <a:off x="324" y="1187"/>
              <a:ext cx="395" cy="233"/>
            </a:xfrm>
            <a:prstGeom prst="rect">
              <a:avLst/>
            </a:prstGeom>
            <a:noFill/>
            <a:ln w="9525">
              <a:noFill/>
              <a:miter lim="800000"/>
              <a:headEnd/>
              <a:tailEnd/>
            </a:ln>
          </p:spPr>
          <p:txBody>
            <a:bodyPr>
              <a:spAutoFit/>
            </a:bodyPr>
            <a:lstStyle/>
            <a:p>
              <a:pPr algn="l">
                <a:spcBef>
                  <a:spcPct val="50000"/>
                </a:spcBef>
              </a:pPr>
              <a:r>
                <a:rPr lang="en-US" altLang="zh-CN" b="1">
                  <a:latin typeface="Tahoma" pitchFamily="34" charset="0"/>
                </a:rPr>
                <a:t>A/G</a:t>
              </a:r>
            </a:p>
          </p:txBody>
        </p:sp>
      </p:grpSp>
      <p:sp>
        <p:nvSpPr>
          <p:cNvPr id="352"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18</a:t>
            </a:fld>
            <a:endParaRPr lang="en-US" altLang="zh-CN" dirty="0"/>
          </a:p>
        </p:txBody>
      </p:sp>
      <p:sp>
        <p:nvSpPr>
          <p:cNvPr id="353" name="Text Box 1027"/>
          <p:cNvSpPr txBox="1">
            <a:spLocks noChangeArrowheads="1"/>
          </p:cNvSpPr>
          <p:nvPr/>
        </p:nvSpPr>
        <p:spPr bwMode="auto">
          <a:xfrm>
            <a:off x="609600" y="314980"/>
            <a:ext cx="41148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LR(0)</a:t>
            </a:r>
            <a:r>
              <a:rPr lang="zh-CN" altLang="en-US" sz="2800" b="1" dirty="0" smtClean="0">
                <a:solidFill>
                  <a:srgbClr val="C00000"/>
                </a:solidFill>
                <a:latin typeface="黑体" pitchFamily="49" charset="-122"/>
                <a:ea typeface="黑体" pitchFamily="49" charset="-122"/>
              </a:rPr>
              <a:t>分析表的构造</a:t>
            </a:r>
            <a:endParaRPr lang="zh-CN" altLang="en-US" sz="2800" b="1" dirty="0">
              <a:solidFill>
                <a:srgbClr val="C00000"/>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 Box 2"/>
          <p:cNvSpPr txBox="1">
            <a:spLocks noChangeArrowheads="1"/>
          </p:cNvSpPr>
          <p:nvPr/>
        </p:nvSpPr>
        <p:spPr bwMode="auto">
          <a:xfrm>
            <a:off x="457200" y="1528414"/>
            <a:ext cx="7696200" cy="1151277"/>
          </a:xfrm>
          <a:prstGeom prst="rect">
            <a:avLst/>
          </a:prstGeom>
          <a:noFill/>
          <a:ln w="9525">
            <a:noFill/>
            <a:miter lim="800000"/>
            <a:headEnd/>
            <a:tailEnd/>
          </a:ln>
        </p:spPr>
        <p:txBody>
          <a:bodyPr>
            <a:spAutoFit/>
          </a:bodyPr>
          <a:lstStyle/>
          <a:p>
            <a:pPr indent="573088" algn="l">
              <a:lnSpc>
                <a:spcPct val="120000"/>
              </a:lnSpc>
              <a:spcBef>
                <a:spcPct val="50000"/>
              </a:spcBef>
            </a:pPr>
            <a:r>
              <a:rPr lang="zh-CN" altLang="en-US" sz="2000" b="1" dirty="0">
                <a:latin typeface="+mn-ea"/>
                <a:ea typeface="+mn-ea"/>
              </a:rPr>
              <a:t>如果同时含有移进项目和归约项目的项目集称为含有</a:t>
            </a:r>
            <a:r>
              <a:rPr lang="zh-CN" altLang="en-US" sz="2000" b="1" dirty="0">
                <a:solidFill>
                  <a:srgbClr val="FF6600"/>
                </a:solidFill>
                <a:latin typeface="+mn-ea"/>
                <a:ea typeface="+mn-ea"/>
              </a:rPr>
              <a:t>移进</a:t>
            </a:r>
            <a:r>
              <a:rPr lang="en-US" altLang="zh-CN" sz="2000" b="1" dirty="0">
                <a:solidFill>
                  <a:srgbClr val="FF6600"/>
                </a:solidFill>
                <a:latin typeface="+mn-ea"/>
                <a:ea typeface="+mn-ea"/>
              </a:rPr>
              <a:t>-</a:t>
            </a:r>
            <a:r>
              <a:rPr lang="zh-CN" altLang="en-US" sz="2000" b="1" dirty="0">
                <a:solidFill>
                  <a:srgbClr val="FF6600"/>
                </a:solidFill>
                <a:latin typeface="+mn-ea"/>
                <a:ea typeface="+mn-ea"/>
              </a:rPr>
              <a:t>归约冲突</a:t>
            </a:r>
            <a:r>
              <a:rPr lang="zh-CN" altLang="en-US" sz="2000" b="1" dirty="0">
                <a:latin typeface="+mn-ea"/>
                <a:ea typeface="+mn-ea"/>
              </a:rPr>
              <a:t>的项目集。如果同时含有一个以上的归约项目的项目集称为含有</a:t>
            </a:r>
            <a:r>
              <a:rPr lang="zh-CN" altLang="en-US" sz="2000" b="1" dirty="0">
                <a:solidFill>
                  <a:srgbClr val="FF6600"/>
                </a:solidFill>
                <a:latin typeface="+mn-ea"/>
                <a:ea typeface="+mn-ea"/>
              </a:rPr>
              <a:t>归约</a:t>
            </a:r>
            <a:r>
              <a:rPr lang="en-US" altLang="zh-CN" sz="2000" b="1" dirty="0">
                <a:solidFill>
                  <a:srgbClr val="FF6600"/>
                </a:solidFill>
                <a:latin typeface="+mn-ea"/>
                <a:ea typeface="+mn-ea"/>
              </a:rPr>
              <a:t>-</a:t>
            </a:r>
            <a:r>
              <a:rPr lang="zh-CN" altLang="en-US" sz="2000" b="1" dirty="0">
                <a:solidFill>
                  <a:srgbClr val="FF6600"/>
                </a:solidFill>
                <a:latin typeface="+mn-ea"/>
                <a:ea typeface="+mn-ea"/>
              </a:rPr>
              <a:t>归约冲突</a:t>
            </a:r>
            <a:r>
              <a:rPr lang="zh-CN" altLang="en-US" sz="2000" b="1" dirty="0">
                <a:latin typeface="+mn-ea"/>
                <a:ea typeface="+mn-ea"/>
              </a:rPr>
              <a:t>的项目集。</a:t>
            </a:r>
          </a:p>
        </p:txBody>
      </p:sp>
      <p:sp>
        <p:nvSpPr>
          <p:cNvPr id="28678" name="Text Box 3"/>
          <p:cNvSpPr txBox="1">
            <a:spLocks noChangeArrowheads="1"/>
          </p:cNvSpPr>
          <p:nvPr/>
        </p:nvSpPr>
        <p:spPr bwMode="auto">
          <a:xfrm>
            <a:off x="457200" y="2713443"/>
            <a:ext cx="7772400" cy="835806"/>
          </a:xfrm>
          <a:prstGeom prst="rect">
            <a:avLst/>
          </a:prstGeom>
          <a:noFill/>
          <a:ln w="9525">
            <a:noFill/>
            <a:miter lim="800000"/>
            <a:headEnd/>
            <a:tailEnd/>
          </a:ln>
        </p:spPr>
        <p:txBody>
          <a:bodyPr>
            <a:spAutoFit/>
          </a:bodyPr>
          <a:lstStyle/>
          <a:p>
            <a:pPr indent="573088" algn="l">
              <a:lnSpc>
                <a:spcPct val="130000"/>
              </a:lnSpc>
              <a:spcBef>
                <a:spcPct val="50000"/>
              </a:spcBef>
            </a:pPr>
            <a:r>
              <a:rPr lang="zh-CN" altLang="en-US" sz="2000" b="1" dirty="0">
                <a:latin typeface="+mn-ea"/>
                <a:ea typeface="+mn-ea"/>
              </a:rPr>
              <a:t>定义 </a:t>
            </a:r>
            <a:r>
              <a:rPr lang="en-US" altLang="zh-CN" sz="2000" b="1" dirty="0">
                <a:latin typeface="+mn-ea"/>
                <a:ea typeface="+mn-ea"/>
              </a:rPr>
              <a:t>7.7  </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的</a:t>
            </a:r>
            <a:r>
              <a:rPr lang="en-US" altLang="zh-CN" sz="2000" b="1" dirty="0">
                <a:latin typeface="+mn-ea"/>
                <a:ea typeface="+mn-ea"/>
              </a:rPr>
              <a:t>LR(0)</a:t>
            </a:r>
            <a:r>
              <a:rPr lang="zh-CN" altLang="en-US" sz="2000" b="1" dirty="0">
                <a:latin typeface="+mn-ea"/>
                <a:ea typeface="+mn-ea"/>
              </a:rPr>
              <a:t>项目集规范族不存在移进</a:t>
            </a:r>
            <a:r>
              <a:rPr lang="en-US" altLang="zh-CN" sz="2000" b="1" dirty="0">
                <a:latin typeface="+mn-ea"/>
                <a:ea typeface="+mn-ea"/>
              </a:rPr>
              <a:t>-</a:t>
            </a:r>
            <a:r>
              <a:rPr lang="zh-CN" altLang="en-US" sz="2000" b="1" dirty="0">
                <a:latin typeface="+mn-ea"/>
                <a:ea typeface="+mn-ea"/>
              </a:rPr>
              <a:t>归约冲突或归约</a:t>
            </a:r>
            <a:r>
              <a:rPr lang="en-US" altLang="zh-CN" sz="2000" b="1" dirty="0">
                <a:latin typeface="+mn-ea"/>
                <a:ea typeface="+mn-ea"/>
              </a:rPr>
              <a:t>-</a:t>
            </a:r>
            <a:r>
              <a:rPr lang="zh-CN" altLang="en-US" sz="2000" b="1" dirty="0">
                <a:latin typeface="+mn-ea"/>
                <a:ea typeface="+mn-ea"/>
              </a:rPr>
              <a:t>归约冲突的项目集，则文法</a:t>
            </a:r>
            <a:r>
              <a:rPr lang="en-US" altLang="zh-CN" sz="2000" b="1" dirty="0">
                <a:latin typeface="+mn-ea"/>
                <a:ea typeface="+mn-ea"/>
              </a:rPr>
              <a:t>G</a:t>
            </a:r>
            <a:r>
              <a:rPr lang="zh-CN" altLang="en-US" sz="2000" b="1" dirty="0">
                <a:latin typeface="+mn-ea"/>
                <a:ea typeface="+mn-ea"/>
              </a:rPr>
              <a:t>称为</a:t>
            </a:r>
            <a:r>
              <a:rPr lang="en-US" altLang="zh-CN" sz="2000" b="1" dirty="0">
                <a:solidFill>
                  <a:srgbClr val="FF6600"/>
                </a:solidFill>
                <a:latin typeface="+mn-ea"/>
                <a:ea typeface="+mn-ea"/>
              </a:rPr>
              <a:t>LR(0)</a:t>
            </a:r>
            <a:r>
              <a:rPr lang="zh-CN" altLang="en-US" sz="2000" b="1" dirty="0">
                <a:solidFill>
                  <a:srgbClr val="FF6600"/>
                </a:solidFill>
                <a:latin typeface="+mn-ea"/>
                <a:ea typeface="+mn-ea"/>
              </a:rPr>
              <a:t>文法</a:t>
            </a:r>
            <a:r>
              <a:rPr lang="zh-CN" altLang="en-US" sz="2000" b="1" dirty="0">
                <a:latin typeface="+mn-ea"/>
                <a:ea typeface="+mn-ea"/>
              </a:rPr>
              <a:t>。</a:t>
            </a:r>
          </a:p>
        </p:txBody>
      </p:sp>
      <p:sp>
        <p:nvSpPr>
          <p:cNvPr id="28681" name="Text Box 8"/>
          <p:cNvSpPr txBox="1">
            <a:spLocks noChangeArrowheads="1"/>
          </p:cNvSpPr>
          <p:nvPr/>
        </p:nvSpPr>
        <p:spPr bwMode="auto">
          <a:xfrm>
            <a:off x="706437" y="3739345"/>
            <a:ext cx="7772400" cy="1466850"/>
          </a:xfrm>
          <a:prstGeom prst="rect">
            <a:avLst/>
          </a:prstGeom>
          <a:noFill/>
          <a:ln w="9525">
            <a:noFill/>
            <a:miter lim="800000"/>
            <a:headEnd/>
            <a:tailEnd/>
          </a:ln>
        </p:spPr>
        <p:txBody>
          <a:bodyPr>
            <a:spAutoFit/>
          </a:bodyPr>
          <a:lstStyle/>
          <a:p>
            <a:pPr algn="l">
              <a:lnSpc>
                <a:spcPct val="130000"/>
              </a:lnSpc>
              <a:spcBef>
                <a:spcPct val="30000"/>
              </a:spcBef>
            </a:pPr>
            <a:r>
              <a:rPr lang="zh-CN" altLang="en-US" sz="2000" b="1" dirty="0">
                <a:latin typeface="+mn-ea"/>
                <a:ea typeface="+mn-ea"/>
              </a:rPr>
              <a:t>关于</a:t>
            </a:r>
            <a:r>
              <a:rPr lang="en-US" altLang="zh-CN" sz="2000" b="1" dirty="0">
                <a:latin typeface="+mn-ea"/>
                <a:ea typeface="+mn-ea"/>
              </a:rPr>
              <a:t>LR(0)</a:t>
            </a:r>
            <a:r>
              <a:rPr lang="zh-CN" altLang="en-US" sz="2000" b="1" dirty="0">
                <a:latin typeface="+mn-ea"/>
                <a:ea typeface="+mn-ea"/>
              </a:rPr>
              <a:t>文法，可以得出下列几个结论。</a:t>
            </a:r>
          </a:p>
          <a:p>
            <a:pPr algn="l">
              <a:lnSpc>
                <a:spcPct val="130000"/>
              </a:lnSpc>
              <a:spcBef>
                <a:spcPct val="30000"/>
              </a:spcBef>
            </a:pPr>
            <a:r>
              <a:rPr lang="zh-CN" altLang="en-US" sz="2000" b="1" dirty="0">
                <a:latin typeface="+mn-ea"/>
                <a:ea typeface="+mn-ea"/>
              </a:rPr>
              <a:t>    ⑴如果文法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LR(0)</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可采用</a:t>
            </a:r>
            <a:r>
              <a:rPr lang="en-US" altLang="zh-CN" sz="2000" b="1" dirty="0">
                <a:latin typeface="+mn-ea"/>
                <a:ea typeface="+mn-ea"/>
              </a:rPr>
              <a:t>LR(0)</a:t>
            </a:r>
            <a:r>
              <a:rPr lang="zh-CN" altLang="en-US" sz="2000" b="1" dirty="0">
                <a:latin typeface="+mn-ea"/>
                <a:ea typeface="+mn-ea"/>
              </a:rPr>
              <a:t>分析法。</a:t>
            </a:r>
          </a:p>
          <a:p>
            <a:pPr algn="l">
              <a:lnSpc>
                <a:spcPct val="130000"/>
              </a:lnSpc>
              <a:spcBef>
                <a:spcPct val="30000"/>
              </a:spcBef>
            </a:pPr>
            <a:r>
              <a:rPr lang="zh-CN" altLang="en-US" sz="2000" b="1" dirty="0">
                <a:latin typeface="+mn-ea"/>
                <a:ea typeface="+mn-ea"/>
              </a:rPr>
              <a:t>    ⑵如果文法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LR(0)</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是无二义性的。 </a:t>
            </a: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19</a:t>
            </a:fld>
            <a:endParaRPr lang="en-US" altLang="zh-CN" dirty="0"/>
          </a:p>
        </p:txBody>
      </p:sp>
      <p:sp>
        <p:nvSpPr>
          <p:cNvPr id="11" name="Text Box 1027"/>
          <p:cNvSpPr txBox="1">
            <a:spLocks noChangeArrowheads="1"/>
          </p:cNvSpPr>
          <p:nvPr/>
        </p:nvSpPr>
        <p:spPr bwMode="auto">
          <a:xfrm>
            <a:off x="609600" y="314980"/>
            <a:ext cx="41148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LR(0)</a:t>
            </a:r>
            <a:r>
              <a:rPr lang="zh-CN" altLang="en-US" sz="2800" b="1" dirty="0" smtClean="0">
                <a:solidFill>
                  <a:srgbClr val="C00000"/>
                </a:solidFill>
                <a:latin typeface="黑体" pitchFamily="49" charset="-122"/>
                <a:ea typeface="黑体" pitchFamily="49" charset="-122"/>
              </a:rPr>
              <a:t>文法的定义</a:t>
            </a:r>
            <a:endParaRPr lang="zh-CN" altLang="en-US" sz="2800" b="1" dirty="0">
              <a:solidFill>
                <a:srgbClr val="C00000"/>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sz="2400">
              <a:latin typeface="Tahoma" pitchFamily="34" charset="0"/>
            </a:endParaRPr>
          </a:p>
        </p:txBody>
      </p:sp>
      <p:sp>
        <p:nvSpPr>
          <p:cNvPr id="5124" name="Rectangle 31"/>
          <p:cNvSpPr>
            <a:spLocks noChangeArrowheads="1"/>
          </p:cNvSpPr>
          <p:nvPr/>
        </p:nvSpPr>
        <p:spPr bwMode="auto">
          <a:xfrm>
            <a:off x="685800" y="2346325"/>
            <a:ext cx="7615238" cy="2862322"/>
          </a:xfrm>
          <a:prstGeom prst="rect">
            <a:avLst/>
          </a:prstGeom>
          <a:noFill/>
          <a:ln w="9525">
            <a:noFill/>
            <a:miter lim="800000"/>
            <a:headEnd/>
            <a:tailEnd/>
          </a:ln>
        </p:spPr>
        <p:txBody>
          <a:bodyPr>
            <a:spAutoFit/>
          </a:bodyPr>
          <a:lstStyle/>
          <a:p>
            <a:pPr indent="617538">
              <a:lnSpc>
                <a:spcPct val="150000"/>
              </a:lnSpc>
              <a:spcBef>
                <a:spcPct val="20000"/>
              </a:spcBef>
            </a:pPr>
            <a:r>
              <a:rPr lang="zh-CN" altLang="en-US" sz="2400" b="1" dirty="0">
                <a:latin typeface="+mn-ea"/>
                <a:ea typeface="+mn-ea"/>
              </a:rPr>
              <a:t>本章研究自底向上的</a:t>
            </a:r>
            <a:r>
              <a:rPr lang="en-US" altLang="zh-CN" sz="2400" b="1" dirty="0">
                <a:latin typeface="+mn-ea"/>
                <a:ea typeface="+mn-ea"/>
              </a:rPr>
              <a:t>LR</a:t>
            </a:r>
            <a:r>
              <a:rPr lang="zh-CN" altLang="en-US" sz="2400" b="1" dirty="0">
                <a:latin typeface="+mn-ea"/>
                <a:ea typeface="+mn-ea"/>
              </a:rPr>
              <a:t>分析法，</a:t>
            </a:r>
            <a:r>
              <a:rPr lang="en-US" altLang="zh-CN" sz="2400" b="1" dirty="0">
                <a:latin typeface="+mn-ea"/>
                <a:ea typeface="+mn-ea"/>
              </a:rPr>
              <a:t>LR</a:t>
            </a:r>
            <a:r>
              <a:rPr lang="zh-CN" altLang="en-US" sz="2400" b="1" dirty="0">
                <a:latin typeface="+mn-ea"/>
                <a:ea typeface="+mn-ea"/>
              </a:rPr>
              <a:t>分析法是一类归约法的统称，主要介绍其中最基本的</a:t>
            </a:r>
            <a:r>
              <a:rPr lang="en-US" altLang="zh-CN" sz="2400" b="1" dirty="0">
                <a:latin typeface="+mn-ea"/>
                <a:ea typeface="+mn-ea"/>
              </a:rPr>
              <a:t>LR(0)</a:t>
            </a:r>
            <a:r>
              <a:rPr lang="zh-CN" altLang="en-US" sz="2400" b="1" dirty="0">
                <a:latin typeface="+mn-ea"/>
                <a:ea typeface="+mn-ea"/>
              </a:rPr>
              <a:t>、</a:t>
            </a:r>
            <a:r>
              <a:rPr lang="en-US" altLang="zh-CN" sz="2400" b="1" dirty="0">
                <a:latin typeface="+mn-ea"/>
                <a:ea typeface="+mn-ea"/>
              </a:rPr>
              <a:t>SLR(1)</a:t>
            </a:r>
            <a:r>
              <a:rPr lang="zh-CN" altLang="en-US" sz="2400" b="1" dirty="0">
                <a:latin typeface="+mn-ea"/>
                <a:ea typeface="+mn-ea"/>
              </a:rPr>
              <a:t>、</a:t>
            </a:r>
            <a:r>
              <a:rPr lang="en-US" altLang="zh-CN" sz="2400" b="1" dirty="0">
                <a:latin typeface="+mn-ea"/>
                <a:ea typeface="+mn-ea"/>
              </a:rPr>
              <a:t>LR(1)</a:t>
            </a:r>
            <a:r>
              <a:rPr lang="zh-CN" altLang="en-US" sz="2400" b="1" dirty="0">
                <a:latin typeface="+mn-ea"/>
                <a:ea typeface="+mn-ea"/>
              </a:rPr>
              <a:t>和</a:t>
            </a:r>
            <a:r>
              <a:rPr lang="en-US" altLang="zh-CN" sz="2400" b="1" dirty="0">
                <a:latin typeface="+mn-ea"/>
                <a:ea typeface="+mn-ea"/>
              </a:rPr>
              <a:t>LALR(1)</a:t>
            </a:r>
            <a:r>
              <a:rPr lang="zh-CN" altLang="en-US" sz="2400" b="1" dirty="0">
                <a:latin typeface="+mn-ea"/>
                <a:ea typeface="+mn-ea"/>
              </a:rPr>
              <a:t>四种分析法，重点讨论可归约前缀的作用、识别活前缀</a:t>
            </a:r>
            <a:r>
              <a:rPr lang="en-US" altLang="zh-CN" sz="2400" b="1" dirty="0">
                <a:latin typeface="+mn-ea"/>
                <a:ea typeface="+mn-ea"/>
              </a:rPr>
              <a:t>DFA</a:t>
            </a:r>
            <a:r>
              <a:rPr lang="zh-CN" altLang="en-US" sz="2400" b="1" dirty="0">
                <a:latin typeface="+mn-ea"/>
                <a:ea typeface="+mn-ea"/>
              </a:rPr>
              <a:t>的构造、分析表的构造、分析法适用条件和语法分析程序结构及其分析算法。</a:t>
            </a:r>
          </a:p>
        </p:txBody>
      </p:sp>
      <p:sp>
        <p:nvSpPr>
          <p:cNvPr id="5125" name="Text Box 34"/>
          <p:cNvSpPr txBox="1">
            <a:spLocks noChangeArrowheads="1"/>
          </p:cNvSpPr>
          <p:nvPr/>
        </p:nvSpPr>
        <p:spPr bwMode="auto">
          <a:xfrm>
            <a:off x="2971801" y="1538288"/>
            <a:ext cx="2438400"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800000"/>
                </a:solidFill>
                <a:latin typeface="Tahoma" pitchFamily="34" charset="0"/>
              </a:rPr>
              <a:t>内容摘要</a:t>
            </a:r>
          </a:p>
        </p:txBody>
      </p:sp>
      <p:sp>
        <p:nvSpPr>
          <p:cNvPr id="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a:t>
            </a:fld>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20</a:t>
            </a:fld>
            <a:endParaRPr lang="en-US" altLang="zh-CN" dirty="0"/>
          </a:p>
        </p:txBody>
      </p:sp>
      <p:grpSp>
        <p:nvGrpSpPr>
          <p:cNvPr id="8" name="组合 7"/>
          <p:cNvGrpSpPr/>
          <p:nvPr/>
        </p:nvGrpSpPr>
        <p:grpSpPr>
          <a:xfrm>
            <a:off x="152401" y="1066801"/>
            <a:ext cx="8305800" cy="4724400"/>
            <a:chOff x="71438" y="142875"/>
            <a:chExt cx="9083584" cy="6269038"/>
          </a:xfrm>
        </p:grpSpPr>
        <p:sp>
          <p:nvSpPr>
            <p:cNvPr id="10" name="Text Box 60"/>
            <p:cNvSpPr txBox="1">
              <a:spLocks noChangeArrowheads="1"/>
            </p:cNvSpPr>
            <p:nvPr/>
          </p:nvSpPr>
          <p:spPr bwMode="auto">
            <a:xfrm>
              <a:off x="3500438" y="1165226"/>
              <a:ext cx="16764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3</a:t>
              </a:r>
              <a:r>
                <a:rPr lang="en-US" altLang="zh-CN" dirty="0" smtClean="0"/>
                <a:t>:    </a:t>
              </a:r>
              <a:r>
                <a:rPr lang="en-US" altLang="zh-CN" dirty="0" smtClean="0">
                  <a:latin typeface="Times New Roman" pitchFamily="18" charset="0"/>
                </a:rPr>
                <a:t>T</a:t>
              </a:r>
              <a:r>
                <a:rPr lang="en-US" altLang="zh-CN" dirty="0">
                  <a:latin typeface="Times New Roman" pitchFamily="18" charset="0"/>
                </a:rPr>
                <a:t>→F</a:t>
              </a:r>
              <a:r>
                <a:rPr lang="en-US" altLang="zh-CN" b="1" dirty="0">
                  <a:latin typeface="Times New Roman" pitchFamily="18" charset="0"/>
                </a:rPr>
                <a:t>·</a:t>
              </a:r>
            </a:p>
          </p:txBody>
        </p:sp>
        <p:sp>
          <p:nvSpPr>
            <p:cNvPr id="11" name="Text Box 83"/>
            <p:cNvSpPr txBox="1">
              <a:spLocks noChangeArrowheads="1"/>
            </p:cNvSpPr>
            <p:nvPr/>
          </p:nvSpPr>
          <p:spPr bwMode="auto">
            <a:xfrm>
              <a:off x="5456462" y="151452"/>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12" name="Rectangle 22"/>
            <p:cNvSpPr>
              <a:spLocks noChangeArrowheads="1"/>
            </p:cNvSpPr>
            <p:nvPr/>
          </p:nvSpPr>
          <p:spPr bwMode="auto">
            <a:xfrm>
              <a:off x="6396038" y="4676775"/>
              <a:ext cx="1905000" cy="800100"/>
            </a:xfrm>
            <a:prstGeom prst="rect">
              <a:avLst/>
            </a:prstGeom>
            <a:noFill/>
            <a:ln w="28575">
              <a:solidFill>
                <a:schemeClr val="tx1"/>
              </a:solidFill>
              <a:miter lim="800000"/>
              <a:headEnd/>
              <a:tailEnd/>
            </a:ln>
          </p:spPr>
          <p:txBody>
            <a:bodyPr wrap="none" anchor="ctr"/>
            <a:lstStyle/>
            <a:p>
              <a:pPr fontAlgn="base">
                <a:lnSpc>
                  <a:spcPct val="100000"/>
                </a:lnSpc>
                <a:spcBef>
                  <a:spcPct val="0"/>
                </a:spcBef>
              </a:pPr>
              <a:endParaRPr lang="zh-CN" altLang="zh-CN" sz="3600">
                <a:solidFill>
                  <a:srgbClr val="FFFFCC"/>
                </a:solidFill>
                <a:latin typeface="Times New Roman" pitchFamily="18" charset="0"/>
              </a:endParaRPr>
            </a:p>
          </p:txBody>
        </p:sp>
        <p:sp>
          <p:nvSpPr>
            <p:cNvPr id="13" name="Text Box 32"/>
            <p:cNvSpPr txBox="1">
              <a:spLocks noChangeArrowheads="1"/>
            </p:cNvSpPr>
            <p:nvPr/>
          </p:nvSpPr>
          <p:spPr bwMode="auto">
            <a:xfrm>
              <a:off x="6281738" y="5794375"/>
              <a:ext cx="2133600" cy="519113"/>
            </a:xfrm>
            <a:prstGeom prst="rect">
              <a:avLst/>
            </a:prstGeom>
            <a:noFill/>
            <a:ln w="28575">
              <a:noFill/>
              <a:miter lim="800000"/>
              <a:headEnd/>
              <a:tailEnd/>
            </a:ln>
          </p:spPr>
          <p:txBody>
            <a:bodyPr>
              <a:spAutoFit/>
            </a:bodyPr>
            <a:lstStyle/>
            <a:p>
              <a:pPr fontAlgn="base">
                <a:lnSpc>
                  <a:spcPct val="100000"/>
                </a:lnSpc>
              </a:pPr>
              <a:r>
                <a:rPr lang="en-US" altLang="zh-CN">
                  <a:latin typeface="Times New Roman" pitchFamily="18" charset="0"/>
                </a:rPr>
                <a:t>I</a:t>
              </a:r>
              <a:r>
                <a:rPr lang="en-US" altLang="zh-CN" baseline="-25000">
                  <a:latin typeface="Times New Roman" pitchFamily="18" charset="0"/>
                </a:rPr>
                <a:t>10</a:t>
              </a:r>
              <a:r>
                <a:rPr lang="en-US" altLang="zh-CN"/>
                <a:t>:</a:t>
              </a:r>
              <a:r>
                <a:rPr lang="en-US" altLang="zh-CN">
                  <a:latin typeface="Times New Roman" pitchFamily="18" charset="0"/>
                </a:rPr>
                <a:t>T→T</a:t>
              </a:r>
              <a:r>
                <a:rPr lang="en-US" altLang="zh-CN"/>
                <a:t>*</a:t>
              </a:r>
              <a:r>
                <a:rPr lang="en-US" altLang="zh-CN">
                  <a:latin typeface="Times New Roman" pitchFamily="18" charset="0"/>
                </a:rPr>
                <a:t>F</a:t>
              </a:r>
              <a:r>
                <a:rPr lang="en-US" altLang="zh-CN" b="1">
                  <a:latin typeface="Times New Roman" pitchFamily="18" charset="0"/>
                </a:rPr>
                <a:t>·</a:t>
              </a:r>
            </a:p>
          </p:txBody>
        </p:sp>
        <p:sp>
          <p:nvSpPr>
            <p:cNvPr id="14" name="Text Box 35"/>
            <p:cNvSpPr txBox="1">
              <a:spLocks noChangeArrowheads="1"/>
            </p:cNvSpPr>
            <p:nvPr/>
          </p:nvSpPr>
          <p:spPr bwMode="auto">
            <a:xfrm>
              <a:off x="6396038" y="3724275"/>
              <a:ext cx="2057400" cy="490085"/>
            </a:xfrm>
            <a:prstGeom prst="rect">
              <a:avLst/>
            </a:prstGeom>
            <a:noFill/>
            <a:ln w="28575">
              <a:noFill/>
              <a:miter lim="800000"/>
              <a:headEnd/>
              <a:tailEnd/>
            </a:ln>
          </p:spPr>
          <p:txBody>
            <a:bodyPr>
              <a:spAutoFit/>
            </a:bodyPr>
            <a:lstStyle/>
            <a:p>
              <a:pPr algn="l" fontAlgn="base">
                <a:lnSpc>
                  <a:spcPct val="100000"/>
                </a:lnSpc>
              </a:pPr>
              <a:r>
                <a:rPr lang="en-US" altLang="zh-CN" dirty="0" smtClean="0">
                  <a:latin typeface="Times New Roman" pitchFamily="18" charset="0"/>
                </a:rPr>
                <a:t>I</a:t>
              </a:r>
              <a:r>
                <a:rPr lang="en-US" altLang="zh-CN" baseline="-25000" dirty="0" smtClean="0">
                  <a:latin typeface="Times New Roman" pitchFamily="18" charset="0"/>
                </a:rPr>
                <a:t>11 </a:t>
              </a:r>
              <a:r>
                <a:rPr lang="en-US" altLang="zh-CN" dirty="0" smtClean="0"/>
                <a:t>:    </a:t>
              </a:r>
              <a:r>
                <a:rPr lang="en-US" altLang="zh-CN" dirty="0" smtClean="0">
                  <a:latin typeface="Times New Roman" pitchFamily="18" charset="0"/>
                </a:rPr>
                <a:t>F</a:t>
              </a:r>
              <a:r>
                <a:rPr lang="en-US" altLang="zh-CN" dirty="0">
                  <a:latin typeface="Times New Roman" pitchFamily="18" charset="0"/>
                </a:rPr>
                <a:t>→(E) </a:t>
              </a:r>
              <a:r>
                <a:rPr lang="en-US" altLang="zh-CN" b="1" dirty="0">
                  <a:latin typeface="Times New Roman" pitchFamily="18" charset="0"/>
                </a:rPr>
                <a:t>·</a:t>
              </a:r>
            </a:p>
          </p:txBody>
        </p:sp>
        <p:sp>
          <p:nvSpPr>
            <p:cNvPr id="15" name="Line 2"/>
            <p:cNvSpPr>
              <a:spLocks noChangeShapeType="1"/>
            </p:cNvSpPr>
            <p:nvPr/>
          </p:nvSpPr>
          <p:spPr bwMode="auto">
            <a:xfrm flipV="1">
              <a:off x="5329238" y="676275"/>
              <a:ext cx="838200" cy="12700"/>
            </a:xfrm>
            <a:prstGeom prst="line">
              <a:avLst/>
            </a:prstGeom>
            <a:noFill/>
            <a:ln w="28575">
              <a:solidFill>
                <a:schemeClr val="tx1"/>
              </a:solidFill>
              <a:round/>
              <a:headEnd/>
              <a:tailEnd type="triangle" w="med" len="med"/>
            </a:ln>
          </p:spPr>
          <p:txBody>
            <a:bodyPr/>
            <a:lstStyle/>
            <a:p>
              <a:endParaRPr lang="zh-CN" altLang="en-US"/>
            </a:p>
          </p:txBody>
        </p:sp>
        <p:grpSp>
          <p:nvGrpSpPr>
            <p:cNvPr id="16" name="Group 3"/>
            <p:cNvGrpSpPr>
              <a:grpSpLocks/>
            </p:cNvGrpSpPr>
            <p:nvPr/>
          </p:nvGrpSpPr>
          <p:grpSpPr bwMode="auto">
            <a:xfrm>
              <a:off x="6407238" y="204788"/>
              <a:ext cx="1995403" cy="2130425"/>
              <a:chOff x="4060" y="224"/>
              <a:chExt cx="1076" cy="1248"/>
            </a:xfrm>
          </p:grpSpPr>
          <p:sp>
            <p:nvSpPr>
              <p:cNvPr id="111" name="Text Box 4"/>
              <p:cNvSpPr txBox="1">
                <a:spLocks noChangeArrowheads="1"/>
              </p:cNvSpPr>
              <p:nvPr/>
            </p:nvSpPr>
            <p:spPr bwMode="auto">
              <a:xfrm>
                <a:off x="4064" y="224"/>
                <a:ext cx="1072"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E→E+</a:t>
                </a:r>
                <a:r>
                  <a:rPr lang="en-US" altLang="zh-CN" b="1" dirty="0">
                    <a:latin typeface="Times New Roman" pitchFamily="18" charset="0"/>
                  </a:rPr>
                  <a:t>·</a:t>
                </a:r>
                <a:r>
                  <a:rPr lang="en-US" altLang="zh-CN" dirty="0">
                    <a:latin typeface="Times New Roman" pitchFamily="18" charset="0"/>
                  </a:rPr>
                  <a:t>T</a:t>
                </a:r>
              </a:p>
            </p:txBody>
          </p:sp>
          <p:sp>
            <p:nvSpPr>
              <p:cNvPr id="112" name="Text Box 5"/>
              <p:cNvSpPr txBox="1">
                <a:spLocks noChangeArrowheads="1"/>
              </p:cNvSpPr>
              <p:nvPr/>
            </p:nvSpPr>
            <p:spPr bwMode="auto">
              <a:xfrm>
                <a:off x="4072" y="456"/>
                <a:ext cx="1024" cy="304"/>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T→</a:t>
                </a:r>
                <a:r>
                  <a:rPr lang="en-US" altLang="zh-CN" b="1">
                    <a:latin typeface="Times New Roman" pitchFamily="18" charset="0"/>
                  </a:rPr>
                  <a:t>·</a:t>
                </a:r>
                <a:r>
                  <a:rPr lang="en-US" altLang="zh-CN">
                    <a:latin typeface="Times New Roman" pitchFamily="18" charset="0"/>
                  </a:rPr>
                  <a:t>T</a:t>
                </a:r>
                <a:r>
                  <a:rPr lang="en-US" altLang="zh-CN"/>
                  <a:t>*</a:t>
                </a:r>
                <a:r>
                  <a:rPr lang="en-US" altLang="zh-CN">
                    <a:latin typeface="Times New Roman" pitchFamily="18" charset="0"/>
                  </a:rPr>
                  <a:t>F</a:t>
                </a:r>
              </a:p>
            </p:txBody>
          </p:sp>
          <p:sp>
            <p:nvSpPr>
              <p:cNvPr id="113" name="Text Box 6"/>
              <p:cNvSpPr txBox="1">
                <a:spLocks noChangeArrowheads="1"/>
              </p:cNvSpPr>
              <p:nvPr/>
            </p:nvSpPr>
            <p:spPr bwMode="auto">
              <a:xfrm>
                <a:off x="4084" y="688"/>
                <a:ext cx="768"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T→</a:t>
                </a:r>
                <a:r>
                  <a:rPr lang="en-US" altLang="zh-CN" b="1" dirty="0">
                    <a:latin typeface="Times New Roman" pitchFamily="18" charset="0"/>
                  </a:rPr>
                  <a:t>·</a:t>
                </a:r>
                <a:r>
                  <a:rPr lang="en-US" altLang="zh-CN" dirty="0">
                    <a:latin typeface="Times New Roman" pitchFamily="18" charset="0"/>
                  </a:rPr>
                  <a:t>F</a:t>
                </a:r>
              </a:p>
            </p:txBody>
          </p:sp>
          <p:sp>
            <p:nvSpPr>
              <p:cNvPr id="114" name="Text Box 7"/>
              <p:cNvSpPr txBox="1">
                <a:spLocks noChangeArrowheads="1"/>
              </p:cNvSpPr>
              <p:nvPr/>
            </p:nvSpPr>
            <p:spPr bwMode="auto">
              <a:xfrm>
                <a:off x="4101" y="920"/>
                <a:ext cx="800"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F→</a:t>
                </a:r>
                <a:r>
                  <a:rPr lang="en-US" altLang="zh-CN" b="1" dirty="0">
                    <a:latin typeface="Times New Roman" pitchFamily="18" charset="0"/>
                  </a:rPr>
                  <a:t>·</a:t>
                </a:r>
                <a:r>
                  <a:rPr lang="en-US" altLang="zh-CN" dirty="0">
                    <a:latin typeface="Times New Roman" pitchFamily="18" charset="0"/>
                  </a:rPr>
                  <a:t>(E)</a:t>
                </a:r>
              </a:p>
            </p:txBody>
          </p:sp>
          <p:sp>
            <p:nvSpPr>
              <p:cNvPr id="115" name="Text Box 8"/>
              <p:cNvSpPr txBox="1">
                <a:spLocks noChangeArrowheads="1"/>
              </p:cNvSpPr>
              <p:nvPr/>
            </p:nvSpPr>
            <p:spPr bwMode="auto">
              <a:xfrm>
                <a:off x="4060" y="1168"/>
                <a:ext cx="816"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F→</a:t>
                </a:r>
                <a:r>
                  <a:rPr lang="en-US" altLang="zh-CN" b="1" dirty="0">
                    <a:latin typeface="Times New Roman" pitchFamily="18" charset="0"/>
                  </a:rPr>
                  <a:t>·</a:t>
                </a:r>
                <a:r>
                  <a:rPr lang="en-US" altLang="zh-CN" dirty="0">
                    <a:latin typeface="Times New Roman" pitchFamily="18" charset="0"/>
                  </a:rPr>
                  <a:t>id</a:t>
                </a:r>
              </a:p>
            </p:txBody>
          </p:sp>
        </p:grpSp>
        <p:sp>
          <p:nvSpPr>
            <p:cNvPr id="17" name="Rectangle 9"/>
            <p:cNvSpPr>
              <a:spLocks noChangeArrowheads="1"/>
            </p:cNvSpPr>
            <p:nvPr/>
          </p:nvSpPr>
          <p:spPr bwMode="auto">
            <a:xfrm>
              <a:off x="6167438" y="231775"/>
              <a:ext cx="1981200" cy="2057400"/>
            </a:xfrm>
            <a:prstGeom prst="rect">
              <a:avLst/>
            </a:prstGeom>
            <a:noFill/>
            <a:ln w="28575">
              <a:solidFill>
                <a:schemeClr val="tx1"/>
              </a:solidFill>
              <a:miter lim="800000"/>
              <a:headEnd/>
              <a:tailEnd/>
            </a:ln>
          </p:spPr>
          <p:txBody>
            <a:bodyPr wrap="none" anchor="ctr"/>
            <a:lstStyle/>
            <a:p>
              <a:endParaRPr lang="zh-CN" altLang="en-US"/>
            </a:p>
          </p:txBody>
        </p:sp>
        <p:sp>
          <p:nvSpPr>
            <p:cNvPr id="18" name="Text Box 10"/>
            <p:cNvSpPr txBox="1">
              <a:spLocks noChangeArrowheads="1"/>
            </p:cNvSpPr>
            <p:nvPr/>
          </p:nvSpPr>
          <p:spPr bwMode="auto">
            <a:xfrm>
              <a:off x="6027738" y="14287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6</a:t>
              </a:r>
              <a:r>
                <a:rPr lang="en-US" altLang="zh-CN" dirty="0">
                  <a:latin typeface="Times New Roman" pitchFamily="18" charset="0"/>
                </a:rPr>
                <a:t>:</a:t>
              </a:r>
            </a:p>
          </p:txBody>
        </p:sp>
        <p:sp>
          <p:nvSpPr>
            <p:cNvPr id="19" name="Line 11"/>
            <p:cNvSpPr>
              <a:spLocks noChangeShapeType="1"/>
            </p:cNvSpPr>
            <p:nvPr/>
          </p:nvSpPr>
          <p:spPr bwMode="auto">
            <a:xfrm flipH="1" flipV="1">
              <a:off x="4948238" y="1438275"/>
              <a:ext cx="1219200" cy="0"/>
            </a:xfrm>
            <a:prstGeom prst="line">
              <a:avLst/>
            </a:prstGeom>
            <a:noFill/>
            <a:ln w="28575">
              <a:solidFill>
                <a:schemeClr val="tx1"/>
              </a:solidFill>
              <a:round/>
              <a:headEnd/>
              <a:tailEnd type="triangle" w="med" len="med"/>
            </a:ln>
          </p:spPr>
          <p:txBody>
            <a:bodyPr/>
            <a:lstStyle/>
            <a:p>
              <a:endParaRPr lang="zh-CN" altLang="en-US"/>
            </a:p>
          </p:txBody>
        </p:sp>
        <p:sp>
          <p:nvSpPr>
            <p:cNvPr id="20" name="Line 12"/>
            <p:cNvSpPr>
              <a:spLocks noChangeShapeType="1"/>
            </p:cNvSpPr>
            <p:nvPr/>
          </p:nvSpPr>
          <p:spPr bwMode="auto">
            <a:xfrm flipH="1">
              <a:off x="5557838" y="1743075"/>
              <a:ext cx="609600" cy="457200"/>
            </a:xfrm>
            <a:prstGeom prst="line">
              <a:avLst/>
            </a:prstGeom>
            <a:noFill/>
            <a:ln w="28575">
              <a:solidFill>
                <a:schemeClr val="tx1"/>
              </a:solidFill>
              <a:round/>
              <a:headEnd/>
              <a:tailEnd type="triangle" w="med" len="med"/>
            </a:ln>
          </p:spPr>
          <p:txBody>
            <a:bodyPr/>
            <a:lstStyle/>
            <a:p>
              <a:endParaRPr lang="zh-CN" altLang="en-US"/>
            </a:p>
          </p:txBody>
        </p:sp>
        <p:sp>
          <p:nvSpPr>
            <p:cNvPr id="21" name="Text Box 13"/>
            <p:cNvSpPr txBox="1">
              <a:spLocks noChangeArrowheads="1"/>
            </p:cNvSpPr>
            <p:nvPr/>
          </p:nvSpPr>
          <p:spPr bwMode="auto">
            <a:xfrm>
              <a:off x="8148638" y="697871"/>
              <a:ext cx="533401"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id</a:t>
              </a:r>
            </a:p>
          </p:txBody>
        </p:sp>
        <p:sp>
          <p:nvSpPr>
            <p:cNvPr id="22" name="Line 14"/>
            <p:cNvSpPr>
              <a:spLocks noChangeShapeType="1"/>
            </p:cNvSpPr>
            <p:nvPr/>
          </p:nvSpPr>
          <p:spPr bwMode="auto">
            <a:xfrm>
              <a:off x="5557838" y="2886075"/>
              <a:ext cx="838200" cy="0"/>
            </a:xfrm>
            <a:prstGeom prst="line">
              <a:avLst/>
            </a:prstGeom>
            <a:noFill/>
            <a:ln w="28575">
              <a:solidFill>
                <a:schemeClr val="bg1"/>
              </a:solidFill>
              <a:round/>
              <a:headEnd/>
              <a:tailEnd type="triangle" w="med" len="med"/>
            </a:ln>
          </p:spPr>
          <p:txBody>
            <a:bodyPr/>
            <a:lstStyle/>
            <a:p>
              <a:endParaRPr lang="zh-CN" altLang="en-US"/>
            </a:p>
          </p:txBody>
        </p:sp>
        <p:cxnSp>
          <p:nvCxnSpPr>
            <p:cNvPr id="23" name="AutoShape 15"/>
            <p:cNvCxnSpPr>
              <a:cxnSpLocks noChangeShapeType="1"/>
              <a:stCxn id="17" idx="3"/>
            </p:cNvCxnSpPr>
            <p:nvPr/>
          </p:nvCxnSpPr>
          <p:spPr bwMode="auto">
            <a:xfrm flipH="1">
              <a:off x="1824038" y="1260475"/>
              <a:ext cx="6338887" cy="4014788"/>
            </a:xfrm>
            <a:prstGeom prst="bentConnector4">
              <a:avLst>
                <a:gd name="adj1" fmla="val -8065"/>
                <a:gd name="adj2" fmla="val 132579"/>
              </a:avLst>
            </a:prstGeom>
            <a:noFill/>
            <a:ln w="28575">
              <a:solidFill>
                <a:schemeClr val="tx1"/>
              </a:solidFill>
              <a:miter lim="800000"/>
              <a:headEnd/>
              <a:tailEnd type="triangle" w="med" len="med"/>
            </a:ln>
          </p:spPr>
        </p:cxnSp>
        <p:sp>
          <p:nvSpPr>
            <p:cNvPr id="24" name="Rectangle 16"/>
            <p:cNvSpPr>
              <a:spLocks noChangeArrowheads="1"/>
            </p:cNvSpPr>
            <p:nvPr/>
          </p:nvSpPr>
          <p:spPr bwMode="auto">
            <a:xfrm>
              <a:off x="6396038" y="2606675"/>
              <a:ext cx="1905000" cy="812800"/>
            </a:xfrm>
            <a:prstGeom prst="rect">
              <a:avLst/>
            </a:prstGeom>
            <a:noFill/>
            <a:ln w="28575">
              <a:solidFill>
                <a:schemeClr val="tx1"/>
              </a:solidFill>
              <a:miter lim="800000"/>
              <a:headEnd/>
              <a:tailEnd/>
            </a:ln>
          </p:spPr>
          <p:txBody>
            <a:bodyPr wrap="none" anchor="ctr"/>
            <a:lstStyle/>
            <a:p>
              <a:endParaRPr lang="zh-CN" altLang="en-US"/>
            </a:p>
          </p:txBody>
        </p:sp>
        <p:sp>
          <p:nvSpPr>
            <p:cNvPr id="25" name="Text Box 17"/>
            <p:cNvSpPr txBox="1">
              <a:spLocks noChangeArrowheads="1"/>
            </p:cNvSpPr>
            <p:nvPr/>
          </p:nvSpPr>
          <p:spPr bwMode="auto">
            <a:xfrm>
              <a:off x="6383338" y="2543175"/>
              <a:ext cx="20574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8</a:t>
              </a:r>
              <a:r>
                <a:rPr lang="en-US" altLang="zh-CN" dirty="0" smtClean="0"/>
                <a:t>:     </a:t>
              </a:r>
              <a:r>
                <a:rPr lang="en-US" altLang="zh-CN" dirty="0" smtClean="0">
                  <a:latin typeface="Times New Roman" pitchFamily="18" charset="0"/>
                </a:rPr>
                <a:t>F</a:t>
              </a:r>
              <a:r>
                <a:rPr lang="en-US" altLang="zh-CN" dirty="0">
                  <a:latin typeface="Times New Roman" pitchFamily="18" charset="0"/>
                </a:rPr>
                <a:t>→</a:t>
              </a:r>
              <a:r>
                <a:rPr lang="en-US" altLang="zh-CN" b="1" dirty="0">
                  <a:latin typeface="Times New Roman" pitchFamily="18" charset="0"/>
                </a:rPr>
                <a:t> </a:t>
              </a:r>
              <a:r>
                <a:rPr lang="en-US" altLang="zh-CN" dirty="0">
                  <a:latin typeface="Times New Roman" pitchFamily="18" charset="0"/>
                </a:rPr>
                <a:t>(E</a:t>
              </a:r>
              <a:r>
                <a:rPr lang="en-US" altLang="zh-CN" b="1" dirty="0">
                  <a:latin typeface="Times New Roman" pitchFamily="18" charset="0"/>
                </a:rPr>
                <a:t>·</a:t>
              </a:r>
              <a:r>
                <a:rPr lang="en-US" altLang="zh-CN" dirty="0">
                  <a:latin typeface="Times New Roman" pitchFamily="18" charset="0"/>
                </a:rPr>
                <a:t>)</a:t>
              </a:r>
            </a:p>
          </p:txBody>
        </p:sp>
        <p:sp>
          <p:nvSpPr>
            <p:cNvPr id="26" name="Text Box 18"/>
            <p:cNvSpPr txBox="1">
              <a:spLocks noChangeArrowheads="1"/>
            </p:cNvSpPr>
            <p:nvPr/>
          </p:nvSpPr>
          <p:spPr bwMode="auto">
            <a:xfrm>
              <a:off x="6675438" y="2898775"/>
              <a:ext cx="1612900" cy="51911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E→E</a:t>
              </a:r>
              <a:r>
                <a:rPr lang="en-US" altLang="zh-CN" b="1">
                  <a:latin typeface="Times New Roman" pitchFamily="18" charset="0"/>
                </a:rPr>
                <a:t>·</a:t>
              </a:r>
              <a:r>
                <a:rPr lang="en-US" altLang="zh-CN">
                  <a:latin typeface="Times New Roman" pitchFamily="18" charset="0"/>
                </a:rPr>
                <a:t>+T</a:t>
              </a:r>
            </a:p>
          </p:txBody>
        </p:sp>
        <p:sp>
          <p:nvSpPr>
            <p:cNvPr id="27" name="Text Box 19"/>
            <p:cNvSpPr txBox="1">
              <a:spLocks noChangeArrowheads="1"/>
            </p:cNvSpPr>
            <p:nvPr/>
          </p:nvSpPr>
          <p:spPr bwMode="auto">
            <a:xfrm>
              <a:off x="5710238" y="2336489"/>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E</a:t>
              </a:r>
            </a:p>
          </p:txBody>
        </p:sp>
        <p:sp>
          <p:nvSpPr>
            <p:cNvPr id="28" name="Line 20"/>
            <p:cNvSpPr>
              <a:spLocks noChangeShapeType="1"/>
            </p:cNvSpPr>
            <p:nvPr/>
          </p:nvSpPr>
          <p:spPr bwMode="auto">
            <a:xfrm flipV="1">
              <a:off x="7234238" y="2276475"/>
              <a:ext cx="0" cy="304800"/>
            </a:xfrm>
            <a:prstGeom prst="line">
              <a:avLst/>
            </a:prstGeom>
            <a:noFill/>
            <a:ln w="28575">
              <a:solidFill>
                <a:schemeClr val="bg1"/>
              </a:solidFill>
              <a:round/>
              <a:headEnd/>
              <a:tailEnd type="triangle" w="med" len="med"/>
            </a:ln>
          </p:spPr>
          <p:txBody>
            <a:bodyPr/>
            <a:lstStyle/>
            <a:p>
              <a:endParaRPr lang="zh-CN" altLang="en-US"/>
            </a:p>
          </p:txBody>
        </p:sp>
        <p:sp>
          <p:nvSpPr>
            <p:cNvPr id="29" name="Text Box 21"/>
            <p:cNvSpPr txBox="1">
              <a:spLocks noChangeArrowheads="1"/>
            </p:cNvSpPr>
            <p:nvPr/>
          </p:nvSpPr>
          <p:spPr bwMode="auto">
            <a:xfrm>
              <a:off x="7310438" y="2119635"/>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30" name="Text Box 24"/>
            <p:cNvSpPr txBox="1">
              <a:spLocks noChangeArrowheads="1"/>
            </p:cNvSpPr>
            <p:nvPr/>
          </p:nvSpPr>
          <p:spPr bwMode="auto">
            <a:xfrm>
              <a:off x="8148638" y="1415420"/>
              <a:ext cx="3810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T</a:t>
              </a:r>
            </a:p>
          </p:txBody>
        </p:sp>
        <p:sp>
          <p:nvSpPr>
            <p:cNvPr id="31" name="Text Box 25"/>
            <p:cNvSpPr txBox="1">
              <a:spLocks noChangeArrowheads="1"/>
            </p:cNvSpPr>
            <p:nvPr/>
          </p:nvSpPr>
          <p:spPr bwMode="auto">
            <a:xfrm>
              <a:off x="6370639" y="4602163"/>
              <a:ext cx="20574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9</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rPr>
                <a:t>→E+T</a:t>
              </a:r>
              <a:r>
                <a:rPr lang="en-US" altLang="zh-CN" b="1" dirty="0">
                  <a:solidFill>
                    <a:srgbClr val="FF0066"/>
                  </a:solidFill>
                  <a:latin typeface="Times New Roman" pitchFamily="18" charset="0"/>
                </a:rPr>
                <a:t>·</a:t>
              </a:r>
            </a:p>
          </p:txBody>
        </p:sp>
        <p:sp>
          <p:nvSpPr>
            <p:cNvPr id="32" name="Text Box 26"/>
            <p:cNvSpPr txBox="1">
              <a:spLocks noChangeArrowheads="1"/>
            </p:cNvSpPr>
            <p:nvPr/>
          </p:nvSpPr>
          <p:spPr bwMode="auto">
            <a:xfrm>
              <a:off x="6662738" y="4957763"/>
              <a:ext cx="1612900" cy="519112"/>
            </a:xfrm>
            <a:prstGeom prst="rect">
              <a:avLst/>
            </a:prstGeom>
            <a:noFill/>
            <a:ln w="9525">
              <a:noFill/>
              <a:miter lim="800000"/>
              <a:headEnd/>
              <a:tailEnd/>
            </a:ln>
          </p:spPr>
          <p:txBody>
            <a:bodyPr>
              <a:spAutoFit/>
            </a:bodyPr>
            <a:lstStyle/>
            <a:p>
              <a:pPr fontAlgn="base">
                <a:lnSpc>
                  <a:spcPct val="100000"/>
                </a:lnSpc>
              </a:pPr>
              <a:r>
                <a:rPr lang="en-US" altLang="zh-CN">
                  <a:solidFill>
                    <a:srgbClr val="FF0066"/>
                  </a:solidFill>
                  <a:latin typeface="Times New Roman" pitchFamily="18" charset="0"/>
                </a:rPr>
                <a:t>T→T</a:t>
              </a:r>
              <a:r>
                <a:rPr lang="en-US" altLang="zh-CN" b="1">
                  <a:solidFill>
                    <a:srgbClr val="FF0066"/>
                  </a:solidFill>
                  <a:latin typeface="Times New Roman" pitchFamily="18" charset="0"/>
                </a:rPr>
                <a:t>·</a:t>
              </a:r>
              <a:r>
                <a:rPr lang="en-US" altLang="zh-CN">
                  <a:solidFill>
                    <a:srgbClr val="FF0066"/>
                  </a:solidFill>
                </a:rPr>
                <a:t>*</a:t>
              </a:r>
              <a:r>
                <a:rPr lang="en-US" altLang="zh-CN">
                  <a:solidFill>
                    <a:srgbClr val="FF0066"/>
                  </a:solidFill>
                  <a:latin typeface="Times New Roman" pitchFamily="18" charset="0"/>
                </a:rPr>
                <a:t>F</a:t>
              </a:r>
            </a:p>
          </p:txBody>
        </p:sp>
        <p:sp>
          <p:nvSpPr>
            <p:cNvPr id="33" name="Line 27"/>
            <p:cNvSpPr>
              <a:spLocks noChangeShapeType="1"/>
            </p:cNvSpPr>
            <p:nvPr/>
          </p:nvSpPr>
          <p:spPr bwMode="auto">
            <a:xfrm flipH="1">
              <a:off x="5557838" y="5095875"/>
              <a:ext cx="838200" cy="457200"/>
            </a:xfrm>
            <a:prstGeom prst="line">
              <a:avLst/>
            </a:prstGeom>
            <a:noFill/>
            <a:ln w="28575">
              <a:solidFill>
                <a:schemeClr val="tx1"/>
              </a:solidFill>
              <a:round/>
              <a:headEnd/>
              <a:tailEnd type="triangle" w="med" len="med"/>
            </a:ln>
          </p:spPr>
          <p:txBody>
            <a:bodyPr/>
            <a:lstStyle/>
            <a:p>
              <a:endParaRPr lang="zh-CN" altLang="en-US"/>
            </a:p>
          </p:txBody>
        </p:sp>
        <p:sp>
          <p:nvSpPr>
            <p:cNvPr id="34" name="Text Box 28"/>
            <p:cNvSpPr txBox="1">
              <a:spLocks noChangeArrowheads="1"/>
            </p:cNvSpPr>
            <p:nvPr/>
          </p:nvSpPr>
          <p:spPr bwMode="auto">
            <a:xfrm>
              <a:off x="5757863" y="4805363"/>
              <a:ext cx="361950" cy="519112"/>
            </a:xfrm>
            <a:prstGeom prst="rect">
              <a:avLst/>
            </a:prstGeom>
            <a:noFill/>
            <a:ln w="28575">
              <a:noFill/>
              <a:miter lim="800000"/>
              <a:headEnd/>
              <a:tailEnd/>
            </a:ln>
          </p:spPr>
          <p:txBody>
            <a:bodyPr wrap="none">
              <a:spAutoFit/>
            </a:bodyPr>
            <a:lstStyle/>
            <a:p>
              <a:pPr fontAlgn="base">
                <a:lnSpc>
                  <a:spcPct val="100000"/>
                </a:lnSpc>
                <a:spcBef>
                  <a:spcPct val="0"/>
                </a:spcBef>
              </a:pPr>
              <a:r>
                <a:rPr lang="en-US" altLang="zh-CN"/>
                <a:t>*</a:t>
              </a:r>
            </a:p>
          </p:txBody>
        </p:sp>
        <p:sp>
          <p:nvSpPr>
            <p:cNvPr id="35" name="Line 29"/>
            <p:cNvSpPr>
              <a:spLocks noChangeShapeType="1"/>
            </p:cNvSpPr>
            <p:nvPr/>
          </p:nvSpPr>
          <p:spPr bwMode="auto">
            <a:xfrm>
              <a:off x="5557838" y="6086475"/>
              <a:ext cx="838200" cy="0"/>
            </a:xfrm>
            <a:prstGeom prst="line">
              <a:avLst/>
            </a:prstGeom>
            <a:noFill/>
            <a:ln w="28575">
              <a:solidFill>
                <a:schemeClr val="tx1"/>
              </a:solidFill>
              <a:round/>
              <a:headEnd/>
              <a:tailEnd type="triangle" w="med" len="med"/>
            </a:ln>
          </p:spPr>
          <p:txBody>
            <a:bodyPr/>
            <a:lstStyle/>
            <a:p>
              <a:endParaRPr lang="zh-CN" altLang="en-US"/>
            </a:p>
          </p:txBody>
        </p:sp>
        <p:sp>
          <p:nvSpPr>
            <p:cNvPr id="36" name="Rectangle 30"/>
            <p:cNvSpPr>
              <a:spLocks noChangeArrowheads="1"/>
            </p:cNvSpPr>
            <p:nvPr/>
          </p:nvSpPr>
          <p:spPr bwMode="auto">
            <a:xfrm>
              <a:off x="6396038" y="5857875"/>
              <a:ext cx="1905000" cy="457200"/>
            </a:xfrm>
            <a:prstGeom prst="rect">
              <a:avLst/>
            </a:prstGeom>
            <a:noFill/>
            <a:ln w="28575">
              <a:solidFill>
                <a:schemeClr val="tx1"/>
              </a:solidFill>
              <a:miter lim="800000"/>
              <a:headEnd/>
              <a:tailEnd/>
            </a:ln>
          </p:spPr>
          <p:txBody>
            <a:bodyPr wrap="none" anchor="ctr"/>
            <a:lstStyle/>
            <a:p>
              <a:endParaRPr lang="zh-CN" altLang="en-US"/>
            </a:p>
          </p:txBody>
        </p:sp>
        <p:sp>
          <p:nvSpPr>
            <p:cNvPr id="37" name="Text Box 31"/>
            <p:cNvSpPr txBox="1">
              <a:spLocks noChangeArrowheads="1"/>
            </p:cNvSpPr>
            <p:nvPr/>
          </p:nvSpPr>
          <p:spPr bwMode="auto">
            <a:xfrm>
              <a:off x="5786438" y="5537525"/>
              <a:ext cx="3810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38" name="Line 33"/>
            <p:cNvSpPr>
              <a:spLocks noChangeShapeType="1"/>
            </p:cNvSpPr>
            <p:nvPr/>
          </p:nvSpPr>
          <p:spPr bwMode="auto">
            <a:xfrm>
              <a:off x="7234238" y="3419475"/>
              <a:ext cx="0" cy="381000"/>
            </a:xfrm>
            <a:prstGeom prst="line">
              <a:avLst/>
            </a:prstGeom>
            <a:noFill/>
            <a:ln w="28575">
              <a:solidFill>
                <a:schemeClr val="tx1"/>
              </a:solidFill>
              <a:round/>
              <a:headEnd/>
              <a:tailEnd type="triangle" w="med" len="med"/>
            </a:ln>
          </p:spPr>
          <p:txBody>
            <a:bodyPr/>
            <a:lstStyle/>
            <a:p>
              <a:endParaRPr lang="zh-CN" altLang="en-US"/>
            </a:p>
          </p:txBody>
        </p:sp>
        <p:sp>
          <p:nvSpPr>
            <p:cNvPr id="39" name="Rectangle 34"/>
            <p:cNvSpPr>
              <a:spLocks noChangeArrowheads="1"/>
            </p:cNvSpPr>
            <p:nvPr/>
          </p:nvSpPr>
          <p:spPr bwMode="auto">
            <a:xfrm>
              <a:off x="6396038" y="3800475"/>
              <a:ext cx="1905000" cy="457200"/>
            </a:xfrm>
            <a:prstGeom prst="rect">
              <a:avLst/>
            </a:prstGeom>
            <a:noFill/>
            <a:ln w="28575">
              <a:solidFill>
                <a:schemeClr val="tx1"/>
              </a:solidFill>
              <a:miter lim="800000"/>
              <a:headEnd/>
              <a:tailEnd/>
            </a:ln>
          </p:spPr>
          <p:txBody>
            <a:bodyPr wrap="none" anchor="ctr"/>
            <a:lstStyle/>
            <a:p>
              <a:endParaRPr lang="zh-CN" altLang="en-US"/>
            </a:p>
          </p:txBody>
        </p:sp>
        <p:sp>
          <p:nvSpPr>
            <p:cNvPr id="40" name="Text Box 36"/>
            <p:cNvSpPr txBox="1">
              <a:spLocks noChangeArrowheads="1"/>
            </p:cNvSpPr>
            <p:nvPr/>
          </p:nvSpPr>
          <p:spPr bwMode="auto">
            <a:xfrm>
              <a:off x="7424738" y="3305175"/>
              <a:ext cx="304800" cy="519113"/>
            </a:xfrm>
            <a:prstGeom prst="rect">
              <a:avLst/>
            </a:prstGeom>
            <a:noFill/>
            <a:ln w="28575">
              <a:noFill/>
              <a:miter lim="800000"/>
              <a:headEnd/>
              <a:tailEnd/>
            </a:ln>
          </p:spPr>
          <p:txBody>
            <a:bodyPr>
              <a:spAutoFit/>
            </a:bodyPr>
            <a:lstStyle/>
            <a:p>
              <a:pPr fontAlgn="base">
                <a:lnSpc>
                  <a:spcPct val="100000"/>
                </a:lnSpc>
              </a:pPr>
              <a:r>
                <a:rPr lang="en-US" altLang="zh-CN">
                  <a:latin typeface="Times New Roman" pitchFamily="18" charset="0"/>
                </a:rPr>
                <a:t>)</a:t>
              </a:r>
            </a:p>
          </p:txBody>
        </p:sp>
        <p:sp>
          <p:nvSpPr>
            <p:cNvPr id="41" name="Rectangle 37"/>
            <p:cNvSpPr>
              <a:spLocks noChangeArrowheads="1"/>
            </p:cNvSpPr>
            <p:nvPr/>
          </p:nvSpPr>
          <p:spPr bwMode="auto">
            <a:xfrm>
              <a:off x="8774022" y="1153455"/>
              <a:ext cx="381000" cy="4789463"/>
            </a:xfrm>
            <a:prstGeom prst="rect">
              <a:avLst/>
            </a:prstGeom>
            <a:noFill/>
            <a:ln w="28575">
              <a:noFill/>
              <a:miter lim="800000"/>
              <a:headEnd/>
              <a:tailEnd/>
            </a:ln>
          </p:spPr>
          <p:txBody>
            <a:bodyPr lIns="90000" tIns="46800" rIns="90000" bIns="46800">
              <a:spAutoFit/>
            </a:bodyPr>
            <a:lstStyle/>
            <a:p>
              <a:pPr algn="l" fontAlgn="base">
                <a:lnSpc>
                  <a:spcPct val="100000"/>
                </a:lnSpc>
                <a:spcBef>
                  <a:spcPct val="0"/>
                </a:spcBef>
              </a:pPr>
              <a:r>
                <a:rPr lang="zh-CN" altLang="en-US" dirty="0"/>
                <a:t>识别表达式文法活前缀的</a:t>
              </a:r>
              <a:r>
                <a:rPr lang="en-US" altLang="zh-CN" dirty="0"/>
                <a:t>DFA</a:t>
              </a:r>
            </a:p>
          </p:txBody>
        </p:sp>
        <p:sp>
          <p:nvSpPr>
            <p:cNvPr id="42" name="Rectangle 38"/>
            <p:cNvSpPr>
              <a:spLocks noChangeArrowheads="1"/>
            </p:cNvSpPr>
            <p:nvPr/>
          </p:nvSpPr>
          <p:spPr bwMode="auto">
            <a:xfrm>
              <a:off x="769938" y="238125"/>
              <a:ext cx="2044700" cy="2667000"/>
            </a:xfrm>
            <a:prstGeom prst="rect">
              <a:avLst/>
            </a:prstGeom>
            <a:noFill/>
            <a:ln w="28575">
              <a:solidFill>
                <a:schemeClr val="tx1"/>
              </a:solidFill>
              <a:miter lim="800000"/>
              <a:headEnd/>
              <a:tailEnd/>
            </a:ln>
          </p:spPr>
          <p:txBody>
            <a:bodyPr wrap="none" anchor="ctr"/>
            <a:lstStyle/>
            <a:p>
              <a:endParaRPr lang="zh-CN" altLang="en-US"/>
            </a:p>
          </p:txBody>
        </p:sp>
        <p:grpSp>
          <p:nvGrpSpPr>
            <p:cNvPr id="43" name="Group 39"/>
            <p:cNvGrpSpPr>
              <a:grpSpLocks/>
            </p:cNvGrpSpPr>
            <p:nvPr/>
          </p:nvGrpSpPr>
          <p:grpSpPr bwMode="auto">
            <a:xfrm>
              <a:off x="1025526" y="225425"/>
              <a:ext cx="1741488" cy="2701925"/>
              <a:chOff x="697" y="144"/>
              <a:chExt cx="1097" cy="1702"/>
            </a:xfrm>
          </p:grpSpPr>
          <p:sp>
            <p:nvSpPr>
              <p:cNvPr id="104" name="Text Box 40"/>
              <p:cNvSpPr txBox="1">
                <a:spLocks noChangeArrowheads="1"/>
              </p:cNvSpPr>
              <p:nvPr/>
            </p:nvSpPr>
            <p:spPr bwMode="auto">
              <a:xfrm>
                <a:off x="697" y="144"/>
                <a:ext cx="1000"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E</a:t>
                </a:r>
                <a:r>
                  <a:rPr lang="en-US" altLang="zh-CN" dirty="0">
                    <a:latin typeface="Times New Roman" pitchFamily="18" charset="0"/>
                    <a:cs typeface="Times New Roman" pitchFamily="18" charset="0"/>
                  </a:rPr>
                  <a:t>'</a:t>
                </a:r>
                <a:r>
                  <a:rPr lang="en-US" altLang="zh-CN" dirty="0">
                    <a:latin typeface="Times New Roman" pitchFamily="18" charset="0"/>
                  </a:rPr>
                  <a:t>→</a:t>
                </a:r>
                <a:r>
                  <a:rPr lang="en-US" altLang="zh-CN" b="1" dirty="0">
                    <a:latin typeface="Times New Roman" pitchFamily="18" charset="0"/>
                  </a:rPr>
                  <a:t>·</a:t>
                </a:r>
                <a:r>
                  <a:rPr lang="en-US" altLang="zh-CN" dirty="0">
                    <a:latin typeface="Times New Roman" pitchFamily="18" charset="0"/>
                  </a:rPr>
                  <a:t>E</a:t>
                </a:r>
              </a:p>
            </p:txBody>
          </p:sp>
          <p:sp>
            <p:nvSpPr>
              <p:cNvPr id="105" name="Text Box 41"/>
              <p:cNvSpPr txBox="1">
                <a:spLocks noChangeArrowheads="1"/>
              </p:cNvSpPr>
              <p:nvPr/>
            </p:nvSpPr>
            <p:spPr bwMode="auto">
              <a:xfrm>
                <a:off x="722" y="360"/>
                <a:ext cx="1072"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E+T</a:t>
                </a:r>
              </a:p>
            </p:txBody>
          </p:sp>
          <p:sp>
            <p:nvSpPr>
              <p:cNvPr id="106" name="Text Box 42"/>
              <p:cNvSpPr txBox="1">
                <a:spLocks noChangeArrowheads="1"/>
              </p:cNvSpPr>
              <p:nvPr/>
            </p:nvSpPr>
            <p:spPr bwMode="auto">
              <a:xfrm>
                <a:off x="720" y="584"/>
                <a:ext cx="928"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T</a:t>
                </a:r>
              </a:p>
            </p:txBody>
          </p:sp>
          <p:sp>
            <p:nvSpPr>
              <p:cNvPr id="107" name="Text Box 43"/>
              <p:cNvSpPr txBox="1">
                <a:spLocks noChangeArrowheads="1"/>
              </p:cNvSpPr>
              <p:nvPr/>
            </p:nvSpPr>
            <p:spPr bwMode="auto">
              <a:xfrm>
                <a:off x="751" y="813"/>
                <a:ext cx="1024"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a:t>
                </a:r>
                <a:r>
                  <a:rPr lang="en-US" altLang="zh-CN" b="1" dirty="0">
                    <a:latin typeface="Times New Roman" pitchFamily="18" charset="0"/>
                  </a:rPr>
                  <a:t>·</a:t>
                </a:r>
                <a:r>
                  <a:rPr lang="en-US" altLang="zh-CN" dirty="0">
                    <a:latin typeface="Times New Roman" pitchFamily="18" charset="0"/>
                  </a:rPr>
                  <a:t>T</a:t>
                </a:r>
                <a:r>
                  <a:rPr lang="en-US" altLang="zh-CN" dirty="0"/>
                  <a:t>*</a:t>
                </a:r>
                <a:r>
                  <a:rPr lang="en-US" altLang="zh-CN" dirty="0">
                    <a:latin typeface="Times New Roman" pitchFamily="18" charset="0"/>
                  </a:rPr>
                  <a:t>F</a:t>
                </a:r>
              </a:p>
            </p:txBody>
          </p:sp>
          <p:sp>
            <p:nvSpPr>
              <p:cNvPr id="108" name="Text Box 44"/>
              <p:cNvSpPr txBox="1">
                <a:spLocks noChangeArrowheads="1"/>
              </p:cNvSpPr>
              <p:nvPr/>
            </p:nvSpPr>
            <p:spPr bwMode="auto">
              <a:xfrm>
                <a:off x="795" y="1056"/>
                <a:ext cx="768"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T→</a:t>
                </a:r>
                <a:r>
                  <a:rPr lang="en-US" altLang="zh-CN" b="1">
                    <a:latin typeface="Times New Roman" pitchFamily="18" charset="0"/>
                  </a:rPr>
                  <a:t>·</a:t>
                </a:r>
                <a:r>
                  <a:rPr lang="en-US" altLang="zh-CN">
                    <a:latin typeface="Times New Roman" pitchFamily="18" charset="0"/>
                  </a:rPr>
                  <a:t>F</a:t>
                </a:r>
              </a:p>
            </p:txBody>
          </p:sp>
          <p:sp>
            <p:nvSpPr>
              <p:cNvPr id="109" name="Text Box 45"/>
              <p:cNvSpPr txBox="1">
                <a:spLocks noChangeArrowheads="1"/>
              </p:cNvSpPr>
              <p:nvPr/>
            </p:nvSpPr>
            <p:spPr bwMode="auto">
              <a:xfrm>
                <a:off x="872" y="1270"/>
                <a:ext cx="800"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110" name="Text Box 46"/>
              <p:cNvSpPr txBox="1">
                <a:spLocks noChangeArrowheads="1"/>
              </p:cNvSpPr>
              <p:nvPr/>
            </p:nvSpPr>
            <p:spPr bwMode="auto">
              <a:xfrm>
                <a:off x="782" y="1519"/>
                <a:ext cx="816"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id</a:t>
                </a:r>
              </a:p>
            </p:txBody>
          </p:sp>
        </p:grpSp>
        <p:sp>
          <p:nvSpPr>
            <p:cNvPr id="44" name="Text Box 47"/>
            <p:cNvSpPr txBox="1">
              <a:spLocks noChangeArrowheads="1"/>
            </p:cNvSpPr>
            <p:nvPr/>
          </p:nvSpPr>
          <p:spPr bwMode="auto">
            <a:xfrm>
              <a:off x="630238" y="161925"/>
              <a:ext cx="914400" cy="77596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0</a:t>
              </a:r>
              <a:r>
                <a:rPr lang="en-US" altLang="zh-CN" sz="3200" dirty="0">
                  <a:latin typeface="Times New Roman" pitchFamily="18" charset="0"/>
                </a:rPr>
                <a:t>:</a:t>
              </a:r>
            </a:p>
          </p:txBody>
        </p:sp>
        <p:sp>
          <p:nvSpPr>
            <p:cNvPr id="45" name="Line 48"/>
            <p:cNvSpPr>
              <a:spLocks noChangeShapeType="1"/>
            </p:cNvSpPr>
            <p:nvPr/>
          </p:nvSpPr>
          <p:spPr bwMode="auto">
            <a:xfrm>
              <a:off x="2814638" y="695325"/>
              <a:ext cx="687387" cy="0"/>
            </a:xfrm>
            <a:prstGeom prst="line">
              <a:avLst/>
            </a:prstGeom>
            <a:noFill/>
            <a:ln w="28575">
              <a:solidFill>
                <a:schemeClr val="tx1"/>
              </a:solidFill>
              <a:round/>
              <a:headEnd/>
              <a:tailEnd type="triangle" w="med" len="med"/>
            </a:ln>
          </p:spPr>
          <p:txBody>
            <a:bodyPr/>
            <a:lstStyle/>
            <a:p>
              <a:endParaRPr lang="zh-CN" altLang="en-US"/>
            </a:p>
          </p:txBody>
        </p:sp>
        <p:sp>
          <p:nvSpPr>
            <p:cNvPr id="46" name="Text Box 49"/>
            <p:cNvSpPr txBox="1">
              <a:spLocks noChangeArrowheads="1"/>
            </p:cNvSpPr>
            <p:nvPr/>
          </p:nvSpPr>
          <p:spPr bwMode="auto">
            <a:xfrm>
              <a:off x="2916238" y="170185"/>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E</a:t>
              </a:r>
            </a:p>
          </p:txBody>
        </p:sp>
        <p:sp>
          <p:nvSpPr>
            <p:cNvPr id="47" name="Rectangle 50"/>
            <p:cNvSpPr>
              <a:spLocks noChangeArrowheads="1"/>
            </p:cNvSpPr>
            <p:nvPr/>
          </p:nvSpPr>
          <p:spPr bwMode="auto">
            <a:xfrm>
              <a:off x="3498850" y="288925"/>
              <a:ext cx="1830388" cy="787400"/>
            </a:xfrm>
            <a:prstGeom prst="rect">
              <a:avLst/>
            </a:prstGeom>
            <a:noFill/>
            <a:ln w="28575">
              <a:solidFill>
                <a:schemeClr val="tx1"/>
              </a:solidFill>
              <a:miter lim="800000"/>
              <a:headEnd/>
              <a:tailEnd/>
            </a:ln>
          </p:spPr>
          <p:txBody>
            <a:bodyPr wrap="none" anchor="ctr"/>
            <a:lstStyle/>
            <a:p>
              <a:endParaRPr lang="zh-CN" altLang="en-US"/>
            </a:p>
          </p:txBody>
        </p:sp>
        <p:sp>
          <p:nvSpPr>
            <p:cNvPr id="48" name="Text Box 51"/>
            <p:cNvSpPr txBox="1">
              <a:spLocks noChangeArrowheads="1"/>
            </p:cNvSpPr>
            <p:nvPr/>
          </p:nvSpPr>
          <p:spPr bwMode="auto">
            <a:xfrm>
              <a:off x="3475038" y="225424"/>
              <a:ext cx="18542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1</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cs typeface="Times New Roman" pitchFamily="18" charset="0"/>
                </a:rPr>
                <a:t>'</a:t>
              </a:r>
              <a:r>
                <a:rPr lang="en-US" altLang="zh-CN" dirty="0">
                  <a:solidFill>
                    <a:srgbClr val="FF0066"/>
                  </a:solidFill>
                  <a:latin typeface="Times New Roman" pitchFamily="18" charset="0"/>
                </a:rPr>
                <a:t>→E</a:t>
              </a:r>
              <a:r>
                <a:rPr lang="en-US" altLang="zh-CN" b="1" dirty="0">
                  <a:solidFill>
                    <a:srgbClr val="FF0066"/>
                  </a:solidFill>
                  <a:latin typeface="Times New Roman" pitchFamily="18" charset="0"/>
                </a:rPr>
                <a:t>·</a:t>
              </a:r>
            </a:p>
          </p:txBody>
        </p:sp>
        <p:sp>
          <p:nvSpPr>
            <p:cNvPr id="49" name="Text Box 52"/>
            <p:cNvSpPr txBox="1">
              <a:spLocks noChangeArrowheads="1"/>
            </p:cNvSpPr>
            <p:nvPr/>
          </p:nvSpPr>
          <p:spPr bwMode="auto">
            <a:xfrm>
              <a:off x="3738563" y="593725"/>
              <a:ext cx="1701800" cy="519113"/>
            </a:xfrm>
            <a:prstGeom prst="rect">
              <a:avLst/>
            </a:prstGeom>
            <a:noFill/>
            <a:ln w="9525">
              <a:noFill/>
              <a:miter lim="800000"/>
              <a:headEnd/>
              <a:tailEnd/>
            </a:ln>
          </p:spPr>
          <p:txBody>
            <a:bodyPr>
              <a:spAutoFit/>
            </a:bodyPr>
            <a:lstStyle/>
            <a:p>
              <a:pPr fontAlgn="base">
                <a:lnSpc>
                  <a:spcPct val="100000"/>
                </a:lnSpc>
              </a:pPr>
              <a:r>
                <a:rPr lang="en-US" altLang="zh-CN">
                  <a:solidFill>
                    <a:srgbClr val="FF0066"/>
                  </a:solidFill>
                  <a:latin typeface="Times New Roman" pitchFamily="18" charset="0"/>
                </a:rPr>
                <a:t>E→E</a:t>
              </a:r>
              <a:r>
                <a:rPr lang="en-US" altLang="zh-CN" b="1">
                  <a:solidFill>
                    <a:srgbClr val="FF0066"/>
                  </a:solidFill>
                  <a:latin typeface="Times New Roman" pitchFamily="18" charset="0"/>
                </a:rPr>
                <a:t>·</a:t>
              </a:r>
              <a:r>
                <a:rPr lang="en-US" altLang="zh-CN">
                  <a:solidFill>
                    <a:srgbClr val="FF0066"/>
                  </a:solidFill>
                  <a:latin typeface="Times New Roman" pitchFamily="18" charset="0"/>
                </a:rPr>
                <a:t>+T</a:t>
              </a:r>
            </a:p>
          </p:txBody>
        </p:sp>
        <p:sp>
          <p:nvSpPr>
            <p:cNvPr id="50" name="Line 53"/>
            <p:cNvSpPr>
              <a:spLocks noChangeShapeType="1"/>
            </p:cNvSpPr>
            <p:nvPr/>
          </p:nvSpPr>
          <p:spPr bwMode="auto">
            <a:xfrm>
              <a:off x="1747838" y="2905125"/>
              <a:ext cx="0" cy="457200"/>
            </a:xfrm>
            <a:prstGeom prst="line">
              <a:avLst/>
            </a:prstGeom>
            <a:noFill/>
            <a:ln w="28575">
              <a:solidFill>
                <a:schemeClr val="tx1"/>
              </a:solidFill>
              <a:round/>
              <a:headEnd/>
              <a:tailEnd type="triangle" w="med" len="med"/>
            </a:ln>
          </p:spPr>
          <p:txBody>
            <a:bodyPr/>
            <a:lstStyle/>
            <a:p>
              <a:endParaRPr lang="zh-CN" altLang="en-US"/>
            </a:p>
          </p:txBody>
        </p:sp>
        <p:sp>
          <p:nvSpPr>
            <p:cNvPr id="51" name="Rectangle 54"/>
            <p:cNvSpPr>
              <a:spLocks noChangeArrowheads="1"/>
            </p:cNvSpPr>
            <p:nvPr/>
          </p:nvSpPr>
          <p:spPr bwMode="auto">
            <a:xfrm>
              <a:off x="757238" y="3360738"/>
              <a:ext cx="2057400" cy="762000"/>
            </a:xfrm>
            <a:prstGeom prst="rect">
              <a:avLst/>
            </a:prstGeom>
            <a:noFill/>
            <a:ln w="28575">
              <a:solidFill>
                <a:schemeClr val="tx1"/>
              </a:solidFill>
              <a:miter lim="800000"/>
              <a:headEnd/>
              <a:tailEnd/>
            </a:ln>
          </p:spPr>
          <p:txBody>
            <a:bodyPr wrap="none" anchor="ctr"/>
            <a:lstStyle/>
            <a:p>
              <a:endParaRPr lang="zh-CN" altLang="en-US"/>
            </a:p>
          </p:txBody>
        </p:sp>
        <p:sp>
          <p:nvSpPr>
            <p:cNvPr id="52" name="Text Box 55"/>
            <p:cNvSpPr txBox="1">
              <a:spLocks noChangeArrowheads="1"/>
            </p:cNvSpPr>
            <p:nvPr/>
          </p:nvSpPr>
          <p:spPr bwMode="auto">
            <a:xfrm>
              <a:off x="808038" y="3286125"/>
              <a:ext cx="18542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2</a:t>
              </a:r>
              <a:r>
                <a:rPr lang="en-US" altLang="zh-CN" dirty="0">
                  <a:solidFill>
                    <a:srgbClr val="FF0066"/>
                  </a:solidFill>
                </a:rPr>
                <a:t>: </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rPr>
                <a:t>→T</a:t>
              </a:r>
              <a:r>
                <a:rPr lang="en-US" altLang="zh-CN" b="1" dirty="0">
                  <a:solidFill>
                    <a:srgbClr val="FF0066"/>
                  </a:solidFill>
                  <a:latin typeface="Times New Roman" pitchFamily="18" charset="0"/>
                </a:rPr>
                <a:t>·</a:t>
              </a:r>
            </a:p>
          </p:txBody>
        </p:sp>
        <p:sp>
          <p:nvSpPr>
            <p:cNvPr id="53" name="Text Box 56"/>
            <p:cNvSpPr txBox="1">
              <a:spLocks noChangeArrowheads="1"/>
            </p:cNvSpPr>
            <p:nvPr/>
          </p:nvSpPr>
          <p:spPr bwMode="auto">
            <a:xfrm>
              <a:off x="1106852" y="3654425"/>
              <a:ext cx="1701800" cy="519113"/>
            </a:xfrm>
            <a:prstGeom prst="rect">
              <a:avLst/>
            </a:prstGeom>
            <a:noFill/>
            <a:ln w="9525">
              <a:noFill/>
              <a:miter lim="800000"/>
              <a:headEnd/>
              <a:tailEnd/>
            </a:ln>
          </p:spPr>
          <p:txBody>
            <a:bodyPr>
              <a:spAutoFit/>
            </a:bodyPr>
            <a:lstStyle/>
            <a:p>
              <a:pPr fontAlgn="base">
                <a:lnSpc>
                  <a:spcPct val="100000"/>
                </a:lnSpc>
              </a:pPr>
              <a:r>
                <a:rPr lang="en-US" altLang="zh-CN" dirty="0">
                  <a:solidFill>
                    <a:srgbClr val="FF0066"/>
                  </a:solidFill>
                  <a:latin typeface="Times New Roman" pitchFamily="18" charset="0"/>
                </a:rPr>
                <a:t>T→T</a:t>
              </a:r>
              <a:r>
                <a:rPr lang="en-US" altLang="zh-CN" b="1" dirty="0">
                  <a:solidFill>
                    <a:srgbClr val="FF0066"/>
                  </a:solidFill>
                  <a:latin typeface="Times New Roman" pitchFamily="18" charset="0"/>
                </a:rPr>
                <a:t>·</a:t>
              </a:r>
              <a:r>
                <a:rPr lang="en-US" altLang="zh-CN" dirty="0">
                  <a:solidFill>
                    <a:srgbClr val="FF0066"/>
                  </a:solidFill>
                </a:rPr>
                <a:t>*</a:t>
              </a:r>
              <a:r>
                <a:rPr lang="en-US" altLang="zh-CN" dirty="0">
                  <a:solidFill>
                    <a:srgbClr val="FF0066"/>
                  </a:solidFill>
                  <a:latin typeface="Times New Roman" pitchFamily="18" charset="0"/>
                </a:rPr>
                <a:t>F</a:t>
              </a:r>
            </a:p>
          </p:txBody>
        </p:sp>
        <p:sp>
          <p:nvSpPr>
            <p:cNvPr id="54" name="Text Box 57"/>
            <p:cNvSpPr txBox="1">
              <a:spLocks noChangeArrowheads="1"/>
            </p:cNvSpPr>
            <p:nvPr/>
          </p:nvSpPr>
          <p:spPr bwMode="auto">
            <a:xfrm>
              <a:off x="1824038" y="2811466"/>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T</a:t>
              </a:r>
            </a:p>
          </p:txBody>
        </p:sp>
        <p:sp>
          <p:nvSpPr>
            <p:cNvPr id="55" name="Line 58"/>
            <p:cNvSpPr>
              <a:spLocks noChangeShapeType="1"/>
            </p:cNvSpPr>
            <p:nvPr/>
          </p:nvSpPr>
          <p:spPr bwMode="auto">
            <a:xfrm>
              <a:off x="2814638" y="1444625"/>
              <a:ext cx="687387" cy="0"/>
            </a:xfrm>
            <a:prstGeom prst="line">
              <a:avLst/>
            </a:prstGeom>
            <a:noFill/>
            <a:ln w="28575">
              <a:solidFill>
                <a:schemeClr val="tx1"/>
              </a:solidFill>
              <a:round/>
              <a:headEnd/>
              <a:tailEnd type="triangle" w="med" len="med"/>
            </a:ln>
          </p:spPr>
          <p:txBody>
            <a:bodyPr/>
            <a:lstStyle/>
            <a:p>
              <a:endParaRPr lang="zh-CN" altLang="en-US"/>
            </a:p>
          </p:txBody>
        </p:sp>
        <p:sp>
          <p:nvSpPr>
            <p:cNvPr id="56" name="Rectangle 59"/>
            <p:cNvSpPr>
              <a:spLocks noChangeArrowheads="1"/>
            </p:cNvSpPr>
            <p:nvPr/>
          </p:nvSpPr>
          <p:spPr bwMode="auto">
            <a:xfrm>
              <a:off x="3500438" y="1228725"/>
              <a:ext cx="1447800" cy="457200"/>
            </a:xfrm>
            <a:prstGeom prst="rect">
              <a:avLst/>
            </a:prstGeom>
            <a:noFill/>
            <a:ln w="28575">
              <a:solidFill>
                <a:schemeClr val="tx1"/>
              </a:solidFill>
              <a:miter lim="800000"/>
              <a:headEnd/>
              <a:tailEnd/>
            </a:ln>
          </p:spPr>
          <p:txBody>
            <a:bodyPr wrap="none" anchor="ctr"/>
            <a:lstStyle/>
            <a:p>
              <a:endParaRPr lang="zh-CN" altLang="en-US"/>
            </a:p>
          </p:txBody>
        </p:sp>
        <p:sp>
          <p:nvSpPr>
            <p:cNvPr id="57" name="Text Box 61"/>
            <p:cNvSpPr txBox="1">
              <a:spLocks noChangeArrowheads="1"/>
            </p:cNvSpPr>
            <p:nvPr/>
          </p:nvSpPr>
          <p:spPr bwMode="auto">
            <a:xfrm>
              <a:off x="2941638" y="888689"/>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58" name="Rectangle 62"/>
            <p:cNvSpPr>
              <a:spLocks noChangeArrowheads="1"/>
            </p:cNvSpPr>
            <p:nvPr/>
          </p:nvSpPr>
          <p:spPr bwMode="auto">
            <a:xfrm>
              <a:off x="3513138" y="2219325"/>
              <a:ext cx="2044700" cy="2667000"/>
            </a:xfrm>
            <a:prstGeom prst="rect">
              <a:avLst/>
            </a:prstGeom>
            <a:noFill/>
            <a:ln w="28575">
              <a:solidFill>
                <a:schemeClr val="tx1"/>
              </a:solidFill>
              <a:miter lim="800000"/>
              <a:headEnd/>
              <a:tailEnd/>
            </a:ln>
          </p:spPr>
          <p:txBody>
            <a:bodyPr wrap="none" anchor="ctr"/>
            <a:lstStyle/>
            <a:p>
              <a:endParaRPr lang="zh-CN" altLang="en-US"/>
            </a:p>
          </p:txBody>
        </p:sp>
        <p:grpSp>
          <p:nvGrpSpPr>
            <p:cNvPr id="59" name="Group 63"/>
            <p:cNvGrpSpPr>
              <a:grpSpLocks/>
            </p:cNvGrpSpPr>
            <p:nvPr/>
          </p:nvGrpSpPr>
          <p:grpSpPr bwMode="auto">
            <a:xfrm>
              <a:off x="3491984" y="2206625"/>
              <a:ext cx="2320376" cy="2706688"/>
              <a:chOff x="2448" y="1384"/>
              <a:chExt cx="1096" cy="1673"/>
            </a:xfrm>
          </p:grpSpPr>
          <p:sp>
            <p:nvSpPr>
              <p:cNvPr id="97" name="Text Box 64"/>
              <p:cNvSpPr txBox="1">
                <a:spLocks noChangeArrowheads="1"/>
              </p:cNvSpPr>
              <p:nvPr/>
            </p:nvSpPr>
            <p:spPr bwMode="auto">
              <a:xfrm>
                <a:off x="2504" y="1384"/>
                <a:ext cx="1040"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98" name="Text Box 65"/>
              <p:cNvSpPr txBox="1">
                <a:spLocks noChangeArrowheads="1"/>
              </p:cNvSpPr>
              <p:nvPr/>
            </p:nvSpPr>
            <p:spPr bwMode="auto">
              <a:xfrm>
                <a:off x="2448" y="1608"/>
                <a:ext cx="1072"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E→</a:t>
                </a:r>
                <a:r>
                  <a:rPr lang="en-US" altLang="zh-CN" b="1">
                    <a:latin typeface="Times New Roman" pitchFamily="18" charset="0"/>
                  </a:rPr>
                  <a:t>·</a:t>
                </a:r>
                <a:r>
                  <a:rPr lang="en-US" altLang="zh-CN">
                    <a:latin typeface="Times New Roman" pitchFamily="18" charset="0"/>
                  </a:rPr>
                  <a:t>E+T</a:t>
                </a:r>
              </a:p>
            </p:txBody>
          </p:sp>
          <p:sp>
            <p:nvSpPr>
              <p:cNvPr id="99" name="Text Box 66"/>
              <p:cNvSpPr txBox="1">
                <a:spLocks noChangeArrowheads="1"/>
              </p:cNvSpPr>
              <p:nvPr/>
            </p:nvSpPr>
            <p:spPr bwMode="auto">
              <a:xfrm>
                <a:off x="2457" y="1832"/>
                <a:ext cx="928"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T</a:t>
                </a:r>
              </a:p>
            </p:txBody>
          </p:sp>
          <p:sp>
            <p:nvSpPr>
              <p:cNvPr id="100" name="Text Box 67"/>
              <p:cNvSpPr txBox="1">
                <a:spLocks noChangeArrowheads="1"/>
              </p:cNvSpPr>
              <p:nvPr/>
            </p:nvSpPr>
            <p:spPr bwMode="auto">
              <a:xfrm>
                <a:off x="2511" y="2049"/>
                <a:ext cx="1024"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a:t>
                </a:r>
                <a:r>
                  <a:rPr lang="en-US" altLang="zh-CN" b="1" dirty="0">
                    <a:latin typeface="Times New Roman" pitchFamily="18" charset="0"/>
                  </a:rPr>
                  <a:t>·</a:t>
                </a:r>
                <a:r>
                  <a:rPr lang="en-US" altLang="zh-CN" dirty="0">
                    <a:latin typeface="Times New Roman" pitchFamily="18" charset="0"/>
                  </a:rPr>
                  <a:t>T</a:t>
                </a:r>
                <a:r>
                  <a:rPr lang="en-US" altLang="zh-CN" dirty="0"/>
                  <a:t>*</a:t>
                </a:r>
                <a:r>
                  <a:rPr lang="en-US" altLang="zh-CN" dirty="0">
                    <a:latin typeface="Times New Roman" pitchFamily="18" charset="0"/>
                  </a:rPr>
                  <a:t>F</a:t>
                </a:r>
              </a:p>
            </p:txBody>
          </p:sp>
          <p:sp>
            <p:nvSpPr>
              <p:cNvPr id="101" name="Text Box 68"/>
              <p:cNvSpPr txBox="1">
                <a:spLocks noChangeArrowheads="1"/>
              </p:cNvSpPr>
              <p:nvPr/>
            </p:nvSpPr>
            <p:spPr bwMode="auto">
              <a:xfrm>
                <a:off x="2515" y="2272"/>
                <a:ext cx="768"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T→</a:t>
                </a:r>
                <a:r>
                  <a:rPr lang="en-US" altLang="zh-CN" b="1" dirty="0">
                    <a:latin typeface="Times New Roman" pitchFamily="18" charset="0"/>
                  </a:rPr>
                  <a:t>·</a:t>
                </a:r>
                <a:r>
                  <a:rPr lang="en-US" altLang="zh-CN" dirty="0">
                    <a:latin typeface="Times New Roman" pitchFamily="18" charset="0"/>
                  </a:rPr>
                  <a:t>F</a:t>
                </a:r>
              </a:p>
            </p:txBody>
          </p:sp>
          <p:sp>
            <p:nvSpPr>
              <p:cNvPr id="102" name="Text Box 69"/>
              <p:cNvSpPr txBox="1">
                <a:spLocks noChangeArrowheads="1"/>
              </p:cNvSpPr>
              <p:nvPr/>
            </p:nvSpPr>
            <p:spPr bwMode="auto">
              <a:xfrm>
                <a:off x="2536" y="2496"/>
                <a:ext cx="800"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(E)</a:t>
                </a:r>
              </a:p>
            </p:txBody>
          </p:sp>
          <p:sp>
            <p:nvSpPr>
              <p:cNvPr id="103" name="Text Box 70"/>
              <p:cNvSpPr txBox="1">
                <a:spLocks noChangeArrowheads="1"/>
              </p:cNvSpPr>
              <p:nvPr/>
            </p:nvSpPr>
            <p:spPr bwMode="auto">
              <a:xfrm>
                <a:off x="2488" y="2736"/>
                <a:ext cx="816"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id</a:t>
                </a:r>
              </a:p>
            </p:txBody>
          </p:sp>
        </p:grpSp>
        <p:sp>
          <p:nvSpPr>
            <p:cNvPr id="60" name="Text Box 71"/>
            <p:cNvSpPr txBox="1">
              <a:spLocks noChangeArrowheads="1"/>
            </p:cNvSpPr>
            <p:nvPr/>
          </p:nvSpPr>
          <p:spPr bwMode="auto">
            <a:xfrm>
              <a:off x="3373437" y="214312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4</a:t>
              </a:r>
              <a:r>
                <a:rPr lang="en-US" altLang="zh-CN" dirty="0">
                  <a:latin typeface="Times New Roman" pitchFamily="18" charset="0"/>
                </a:rPr>
                <a:t>:</a:t>
              </a:r>
            </a:p>
          </p:txBody>
        </p:sp>
        <p:sp>
          <p:nvSpPr>
            <p:cNvPr id="61" name="Line 72"/>
            <p:cNvSpPr>
              <a:spLocks noChangeShapeType="1"/>
            </p:cNvSpPr>
            <p:nvPr/>
          </p:nvSpPr>
          <p:spPr bwMode="auto">
            <a:xfrm>
              <a:off x="2814638" y="2447925"/>
              <a:ext cx="685800" cy="0"/>
            </a:xfrm>
            <a:prstGeom prst="line">
              <a:avLst/>
            </a:prstGeom>
            <a:noFill/>
            <a:ln w="28575">
              <a:solidFill>
                <a:schemeClr val="tx1"/>
              </a:solidFill>
              <a:round/>
              <a:headEnd/>
              <a:tailEnd type="triangle" w="med" len="med"/>
            </a:ln>
          </p:spPr>
          <p:txBody>
            <a:bodyPr/>
            <a:lstStyle/>
            <a:p>
              <a:endParaRPr lang="zh-CN" altLang="en-US"/>
            </a:p>
          </p:txBody>
        </p:sp>
        <p:sp>
          <p:nvSpPr>
            <p:cNvPr id="62" name="Text Box 73"/>
            <p:cNvSpPr txBox="1">
              <a:spLocks noChangeArrowheads="1"/>
            </p:cNvSpPr>
            <p:nvPr/>
          </p:nvSpPr>
          <p:spPr bwMode="auto">
            <a:xfrm>
              <a:off x="2916238" y="1847220"/>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63" name="Text Box 74"/>
            <p:cNvSpPr txBox="1">
              <a:spLocks noChangeArrowheads="1"/>
            </p:cNvSpPr>
            <p:nvPr/>
          </p:nvSpPr>
          <p:spPr bwMode="auto">
            <a:xfrm>
              <a:off x="5595938" y="40481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a:t>
              </a:r>
            </a:p>
          </p:txBody>
        </p:sp>
        <p:sp>
          <p:nvSpPr>
            <p:cNvPr id="64" name="Line 75"/>
            <p:cNvSpPr>
              <a:spLocks noChangeShapeType="1"/>
            </p:cNvSpPr>
            <p:nvPr/>
          </p:nvSpPr>
          <p:spPr bwMode="auto">
            <a:xfrm flipV="1">
              <a:off x="4338638" y="1673225"/>
              <a:ext cx="0" cy="533400"/>
            </a:xfrm>
            <a:prstGeom prst="line">
              <a:avLst/>
            </a:prstGeom>
            <a:noFill/>
            <a:ln w="28575">
              <a:solidFill>
                <a:schemeClr val="tx1"/>
              </a:solidFill>
              <a:round/>
              <a:headEnd/>
              <a:tailEnd type="triangle" w="med" len="med"/>
            </a:ln>
          </p:spPr>
          <p:txBody>
            <a:bodyPr/>
            <a:lstStyle/>
            <a:p>
              <a:endParaRPr lang="zh-CN" altLang="en-US"/>
            </a:p>
          </p:txBody>
        </p:sp>
        <p:sp>
          <p:nvSpPr>
            <p:cNvPr id="65" name="Text Box 76"/>
            <p:cNvSpPr txBox="1">
              <a:spLocks noChangeArrowheads="1"/>
            </p:cNvSpPr>
            <p:nvPr/>
          </p:nvSpPr>
          <p:spPr bwMode="auto">
            <a:xfrm>
              <a:off x="4402138" y="17113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F</a:t>
              </a:r>
            </a:p>
          </p:txBody>
        </p:sp>
        <p:sp>
          <p:nvSpPr>
            <p:cNvPr id="66" name="Text Box 77"/>
            <p:cNvSpPr txBox="1">
              <a:spLocks noChangeArrowheads="1"/>
            </p:cNvSpPr>
            <p:nvPr/>
          </p:nvSpPr>
          <p:spPr bwMode="auto">
            <a:xfrm>
              <a:off x="2967038" y="32099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T</a:t>
              </a:r>
            </a:p>
          </p:txBody>
        </p:sp>
        <p:sp>
          <p:nvSpPr>
            <p:cNvPr id="67" name="Line 78"/>
            <p:cNvSpPr>
              <a:spLocks noChangeShapeType="1"/>
            </p:cNvSpPr>
            <p:nvPr/>
          </p:nvSpPr>
          <p:spPr bwMode="auto">
            <a:xfrm flipH="1">
              <a:off x="2814638" y="3743325"/>
              <a:ext cx="685800" cy="0"/>
            </a:xfrm>
            <a:prstGeom prst="line">
              <a:avLst/>
            </a:prstGeom>
            <a:noFill/>
            <a:ln w="28575">
              <a:solidFill>
                <a:schemeClr val="tx1"/>
              </a:solidFill>
              <a:round/>
              <a:headEnd/>
              <a:tailEnd type="triangle" w="med" len="med"/>
            </a:ln>
          </p:spPr>
          <p:txBody>
            <a:bodyPr/>
            <a:lstStyle/>
            <a:p>
              <a:endParaRPr lang="zh-CN" altLang="en-US"/>
            </a:p>
          </p:txBody>
        </p:sp>
        <p:sp>
          <p:nvSpPr>
            <p:cNvPr id="68" name="Rectangle 79"/>
            <p:cNvSpPr>
              <a:spLocks noChangeArrowheads="1"/>
            </p:cNvSpPr>
            <p:nvPr/>
          </p:nvSpPr>
          <p:spPr bwMode="auto">
            <a:xfrm>
              <a:off x="909638" y="4733925"/>
              <a:ext cx="1828800" cy="533400"/>
            </a:xfrm>
            <a:prstGeom prst="rect">
              <a:avLst/>
            </a:prstGeom>
            <a:noFill/>
            <a:ln w="28575">
              <a:solidFill>
                <a:schemeClr val="tx1"/>
              </a:solidFill>
              <a:miter lim="800000"/>
              <a:headEnd/>
              <a:tailEnd/>
            </a:ln>
          </p:spPr>
          <p:txBody>
            <a:bodyPr wrap="none" anchor="ctr"/>
            <a:lstStyle/>
            <a:p>
              <a:endParaRPr lang="zh-CN" altLang="en-US"/>
            </a:p>
          </p:txBody>
        </p:sp>
        <p:sp>
          <p:nvSpPr>
            <p:cNvPr id="69" name="Text Box 80"/>
            <p:cNvSpPr txBox="1">
              <a:spLocks noChangeArrowheads="1"/>
            </p:cNvSpPr>
            <p:nvPr/>
          </p:nvSpPr>
          <p:spPr bwMode="auto">
            <a:xfrm>
              <a:off x="960438" y="4697413"/>
              <a:ext cx="17780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5</a:t>
              </a:r>
              <a:r>
                <a:rPr lang="en-US" altLang="zh-CN" dirty="0" smtClean="0"/>
                <a:t>:   </a:t>
              </a:r>
              <a:r>
                <a:rPr lang="en-US" altLang="zh-CN" dirty="0" err="1">
                  <a:latin typeface="Times New Roman" pitchFamily="18" charset="0"/>
                </a:rPr>
                <a:t>F→id</a:t>
              </a:r>
              <a:r>
                <a:rPr lang="en-US" altLang="zh-CN" b="1" dirty="0">
                  <a:latin typeface="Times New Roman" pitchFamily="18" charset="0"/>
                </a:rPr>
                <a:t>·</a:t>
              </a:r>
            </a:p>
          </p:txBody>
        </p:sp>
        <p:cxnSp>
          <p:nvCxnSpPr>
            <p:cNvPr id="70" name="AutoShape 81"/>
            <p:cNvCxnSpPr>
              <a:cxnSpLocks noChangeShapeType="1"/>
              <a:stCxn id="42" idx="1"/>
              <a:endCxn id="68" idx="1"/>
            </p:cNvCxnSpPr>
            <p:nvPr/>
          </p:nvCxnSpPr>
          <p:spPr bwMode="auto">
            <a:xfrm rot="10800000" flipH="1" flipV="1">
              <a:off x="755650" y="1571625"/>
              <a:ext cx="139700" cy="3429000"/>
            </a:xfrm>
            <a:prstGeom prst="bentConnector3">
              <a:avLst>
                <a:gd name="adj1" fmla="val -153407"/>
              </a:avLst>
            </a:prstGeom>
            <a:noFill/>
            <a:ln w="28575">
              <a:solidFill>
                <a:schemeClr val="tx1"/>
              </a:solidFill>
              <a:miter lim="800000"/>
              <a:headEnd/>
              <a:tailEnd type="triangle" w="med" len="med"/>
            </a:ln>
          </p:spPr>
        </p:cxnSp>
        <p:sp>
          <p:nvSpPr>
            <p:cNvPr id="71" name="Text Box 82"/>
            <p:cNvSpPr txBox="1">
              <a:spLocks noChangeArrowheads="1"/>
            </p:cNvSpPr>
            <p:nvPr/>
          </p:nvSpPr>
          <p:spPr bwMode="auto">
            <a:xfrm>
              <a:off x="71438" y="1425575"/>
              <a:ext cx="5334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id</a:t>
              </a:r>
            </a:p>
          </p:txBody>
        </p:sp>
        <p:sp>
          <p:nvSpPr>
            <p:cNvPr id="72" name="Text Box 84"/>
            <p:cNvSpPr txBox="1">
              <a:spLocks noChangeArrowheads="1"/>
            </p:cNvSpPr>
            <p:nvPr/>
          </p:nvSpPr>
          <p:spPr bwMode="auto">
            <a:xfrm>
              <a:off x="5418138" y="889008"/>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73" name="Text Box 85"/>
            <p:cNvSpPr txBox="1">
              <a:spLocks noChangeArrowheads="1"/>
            </p:cNvSpPr>
            <p:nvPr/>
          </p:nvSpPr>
          <p:spPr bwMode="auto">
            <a:xfrm>
              <a:off x="5557838" y="1409389"/>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75" name="Rectangle 87"/>
            <p:cNvSpPr>
              <a:spLocks noChangeArrowheads="1"/>
            </p:cNvSpPr>
            <p:nvPr/>
          </p:nvSpPr>
          <p:spPr bwMode="auto">
            <a:xfrm>
              <a:off x="3500438" y="5267325"/>
              <a:ext cx="2057400" cy="1066800"/>
            </a:xfrm>
            <a:prstGeom prst="rect">
              <a:avLst/>
            </a:prstGeom>
            <a:noFill/>
            <a:ln w="28575">
              <a:solidFill>
                <a:schemeClr val="tx1"/>
              </a:solidFill>
              <a:miter lim="800000"/>
              <a:headEnd/>
              <a:tailEnd/>
            </a:ln>
          </p:spPr>
          <p:txBody>
            <a:bodyPr wrap="none" anchor="ctr"/>
            <a:lstStyle/>
            <a:p>
              <a:endParaRPr lang="zh-CN" altLang="en-US"/>
            </a:p>
          </p:txBody>
        </p:sp>
        <p:sp>
          <p:nvSpPr>
            <p:cNvPr id="76" name="Text Box 88"/>
            <p:cNvSpPr txBox="1">
              <a:spLocks noChangeArrowheads="1"/>
            </p:cNvSpPr>
            <p:nvPr/>
          </p:nvSpPr>
          <p:spPr bwMode="auto">
            <a:xfrm>
              <a:off x="3348038" y="519112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7</a:t>
              </a:r>
              <a:r>
                <a:rPr lang="en-US" altLang="zh-CN" dirty="0">
                  <a:latin typeface="Times New Roman" pitchFamily="18" charset="0"/>
                </a:rPr>
                <a:t>:</a:t>
              </a:r>
            </a:p>
          </p:txBody>
        </p:sp>
        <p:cxnSp>
          <p:nvCxnSpPr>
            <p:cNvPr id="77" name="AutoShape 89"/>
            <p:cNvCxnSpPr>
              <a:cxnSpLocks noChangeShapeType="1"/>
            </p:cNvCxnSpPr>
            <p:nvPr/>
          </p:nvCxnSpPr>
          <p:spPr bwMode="auto">
            <a:xfrm rot="10800000" flipH="1" flipV="1">
              <a:off x="757238" y="3665538"/>
              <a:ext cx="3862387" cy="2643187"/>
            </a:xfrm>
            <a:prstGeom prst="bentConnector4">
              <a:avLst>
                <a:gd name="adj1" fmla="val -13565"/>
                <a:gd name="adj2" fmla="val 115792"/>
              </a:avLst>
            </a:prstGeom>
            <a:noFill/>
            <a:ln w="28575">
              <a:solidFill>
                <a:schemeClr val="tx1"/>
              </a:solidFill>
              <a:miter lim="800000"/>
              <a:headEnd/>
              <a:tailEnd type="triangle" w="med" len="med"/>
            </a:ln>
          </p:spPr>
        </p:cxnSp>
        <p:sp>
          <p:nvSpPr>
            <p:cNvPr id="78" name="Line 90"/>
            <p:cNvSpPr>
              <a:spLocks noChangeShapeType="1"/>
            </p:cNvSpPr>
            <p:nvPr/>
          </p:nvSpPr>
          <p:spPr bwMode="auto">
            <a:xfrm flipV="1">
              <a:off x="4491038" y="4886325"/>
              <a:ext cx="0" cy="381000"/>
            </a:xfrm>
            <a:prstGeom prst="line">
              <a:avLst/>
            </a:prstGeom>
            <a:noFill/>
            <a:ln w="28575">
              <a:solidFill>
                <a:schemeClr val="tx1"/>
              </a:solidFill>
              <a:round/>
              <a:headEnd/>
              <a:tailEnd type="triangle" w="med" len="med"/>
            </a:ln>
          </p:spPr>
          <p:txBody>
            <a:bodyPr/>
            <a:lstStyle/>
            <a:p>
              <a:endParaRPr lang="zh-CN" altLang="en-US"/>
            </a:p>
          </p:txBody>
        </p:sp>
        <p:grpSp>
          <p:nvGrpSpPr>
            <p:cNvPr id="79" name="Group 91"/>
            <p:cNvGrpSpPr>
              <a:grpSpLocks/>
            </p:cNvGrpSpPr>
            <p:nvPr/>
          </p:nvGrpSpPr>
          <p:grpSpPr bwMode="auto">
            <a:xfrm>
              <a:off x="3921126" y="5178425"/>
              <a:ext cx="1625600" cy="1233488"/>
              <a:chOff x="2505" y="3280"/>
              <a:chExt cx="1024" cy="720"/>
            </a:xfrm>
          </p:grpSpPr>
          <p:sp>
            <p:nvSpPr>
              <p:cNvPr id="94" name="Text Box 92"/>
              <p:cNvSpPr txBox="1">
                <a:spLocks noChangeArrowheads="1"/>
              </p:cNvSpPr>
              <p:nvPr/>
            </p:nvSpPr>
            <p:spPr bwMode="auto">
              <a:xfrm>
                <a:off x="2505" y="3280"/>
                <a:ext cx="1024" cy="303"/>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T→T</a:t>
                </a:r>
                <a:r>
                  <a:rPr lang="en-US" altLang="zh-CN" dirty="0"/>
                  <a:t>*</a:t>
                </a:r>
                <a:r>
                  <a:rPr lang="en-US" altLang="zh-CN" b="1" dirty="0">
                    <a:latin typeface="Times New Roman" pitchFamily="18" charset="0"/>
                  </a:rPr>
                  <a:t>·</a:t>
                </a:r>
                <a:r>
                  <a:rPr lang="en-US" altLang="zh-CN" dirty="0">
                    <a:latin typeface="Times New Roman" pitchFamily="18" charset="0"/>
                  </a:rPr>
                  <a:t>F</a:t>
                </a:r>
              </a:p>
            </p:txBody>
          </p:sp>
          <p:sp>
            <p:nvSpPr>
              <p:cNvPr id="95" name="Text Box 93"/>
              <p:cNvSpPr txBox="1">
                <a:spLocks noChangeArrowheads="1"/>
              </p:cNvSpPr>
              <p:nvPr/>
            </p:nvSpPr>
            <p:spPr bwMode="auto">
              <a:xfrm>
                <a:off x="2592" y="3473"/>
                <a:ext cx="800" cy="30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96" name="Text Box 94"/>
              <p:cNvSpPr txBox="1">
                <a:spLocks noChangeArrowheads="1"/>
              </p:cNvSpPr>
              <p:nvPr/>
            </p:nvSpPr>
            <p:spPr bwMode="auto">
              <a:xfrm>
                <a:off x="2544" y="3697"/>
                <a:ext cx="816" cy="30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id</a:t>
                </a:r>
              </a:p>
            </p:txBody>
          </p:sp>
        </p:grpSp>
        <p:sp>
          <p:nvSpPr>
            <p:cNvPr id="80" name="Text Box 95"/>
            <p:cNvSpPr txBox="1">
              <a:spLocks noChangeArrowheads="1"/>
            </p:cNvSpPr>
            <p:nvPr/>
          </p:nvSpPr>
          <p:spPr bwMode="auto">
            <a:xfrm>
              <a:off x="4572000" y="4716466"/>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81" name="Line 96"/>
            <p:cNvSpPr>
              <a:spLocks noChangeShapeType="1"/>
            </p:cNvSpPr>
            <p:nvPr/>
          </p:nvSpPr>
          <p:spPr bwMode="auto">
            <a:xfrm flipH="1">
              <a:off x="2738438" y="4187825"/>
              <a:ext cx="762000" cy="533400"/>
            </a:xfrm>
            <a:prstGeom prst="line">
              <a:avLst/>
            </a:prstGeom>
            <a:noFill/>
            <a:ln w="28575">
              <a:solidFill>
                <a:schemeClr val="tx1"/>
              </a:solidFill>
              <a:round/>
              <a:headEnd/>
              <a:tailEnd type="triangle" w="med" len="med"/>
            </a:ln>
          </p:spPr>
          <p:txBody>
            <a:bodyPr/>
            <a:lstStyle/>
            <a:p>
              <a:endParaRPr lang="zh-CN" altLang="en-US"/>
            </a:p>
          </p:txBody>
        </p:sp>
        <p:sp>
          <p:nvSpPr>
            <p:cNvPr id="82" name="Line 97"/>
            <p:cNvSpPr>
              <a:spLocks noChangeShapeType="1"/>
            </p:cNvSpPr>
            <p:nvPr/>
          </p:nvSpPr>
          <p:spPr bwMode="auto">
            <a:xfrm flipH="1" flipV="1">
              <a:off x="2738438" y="5254625"/>
              <a:ext cx="762000" cy="457200"/>
            </a:xfrm>
            <a:prstGeom prst="line">
              <a:avLst/>
            </a:prstGeom>
            <a:noFill/>
            <a:ln w="28575">
              <a:solidFill>
                <a:schemeClr val="bg1"/>
              </a:solidFill>
              <a:round/>
              <a:headEnd/>
              <a:tailEnd type="triangle" w="med" len="med"/>
            </a:ln>
          </p:spPr>
          <p:txBody>
            <a:bodyPr/>
            <a:lstStyle/>
            <a:p>
              <a:endParaRPr lang="zh-CN" altLang="en-US"/>
            </a:p>
          </p:txBody>
        </p:sp>
        <p:sp>
          <p:nvSpPr>
            <p:cNvPr id="83" name="Text Box 98"/>
            <p:cNvSpPr txBox="1">
              <a:spLocks noChangeArrowheads="1"/>
            </p:cNvSpPr>
            <p:nvPr/>
          </p:nvSpPr>
          <p:spPr bwMode="auto">
            <a:xfrm>
              <a:off x="2751138" y="5407025"/>
              <a:ext cx="5334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id</a:t>
              </a:r>
            </a:p>
          </p:txBody>
        </p:sp>
        <p:sp>
          <p:nvSpPr>
            <p:cNvPr id="84" name="Text Box 99"/>
            <p:cNvSpPr txBox="1">
              <a:spLocks noChangeArrowheads="1"/>
            </p:cNvSpPr>
            <p:nvPr/>
          </p:nvSpPr>
          <p:spPr bwMode="auto">
            <a:xfrm>
              <a:off x="2763838" y="3936053"/>
              <a:ext cx="533401"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id</a:t>
              </a:r>
            </a:p>
          </p:txBody>
        </p:sp>
        <p:sp>
          <p:nvSpPr>
            <p:cNvPr id="85" name="Text Box 100"/>
            <p:cNvSpPr txBox="1">
              <a:spLocks noChangeArrowheads="1"/>
            </p:cNvSpPr>
            <p:nvPr/>
          </p:nvSpPr>
          <p:spPr bwMode="auto">
            <a:xfrm>
              <a:off x="84138" y="3209925"/>
              <a:ext cx="533400" cy="519113"/>
            </a:xfrm>
            <a:prstGeom prst="rect">
              <a:avLst/>
            </a:prstGeom>
            <a:noFill/>
            <a:ln w="28575">
              <a:noFill/>
              <a:miter lim="800000"/>
              <a:headEnd/>
              <a:tailEnd/>
            </a:ln>
          </p:spPr>
          <p:txBody>
            <a:bodyPr>
              <a:spAutoFit/>
            </a:bodyPr>
            <a:lstStyle/>
            <a:p>
              <a:pPr fontAlgn="base">
                <a:lnSpc>
                  <a:spcPct val="100000"/>
                </a:lnSpc>
              </a:pPr>
              <a:r>
                <a:rPr lang="en-US" altLang="zh-CN"/>
                <a:t>*</a:t>
              </a:r>
              <a:endParaRPr lang="en-US" altLang="zh-CN">
                <a:latin typeface="Times New Roman" pitchFamily="18" charset="0"/>
              </a:endParaRPr>
            </a:p>
          </p:txBody>
        </p:sp>
        <p:sp>
          <p:nvSpPr>
            <p:cNvPr id="86" name="Line 101"/>
            <p:cNvSpPr>
              <a:spLocks noChangeShapeType="1"/>
            </p:cNvSpPr>
            <p:nvPr/>
          </p:nvSpPr>
          <p:spPr bwMode="auto">
            <a:xfrm>
              <a:off x="5557838" y="2892425"/>
              <a:ext cx="838200" cy="0"/>
            </a:xfrm>
            <a:prstGeom prst="line">
              <a:avLst/>
            </a:prstGeom>
            <a:noFill/>
            <a:ln w="28575">
              <a:solidFill>
                <a:schemeClr val="tx1"/>
              </a:solidFill>
              <a:round/>
              <a:headEnd/>
              <a:tailEnd type="triangle" w="med" len="med"/>
            </a:ln>
          </p:spPr>
          <p:txBody>
            <a:bodyPr/>
            <a:lstStyle/>
            <a:p>
              <a:endParaRPr lang="zh-CN" altLang="en-US"/>
            </a:p>
          </p:txBody>
        </p:sp>
        <p:sp>
          <p:nvSpPr>
            <p:cNvPr id="88" name="Line 103"/>
            <p:cNvSpPr>
              <a:spLocks noChangeShapeType="1"/>
            </p:cNvSpPr>
            <p:nvPr/>
          </p:nvSpPr>
          <p:spPr bwMode="auto">
            <a:xfrm flipV="1">
              <a:off x="7234238" y="2282825"/>
              <a:ext cx="0" cy="304800"/>
            </a:xfrm>
            <a:prstGeom prst="line">
              <a:avLst/>
            </a:prstGeom>
            <a:noFill/>
            <a:ln w="28575">
              <a:solidFill>
                <a:schemeClr val="tx1"/>
              </a:solidFill>
              <a:round/>
              <a:headEnd/>
              <a:tailEnd type="triangle" w="med" len="med"/>
            </a:ln>
          </p:spPr>
          <p:txBody>
            <a:bodyPr/>
            <a:lstStyle/>
            <a:p>
              <a:endParaRPr lang="zh-CN" altLang="en-US"/>
            </a:p>
          </p:txBody>
        </p:sp>
        <p:cxnSp>
          <p:nvCxnSpPr>
            <p:cNvPr id="90" name="AutoShape 105"/>
            <p:cNvCxnSpPr>
              <a:cxnSpLocks noChangeShapeType="1"/>
            </p:cNvCxnSpPr>
            <p:nvPr/>
          </p:nvCxnSpPr>
          <p:spPr bwMode="auto">
            <a:xfrm rot="5400000" flipV="1">
              <a:off x="5391944" y="3820319"/>
              <a:ext cx="333375" cy="1587"/>
            </a:xfrm>
            <a:prstGeom prst="curvedConnector5">
              <a:avLst>
                <a:gd name="adj1" fmla="val -44764"/>
                <a:gd name="adj2" fmla="val 27799991"/>
                <a:gd name="adj3" fmla="val 133806"/>
              </a:avLst>
            </a:prstGeom>
            <a:noFill/>
            <a:ln w="28575">
              <a:solidFill>
                <a:schemeClr val="tx1"/>
              </a:solidFill>
              <a:round/>
              <a:headEnd/>
              <a:tailEnd type="triangle" w="med" len="med"/>
            </a:ln>
          </p:spPr>
        </p:cxnSp>
        <p:sp>
          <p:nvSpPr>
            <p:cNvPr id="91" name="Line 106"/>
            <p:cNvSpPr>
              <a:spLocks noChangeShapeType="1"/>
            </p:cNvSpPr>
            <p:nvPr/>
          </p:nvSpPr>
          <p:spPr bwMode="auto">
            <a:xfrm>
              <a:off x="8128000" y="1989138"/>
              <a:ext cx="358775" cy="0"/>
            </a:xfrm>
            <a:prstGeom prst="line">
              <a:avLst/>
            </a:prstGeom>
            <a:noFill/>
            <a:ln w="28575">
              <a:solidFill>
                <a:schemeClr val="tx1"/>
              </a:solidFill>
              <a:round/>
              <a:headEnd/>
              <a:tailEnd/>
            </a:ln>
          </p:spPr>
          <p:txBody>
            <a:bodyPr lIns="90000" tIns="46800" rIns="90000" bIns="46800">
              <a:spAutoFit/>
            </a:bodyPr>
            <a:lstStyle/>
            <a:p>
              <a:endParaRPr lang="zh-CN" altLang="en-US"/>
            </a:p>
          </p:txBody>
        </p:sp>
        <p:sp>
          <p:nvSpPr>
            <p:cNvPr id="92" name="Line 107"/>
            <p:cNvSpPr>
              <a:spLocks noChangeShapeType="1"/>
            </p:cNvSpPr>
            <p:nvPr/>
          </p:nvSpPr>
          <p:spPr bwMode="auto">
            <a:xfrm>
              <a:off x="8486775" y="1978025"/>
              <a:ext cx="0" cy="3060700"/>
            </a:xfrm>
            <a:prstGeom prst="line">
              <a:avLst/>
            </a:prstGeom>
            <a:noFill/>
            <a:ln w="28575">
              <a:solidFill>
                <a:schemeClr val="tx1"/>
              </a:solidFill>
              <a:round/>
              <a:headEnd/>
              <a:tailEnd/>
            </a:ln>
          </p:spPr>
          <p:txBody>
            <a:bodyPr lIns="90000" tIns="46800" rIns="90000" bIns="46800">
              <a:spAutoFit/>
            </a:bodyPr>
            <a:lstStyle/>
            <a:p>
              <a:endParaRPr lang="zh-CN" altLang="en-US"/>
            </a:p>
          </p:txBody>
        </p:sp>
        <p:sp>
          <p:nvSpPr>
            <p:cNvPr id="93" name="Line 108"/>
            <p:cNvSpPr>
              <a:spLocks noChangeShapeType="1"/>
            </p:cNvSpPr>
            <p:nvPr/>
          </p:nvSpPr>
          <p:spPr bwMode="auto">
            <a:xfrm flipH="1">
              <a:off x="8262938" y="5038725"/>
              <a:ext cx="223837" cy="0"/>
            </a:xfrm>
            <a:prstGeom prst="line">
              <a:avLst/>
            </a:prstGeom>
            <a:noFill/>
            <a:ln w="28575">
              <a:solidFill>
                <a:schemeClr val="tx1"/>
              </a:solidFill>
              <a:round/>
              <a:headEnd/>
              <a:tailEnd type="triangle" w="med" len="med"/>
            </a:ln>
          </p:spPr>
          <p:txBody>
            <a:bodyPr lIns="90000" tIns="46800" rIns="90000" bIns="46800">
              <a:spAutoFit/>
            </a:bodyPr>
            <a:lstStyle/>
            <a:p>
              <a:endParaRPr lang="zh-CN" alt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21</a:t>
            </a:fld>
            <a:endParaRPr lang="en-US" altLang="zh-CN" dirty="0"/>
          </a:p>
        </p:txBody>
      </p:sp>
      <p:graphicFrame>
        <p:nvGraphicFramePr>
          <p:cNvPr id="8" name="表格 7"/>
          <p:cNvGraphicFramePr>
            <a:graphicFrameLocks noGrp="1"/>
          </p:cNvGraphicFramePr>
          <p:nvPr/>
        </p:nvGraphicFramePr>
        <p:xfrm>
          <a:off x="1219200" y="1066800"/>
          <a:ext cx="6096000" cy="4876802"/>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48343">
                <a:tc rowSpan="2">
                  <a:txBody>
                    <a:bodyPr/>
                    <a:lstStyle/>
                    <a:p>
                      <a:pPr algn="ctr"/>
                      <a:r>
                        <a:rPr lang="zh-CN" altLang="en-US" sz="1600" baseline="0" dirty="0" smtClean="0">
                          <a:solidFill>
                            <a:schemeClr val="tx1"/>
                          </a:solidFill>
                          <a:latin typeface="Times New Roman" pitchFamily="18" charset="0"/>
                          <a:ea typeface="宋体" pitchFamily="2" charset="-122"/>
                        </a:rPr>
                        <a:t>状态</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a:r>
                        <a:rPr lang="en-US" altLang="zh-CN" sz="1600" baseline="0" dirty="0" smtClean="0">
                          <a:solidFill>
                            <a:schemeClr val="tx1"/>
                          </a:solidFill>
                          <a:latin typeface="Times New Roman" pitchFamily="18" charset="0"/>
                          <a:ea typeface="宋体" pitchFamily="2" charset="-122"/>
                        </a:rPr>
                        <a:t>ACTION</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1600" baseline="0" dirty="0" smtClean="0">
                          <a:solidFill>
                            <a:schemeClr val="tx1"/>
                          </a:solidFill>
                          <a:latin typeface="Times New Roman" pitchFamily="18" charset="0"/>
                          <a:ea typeface="宋体" pitchFamily="2" charset="-122"/>
                        </a:rPr>
                        <a:t>GOTO</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vMerge="1">
                  <a:txBody>
                    <a:bodyPr/>
                    <a:lstStyle/>
                    <a:p>
                      <a:endParaRPr lang="zh-CN" altLang="en-US" dirty="0"/>
                    </a:p>
                  </a:txBody>
                  <a:tcPr/>
                </a:tc>
                <a:tc>
                  <a:txBody>
                    <a:bodyPr/>
                    <a:lstStyle/>
                    <a:p>
                      <a:pPr algn="ctr"/>
                      <a:r>
                        <a:rPr lang="en-US" altLang="zh-CN" sz="1600" baseline="0" dirty="0" smtClean="0">
                          <a:solidFill>
                            <a:schemeClr val="tx1"/>
                          </a:solidFill>
                          <a:latin typeface="Times New Roman" pitchFamily="18" charset="0"/>
                          <a:ea typeface="宋体" pitchFamily="2" charset="-122"/>
                        </a:rPr>
                        <a:t>id</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E</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F</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acc</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rgbClr val="FF0000"/>
                          </a:solidFill>
                          <a:latin typeface="Times New Roman" pitchFamily="18" charset="0"/>
                          <a:ea typeface="宋体" pitchFamily="2" charset="-122"/>
                        </a:rPr>
                        <a:t>s</a:t>
                      </a:r>
                      <a:r>
                        <a:rPr lang="en-US" altLang="zh-CN" sz="1600" baseline="-25000" dirty="0" smtClean="0">
                          <a:solidFill>
                            <a:srgbClr val="FF0000"/>
                          </a:solidFill>
                          <a:latin typeface="Times New Roman" pitchFamily="18" charset="0"/>
                          <a:ea typeface="宋体" pitchFamily="2" charset="-122"/>
                        </a:rPr>
                        <a:t>7</a:t>
                      </a:r>
                      <a:r>
                        <a:rPr lang="en-US" altLang="zh-CN" sz="1600" baseline="0" dirty="0" smtClean="0">
                          <a:solidFill>
                            <a:srgbClr val="FF0000"/>
                          </a:solidFill>
                          <a:latin typeface="Times New Roman" pitchFamily="18" charset="0"/>
                          <a:ea typeface="宋体" pitchFamily="2" charset="-122"/>
                        </a:rPr>
                        <a:t>r</a:t>
                      </a:r>
                      <a:r>
                        <a:rPr lang="en-US" altLang="zh-CN" sz="1600" baseline="-25000" dirty="0" smtClean="0">
                          <a:solidFill>
                            <a:srgbClr val="FF0000"/>
                          </a:solidFill>
                          <a:latin typeface="Times New Roman" pitchFamily="18" charset="0"/>
                          <a:ea typeface="宋体" pitchFamily="2" charset="-122"/>
                        </a:rPr>
                        <a:t>2</a:t>
                      </a:r>
                      <a:endParaRPr lang="zh-CN" altLang="en-US" sz="1600" baseline="-25000" dirty="0">
                        <a:solidFill>
                          <a:srgbClr val="FF0000"/>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4</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8</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5</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6</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9</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7</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10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8</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11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9</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rgbClr val="FF0000"/>
                          </a:solidFill>
                          <a:latin typeface="Times New Roman" pitchFamily="18" charset="0"/>
                          <a:ea typeface="宋体" pitchFamily="2" charset="-122"/>
                        </a:rPr>
                        <a:t>s</a:t>
                      </a:r>
                      <a:r>
                        <a:rPr lang="en-US" altLang="zh-CN" sz="1600" baseline="-25000" dirty="0" smtClean="0">
                          <a:solidFill>
                            <a:srgbClr val="FF0000"/>
                          </a:solidFill>
                          <a:latin typeface="Times New Roman" pitchFamily="18" charset="0"/>
                          <a:ea typeface="宋体" pitchFamily="2" charset="-122"/>
                        </a:rPr>
                        <a:t>7</a:t>
                      </a:r>
                      <a:r>
                        <a:rPr lang="en-US" altLang="zh-CN" sz="1600" baseline="0" dirty="0" smtClean="0">
                          <a:solidFill>
                            <a:srgbClr val="FF0000"/>
                          </a:solidFill>
                          <a:latin typeface="Times New Roman" pitchFamily="18" charset="0"/>
                          <a:ea typeface="宋体" pitchFamily="2" charset="-122"/>
                        </a:rPr>
                        <a:t>r</a:t>
                      </a:r>
                      <a:r>
                        <a:rPr lang="en-US" altLang="zh-CN" sz="1600" baseline="-25000" dirty="0" smtClean="0">
                          <a:solidFill>
                            <a:srgbClr val="FF0000"/>
                          </a:solidFill>
                          <a:latin typeface="Times New Roman" pitchFamily="18" charset="0"/>
                          <a:ea typeface="宋体" pitchFamily="2" charset="-122"/>
                        </a:rPr>
                        <a:t>1</a:t>
                      </a:r>
                      <a:endParaRPr lang="zh-CN" altLang="en-US" sz="1600" baseline="-25000" dirty="0">
                        <a:solidFill>
                          <a:srgbClr val="FF0000"/>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 Box 57"/>
          <p:cNvSpPr txBox="1">
            <a:spLocks noChangeArrowheads="1"/>
          </p:cNvSpPr>
          <p:nvPr/>
        </p:nvSpPr>
        <p:spPr bwMode="auto">
          <a:xfrm>
            <a:off x="762000" y="1143000"/>
            <a:ext cx="7391400" cy="1169551"/>
          </a:xfrm>
          <a:prstGeom prst="rect">
            <a:avLst/>
          </a:prstGeom>
          <a:noFill/>
          <a:ln w="9525">
            <a:noFill/>
            <a:miter lim="800000"/>
            <a:headEnd/>
            <a:tailEnd/>
          </a:ln>
        </p:spPr>
        <p:txBody>
          <a:bodyPr>
            <a:spAutoFit/>
          </a:bodyPr>
          <a:lstStyle/>
          <a:p>
            <a:pPr indent="552450" algn="l">
              <a:lnSpc>
                <a:spcPct val="110000"/>
              </a:lnSpc>
              <a:spcBef>
                <a:spcPct val="20000"/>
              </a:spcBef>
            </a:pPr>
            <a:r>
              <a:rPr lang="zh-CN" altLang="en-US" sz="2000" b="1" dirty="0">
                <a:latin typeface="Times New Roman" pitchFamily="18" charset="0"/>
                <a:ea typeface="宋体" pitchFamily="2" charset="-122"/>
              </a:rPr>
              <a:t>假设文法</a:t>
            </a:r>
            <a:r>
              <a:rPr lang="en-US" altLang="zh-CN" sz="2000" b="1" dirty="0">
                <a:latin typeface="Times New Roman" pitchFamily="18" charset="0"/>
                <a:ea typeface="宋体" pitchFamily="2" charset="-122"/>
              </a:rPr>
              <a:t>LR(0)</a:t>
            </a:r>
            <a:r>
              <a:rPr lang="zh-CN" altLang="en-US" sz="2000" b="1" dirty="0">
                <a:latin typeface="Times New Roman" pitchFamily="18" charset="0"/>
                <a:ea typeface="宋体" pitchFamily="2" charset="-122"/>
              </a:rPr>
              <a:t>项目集规范族有一个并存移进</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归约冲突和归约</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归约冲突的项目集</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k</a:t>
            </a:r>
            <a:r>
              <a:rPr lang="zh-CN" altLang="en-US" sz="2000" b="1" dirty="0">
                <a:latin typeface="Times New Roman" pitchFamily="18" charset="0"/>
                <a:ea typeface="宋体" pitchFamily="2" charset="-122"/>
              </a:rPr>
              <a:t>，</a:t>
            </a:r>
          </a:p>
          <a:p>
            <a:pPr indent="552450" algn="l">
              <a:lnSpc>
                <a:spcPct val="110000"/>
              </a:lnSpc>
              <a:spcBef>
                <a:spcPct val="20000"/>
              </a:spcBef>
            </a:pP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k</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a:t>
            </a:r>
            <a:r>
              <a:rPr lang="en-US" altLang="zh-CN" sz="2000" b="1" dirty="0" err="1" smtClean="0">
                <a:latin typeface="Times New Roman" pitchFamily="18" charset="0"/>
                <a:ea typeface="宋体" pitchFamily="2" charset="-122"/>
              </a:rPr>
              <a:t>A→</a:t>
            </a:r>
            <a:r>
              <a:rPr lang="en-US" altLang="zh-CN" sz="2000" b="1" dirty="0" err="1">
                <a:latin typeface="Times New Roman" pitchFamily="18" charset="0"/>
                <a:ea typeface="宋体" pitchFamily="2" charset="-122"/>
              </a:rPr>
              <a:t>α</a:t>
            </a:r>
            <a:r>
              <a:rPr lang="en-US" altLang="zh-CN" sz="2000" b="1" dirty="0">
                <a:latin typeface="Times New Roman" pitchFamily="18" charset="0"/>
                <a:ea typeface="宋体" pitchFamily="2" charset="-122"/>
              </a:rPr>
              <a:t>· </a:t>
            </a:r>
            <a:r>
              <a:rPr lang="en-US" altLang="zh-CN" sz="2000" b="1" dirty="0" err="1">
                <a:latin typeface="Times New Roman" pitchFamily="18" charset="0"/>
                <a:ea typeface="宋体" pitchFamily="2" charset="-122"/>
              </a:rPr>
              <a:t>aβ</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→γ</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 </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 B</a:t>
            </a:r>
            <a:r>
              <a:rPr lang="en-US" altLang="zh-CN" sz="2000" b="1" baseline="-25000" dirty="0" smtClean="0">
                <a:latin typeface="Times New Roman" pitchFamily="18" charset="0"/>
                <a:ea typeface="宋体" pitchFamily="2" charset="-122"/>
              </a:rPr>
              <a:t>2</a:t>
            </a:r>
            <a:r>
              <a:rPr lang="en-US" altLang="zh-CN" sz="2000" b="1" dirty="0" smtClean="0">
                <a:latin typeface="Times New Roman" pitchFamily="18" charset="0"/>
                <a:ea typeface="宋体" pitchFamily="2" charset="-122"/>
              </a:rPr>
              <a:t>→γ</a:t>
            </a:r>
            <a:r>
              <a:rPr lang="en-US" altLang="zh-CN" sz="2000" b="1" baseline="-25000" dirty="0" smtClean="0">
                <a:latin typeface="Times New Roman" pitchFamily="18" charset="0"/>
                <a:ea typeface="宋体" pitchFamily="2" charset="-122"/>
              </a:rPr>
              <a:t>2</a:t>
            </a:r>
            <a:r>
              <a:rPr lang="en-US" altLang="zh-CN" sz="2000" b="1" dirty="0" smtClean="0">
                <a:latin typeface="Times New Roman" pitchFamily="18" charset="0"/>
                <a:ea typeface="宋体" pitchFamily="2" charset="-122"/>
              </a:rPr>
              <a:t>· </a:t>
            </a:r>
            <a:r>
              <a:rPr lang="zh-CN" altLang="en-US" sz="2000" b="1" dirty="0" smtClean="0">
                <a:latin typeface="Times New Roman" pitchFamily="18" charset="0"/>
                <a:ea typeface="宋体" pitchFamily="2" charset="-122"/>
              </a:rPr>
              <a:t>，</a:t>
            </a:r>
            <a:r>
              <a:rPr lang="en-US" altLang="zh-CN" sz="2000" b="1" dirty="0">
                <a:solidFill>
                  <a:srgbClr val="808080"/>
                </a:solidFill>
                <a:latin typeface="Times New Roman" pitchFamily="18" charset="0"/>
                <a:ea typeface="宋体" pitchFamily="2" charset="-122"/>
              </a:rPr>
              <a:t>···</a:t>
            </a:r>
            <a:r>
              <a:rPr lang="en-US" altLang="zh-CN" sz="2000" b="1" dirty="0">
                <a:latin typeface="Times New Roman" pitchFamily="18" charset="0"/>
                <a:ea typeface="宋体" pitchFamily="2" charset="-122"/>
              </a:rPr>
              <a:t>  } </a:t>
            </a:r>
          </a:p>
        </p:txBody>
      </p:sp>
      <p:sp>
        <p:nvSpPr>
          <p:cNvPr id="29703" name="Text Box 59"/>
          <p:cNvSpPr txBox="1">
            <a:spLocks noChangeArrowheads="1"/>
          </p:cNvSpPr>
          <p:nvPr/>
        </p:nvSpPr>
        <p:spPr bwMode="auto">
          <a:xfrm>
            <a:off x="838200" y="4953000"/>
            <a:ext cx="6019800" cy="492443"/>
          </a:xfrm>
          <a:prstGeom prst="rect">
            <a:avLst/>
          </a:prstGeom>
          <a:noFill/>
          <a:ln w="9525">
            <a:noFill/>
            <a:miter lim="800000"/>
            <a:headEnd/>
            <a:tailEnd/>
          </a:ln>
        </p:spPr>
        <p:txBody>
          <a:bodyPr>
            <a:spAutoFit/>
          </a:bodyPr>
          <a:lstStyle/>
          <a:p>
            <a:pPr indent="573088" algn="l">
              <a:lnSpc>
                <a:spcPct val="130000"/>
              </a:lnSpc>
              <a:spcBef>
                <a:spcPct val="50000"/>
              </a:spcBef>
            </a:pPr>
            <a:r>
              <a:rPr lang="zh-CN" altLang="en-US" sz="2000" b="1" dirty="0" smtClean="0">
                <a:latin typeface="+mn-ea"/>
                <a:ea typeface="+mn-ea"/>
              </a:rPr>
              <a:t>这种解决</a:t>
            </a:r>
            <a:r>
              <a:rPr lang="zh-CN" altLang="en-US" sz="2000" b="1" dirty="0">
                <a:latin typeface="+mn-ea"/>
                <a:ea typeface="+mn-ea"/>
              </a:rPr>
              <a:t>冲突</a:t>
            </a:r>
            <a:r>
              <a:rPr lang="zh-CN" altLang="en-US" sz="2000" b="1" dirty="0" smtClean="0">
                <a:latin typeface="+mn-ea"/>
                <a:ea typeface="+mn-ea"/>
              </a:rPr>
              <a:t>问题的方法称为</a:t>
            </a:r>
            <a:r>
              <a:rPr lang="en-US" altLang="zh-CN" sz="2000" b="1" dirty="0">
                <a:solidFill>
                  <a:srgbClr val="FF6600"/>
                </a:solidFill>
                <a:latin typeface="+mn-ea"/>
                <a:ea typeface="+mn-ea"/>
              </a:rPr>
              <a:t>SLR(1)</a:t>
            </a:r>
            <a:r>
              <a:rPr lang="zh-CN" altLang="en-US" sz="2000" b="1" dirty="0">
                <a:solidFill>
                  <a:srgbClr val="FF6600"/>
                </a:solidFill>
                <a:latin typeface="+mn-ea"/>
                <a:ea typeface="+mn-ea"/>
              </a:rPr>
              <a:t>分析法</a:t>
            </a:r>
            <a:r>
              <a:rPr lang="zh-CN" altLang="en-US" sz="2000" b="1" dirty="0">
                <a:latin typeface="+mn-ea"/>
                <a:ea typeface="+mn-ea"/>
              </a:rPr>
              <a:t>。 </a:t>
            </a:r>
          </a:p>
        </p:txBody>
      </p:sp>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22</a:t>
            </a:fld>
            <a:endParaRPr lang="en-US" altLang="zh-CN" dirty="0"/>
          </a:p>
        </p:txBody>
      </p:sp>
      <p:sp>
        <p:nvSpPr>
          <p:cNvPr id="8" name="Text Box 4"/>
          <p:cNvSpPr txBox="1">
            <a:spLocks noChangeArrowheads="1"/>
          </p:cNvSpPr>
          <p:nvPr/>
        </p:nvSpPr>
        <p:spPr bwMode="auto">
          <a:xfrm>
            <a:off x="1447800" y="2362200"/>
            <a:ext cx="3962400" cy="400110"/>
          </a:xfrm>
          <a:prstGeom prst="rect">
            <a:avLst/>
          </a:prstGeom>
          <a:noFill/>
          <a:ln w="28575">
            <a:noFill/>
            <a:miter lim="800000"/>
            <a:headEnd/>
            <a:tailEnd/>
          </a:ln>
        </p:spPr>
        <p:txBody>
          <a:bodyPr wrap="square">
            <a:spAutoFit/>
          </a:bodyPr>
          <a:lstStyle/>
          <a:p>
            <a:pPr algn="l"/>
            <a:r>
              <a:rPr lang="en-US" altLang="zh-CN" sz="2000" b="1" dirty="0" smtClean="0">
                <a:latin typeface="Times New Roman" pitchFamily="18" charset="0"/>
              </a:rPr>
              <a:t>FOLLOW(</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rPr>
              <a:t>)</a:t>
            </a:r>
            <a:r>
              <a:rPr lang="en-US" altLang="zh-CN" sz="2000" b="1" dirty="0">
                <a:latin typeface="Times New Roman" pitchFamily="18" charset="0"/>
              </a:rPr>
              <a:t>∩</a:t>
            </a:r>
            <a:r>
              <a:rPr lang="en-US" altLang="zh-CN" sz="2000" b="1" dirty="0" smtClean="0">
                <a:latin typeface="Times New Roman" pitchFamily="18" charset="0"/>
              </a:rPr>
              <a:t>FOLLOW(</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2</a:t>
            </a:r>
            <a:r>
              <a:rPr lang="en-US" altLang="zh-CN" sz="2000" b="1" dirty="0" smtClean="0">
                <a:latin typeface="Times New Roman" pitchFamily="18" charset="0"/>
              </a:rPr>
              <a:t>)= </a:t>
            </a:r>
            <a:r>
              <a:rPr lang="en-US" altLang="zh-CN" sz="2000" b="1" dirty="0" smtClean="0">
                <a:latin typeface="Times New Roman" pitchFamily="18" charset="0"/>
                <a:cs typeface="Times New Roman" pitchFamily="18" charset="0"/>
              </a:rPr>
              <a:t>¢</a:t>
            </a:r>
            <a:r>
              <a:rPr lang="en-US" altLang="zh-CN" sz="2000" b="1" dirty="0" smtClean="0">
                <a:latin typeface="Times New Roman" pitchFamily="18" charset="0"/>
              </a:rPr>
              <a:t> </a:t>
            </a:r>
            <a:endParaRPr lang="en-US" altLang="zh-CN" sz="2000" b="1" dirty="0">
              <a:latin typeface="Times New Roman" pitchFamily="18" charset="0"/>
            </a:endParaRPr>
          </a:p>
        </p:txBody>
      </p:sp>
      <p:sp>
        <p:nvSpPr>
          <p:cNvPr id="10" name="Text Box 5"/>
          <p:cNvSpPr txBox="1">
            <a:spLocks noChangeArrowheads="1"/>
          </p:cNvSpPr>
          <p:nvPr/>
        </p:nvSpPr>
        <p:spPr bwMode="auto">
          <a:xfrm>
            <a:off x="1458683" y="3191069"/>
            <a:ext cx="3460750" cy="400110"/>
          </a:xfrm>
          <a:prstGeom prst="rect">
            <a:avLst/>
          </a:prstGeom>
          <a:noFill/>
          <a:ln w="28575">
            <a:noFill/>
            <a:miter lim="800000"/>
            <a:headEnd/>
            <a:tailEnd/>
          </a:ln>
        </p:spPr>
        <p:txBody>
          <a:bodyPr wrap="square">
            <a:spAutoFit/>
          </a:bodyPr>
          <a:lstStyle/>
          <a:p>
            <a:pPr algn="l"/>
            <a:r>
              <a:rPr lang="en-US" altLang="zh-CN" sz="2000" b="1" dirty="0" smtClean="0">
                <a:latin typeface="Times New Roman" pitchFamily="18" charset="0"/>
              </a:rPr>
              <a:t>FOLLOW(</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2</a:t>
            </a:r>
            <a:r>
              <a:rPr lang="en-US" altLang="zh-CN" sz="2000" b="1" dirty="0" smtClean="0">
                <a:latin typeface="Times New Roman" pitchFamily="18" charset="0"/>
              </a:rPr>
              <a:t>)</a:t>
            </a:r>
            <a:r>
              <a:rPr lang="en-US" altLang="zh-CN" sz="2000" b="1" dirty="0">
                <a:latin typeface="Times New Roman" pitchFamily="18" charset="0"/>
              </a:rPr>
              <a:t>∩</a:t>
            </a:r>
            <a:r>
              <a:rPr lang="en-US" altLang="zh-CN" sz="2000" b="1" dirty="0" smtClean="0">
                <a:latin typeface="Times New Roman" pitchFamily="18" charset="0"/>
              </a:rPr>
              <a:t>{a}=</a:t>
            </a:r>
            <a:r>
              <a:rPr lang="en-US" altLang="zh-CN" sz="2000" b="1" dirty="0" smtClean="0">
                <a:latin typeface="Times New Roman" pitchFamily="18" charset="0"/>
                <a:cs typeface="Times New Roman" pitchFamily="18" charset="0"/>
              </a:rPr>
              <a:t> ¢</a:t>
            </a:r>
            <a:endParaRPr lang="en-US" altLang="zh-CN" sz="2000" b="1" dirty="0">
              <a:latin typeface="Times New Roman" pitchFamily="18" charset="0"/>
            </a:endParaRPr>
          </a:p>
        </p:txBody>
      </p:sp>
      <p:sp>
        <p:nvSpPr>
          <p:cNvPr id="11" name="Text Box 6"/>
          <p:cNvSpPr txBox="1">
            <a:spLocks noChangeArrowheads="1"/>
          </p:cNvSpPr>
          <p:nvPr/>
        </p:nvSpPr>
        <p:spPr bwMode="auto">
          <a:xfrm>
            <a:off x="1458683" y="2743200"/>
            <a:ext cx="3200400" cy="400110"/>
          </a:xfrm>
          <a:prstGeom prst="rect">
            <a:avLst/>
          </a:prstGeom>
          <a:noFill/>
          <a:ln w="28575">
            <a:noFill/>
            <a:miter lim="800000"/>
            <a:headEnd/>
            <a:tailEnd/>
          </a:ln>
        </p:spPr>
        <p:txBody>
          <a:bodyPr wrap="square">
            <a:spAutoFit/>
          </a:bodyPr>
          <a:lstStyle/>
          <a:p>
            <a:pPr algn="l"/>
            <a:r>
              <a:rPr lang="en-US" altLang="zh-CN" sz="2000" b="1" dirty="0" smtClean="0">
                <a:latin typeface="Times New Roman" pitchFamily="18" charset="0"/>
              </a:rPr>
              <a:t>FOLLOW(</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rPr>
              <a:t>)</a:t>
            </a:r>
            <a:r>
              <a:rPr lang="en-US" altLang="zh-CN" sz="2000" b="1" dirty="0">
                <a:latin typeface="Times New Roman" pitchFamily="18" charset="0"/>
              </a:rPr>
              <a:t>∩</a:t>
            </a:r>
            <a:r>
              <a:rPr lang="en-US" altLang="zh-CN" sz="2000" b="1" dirty="0" smtClean="0">
                <a:latin typeface="Times New Roman" pitchFamily="18" charset="0"/>
              </a:rPr>
              <a:t>{a}=</a:t>
            </a:r>
            <a:r>
              <a:rPr lang="en-US" altLang="zh-CN" sz="2000" b="1" dirty="0" smtClean="0">
                <a:latin typeface="Times New Roman" pitchFamily="18" charset="0"/>
                <a:cs typeface="Times New Roman" pitchFamily="18" charset="0"/>
              </a:rPr>
              <a:t> ¢</a:t>
            </a:r>
            <a:endParaRPr lang="en-US" altLang="zh-CN" sz="2000" b="1" dirty="0">
              <a:latin typeface="Times New Roman" pitchFamily="18" charset="0"/>
            </a:endParaRPr>
          </a:p>
        </p:txBody>
      </p:sp>
      <p:sp>
        <p:nvSpPr>
          <p:cNvPr id="12" name="Text Box 57"/>
          <p:cNvSpPr txBox="1">
            <a:spLocks noChangeArrowheads="1"/>
          </p:cNvSpPr>
          <p:nvPr/>
        </p:nvSpPr>
        <p:spPr bwMode="auto">
          <a:xfrm>
            <a:off x="914400" y="4419600"/>
            <a:ext cx="7086600" cy="430887"/>
          </a:xfrm>
          <a:prstGeom prst="rect">
            <a:avLst/>
          </a:prstGeom>
          <a:noFill/>
          <a:ln w="9525">
            <a:noFill/>
            <a:miter lim="800000"/>
            <a:headEnd/>
            <a:tailEnd/>
          </a:ln>
        </p:spPr>
        <p:txBody>
          <a:bodyPr wrap="square">
            <a:spAutoFit/>
          </a:bodyPr>
          <a:lstStyle/>
          <a:p>
            <a:pPr algn="l">
              <a:lnSpc>
                <a:spcPct val="110000"/>
              </a:lnSpc>
              <a:spcBef>
                <a:spcPts val="0"/>
              </a:spcBef>
            </a:pPr>
            <a:r>
              <a:rPr lang="en-US" altLang="zh-CN" sz="2000" b="1" dirty="0" smtClean="0">
                <a:latin typeface="Times New Roman" pitchFamily="18" charset="0"/>
                <a:ea typeface="宋体" pitchFamily="2" charset="-122"/>
              </a:rPr>
              <a:t>{a</a:t>
            </a:r>
            <a:r>
              <a:rPr lang="en-US" altLang="zh-CN" sz="2000" b="1" baseline="-25000" dirty="0" smtClean="0">
                <a:latin typeface="Times New Roman" pitchFamily="18" charset="0"/>
                <a:ea typeface="宋体" pitchFamily="2" charset="-122"/>
              </a:rPr>
              <a:t>1</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 a</a:t>
            </a:r>
            <a:r>
              <a:rPr lang="en-US" altLang="zh-CN" sz="2000" b="1" baseline="-25000" dirty="0" smtClean="0">
                <a:latin typeface="Times New Roman" pitchFamily="18" charset="0"/>
                <a:ea typeface="宋体" pitchFamily="2" charset="-122"/>
              </a:rPr>
              <a:t>2</a:t>
            </a:r>
            <a:r>
              <a:rPr lang="en-US" altLang="zh-CN" sz="2000" b="1" dirty="0" smtClean="0">
                <a:solidFill>
                  <a:srgbClr val="808080"/>
                </a:solidFill>
                <a:latin typeface="Times New Roman" pitchFamily="18" charset="0"/>
                <a:ea typeface="宋体" pitchFamily="2" charset="-122"/>
              </a:rPr>
              <a:t> ···,</a:t>
            </a:r>
            <a:r>
              <a:rPr lang="en-US" altLang="zh-CN" sz="2000" b="1" dirty="0" smtClean="0">
                <a:latin typeface="Times New Roman" pitchFamily="18" charset="0"/>
                <a:ea typeface="宋体" pitchFamily="2" charset="-122"/>
              </a:rPr>
              <a:t>  a</a:t>
            </a:r>
            <a:r>
              <a:rPr lang="en-US" altLang="zh-CN" sz="2000" b="1" baseline="-25000" dirty="0" smtClean="0">
                <a:latin typeface="Times New Roman" pitchFamily="18" charset="0"/>
                <a:ea typeface="宋体" pitchFamily="2" charset="-122"/>
              </a:rPr>
              <a:t>n</a:t>
            </a:r>
            <a:r>
              <a:rPr lang="en-US" altLang="zh-CN" sz="2000" b="1" dirty="0" smtClean="0">
                <a:latin typeface="Times New Roman" pitchFamily="18" charset="0"/>
                <a:ea typeface="宋体" pitchFamily="2" charset="-122"/>
              </a:rPr>
              <a:t>},</a:t>
            </a:r>
            <a:r>
              <a:rPr lang="zh-CN" altLang="en-US" sz="2000" b="1" dirty="0" smtClean="0">
                <a:latin typeface="Times New Roman" pitchFamily="18" charset="0"/>
                <a:ea typeface="宋体" pitchFamily="2" charset="-122"/>
              </a:rPr>
              <a:t> </a:t>
            </a:r>
            <a:r>
              <a:rPr lang="en-US" altLang="zh-CN" sz="2000" b="1" dirty="0" smtClean="0">
                <a:latin typeface="Times New Roman" pitchFamily="18" charset="0"/>
                <a:ea typeface="宋体" pitchFamily="2" charset="-122"/>
              </a:rPr>
              <a:t>FOLLOW(B</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a:t>
            </a:r>
            <a:r>
              <a:rPr lang="en-US" altLang="zh-CN" sz="2000" b="1" dirty="0" smtClean="0">
                <a:solidFill>
                  <a:srgbClr val="808080"/>
                </a:solidFill>
                <a:latin typeface="Times New Roman" pitchFamily="18" charset="0"/>
                <a:ea typeface="宋体" pitchFamily="2" charset="-122"/>
              </a:rPr>
              <a:t> ···</a:t>
            </a:r>
            <a:r>
              <a:rPr lang="en-US" altLang="zh-CN" sz="2000" b="1" dirty="0" smtClean="0">
                <a:latin typeface="Times New Roman" pitchFamily="18" charset="0"/>
                <a:ea typeface="宋体" pitchFamily="2" charset="-122"/>
              </a:rPr>
              <a:t> FOLLOW(</a:t>
            </a:r>
            <a:r>
              <a:rPr lang="en-US" altLang="zh-CN" sz="2000" b="1" dirty="0" err="1" smtClean="0">
                <a:latin typeface="Times New Roman" pitchFamily="18" charset="0"/>
                <a:ea typeface="宋体" pitchFamily="2" charset="-122"/>
              </a:rPr>
              <a:t>B</a:t>
            </a:r>
            <a:r>
              <a:rPr lang="en-US" altLang="zh-CN" sz="2000" b="1" baseline="-25000" dirty="0" err="1" smtClean="0">
                <a:latin typeface="Times New Roman" pitchFamily="18" charset="0"/>
                <a:ea typeface="宋体" pitchFamily="2" charset="-122"/>
              </a:rPr>
              <a:t>m</a:t>
            </a:r>
            <a:r>
              <a:rPr lang="en-US" altLang="zh-CN" sz="2000" b="1" dirty="0" smtClean="0">
                <a:latin typeface="Times New Roman" pitchFamily="18" charset="0"/>
                <a:ea typeface="宋体" pitchFamily="2" charset="-122"/>
              </a:rPr>
              <a:t>)</a:t>
            </a:r>
            <a:r>
              <a:rPr lang="zh-CN" altLang="en-US" sz="2000" b="1" dirty="0" smtClean="0">
                <a:latin typeface="Times New Roman" pitchFamily="18" charset="0"/>
                <a:ea typeface="宋体" pitchFamily="2" charset="-122"/>
              </a:rPr>
              <a:t>两两不相交</a:t>
            </a:r>
            <a:r>
              <a:rPr lang="en-US" altLang="zh-CN" sz="2000" b="1" dirty="0" smtClean="0">
                <a:latin typeface="Times New Roman" pitchFamily="18" charset="0"/>
                <a:ea typeface="宋体" pitchFamily="2" charset="-122"/>
              </a:rPr>
              <a:t> </a:t>
            </a:r>
            <a:endParaRPr lang="en-US" altLang="zh-CN" sz="2000" b="1" dirty="0">
              <a:latin typeface="Times New Roman" pitchFamily="18" charset="0"/>
              <a:ea typeface="宋体" pitchFamily="2" charset="-122"/>
            </a:endParaRPr>
          </a:p>
        </p:txBody>
      </p:sp>
      <p:sp>
        <p:nvSpPr>
          <p:cNvPr id="13" name="Text Box 57"/>
          <p:cNvSpPr txBox="1">
            <a:spLocks noChangeArrowheads="1"/>
          </p:cNvSpPr>
          <p:nvPr/>
        </p:nvSpPr>
        <p:spPr bwMode="auto">
          <a:xfrm>
            <a:off x="762000" y="3810000"/>
            <a:ext cx="7988565" cy="403252"/>
          </a:xfrm>
          <a:prstGeom prst="rect">
            <a:avLst/>
          </a:prstGeom>
          <a:noFill/>
          <a:ln w="9525">
            <a:noFill/>
            <a:miter lim="800000"/>
            <a:headEnd/>
            <a:tailEnd/>
          </a:ln>
        </p:spPr>
        <p:txBody>
          <a:bodyPr wrap="square">
            <a:spAutoFit/>
          </a:bodyPr>
          <a:lstStyle/>
          <a:p>
            <a:pPr algn="l">
              <a:lnSpc>
                <a:spcPct val="110000"/>
              </a:lnSpc>
              <a:spcBef>
                <a:spcPts val="0"/>
              </a:spcBef>
            </a:pPr>
            <a:r>
              <a:rPr lang="en-US" altLang="zh-CN" sz="2000" b="1" dirty="0" smtClean="0">
                <a:latin typeface="Times New Roman" pitchFamily="18" charset="0"/>
                <a:ea typeface="宋体" pitchFamily="2" charset="-122"/>
              </a:rPr>
              <a:t>I</a:t>
            </a:r>
            <a:r>
              <a:rPr lang="en-US" altLang="zh-CN" sz="2000" b="1" baseline="-30000" dirty="0" smtClean="0">
                <a:latin typeface="Times New Roman" pitchFamily="18" charset="0"/>
                <a:ea typeface="宋体" pitchFamily="2" charset="-122"/>
              </a:rPr>
              <a:t>k</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a:t>
            </a:r>
            <a:r>
              <a:rPr lang="en-US" altLang="zh-CN" sz="2000" b="1" dirty="0" smtClean="0">
                <a:latin typeface="Times New Roman" pitchFamily="18" charset="0"/>
                <a:ea typeface="宋体" pitchFamily="2" charset="-122"/>
              </a:rPr>
              <a:t>A</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→α</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 a</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β</a:t>
            </a:r>
            <a:r>
              <a:rPr lang="en-US" altLang="zh-CN" sz="2000" b="1" baseline="-25000" dirty="0" smtClean="0">
                <a:latin typeface="Times New Roman" pitchFamily="18" charset="0"/>
                <a:ea typeface="宋体" pitchFamily="2" charset="-122"/>
              </a:rPr>
              <a:t>1</a:t>
            </a:r>
            <a:r>
              <a:rPr lang="zh-CN" altLang="en-US" sz="2000" b="1" dirty="0" smtClean="0">
                <a:latin typeface="Times New Roman" pitchFamily="18" charset="0"/>
                <a:ea typeface="宋体" pitchFamily="2" charset="-122"/>
              </a:rPr>
              <a:t>，</a:t>
            </a:r>
            <a:r>
              <a:rPr lang="en-US" altLang="zh-CN" sz="2000" b="1" dirty="0" smtClean="0">
                <a:solidFill>
                  <a:srgbClr val="808080"/>
                </a:solidFill>
                <a:latin typeface="Times New Roman" pitchFamily="18" charset="0"/>
                <a:ea typeface="宋体" pitchFamily="2" charset="-122"/>
              </a:rPr>
              <a:t> ···,</a:t>
            </a:r>
            <a:r>
              <a:rPr lang="en-US" altLang="zh-CN" sz="2000" b="1" dirty="0" smtClean="0">
                <a:latin typeface="Times New Roman" pitchFamily="18" charset="0"/>
                <a:ea typeface="宋体" pitchFamily="2" charset="-122"/>
              </a:rPr>
              <a:t> A</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→α</a:t>
            </a:r>
            <a:r>
              <a:rPr lang="en-US" altLang="zh-CN" sz="2000" b="1" baseline="-25000" dirty="0" smtClean="0">
                <a:latin typeface="Times New Roman" pitchFamily="18" charset="0"/>
                <a:ea typeface="宋体" pitchFamily="2" charset="-122"/>
              </a:rPr>
              <a:t>n</a:t>
            </a:r>
            <a:r>
              <a:rPr lang="en-US" altLang="zh-CN" sz="2000" b="1" dirty="0" smtClean="0">
                <a:latin typeface="Times New Roman" pitchFamily="18" charset="0"/>
                <a:ea typeface="宋体" pitchFamily="2" charset="-122"/>
              </a:rPr>
              <a:t>· </a:t>
            </a:r>
            <a:r>
              <a:rPr lang="en-US" altLang="zh-CN" sz="2000" b="1" dirty="0" err="1" smtClean="0">
                <a:latin typeface="Times New Roman" pitchFamily="18" charset="0"/>
                <a:ea typeface="宋体" pitchFamily="2" charset="-122"/>
              </a:rPr>
              <a:t>a</a:t>
            </a:r>
            <a:r>
              <a:rPr lang="en-US" altLang="zh-CN" sz="2000" b="1" baseline="-25000" dirty="0" err="1" smtClean="0">
                <a:latin typeface="Times New Roman" pitchFamily="18" charset="0"/>
                <a:ea typeface="宋体" pitchFamily="2" charset="-122"/>
              </a:rPr>
              <a:t>n</a:t>
            </a:r>
            <a:r>
              <a:rPr lang="en-US" altLang="zh-CN" sz="2000" b="1" dirty="0" err="1" smtClean="0">
                <a:latin typeface="Times New Roman" pitchFamily="18" charset="0"/>
                <a:ea typeface="宋体" pitchFamily="2" charset="-122"/>
              </a:rPr>
              <a:t>β</a:t>
            </a:r>
            <a:r>
              <a:rPr lang="en-US" altLang="zh-CN" sz="2000" b="1" baseline="-25000" dirty="0" err="1" smtClean="0">
                <a:latin typeface="Times New Roman" pitchFamily="18" charset="0"/>
                <a:ea typeface="宋体" pitchFamily="2" charset="-122"/>
              </a:rPr>
              <a:t>n</a:t>
            </a:r>
            <a:r>
              <a:rPr lang="zh-CN" altLang="en-US" sz="2000" b="1" dirty="0" smtClean="0">
                <a:latin typeface="Times New Roman" pitchFamily="18" charset="0"/>
                <a:ea typeface="宋体" pitchFamily="2" charset="-122"/>
              </a:rPr>
              <a:t>， </a:t>
            </a:r>
            <a:r>
              <a:rPr lang="en-US" altLang="zh-CN" sz="2000" b="1" dirty="0" smtClean="0">
                <a:latin typeface="Times New Roman" pitchFamily="18" charset="0"/>
                <a:ea typeface="宋体" pitchFamily="2" charset="-122"/>
              </a:rPr>
              <a:t>B</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→γ</a:t>
            </a:r>
            <a:r>
              <a:rPr lang="en-US" altLang="zh-CN" sz="2000" b="1" baseline="-25000" dirty="0" smtClean="0">
                <a:latin typeface="Times New Roman" pitchFamily="18" charset="0"/>
                <a:ea typeface="宋体" pitchFamily="2" charset="-122"/>
              </a:rPr>
              <a:t>1</a:t>
            </a:r>
            <a:r>
              <a:rPr lang="en-US" altLang="zh-CN" sz="2000" b="1" dirty="0" smtClean="0">
                <a:latin typeface="Times New Roman" pitchFamily="18" charset="0"/>
                <a:ea typeface="宋体" pitchFamily="2" charset="-122"/>
              </a:rPr>
              <a:t>· </a:t>
            </a:r>
            <a:r>
              <a:rPr lang="zh-CN" altLang="en-US" sz="2000" b="1" dirty="0" smtClean="0">
                <a:latin typeface="Times New Roman" pitchFamily="18" charset="0"/>
                <a:ea typeface="宋体" pitchFamily="2" charset="-122"/>
              </a:rPr>
              <a:t>，</a:t>
            </a:r>
            <a:r>
              <a:rPr lang="en-US" altLang="zh-CN" sz="2000" b="1" dirty="0" smtClean="0">
                <a:solidFill>
                  <a:srgbClr val="808080"/>
                </a:solidFill>
                <a:latin typeface="Times New Roman" pitchFamily="18" charset="0"/>
                <a:ea typeface="宋体" pitchFamily="2" charset="-122"/>
              </a:rPr>
              <a:t> ···,</a:t>
            </a:r>
            <a:r>
              <a:rPr lang="en-US" altLang="zh-CN" sz="2000" b="1" dirty="0" smtClean="0">
                <a:latin typeface="Times New Roman" pitchFamily="18" charset="0"/>
                <a:ea typeface="宋体" pitchFamily="2" charset="-122"/>
              </a:rPr>
              <a:t> </a:t>
            </a:r>
            <a:r>
              <a:rPr lang="en-US" altLang="zh-CN" sz="2000" b="1" dirty="0" err="1" smtClean="0">
                <a:latin typeface="Times New Roman" pitchFamily="18" charset="0"/>
                <a:ea typeface="宋体" pitchFamily="2" charset="-122"/>
              </a:rPr>
              <a:t>B</a:t>
            </a:r>
            <a:r>
              <a:rPr lang="en-US" altLang="zh-CN" sz="2000" b="1" baseline="-25000" dirty="0" err="1" smtClean="0">
                <a:latin typeface="Times New Roman" pitchFamily="18" charset="0"/>
                <a:ea typeface="宋体" pitchFamily="2" charset="-122"/>
              </a:rPr>
              <a:t>m</a:t>
            </a:r>
            <a:r>
              <a:rPr lang="en-US" altLang="zh-CN" sz="2000" b="1" dirty="0" err="1" smtClean="0">
                <a:latin typeface="Times New Roman" pitchFamily="18" charset="0"/>
                <a:ea typeface="宋体" pitchFamily="2" charset="-122"/>
              </a:rPr>
              <a:t>→γ</a:t>
            </a:r>
            <a:r>
              <a:rPr lang="en-US" altLang="zh-CN" sz="2000" b="1" baseline="-25000" dirty="0" err="1" smtClean="0">
                <a:latin typeface="Times New Roman" pitchFamily="18" charset="0"/>
                <a:ea typeface="宋体" pitchFamily="2" charset="-122"/>
              </a:rPr>
              <a:t>m</a:t>
            </a:r>
            <a:r>
              <a:rPr lang="en-US" altLang="zh-CN" sz="2000" b="1" dirty="0" smtClean="0">
                <a:latin typeface="Times New Roman" pitchFamily="18" charset="0"/>
                <a:ea typeface="宋体" pitchFamily="2" charset="-122"/>
              </a:rPr>
              <a:t>· </a:t>
            </a:r>
            <a:r>
              <a:rPr lang="zh-CN" altLang="en-US" sz="2000" b="1" dirty="0" smtClean="0">
                <a:latin typeface="Times New Roman" pitchFamily="18" charset="0"/>
                <a:ea typeface="宋体" pitchFamily="2" charset="-122"/>
              </a:rPr>
              <a:t>，</a:t>
            </a:r>
            <a:r>
              <a:rPr lang="en-US" altLang="zh-CN" sz="2000" b="1" dirty="0">
                <a:solidFill>
                  <a:srgbClr val="808080"/>
                </a:solidFill>
                <a:latin typeface="Times New Roman" pitchFamily="18" charset="0"/>
                <a:ea typeface="宋体" pitchFamily="2" charset="-122"/>
              </a:rPr>
              <a:t>···</a:t>
            </a:r>
            <a:r>
              <a:rPr lang="en-US" altLang="zh-CN" sz="2000" b="1" dirty="0">
                <a:latin typeface="Times New Roman" pitchFamily="18" charset="0"/>
                <a:ea typeface="宋体" pitchFamily="2" charset="-122"/>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11" grpId="0" autoUpdateAnimBg="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1026"/>
          <p:cNvSpPr txBox="1">
            <a:spLocks noChangeArrowheads="1"/>
          </p:cNvSpPr>
          <p:nvPr/>
        </p:nvSpPr>
        <p:spPr bwMode="auto">
          <a:xfrm>
            <a:off x="609600" y="987758"/>
            <a:ext cx="7924800" cy="3477875"/>
          </a:xfrm>
          <a:prstGeom prst="rect">
            <a:avLst/>
          </a:prstGeom>
          <a:noFill/>
          <a:ln w="9525">
            <a:noFill/>
            <a:miter lim="800000"/>
            <a:headEnd/>
            <a:tailEnd/>
          </a:ln>
        </p:spPr>
        <p:txBody>
          <a:bodyPr wrap="square">
            <a:spAutoFit/>
          </a:bodyPr>
          <a:lstStyle/>
          <a:p>
            <a:pPr algn="l">
              <a:spcBef>
                <a:spcPct val="50000"/>
              </a:spcBef>
            </a:pPr>
            <a:r>
              <a:rPr lang="en-US" altLang="zh-CN" sz="2000" b="1" dirty="0">
                <a:latin typeface="Times New Roman" pitchFamily="18" charset="0"/>
                <a:ea typeface="宋体" pitchFamily="2" charset="-122"/>
              </a:rPr>
              <a:t>⑴ </a:t>
            </a:r>
            <a:r>
              <a:rPr lang="zh-CN" altLang="en-US" sz="2000" b="1" dirty="0">
                <a:latin typeface="Times New Roman" pitchFamily="18" charset="0"/>
                <a:ea typeface="宋体" pitchFamily="2" charset="-122"/>
              </a:rPr>
              <a:t>对每一个</a:t>
            </a:r>
            <a:r>
              <a:rPr lang="en-US" altLang="zh-CN" sz="2000" b="1" dirty="0">
                <a:latin typeface="Times New Roman" pitchFamily="18" charset="0"/>
                <a:ea typeface="宋体" pitchFamily="2" charset="-122"/>
              </a:rPr>
              <a:t>LR(0)</a:t>
            </a:r>
            <a:r>
              <a:rPr lang="zh-CN" altLang="en-US" sz="2000" b="1" dirty="0">
                <a:latin typeface="Times New Roman" pitchFamily="18" charset="0"/>
                <a:ea typeface="宋体" pitchFamily="2" charset="-122"/>
              </a:rPr>
              <a:t>项目，依据下列情况分别填分析表： </a:t>
            </a:r>
          </a:p>
          <a:p>
            <a:pPr algn="l"/>
            <a:r>
              <a:rPr lang="zh-CN" altLang="en-US" sz="2000" b="1" dirty="0">
                <a:latin typeface="Times New Roman" pitchFamily="18" charset="0"/>
                <a:ea typeface="宋体" pitchFamily="2" charset="-122"/>
              </a:rPr>
              <a:t>     如果移进项目</a:t>
            </a:r>
            <a:r>
              <a:rPr lang="en-US" altLang="zh-CN" sz="2000" b="1" dirty="0" err="1">
                <a:latin typeface="Times New Roman" pitchFamily="18" charset="0"/>
                <a:ea typeface="宋体" pitchFamily="2" charset="-122"/>
              </a:rPr>
              <a:t>A→α</a:t>
            </a:r>
            <a:r>
              <a:rPr lang="en-US" altLang="zh-CN" sz="2000" b="1" dirty="0">
                <a:latin typeface="Times New Roman" pitchFamily="18" charset="0"/>
                <a:ea typeface="宋体" pitchFamily="2" charset="-122"/>
              </a:rPr>
              <a:t>· </a:t>
            </a:r>
            <a:r>
              <a:rPr lang="en-US" altLang="zh-CN" sz="2000" b="1" dirty="0" err="1">
                <a:latin typeface="Times New Roman" pitchFamily="18" charset="0"/>
                <a:ea typeface="宋体" pitchFamily="2" charset="-122"/>
              </a:rPr>
              <a:t>aβ∈I</a:t>
            </a:r>
            <a:r>
              <a:rPr lang="en-US" altLang="zh-CN" sz="2000" b="1" baseline="-30000" dirty="0" err="1">
                <a:latin typeface="Times New Roman" pitchFamily="18" charset="0"/>
                <a:ea typeface="宋体" pitchFamily="2" charset="-122"/>
              </a:rPr>
              <a:t>k</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f(I</a:t>
            </a:r>
            <a:r>
              <a:rPr lang="en-US" altLang="zh-CN" sz="2000" b="1" baseline="-30000" dirty="0">
                <a:latin typeface="Times New Roman" pitchFamily="18" charset="0"/>
                <a:ea typeface="宋体" pitchFamily="2" charset="-122"/>
              </a:rPr>
              <a:t>k </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a)</a:t>
            </a:r>
            <a:r>
              <a:rPr lang="zh-CN" altLang="en-US" sz="2000" b="1" dirty="0">
                <a:latin typeface="Times New Roman" pitchFamily="18" charset="0"/>
                <a:ea typeface="宋体" pitchFamily="2" charset="-122"/>
              </a:rPr>
              <a:t>＝</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j</a:t>
            </a:r>
            <a:r>
              <a:rPr lang="en-US" altLang="zh-CN" sz="2000" b="1" baseline="-30000" dirty="0">
                <a:latin typeface="Times New Roman" pitchFamily="18" charset="0"/>
                <a:ea typeface="宋体" pitchFamily="2" charset="-122"/>
              </a:rPr>
              <a:t> </a:t>
            </a:r>
            <a:r>
              <a:rPr lang="zh-CN" altLang="en-US" sz="2000" b="1" dirty="0">
                <a:latin typeface="Times New Roman" pitchFamily="18" charset="0"/>
                <a:ea typeface="宋体" pitchFamily="2" charset="-122"/>
              </a:rPr>
              <a:t>，则</a:t>
            </a:r>
          </a:p>
          <a:p>
            <a:pPr algn="l"/>
            <a:r>
              <a:rPr lang="zh-CN" altLang="en-US" sz="2000" b="1" dirty="0">
                <a:latin typeface="Times New Roman" pitchFamily="18" charset="0"/>
                <a:ea typeface="宋体" pitchFamily="2" charset="-122"/>
              </a:rPr>
              <a:t>             置</a:t>
            </a:r>
            <a:r>
              <a:rPr lang="en-US" altLang="zh-CN" sz="2000" b="1" dirty="0">
                <a:latin typeface="Times New Roman" pitchFamily="18" charset="0"/>
                <a:ea typeface="宋体" pitchFamily="2" charset="-122"/>
              </a:rPr>
              <a:t>M.ACTION[</a:t>
            </a:r>
            <a:r>
              <a:rPr lang="en-US" altLang="zh-CN" sz="2000" b="1" dirty="0" err="1">
                <a:latin typeface="Times New Roman" pitchFamily="18" charset="0"/>
                <a:ea typeface="宋体" pitchFamily="2" charset="-122"/>
              </a:rPr>
              <a:t>k,a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为</a:t>
            </a:r>
            <a:r>
              <a:rPr lang="en-US" altLang="zh-CN" sz="2000" b="1" dirty="0" err="1">
                <a:latin typeface="Times New Roman" pitchFamily="18" charset="0"/>
                <a:ea typeface="宋体" pitchFamily="2" charset="-122"/>
              </a:rPr>
              <a:t>S</a:t>
            </a:r>
            <a:r>
              <a:rPr lang="en-US" altLang="zh-CN" sz="2000" b="1" baseline="-30000" dirty="0" err="1">
                <a:latin typeface="Times New Roman" pitchFamily="18" charset="0"/>
                <a:ea typeface="宋体" pitchFamily="2" charset="-122"/>
              </a:rPr>
              <a:t>j</a:t>
            </a:r>
            <a:r>
              <a:rPr lang="zh-CN" altLang="en-US" sz="2000" b="1" dirty="0">
                <a:latin typeface="Times New Roman" pitchFamily="18" charset="0"/>
                <a:ea typeface="宋体" pitchFamily="2" charset="-122"/>
              </a:rPr>
              <a:t>；</a:t>
            </a:r>
          </a:p>
          <a:p>
            <a:pPr algn="l"/>
            <a:r>
              <a:rPr lang="zh-CN" altLang="en-US" sz="2000" b="1" dirty="0">
                <a:latin typeface="Times New Roman" pitchFamily="18" charset="0"/>
                <a:ea typeface="宋体" pitchFamily="2" charset="-122"/>
              </a:rPr>
              <a:t>     如果归约项目</a:t>
            </a:r>
            <a:r>
              <a:rPr lang="en-US" altLang="zh-CN" sz="2000" b="1" dirty="0" err="1">
                <a:latin typeface="Times New Roman" pitchFamily="18" charset="0"/>
                <a:ea typeface="宋体" pitchFamily="2" charset="-122"/>
              </a:rPr>
              <a:t>A→α</a:t>
            </a:r>
            <a:r>
              <a:rPr lang="en-US" altLang="zh-CN" sz="2000" b="1" dirty="0">
                <a:latin typeface="Times New Roman" pitchFamily="18" charset="0"/>
                <a:ea typeface="宋体" pitchFamily="2" charset="-122"/>
              </a:rPr>
              <a:t>·∈</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k</a:t>
            </a:r>
            <a:r>
              <a:rPr lang="zh-CN" altLang="en-US" sz="2000" b="1" dirty="0">
                <a:latin typeface="Times New Roman" pitchFamily="18" charset="0"/>
                <a:ea typeface="宋体" pitchFamily="2" charset="-122"/>
              </a:rPr>
              <a:t>，</a:t>
            </a:r>
            <a:r>
              <a:rPr lang="en-US" altLang="zh-CN" sz="2000" b="1" dirty="0" err="1">
                <a:latin typeface="Times New Roman" pitchFamily="18" charset="0"/>
                <a:ea typeface="宋体" pitchFamily="2" charset="-122"/>
              </a:rPr>
              <a:t>A→α</a:t>
            </a:r>
            <a:r>
              <a:rPr lang="zh-CN" altLang="en-US" sz="2000" b="1" dirty="0">
                <a:latin typeface="Times New Roman" pitchFamily="18" charset="0"/>
                <a:ea typeface="宋体" pitchFamily="2" charset="-122"/>
              </a:rPr>
              <a:t>标号为</a:t>
            </a:r>
            <a:r>
              <a:rPr lang="en-US" altLang="zh-CN" sz="2000" b="1" dirty="0" err="1">
                <a:latin typeface="Times New Roman" pitchFamily="18" charset="0"/>
                <a:ea typeface="宋体" pitchFamily="2" charset="-122"/>
              </a:rPr>
              <a:t>i</a:t>
            </a:r>
            <a:r>
              <a:rPr lang="zh-CN" altLang="en-US" sz="2000" b="1" dirty="0">
                <a:latin typeface="Times New Roman" pitchFamily="18" charset="0"/>
                <a:ea typeface="宋体" pitchFamily="2" charset="-122"/>
              </a:rPr>
              <a:t>，</a:t>
            </a:r>
            <a:r>
              <a:rPr lang="en-US" altLang="zh-CN" sz="2000" b="1" dirty="0" err="1">
                <a:solidFill>
                  <a:srgbClr val="FF00FF"/>
                </a:solidFill>
                <a:latin typeface="Times New Roman" pitchFamily="18" charset="0"/>
                <a:ea typeface="宋体" pitchFamily="2" charset="-122"/>
              </a:rPr>
              <a:t>a∈FOLLOW</a:t>
            </a:r>
            <a:r>
              <a:rPr lang="en-US" altLang="zh-CN" sz="2000" b="1" dirty="0">
                <a:solidFill>
                  <a:srgbClr val="FF00FF"/>
                </a:solidFill>
                <a:latin typeface="Times New Roman" pitchFamily="18" charset="0"/>
                <a:ea typeface="宋体" pitchFamily="2" charset="-122"/>
              </a:rPr>
              <a:t>(A)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则</a:t>
            </a:r>
          </a:p>
          <a:p>
            <a:pPr algn="l"/>
            <a:r>
              <a:rPr lang="zh-CN" altLang="en-US" sz="2000" b="1" dirty="0">
                <a:latin typeface="Times New Roman" pitchFamily="18" charset="0"/>
                <a:ea typeface="宋体" pitchFamily="2" charset="-122"/>
              </a:rPr>
              <a:t>             置</a:t>
            </a:r>
            <a:r>
              <a:rPr lang="en-US" altLang="zh-CN" sz="2000" b="1" dirty="0">
                <a:latin typeface="Times New Roman" pitchFamily="18" charset="0"/>
                <a:ea typeface="宋体" pitchFamily="2" charset="-122"/>
              </a:rPr>
              <a:t>M.ACTION[</a:t>
            </a:r>
            <a:r>
              <a:rPr lang="en-US" altLang="zh-CN" sz="2000" b="1" dirty="0" err="1">
                <a:latin typeface="Times New Roman" pitchFamily="18" charset="0"/>
                <a:ea typeface="宋体" pitchFamily="2" charset="-122"/>
              </a:rPr>
              <a:t>k,a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为</a:t>
            </a:r>
            <a:r>
              <a:rPr lang="en-US" altLang="zh-CN" sz="2000" b="1" dirty="0" err="1">
                <a:latin typeface="Times New Roman" pitchFamily="18" charset="0"/>
                <a:ea typeface="宋体" pitchFamily="2" charset="-122"/>
              </a:rPr>
              <a:t>r</a:t>
            </a:r>
            <a:r>
              <a:rPr lang="en-US" altLang="zh-CN" sz="2000" b="1" baseline="-30000" dirty="0" err="1">
                <a:latin typeface="Times New Roman" pitchFamily="18" charset="0"/>
                <a:ea typeface="宋体" pitchFamily="2" charset="-122"/>
              </a:rPr>
              <a:t>i</a:t>
            </a:r>
            <a:r>
              <a:rPr lang="en-US" altLang="zh-CN" sz="2000" b="1" baseline="-30000" dirty="0">
                <a:latin typeface="Times New Roman" pitchFamily="18" charset="0"/>
                <a:ea typeface="宋体" pitchFamily="2" charset="-122"/>
              </a:rPr>
              <a:t> </a:t>
            </a:r>
            <a:r>
              <a:rPr lang="zh-CN" altLang="en-US" sz="2000" b="1" dirty="0">
                <a:latin typeface="Times New Roman" pitchFamily="18" charset="0"/>
                <a:ea typeface="宋体" pitchFamily="2" charset="-122"/>
              </a:rPr>
              <a:t>；</a:t>
            </a:r>
          </a:p>
          <a:p>
            <a:pPr algn="l"/>
            <a:r>
              <a:rPr lang="zh-CN" altLang="en-US" sz="2000" b="1" dirty="0">
                <a:latin typeface="Times New Roman" pitchFamily="18" charset="0"/>
                <a:ea typeface="宋体" pitchFamily="2" charset="-122"/>
              </a:rPr>
              <a:t>     如果接受项目</a:t>
            </a:r>
            <a:r>
              <a:rPr lang="en-US" altLang="zh-CN" sz="2000" b="1" dirty="0">
                <a:latin typeface="Times New Roman" pitchFamily="18" charset="0"/>
                <a:ea typeface="宋体" pitchFamily="2" charset="-122"/>
              </a:rPr>
              <a:t>S′→ S·∈</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k</a:t>
            </a:r>
            <a:r>
              <a:rPr lang="zh-CN" altLang="en-US" sz="2000" b="1" dirty="0">
                <a:latin typeface="Times New Roman" pitchFamily="18" charset="0"/>
                <a:ea typeface="宋体" pitchFamily="2" charset="-122"/>
              </a:rPr>
              <a:t>，则</a:t>
            </a:r>
          </a:p>
          <a:p>
            <a:pPr algn="l"/>
            <a:r>
              <a:rPr lang="zh-CN" altLang="en-US" sz="2000" b="1" dirty="0">
                <a:latin typeface="Times New Roman" pitchFamily="18" charset="0"/>
                <a:ea typeface="宋体" pitchFamily="2" charset="-122"/>
              </a:rPr>
              <a:t>             置</a:t>
            </a:r>
            <a:r>
              <a:rPr lang="en-US" altLang="zh-CN" sz="2000" b="1" dirty="0">
                <a:latin typeface="Times New Roman" pitchFamily="18" charset="0"/>
                <a:ea typeface="宋体" pitchFamily="2" charset="-122"/>
              </a:rPr>
              <a:t>M.ACTION[k,#]</a:t>
            </a:r>
            <a:r>
              <a:rPr lang="zh-CN" altLang="en-US" sz="2000" b="1" dirty="0">
                <a:latin typeface="Times New Roman" pitchFamily="18" charset="0"/>
                <a:ea typeface="宋体" pitchFamily="2" charset="-122"/>
              </a:rPr>
              <a:t>为</a:t>
            </a:r>
            <a:r>
              <a:rPr lang="en-US" altLang="zh-CN" sz="2000" b="1" dirty="0">
                <a:latin typeface="Times New Roman" pitchFamily="18" charset="0"/>
                <a:ea typeface="宋体" pitchFamily="2" charset="-122"/>
              </a:rPr>
              <a:t>acc</a:t>
            </a:r>
            <a:r>
              <a:rPr lang="zh-CN" altLang="en-US" sz="2000" b="1" dirty="0">
                <a:latin typeface="Times New Roman" pitchFamily="18" charset="0"/>
                <a:ea typeface="宋体" pitchFamily="2" charset="-122"/>
              </a:rPr>
              <a:t>；</a:t>
            </a:r>
          </a:p>
          <a:p>
            <a:pPr algn="l"/>
            <a:r>
              <a:rPr lang="zh-CN" altLang="en-US" sz="2000" b="1" dirty="0">
                <a:latin typeface="Times New Roman" pitchFamily="18" charset="0"/>
                <a:ea typeface="宋体" pitchFamily="2" charset="-122"/>
              </a:rPr>
              <a:t>     如果</a:t>
            </a:r>
            <a:r>
              <a:rPr lang="en-US" altLang="zh-CN" sz="2000" b="1" dirty="0">
                <a:latin typeface="Times New Roman" pitchFamily="18" charset="0"/>
                <a:ea typeface="宋体" pitchFamily="2" charset="-122"/>
              </a:rPr>
              <a:t>f(</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k</a:t>
            </a:r>
            <a:r>
              <a:rPr lang="en-US" altLang="zh-CN" sz="2000" b="1" dirty="0" err="1">
                <a:latin typeface="Times New Roman" pitchFamily="18" charset="0"/>
                <a:ea typeface="宋体" pitchFamily="2" charset="-122"/>
              </a:rPr>
              <a:t>,A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a:t>
            </a:r>
            <a:r>
              <a:rPr lang="en-US" altLang="zh-CN" sz="2000" b="1" dirty="0" err="1">
                <a:latin typeface="Times New Roman" pitchFamily="18" charset="0"/>
                <a:ea typeface="宋体" pitchFamily="2" charset="-122"/>
              </a:rPr>
              <a:t>I</a:t>
            </a:r>
            <a:r>
              <a:rPr lang="en-US" altLang="zh-CN" sz="2000" b="1" baseline="-30000" dirty="0" err="1">
                <a:latin typeface="Times New Roman" pitchFamily="18" charset="0"/>
                <a:ea typeface="宋体" pitchFamily="2" charset="-122"/>
              </a:rPr>
              <a:t>j</a:t>
            </a:r>
            <a:r>
              <a:rPr lang="en-US" altLang="zh-CN" sz="2000" b="1" baseline="-30000" dirty="0">
                <a:latin typeface="Times New Roman" pitchFamily="18" charset="0"/>
                <a:ea typeface="宋体" pitchFamily="2" charset="-122"/>
              </a:rPr>
              <a:t> </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A∈V</a:t>
            </a:r>
            <a:r>
              <a:rPr lang="en-US" altLang="zh-CN" sz="2000" b="1" baseline="-30000" dirty="0">
                <a:latin typeface="Times New Roman" pitchFamily="18" charset="0"/>
                <a:ea typeface="宋体" pitchFamily="2" charset="-122"/>
              </a:rPr>
              <a:t>N </a:t>
            </a:r>
            <a:r>
              <a:rPr lang="zh-CN" altLang="en-US" sz="2000" b="1" dirty="0">
                <a:latin typeface="Times New Roman" pitchFamily="18" charset="0"/>
                <a:ea typeface="宋体" pitchFamily="2" charset="-122"/>
              </a:rPr>
              <a:t>，则</a:t>
            </a:r>
          </a:p>
          <a:p>
            <a:pPr algn="l"/>
            <a:r>
              <a:rPr lang="zh-CN" altLang="en-US" sz="2000" b="1" dirty="0">
                <a:latin typeface="Times New Roman" pitchFamily="18" charset="0"/>
                <a:ea typeface="宋体" pitchFamily="2" charset="-122"/>
              </a:rPr>
              <a:t>             置</a:t>
            </a:r>
            <a:r>
              <a:rPr lang="en-US" altLang="zh-CN" sz="2000" b="1" dirty="0">
                <a:latin typeface="Times New Roman" pitchFamily="18" charset="0"/>
                <a:ea typeface="宋体" pitchFamily="2" charset="-122"/>
              </a:rPr>
              <a:t>M.GOTO[</a:t>
            </a:r>
            <a:r>
              <a:rPr lang="en-US" altLang="zh-CN" sz="2000" b="1" dirty="0" err="1">
                <a:latin typeface="Times New Roman" pitchFamily="18" charset="0"/>
                <a:ea typeface="宋体" pitchFamily="2" charset="-122"/>
              </a:rPr>
              <a:t>k,A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为</a:t>
            </a:r>
            <a:r>
              <a:rPr lang="en-US" altLang="zh-CN" sz="2000" b="1" dirty="0">
                <a:latin typeface="Times New Roman" pitchFamily="18" charset="0"/>
                <a:ea typeface="宋体" pitchFamily="2" charset="-122"/>
              </a:rPr>
              <a:t>j</a:t>
            </a:r>
            <a:r>
              <a:rPr lang="zh-CN" altLang="en-US" sz="2000" b="1" dirty="0">
                <a:latin typeface="Times New Roman" pitchFamily="18" charset="0"/>
                <a:ea typeface="宋体" pitchFamily="2" charset="-122"/>
              </a:rPr>
              <a:t>；</a:t>
            </a:r>
          </a:p>
          <a:p>
            <a:pPr algn="l"/>
            <a:r>
              <a:rPr lang="zh-CN" altLang="en-US" sz="2000" b="1" dirty="0">
                <a:latin typeface="Times New Roman" pitchFamily="18" charset="0"/>
                <a:ea typeface="宋体" pitchFamily="2" charset="-122"/>
              </a:rPr>
              <a:t>⑵ 凡⑴没能填入分析表元素</a:t>
            </a:r>
            <a:r>
              <a:rPr lang="en-US" altLang="zh-CN" sz="2000" b="1" dirty="0">
                <a:latin typeface="Times New Roman" pitchFamily="18" charset="0"/>
                <a:ea typeface="宋体" pitchFamily="2" charset="-122"/>
              </a:rPr>
              <a:t>M.ACTION[</a:t>
            </a:r>
            <a:r>
              <a:rPr lang="en-US" altLang="zh-CN" sz="2000" b="1" dirty="0" err="1">
                <a:latin typeface="Times New Roman" pitchFamily="18" charset="0"/>
                <a:ea typeface="宋体" pitchFamily="2" charset="-122"/>
              </a:rPr>
              <a:t>k,a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和</a:t>
            </a:r>
            <a:r>
              <a:rPr lang="en-US" altLang="zh-CN" sz="2000" b="1" dirty="0">
                <a:latin typeface="Times New Roman" pitchFamily="18" charset="0"/>
                <a:ea typeface="宋体" pitchFamily="2" charset="-122"/>
              </a:rPr>
              <a:t>M.GOTO[</a:t>
            </a:r>
            <a:r>
              <a:rPr lang="en-US" altLang="zh-CN" sz="2000" b="1" dirty="0" err="1">
                <a:latin typeface="Times New Roman" pitchFamily="18" charset="0"/>
                <a:ea typeface="宋体" pitchFamily="2" charset="-122"/>
              </a:rPr>
              <a:t>k,a</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a:t>
            </a:r>
          </a:p>
          <a:p>
            <a:pPr algn="l"/>
            <a:r>
              <a:rPr lang="zh-CN" altLang="en-US" sz="2000" b="1" dirty="0">
                <a:latin typeface="Times New Roman" pitchFamily="18" charset="0"/>
                <a:ea typeface="宋体" pitchFamily="2" charset="-122"/>
              </a:rPr>
              <a:t>             置为</a:t>
            </a:r>
            <a:r>
              <a:rPr lang="en-US" altLang="zh-CN" sz="2000" b="1" dirty="0">
                <a:latin typeface="Times New Roman" pitchFamily="18" charset="0"/>
                <a:ea typeface="宋体" pitchFamily="2" charset="-122"/>
              </a:rPr>
              <a:t>e</a:t>
            </a:r>
            <a:r>
              <a:rPr lang="en-US" altLang="zh-CN" sz="2000" b="1" baseline="-30000" dirty="0">
                <a:latin typeface="Times New Roman" pitchFamily="18" charset="0"/>
                <a:ea typeface="宋体" pitchFamily="2" charset="-122"/>
              </a:rPr>
              <a:t> t </a:t>
            </a:r>
            <a:r>
              <a:rPr lang="en-US" altLang="zh-CN" sz="2000" b="1" dirty="0">
                <a:latin typeface="Times New Roman" pitchFamily="18" charset="0"/>
                <a:ea typeface="宋体" pitchFamily="2" charset="-122"/>
              </a:rPr>
              <a:t>(t</a:t>
            </a:r>
            <a:r>
              <a:rPr lang="zh-CN" altLang="en-US" sz="2000" b="1" dirty="0">
                <a:latin typeface="Times New Roman" pitchFamily="18" charset="0"/>
                <a:ea typeface="宋体" pitchFamily="2" charset="-122"/>
              </a:rPr>
              <a:t>为错误编号</a:t>
            </a:r>
            <a:r>
              <a:rPr lang="en-US" altLang="zh-CN" sz="2000" b="1" dirty="0">
                <a:latin typeface="Times New Roman" pitchFamily="18" charset="0"/>
                <a:ea typeface="宋体" pitchFamily="2" charset="-122"/>
              </a:rPr>
              <a:t>)</a:t>
            </a:r>
            <a:r>
              <a:rPr lang="zh-CN" altLang="en-US" sz="2000" b="1" dirty="0">
                <a:latin typeface="Times New Roman" pitchFamily="18" charset="0"/>
                <a:ea typeface="宋体" pitchFamily="2" charset="-122"/>
              </a:rPr>
              <a:t>。 </a:t>
            </a:r>
          </a:p>
        </p:txBody>
      </p:sp>
      <p:sp>
        <p:nvSpPr>
          <p:cNvPr id="30725" name="Text Box 1027"/>
          <p:cNvSpPr txBox="1">
            <a:spLocks noChangeArrowheads="1"/>
          </p:cNvSpPr>
          <p:nvPr/>
        </p:nvSpPr>
        <p:spPr bwMode="auto">
          <a:xfrm>
            <a:off x="381000" y="314980"/>
            <a:ext cx="41148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00000"/>
                </a:solidFill>
                <a:latin typeface="黑体" pitchFamily="49" charset="-122"/>
                <a:ea typeface="黑体" pitchFamily="49" charset="-122"/>
              </a:rPr>
              <a:t>SLR(1)</a:t>
            </a:r>
            <a:r>
              <a:rPr lang="zh-CN" altLang="en-US" sz="2800" b="1" dirty="0">
                <a:solidFill>
                  <a:srgbClr val="C00000"/>
                </a:solidFill>
                <a:latin typeface="黑体" pitchFamily="49" charset="-122"/>
                <a:ea typeface="黑体" pitchFamily="49" charset="-122"/>
              </a:rPr>
              <a:t>分析表</a:t>
            </a:r>
            <a:r>
              <a:rPr lang="en-US" altLang="zh-CN" sz="2800" b="1" dirty="0">
                <a:solidFill>
                  <a:srgbClr val="C00000"/>
                </a:solidFill>
                <a:latin typeface="黑体" pitchFamily="49" charset="-122"/>
                <a:ea typeface="黑体" pitchFamily="49" charset="-122"/>
              </a:rPr>
              <a:t>M</a:t>
            </a:r>
            <a:r>
              <a:rPr lang="zh-CN" altLang="en-US" sz="2800" b="1" dirty="0">
                <a:solidFill>
                  <a:srgbClr val="C00000"/>
                </a:solidFill>
                <a:latin typeface="黑体" pitchFamily="49" charset="-122"/>
                <a:ea typeface="黑体" pitchFamily="49" charset="-122"/>
              </a:rPr>
              <a:t>构造方法</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23</a:t>
            </a:fld>
            <a:endParaRPr lang="en-US" altLang="zh-CN" dirty="0"/>
          </a:p>
        </p:txBody>
      </p:sp>
      <p:sp>
        <p:nvSpPr>
          <p:cNvPr id="10" name="Text Box 59"/>
          <p:cNvSpPr txBox="1">
            <a:spLocks noChangeArrowheads="1"/>
          </p:cNvSpPr>
          <p:nvPr/>
        </p:nvSpPr>
        <p:spPr bwMode="auto">
          <a:xfrm>
            <a:off x="609600" y="4464703"/>
            <a:ext cx="8001000" cy="1534331"/>
          </a:xfrm>
          <a:prstGeom prst="rect">
            <a:avLst/>
          </a:prstGeom>
          <a:noFill/>
          <a:ln w="9525">
            <a:noFill/>
            <a:miter lim="800000"/>
            <a:headEnd/>
            <a:tailEnd/>
          </a:ln>
        </p:spPr>
        <p:txBody>
          <a:bodyPr wrap="square">
            <a:spAutoFit/>
          </a:bodyPr>
          <a:lstStyle/>
          <a:p>
            <a:pPr algn="l">
              <a:lnSpc>
                <a:spcPct val="120000"/>
              </a:lnSpc>
              <a:spcBef>
                <a:spcPts val="0"/>
              </a:spcBef>
            </a:pPr>
            <a:r>
              <a:rPr lang="zh-CN" altLang="en-US" sz="2000" b="1" dirty="0" smtClean="0">
                <a:latin typeface="Times New Roman" pitchFamily="18" charset="0"/>
                <a:ea typeface="宋体" pitchFamily="2" charset="-122"/>
              </a:rPr>
              <a:t>如果文法构造出来的</a:t>
            </a:r>
            <a:r>
              <a:rPr lang="en-US" altLang="zh-CN" sz="2000" b="1" dirty="0" smtClean="0">
                <a:latin typeface="Times New Roman" pitchFamily="18" charset="0"/>
                <a:ea typeface="宋体" pitchFamily="2" charset="-122"/>
              </a:rPr>
              <a:t>SLR(1)</a:t>
            </a:r>
            <a:r>
              <a:rPr lang="zh-CN" altLang="en-US" sz="2000" b="1" dirty="0" smtClean="0">
                <a:latin typeface="Times New Roman" pitchFamily="18" charset="0"/>
                <a:ea typeface="宋体" pitchFamily="2" charset="-122"/>
              </a:rPr>
              <a:t>表没有冲突项，该文法称为</a:t>
            </a:r>
            <a:r>
              <a:rPr lang="en-US" altLang="zh-CN" sz="2000" b="1" dirty="0" smtClean="0">
                <a:latin typeface="Times New Roman" pitchFamily="18" charset="0"/>
                <a:ea typeface="宋体" pitchFamily="2" charset="-122"/>
              </a:rPr>
              <a:t>SLR(1) </a:t>
            </a:r>
            <a:r>
              <a:rPr lang="zh-CN" altLang="en-US" sz="2000" b="1" dirty="0" smtClean="0">
                <a:latin typeface="Times New Roman" pitchFamily="18" charset="0"/>
                <a:ea typeface="宋体" pitchFamily="2" charset="-122"/>
              </a:rPr>
              <a:t>文法。</a:t>
            </a:r>
            <a:endParaRPr lang="en-US" altLang="zh-CN" sz="2000" b="1" dirty="0" smtClean="0">
              <a:latin typeface="Times New Roman" pitchFamily="18" charset="0"/>
              <a:ea typeface="宋体" pitchFamily="2" charset="-122"/>
            </a:endParaRPr>
          </a:p>
          <a:p>
            <a:pPr marL="909638" indent="-909638" algn="l">
              <a:lnSpc>
                <a:spcPct val="120000"/>
              </a:lnSpc>
              <a:spcBef>
                <a:spcPts val="0"/>
              </a:spcBef>
            </a:pPr>
            <a:r>
              <a:rPr lang="zh-CN" altLang="en-US" sz="2000" b="1" dirty="0" smtClean="0">
                <a:latin typeface="Times New Roman" pitchFamily="18" charset="0"/>
                <a:ea typeface="宋体" pitchFamily="2" charset="-122"/>
              </a:rPr>
              <a:t>      ⑴如果文法</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是</a:t>
            </a:r>
            <a:r>
              <a:rPr lang="en-US" altLang="zh-CN" sz="2000" b="1" dirty="0" smtClean="0">
                <a:latin typeface="Times New Roman" pitchFamily="18" charset="0"/>
                <a:ea typeface="宋体" pitchFamily="2" charset="-122"/>
              </a:rPr>
              <a:t>SLR(1)</a:t>
            </a:r>
            <a:r>
              <a:rPr lang="zh-CN" altLang="en-US" sz="2000" b="1" dirty="0" smtClean="0">
                <a:latin typeface="Times New Roman" pitchFamily="18" charset="0"/>
                <a:ea typeface="宋体" pitchFamily="2" charset="-122"/>
              </a:rPr>
              <a:t>文法，则</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可采用</a:t>
            </a:r>
            <a:r>
              <a:rPr lang="en-US" altLang="zh-CN" sz="2000" b="1" dirty="0" smtClean="0">
                <a:latin typeface="Times New Roman" pitchFamily="18" charset="0"/>
                <a:ea typeface="宋体" pitchFamily="2" charset="-122"/>
              </a:rPr>
              <a:t>SLR(1)</a:t>
            </a:r>
            <a:r>
              <a:rPr lang="zh-CN" altLang="en-US" sz="2000" b="1" dirty="0" smtClean="0">
                <a:latin typeface="Times New Roman" pitchFamily="18" charset="0"/>
                <a:ea typeface="宋体" pitchFamily="2" charset="-122"/>
              </a:rPr>
              <a:t>分析法。</a:t>
            </a:r>
          </a:p>
          <a:p>
            <a:pPr marL="909638" indent="-909638" algn="l">
              <a:lnSpc>
                <a:spcPct val="120000"/>
              </a:lnSpc>
              <a:spcBef>
                <a:spcPts val="0"/>
              </a:spcBef>
            </a:pPr>
            <a:r>
              <a:rPr lang="zh-CN" altLang="en-US" sz="2000" b="1" dirty="0" smtClean="0">
                <a:latin typeface="Times New Roman" pitchFamily="18" charset="0"/>
                <a:ea typeface="宋体" pitchFamily="2" charset="-122"/>
              </a:rPr>
              <a:t>      ⑵如果文法</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是</a:t>
            </a:r>
            <a:r>
              <a:rPr lang="en-US" altLang="zh-CN" sz="2000" b="1" dirty="0" smtClean="0">
                <a:latin typeface="Times New Roman" pitchFamily="18" charset="0"/>
                <a:ea typeface="宋体" pitchFamily="2" charset="-122"/>
              </a:rPr>
              <a:t>SLR(1)</a:t>
            </a:r>
            <a:r>
              <a:rPr lang="zh-CN" altLang="en-US" sz="2000" b="1" dirty="0" smtClean="0">
                <a:latin typeface="Times New Roman" pitchFamily="18" charset="0"/>
                <a:ea typeface="宋体" pitchFamily="2" charset="-122"/>
              </a:rPr>
              <a:t>文法，则</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是无二义性的。</a:t>
            </a:r>
          </a:p>
          <a:p>
            <a:pPr marL="909638" indent="-909638" algn="l">
              <a:lnSpc>
                <a:spcPct val="120000"/>
              </a:lnSpc>
              <a:spcBef>
                <a:spcPts val="0"/>
              </a:spcBef>
            </a:pPr>
            <a:r>
              <a:rPr lang="zh-CN" altLang="en-US" sz="2000" b="1" dirty="0" smtClean="0">
                <a:latin typeface="Times New Roman" pitchFamily="18" charset="0"/>
                <a:ea typeface="宋体" pitchFamily="2" charset="-122"/>
              </a:rPr>
              <a:t>      ⑶如果文法</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是</a:t>
            </a:r>
            <a:r>
              <a:rPr lang="en-US" altLang="zh-CN" sz="2000" b="1" dirty="0" smtClean="0">
                <a:latin typeface="Times New Roman" pitchFamily="18" charset="0"/>
                <a:ea typeface="宋体" pitchFamily="2" charset="-122"/>
              </a:rPr>
              <a:t>LR(0)</a:t>
            </a:r>
            <a:r>
              <a:rPr lang="zh-CN" altLang="en-US" sz="2000" b="1" dirty="0" smtClean="0">
                <a:latin typeface="Times New Roman" pitchFamily="18" charset="0"/>
                <a:ea typeface="宋体" pitchFamily="2" charset="-122"/>
              </a:rPr>
              <a:t>文法，则</a:t>
            </a:r>
            <a:r>
              <a:rPr lang="en-US" altLang="zh-CN" sz="2000" b="1" dirty="0" smtClean="0">
                <a:latin typeface="Times New Roman" pitchFamily="18" charset="0"/>
                <a:ea typeface="宋体" pitchFamily="2" charset="-122"/>
              </a:rPr>
              <a:t>G</a:t>
            </a:r>
            <a:r>
              <a:rPr lang="zh-CN" altLang="en-US" sz="2000" b="1" dirty="0" smtClean="0">
                <a:latin typeface="Times New Roman" pitchFamily="18" charset="0"/>
                <a:ea typeface="宋体" pitchFamily="2" charset="-122"/>
              </a:rPr>
              <a:t>一定是</a:t>
            </a:r>
            <a:r>
              <a:rPr lang="en-US" altLang="zh-CN" sz="2000" b="1" dirty="0" smtClean="0">
                <a:latin typeface="Times New Roman" pitchFamily="18" charset="0"/>
                <a:ea typeface="宋体" pitchFamily="2" charset="-122"/>
              </a:rPr>
              <a:t>SLR(1) </a:t>
            </a:r>
            <a:r>
              <a:rPr lang="zh-CN" altLang="en-US" sz="2000" b="1" dirty="0" smtClean="0">
                <a:latin typeface="Times New Roman" pitchFamily="18" charset="0"/>
                <a:ea typeface="宋体" pitchFamily="2" charset="-122"/>
              </a:rPr>
              <a:t>。 </a:t>
            </a:r>
            <a:endParaRPr lang="zh-CN" altLang="en-US" sz="2000" b="1" dirty="0">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24</a:t>
            </a:fld>
            <a:endParaRPr lang="en-US" altLang="zh-CN" dirty="0"/>
          </a:p>
        </p:txBody>
      </p:sp>
      <p:grpSp>
        <p:nvGrpSpPr>
          <p:cNvPr id="2" name="组合 7"/>
          <p:cNvGrpSpPr/>
          <p:nvPr/>
        </p:nvGrpSpPr>
        <p:grpSpPr>
          <a:xfrm>
            <a:off x="152401" y="1066801"/>
            <a:ext cx="8305800" cy="4724400"/>
            <a:chOff x="71438" y="142875"/>
            <a:chExt cx="9083584" cy="6269038"/>
          </a:xfrm>
        </p:grpSpPr>
        <p:sp>
          <p:nvSpPr>
            <p:cNvPr id="10" name="Text Box 60"/>
            <p:cNvSpPr txBox="1">
              <a:spLocks noChangeArrowheads="1"/>
            </p:cNvSpPr>
            <p:nvPr/>
          </p:nvSpPr>
          <p:spPr bwMode="auto">
            <a:xfrm>
              <a:off x="3500438" y="1165226"/>
              <a:ext cx="16764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3</a:t>
              </a:r>
              <a:r>
                <a:rPr lang="en-US" altLang="zh-CN" dirty="0" smtClean="0"/>
                <a:t>:    </a:t>
              </a:r>
              <a:r>
                <a:rPr lang="en-US" altLang="zh-CN" dirty="0" smtClean="0">
                  <a:latin typeface="Times New Roman" pitchFamily="18" charset="0"/>
                </a:rPr>
                <a:t>T</a:t>
              </a:r>
              <a:r>
                <a:rPr lang="en-US" altLang="zh-CN" dirty="0">
                  <a:latin typeface="Times New Roman" pitchFamily="18" charset="0"/>
                </a:rPr>
                <a:t>→F</a:t>
              </a:r>
              <a:r>
                <a:rPr lang="en-US" altLang="zh-CN" b="1" dirty="0">
                  <a:latin typeface="Times New Roman" pitchFamily="18" charset="0"/>
                </a:rPr>
                <a:t>·</a:t>
              </a:r>
            </a:p>
          </p:txBody>
        </p:sp>
        <p:sp>
          <p:nvSpPr>
            <p:cNvPr id="11" name="Text Box 83"/>
            <p:cNvSpPr txBox="1">
              <a:spLocks noChangeArrowheads="1"/>
            </p:cNvSpPr>
            <p:nvPr/>
          </p:nvSpPr>
          <p:spPr bwMode="auto">
            <a:xfrm>
              <a:off x="5456462" y="151452"/>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12" name="Rectangle 22"/>
            <p:cNvSpPr>
              <a:spLocks noChangeArrowheads="1"/>
            </p:cNvSpPr>
            <p:nvPr/>
          </p:nvSpPr>
          <p:spPr bwMode="auto">
            <a:xfrm>
              <a:off x="6396038" y="4676775"/>
              <a:ext cx="1905000" cy="800100"/>
            </a:xfrm>
            <a:prstGeom prst="rect">
              <a:avLst/>
            </a:prstGeom>
            <a:noFill/>
            <a:ln w="28575">
              <a:solidFill>
                <a:schemeClr val="tx1"/>
              </a:solidFill>
              <a:miter lim="800000"/>
              <a:headEnd/>
              <a:tailEnd/>
            </a:ln>
          </p:spPr>
          <p:txBody>
            <a:bodyPr wrap="none" anchor="ctr"/>
            <a:lstStyle/>
            <a:p>
              <a:pPr fontAlgn="base">
                <a:lnSpc>
                  <a:spcPct val="100000"/>
                </a:lnSpc>
                <a:spcBef>
                  <a:spcPct val="0"/>
                </a:spcBef>
              </a:pPr>
              <a:endParaRPr lang="zh-CN" altLang="zh-CN" sz="3600">
                <a:solidFill>
                  <a:srgbClr val="FFFFCC"/>
                </a:solidFill>
                <a:latin typeface="Times New Roman" pitchFamily="18" charset="0"/>
              </a:endParaRPr>
            </a:p>
          </p:txBody>
        </p:sp>
        <p:sp>
          <p:nvSpPr>
            <p:cNvPr id="13" name="Text Box 32"/>
            <p:cNvSpPr txBox="1">
              <a:spLocks noChangeArrowheads="1"/>
            </p:cNvSpPr>
            <p:nvPr/>
          </p:nvSpPr>
          <p:spPr bwMode="auto">
            <a:xfrm>
              <a:off x="6281738" y="5794375"/>
              <a:ext cx="2133600" cy="519113"/>
            </a:xfrm>
            <a:prstGeom prst="rect">
              <a:avLst/>
            </a:prstGeom>
            <a:noFill/>
            <a:ln w="28575">
              <a:noFill/>
              <a:miter lim="800000"/>
              <a:headEnd/>
              <a:tailEnd/>
            </a:ln>
          </p:spPr>
          <p:txBody>
            <a:bodyPr>
              <a:spAutoFit/>
            </a:bodyPr>
            <a:lstStyle/>
            <a:p>
              <a:pPr fontAlgn="base">
                <a:lnSpc>
                  <a:spcPct val="100000"/>
                </a:lnSpc>
              </a:pPr>
              <a:r>
                <a:rPr lang="en-US" altLang="zh-CN">
                  <a:latin typeface="Times New Roman" pitchFamily="18" charset="0"/>
                </a:rPr>
                <a:t>I</a:t>
              </a:r>
              <a:r>
                <a:rPr lang="en-US" altLang="zh-CN" baseline="-25000">
                  <a:latin typeface="Times New Roman" pitchFamily="18" charset="0"/>
                </a:rPr>
                <a:t>10</a:t>
              </a:r>
              <a:r>
                <a:rPr lang="en-US" altLang="zh-CN"/>
                <a:t>:</a:t>
              </a:r>
              <a:r>
                <a:rPr lang="en-US" altLang="zh-CN">
                  <a:latin typeface="Times New Roman" pitchFamily="18" charset="0"/>
                </a:rPr>
                <a:t>T→T</a:t>
              </a:r>
              <a:r>
                <a:rPr lang="en-US" altLang="zh-CN"/>
                <a:t>*</a:t>
              </a:r>
              <a:r>
                <a:rPr lang="en-US" altLang="zh-CN">
                  <a:latin typeface="Times New Roman" pitchFamily="18" charset="0"/>
                </a:rPr>
                <a:t>F</a:t>
              </a:r>
              <a:r>
                <a:rPr lang="en-US" altLang="zh-CN" b="1">
                  <a:latin typeface="Times New Roman" pitchFamily="18" charset="0"/>
                </a:rPr>
                <a:t>·</a:t>
              </a:r>
            </a:p>
          </p:txBody>
        </p:sp>
        <p:sp>
          <p:nvSpPr>
            <p:cNvPr id="14" name="Text Box 35"/>
            <p:cNvSpPr txBox="1">
              <a:spLocks noChangeArrowheads="1"/>
            </p:cNvSpPr>
            <p:nvPr/>
          </p:nvSpPr>
          <p:spPr bwMode="auto">
            <a:xfrm>
              <a:off x="6396038" y="3724275"/>
              <a:ext cx="2057400" cy="490085"/>
            </a:xfrm>
            <a:prstGeom prst="rect">
              <a:avLst/>
            </a:prstGeom>
            <a:noFill/>
            <a:ln w="28575">
              <a:noFill/>
              <a:miter lim="800000"/>
              <a:headEnd/>
              <a:tailEnd/>
            </a:ln>
          </p:spPr>
          <p:txBody>
            <a:bodyPr>
              <a:spAutoFit/>
            </a:bodyPr>
            <a:lstStyle/>
            <a:p>
              <a:pPr algn="l" fontAlgn="base">
                <a:lnSpc>
                  <a:spcPct val="100000"/>
                </a:lnSpc>
              </a:pPr>
              <a:r>
                <a:rPr lang="en-US" altLang="zh-CN" dirty="0" smtClean="0">
                  <a:latin typeface="Times New Roman" pitchFamily="18" charset="0"/>
                </a:rPr>
                <a:t>I</a:t>
              </a:r>
              <a:r>
                <a:rPr lang="en-US" altLang="zh-CN" baseline="-25000" dirty="0" smtClean="0">
                  <a:latin typeface="Times New Roman" pitchFamily="18" charset="0"/>
                </a:rPr>
                <a:t>11 </a:t>
              </a:r>
              <a:r>
                <a:rPr lang="en-US" altLang="zh-CN" dirty="0" smtClean="0"/>
                <a:t>:    </a:t>
              </a:r>
              <a:r>
                <a:rPr lang="en-US" altLang="zh-CN" dirty="0" smtClean="0">
                  <a:latin typeface="Times New Roman" pitchFamily="18" charset="0"/>
                </a:rPr>
                <a:t>F</a:t>
              </a:r>
              <a:r>
                <a:rPr lang="en-US" altLang="zh-CN" dirty="0">
                  <a:latin typeface="Times New Roman" pitchFamily="18" charset="0"/>
                </a:rPr>
                <a:t>→(E) </a:t>
              </a:r>
              <a:r>
                <a:rPr lang="en-US" altLang="zh-CN" b="1" dirty="0">
                  <a:latin typeface="Times New Roman" pitchFamily="18" charset="0"/>
                </a:rPr>
                <a:t>·</a:t>
              </a:r>
            </a:p>
          </p:txBody>
        </p:sp>
        <p:sp>
          <p:nvSpPr>
            <p:cNvPr id="15" name="Line 2"/>
            <p:cNvSpPr>
              <a:spLocks noChangeShapeType="1"/>
            </p:cNvSpPr>
            <p:nvPr/>
          </p:nvSpPr>
          <p:spPr bwMode="auto">
            <a:xfrm flipV="1">
              <a:off x="5329238" y="676275"/>
              <a:ext cx="838200" cy="12700"/>
            </a:xfrm>
            <a:prstGeom prst="line">
              <a:avLst/>
            </a:prstGeom>
            <a:noFill/>
            <a:ln w="28575">
              <a:solidFill>
                <a:schemeClr val="tx1"/>
              </a:solidFill>
              <a:round/>
              <a:headEnd/>
              <a:tailEnd type="triangle" w="med" len="med"/>
            </a:ln>
          </p:spPr>
          <p:txBody>
            <a:bodyPr/>
            <a:lstStyle/>
            <a:p>
              <a:endParaRPr lang="zh-CN" altLang="en-US"/>
            </a:p>
          </p:txBody>
        </p:sp>
        <p:grpSp>
          <p:nvGrpSpPr>
            <p:cNvPr id="3" name="Group 3"/>
            <p:cNvGrpSpPr>
              <a:grpSpLocks/>
            </p:cNvGrpSpPr>
            <p:nvPr/>
          </p:nvGrpSpPr>
          <p:grpSpPr bwMode="auto">
            <a:xfrm>
              <a:off x="6407238" y="204788"/>
              <a:ext cx="1995403" cy="2130425"/>
              <a:chOff x="4060" y="224"/>
              <a:chExt cx="1076" cy="1248"/>
            </a:xfrm>
          </p:grpSpPr>
          <p:sp>
            <p:nvSpPr>
              <p:cNvPr id="111" name="Text Box 4"/>
              <p:cNvSpPr txBox="1">
                <a:spLocks noChangeArrowheads="1"/>
              </p:cNvSpPr>
              <p:nvPr/>
            </p:nvSpPr>
            <p:spPr bwMode="auto">
              <a:xfrm>
                <a:off x="4064" y="224"/>
                <a:ext cx="1072"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E→E+</a:t>
                </a:r>
                <a:r>
                  <a:rPr lang="en-US" altLang="zh-CN" b="1" dirty="0">
                    <a:latin typeface="Times New Roman" pitchFamily="18" charset="0"/>
                  </a:rPr>
                  <a:t>·</a:t>
                </a:r>
                <a:r>
                  <a:rPr lang="en-US" altLang="zh-CN" dirty="0">
                    <a:latin typeface="Times New Roman" pitchFamily="18" charset="0"/>
                  </a:rPr>
                  <a:t>T</a:t>
                </a:r>
              </a:p>
            </p:txBody>
          </p:sp>
          <p:sp>
            <p:nvSpPr>
              <p:cNvPr id="112" name="Text Box 5"/>
              <p:cNvSpPr txBox="1">
                <a:spLocks noChangeArrowheads="1"/>
              </p:cNvSpPr>
              <p:nvPr/>
            </p:nvSpPr>
            <p:spPr bwMode="auto">
              <a:xfrm>
                <a:off x="4072" y="456"/>
                <a:ext cx="1024" cy="304"/>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T→</a:t>
                </a:r>
                <a:r>
                  <a:rPr lang="en-US" altLang="zh-CN" b="1">
                    <a:latin typeface="Times New Roman" pitchFamily="18" charset="0"/>
                  </a:rPr>
                  <a:t>·</a:t>
                </a:r>
                <a:r>
                  <a:rPr lang="en-US" altLang="zh-CN">
                    <a:latin typeface="Times New Roman" pitchFamily="18" charset="0"/>
                  </a:rPr>
                  <a:t>T</a:t>
                </a:r>
                <a:r>
                  <a:rPr lang="en-US" altLang="zh-CN"/>
                  <a:t>*</a:t>
                </a:r>
                <a:r>
                  <a:rPr lang="en-US" altLang="zh-CN">
                    <a:latin typeface="Times New Roman" pitchFamily="18" charset="0"/>
                  </a:rPr>
                  <a:t>F</a:t>
                </a:r>
              </a:p>
            </p:txBody>
          </p:sp>
          <p:sp>
            <p:nvSpPr>
              <p:cNvPr id="113" name="Text Box 6"/>
              <p:cNvSpPr txBox="1">
                <a:spLocks noChangeArrowheads="1"/>
              </p:cNvSpPr>
              <p:nvPr/>
            </p:nvSpPr>
            <p:spPr bwMode="auto">
              <a:xfrm>
                <a:off x="4084" y="688"/>
                <a:ext cx="768"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T→</a:t>
                </a:r>
                <a:r>
                  <a:rPr lang="en-US" altLang="zh-CN" b="1" dirty="0">
                    <a:latin typeface="Times New Roman" pitchFamily="18" charset="0"/>
                  </a:rPr>
                  <a:t>·</a:t>
                </a:r>
                <a:r>
                  <a:rPr lang="en-US" altLang="zh-CN" dirty="0">
                    <a:latin typeface="Times New Roman" pitchFamily="18" charset="0"/>
                  </a:rPr>
                  <a:t>F</a:t>
                </a:r>
              </a:p>
            </p:txBody>
          </p:sp>
          <p:sp>
            <p:nvSpPr>
              <p:cNvPr id="114" name="Text Box 7"/>
              <p:cNvSpPr txBox="1">
                <a:spLocks noChangeArrowheads="1"/>
              </p:cNvSpPr>
              <p:nvPr/>
            </p:nvSpPr>
            <p:spPr bwMode="auto">
              <a:xfrm>
                <a:off x="4101" y="920"/>
                <a:ext cx="800"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F→</a:t>
                </a:r>
                <a:r>
                  <a:rPr lang="en-US" altLang="zh-CN" b="1" dirty="0">
                    <a:latin typeface="Times New Roman" pitchFamily="18" charset="0"/>
                  </a:rPr>
                  <a:t>·</a:t>
                </a:r>
                <a:r>
                  <a:rPr lang="en-US" altLang="zh-CN" dirty="0">
                    <a:latin typeface="Times New Roman" pitchFamily="18" charset="0"/>
                  </a:rPr>
                  <a:t>(E)</a:t>
                </a:r>
              </a:p>
            </p:txBody>
          </p:sp>
          <p:sp>
            <p:nvSpPr>
              <p:cNvPr id="115" name="Text Box 8"/>
              <p:cNvSpPr txBox="1">
                <a:spLocks noChangeArrowheads="1"/>
              </p:cNvSpPr>
              <p:nvPr/>
            </p:nvSpPr>
            <p:spPr bwMode="auto">
              <a:xfrm>
                <a:off x="4060" y="1168"/>
                <a:ext cx="816" cy="304"/>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F→</a:t>
                </a:r>
                <a:r>
                  <a:rPr lang="en-US" altLang="zh-CN" b="1" dirty="0">
                    <a:latin typeface="Times New Roman" pitchFamily="18" charset="0"/>
                  </a:rPr>
                  <a:t>·</a:t>
                </a:r>
                <a:r>
                  <a:rPr lang="en-US" altLang="zh-CN" dirty="0">
                    <a:latin typeface="Times New Roman" pitchFamily="18" charset="0"/>
                  </a:rPr>
                  <a:t>id</a:t>
                </a:r>
              </a:p>
            </p:txBody>
          </p:sp>
        </p:grpSp>
        <p:sp>
          <p:nvSpPr>
            <p:cNvPr id="17" name="Rectangle 9"/>
            <p:cNvSpPr>
              <a:spLocks noChangeArrowheads="1"/>
            </p:cNvSpPr>
            <p:nvPr/>
          </p:nvSpPr>
          <p:spPr bwMode="auto">
            <a:xfrm>
              <a:off x="6167438" y="231775"/>
              <a:ext cx="1981200" cy="2057400"/>
            </a:xfrm>
            <a:prstGeom prst="rect">
              <a:avLst/>
            </a:prstGeom>
            <a:noFill/>
            <a:ln w="28575">
              <a:solidFill>
                <a:schemeClr val="tx1"/>
              </a:solidFill>
              <a:miter lim="800000"/>
              <a:headEnd/>
              <a:tailEnd/>
            </a:ln>
          </p:spPr>
          <p:txBody>
            <a:bodyPr wrap="none" anchor="ctr"/>
            <a:lstStyle/>
            <a:p>
              <a:endParaRPr lang="zh-CN" altLang="en-US"/>
            </a:p>
          </p:txBody>
        </p:sp>
        <p:sp>
          <p:nvSpPr>
            <p:cNvPr id="18" name="Text Box 10"/>
            <p:cNvSpPr txBox="1">
              <a:spLocks noChangeArrowheads="1"/>
            </p:cNvSpPr>
            <p:nvPr/>
          </p:nvSpPr>
          <p:spPr bwMode="auto">
            <a:xfrm>
              <a:off x="6027738" y="14287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6</a:t>
              </a:r>
              <a:r>
                <a:rPr lang="en-US" altLang="zh-CN" dirty="0">
                  <a:latin typeface="Times New Roman" pitchFamily="18" charset="0"/>
                </a:rPr>
                <a:t>:</a:t>
              </a:r>
            </a:p>
          </p:txBody>
        </p:sp>
        <p:sp>
          <p:nvSpPr>
            <p:cNvPr id="19" name="Line 11"/>
            <p:cNvSpPr>
              <a:spLocks noChangeShapeType="1"/>
            </p:cNvSpPr>
            <p:nvPr/>
          </p:nvSpPr>
          <p:spPr bwMode="auto">
            <a:xfrm flipH="1" flipV="1">
              <a:off x="4948238" y="1438275"/>
              <a:ext cx="1219200" cy="0"/>
            </a:xfrm>
            <a:prstGeom prst="line">
              <a:avLst/>
            </a:prstGeom>
            <a:noFill/>
            <a:ln w="28575">
              <a:solidFill>
                <a:schemeClr val="tx1"/>
              </a:solidFill>
              <a:round/>
              <a:headEnd/>
              <a:tailEnd type="triangle" w="med" len="med"/>
            </a:ln>
          </p:spPr>
          <p:txBody>
            <a:bodyPr/>
            <a:lstStyle/>
            <a:p>
              <a:endParaRPr lang="zh-CN" altLang="en-US"/>
            </a:p>
          </p:txBody>
        </p:sp>
        <p:sp>
          <p:nvSpPr>
            <p:cNvPr id="20" name="Line 12"/>
            <p:cNvSpPr>
              <a:spLocks noChangeShapeType="1"/>
            </p:cNvSpPr>
            <p:nvPr/>
          </p:nvSpPr>
          <p:spPr bwMode="auto">
            <a:xfrm flipH="1">
              <a:off x="5557838" y="1743075"/>
              <a:ext cx="609600" cy="457200"/>
            </a:xfrm>
            <a:prstGeom prst="line">
              <a:avLst/>
            </a:prstGeom>
            <a:noFill/>
            <a:ln w="28575">
              <a:solidFill>
                <a:schemeClr val="tx1"/>
              </a:solidFill>
              <a:round/>
              <a:headEnd/>
              <a:tailEnd type="triangle" w="med" len="med"/>
            </a:ln>
          </p:spPr>
          <p:txBody>
            <a:bodyPr/>
            <a:lstStyle/>
            <a:p>
              <a:endParaRPr lang="zh-CN" altLang="en-US"/>
            </a:p>
          </p:txBody>
        </p:sp>
        <p:sp>
          <p:nvSpPr>
            <p:cNvPr id="21" name="Text Box 13"/>
            <p:cNvSpPr txBox="1">
              <a:spLocks noChangeArrowheads="1"/>
            </p:cNvSpPr>
            <p:nvPr/>
          </p:nvSpPr>
          <p:spPr bwMode="auto">
            <a:xfrm>
              <a:off x="8148638" y="697871"/>
              <a:ext cx="533401"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id</a:t>
              </a:r>
            </a:p>
          </p:txBody>
        </p:sp>
        <p:sp>
          <p:nvSpPr>
            <p:cNvPr id="22" name="Line 14"/>
            <p:cNvSpPr>
              <a:spLocks noChangeShapeType="1"/>
            </p:cNvSpPr>
            <p:nvPr/>
          </p:nvSpPr>
          <p:spPr bwMode="auto">
            <a:xfrm>
              <a:off x="5557838" y="2886075"/>
              <a:ext cx="838200" cy="0"/>
            </a:xfrm>
            <a:prstGeom prst="line">
              <a:avLst/>
            </a:prstGeom>
            <a:noFill/>
            <a:ln w="28575">
              <a:solidFill>
                <a:schemeClr val="bg1"/>
              </a:solidFill>
              <a:round/>
              <a:headEnd/>
              <a:tailEnd type="triangle" w="med" len="med"/>
            </a:ln>
          </p:spPr>
          <p:txBody>
            <a:bodyPr/>
            <a:lstStyle/>
            <a:p>
              <a:endParaRPr lang="zh-CN" altLang="en-US"/>
            </a:p>
          </p:txBody>
        </p:sp>
        <p:cxnSp>
          <p:nvCxnSpPr>
            <p:cNvPr id="23" name="AutoShape 15"/>
            <p:cNvCxnSpPr>
              <a:cxnSpLocks noChangeShapeType="1"/>
              <a:stCxn id="17" idx="3"/>
            </p:cNvCxnSpPr>
            <p:nvPr/>
          </p:nvCxnSpPr>
          <p:spPr bwMode="auto">
            <a:xfrm flipH="1">
              <a:off x="1824038" y="1260475"/>
              <a:ext cx="6338887" cy="4014788"/>
            </a:xfrm>
            <a:prstGeom prst="bentConnector4">
              <a:avLst>
                <a:gd name="adj1" fmla="val -8065"/>
                <a:gd name="adj2" fmla="val 132579"/>
              </a:avLst>
            </a:prstGeom>
            <a:noFill/>
            <a:ln w="28575">
              <a:solidFill>
                <a:schemeClr val="tx1"/>
              </a:solidFill>
              <a:miter lim="800000"/>
              <a:headEnd/>
              <a:tailEnd type="triangle" w="med" len="med"/>
            </a:ln>
          </p:spPr>
        </p:cxnSp>
        <p:sp>
          <p:nvSpPr>
            <p:cNvPr id="24" name="Rectangle 16"/>
            <p:cNvSpPr>
              <a:spLocks noChangeArrowheads="1"/>
            </p:cNvSpPr>
            <p:nvPr/>
          </p:nvSpPr>
          <p:spPr bwMode="auto">
            <a:xfrm>
              <a:off x="6396038" y="2606675"/>
              <a:ext cx="1905000" cy="812800"/>
            </a:xfrm>
            <a:prstGeom prst="rect">
              <a:avLst/>
            </a:prstGeom>
            <a:noFill/>
            <a:ln w="28575">
              <a:solidFill>
                <a:schemeClr val="tx1"/>
              </a:solidFill>
              <a:miter lim="800000"/>
              <a:headEnd/>
              <a:tailEnd/>
            </a:ln>
          </p:spPr>
          <p:txBody>
            <a:bodyPr wrap="none" anchor="ctr"/>
            <a:lstStyle/>
            <a:p>
              <a:endParaRPr lang="zh-CN" altLang="en-US"/>
            </a:p>
          </p:txBody>
        </p:sp>
        <p:sp>
          <p:nvSpPr>
            <p:cNvPr id="25" name="Text Box 17"/>
            <p:cNvSpPr txBox="1">
              <a:spLocks noChangeArrowheads="1"/>
            </p:cNvSpPr>
            <p:nvPr/>
          </p:nvSpPr>
          <p:spPr bwMode="auto">
            <a:xfrm>
              <a:off x="6383338" y="2543175"/>
              <a:ext cx="20574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8</a:t>
              </a:r>
              <a:r>
                <a:rPr lang="en-US" altLang="zh-CN" dirty="0" smtClean="0"/>
                <a:t>:     </a:t>
              </a:r>
              <a:r>
                <a:rPr lang="en-US" altLang="zh-CN" dirty="0" smtClean="0">
                  <a:latin typeface="Times New Roman" pitchFamily="18" charset="0"/>
                </a:rPr>
                <a:t>F</a:t>
              </a:r>
              <a:r>
                <a:rPr lang="en-US" altLang="zh-CN" dirty="0">
                  <a:latin typeface="Times New Roman" pitchFamily="18" charset="0"/>
                </a:rPr>
                <a:t>→</a:t>
              </a:r>
              <a:r>
                <a:rPr lang="en-US" altLang="zh-CN" b="1" dirty="0">
                  <a:latin typeface="Times New Roman" pitchFamily="18" charset="0"/>
                </a:rPr>
                <a:t> </a:t>
              </a:r>
              <a:r>
                <a:rPr lang="en-US" altLang="zh-CN" dirty="0">
                  <a:latin typeface="Times New Roman" pitchFamily="18" charset="0"/>
                </a:rPr>
                <a:t>(E</a:t>
              </a:r>
              <a:r>
                <a:rPr lang="en-US" altLang="zh-CN" b="1" dirty="0">
                  <a:latin typeface="Times New Roman" pitchFamily="18" charset="0"/>
                </a:rPr>
                <a:t>·</a:t>
              </a:r>
              <a:r>
                <a:rPr lang="en-US" altLang="zh-CN" dirty="0">
                  <a:latin typeface="Times New Roman" pitchFamily="18" charset="0"/>
                </a:rPr>
                <a:t>)</a:t>
              </a:r>
            </a:p>
          </p:txBody>
        </p:sp>
        <p:sp>
          <p:nvSpPr>
            <p:cNvPr id="26" name="Text Box 18"/>
            <p:cNvSpPr txBox="1">
              <a:spLocks noChangeArrowheads="1"/>
            </p:cNvSpPr>
            <p:nvPr/>
          </p:nvSpPr>
          <p:spPr bwMode="auto">
            <a:xfrm>
              <a:off x="6675438" y="2898775"/>
              <a:ext cx="1612900" cy="51911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E→E</a:t>
              </a:r>
              <a:r>
                <a:rPr lang="en-US" altLang="zh-CN" b="1">
                  <a:latin typeface="Times New Roman" pitchFamily="18" charset="0"/>
                </a:rPr>
                <a:t>·</a:t>
              </a:r>
              <a:r>
                <a:rPr lang="en-US" altLang="zh-CN">
                  <a:latin typeface="Times New Roman" pitchFamily="18" charset="0"/>
                </a:rPr>
                <a:t>+T</a:t>
              </a:r>
            </a:p>
          </p:txBody>
        </p:sp>
        <p:sp>
          <p:nvSpPr>
            <p:cNvPr id="27" name="Text Box 19"/>
            <p:cNvSpPr txBox="1">
              <a:spLocks noChangeArrowheads="1"/>
            </p:cNvSpPr>
            <p:nvPr/>
          </p:nvSpPr>
          <p:spPr bwMode="auto">
            <a:xfrm>
              <a:off x="5710238" y="2336489"/>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E</a:t>
              </a:r>
            </a:p>
          </p:txBody>
        </p:sp>
        <p:sp>
          <p:nvSpPr>
            <p:cNvPr id="28" name="Line 20"/>
            <p:cNvSpPr>
              <a:spLocks noChangeShapeType="1"/>
            </p:cNvSpPr>
            <p:nvPr/>
          </p:nvSpPr>
          <p:spPr bwMode="auto">
            <a:xfrm flipV="1">
              <a:off x="7234238" y="2276475"/>
              <a:ext cx="0" cy="304800"/>
            </a:xfrm>
            <a:prstGeom prst="line">
              <a:avLst/>
            </a:prstGeom>
            <a:noFill/>
            <a:ln w="28575">
              <a:solidFill>
                <a:schemeClr val="bg1"/>
              </a:solidFill>
              <a:round/>
              <a:headEnd/>
              <a:tailEnd type="triangle" w="med" len="med"/>
            </a:ln>
          </p:spPr>
          <p:txBody>
            <a:bodyPr/>
            <a:lstStyle/>
            <a:p>
              <a:endParaRPr lang="zh-CN" altLang="en-US"/>
            </a:p>
          </p:txBody>
        </p:sp>
        <p:sp>
          <p:nvSpPr>
            <p:cNvPr id="29" name="Text Box 21"/>
            <p:cNvSpPr txBox="1">
              <a:spLocks noChangeArrowheads="1"/>
            </p:cNvSpPr>
            <p:nvPr/>
          </p:nvSpPr>
          <p:spPr bwMode="auto">
            <a:xfrm>
              <a:off x="7310438" y="2119635"/>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30" name="Text Box 24"/>
            <p:cNvSpPr txBox="1">
              <a:spLocks noChangeArrowheads="1"/>
            </p:cNvSpPr>
            <p:nvPr/>
          </p:nvSpPr>
          <p:spPr bwMode="auto">
            <a:xfrm>
              <a:off x="8148638" y="1415420"/>
              <a:ext cx="3810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T</a:t>
              </a:r>
            </a:p>
          </p:txBody>
        </p:sp>
        <p:sp>
          <p:nvSpPr>
            <p:cNvPr id="31" name="Text Box 25"/>
            <p:cNvSpPr txBox="1">
              <a:spLocks noChangeArrowheads="1"/>
            </p:cNvSpPr>
            <p:nvPr/>
          </p:nvSpPr>
          <p:spPr bwMode="auto">
            <a:xfrm>
              <a:off x="6370639" y="4602163"/>
              <a:ext cx="20574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9</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rPr>
                <a:t>→E+T</a:t>
              </a:r>
              <a:r>
                <a:rPr lang="en-US" altLang="zh-CN" b="1" dirty="0">
                  <a:solidFill>
                    <a:srgbClr val="FF0066"/>
                  </a:solidFill>
                  <a:latin typeface="Times New Roman" pitchFamily="18" charset="0"/>
                </a:rPr>
                <a:t>·</a:t>
              </a:r>
            </a:p>
          </p:txBody>
        </p:sp>
        <p:sp>
          <p:nvSpPr>
            <p:cNvPr id="32" name="Text Box 26"/>
            <p:cNvSpPr txBox="1">
              <a:spLocks noChangeArrowheads="1"/>
            </p:cNvSpPr>
            <p:nvPr/>
          </p:nvSpPr>
          <p:spPr bwMode="auto">
            <a:xfrm>
              <a:off x="6662738" y="4957763"/>
              <a:ext cx="1612900" cy="519112"/>
            </a:xfrm>
            <a:prstGeom prst="rect">
              <a:avLst/>
            </a:prstGeom>
            <a:noFill/>
            <a:ln w="9525">
              <a:noFill/>
              <a:miter lim="800000"/>
              <a:headEnd/>
              <a:tailEnd/>
            </a:ln>
          </p:spPr>
          <p:txBody>
            <a:bodyPr>
              <a:spAutoFit/>
            </a:bodyPr>
            <a:lstStyle/>
            <a:p>
              <a:pPr fontAlgn="base">
                <a:lnSpc>
                  <a:spcPct val="100000"/>
                </a:lnSpc>
              </a:pPr>
              <a:r>
                <a:rPr lang="en-US" altLang="zh-CN">
                  <a:solidFill>
                    <a:srgbClr val="FF0066"/>
                  </a:solidFill>
                  <a:latin typeface="Times New Roman" pitchFamily="18" charset="0"/>
                </a:rPr>
                <a:t>T→T</a:t>
              </a:r>
              <a:r>
                <a:rPr lang="en-US" altLang="zh-CN" b="1">
                  <a:solidFill>
                    <a:srgbClr val="FF0066"/>
                  </a:solidFill>
                  <a:latin typeface="Times New Roman" pitchFamily="18" charset="0"/>
                </a:rPr>
                <a:t>·</a:t>
              </a:r>
              <a:r>
                <a:rPr lang="en-US" altLang="zh-CN">
                  <a:solidFill>
                    <a:srgbClr val="FF0066"/>
                  </a:solidFill>
                </a:rPr>
                <a:t>*</a:t>
              </a:r>
              <a:r>
                <a:rPr lang="en-US" altLang="zh-CN">
                  <a:solidFill>
                    <a:srgbClr val="FF0066"/>
                  </a:solidFill>
                  <a:latin typeface="Times New Roman" pitchFamily="18" charset="0"/>
                </a:rPr>
                <a:t>F</a:t>
              </a:r>
            </a:p>
          </p:txBody>
        </p:sp>
        <p:sp>
          <p:nvSpPr>
            <p:cNvPr id="33" name="Line 27"/>
            <p:cNvSpPr>
              <a:spLocks noChangeShapeType="1"/>
            </p:cNvSpPr>
            <p:nvPr/>
          </p:nvSpPr>
          <p:spPr bwMode="auto">
            <a:xfrm flipH="1">
              <a:off x="5557838" y="5095875"/>
              <a:ext cx="838200" cy="457200"/>
            </a:xfrm>
            <a:prstGeom prst="line">
              <a:avLst/>
            </a:prstGeom>
            <a:noFill/>
            <a:ln w="28575">
              <a:solidFill>
                <a:schemeClr val="tx1"/>
              </a:solidFill>
              <a:round/>
              <a:headEnd/>
              <a:tailEnd type="triangle" w="med" len="med"/>
            </a:ln>
          </p:spPr>
          <p:txBody>
            <a:bodyPr/>
            <a:lstStyle/>
            <a:p>
              <a:endParaRPr lang="zh-CN" altLang="en-US"/>
            </a:p>
          </p:txBody>
        </p:sp>
        <p:sp>
          <p:nvSpPr>
            <p:cNvPr id="34" name="Text Box 28"/>
            <p:cNvSpPr txBox="1">
              <a:spLocks noChangeArrowheads="1"/>
            </p:cNvSpPr>
            <p:nvPr/>
          </p:nvSpPr>
          <p:spPr bwMode="auto">
            <a:xfrm>
              <a:off x="5757863" y="4805363"/>
              <a:ext cx="361950" cy="519112"/>
            </a:xfrm>
            <a:prstGeom prst="rect">
              <a:avLst/>
            </a:prstGeom>
            <a:noFill/>
            <a:ln w="28575">
              <a:noFill/>
              <a:miter lim="800000"/>
              <a:headEnd/>
              <a:tailEnd/>
            </a:ln>
          </p:spPr>
          <p:txBody>
            <a:bodyPr wrap="none">
              <a:spAutoFit/>
            </a:bodyPr>
            <a:lstStyle/>
            <a:p>
              <a:pPr fontAlgn="base">
                <a:lnSpc>
                  <a:spcPct val="100000"/>
                </a:lnSpc>
                <a:spcBef>
                  <a:spcPct val="0"/>
                </a:spcBef>
              </a:pPr>
              <a:r>
                <a:rPr lang="en-US" altLang="zh-CN"/>
                <a:t>*</a:t>
              </a:r>
            </a:p>
          </p:txBody>
        </p:sp>
        <p:sp>
          <p:nvSpPr>
            <p:cNvPr id="35" name="Line 29"/>
            <p:cNvSpPr>
              <a:spLocks noChangeShapeType="1"/>
            </p:cNvSpPr>
            <p:nvPr/>
          </p:nvSpPr>
          <p:spPr bwMode="auto">
            <a:xfrm>
              <a:off x="5557838" y="6086475"/>
              <a:ext cx="838200" cy="0"/>
            </a:xfrm>
            <a:prstGeom prst="line">
              <a:avLst/>
            </a:prstGeom>
            <a:noFill/>
            <a:ln w="28575">
              <a:solidFill>
                <a:schemeClr val="tx1"/>
              </a:solidFill>
              <a:round/>
              <a:headEnd/>
              <a:tailEnd type="triangle" w="med" len="med"/>
            </a:ln>
          </p:spPr>
          <p:txBody>
            <a:bodyPr/>
            <a:lstStyle/>
            <a:p>
              <a:endParaRPr lang="zh-CN" altLang="en-US"/>
            </a:p>
          </p:txBody>
        </p:sp>
        <p:sp>
          <p:nvSpPr>
            <p:cNvPr id="36" name="Rectangle 30"/>
            <p:cNvSpPr>
              <a:spLocks noChangeArrowheads="1"/>
            </p:cNvSpPr>
            <p:nvPr/>
          </p:nvSpPr>
          <p:spPr bwMode="auto">
            <a:xfrm>
              <a:off x="6396038" y="5857875"/>
              <a:ext cx="1905000" cy="457200"/>
            </a:xfrm>
            <a:prstGeom prst="rect">
              <a:avLst/>
            </a:prstGeom>
            <a:noFill/>
            <a:ln w="28575">
              <a:solidFill>
                <a:schemeClr val="tx1"/>
              </a:solidFill>
              <a:miter lim="800000"/>
              <a:headEnd/>
              <a:tailEnd/>
            </a:ln>
          </p:spPr>
          <p:txBody>
            <a:bodyPr wrap="none" anchor="ctr"/>
            <a:lstStyle/>
            <a:p>
              <a:endParaRPr lang="zh-CN" altLang="en-US"/>
            </a:p>
          </p:txBody>
        </p:sp>
        <p:sp>
          <p:nvSpPr>
            <p:cNvPr id="37" name="Text Box 31"/>
            <p:cNvSpPr txBox="1">
              <a:spLocks noChangeArrowheads="1"/>
            </p:cNvSpPr>
            <p:nvPr/>
          </p:nvSpPr>
          <p:spPr bwMode="auto">
            <a:xfrm>
              <a:off x="5786438" y="5537525"/>
              <a:ext cx="3810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38" name="Line 33"/>
            <p:cNvSpPr>
              <a:spLocks noChangeShapeType="1"/>
            </p:cNvSpPr>
            <p:nvPr/>
          </p:nvSpPr>
          <p:spPr bwMode="auto">
            <a:xfrm>
              <a:off x="7234238" y="3419475"/>
              <a:ext cx="0" cy="381000"/>
            </a:xfrm>
            <a:prstGeom prst="line">
              <a:avLst/>
            </a:prstGeom>
            <a:noFill/>
            <a:ln w="28575">
              <a:solidFill>
                <a:schemeClr val="tx1"/>
              </a:solidFill>
              <a:round/>
              <a:headEnd/>
              <a:tailEnd type="triangle" w="med" len="med"/>
            </a:ln>
          </p:spPr>
          <p:txBody>
            <a:bodyPr/>
            <a:lstStyle/>
            <a:p>
              <a:endParaRPr lang="zh-CN" altLang="en-US"/>
            </a:p>
          </p:txBody>
        </p:sp>
        <p:sp>
          <p:nvSpPr>
            <p:cNvPr id="39" name="Rectangle 34"/>
            <p:cNvSpPr>
              <a:spLocks noChangeArrowheads="1"/>
            </p:cNvSpPr>
            <p:nvPr/>
          </p:nvSpPr>
          <p:spPr bwMode="auto">
            <a:xfrm>
              <a:off x="6396038" y="3800475"/>
              <a:ext cx="1905000" cy="457200"/>
            </a:xfrm>
            <a:prstGeom prst="rect">
              <a:avLst/>
            </a:prstGeom>
            <a:noFill/>
            <a:ln w="28575">
              <a:solidFill>
                <a:schemeClr val="tx1"/>
              </a:solidFill>
              <a:miter lim="800000"/>
              <a:headEnd/>
              <a:tailEnd/>
            </a:ln>
          </p:spPr>
          <p:txBody>
            <a:bodyPr wrap="none" anchor="ctr"/>
            <a:lstStyle/>
            <a:p>
              <a:endParaRPr lang="zh-CN" altLang="en-US"/>
            </a:p>
          </p:txBody>
        </p:sp>
        <p:sp>
          <p:nvSpPr>
            <p:cNvPr id="40" name="Text Box 36"/>
            <p:cNvSpPr txBox="1">
              <a:spLocks noChangeArrowheads="1"/>
            </p:cNvSpPr>
            <p:nvPr/>
          </p:nvSpPr>
          <p:spPr bwMode="auto">
            <a:xfrm>
              <a:off x="7424738" y="3305175"/>
              <a:ext cx="304800" cy="519113"/>
            </a:xfrm>
            <a:prstGeom prst="rect">
              <a:avLst/>
            </a:prstGeom>
            <a:noFill/>
            <a:ln w="28575">
              <a:noFill/>
              <a:miter lim="800000"/>
              <a:headEnd/>
              <a:tailEnd/>
            </a:ln>
          </p:spPr>
          <p:txBody>
            <a:bodyPr>
              <a:spAutoFit/>
            </a:bodyPr>
            <a:lstStyle/>
            <a:p>
              <a:pPr fontAlgn="base">
                <a:lnSpc>
                  <a:spcPct val="100000"/>
                </a:lnSpc>
              </a:pPr>
              <a:r>
                <a:rPr lang="en-US" altLang="zh-CN">
                  <a:latin typeface="Times New Roman" pitchFamily="18" charset="0"/>
                </a:rPr>
                <a:t>)</a:t>
              </a:r>
            </a:p>
          </p:txBody>
        </p:sp>
        <p:sp>
          <p:nvSpPr>
            <p:cNvPr id="41" name="Rectangle 37"/>
            <p:cNvSpPr>
              <a:spLocks noChangeArrowheads="1"/>
            </p:cNvSpPr>
            <p:nvPr/>
          </p:nvSpPr>
          <p:spPr bwMode="auto">
            <a:xfrm>
              <a:off x="8774022" y="1153455"/>
              <a:ext cx="381000" cy="4789463"/>
            </a:xfrm>
            <a:prstGeom prst="rect">
              <a:avLst/>
            </a:prstGeom>
            <a:noFill/>
            <a:ln w="28575">
              <a:noFill/>
              <a:miter lim="800000"/>
              <a:headEnd/>
              <a:tailEnd/>
            </a:ln>
          </p:spPr>
          <p:txBody>
            <a:bodyPr lIns="90000" tIns="46800" rIns="90000" bIns="46800">
              <a:spAutoFit/>
            </a:bodyPr>
            <a:lstStyle/>
            <a:p>
              <a:pPr algn="l" fontAlgn="base">
                <a:lnSpc>
                  <a:spcPct val="100000"/>
                </a:lnSpc>
                <a:spcBef>
                  <a:spcPct val="0"/>
                </a:spcBef>
              </a:pPr>
              <a:r>
                <a:rPr lang="zh-CN" altLang="en-US" dirty="0"/>
                <a:t>识别表达式文法活前缀的</a:t>
              </a:r>
              <a:r>
                <a:rPr lang="en-US" altLang="zh-CN" dirty="0"/>
                <a:t>DFA</a:t>
              </a:r>
            </a:p>
          </p:txBody>
        </p:sp>
        <p:sp>
          <p:nvSpPr>
            <p:cNvPr id="42" name="Rectangle 38"/>
            <p:cNvSpPr>
              <a:spLocks noChangeArrowheads="1"/>
            </p:cNvSpPr>
            <p:nvPr/>
          </p:nvSpPr>
          <p:spPr bwMode="auto">
            <a:xfrm>
              <a:off x="769938" y="238125"/>
              <a:ext cx="2044700" cy="2667000"/>
            </a:xfrm>
            <a:prstGeom prst="rect">
              <a:avLst/>
            </a:prstGeom>
            <a:noFill/>
            <a:ln w="28575">
              <a:solidFill>
                <a:schemeClr val="tx1"/>
              </a:solidFill>
              <a:miter lim="800000"/>
              <a:headEnd/>
              <a:tailEnd/>
            </a:ln>
          </p:spPr>
          <p:txBody>
            <a:bodyPr wrap="none" anchor="ctr"/>
            <a:lstStyle/>
            <a:p>
              <a:endParaRPr lang="zh-CN" altLang="en-US"/>
            </a:p>
          </p:txBody>
        </p:sp>
        <p:grpSp>
          <p:nvGrpSpPr>
            <p:cNvPr id="4" name="Group 39"/>
            <p:cNvGrpSpPr>
              <a:grpSpLocks/>
            </p:cNvGrpSpPr>
            <p:nvPr/>
          </p:nvGrpSpPr>
          <p:grpSpPr bwMode="auto">
            <a:xfrm>
              <a:off x="1025526" y="225425"/>
              <a:ext cx="1741488" cy="2701925"/>
              <a:chOff x="697" y="144"/>
              <a:chExt cx="1097" cy="1702"/>
            </a:xfrm>
          </p:grpSpPr>
          <p:sp>
            <p:nvSpPr>
              <p:cNvPr id="104" name="Text Box 40"/>
              <p:cNvSpPr txBox="1">
                <a:spLocks noChangeArrowheads="1"/>
              </p:cNvSpPr>
              <p:nvPr/>
            </p:nvSpPr>
            <p:spPr bwMode="auto">
              <a:xfrm>
                <a:off x="697" y="144"/>
                <a:ext cx="1000"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E</a:t>
                </a:r>
                <a:r>
                  <a:rPr lang="en-US" altLang="zh-CN" dirty="0">
                    <a:latin typeface="Times New Roman" pitchFamily="18" charset="0"/>
                    <a:cs typeface="Times New Roman" pitchFamily="18" charset="0"/>
                  </a:rPr>
                  <a:t>'</a:t>
                </a:r>
                <a:r>
                  <a:rPr lang="en-US" altLang="zh-CN" dirty="0">
                    <a:latin typeface="Times New Roman" pitchFamily="18" charset="0"/>
                  </a:rPr>
                  <a:t>→</a:t>
                </a:r>
                <a:r>
                  <a:rPr lang="en-US" altLang="zh-CN" b="1" dirty="0">
                    <a:latin typeface="Times New Roman" pitchFamily="18" charset="0"/>
                  </a:rPr>
                  <a:t>·</a:t>
                </a:r>
                <a:r>
                  <a:rPr lang="en-US" altLang="zh-CN" dirty="0">
                    <a:latin typeface="Times New Roman" pitchFamily="18" charset="0"/>
                  </a:rPr>
                  <a:t>E</a:t>
                </a:r>
              </a:p>
            </p:txBody>
          </p:sp>
          <p:sp>
            <p:nvSpPr>
              <p:cNvPr id="105" name="Text Box 41"/>
              <p:cNvSpPr txBox="1">
                <a:spLocks noChangeArrowheads="1"/>
              </p:cNvSpPr>
              <p:nvPr/>
            </p:nvSpPr>
            <p:spPr bwMode="auto">
              <a:xfrm>
                <a:off x="722" y="360"/>
                <a:ext cx="1072"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E+T</a:t>
                </a:r>
              </a:p>
            </p:txBody>
          </p:sp>
          <p:sp>
            <p:nvSpPr>
              <p:cNvPr id="106" name="Text Box 42"/>
              <p:cNvSpPr txBox="1">
                <a:spLocks noChangeArrowheads="1"/>
              </p:cNvSpPr>
              <p:nvPr/>
            </p:nvSpPr>
            <p:spPr bwMode="auto">
              <a:xfrm>
                <a:off x="720" y="584"/>
                <a:ext cx="928"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T</a:t>
                </a:r>
              </a:p>
            </p:txBody>
          </p:sp>
          <p:sp>
            <p:nvSpPr>
              <p:cNvPr id="107" name="Text Box 43"/>
              <p:cNvSpPr txBox="1">
                <a:spLocks noChangeArrowheads="1"/>
              </p:cNvSpPr>
              <p:nvPr/>
            </p:nvSpPr>
            <p:spPr bwMode="auto">
              <a:xfrm>
                <a:off x="751" y="813"/>
                <a:ext cx="1024" cy="32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a:t>
                </a:r>
                <a:r>
                  <a:rPr lang="en-US" altLang="zh-CN" b="1" dirty="0">
                    <a:latin typeface="Times New Roman" pitchFamily="18" charset="0"/>
                  </a:rPr>
                  <a:t>·</a:t>
                </a:r>
                <a:r>
                  <a:rPr lang="en-US" altLang="zh-CN" dirty="0">
                    <a:latin typeface="Times New Roman" pitchFamily="18" charset="0"/>
                  </a:rPr>
                  <a:t>T</a:t>
                </a:r>
                <a:r>
                  <a:rPr lang="en-US" altLang="zh-CN" dirty="0"/>
                  <a:t>*</a:t>
                </a:r>
                <a:r>
                  <a:rPr lang="en-US" altLang="zh-CN" dirty="0">
                    <a:latin typeface="Times New Roman" pitchFamily="18" charset="0"/>
                  </a:rPr>
                  <a:t>F</a:t>
                </a:r>
              </a:p>
            </p:txBody>
          </p:sp>
          <p:sp>
            <p:nvSpPr>
              <p:cNvPr id="108" name="Text Box 44"/>
              <p:cNvSpPr txBox="1">
                <a:spLocks noChangeArrowheads="1"/>
              </p:cNvSpPr>
              <p:nvPr/>
            </p:nvSpPr>
            <p:spPr bwMode="auto">
              <a:xfrm>
                <a:off x="795" y="1056"/>
                <a:ext cx="768"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T→</a:t>
                </a:r>
                <a:r>
                  <a:rPr lang="en-US" altLang="zh-CN" b="1">
                    <a:latin typeface="Times New Roman" pitchFamily="18" charset="0"/>
                  </a:rPr>
                  <a:t>·</a:t>
                </a:r>
                <a:r>
                  <a:rPr lang="en-US" altLang="zh-CN">
                    <a:latin typeface="Times New Roman" pitchFamily="18" charset="0"/>
                  </a:rPr>
                  <a:t>F</a:t>
                </a:r>
              </a:p>
            </p:txBody>
          </p:sp>
          <p:sp>
            <p:nvSpPr>
              <p:cNvPr id="109" name="Text Box 45"/>
              <p:cNvSpPr txBox="1">
                <a:spLocks noChangeArrowheads="1"/>
              </p:cNvSpPr>
              <p:nvPr/>
            </p:nvSpPr>
            <p:spPr bwMode="auto">
              <a:xfrm>
                <a:off x="872" y="1270"/>
                <a:ext cx="800"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110" name="Text Box 46"/>
              <p:cNvSpPr txBox="1">
                <a:spLocks noChangeArrowheads="1"/>
              </p:cNvSpPr>
              <p:nvPr/>
            </p:nvSpPr>
            <p:spPr bwMode="auto">
              <a:xfrm>
                <a:off x="782" y="1519"/>
                <a:ext cx="816" cy="327"/>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id</a:t>
                </a:r>
              </a:p>
            </p:txBody>
          </p:sp>
        </p:grpSp>
        <p:sp>
          <p:nvSpPr>
            <p:cNvPr id="44" name="Text Box 47"/>
            <p:cNvSpPr txBox="1">
              <a:spLocks noChangeArrowheads="1"/>
            </p:cNvSpPr>
            <p:nvPr/>
          </p:nvSpPr>
          <p:spPr bwMode="auto">
            <a:xfrm>
              <a:off x="630238" y="161925"/>
              <a:ext cx="914400" cy="775967"/>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0</a:t>
              </a:r>
              <a:r>
                <a:rPr lang="en-US" altLang="zh-CN" sz="3200" dirty="0">
                  <a:latin typeface="Times New Roman" pitchFamily="18" charset="0"/>
                </a:rPr>
                <a:t>:</a:t>
              </a:r>
            </a:p>
          </p:txBody>
        </p:sp>
        <p:sp>
          <p:nvSpPr>
            <p:cNvPr id="45" name="Line 48"/>
            <p:cNvSpPr>
              <a:spLocks noChangeShapeType="1"/>
            </p:cNvSpPr>
            <p:nvPr/>
          </p:nvSpPr>
          <p:spPr bwMode="auto">
            <a:xfrm>
              <a:off x="2814638" y="695325"/>
              <a:ext cx="687387" cy="0"/>
            </a:xfrm>
            <a:prstGeom prst="line">
              <a:avLst/>
            </a:prstGeom>
            <a:noFill/>
            <a:ln w="28575">
              <a:solidFill>
                <a:schemeClr val="tx1"/>
              </a:solidFill>
              <a:round/>
              <a:headEnd/>
              <a:tailEnd type="triangle" w="med" len="med"/>
            </a:ln>
          </p:spPr>
          <p:txBody>
            <a:bodyPr/>
            <a:lstStyle/>
            <a:p>
              <a:endParaRPr lang="zh-CN" altLang="en-US"/>
            </a:p>
          </p:txBody>
        </p:sp>
        <p:sp>
          <p:nvSpPr>
            <p:cNvPr id="46" name="Text Box 49"/>
            <p:cNvSpPr txBox="1">
              <a:spLocks noChangeArrowheads="1"/>
            </p:cNvSpPr>
            <p:nvPr/>
          </p:nvSpPr>
          <p:spPr bwMode="auto">
            <a:xfrm>
              <a:off x="2916238" y="170185"/>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E</a:t>
              </a:r>
            </a:p>
          </p:txBody>
        </p:sp>
        <p:sp>
          <p:nvSpPr>
            <p:cNvPr id="47" name="Rectangle 50"/>
            <p:cNvSpPr>
              <a:spLocks noChangeArrowheads="1"/>
            </p:cNvSpPr>
            <p:nvPr/>
          </p:nvSpPr>
          <p:spPr bwMode="auto">
            <a:xfrm>
              <a:off x="3498850" y="288925"/>
              <a:ext cx="1830388" cy="787400"/>
            </a:xfrm>
            <a:prstGeom prst="rect">
              <a:avLst/>
            </a:prstGeom>
            <a:noFill/>
            <a:ln w="28575">
              <a:solidFill>
                <a:schemeClr val="tx1"/>
              </a:solidFill>
              <a:miter lim="800000"/>
              <a:headEnd/>
              <a:tailEnd/>
            </a:ln>
          </p:spPr>
          <p:txBody>
            <a:bodyPr wrap="none" anchor="ctr"/>
            <a:lstStyle/>
            <a:p>
              <a:endParaRPr lang="zh-CN" altLang="en-US"/>
            </a:p>
          </p:txBody>
        </p:sp>
        <p:sp>
          <p:nvSpPr>
            <p:cNvPr id="48" name="Text Box 51"/>
            <p:cNvSpPr txBox="1">
              <a:spLocks noChangeArrowheads="1"/>
            </p:cNvSpPr>
            <p:nvPr/>
          </p:nvSpPr>
          <p:spPr bwMode="auto">
            <a:xfrm>
              <a:off x="3475038" y="225424"/>
              <a:ext cx="18542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1</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cs typeface="Times New Roman" pitchFamily="18" charset="0"/>
                </a:rPr>
                <a:t>'</a:t>
              </a:r>
              <a:r>
                <a:rPr lang="en-US" altLang="zh-CN" dirty="0">
                  <a:solidFill>
                    <a:srgbClr val="FF0066"/>
                  </a:solidFill>
                  <a:latin typeface="Times New Roman" pitchFamily="18" charset="0"/>
                </a:rPr>
                <a:t>→E</a:t>
              </a:r>
              <a:r>
                <a:rPr lang="en-US" altLang="zh-CN" b="1" dirty="0">
                  <a:solidFill>
                    <a:srgbClr val="FF0066"/>
                  </a:solidFill>
                  <a:latin typeface="Times New Roman" pitchFamily="18" charset="0"/>
                </a:rPr>
                <a:t>·</a:t>
              </a:r>
            </a:p>
          </p:txBody>
        </p:sp>
        <p:sp>
          <p:nvSpPr>
            <p:cNvPr id="49" name="Text Box 52"/>
            <p:cNvSpPr txBox="1">
              <a:spLocks noChangeArrowheads="1"/>
            </p:cNvSpPr>
            <p:nvPr/>
          </p:nvSpPr>
          <p:spPr bwMode="auto">
            <a:xfrm>
              <a:off x="3738563" y="593725"/>
              <a:ext cx="1701800" cy="519113"/>
            </a:xfrm>
            <a:prstGeom prst="rect">
              <a:avLst/>
            </a:prstGeom>
            <a:noFill/>
            <a:ln w="9525">
              <a:noFill/>
              <a:miter lim="800000"/>
              <a:headEnd/>
              <a:tailEnd/>
            </a:ln>
          </p:spPr>
          <p:txBody>
            <a:bodyPr>
              <a:spAutoFit/>
            </a:bodyPr>
            <a:lstStyle/>
            <a:p>
              <a:pPr fontAlgn="base">
                <a:lnSpc>
                  <a:spcPct val="100000"/>
                </a:lnSpc>
              </a:pPr>
              <a:r>
                <a:rPr lang="en-US" altLang="zh-CN">
                  <a:solidFill>
                    <a:srgbClr val="FF0066"/>
                  </a:solidFill>
                  <a:latin typeface="Times New Roman" pitchFamily="18" charset="0"/>
                </a:rPr>
                <a:t>E→E</a:t>
              </a:r>
              <a:r>
                <a:rPr lang="en-US" altLang="zh-CN" b="1">
                  <a:solidFill>
                    <a:srgbClr val="FF0066"/>
                  </a:solidFill>
                  <a:latin typeface="Times New Roman" pitchFamily="18" charset="0"/>
                </a:rPr>
                <a:t>·</a:t>
              </a:r>
              <a:r>
                <a:rPr lang="en-US" altLang="zh-CN">
                  <a:solidFill>
                    <a:srgbClr val="FF0066"/>
                  </a:solidFill>
                  <a:latin typeface="Times New Roman" pitchFamily="18" charset="0"/>
                </a:rPr>
                <a:t>+T</a:t>
              </a:r>
            </a:p>
          </p:txBody>
        </p:sp>
        <p:sp>
          <p:nvSpPr>
            <p:cNvPr id="50" name="Line 53"/>
            <p:cNvSpPr>
              <a:spLocks noChangeShapeType="1"/>
            </p:cNvSpPr>
            <p:nvPr/>
          </p:nvSpPr>
          <p:spPr bwMode="auto">
            <a:xfrm>
              <a:off x="1747838" y="2905125"/>
              <a:ext cx="0" cy="457200"/>
            </a:xfrm>
            <a:prstGeom prst="line">
              <a:avLst/>
            </a:prstGeom>
            <a:noFill/>
            <a:ln w="28575">
              <a:solidFill>
                <a:schemeClr val="tx1"/>
              </a:solidFill>
              <a:round/>
              <a:headEnd/>
              <a:tailEnd type="triangle" w="med" len="med"/>
            </a:ln>
          </p:spPr>
          <p:txBody>
            <a:bodyPr/>
            <a:lstStyle/>
            <a:p>
              <a:endParaRPr lang="zh-CN" altLang="en-US"/>
            </a:p>
          </p:txBody>
        </p:sp>
        <p:sp>
          <p:nvSpPr>
            <p:cNvPr id="51" name="Rectangle 54"/>
            <p:cNvSpPr>
              <a:spLocks noChangeArrowheads="1"/>
            </p:cNvSpPr>
            <p:nvPr/>
          </p:nvSpPr>
          <p:spPr bwMode="auto">
            <a:xfrm>
              <a:off x="757238" y="3360738"/>
              <a:ext cx="2057400" cy="762000"/>
            </a:xfrm>
            <a:prstGeom prst="rect">
              <a:avLst/>
            </a:prstGeom>
            <a:noFill/>
            <a:ln w="28575">
              <a:solidFill>
                <a:schemeClr val="tx1"/>
              </a:solidFill>
              <a:miter lim="800000"/>
              <a:headEnd/>
              <a:tailEnd/>
            </a:ln>
          </p:spPr>
          <p:txBody>
            <a:bodyPr wrap="none" anchor="ctr"/>
            <a:lstStyle/>
            <a:p>
              <a:endParaRPr lang="zh-CN" altLang="en-US"/>
            </a:p>
          </p:txBody>
        </p:sp>
        <p:sp>
          <p:nvSpPr>
            <p:cNvPr id="52" name="Text Box 55"/>
            <p:cNvSpPr txBox="1">
              <a:spLocks noChangeArrowheads="1"/>
            </p:cNvSpPr>
            <p:nvPr/>
          </p:nvSpPr>
          <p:spPr bwMode="auto">
            <a:xfrm>
              <a:off x="808038" y="3286125"/>
              <a:ext cx="1854200" cy="490085"/>
            </a:xfrm>
            <a:prstGeom prst="rect">
              <a:avLst/>
            </a:prstGeom>
            <a:noFill/>
            <a:ln w="9525">
              <a:noFill/>
              <a:miter lim="800000"/>
              <a:headEnd/>
              <a:tailEnd/>
            </a:ln>
          </p:spPr>
          <p:txBody>
            <a:bodyPr>
              <a:spAutoFit/>
            </a:bodyPr>
            <a:lstStyle/>
            <a:p>
              <a:pPr algn="l" fontAlgn="base">
                <a:lnSpc>
                  <a:spcPct val="100000"/>
                </a:lnSpc>
              </a:pPr>
              <a:r>
                <a:rPr lang="en-US" altLang="zh-CN" dirty="0">
                  <a:solidFill>
                    <a:srgbClr val="FF0066"/>
                  </a:solidFill>
                  <a:latin typeface="Times New Roman" pitchFamily="18" charset="0"/>
                </a:rPr>
                <a:t>I</a:t>
              </a:r>
              <a:r>
                <a:rPr lang="en-US" altLang="zh-CN" baseline="-25000" dirty="0">
                  <a:solidFill>
                    <a:srgbClr val="FF0066"/>
                  </a:solidFill>
                  <a:latin typeface="Times New Roman" pitchFamily="18" charset="0"/>
                </a:rPr>
                <a:t>2</a:t>
              </a:r>
              <a:r>
                <a:rPr lang="en-US" altLang="zh-CN" dirty="0">
                  <a:solidFill>
                    <a:srgbClr val="FF0066"/>
                  </a:solidFill>
                </a:rPr>
                <a:t>: </a:t>
              </a:r>
              <a:r>
                <a:rPr lang="en-US" altLang="zh-CN" dirty="0" smtClean="0">
                  <a:solidFill>
                    <a:srgbClr val="FF0066"/>
                  </a:solidFill>
                </a:rPr>
                <a:t>     </a:t>
              </a:r>
              <a:r>
                <a:rPr lang="en-US" altLang="zh-CN" dirty="0" smtClean="0">
                  <a:solidFill>
                    <a:srgbClr val="FF0066"/>
                  </a:solidFill>
                  <a:latin typeface="Times New Roman" pitchFamily="18" charset="0"/>
                </a:rPr>
                <a:t>E</a:t>
              </a:r>
              <a:r>
                <a:rPr lang="en-US" altLang="zh-CN" dirty="0">
                  <a:solidFill>
                    <a:srgbClr val="FF0066"/>
                  </a:solidFill>
                  <a:latin typeface="Times New Roman" pitchFamily="18" charset="0"/>
                </a:rPr>
                <a:t>→T</a:t>
              </a:r>
              <a:r>
                <a:rPr lang="en-US" altLang="zh-CN" b="1" dirty="0">
                  <a:solidFill>
                    <a:srgbClr val="FF0066"/>
                  </a:solidFill>
                  <a:latin typeface="Times New Roman" pitchFamily="18" charset="0"/>
                </a:rPr>
                <a:t>·</a:t>
              </a:r>
            </a:p>
          </p:txBody>
        </p:sp>
        <p:sp>
          <p:nvSpPr>
            <p:cNvPr id="53" name="Text Box 56"/>
            <p:cNvSpPr txBox="1">
              <a:spLocks noChangeArrowheads="1"/>
            </p:cNvSpPr>
            <p:nvPr/>
          </p:nvSpPr>
          <p:spPr bwMode="auto">
            <a:xfrm>
              <a:off x="1106852" y="3654425"/>
              <a:ext cx="1701800" cy="519113"/>
            </a:xfrm>
            <a:prstGeom prst="rect">
              <a:avLst/>
            </a:prstGeom>
            <a:noFill/>
            <a:ln w="9525">
              <a:noFill/>
              <a:miter lim="800000"/>
              <a:headEnd/>
              <a:tailEnd/>
            </a:ln>
          </p:spPr>
          <p:txBody>
            <a:bodyPr>
              <a:spAutoFit/>
            </a:bodyPr>
            <a:lstStyle/>
            <a:p>
              <a:pPr fontAlgn="base">
                <a:lnSpc>
                  <a:spcPct val="100000"/>
                </a:lnSpc>
              </a:pPr>
              <a:r>
                <a:rPr lang="en-US" altLang="zh-CN" dirty="0">
                  <a:solidFill>
                    <a:srgbClr val="FF0066"/>
                  </a:solidFill>
                  <a:latin typeface="Times New Roman" pitchFamily="18" charset="0"/>
                </a:rPr>
                <a:t>T→T</a:t>
              </a:r>
              <a:r>
                <a:rPr lang="en-US" altLang="zh-CN" b="1" dirty="0">
                  <a:solidFill>
                    <a:srgbClr val="FF0066"/>
                  </a:solidFill>
                  <a:latin typeface="Times New Roman" pitchFamily="18" charset="0"/>
                </a:rPr>
                <a:t>·</a:t>
              </a:r>
              <a:r>
                <a:rPr lang="en-US" altLang="zh-CN" dirty="0">
                  <a:solidFill>
                    <a:srgbClr val="FF0066"/>
                  </a:solidFill>
                </a:rPr>
                <a:t>*</a:t>
              </a:r>
              <a:r>
                <a:rPr lang="en-US" altLang="zh-CN" dirty="0">
                  <a:solidFill>
                    <a:srgbClr val="FF0066"/>
                  </a:solidFill>
                  <a:latin typeface="Times New Roman" pitchFamily="18" charset="0"/>
                </a:rPr>
                <a:t>F</a:t>
              </a:r>
            </a:p>
          </p:txBody>
        </p:sp>
        <p:sp>
          <p:nvSpPr>
            <p:cNvPr id="54" name="Text Box 57"/>
            <p:cNvSpPr txBox="1">
              <a:spLocks noChangeArrowheads="1"/>
            </p:cNvSpPr>
            <p:nvPr/>
          </p:nvSpPr>
          <p:spPr bwMode="auto">
            <a:xfrm>
              <a:off x="1824038" y="2811466"/>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T</a:t>
              </a:r>
            </a:p>
          </p:txBody>
        </p:sp>
        <p:sp>
          <p:nvSpPr>
            <p:cNvPr id="55" name="Line 58"/>
            <p:cNvSpPr>
              <a:spLocks noChangeShapeType="1"/>
            </p:cNvSpPr>
            <p:nvPr/>
          </p:nvSpPr>
          <p:spPr bwMode="auto">
            <a:xfrm>
              <a:off x="2814638" y="1444625"/>
              <a:ext cx="687387" cy="0"/>
            </a:xfrm>
            <a:prstGeom prst="line">
              <a:avLst/>
            </a:prstGeom>
            <a:noFill/>
            <a:ln w="28575">
              <a:solidFill>
                <a:schemeClr val="tx1"/>
              </a:solidFill>
              <a:round/>
              <a:headEnd/>
              <a:tailEnd type="triangle" w="med" len="med"/>
            </a:ln>
          </p:spPr>
          <p:txBody>
            <a:bodyPr/>
            <a:lstStyle/>
            <a:p>
              <a:endParaRPr lang="zh-CN" altLang="en-US"/>
            </a:p>
          </p:txBody>
        </p:sp>
        <p:sp>
          <p:nvSpPr>
            <p:cNvPr id="56" name="Rectangle 59"/>
            <p:cNvSpPr>
              <a:spLocks noChangeArrowheads="1"/>
            </p:cNvSpPr>
            <p:nvPr/>
          </p:nvSpPr>
          <p:spPr bwMode="auto">
            <a:xfrm>
              <a:off x="3500438" y="1228725"/>
              <a:ext cx="1447800" cy="457200"/>
            </a:xfrm>
            <a:prstGeom prst="rect">
              <a:avLst/>
            </a:prstGeom>
            <a:noFill/>
            <a:ln w="28575">
              <a:solidFill>
                <a:schemeClr val="tx1"/>
              </a:solidFill>
              <a:miter lim="800000"/>
              <a:headEnd/>
              <a:tailEnd/>
            </a:ln>
          </p:spPr>
          <p:txBody>
            <a:bodyPr wrap="none" anchor="ctr"/>
            <a:lstStyle/>
            <a:p>
              <a:endParaRPr lang="zh-CN" altLang="en-US"/>
            </a:p>
          </p:txBody>
        </p:sp>
        <p:sp>
          <p:nvSpPr>
            <p:cNvPr id="57" name="Text Box 61"/>
            <p:cNvSpPr txBox="1">
              <a:spLocks noChangeArrowheads="1"/>
            </p:cNvSpPr>
            <p:nvPr/>
          </p:nvSpPr>
          <p:spPr bwMode="auto">
            <a:xfrm>
              <a:off x="2941638" y="888689"/>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58" name="Rectangle 62"/>
            <p:cNvSpPr>
              <a:spLocks noChangeArrowheads="1"/>
            </p:cNvSpPr>
            <p:nvPr/>
          </p:nvSpPr>
          <p:spPr bwMode="auto">
            <a:xfrm>
              <a:off x="3513138" y="2219325"/>
              <a:ext cx="2044700" cy="2667000"/>
            </a:xfrm>
            <a:prstGeom prst="rect">
              <a:avLst/>
            </a:prstGeom>
            <a:noFill/>
            <a:ln w="28575">
              <a:solidFill>
                <a:schemeClr val="tx1"/>
              </a:solidFill>
              <a:miter lim="800000"/>
              <a:headEnd/>
              <a:tailEnd/>
            </a:ln>
          </p:spPr>
          <p:txBody>
            <a:bodyPr wrap="none" anchor="ctr"/>
            <a:lstStyle/>
            <a:p>
              <a:endParaRPr lang="zh-CN" altLang="en-US"/>
            </a:p>
          </p:txBody>
        </p:sp>
        <p:grpSp>
          <p:nvGrpSpPr>
            <p:cNvPr id="5" name="Group 63"/>
            <p:cNvGrpSpPr>
              <a:grpSpLocks/>
            </p:cNvGrpSpPr>
            <p:nvPr/>
          </p:nvGrpSpPr>
          <p:grpSpPr bwMode="auto">
            <a:xfrm>
              <a:off x="3491984" y="2206625"/>
              <a:ext cx="2320376" cy="2706688"/>
              <a:chOff x="2448" y="1384"/>
              <a:chExt cx="1096" cy="1673"/>
            </a:xfrm>
          </p:grpSpPr>
          <p:sp>
            <p:nvSpPr>
              <p:cNvPr id="97" name="Text Box 64"/>
              <p:cNvSpPr txBox="1">
                <a:spLocks noChangeArrowheads="1"/>
              </p:cNvSpPr>
              <p:nvPr/>
            </p:nvSpPr>
            <p:spPr bwMode="auto">
              <a:xfrm>
                <a:off x="2504" y="1384"/>
                <a:ext cx="1040"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98" name="Text Box 65"/>
              <p:cNvSpPr txBox="1">
                <a:spLocks noChangeArrowheads="1"/>
              </p:cNvSpPr>
              <p:nvPr/>
            </p:nvSpPr>
            <p:spPr bwMode="auto">
              <a:xfrm>
                <a:off x="2448" y="1608"/>
                <a:ext cx="1072"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E→</a:t>
                </a:r>
                <a:r>
                  <a:rPr lang="en-US" altLang="zh-CN" b="1">
                    <a:latin typeface="Times New Roman" pitchFamily="18" charset="0"/>
                  </a:rPr>
                  <a:t>·</a:t>
                </a:r>
                <a:r>
                  <a:rPr lang="en-US" altLang="zh-CN">
                    <a:latin typeface="Times New Roman" pitchFamily="18" charset="0"/>
                  </a:rPr>
                  <a:t>E+T</a:t>
                </a:r>
              </a:p>
            </p:txBody>
          </p:sp>
          <p:sp>
            <p:nvSpPr>
              <p:cNvPr id="99" name="Text Box 66"/>
              <p:cNvSpPr txBox="1">
                <a:spLocks noChangeArrowheads="1"/>
              </p:cNvSpPr>
              <p:nvPr/>
            </p:nvSpPr>
            <p:spPr bwMode="auto">
              <a:xfrm>
                <a:off x="2457" y="1832"/>
                <a:ext cx="928"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E→</a:t>
                </a:r>
                <a:r>
                  <a:rPr lang="en-US" altLang="zh-CN" b="1" dirty="0">
                    <a:latin typeface="Times New Roman" pitchFamily="18" charset="0"/>
                  </a:rPr>
                  <a:t>·</a:t>
                </a:r>
                <a:r>
                  <a:rPr lang="en-US" altLang="zh-CN" dirty="0">
                    <a:latin typeface="Times New Roman" pitchFamily="18" charset="0"/>
                  </a:rPr>
                  <a:t>T</a:t>
                </a:r>
              </a:p>
            </p:txBody>
          </p:sp>
          <p:sp>
            <p:nvSpPr>
              <p:cNvPr id="100" name="Text Box 67"/>
              <p:cNvSpPr txBox="1">
                <a:spLocks noChangeArrowheads="1"/>
              </p:cNvSpPr>
              <p:nvPr/>
            </p:nvSpPr>
            <p:spPr bwMode="auto">
              <a:xfrm>
                <a:off x="2511" y="2049"/>
                <a:ext cx="1024"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a:t>
                </a:r>
                <a:r>
                  <a:rPr lang="en-US" altLang="zh-CN" b="1" dirty="0">
                    <a:latin typeface="Times New Roman" pitchFamily="18" charset="0"/>
                  </a:rPr>
                  <a:t>·</a:t>
                </a:r>
                <a:r>
                  <a:rPr lang="en-US" altLang="zh-CN" dirty="0">
                    <a:latin typeface="Times New Roman" pitchFamily="18" charset="0"/>
                  </a:rPr>
                  <a:t>T</a:t>
                </a:r>
                <a:r>
                  <a:rPr lang="en-US" altLang="zh-CN" dirty="0"/>
                  <a:t>*</a:t>
                </a:r>
                <a:r>
                  <a:rPr lang="en-US" altLang="zh-CN" dirty="0">
                    <a:latin typeface="Times New Roman" pitchFamily="18" charset="0"/>
                  </a:rPr>
                  <a:t>F</a:t>
                </a:r>
              </a:p>
            </p:txBody>
          </p:sp>
          <p:sp>
            <p:nvSpPr>
              <p:cNvPr id="101" name="Text Box 68"/>
              <p:cNvSpPr txBox="1">
                <a:spLocks noChangeArrowheads="1"/>
              </p:cNvSpPr>
              <p:nvPr/>
            </p:nvSpPr>
            <p:spPr bwMode="auto">
              <a:xfrm>
                <a:off x="2515" y="2272"/>
                <a:ext cx="768" cy="321"/>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    T→</a:t>
                </a:r>
                <a:r>
                  <a:rPr lang="en-US" altLang="zh-CN" b="1" dirty="0">
                    <a:latin typeface="Times New Roman" pitchFamily="18" charset="0"/>
                  </a:rPr>
                  <a:t>·</a:t>
                </a:r>
                <a:r>
                  <a:rPr lang="en-US" altLang="zh-CN" dirty="0">
                    <a:latin typeface="Times New Roman" pitchFamily="18" charset="0"/>
                  </a:rPr>
                  <a:t>F</a:t>
                </a:r>
              </a:p>
            </p:txBody>
          </p:sp>
          <p:sp>
            <p:nvSpPr>
              <p:cNvPr id="102" name="Text Box 69"/>
              <p:cNvSpPr txBox="1">
                <a:spLocks noChangeArrowheads="1"/>
              </p:cNvSpPr>
              <p:nvPr/>
            </p:nvSpPr>
            <p:spPr bwMode="auto">
              <a:xfrm>
                <a:off x="2536" y="2496"/>
                <a:ext cx="800"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(E)</a:t>
                </a:r>
              </a:p>
            </p:txBody>
          </p:sp>
          <p:sp>
            <p:nvSpPr>
              <p:cNvPr id="103" name="Text Box 70"/>
              <p:cNvSpPr txBox="1">
                <a:spLocks noChangeArrowheads="1"/>
              </p:cNvSpPr>
              <p:nvPr/>
            </p:nvSpPr>
            <p:spPr bwMode="auto">
              <a:xfrm>
                <a:off x="2488" y="2736"/>
                <a:ext cx="816" cy="321"/>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    F→</a:t>
                </a:r>
                <a:r>
                  <a:rPr lang="en-US" altLang="zh-CN" b="1">
                    <a:latin typeface="Times New Roman" pitchFamily="18" charset="0"/>
                  </a:rPr>
                  <a:t>·</a:t>
                </a:r>
                <a:r>
                  <a:rPr lang="en-US" altLang="zh-CN">
                    <a:latin typeface="Times New Roman" pitchFamily="18" charset="0"/>
                  </a:rPr>
                  <a:t>id</a:t>
                </a:r>
              </a:p>
            </p:txBody>
          </p:sp>
        </p:grpSp>
        <p:sp>
          <p:nvSpPr>
            <p:cNvPr id="60" name="Text Box 71"/>
            <p:cNvSpPr txBox="1">
              <a:spLocks noChangeArrowheads="1"/>
            </p:cNvSpPr>
            <p:nvPr/>
          </p:nvSpPr>
          <p:spPr bwMode="auto">
            <a:xfrm>
              <a:off x="3373437" y="214312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4</a:t>
              </a:r>
              <a:r>
                <a:rPr lang="en-US" altLang="zh-CN" dirty="0">
                  <a:latin typeface="Times New Roman" pitchFamily="18" charset="0"/>
                </a:rPr>
                <a:t>:</a:t>
              </a:r>
            </a:p>
          </p:txBody>
        </p:sp>
        <p:sp>
          <p:nvSpPr>
            <p:cNvPr id="61" name="Line 72"/>
            <p:cNvSpPr>
              <a:spLocks noChangeShapeType="1"/>
            </p:cNvSpPr>
            <p:nvPr/>
          </p:nvSpPr>
          <p:spPr bwMode="auto">
            <a:xfrm>
              <a:off x="2814638" y="2447925"/>
              <a:ext cx="685800" cy="0"/>
            </a:xfrm>
            <a:prstGeom prst="line">
              <a:avLst/>
            </a:prstGeom>
            <a:noFill/>
            <a:ln w="28575">
              <a:solidFill>
                <a:schemeClr val="tx1"/>
              </a:solidFill>
              <a:round/>
              <a:headEnd/>
              <a:tailEnd type="triangle" w="med" len="med"/>
            </a:ln>
          </p:spPr>
          <p:txBody>
            <a:bodyPr/>
            <a:lstStyle/>
            <a:p>
              <a:endParaRPr lang="zh-CN" altLang="en-US"/>
            </a:p>
          </p:txBody>
        </p:sp>
        <p:sp>
          <p:nvSpPr>
            <p:cNvPr id="62" name="Text Box 73"/>
            <p:cNvSpPr txBox="1">
              <a:spLocks noChangeArrowheads="1"/>
            </p:cNvSpPr>
            <p:nvPr/>
          </p:nvSpPr>
          <p:spPr bwMode="auto">
            <a:xfrm>
              <a:off x="2916238" y="1847220"/>
              <a:ext cx="381000"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63" name="Text Box 74"/>
            <p:cNvSpPr txBox="1">
              <a:spLocks noChangeArrowheads="1"/>
            </p:cNvSpPr>
            <p:nvPr/>
          </p:nvSpPr>
          <p:spPr bwMode="auto">
            <a:xfrm>
              <a:off x="5595938" y="40481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a:t>
              </a:r>
            </a:p>
          </p:txBody>
        </p:sp>
        <p:sp>
          <p:nvSpPr>
            <p:cNvPr id="64" name="Line 75"/>
            <p:cNvSpPr>
              <a:spLocks noChangeShapeType="1"/>
            </p:cNvSpPr>
            <p:nvPr/>
          </p:nvSpPr>
          <p:spPr bwMode="auto">
            <a:xfrm flipV="1">
              <a:off x="4338638" y="1673225"/>
              <a:ext cx="0" cy="533400"/>
            </a:xfrm>
            <a:prstGeom prst="line">
              <a:avLst/>
            </a:prstGeom>
            <a:noFill/>
            <a:ln w="28575">
              <a:solidFill>
                <a:schemeClr val="tx1"/>
              </a:solidFill>
              <a:round/>
              <a:headEnd/>
              <a:tailEnd type="triangle" w="med" len="med"/>
            </a:ln>
          </p:spPr>
          <p:txBody>
            <a:bodyPr/>
            <a:lstStyle/>
            <a:p>
              <a:endParaRPr lang="zh-CN" altLang="en-US"/>
            </a:p>
          </p:txBody>
        </p:sp>
        <p:sp>
          <p:nvSpPr>
            <p:cNvPr id="65" name="Text Box 76"/>
            <p:cNvSpPr txBox="1">
              <a:spLocks noChangeArrowheads="1"/>
            </p:cNvSpPr>
            <p:nvPr/>
          </p:nvSpPr>
          <p:spPr bwMode="auto">
            <a:xfrm>
              <a:off x="4402138" y="17113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F</a:t>
              </a:r>
            </a:p>
          </p:txBody>
        </p:sp>
        <p:sp>
          <p:nvSpPr>
            <p:cNvPr id="66" name="Text Box 77"/>
            <p:cNvSpPr txBox="1">
              <a:spLocks noChangeArrowheads="1"/>
            </p:cNvSpPr>
            <p:nvPr/>
          </p:nvSpPr>
          <p:spPr bwMode="auto">
            <a:xfrm>
              <a:off x="2967038" y="3209925"/>
              <a:ext cx="3810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T</a:t>
              </a:r>
            </a:p>
          </p:txBody>
        </p:sp>
        <p:sp>
          <p:nvSpPr>
            <p:cNvPr id="67" name="Line 78"/>
            <p:cNvSpPr>
              <a:spLocks noChangeShapeType="1"/>
            </p:cNvSpPr>
            <p:nvPr/>
          </p:nvSpPr>
          <p:spPr bwMode="auto">
            <a:xfrm flipH="1">
              <a:off x="2814638" y="3743325"/>
              <a:ext cx="685800" cy="0"/>
            </a:xfrm>
            <a:prstGeom prst="line">
              <a:avLst/>
            </a:prstGeom>
            <a:noFill/>
            <a:ln w="28575">
              <a:solidFill>
                <a:schemeClr val="tx1"/>
              </a:solidFill>
              <a:round/>
              <a:headEnd/>
              <a:tailEnd type="triangle" w="med" len="med"/>
            </a:ln>
          </p:spPr>
          <p:txBody>
            <a:bodyPr/>
            <a:lstStyle/>
            <a:p>
              <a:endParaRPr lang="zh-CN" altLang="en-US"/>
            </a:p>
          </p:txBody>
        </p:sp>
        <p:sp>
          <p:nvSpPr>
            <p:cNvPr id="68" name="Rectangle 79"/>
            <p:cNvSpPr>
              <a:spLocks noChangeArrowheads="1"/>
            </p:cNvSpPr>
            <p:nvPr/>
          </p:nvSpPr>
          <p:spPr bwMode="auto">
            <a:xfrm>
              <a:off x="909638" y="4733925"/>
              <a:ext cx="1828800" cy="533400"/>
            </a:xfrm>
            <a:prstGeom prst="rect">
              <a:avLst/>
            </a:prstGeom>
            <a:noFill/>
            <a:ln w="28575">
              <a:solidFill>
                <a:schemeClr val="tx1"/>
              </a:solidFill>
              <a:miter lim="800000"/>
              <a:headEnd/>
              <a:tailEnd/>
            </a:ln>
          </p:spPr>
          <p:txBody>
            <a:bodyPr wrap="none" anchor="ctr"/>
            <a:lstStyle/>
            <a:p>
              <a:endParaRPr lang="zh-CN" altLang="en-US"/>
            </a:p>
          </p:txBody>
        </p:sp>
        <p:sp>
          <p:nvSpPr>
            <p:cNvPr id="69" name="Text Box 80"/>
            <p:cNvSpPr txBox="1">
              <a:spLocks noChangeArrowheads="1"/>
            </p:cNvSpPr>
            <p:nvPr/>
          </p:nvSpPr>
          <p:spPr bwMode="auto">
            <a:xfrm>
              <a:off x="960438" y="4697413"/>
              <a:ext cx="1778000" cy="490085"/>
            </a:xfrm>
            <a:prstGeom prst="rect">
              <a:avLst/>
            </a:prstGeom>
            <a:noFill/>
            <a:ln w="9525">
              <a:noFill/>
              <a:miter lim="800000"/>
              <a:headEnd/>
              <a:tailEnd/>
            </a:ln>
          </p:spPr>
          <p:txBody>
            <a:bodyPr>
              <a:spAutoFit/>
            </a:bodyPr>
            <a:lstStyle/>
            <a:p>
              <a:pPr algn="l" fontAlgn="base">
                <a:lnSpc>
                  <a:spcPct val="100000"/>
                </a:lnSpc>
              </a:pPr>
              <a:r>
                <a:rPr lang="en-US" altLang="zh-CN" dirty="0">
                  <a:latin typeface="Times New Roman" pitchFamily="18" charset="0"/>
                </a:rPr>
                <a:t>I</a:t>
              </a:r>
              <a:r>
                <a:rPr lang="en-US" altLang="zh-CN" baseline="-25000" dirty="0">
                  <a:latin typeface="Times New Roman" pitchFamily="18" charset="0"/>
                </a:rPr>
                <a:t>5</a:t>
              </a:r>
              <a:r>
                <a:rPr lang="en-US" altLang="zh-CN" dirty="0" smtClean="0"/>
                <a:t>:   </a:t>
              </a:r>
              <a:r>
                <a:rPr lang="en-US" altLang="zh-CN" dirty="0" err="1">
                  <a:latin typeface="Times New Roman" pitchFamily="18" charset="0"/>
                </a:rPr>
                <a:t>F→id</a:t>
              </a:r>
              <a:r>
                <a:rPr lang="en-US" altLang="zh-CN" b="1" dirty="0">
                  <a:latin typeface="Times New Roman" pitchFamily="18" charset="0"/>
                </a:rPr>
                <a:t>·</a:t>
              </a:r>
            </a:p>
          </p:txBody>
        </p:sp>
        <p:cxnSp>
          <p:nvCxnSpPr>
            <p:cNvPr id="70" name="AutoShape 81"/>
            <p:cNvCxnSpPr>
              <a:cxnSpLocks noChangeShapeType="1"/>
              <a:stCxn id="42" idx="1"/>
              <a:endCxn id="68" idx="1"/>
            </p:cNvCxnSpPr>
            <p:nvPr/>
          </p:nvCxnSpPr>
          <p:spPr bwMode="auto">
            <a:xfrm rot="10800000" flipH="1" flipV="1">
              <a:off x="755650" y="1571625"/>
              <a:ext cx="139700" cy="3429000"/>
            </a:xfrm>
            <a:prstGeom prst="bentConnector3">
              <a:avLst>
                <a:gd name="adj1" fmla="val -153407"/>
              </a:avLst>
            </a:prstGeom>
            <a:noFill/>
            <a:ln w="28575">
              <a:solidFill>
                <a:schemeClr val="tx1"/>
              </a:solidFill>
              <a:miter lim="800000"/>
              <a:headEnd/>
              <a:tailEnd type="triangle" w="med" len="med"/>
            </a:ln>
          </p:spPr>
        </p:cxnSp>
        <p:sp>
          <p:nvSpPr>
            <p:cNvPr id="71" name="Text Box 82"/>
            <p:cNvSpPr txBox="1">
              <a:spLocks noChangeArrowheads="1"/>
            </p:cNvSpPr>
            <p:nvPr/>
          </p:nvSpPr>
          <p:spPr bwMode="auto">
            <a:xfrm>
              <a:off x="71438" y="1425575"/>
              <a:ext cx="5334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id</a:t>
              </a:r>
            </a:p>
          </p:txBody>
        </p:sp>
        <p:sp>
          <p:nvSpPr>
            <p:cNvPr id="72" name="Text Box 84"/>
            <p:cNvSpPr txBox="1">
              <a:spLocks noChangeArrowheads="1"/>
            </p:cNvSpPr>
            <p:nvPr/>
          </p:nvSpPr>
          <p:spPr bwMode="auto">
            <a:xfrm>
              <a:off x="5418138" y="889008"/>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F</a:t>
              </a:r>
            </a:p>
          </p:txBody>
        </p:sp>
        <p:sp>
          <p:nvSpPr>
            <p:cNvPr id="73" name="Text Box 85"/>
            <p:cNvSpPr txBox="1">
              <a:spLocks noChangeArrowheads="1"/>
            </p:cNvSpPr>
            <p:nvPr/>
          </p:nvSpPr>
          <p:spPr bwMode="auto">
            <a:xfrm>
              <a:off x="5557838" y="1409389"/>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75" name="Rectangle 87"/>
            <p:cNvSpPr>
              <a:spLocks noChangeArrowheads="1"/>
            </p:cNvSpPr>
            <p:nvPr/>
          </p:nvSpPr>
          <p:spPr bwMode="auto">
            <a:xfrm>
              <a:off x="3500438" y="5267325"/>
              <a:ext cx="2057400" cy="1066800"/>
            </a:xfrm>
            <a:prstGeom prst="rect">
              <a:avLst/>
            </a:prstGeom>
            <a:noFill/>
            <a:ln w="28575">
              <a:solidFill>
                <a:schemeClr val="tx1"/>
              </a:solidFill>
              <a:miter lim="800000"/>
              <a:headEnd/>
              <a:tailEnd/>
            </a:ln>
          </p:spPr>
          <p:txBody>
            <a:bodyPr wrap="none" anchor="ctr"/>
            <a:lstStyle/>
            <a:p>
              <a:endParaRPr lang="zh-CN" altLang="en-US"/>
            </a:p>
          </p:txBody>
        </p:sp>
        <p:sp>
          <p:nvSpPr>
            <p:cNvPr id="76" name="Text Box 88"/>
            <p:cNvSpPr txBox="1">
              <a:spLocks noChangeArrowheads="1"/>
            </p:cNvSpPr>
            <p:nvPr/>
          </p:nvSpPr>
          <p:spPr bwMode="auto">
            <a:xfrm>
              <a:off x="3348038" y="5191125"/>
              <a:ext cx="914400" cy="490085"/>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I</a:t>
              </a:r>
              <a:r>
                <a:rPr lang="en-US" altLang="zh-CN" baseline="-25000" dirty="0">
                  <a:latin typeface="Times New Roman" pitchFamily="18" charset="0"/>
                </a:rPr>
                <a:t>7</a:t>
              </a:r>
              <a:r>
                <a:rPr lang="en-US" altLang="zh-CN" dirty="0">
                  <a:latin typeface="Times New Roman" pitchFamily="18" charset="0"/>
                </a:rPr>
                <a:t>:</a:t>
              </a:r>
            </a:p>
          </p:txBody>
        </p:sp>
        <p:cxnSp>
          <p:nvCxnSpPr>
            <p:cNvPr id="77" name="AutoShape 89"/>
            <p:cNvCxnSpPr>
              <a:cxnSpLocks noChangeShapeType="1"/>
            </p:cNvCxnSpPr>
            <p:nvPr/>
          </p:nvCxnSpPr>
          <p:spPr bwMode="auto">
            <a:xfrm rot="10800000" flipH="1" flipV="1">
              <a:off x="757238" y="3665538"/>
              <a:ext cx="3862387" cy="2643187"/>
            </a:xfrm>
            <a:prstGeom prst="bentConnector4">
              <a:avLst>
                <a:gd name="adj1" fmla="val -13565"/>
                <a:gd name="adj2" fmla="val 115792"/>
              </a:avLst>
            </a:prstGeom>
            <a:noFill/>
            <a:ln w="28575">
              <a:solidFill>
                <a:schemeClr val="tx1"/>
              </a:solidFill>
              <a:miter lim="800000"/>
              <a:headEnd/>
              <a:tailEnd type="triangle" w="med" len="med"/>
            </a:ln>
          </p:spPr>
        </p:cxnSp>
        <p:sp>
          <p:nvSpPr>
            <p:cNvPr id="78" name="Line 90"/>
            <p:cNvSpPr>
              <a:spLocks noChangeShapeType="1"/>
            </p:cNvSpPr>
            <p:nvPr/>
          </p:nvSpPr>
          <p:spPr bwMode="auto">
            <a:xfrm flipV="1">
              <a:off x="4491038" y="4886325"/>
              <a:ext cx="0" cy="381000"/>
            </a:xfrm>
            <a:prstGeom prst="line">
              <a:avLst/>
            </a:prstGeom>
            <a:noFill/>
            <a:ln w="28575">
              <a:solidFill>
                <a:schemeClr val="tx1"/>
              </a:solidFill>
              <a:round/>
              <a:headEnd/>
              <a:tailEnd type="triangle" w="med" len="med"/>
            </a:ln>
          </p:spPr>
          <p:txBody>
            <a:bodyPr/>
            <a:lstStyle/>
            <a:p>
              <a:endParaRPr lang="zh-CN" altLang="en-US"/>
            </a:p>
          </p:txBody>
        </p:sp>
        <p:grpSp>
          <p:nvGrpSpPr>
            <p:cNvPr id="6" name="Group 91"/>
            <p:cNvGrpSpPr>
              <a:grpSpLocks/>
            </p:cNvGrpSpPr>
            <p:nvPr/>
          </p:nvGrpSpPr>
          <p:grpSpPr bwMode="auto">
            <a:xfrm>
              <a:off x="3921126" y="5178425"/>
              <a:ext cx="1625600" cy="1233488"/>
              <a:chOff x="2505" y="3280"/>
              <a:chExt cx="1024" cy="720"/>
            </a:xfrm>
          </p:grpSpPr>
          <p:sp>
            <p:nvSpPr>
              <p:cNvPr id="94" name="Text Box 92"/>
              <p:cNvSpPr txBox="1">
                <a:spLocks noChangeArrowheads="1"/>
              </p:cNvSpPr>
              <p:nvPr/>
            </p:nvSpPr>
            <p:spPr bwMode="auto">
              <a:xfrm>
                <a:off x="2505" y="3280"/>
                <a:ext cx="1024" cy="303"/>
              </a:xfrm>
              <a:prstGeom prst="rect">
                <a:avLst/>
              </a:prstGeom>
              <a:noFill/>
              <a:ln w="9525">
                <a:noFill/>
                <a:miter lim="800000"/>
                <a:headEnd/>
                <a:tailEnd/>
              </a:ln>
            </p:spPr>
            <p:txBody>
              <a:bodyPr>
                <a:spAutoFit/>
              </a:bodyPr>
              <a:lstStyle/>
              <a:p>
                <a:pPr fontAlgn="base">
                  <a:lnSpc>
                    <a:spcPct val="100000"/>
                  </a:lnSpc>
                </a:pPr>
                <a:r>
                  <a:rPr lang="en-US" altLang="zh-CN" dirty="0">
                    <a:latin typeface="Times New Roman" pitchFamily="18" charset="0"/>
                  </a:rPr>
                  <a:t>T→T</a:t>
                </a:r>
                <a:r>
                  <a:rPr lang="en-US" altLang="zh-CN" dirty="0"/>
                  <a:t>*</a:t>
                </a:r>
                <a:r>
                  <a:rPr lang="en-US" altLang="zh-CN" b="1" dirty="0">
                    <a:latin typeface="Times New Roman" pitchFamily="18" charset="0"/>
                  </a:rPr>
                  <a:t>·</a:t>
                </a:r>
                <a:r>
                  <a:rPr lang="en-US" altLang="zh-CN" dirty="0">
                    <a:latin typeface="Times New Roman" pitchFamily="18" charset="0"/>
                  </a:rPr>
                  <a:t>F</a:t>
                </a:r>
              </a:p>
            </p:txBody>
          </p:sp>
          <p:sp>
            <p:nvSpPr>
              <p:cNvPr id="95" name="Text Box 93"/>
              <p:cNvSpPr txBox="1">
                <a:spLocks noChangeArrowheads="1"/>
              </p:cNvSpPr>
              <p:nvPr/>
            </p:nvSpPr>
            <p:spPr bwMode="auto">
              <a:xfrm>
                <a:off x="2592" y="3473"/>
                <a:ext cx="800" cy="30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(E)</a:t>
                </a:r>
              </a:p>
            </p:txBody>
          </p:sp>
          <p:sp>
            <p:nvSpPr>
              <p:cNvPr id="96" name="Text Box 94"/>
              <p:cNvSpPr txBox="1">
                <a:spLocks noChangeArrowheads="1"/>
              </p:cNvSpPr>
              <p:nvPr/>
            </p:nvSpPr>
            <p:spPr bwMode="auto">
              <a:xfrm>
                <a:off x="2544" y="3697"/>
                <a:ext cx="816" cy="303"/>
              </a:xfrm>
              <a:prstGeom prst="rect">
                <a:avLst/>
              </a:prstGeom>
              <a:noFill/>
              <a:ln w="9525">
                <a:noFill/>
                <a:miter lim="800000"/>
                <a:headEnd/>
                <a:tailEnd/>
              </a:ln>
            </p:spPr>
            <p:txBody>
              <a:bodyPr>
                <a:spAutoFit/>
              </a:bodyPr>
              <a:lstStyle/>
              <a:p>
                <a:pPr fontAlgn="base">
                  <a:lnSpc>
                    <a:spcPct val="100000"/>
                  </a:lnSpc>
                </a:pPr>
                <a:r>
                  <a:rPr lang="en-US" altLang="zh-CN">
                    <a:latin typeface="Times New Roman" pitchFamily="18" charset="0"/>
                  </a:rPr>
                  <a:t>F→</a:t>
                </a:r>
                <a:r>
                  <a:rPr lang="en-US" altLang="zh-CN" b="1">
                    <a:latin typeface="Times New Roman" pitchFamily="18" charset="0"/>
                  </a:rPr>
                  <a:t>·</a:t>
                </a:r>
                <a:r>
                  <a:rPr lang="en-US" altLang="zh-CN">
                    <a:latin typeface="Times New Roman" pitchFamily="18" charset="0"/>
                  </a:rPr>
                  <a:t>id</a:t>
                </a:r>
              </a:p>
            </p:txBody>
          </p:sp>
        </p:grpSp>
        <p:sp>
          <p:nvSpPr>
            <p:cNvPr id="80" name="Text Box 95"/>
            <p:cNvSpPr txBox="1">
              <a:spLocks noChangeArrowheads="1"/>
            </p:cNvSpPr>
            <p:nvPr/>
          </p:nvSpPr>
          <p:spPr bwMode="auto">
            <a:xfrm>
              <a:off x="4572000" y="4716466"/>
              <a:ext cx="457200" cy="488950"/>
            </a:xfrm>
            <a:prstGeom prst="rect">
              <a:avLst/>
            </a:prstGeom>
            <a:noFill/>
            <a:ln w="28575">
              <a:noFill/>
              <a:miter lim="800000"/>
              <a:headEnd/>
              <a:tailEnd/>
            </a:ln>
          </p:spPr>
          <p:txBody>
            <a:bodyPr>
              <a:spAutoFit/>
            </a:bodyPr>
            <a:lstStyle/>
            <a:p>
              <a:pPr fontAlgn="base">
                <a:lnSpc>
                  <a:spcPct val="100000"/>
                </a:lnSpc>
              </a:pPr>
              <a:r>
                <a:rPr lang="en-US" altLang="zh-CN" sz="2600" dirty="0">
                  <a:latin typeface="Times New Roman" pitchFamily="18" charset="0"/>
                </a:rPr>
                <a:t>(</a:t>
              </a:r>
            </a:p>
          </p:txBody>
        </p:sp>
        <p:sp>
          <p:nvSpPr>
            <p:cNvPr id="81" name="Line 96"/>
            <p:cNvSpPr>
              <a:spLocks noChangeShapeType="1"/>
            </p:cNvSpPr>
            <p:nvPr/>
          </p:nvSpPr>
          <p:spPr bwMode="auto">
            <a:xfrm flipH="1">
              <a:off x="2738438" y="4187825"/>
              <a:ext cx="762000" cy="533400"/>
            </a:xfrm>
            <a:prstGeom prst="line">
              <a:avLst/>
            </a:prstGeom>
            <a:noFill/>
            <a:ln w="28575">
              <a:solidFill>
                <a:schemeClr val="tx1"/>
              </a:solidFill>
              <a:round/>
              <a:headEnd/>
              <a:tailEnd type="triangle" w="med" len="med"/>
            </a:ln>
          </p:spPr>
          <p:txBody>
            <a:bodyPr/>
            <a:lstStyle/>
            <a:p>
              <a:endParaRPr lang="zh-CN" altLang="en-US"/>
            </a:p>
          </p:txBody>
        </p:sp>
        <p:sp>
          <p:nvSpPr>
            <p:cNvPr id="82" name="Line 97"/>
            <p:cNvSpPr>
              <a:spLocks noChangeShapeType="1"/>
            </p:cNvSpPr>
            <p:nvPr/>
          </p:nvSpPr>
          <p:spPr bwMode="auto">
            <a:xfrm flipH="1" flipV="1">
              <a:off x="2738438" y="5254625"/>
              <a:ext cx="762000" cy="457200"/>
            </a:xfrm>
            <a:prstGeom prst="line">
              <a:avLst/>
            </a:prstGeom>
            <a:noFill/>
            <a:ln w="28575">
              <a:solidFill>
                <a:schemeClr val="bg1"/>
              </a:solidFill>
              <a:round/>
              <a:headEnd/>
              <a:tailEnd type="triangle" w="med" len="med"/>
            </a:ln>
          </p:spPr>
          <p:txBody>
            <a:bodyPr/>
            <a:lstStyle/>
            <a:p>
              <a:endParaRPr lang="zh-CN" altLang="en-US"/>
            </a:p>
          </p:txBody>
        </p:sp>
        <p:sp>
          <p:nvSpPr>
            <p:cNvPr id="83" name="Text Box 98"/>
            <p:cNvSpPr txBox="1">
              <a:spLocks noChangeArrowheads="1"/>
            </p:cNvSpPr>
            <p:nvPr/>
          </p:nvSpPr>
          <p:spPr bwMode="auto">
            <a:xfrm>
              <a:off x="2751138" y="5407025"/>
              <a:ext cx="533400" cy="488950"/>
            </a:xfrm>
            <a:prstGeom prst="rect">
              <a:avLst/>
            </a:prstGeom>
            <a:noFill/>
            <a:ln w="9525">
              <a:noFill/>
              <a:miter lim="800000"/>
              <a:headEnd/>
              <a:tailEnd/>
            </a:ln>
          </p:spPr>
          <p:txBody>
            <a:bodyPr>
              <a:spAutoFit/>
            </a:bodyPr>
            <a:lstStyle/>
            <a:p>
              <a:pPr fontAlgn="base">
                <a:lnSpc>
                  <a:spcPct val="100000"/>
                </a:lnSpc>
              </a:pPr>
              <a:r>
                <a:rPr lang="en-US" altLang="zh-CN" sz="2600">
                  <a:latin typeface="Times New Roman" pitchFamily="18" charset="0"/>
                </a:rPr>
                <a:t>id</a:t>
              </a:r>
            </a:p>
          </p:txBody>
        </p:sp>
        <p:sp>
          <p:nvSpPr>
            <p:cNvPr id="84" name="Text Box 99"/>
            <p:cNvSpPr txBox="1">
              <a:spLocks noChangeArrowheads="1"/>
            </p:cNvSpPr>
            <p:nvPr/>
          </p:nvSpPr>
          <p:spPr bwMode="auto">
            <a:xfrm>
              <a:off x="2763838" y="3936053"/>
              <a:ext cx="533401" cy="488950"/>
            </a:xfrm>
            <a:prstGeom prst="rect">
              <a:avLst/>
            </a:prstGeom>
            <a:noFill/>
            <a:ln w="9525">
              <a:noFill/>
              <a:miter lim="800000"/>
              <a:headEnd/>
              <a:tailEnd/>
            </a:ln>
          </p:spPr>
          <p:txBody>
            <a:bodyPr>
              <a:spAutoFit/>
            </a:bodyPr>
            <a:lstStyle/>
            <a:p>
              <a:pPr fontAlgn="base">
                <a:lnSpc>
                  <a:spcPct val="100000"/>
                </a:lnSpc>
              </a:pPr>
              <a:r>
                <a:rPr lang="en-US" altLang="zh-CN" sz="2600" dirty="0">
                  <a:latin typeface="Times New Roman" pitchFamily="18" charset="0"/>
                </a:rPr>
                <a:t>id</a:t>
              </a:r>
            </a:p>
          </p:txBody>
        </p:sp>
        <p:sp>
          <p:nvSpPr>
            <p:cNvPr id="85" name="Text Box 100"/>
            <p:cNvSpPr txBox="1">
              <a:spLocks noChangeArrowheads="1"/>
            </p:cNvSpPr>
            <p:nvPr/>
          </p:nvSpPr>
          <p:spPr bwMode="auto">
            <a:xfrm>
              <a:off x="84138" y="3209925"/>
              <a:ext cx="533400" cy="519113"/>
            </a:xfrm>
            <a:prstGeom prst="rect">
              <a:avLst/>
            </a:prstGeom>
            <a:noFill/>
            <a:ln w="28575">
              <a:noFill/>
              <a:miter lim="800000"/>
              <a:headEnd/>
              <a:tailEnd/>
            </a:ln>
          </p:spPr>
          <p:txBody>
            <a:bodyPr>
              <a:spAutoFit/>
            </a:bodyPr>
            <a:lstStyle/>
            <a:p>
              <a:pPr fontAlgn="base">
                <a:lnSpc>
                  <a:spcPct val="100000"/>
                </a:lnSpc>
              </a:pPr>
              <a:r>
                <a:rPr lang="en-US" altLang="zh-CN"/>
                <a:t>*</a:t>
              </a:r>
              <a:endParaRPr lang="en-US" altLang="zh-CN">
                <a:latin typeface="Times New Roman" pitchFamily="18" charset="0"/>
              </a:endParaRPr>
            </a:p>
          </p:txBody>
        </p:sp>
        <p:sp>
          <p:nvSpPr>
            <p:cNvPr id="86" name="Line 101"/>
            <p:cNvSpPr>
              <a:spLocks noChangeShapeType="1"/>
            </p:cNvSpPr>
            <p:nvPr/>
          </p:nvSpPr>
          <p:spPr bwMode="auto">
            <a:xfrm>
              <a:off x="5557838" y="2892425"/>
              <a:ext cx="838200" cy="0"/>
            </a:xfrm>
            <a:prstGeom prst="line">
              <a:avLst/>
            </a:prstGeom>
            <a:noFill/>
            <a:ln w="28575">
              <a:solidFill>
                <a:schemeClr val="tx1"/>
              </a:solidFill>
              <a:round/>
              <a:headEnd/>
              <a:tailEnd type="triangle" w="med" len="med"/>
            </a:ln>
          </p:spPr>
          <p:txBody>
            <a:bodyPr/>
            <a:lstStyle/>
            <a:p>
              <a:endParaRPr lang="zh-CN" altLang="en-US"/>
            </a:p>
          </p:txBody>
        </p:sp>
        <p:sp>
          <p:nvSpPr>
            <p:cNvPr id="88" name="Line 103"/>
            <p:cNvSpPr>
              <a:spLocks noChangeShapeType="1"/>
            </p:cNvSpPr>
            <p:nvPr/>
          </p:nvSpPr>
          <p:spPr bwMode="auto">
            <a:xfrm flipV="1">
              <a:off x="7234238" y="2282825"/>
              <a:ext cx="0" cy="304800"/>
            </a:xfrm>
            <a:prstGeom prst="line">
              <a:avLst/>
            </a:prstGeom>
            <a:noFill/>
            <a:ln w="28575">
              <a:solidFill>
                <a:schemeClr val="tx1"/>
              </a:solidFill>
              <a:round/>
              <a:headEnd/>
              <a:tailEnd type="triangle" w="med" len="med"/>
            </a:ln>
          </p:spPr>
          <p:txBody>
            <a:bodyPr/>
            <a:lstStyle/>
            <a:p>
              <a:endParaRPr lang="zh-CN" altLang="en-US"/>
            </a:p>
          </p:txBody>
        </p:sp>
        <p:cxnSp>
          <p:nvCxnSpPr>
            <p:cNvPr id="90" name="AutoShape 105"/>
            <p:cNvCxnSpPr>
              <a:cxnSpLocks noChangeShapeType="1"/>
            </p:cNvCxnSpPr>
            <p:nvPr/>
          </p:nvCxnSpPr>
          <p:spPr bwMode="auto">
            <a:xfrm rot="5400000" flipV="1">
              <a:off x="5391944" y="3820319"/>
              <a:ext cx="333375" cy="1587"/>
            </a:xfrm>
            <a:prstGeom prst="curvedConnector5">
              <a:avLst>
                <a:gd name="adj1" fmla="val -44764"/>
                <a:gd name="adj2" fmla="val 27799991"/>
                <a:gd name="adj3" fmla="val 133806"/>
              </a:avLst>
            </a:prstGeom>
            <a:noFill/>
            <a:ln w="28575">
              <a:solidFill>
                <a:schemeClr val="tx1"/>
              </a:solidFill>
              <a:round/>
              <a:headEnd/>
              <a:tailEnd type="triangle" w="med" len="med"/>
            </a:ln>
          </p:spPr>
        </p:cxnSp>
        <p:sp>
          <p:nvSpPr>
            <p:cNvPr id="91" name="Line 106"/>
            <p:cNvSpPr>
              <a:spLocks noChangeShapeType="1"/>
            </p:cNvSpPr>
            <p:nvPr/>
          </p:nvSpPr>
          <p:spPr bwMode="auto">
            <a:xfrm>
              <a:off x="8128000" y="1989138"/>
              <a:ext cx="358775" cy="0"/>
            </a:xfrm>
            <a:prstGeom prst="line">
              <a:avLst/>
            </a:prstGeom>
            <a:noFill/>
            <a:ln w="28575">
              <a:solidFill>
                <a:schemeClr val="tx1"/>
              </a:solidFill>
              <a:round/>
              <a:headEnd/>
              <a:tailEnd/>
            </a:ln>
          </p:spPr>
          <p:txBody>
            <a:bodyPr lIns="90000" tIns="46800" rIns="90000" bIns="46800">
              <a:spAutoFit/>
            </a:bodyPr>
            <a:lstStyle/>
            <a:p>
              <a:endParaRPr lang="zh-CN" altLang="en-US"/>
            </a:p>
          </p:txBody>
        </p:sp>
        <p:sp>
          <p:nvSpPr>
            <p:cNvPr id="92" name="Line 107"/>
            <p:cNvSpPr>
              <a:spLocks noChangeShapeType="1"/>
            </p:cNvSpPr>
            <p:nvPr/>
          </p:nvSpPr>
          <p:spPr bwMode="auto">
            <a:xfrm>
              <a:off x="8486775" y="1978025"/>
              <a:ext cx="0" cy="3060700"/>
            </a:xfrm>
            <a:prstGeom prst="line">
              <a:avLst/>
            </a:prstGeom>
            <a:noFill/>
            <a:ln w="28575">
              <a:solidFill>
                <a:schemeClr val="tx1"/>
              </a:solidFill>
              <a:round/>
              <a:headEnd/>
              <a:tailEnd/>
            </a:ln>
          </p:spPr>
          <p:txBody>
            <a:bodyPr lIns="90000" tIns="46800" rIns="90000" bIns="46800">
              <a:spAutoFit/>
            </a:bodyPr>
            <a:lstStyle/>
            <a:p>
              <a:endParaRPr lang="zh-CN" altLang="en-US"/>
            </a:p>
          </p:txBody>
        </p:sp>
        <p:sp>
          <p:nvSpPr>
            <p:cNvPr id="93" name="Line 108"/>
            <p:cNvSpPr>
              <a:spLocks noChangeShapeType="1"/>
            </p:cNvSpPr>
            <p:nvPr/>
          </p:nvSpPr>
          <p:spPr bwMode="auto">
            <a:xfrm flipH="1">
              <a:off x="8262938" y="5038725"/>
              <a:ext cx="223837" cy="0"/>
            </a:xfrm>
            <a:prstGeom prst="line">
              <a:avLst/>
            </a:prstGeom>
            <a:noFill/>
            <a:ln w="28575">
              <a:solidFill>
                <a:schemeClr val="tx1"/>
              </a:solidFill>
              <a:round/>
              <a:headEnd/>
              <a:tailEnd type="triangle" w="med" len="med"/>
            </a:ln>
          </p:spPr>
          <p:txBody>
            <a:bodyPr lIns="90000" tIns="46800" rIns="90000" bIns="46800">
              <a:spAutoFit/>
            </a:bodyPr>
            <a:lstStyle/>
            <a:p>
              <a:endParaRPr lang="zh-CN" altLang="en-U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25</a:t>
            </a:fld>
            <a:endParaRPr lang="en-US" altLang="zh-CN" dirty="0"/>
          </a:p>
        </p:txBody>
      </p:sp>
      <p:sp>
        <p:nvSpPr>
          <p:cNvPr id="116" name="Text Box 57"/>
          <p:cNvSpPr txBox="1">
            <a:spLocks noChangeArrowheads="1"/>
          </p:cNvSpPr>
          <p:nvPr/>
        </p:nvSpPr>
        <p:spPr bwMode="auto">
          <a:xfrm>
            <a:off x="1219200" y="1219200"/>
            <a:ext cx="3886200" cy="769441"/>
          </a:xfrm>
          <a:prstGeom prst="rect">
            <a:avLst/>
          </a:prstGeom>
          <a:noFill/>
          <a:ln w="9525">
            <a:noFill/>
            <a:miter lim="800000"/>
            <a:headEnd/>
            <a:tailEnd/>
          </a:ln>
        </p:spPr>
        <p:txBody>
          <a:bodyPr wrap="square">
            <a:spAutoFit/>
          </a:bodyPr>
          <a:lstStyle/>
          <a:p>
            <a:pPr algn="l">
              <a:lnSpc>
                <a:spcPct val="110000"/>
              </a:lnSpc>
              <a:spcBef>
                <a:spcPts val="0"/>
              </a:spcBef>
            </a:pPr>
            <a:r>
              <a:rPr lang="en-US" altLang="zh-CN" sz="2000" b="1" dirty="0" smtClean="0">
                <a:latin typeface="Times New Roman" pitchFamily="18" charset="0"/>
                <a:ea typeface="宋体" pitchFamily="2" charset="-122"/>
              </a:rPr>
              <a:t>I</a:t>
            </a:r>
            <a:r>
              <a:rPr lang="en-US" altLang="zh-CN" sz="2000" b="1" baseline="-30000" dirty="0" smtClean="0">
                <a:latin typeface="Times New Roman" pitchFamily="18" charset="0"/>
                <a:ea typeface="宋体" pitchFamily="2" charset="-122"/>
              </a:rPr>
              <a:t>2</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 E→T· </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T→T· *F }</a:t>
            </a:r>
          </a:p>
          <a:p>
            <a:pPr algn="l">
              <a:lnSpc>
                <a:spcPct val="110000"/>
              </a:lnSpc>
              <a:spcBef>
                <a:spcPts val="0"/>
              </a:spcBef>
            </a:pPr>
            <a:r>
              <a:rPr lang="en-US" altLang="zh-CN" sz="2000" b="1" dirty="0" smtClean="0">
                <a:latin typeface="Times New Roman" pitchFamily="18" charset="0"/>
                <a:ea typeface="宋体" pitchFamily="2" charset="-122"/>
              </a:rPr>
              <a:t>I</a:t>
            </a:r>
            <a:r>
              <a:rPr lang="en-US" altLang="zh-CN" sz="2000" b="1" baseline="-30000" dirty="0" smtClean="0">
                <a:latin typeface="Times New Roman" pitchFamily="18" charset="0"/>
                <a:ea typeface="宋体" pitchFamily="2" charset="-122"/>
              </a:rPr>
              <a:t>9</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 E→E+T· </a:t>
            </a:r>
            <a:r>
              <a:rPr lang="zh-CN" altLang="en-US" sz="2000" b="1" dirty="0" smtClean="0">
                <a:latin typeface="Times New Roman" pitchFamily="18" charset="0"/>
                <a:ea typeface="宋体" pitchFamily="2" charset="-122"/>
              </a:rPr>
              <a:t>，</a:t>
            </a:r>
            <a:r>
              <a:rPr lang="en-US" altLang="zh-CN" sz="2000" b="1" dirty="0" smtClean="0">
                <a:latin typeface="Times New Roman" pitchFamily="18" charset="0"/>
                <a:ea typeface="宋体" pitchFamily="2" charset="-122"/>
              </a:rPr>
              <a:t>T→T· *F } </a:t>
            </a:r>
            <a:endParaRPr lang="en-US" altLang="zh-CN" sz="2000" b="1" dirty="0">
              <a:latin typeface="Times New Roman" pitchFamily="18" charset="0"/>
              <a:ea typeface="宋体" pitchFamily="2" charset="-122"/>
            </a:endParaRPr>
          </a:p>
        </p:txBody>
      </p:sp>
      <p:sp>
        <p:nvSpPr>
          <p:cNvPr id="117" name="Text Box 57"/>
          <p:cNvSpPr txBox="1">
            <a:spLocks noChangeArrowheads="1"/>
          </p:cNvSpPr>
          <p:nvPr/>
        </p:nvSpPr>
        <p:spPr bwMode="auto">
          <a:xfrm>
            <a:off x="6096000" y="1143000"/>
            <a:ext cx="2133600" cy="2800767"/>
          </a:xfrm>
          <a:prstGeom prst="rect">
            <a:avLst/>
          </a:prstGeom>
          <a:noFill/>
          <a:ln w="9525">
            <a:noFill/>
            <a:miter lim="800000"/>
            <a:headEnd/>
            <a:tailEnd/>
          </a:ln>
        </p:spPr>
        <p:txBody>
          <a:bodyPr wrap="square">
            <a:spAutoFit/>
          </a:bodyPr>
          <a:lstStyle/>
          <a:p>
            <a:pPr algn="l">
              <a:lnSpc>
                <a:spcPct val="110000"/>
              </a:lnSpc>
              <a:spcBef>
                <a:spcPts val="0"/>
              </a:spcBef>
            </a:pPr>
            <a:r>
              <a:rPr lang="en-US" altLang="zh-CN" sz="2000" b="1" dirty="0" smtClean="0">
                <a:latin typeface="Times New Roman" pitchFamily="18" charset="0"/>
                <a:ea typeface="宋体" pitchFamily="2" charset="-122"/>
              </a:rPr>
              <a:t>G[E’]:</a:t>
            </a:r>
          </a:p>
          <a:p>
            <a:pPr algn="l">
              <a:lnSpc>
                <a:spcPct val="110000"/>
              </a:lnSpc>
              <a:spcBef>
                <a:spcPts val="0"/>
              </a:spcBef>
            </a:pPr>
            <a:r>
              <a:rPr lang="en-US" altLang="zh-CN" sz="2000" b="1" dirty="0" smtClean="0">
                <a:latin typeface="Times New Roman" pitchFamily="18" charset="0"/>
                <a:ea typeface="宋体" pitchFamily="2" charset="-122"/>
                <a:sym typeface="Wingdings" pitchFamily="2" charset="2"/>
              </a:rPr>
              <a:t>     (0) E’</a:t>
            </a:r>
            <a:r>
              <a:rPr lang="en-US" altLang="zh-CN" sz="2000" b="1" dirty="0" smtClean="0">
                <a:latin typeface="Times New Roman" pitchFamily="18" charset="0"/>
                <a:ea typeface="宋体" pitchFamily="2" charset="-122"/>
              </a:rPr>
              <a:t> →E</a:t>
            </a:r>
            <a:endParaRPr lang="en-US" altLang="zh-CN" sz="2000" b="1" dirty="0" smtClean="0">
              <a:latin typeface="Times New Roman" pitchFamily="18" charset="0"/>
              <a:ea typeface="宋体" pitchFamily="2" charset="-122"/>
              <a:sym typeface="Wingdings" pitchFamily="2" charset="2"/>
            </a:endParaRPr>
          </a:p>
          <a:p>
            <a:pPr algn="l">
              <a:lnSpc>
                <a:spcPct val="110000"/>
              </a:lnSpc>
              <a:spcBef>
                <a:spcPts val="0"/>
              </a:spcBef>
            </a:pPr>
            <a:r>
              <a:rPr lang="en-US" altLang="zh-CN" sz="2000" b="1" dirty="0" smtClean="0">
                <a:latin typeface="Times New Roman" pitchFamily="18" charset="0"/>
                <a:ea typeface="宋体" pitchFamily="2" charset="-122"/>
              </a:rPr>
              <a:t>     (1) E→E+T </a:t>
            </a:r>
          </a:p>
          <a:p>
            <a:pPr algn="l">
              <a:lnSpc>
                <a:spcPct val="110000"/>
              </a:lnSpc>
              <a:spcBef>
                <a:spcPts val="0"/>
              </a:spcBef>
            </a:pPr>
            <a:r>
              <a:rPr lang="en-US" altLang="zh-CN" sz="2000" b="1" dirty="0" smtClean="0">
                <a:latin typeface="Times New Roman" pitchFamily="18" charset="0"/>
                <a:ea typeface="宋体" pitchFamily="2" charset="-122"/>
              </a:rPr>
              <a:t>     (2) E→T</a:t>
            </a:r>
          </a:p>
          <a:p>
            <a:pPr algn="l">
              <a:lnSpc>
                <a:spcPct val="110000"/>
              </a:lnSpc>
              <a:spcBef>
                <a:spcPts val="0"/>
              </a:spcBef>
            </a:pPr>
            <a:r>
              <a:rPr lang="en-US" altLang="zh-CN" sz="2000" b="1" dirty="0" smtClean="0">
                <a:latin typeface="Times New Roman" pitchFamily="18" charset="0"/>
                <a:ea typeface="宋体" pitchFamily="2" charset="-122"/>
              </a:rPr>
              <a:t>     (3) T→F*T</a:t>
            </a:r>
          </a:p>
          <a:p>
            <a:pPr algn="l">
              <a:lnSpc>
                <a:spcPct val="110000"/>
              </a:lnSpc>
              <a:spcBef>
                <a:spcPts val="0"/>
              </a:spcBef>
            </a:pPr>
            <a:r>
              <a:rPr lang="en-US" altLang="zh-CN" sz="2000" b="1" dirty="0" smtClean="0">
                <a:latin typeface="Times New Roman" pitchFamily="18" charset="0"/>
                <a:ea typeface="宋体" pitchFamily="2" charset="-122"/>
              </a:rPr>
              <a:t>     (4) T→F</a:t>
            </a:r>
          </a:p>
          <a:p>
            <a:pPr algn="l">
              <a:lnSpc>
                <a:spcPct val="110000"/>
              </a:lnSpc>
              <a:spcBef>
                <a:spcPts val="0"/>
              </a:spcBef>
            </a:pPr>
            <a:r>
              <a:rPr lang="en-US" altLang="zh-CN" sz="2000" b="1" dirty="0" smtClean="0">
                <a:latin typeface="Times New Roman" pitchFamily="18" charset="0"/>
                <a:ea typeface="宋体" pitchFamily="2" charset="-122"/>
              </a:rPr>
              <a:t>     (5) F→(E)</a:t>
            </a:r>
          </a:p>
          <a:p>
            <a:pPr algn="l">
              <a:lnSpc>
                <a:spcPct val="110000"/>
              </a:lnSpc>
              <a:spcBef>
                <a:spcPts val="0"/>
              </a:spcBef>
            </a:pPr>
            <a:r>
              <a:rPr lang="en-US" altLang="zh-CN" sz="2000" b="1" dirty="0" smtClean="0">
                <a:latin typeface="Times New Roman" pitchFamily="18" charset="0"/>
                <a:ea typeface="宋体" pitchFamily="2" charset="-122"/>
              </a:rPr>
              <a:t>     (6) </a:t>
            </a:r>
            <a:r>
              <a:rPr lang="en-US" altLang="zh-CN" sz="2000" b="1" dirty="0" err="1" smtClean="0">
                <a:latin typeface="Times New Roman" pitchFamily="18" charset="0"/>
                <a:ea typeface="宋体" pitchFamily="2" charset="-122"/>
              </a:rPr>
              <a:t>F→id</a:t>
            </a:r>
            <a:endParaRPr lang="en-US" altLang="zh-CN" sz="2000" b="1" dirty="0">
              <a:latin typeface="Times New Roman" pitchFamily="18" charset="0"/>
              <a:ea typeface="宋体" pitchFamily="2" charset="-122"/>
            </a:endParaRPr>
          </a:p>
        </p:txBody>
      </p:sp>
      <p:sp>
        <p:nvSpPr>
          <p:cNvPr id="118" name="Text Box 57"/>
          <p:cNvSpPr txBox="1">
            <a:spLocks noChangeArrowheads="1"/>
          </p:cNvSpPr>
          <p:nvPr/>
        </p:nvSpPr>
        <p:spPr bwMode="auto">
          <a:xfrm>
            <a:off x="1295400" y="2209800"/>
            <a:ext cx="3886200" cy="769441"/>
          </a:xfrm>
          <a:prstGeom prst="rect">
            <a:avLst/>
          </a:prstGeom>
          <a:noFill/>
          <a:ln w="9525">
            <a:noFill/>
            <a:miter lim="800000"/>
            <a:headEnd/>
            <a:tailEnd/>
          </a:ln>
        </p:spPr>
        <p:txBody>
          <a:bodyPr wrap="square">
            <a:spAutoFit/>
          </a:bodyPr>
          <a:lstStyle/>
          <a:p>
            <a:pPr algn="l">
              <a:lnSpc>
                <a:spcPct val="110000"/>
              </a:lnSpc>
              <a:spcBef>
                <a:spcPts val="0"/>
              </a:spcBef>
            </a:pPr>
            <a:r>
              <a:rPr lang="en-US" altLang="zh-CN" sz="2000" b="1" dirty="0" smtClean="0">
                <a:latin typeface="Times New Roman" pitchFamily="18" charset="0"/>
                <a:ea typeface="宋体" pitchFamily="2" charset="-122"/>
              </a:rPr>
              <a:t>FOLLOW(E)={ + , ) , # }</a:t>
            </a:r>
          </a:p>
          <a:p>
            <a:pPr algn="l">
              <a:lnSpc>
                <a:spcPct val="110000"/>
              </a:lnSpc>
              <a:spcBef>
                <a:spcPts val="0"/>
              </a:spcBef>
            </a:pPr>
            <a:r>
              <a:rPr lang="en-US" altLang="zh-CN" sz="2000" b="1" dirty="0" smtClean="0">
                <a:latin typeface="Times New Roman" pitchFamily="18" charset="0"/>
                <a:ea typeface="宋体" pitchFamily="2" charset="-122"/>
              </a:rPr>
              <a:t>FOLLOW(E) ∩{ * }=</a:t>
            </a:r>
            <a:r>
              <a:rPr lang="en-US" altLang="zh-CN" sz="2000" b="1" dirty="0" smtClean="0">
                <a:latin typeface="Times New Roman" pitchFamily="18" charset="0"/>
                <a:cs typeface="Times New Roman" pitchFamily="18" charset="0"/>
              </a:rPr>
              <a:t> ¢</a:t>
            </a:r>
            <a:endParaRPr lang="en-US" altLang="zh-CN" sz="2000" b="1" dirty="0">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60"/>
          <p:cNvSpPr>
            <a:spLocks noGrp="1" noChangeArrowheads="1"/>
          </p:cNvSpPr>
          <p:nvPr>
            <p:ph type="title"/>
          </p:nvPr>
        </p:nvSpPr>
        <p:spPr>
          <a:xfrm>
            <a:off x="750888" y="304800"/>
            <a:ext cx="3192462" cy="4572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.3  SLR(1)</a:t>
            </a:r>
            <a:r>
              <a:rPr lang="zh-CN" altLang="en-US" sz="2800" b="1" dirty="0" smtClean="0">
                <a:solidFill>
                  <a:srgbClr val="0000FF"/>
                </a:solidFill>
                <a:latin typeface="黑体" pitchFamily="49" charset="-122"/>
                <a:ea typeface="黑体" pitchFamily="49" charset="-122"/>
              </a:rPr>
              <a:t>分析</a:t>
            </a:r>
          </a:p>
        </p:txBody>
      </p:sp>
      <p:sp>
        <p:nvSpPr>
          <p:cNvPr id="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26</a:t>
            </a:fld>
            <a:endParaRPr lang="en-US" altLang="zh-CN" dirty="0"/>
          </a:p>
        </p:txBody>
      </p:sp>
      <p:graphicFrame>
        <p:nvGraphicFramePr>
          <p:cNvPr id="8" name="表格 7"/>
          <p:cNvGraphicFramePr>
            <a:graphicFrameLocks noGrp="1"/>
          </p:cNvGraphicFramePr>
          <p:nvPr/>
        </p:nvGraphicFramePr>
        <p:xfrm>
          <a:off x="1219200" y="1066800"/>
          <a:ext cx="6096000" cy="4876802"/>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48343">
                <a:tc rowSpan="2">
                  <a:txBody>
                    <a:bodyPr/>
                    <a:lstStyle/>
                    <a:p>
                      <a:pPr algn="ctr"/>
                      <a:r>
                        <a:rPr lang="zh-CN" altLang="en-US" sz="1600" baseline="0" dirty="0" smtClean="0">
                          <a:solidFill>
                            <a:schemeClr val="tx1"/>
                          </a:solidFill>
                          <a:latin typeface="Times New Roman" pitchFamily="18" charset="0"/>
                          <a:ea typeface="宋体" pitchFamily="2" charset="-122"/>
                        </a:rPr>
                        <a:t>状态</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a:r>
                        <a:rPr lang="en-US" altLang="zh-CN" sz="1600" baseline="0" dirty="0" smtClean="0">
                          <a:solidFill>
                            <a:schemeClr val="tx1"/>
                          </a:solidFill>
                          <a:latin typeface="Times New Roman" pitchFamily="18" charset="0"/>
                          <a:ea typeface="宋体" pitchFamily="2" charset="-122"/>
                        </a:rPr>
                        <a:t>ACTION</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1600" baseline="0" dirty="0" smtClean="0">
                          <a:solidFill>
                            <a:schemeClr val="tx1"/>
                          </a:solidFill>
                          <a:latin typeface="Times New Roman" pitchFamily="18" charset="0"/>
                          <a:ea typeface="宋体" pitchFamily="2" charset="-122"/>
                        </a:rPr>
                        <a:t>GOTO</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vMerge="1">
                  <a:txBody>
                    <a:bodyPr/>
                    <a:lstStyle/>
                    <a:p>
                      <a:endParaRPr lang="zh-CN" altLang="en-US" dirty="0"/>
                    </a:p>
                  </a:txBody>
                  <a:tcPr/>
                </a:tc>
                <a:tc>
                  <a:txBody>
                    <a:bodyPr/>
                    <a:lstStyle/>
                    <a:p>
                      <a:pPr algn="ctr"/>
                      <a:r>
                        <a:rPr lang="en-US" altLang="zh-CN" sz="1600" baseline="0" dirty="0" smtClean="0">
                          <a:solidFill>
                            <a:schemeClr val="tx1"/>
                          </a:solidFill>
                          <a:latin typeface="Times New Roman" pitchFamily="18" charset="0"/>
                          <a:ea typeface="宋体" pitchFamily="2" charset="-122"/>
                        </a:rPr>
                        <a:t>id</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E</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T</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F</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acc</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rgbClr val="FF0000"/>
                          </a:solidFill>
                          <a:latin typeface="Times New Roman" pitchFamily="18" charset="0"/>
                          <a:ea typeface="宋体" pitchFamily="2" charset="-122"/>
                        </a:rPr>
                        <a:t>s</a:t>
                      </a:r>
                      <a:r>
                        <a:rPr lang="en-US" altLang="zh-CN" sz="1600" baseline="-25000" dirty="0" smtClean="0">
                          <a:solidFill>
                            <a:srgbClr val="FF0000"/>
                          </a:solidFill>
                          <a:latin typeface="Times New Roman" pitchFamily="18" charset="0"/>
                          <a:ea typeface="宋体" pitchFamily="2" charset="-122"/>
                        </a:rPr>
                        <a:t>7</a:t>
                      </a:r>
                      <a:endParaRPr lang="zh-CN" altLang="en-US" sz="1600" baseline="-25000" dirty="0">
                        <a:solidFill>
                          <a:srgbClr val="FF0000"/>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2</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4</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8</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2</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5</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6</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9</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3</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7</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4</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10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8</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6</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s</a:t>
                      </a:r>
                      <a:r>
                        <a:rPr lang="en-US" altLang="zh-CN" sz="1600" baseline="-25000" dirty="0" smtClean="0">
                          <a:solidFill>
                            <a:schemeClr val="tx1"/>
                          </a:solidFill>
                          <a:latin typeface="Times New Roman" pitchFamily="18" charset="0"/>
                          <a:ea typeface="宋体" pitchFamily="2" charset="-122"/>
                        </a:rPr>
                        <a:t>11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9</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rgbClr val="FF0000"/>
                          </a:solidFill>
                          <a:latin typeface="Times New Roman" pitchFamily="18" charset="0"/>
                          <a:ea typeface="宋体" pitchFamily="2" charset="-122"/>
                        </a:rPr>
                        <a:t>s</a:t>
                      </a:r>
                      <a:r>
                        <a:rPr lang="en-US" altLang="zh-CN" sz="1600" baseline="-25000" dirty="0" smtClean="0">
                          <a:solidFill>
                            <a:srgbClr val="FF0000"/>
                          </a:solidFill>
                          <a:latin typeface="Times New Roman" pitchFamily="18" charset="0"/>
                          <a:ea typeface="宋体" pitchFamily="2" charset="-122"/>
                        </a:rPr>
                        <a:t>7</a:t>
                      </a:r>
                      <a:endParaRPr lang="zh-CN" altLang="en-US" sz="1600" baseline="-25000" dirty="0">
                        <a:solidFill>
                          <a:srgbClr val="FF0000"/>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1</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10</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3</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343">
                <a:tc>
                  <a:txBody>
                    <a:bodyPr/>
                    <a:lstStyle/>
                    <a:p>
                      <a:pPr algn="ctr"/>
                      <a:r>
                        <a:rPr lang="en-US" altLang="zh-CN" sz="1600" baseline="0" dirty="0" smtClean="0">
                          <a:solidFill>
                            <a:schemeClr val="tx1"/>
                          </a:solidFill>
                          <a:latin typeface="Times New Roman" pitchFamily="18" charset="0"/>
                          <a:ea typeface="宋体" pitchFamily="2" charset="-122"/>
                        </a:rPr>
                        <a:t>11</a:t>
                      </a: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aseline="0" dirty="0" smtClean="0">
                          <a:solidFill>
                            <a:schemeClr val="tx1"/>
                          </a:solidFill>
                          <a:latin typeface="Times New Roman" pitchFamily="18" charset="0"/>
                          <a:ea typeface="宋体" pitchFamily="2" charset="-122"/>
                        </a:rPr>
                        <a:t>r</a:t>
                      </a:r>
                      <a:r>
                        <a:rPr lang="en-US" altLang="zh-CN" sz="1600" baseline="-25000" dirty="0" smtClean="0">
                          <a:solidFill>
                            <a:schemeClr val="tx1"/>
                          </a:solidFill>
                          <a:latin typeface="Times New Roman" pitchFamily="18" charset="0"/>
                          <a:ea typeface="宋体" pitchFamily="2" charset="-122"/>
                        </a:rPr>
                        <a:t>5</a:t>
                      </a:r>
                      <a:endParaRPr lang="zh-CN" altLang="en-US" sz="1600" baseline="-2500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aseline="0" dirty="0">
                        <a:solidFill>
                          <a:schemeClr val="tx1"/>
                        </a:solidFill>
                        <a:latin typeface="Times New Roman" pitchFamily="18" charset="0"/>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55" name="Text Box 419"/>
          <p:cNvSpPr txBox="1">
            <a:spLocks noChangeArrowheads="1"/>
          </p:cNvSpPr>
          <p:nvPr/>
        </p:nvSpPr>
        <p:spPr bwMode="auto">
          <a:xfrm>
            <a:off x="685801" y="987777"/>
            <a:ext cx="4572000" cy="1692771"/>
          </a:xfrm>
          <a:prstGeom prst="rect">
            <a:avLst/>
          </a:prstGeom>
          <a:noFill/>
          <a:ln w="12700" algn="ctr">
            <a:noFill/>
            <a:miter lim="800000"/>
            <a:headEnd/>
            <a:tailEnd/>
          </a:ln>
          <a:effectLst/>
        </p:spPr>
        <p:txBody>
          <a:bodyPr wrap="square" tIns="0" bIns="0">
            <a:spAutoFit/>
          </a:bodyPr>
          <a:lstStyle/>
          <a:p>
            <a:pPr algn="l">
              <a:spcBef>
                <a:spcPct val="50000"/>
              </a:spcBef>
              <a:defRPr/>
            </a:pPr>
            <a:r>
              <a:rPr lang="zh-CN" altLang="en-US" sz="2000" b="1" dirty="0" smtClean="0">
                <a:latin typeface="+mn-ea"/>
                <a:ea typeface="+mn-ea"/>
              </a:rPr>
              <a:t>例</a:t>
            </a:r>
            <a:r>
              <a:rPr lang="en-US" altLang="zh-CN" sz="2000" b="1" dirty="0" smtClean="0">
                <a:latin typeface="+mn-ea"/>
                <a:ea typeface="+mn-ea"/>
              </a:rPr>
              <a:t>: </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为</a:t>
            </a:r>
            <a:r>
              <a:rPr lang="en-US" altLang="zh-CN" sz="2000" b="1" dirty="0">
                <a:latin typeface="+mn-ea"/>
                <a:ea typeface="+mn-ea"/>
              </a:rPr>
              <a:t>:  S → </a:t>
            </a:r>
            <a:r>
              <a:rPr lang="en-US" altLang="zh-CN" sz="2000" b="1" dirty="0" smtClean="0">
                <a:latin typeface="+mn-ea"/>
                <a:ea typeface="+mn-ea"/>
              </a:rPr>
              <a:t>(S)</a:t>
            </a:r>
            <a:r>
              <a:rPr lang="en-US" altLang="zh-CN" sz="2000" b="1" dirty="0" smtClean="0">
                <a:latin typeface="+mn-ea"/>
              </a:rPr>
              <a:t> |</a:t>
            </a:r>
            <a:r>
              <a:rPr lang="en-US" altLang="zh-CN" sz="2000" b="1" dirty="0" smtClean="0">
                <a:effectLst>
                  <a:outerShdw blurRad="38100" dist="38100" dir="2700000" algn="tl">
                    <a:srgbClr val="C0C0C0"/>
                  </a:outerShdw>
                </a:effectLst>
                <a:latin typeface="+mn-ea"/>
              </a:rPr>
              <a:t>ε</a:t>
            </a:r>
            <a:endParaRPr lang="en-US" altLang="zh-CN" sz="2000" b="1" dirty="0">
              <a:effectLst>
                <a:outerShdw blurRad="38100" dist="38100" dir="2700000" algn="tl">
                  <a:srgbClr val="C0C0C0"/>
                </a:outerShdw>
              </a:effectLst>
              <a:latin typeface="+mn-ea"/>
              <a:ea typeface="+mn-ea"/>
            </a:endParaRPr>
          </a:p>
          <a:p>
            <a:pPr algn="l">
              <a:spcBef>
                <a:spcPct val="50000"/>
              </a:spcBef>
              <a:defRPr/>
            </a:pPr>
            <a:r>
              <a:rPr lang="en-US" altLang="zh-CN" sz="2000" b="1" dirty="0">
                <a:effectLst>
                  <a:outerShdw blurRad="38100" dist="38100" dir="2700000" algn="tl">
                    <a:srgbClr val="C0C0C0"/>
                  </a:outerShdw>
                </a:effectLst>
                <a:latin typeface="+mn-ea"/>
                <a:ea typeface="+mn-ea"/>
              </a:rPr>
              <a:t>1.</a:t>
            </a:r>
            <a:r>
              <a:rPr lang="zh-CN" altLang="en-US" sz="2000" b="1" dirty="0">
                <a:effectLst>
                  <a:outerShdw blurRad="38100" dist="38100" dir="2700000" algn="tl">
                    <a:srgbClr val="C0C0C0"/>
                  </a:outerShdw>
                </a:effectLst>
                <a:latin typeface="+mn-ea"/>
                <a:ea typeface="+mn-ea"/>
              </a:rPr>
              <a:t>该</a:t>
            </a:r>
            <a:r>
              <a:rPr lang="zh-CN" altLang="en-US" sz="2000" b="1" dirty="0">
                <a:latin typeface="+mn-ea"/>
                <a:ea typeface="+mn-ea"/>
              </a:rPr>
              <a:t>文法是</a:t>
            </a:r>
            <a:r>
              <a:rPr lang="en-US" altLang="zh-CN" sz="2000" b="1" dirty="0">
                <a:latin typeface="+mn-ea"/>
                <a:ea typeface="+mn-ea"/>
              </a:rPr>
              <a:t>SLR(1)</a:t>
            </a:r>
            <a:r>
              <a:rPr lang="zh-CN" altLang="en-US" sz="2000" b="1" dirty="0">
                <a:latin typeface="+mn-ea"/>
                <a:ea typeface="+mn-ea"/>
              </a:rPr>
              <a:t>的吗</a:t>
            </a:r>
            <a:r>
              <a:rPr lang="en-US" altLang="zh-CN" sz="2000" b="1" dirty="0">
                <a:latin typeface="+mn-ea"/>
                <a:ea typeface="+mn-ea"/>
              </a:rPr>
              <a:t>?</a:t>
            </a:r>
          </a:p>
          <a:p>
            <a:pPr algn="l">
              <a:spcBef>
                <a:spcPct val="50000"/>
              </a:spcBef>
              <a:defRPr/>
            </a:pPr>
            <a:r>
              <a:rPr lang="en-US" altLang="zh-CN" sz="2000" b="1" dirty="0">
                <a:latin typeface="+mn-ea"/>
                <a:ea typeface="+mn-ea"/>
              </a:rPr>
              <a:t>2.</a:t>
            </a:r>
            <a:r>
              <a:rPr lang="zh-CN" altLang="en-US" sz="2000" b="1" dirty="0">
                <a:latin typeface="+mn-ea"/>
                <a:ea typeface="+mn-ea"/>
              </a:rPr>
              <a:t>若是请构造它的分析表</a:t>
            </a:r>
            <a:r>
              <a:rPr lang="en-US" altLang="zh-CN" sz="2000" b="1" dirty="0">
                <a:latin typeface="+mn-ea"/>
                <a:ea typeface="+mn-ea"/>
              </a:rPr>
              <a:t>;</a:t>
            </a:r>
          </a:p>
          <a:p>
            <a:pPr algn="l">
              <a:spcBef>
                <a:spcPct val="50000"/>
              </a:spcBef>
              <a:defRPr/>
            </a:pPr>
            <a:r>
              <a:rPr lang="en-US" altLang="zh-CN" sz="2000" b="1" dirty="0">
                <a:latin typeface="+mn-ea"/>
                <a:ea typeface="+mn-ea"/>
              </a:rPr>
              <a:t>3.</a:t>
            </a:r>
            <a:r>
              <a:rPr lang="zh-CN" altLang="en-US" sz="2000" b="1" dirty="0">
                <a:latin typeface="+mn-ea"/>
                <a:ea typeface="+mn-ea"/>
              </a:rPr>
              <a:t>给出输入</a:t>
            </a:r>
            <a:r>
              <a:rPr lang="zh-CN" altLang="en-US" sz="2000" b="1" dirty="0" smtClean="0">
                <a:latin typeface="+mn-ea"/>
                <a:ea typeface="+mn-ea"/>
              </a:rPr>
              <a:t>串</a:t>
            </a:r>
            <a:r>
              <a:rPr lang="en-US" altLang="zh-CN" sz="2000" b="1" dirty="0" smtClean="0">
                <a:latin typeface="+mn-ea"/>
                <a:ea typeface="+mn-ea"/>
              </a:rPr>
              <a:t>(())#</a:t>
            </a:r>
            <a:r>
              <a:rPr lang="zh-CN" altLang="en-US" sz="2000" b="1" dirty="0">
                <a:latin typeface="+mn-ea"/>
                <a:ea typeface="+mn-ea"/>
              </a:rPr>
              <a:t>的分析过程</a:t>
            </a:r>
            <a:r>
              <a:rPr lang="en-US" altLang="zh-CN" sz="2000" b="1" dirty="0">
                <a:latin typeface="+mn-ea"/>
                <a:ea typeface="+mn-ea"/>
              </a:rPr>
              <a:t>.</a:t>
            </a:r>
          </a:p>
        </p:txBody>
      </p:sp>
      <p:sp>
        <p:nvSpPr>
          <p:cNvPr id="117183" name="Text Box 447"/>
          <p:cNvSpPr txBox="1">
            <a:spLocks noChangeArrowheads="1"/>
          </p:cNvSpPr>
          <p:nvPr/>
        </p:nvSpPr>
        <p:spPr bwMode="auto">
          <a:xfrm>
            <a:off x="5486400" y="1047045"/>
            <a:ext cx="2087563" cy="1461939"/>
          </a:xfrm>
          <a:prstGeom prst="rect">
            <a:avLst/>
          </a:prstGeom>
          <a:noFill/>
          <a:ln w="12700" algn="ctr">
            <a:noFill/>
            <a:miter lim="800000"/>
            <a:headEnd/>
            <a:tailEnd/>
          </a:ln>
          <a:effectLst/>
        </p:spPr>
        <p:txBody>
          <a:bodyPr tIns="0" bIns="0">
            <a:spAutoFit/>
          </a:bodyPr>
          <a:lstStyle/>
          <a:p>
            <a:pPr algn="l">
              <a:spcBef>
                <a:spcPts val="600"/>
              </a:spcBef>
              <a:defRPr/>
            </a:pPr>
            <a:r>
              <a:rPr lang="zh-CN" altLang="en-US" sz="2000" b="1" dirty="0">
                <a:latin typeface="+mn-ea"/>
                <a:ea typeface="+mn-ea"/>
              </a:rPr>
              <a:t>拓广文法</a:t>
            </a:r>
            <a:r>
              <a:rPr lang="en-US" altLang="zh-CN" sz="2000" b="1" dirty="0">
                <a:latin typeface="+mn-ea"/>
                <a:ea typeface="+mn-ea"/>
              </a:rPr>
              <a:t>:</a:t>
            </a:r>
          </a:p>
          <a:p>
            <a:pPr algn="l">
              <a:spcBef>
                <a:spcPts val="600"/>
              </a:spcBef>
              <a:defRPr/>
            </a:pPr>
            <a:r>
              <a:rPr lang="en-US" altLang="zh-CN" sz="2000" b="1" dirty="0">
                <a:latin typeface="+mn-ea"/>
                <a:ea typeface="+mn-ea"/>
              </a:rPr>
              <a:t>(0) S</a:t>
            </a:r>
            <a:r>
              <a:rPr lang="en-US" altLang="zh-CN" sz="2000" b="1" dirty="0" smtClean="0">
                <a:latin typeface="+mn-ea"/>
                <a:ea typeface="+mn-ea"/>
              </a:rPr>
              <a:t>’→ </a:t>
            </a:r>
            <a:r>
              <a:rPr lang="en-US" altLang="zh-CN" sz="2000" b="1" dirty="0">
                <a:latin typeface="+mn-ea"/>
                <a:ea typeface="+mn-ea"/>
              </a:rPr>
              <a:t>S</a:t>
            </a:r>
          </a:p>
          <a:p>
            <a:pPr algn="l">
              <a:spcBef>
                <a:spcPts val="600"/>
              </a:spcBef>
              <a:defRPr/>
            </a:pPr>
            <a:r>
              <a:rPr lang="en-US" altLang="zh-CN" sz="2000" b="1" dirty="0">
                <a:latin typeface="+mn-ea"/>
                <a:ea typeface="+mn-ea"/>
              </a:rPr>
              <a:t>(1) S → </a:t>
            </a:r>
            <a:r>
              <a:rPr lang="en-US" altLang="zh-CN" sz="2000" b="1" dirty="0" smtClean="0">
                <a:latin typeface="+mn-ea"/>
                <a:ea typeface="+mn-ea"/>
              </a:rPr>
              <a:t>(S)</a:t>
            </a:r>
            <a:endParaRPr lang="en-US" altLang="zh-CN" sz="2000" b="1" dirty="0">
              <a:latin typeface="+mn-ea"/>
              <a:ea typeface="+mn-ea"/>
            </a:endParaRPr>
          </a:p>
          <a:p>
            <a:pPr algn="l">
              <a:spcBef>
                <a:spcPts val="600"/>
              </a:spcBef>
              <a:defRPr/>
            </a:pPr>
            <a:r>
              <a:rPr lang="en-US" altLang="zh-CN" sz="2000" b="1" dirty="0">
                <a:latin typeface="+mn-ea"/>
                <a:ea typeface="+mn-ea"/>
              </a:rPr>
              <a:t>(2) </a:t>
            </a:r>
            <a:r>
              <a:rPr lang="en-US" altLang="zh-CN" sz="2000" b="1" dirty="0" smtClean="0">
                <a:latin typeface="+mn-ea"/>
                <a:ea typeface="+mn-ea"/>
              </a:rPr>
              <a:t>S </a:t>
            </a:r>
            <a:r>
              <a:rPr lang="en-US" altLang="zh-CN" sz="2000" b="1" dirty="0">
                <a:latin typeface="+mn-ea"/>
                <a:ea typeface="+mn-ea"/>
              </a:rPr>
              <a:t>→ </a:t>
            </a:r>
            <a:r>
              <a:rPr lang="en-US" altLang="zh-CN" sz="2000" b="1" dirty="0" smtClean="0">
                <a:effectLst>
                  <a:outerShdw blurRad="38100" dist="38100" dir="2700000" algn="tl">
                    <a:srgbClr val="C0C0C0"/>
                  </a:outerShdw>
                </a:effectLst>
                <a:latin typeface="+mn-ea"/>
              </a:rPr>
              <a:t>ε</a:t>
            </a:r>
            <a:endParaRPr lang="en-US" altLang="zh-CN" sz="2000" b="1" dirty="0">
              <a:latin typeface="+mn-ea"/>
              <a:ea typeface="+mn-ea"/>
            </a:endParaRPr>
          </a:p>
        </p:txBody>
      </p:sp>
      <p:sp>
        <p:nvSpPr>
          <p:cNvPr id="7"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27</a:t>
            </a:fld>
            <a:endParaRPr lang="en-US" altLang="zh-CN" dirty="0"/>
          </a:p>
        </p:txBody>
      </p:sp>
      <p:sp>
        <p:nvSpPr>
          <p:cNvPr id="8" name="TextBox 7"/>
          <p:cNvSpPr txBox="1"/>
          <p:nvPr/>
        </p:nvSpPr>
        <p:spPr>
          <a:xfrm>
            <a:off x="914400" y="2819400"/>
            <a:ext cx="1676400" cy="1077218"/>
          </a:xfrm>
          <a:prstGeom prst="rect">
            <a:avLst/>
          </a:prstGeom>
          <a:noFill/>
          <a:ln>
            <a:solidFill>
              <a:schemeClr val="tx1"/>
            </a:solidFill>
          </a:ln>
        </p:spPr>
        <p:txBody>
          <a:bodyPr wrap="square" rtlCol="0">
            <a:spAutoFit/>
          </a:bodyPr>
          <a:lstStyle/>
          <a:p>
            <a:pPr algn="l"/>
            <a:r>
              <a:rPr lang="en-US" altLang="zh-CN" b="1" dirty="0" smtClean="0">
                <a:latin typeface="+mn-ea"/>
              </a:rPr>
              <a:t>I</a:t>
            </a:r>
            <a:r>
              <a:rPr lang="en-US" altLang="zh-CN" b="1" baseline="-25000" dirty="0" smtClean="0">
                <a:latin typeface="+mn-ea"/>
              </a:rPr>
              <a:t>0</a:t>
            </a:r>
            <a:r>
              <a:rPr lang="en-US" altLang="zh-CN" b="1" dirty="0" smtClean="0">
                <a:latin typeface="+mn-ea"/>
              </a:rPr>
              <a:t>:S’</a:t>
            </a:r>
            <a:r>
              <a:rPr lang="en-US" altLang="zh-CN" b="1" dirty="0" smtClean="0">
                <a:latin typeface="+mn-ea"/>
              </a:rPr>
              <a:t>→·S</a:t>
            </a:r>
          </a:p>
          <a:p>
            <a:pPr algn="l">
              <a:spcBef>
                <a:spcPts val="600"/>
              </a:spcBef>
              <a:defRPr/>
            </a:pPr>
            <a:r>
              <a:rPr lang="en-US" altLang="zh-CN" b="1" dirty="0" smtClean="0">
                <a:latin typeface="+mn-ea"/>
              </a:rPr>
              <a:t> </a:t>
            </a:r>
            <a:r>
              <a:rPr lang="en-US" altLang="zh-CN" b="1" dirty="0" smtClean="0">
                <a:latin typeface="+mn-ea"/>
              </a:rPr>
              <a:t> </a:t>
            </a:r>
            <a:r>
              <a:rPr lang="en-US" altLang="zh-CN" b="1" dirty="0" smtClean="0">
                <a:latin typeface="+mn-ea"/>
              </a:rPr>
              <a:t>S → </a:t>
            </a:r>
            <a:r>
              <a:rPr lang="en-US" altLang="zh-CN" b="1" dirty="0" smtClean="0">
                <a:latin typeface="+mn-ea"/>
              </a:rPr>
              <a:t>•(</a:t>
            </a:r>
            <a:r>
              <a:rPr lang="en-US" altLang="zh-CN" b="1" dirty="0" smtClean="0">
                <a:latin typeface="+mn-ea"/>
              </a:rPr>
              <a:t>S)</a:t>
            </a:r>
          </a:p>
          <a:p>
            <a:pPr algn="l">
              <a:spcBef>
                <a:spcPts val="600"/>
              </a:spcBef>
              <a:defRPr/>
            </a:pPr>
            <a:r>
              <a:rPr lang="en-US" altLang="zh-CN" b="1" dirty="0" smtClean="0">
                <a:latin typeface="+mn-ea"/>
              </a:rPr>
              <a:t> </a:t>
            </a:r>
            <a:r>
              <a:rPr lang="en-US" altLang="zh-CN" b="1" dirty="0" smtClean="0">
                <a:latin typeface="+mn-ea"/>
              </a:rPr>
              <a:t> </a:t>
            </a:r>
            <a:r>
              <a:rPr lang="en-US" altLang="zh-CN" b="1" dirty="0" smtClean="0">
                <a:latin typeface="+mn-ea"/>
              </a:rPr>
              <a:t>S → </a:t>
            </a:r>
            <a:r>
              <a:rPr lang="en-US" altLang="zh-CN" b="1" dirty="0" smtClean="0">
                <a:effectLst>
                  <a:outerShdw blurRad="38100" dist="38100" dir="2700000" algn="tl">
                    <a:srgbClr val="C0C0C0"/>
                  </a:outerShdw>
                </a:effectLst>
                <a:latin typeface="+mn-ea"/>
              </a:rPr>
              <a:t>•</a:t>
            </a:r>
            <a:r>
              <a:rPr lang="en-US" altLang="zh-CN" b="1" dirty="0" smtClean="0">
                <a:latin typeface="+mn-ea"/>
              </a:rPr>
              <a:t>  </a:t>
            </a:r>
            <a:endParaRPr lang="zh-CN" altLang="en-US" dirty="0"/>
          </a:p>
        </p:txBody>
      </p:sp>
      <p:sp>
        <p:nvSpPr>
          <p:cNvPr id="9" name="矩形 8"/>
          <p:cNvSpPr/>
          <p:nvPr/>
        </p:nvSpPr>
        <p:spPr>
          <a:xfrm>
            <a:off x="2971800" y="3002847"/>
            <a:ext cx="338554" cy="369332"/>
          </a:xfrm>
          <a:prstGeom prst="rect">
            <a:avLst/>
          </a:prstGeom>
        </p:spPr>
        <p:txBody>
          <a:bodyPr wrap="none">
            <a:spAutoFit/>
          </a:bodyPr>
          <a:lstStyle/>
          <a:p>
            <a:r>
              <a:rPr lang="en-US" altLang="zh-CN" dirty="0" smtClean="0"/>
              <a:t>S</a:t>
            </a:r>
            <a:endParaRPr lang="zh-CN" altLang="en-US" dirty="0"/>
          </a:p>
        </p:txBody>
      </p:sp>
      <p:cxnSp>
        <p:nvCxnSpPr>
          <p:cNvPr id="11" name="直接箭头连接符 10"/>
          <p:cNvCxnSpPr>
            <a:stCxn id="8" idx="3"/>
          </p:cNvCxnSpPr>
          <p:nvPr/>
        </p:nvCxnSpPr>
        <p:spPr bwMode="auto">
          <a:xfrm flipV="1">
            <a:off x="2590800" y="3352800"/>
            <a:ext cx="990600" cy="5209"/>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TextBox 11"/>
          <p:cNvSpPr txBox="1"/>
          <p:nvPr/>
        </p:nvSpPr>
        <p:spPr>
          <a:xfrm>
            <a:off x="3581400" y="3177822"/>
            <a:ext cx="1524000" cy="369332"/>
          </a:xfrm>
          <a:prstGeom prst="rect">
            <a:avLst/>
          </a:prstGeom>
          <a:noFill/>
          <a:ln>
            <a:solidFill>
              <a:schemeClr val="tx1"/>
            </a:solidFill>
          </a:ln>
        </p:spPr>
        <p:txBody>
          <a:bodyPr wrap="square" rtlCol="0">
            <a:spAutoFit/>
          </a:bodyPr>
          <a:lstStyle/>
          <a:p>
            <a:pPr algn="l"/>
            <a:r>
              <a:rPr lang="en-US" altLang="zh-CN" b="1" dirty="0" smtClean="0">
                <a:latin typeface="+mn-ea"/>
              </a:rPr>
              <a:t>I</a:t>
            </a:r>
            <a:r>
              <a:rPr lang="en-US" altLang="zh-CN" b="1" baseline="-25000" dirty="0" smtClean="0">
                <a:latin typeface="+mn-ea"/>
              </a:rPr>
              <a:t>1</a:t>
            </a:r>
            <a:r>
              <a:rPr lang="en-US" altLang="zh-CN" b="1" dirty="0" smtClean="0">
                <a:latin typeface="+mn-ea"/>
              </a:rPr>
              <a:t>:S’→S·  </a:t>
            </a:r>
            <a:endParaRPr lang="zh-CN" altLang="en-US" dirty="0"/>
          </a:p>
        </p:txBody>
      </p:sp>
      <p:sp>
        <p:nvSpPr>
          <p:cNvPr id="13" name="TextBox 12"/>
          <p:cNvSpPr txBox="1"/>
          <p:nvPr/>
        </p:nvSpPr>
        <p:spPr>
          <a:xfrm>
            <a:off x="900288" y="4572000"/>
            <a:ext cx="1676400" cy="1077218"/>
          </a:xfrm>
          <a:prstGeom prst="rect">
            <a:avLst/>
          </a:prstGeom>
          <a:noFill/>
          <a:ln>
            <a:solidFill>
              <a:schemeClr val="tx1"/>
            </a:solidFill>
          </a:ln>
        </p:spPr>
        <p:txBody>
          <a:bodyPr wrap="square" rtlCol="0">
            <a:spAutoFit/>
          </a:bodyPr>
          <a:lstStyle/>
          <a:p>
            <a:pPr algn="l"/>
            <a:r>
              <a:rPr lang="en-US" altLang="zh-CN" b="1" dirty="0" smtClean="0">
                <a:latin typeface="+mn-ea"/>
              </a:rPr>
              <a:t>I</a:t>
            </a:r>
            <a:r>
              <a:rPr lang="en-US" altLang="zh-CN" b="1" baseline="-25000" dirty="0" smtClean="0">
                <a:latin typeface="+mn-ea"/>
              </a:rPr>
              <a:t>2</a:t>
            </a:r>
            <a:r>
              <a:rPr lang="en-US" altLang="zh-CN" b="1" dirty="0" smtClean="0">
                <a:latin typeface="+mn-ea"/>
              </a:rPr>
              <a:t>:S→(·S)</a:t>
            </a:r>
          </a:p>
          <a:p>
            <a:pPr algn="l">
              <a:spcBef>
                <a:spcPts val="600"/>
              </a:spcBef>
              <a:defRPr/>
            </a:pPr>
            <a:r>
              <a:rPr lang="en-US" altLang="zh-CN" b="1" dirty="0" smtClean="0">
                <a:latin typeface="+mn-ea"/>
              </a:rPr>
              <a:t> </a:t>
            </a:r>
            <a:r>
              <a:rPr lang="en-US" altLang="zh-CN" b="1" dirty="0" smtClean="0">
                <a:latin typeface="+mn-ea"/>
              </a:rPr>
              <a:t> S </a:t>
            </a:r>
            <a:r>
              <a:rPr lang="en-US" altLang="zh-CN" b="1" dirty="0" smtClean="0">
                <a:latin typeface="+mn-ea"/>
              </a:rPr>
              <a:t>→ </a:t>
            </a:r>
            <a:r>
              <a:rPr lang="en-US" altLang="zh-CN" b="1" dirty="0" smtClean="0">
                <a:latin typeface="+mn-ea"/>
              </a:rPr>
              <a:t>•(</a:t>
            </a:r>
            <a:r>
              <a:rPr lang="en-US" altLang="zh-CN" b="1" dirty="0" smtClean="0">
                <a:latin typeface="+mn-ea"/>
              </a:rPr>
              <a:t>S)</a:t>
            </a:r>
          </a:p>
          <a:p>
            <a:pPr algn="l">
              <a:spcBef>
                <a:spcPts val="600"/>
              </a:spcBef>
              <a:defRPr/>
            </a:pPr>
            <a:r>
              <a:rPr lang="en-US" altLang="zh-CN" b="1" dirty="0" smtClean="0">
                <a:latin typeface="+mn-ea"/>
              </a:rPr>
              <a:t> </a:t>
            </a:r>
            <a:r>
              <a:rPr lang="en-US" altLang="zh-CN" b="1" dirty="0" smtClean="0">
                <a:latin typeface="+mn-ea"/>
              </a:rPr>
              <a:t> </a:t>
            </a:r>
            <a:r>
              <a:rPr lang="en-US" altLang="zh-CN" b="1" dirty="0" smtClean="0">
                <a:latin typeface="+mn-ea"/>
              </a:rPr>
              <a:t>S → </a:t>
            </a:r>
            <a:r>
              <a:rPr lang="en-US" altLang="zh-CN" b="1" dirty="0" smtClean="0">
                <a:effectLst>
                  <a:outerShdw blurRad="38100" dist="38100" dir="2700000" algn="tl">
                    <a:srgbClr val="C0C0C0"/>
                  </a:outerShdw>
                </a:effectLst>
                <a:latin typeface="+mn-ea"/>
              </a:rPr>
              <a:t>•</a:t>
            </a:r>
            <a:r>
              <a:rPr lang="en-US" altLang="zh-CN" b="1" dirty="0" smtClean="0">
                <a:latin typeface="+mn-ea"/>
              </a:rPr>
              <a:t>  </a:t>
            </a:r>
            <a:endParaRPr lang="zh-CN" altLang="en-US" dirty="0"/>
          </a:p>
        </p:txBody>
      </p:sp>
      <p:cxnSp>
        <p:nvCxnSpPr>
          <p:cNvPr id="17" name="直接箭头连接符 16"/>
          <p:cNvCxnSpPr>
            <a:stCxn id="8" idx="2"/>
            <a:endCxn id="13" idx="0"/>
          </p:cNvCxnSpPr>
          <p:nvPr/>
        </p:nvCxnSpPr>
        <p:spPr bwMode="auto">
          <a:xfrm flipH="1">
            <a:off x="1738488" y="3896618"/>
            <a:ext cx="14112" cy="67538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p:cNvSpPr txBox="1"/>
          <p:nvPr/>
        </p:nvSpPr>
        <p:spPr>
          <a:xfrm>
            <a:off x="1817511" y="4100688"/>
            <a:ext cx="304800" cy="369332"/>
          </a:xfrm>
          <a:prstGeom prst="rect">
            <a:avLst/>
          </a:prstGeom>
          <a:noFill/>
        </p:spPr>
        <p:txBody>
          <a:bodyPr wrap="square" rtlCol="0">
            <a:spAutoFit/>
          </a:bodyPr>
          <a:lstStyle/>
          <a:p>
            <a:r>
              <a:rPr lang="en-US" altLang="zh-CN" dirty="0" smtClean="0"/>
              <a:t>(</a:t>
            </a:r>
            <a:endParaRPr lang="zh-CN" altLang="en-US" dirty="0"/>
          </a:p>
        </p:txBody>
      </p:sp>
      <p:sp>
        <p:nvSpPr>
          <p:cNvPr id="19" name="TextBox 18"/>
          <p:cNvSpPr txBox="1"/>
          <p:nvPr/>
        </p:nvSpPr>
        <p:spPr>
          <a:xfrm>
            <a:off x="3536244" y="4007556"/>
            <a:ext cx="1524000" cy="369332"/>
          </a:xfrm>
          <a:prstGeom prst="rect">
            <a:avLst/>
          </a:prstGeom>
          <a:noFill/>
          <a:ln>
            <a:solidFill>
              <a:schemeClr val="tx1"/>
            </a:solidFill>
          </a:ln>
        </p:spPr>
        <p:txBody>
          <a:bodyPr wrap="square" rtlCol="0">
            <a:spAutoFit/>
          </a:bodyPr>
          <a:lstStyle/>
          <a:p>
            <a:pPr algn="l"/>
            <a:r>
              <a:rPr lang="en-US" altLang="zh-CN" b="1" dirty="0" smtClean="0">
                <a:latin typeface="+mn-ea"/>
              </a:rPr>
              <a:t>I</a:t>
            </a:r>
            <a:r>
              <a:rPr lang="en-US" altLang="zh-CN" b="1" baseline="-25000" dirty="0" smtClean="0">
                <a:latin typeface="+mn-ea"/>
              </a:rPr>
              <a:t>3</a:t>
            </a:r>
            <a:r>
              <a:rPr lang="en-US" altLang="zh-CN" b="1" dirty="0" smtClean="0">
                <a:latin typeface="+mn-ea"/>
              </a:rPr>
              <a:t>:S</a:t>
            </a:r>
            <a:r>
              <a:rPr lang="en-US" altLang="zh-CN" b="1" dirty="0" smtClean="0">
                <a:latin typeface="+mn-ea"/>
              </a:rPr>
              <a:t>→</a:t>
            </a:r>
            <a:r>
              <a:rPr lang="en-US" altLang="zh-CN" b="1" dirty="0" smtClean="0">
                <a:latin typeface="+mn-ea"/>
              </a:rPr>
              <a:t>(S</a:t>
            </a:r>
            <a:r>
              <a:rPr lang="en-US" altLang="zh-CN" b="1" dirty="0" smtClean="0">
                <a:latin typeface="+mn-ea"/>
              </a:rPr>
              <a:t>·</a:t>
            </a:r>
            <a:r>
              <a:rPr lang="en-US" altLang="zh-CN" b="1" dirty="0" smtClean="0">
                <a:latin typeface="+mn-ea"/>
              </a:rPr>
              <a:t>)</a:t>
            </a:r>
            <a:endParaRPr lang="en-US" altLang="zh-CN" b="1" dirty="0" smtClean="0">
              <a:latin typeface="+mn-ea"/>
            </a:endParaRPr>
          </a:p>
        </p:txBody>
      </p:sp>
      <p:cxnSp>
        <p:nvCxnSpPr>
          <p:cNvPr id="21" name="直接箭头连接符 20"/>
          <p:cNvCxnSpPr>
            <a:stCxn id="13" idx="3"/>
          </p:cNvCxnSpPr>
          <p:nvPr/>
        </p:nvCxnSpPr>
        <p:spPr bwMode="auto">
          <a:xfrm flipV="1">
            <a:off x="2576688" y="4191000"/>
            <a:ext cx="928512" cy="919609"/>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TextBox 21"/>
          <p:cNvSpPr txBox="1"/>
          <p:nvPr/>
        </p:nvSpPr>
        <p:spPr>
          <a:xfrm>
            <a:off x="3524955" y="4984044"/>
            <a:ext cx="1524000" cy="369332"/>
          </a:xfrm>
          <a:prstGeom prst="rect">
            <a:avLst/>
          </a:prstGeom>
          <a:noFill/>
          <a:ln>
            <a:solidFill>
              <a:schemeClr val="tx1"/>
            </a:solidFill>
          </a:ln>
        </p:spPr>
        <p:txBody>
          <a:bodyPr wrap="square" rtlCol="0">
            <a:spAutoFit/>
          </a:bodyPr>
          <a:lstStyle/>
          <a:p>
            <a:pPr algn="l"/>
            <a:r>
              <a:rPr lang="en-US" altLang="zh-CN" b="1" dirty="0" smtClean="0">
                <a:latin typeface="+mn-ea"/>
              </a:rPr>
              <a:t>I</a:t>
            </a:r>
            <a:r>
              <a:rPr lang="en-US" altLang="zh-CN" b="1" baseline="-25000" dirty="0" smtClean="0">
                <a:latin typeface="+mn-ea"/>
              </a:rPr>
              <a:t>4</a:t>
            </a:r>
            <a:r>
              <a:rPr lang="en-US" altLang="zh-CN" b="1" dirty="0" smtClean="0">
                <a:latin typeface="+mn-ea"/>
              </a:rPr>
              <a:t>:S</a:t>
            </a:r>
            <a:r>
              <a:rPr lang="en-US" altLang="zh-CN" b="1" dirty="0" smtClean="0">
                <a:latin typeface="+mn-ea"/>
              </a:rPr>
              <a:t>→</a:t>
            </a:r>
            <a:r>
              <a:rPr lang="en-US" altLang="zh-CN" b="1" dirty="0" smtClean="0">
                <a:latin typeface="+mn-ea"/>
              </a:rPr>
              <a:t>(S)·</a:t>
            </a:r>
            <a:endParaRPr lang="en-US" altLang="zh-CN" b="1" dirty="0" smtClean="0">
              <a:latin typeface="+mn-ea"/>
            </a:endParaRPr>
          </a:p>
        </p:txBody>
      </p:sp>
      <p:cxnSp>
        <p:nvCxnSpPr>
          <p:cNvPr id="24" name="直接箭头连接符 23"/>
          <p:cNvCxnSpPr>
            <a:stCxn id="19" idx="2"/>
            <a:endCxn id="22" idx="0"/>
          </p:cNvCxnSpPr>
          <p:nvPr/>
        </p:nvCxnSpPr>
        <p:spPr bwMode="auto">
          <a:xfrm flipH="1">
            <a:off x="4286955" y="4376888"/>
            <a:ext cx="11289" cy="60715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2856087" y="5486400"/>
            <a:ext cx="304800" cy="369332"/>
          </a:xfrm>
          <a:prstGeom prst="rect">
            <a:avLst/>
          </a:prstGeom>
          <a:noFill/>
        </p:spPr>
        <p:txBody>
          <a:bodyPr wrap="square" rtlCol="0">
            <a:spAutoFit/>
          </a:bodyPr>
          <a:lstStyle/>
          <a:p>
            <a:r>
              <a:rPr lang="en-US" altLang="zh-CN" dirty="0" smtClean="0"/>
              <a:t>(</a:t>
            </a:r>
            <a:endParaRPr lang="zh-CN" altLang="en-US" dirty="0"/>
          </a:p>
        </p:txBody>
      </p:sp>
      <p:sp>
        <p:nvSpPr>
          <p:cNvPr id="26" name="TextBox 25"/>
          <p:cNvSpPr txBox="1"/>
          <p:nvPr/>
        </p:nvSpPr>
        <p:spPr>
          <a:xfrm>
            <a:off x="4419600" y="4495800"/>
            <a:ext cx="304800" cy="369332"/>
          </a:xfrm>
          <a:prstGeom prst="rect">
            <a:avLst/>
          </a:prstGeom>
          <a:noFill/>
        </p:spPr>
        <p:txBody>
          <a:bodyPr wrap="square" rtlCol="0">
            <a:spAutoFit/>
          </a:bodyPr>
          <a:lstStyle/>
          <a:p>
            <a:r>
              <a:rPr lang="en-US" altLang="zh-CN" dirty="0" smtClean="0"/>
              <a:t>)</a:t>
            </a:r>
            <a:endParaRPr lang="zh-CN" altLang="en-US" dirty="0"/>
          </a:p>
        </p:txBody>
      </p:sp>
      <p:sp>
        <p:nvSpPr>
          <p:cNvPr id="27" name="矩形 26"/>
          <p:cNvSpPr/>
          <p:nvPr/>
        </p:nvSpPr>
        <p:spPr>
          <a:xfrm flipV="1">
            <a:off x="2819400" y="4191000"/>
            <a:ext cx="304800" cy="369332"/>
          </a:xfrm>
          <a:prstGeom prst="rect">
            <a:avLst/>
          </a:prstGeom>
        </p:spPr>
        <p:txBody>
          <a:bodyPr wrap="square">
            <a:spAutoFit/>
          </a:bodyPr>
          <a:lstStyle/>
          <a:p>
            <a:r>
              <a:rPr lang="en-US" altLang="zh-CN" dirty="0" smtClean="0"/>
              <a:t>S</a:t>
            </a:r>
            <a:endParaRPr lang="zh-CN" altLang="en-US" dirty="0"/>
          </a:p>
        </p:txBody>
      </p:sp>
      <p:sp>
        <p:nvSpPr>
          <p:cNvPr id="30" name="任意多边形 29"/>
          <p:cNvSpPr/>
          <p:nvPr/>
        </p:nvSpPr>
        <p:spPr bwMode="auto">
          <a:xfrm>
            <a:off x="2325511" y="5486400"/>
            <a:ext cx="590785" cy="365008"/>
          </a:xfrm>
          <a:custGeom>
            <a:avLst/>
            <a:gdLst>
              <a:gd name="connsiteX0" fmla="*/ 248356 w 590785"/>
              <a:gd name="connsiteY0" fmla="*/ 0 h 365008"/>
              <a:gd name="connsiteX1" fmla="*/ 553156 w 590785"/>
              <a:gd name="connsiteY1" fmla="*/ 67733 h 365008"/>
              <a:gd name="connsiteX2" fmla="*/ 474133 w 590785"/>
              <a:gd name="connsiteY2" fmla="*/ 349956 h 365008"/>
              <a:gd name="connsiteX3" fmla="*/ 67733 w 590785"/>
              <a:gd name="connsiteY3" fmla="*/ 158044 h 365008"/>
              <a:gd name="connsiteX4" fmla="*/ 67733 w 590785"/>
              <a:gd name="connsiteY4" fmla="*/ 135467 h 36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785" h="365008">
                <a:moveTo>
                  <a:pt x="248356" y="0"/>
                </a:moveTo>
                <a:cubicBezTo>
                  <a:pt x="381941" y="4703"/>
                  <a:pt x="515527" y="9407"/>
                  <a:pt x="553156" y="67733"/>
                </a:cubicBezTo>
                <a:cubicBezTo>
                  <a:pt x="590785" y="126059"/>
                  <a:pt x="555037" y="334904"/>
                  <a:pt x="474133" y="349956"/>
                </a:cubicBezTo>
                <a:cubicBezTo>
                  <a:pt x="393229" y="365008"/>
                  <a:pt x="135466" y="193792"/>
                  <a:pt x="67733" y="158044"/>
                </a:cubicBezTo>
                <a:cubicBezTo>
                  <a:pt x="0" y="122296"/>
                  <a:pt x="33866" y="128881"/>
                  <a:pt x="67733" y="135467"/>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aphicFrame>
        <p:nvGraphicFramePr>
          <p:cNvPr id="31" name="表格 30"/>
          <p:cNvGraphicFramePr>
            <a:graphicFrameLocks noGrp="1"/>
          </p:cNvGraphicFramePr>
          <p:nvPr/>
        </p:nvGraphicFramePr>
        <p:xfrm>
          <a:off x="5410200" y="2723442"/>
          <a:ext cx="3581400" cy="2595880"/>
        </p:xfrm>
        <a:graphic>
          <a:graphicData uri="http://schemas.openxmlformats.org/drawingml/2006/table">
            <a:tbl>
              <a:tblPr firstRow="1" bandRow="1">
                <a:tableStyleId>{5C22544A-7EE6-4342-B048-85BDC9FD1C3A}</a:tableStyleId>
              </a:tblPr>
              <a:tblGrid>
                <a:gridCol w="609600"/>
                <a:gridCol w="685800"/>
                <a:gridCol w="685800"/>
                <a:gridCol w="609600"/>
                <a:gridCol w="990600"/>
              </a:tblGrid>
              <a:tr h="370840">
                <a:tc rowSpan="2">
                  <a:txBody>
                    <a:bodyPr/>
                    <a:lstStyle/>
                    <a:p>
                      <a:pPr algn="ctr"/>
                      <a:r>
                        <a:rPr lang="zh-CN" altLang="en-US" dirty="0" smtClean="0">
                          <a:solidFill>
                            <a:schemeClr val="tx1"/>
                          </a:solidFill>
                          <a:latin typeface="Times New Roman" pitchFamily="18" charset="0"/>
                          <a:cs typeface="Times New Roman" pitchFamily="18" charset="0"/>
                        </a:rPr>
                        <a:t>状态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solidFill>
                            <a:schemeClr val="tx1"/>
                          </a:solidFill>
                          <a:latin typeface="Times New Roman" pitchFamily="18" charset="0"/>
                          <a:cs typeface="Times New Roman" pitchFamily="18" charset="0"/>
                        </a:rPr>
                        <a:t>ACTION</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latin typeface="Times New Roman" pitchFamily="18" charset="0"/>
                          <a:cs typeface="Times New Roman" pitchFamily="18" charset="0"/>
                        </a:rPr>
                        <a:t>GOTO</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latin typeface="Times New Roman" pitchFamily="18" charset="0"/>
                          <a:cs typeface="Times New Roman" pitchFamily="18" charset="0"/>
                        </a:rPr>
                        <a:t>S</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solidFill>
                            <a:schemeClr val="tx1"/>
                          </a:solidFill>
                          <a:latin typeface="Times New Roman" pitchFamily="18" charset="0"/>
                          <a:cs typeface="Times New Roman" pitchFamily="18" charset="0"/>
                        </a:rPr>
                        <a:t>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solidFill>
                            <a:schemeClr val="tx1"/>
                          </a:solidFill>
                          <a:latin typeface="Times New Roman" pitchFamily="18" charset="0"/>
                          <a:cs typeface="Times New Roman" pitchFamily="18" charset="0"/>
                        </a:rPr>
                        <a:t>1</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solidFill>
                            <a:schemeClr val="tx1"/>
                          </a:solidFill>
                          <a:latin typeface="Times New Roman" pitchFamily="18" charset="0"/>
                          <a:cs typeface="Times New Roman" pitchFamily="18" charset="0"/>
                        </a:rPr>
                        <a:t>2</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solidFill>
                            <a:schemeClr val="tx1"/>
                          </a:solidFill>
                          <a:latin typeface="Times New Roman" pitchFamily="18" charset="0"/>
                          <a:cs typeface="Times New Roman" pitchFamily="18" charset="0"/>
                        </a:rPr>
                        <a:t>3</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solidFill>
                            <a:schemeClr val="tx1"/>
                          </a:solidFill>
                          <a:latin typeface="Times New Roman" pitchFamily="18" charset="0"/>
                          <a:cs typeface="Times New Roman" pitchFamily="18" charset="0"/>
                        </a:rPr>
                        <a:t>4</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2" name="TextBox 31"/>
          <p:cNvSpPr txBox="1"/>
          <p:nvPr/>
        </p:nvSpPr>
        <p:spPr>
          <a:xfrm>
            <a:off x="6096000" y="3451575"/>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s</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33" name="TextBox 32"/>
          <p:cNvSpPr txBox="1"/>
          <p:nvPr/>
        </p:nvSpPr>
        <p:spPr>
          <a:xfrm>
            <a:off x="6781800" y="3440286"/>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34" name="TextBox 33"/>
          <p:cNvSpPr txBox="1"/>
          <p:nvPr/>
        </p:nvSpPr>
        <p:spPr>
          <a:xfrm>
            <a:off x="7433733" y="3440286"/>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35" name="TextBox 34"/>
          <p:cNvSpPr txBox="1"/>
          <p:nvPr/>
        </p:nvSpPr>
        <p:spPr>
          <a:xfrm>
            <a:off x="8229600" y="3462864"/>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36" name="TextBox 35"/>
          <p:cNvSpPr txBox="1"/>
          <p:nvPr/>
        </p:nvSpPr>
        <p:spPr>
          <a:xfrm>
            <a:off x="7433733" y="3790242"/>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acc</a:t>
            </a:r>
            <a:endParaRPr lang="zh-CN" altLang="en-US" baseline="-25000" dirty="0">
              <a:latin typeface="Times New Roman" pitchFamily="18" charset="0"/>
              <a:cs typeface="Times New Roman" pitchFamily="18" charset="0"/>
            </a:endParaRPr>
          </a:p>
        </p:txBody>
      </p:sp>
      <p:sp>
        <p:nvSpPr>
          <p:cNvPr id="37" name="TextBox 36"/>
          <p:cNvSpPr txBox="1"/>
          <p:nvPr/>
        </p:nvSpPr>
        <p:spPr>
          <a:xfrm>
            <a:off x="8226777" y="4171242"/>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38" name="TextBox 37"/>
          <p:cNvSpPr txBox="1"/>
          <p:nvPr/>
        </p:nvSpPr>
        <p:spPr>
          <a:xfrm>
            <a:off x="6104466" y="4159953"/>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s</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39" name="TextBox 38"/>
          <p:cNvSpPr txBox="1"/>
          <p:nvPr/>
        </p:nvSpPr>
        <p:spPr>
          <a:xfrm>
            <a:off x="6790266" y="4148664"/>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40" name="TextBox 39"/>
          <p:cNvSpPr txBox="1"/>
          <p:nvPr/>
        </p:nvSpPr>
        <p:spPr>
          <a:xfrm>
            <a:off x="7442199" y="4148664"/>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41" name="TextBox 40"/>
          <p:cNvSpPr txBox="1"/>
          <p:nvPr/>
        </p:nvSpPr>
        <p:spPr>
          <a:xfrm>
            <a:off x="6793089" y="4507086"/>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s</a:t>
            </a:r>
            <a:r>
              <a:rPr lang="en-US" altLang="zh-CN" baseline="-25000" dirty="0" smtClean="0">
                <a:latin typeface="Times New Roman" pitchFamily="18" charset="0"/>
                <a:cs typeface="Times New Roman" pitchFamily="18" charset="0"/>
              </a:rPr>
              <a:t>4</a:t>
            </a:r>
            <a:endParaRPr lang="zh-CN" altLang="en-US" baseline="-25000" dirty="0">
              <a:latin typeface="Times New Roman" pitchFamily="18" charset="0"/>
              <a:cs typeface="Times New Roman" pitchFamily="18" charset="0"/>
            </a:endParaRPr>
          </a:p>
        </p:txBody>
      </p:sp>
      <p:sp>
        <p:nvSpPr>
          <p:cNvPr id="42" name="TextBox 41"/>
          <p:cNvSpPr txBox="1"/>
          <p:nvPr/>
        </p:nvSpPr>
        <p:spPr>
          <a:xfrm>
            <a:off x="6793089" y="4910664"/>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43" name="TextBox 42"/>
          <p:cNvSpPr txBox="1"/>
          <p:nvPr/>
        </p:nvSpPr>
        <p:spPr>
          <a:xfrm>
            <a:off x="7445022" y="4910664"/>
            <a:ext cx="533400" cy="381000"/>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r</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44" name="TextBox 43"/>
          <p:cNvSpPr txBox="1"/>
          <p:nvPr/>
        </p:nvSpPr>
        <p:spPr>
          <a:xfrm>
            <a:off x="5997228" y="5506155"/>
            <a:ext cx="2286000" cy="369332"/>
          </a:xfrm>
          <a:prstGeom prst="rect">
            <a:avLst/>
          </a:prstGeom>
          <a:noFill/>
          <a:ln>
            <a:noFill/>
          </a:ln>
        </p:spPr>
        <p:txBody>
          <a:bodyPr wrap="square" rtlCol="0">
            <a:spAutoFit/>
          </a:bodyPr>
          <a:lstStyle/>
          <a:p>
            <a:pPr algn="l"/>
            <a:r>
              <a:rPr lang="en-US" altLang="zh-CN" dirty="0" smtClean="0">
                <a:latin typeface="+mn-ea"/>
              </a:rPr>
              <a:t>FOLLOW(S)={#,)}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183"/>
                                        </p:tgtEl>
                                        <p:attrNameLst>
                                          <p:attrName>style.visibility</p:attrName>
                                        </p:attrNameLst>
                                      </p:cBhvr>
                                      <p:to>
                                        <p:strVal val="visible"/>
                                      </p:to>
                                    </p:set>
                                    <p:animEffect transition="in" filter="box(in)">
                                      <p:cBhvr>
                                        <p:cTn id="7" dur="500"/>
                                        <p:tgtEl>
                                          <p:spTgt spid="1171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bg/>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83" grpId="0"/>
      <p:bldP spid="8" grpId="0" uiExpand="1" build="p" animBg="1"/>
      <p:bldP spid="9" grpId="0"/>
      <p:bldP spid="12" grpId="0" animBg="1"/>
      <p:bldP spid="13" grpId="0" uiExpand="1" build="p" animBg="1"/>
      <p:bldP spid="18" grpId="0"/>
      <p:bldP spid="19" grpId="0" animBg="1"/>
      <p:bldP spid="22" grpId="0" animBg="1"/>
      <p:bldP spid="25" grpId="0"/>
      <p:bldP spid="26" grpId="0"/>
      <p:bldP spid="27" grpId="0"/>
      <p:bldP spid="30"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265488" y="1820863"/>
            <a:ext cx="5413375" cy="2808287"/>
          </a:xfrm>
          <a:prstGeom prst="rect">
            <a:avLst/>
          </a:prstGeom>
          <a:noFill/>
          <a:ln w="9525">
            <a:noFill/>
            <a:miter lim="800000"/>
            <a:headEnd/>
            <a:tailEnd/>
          </a:ln>
        </p:spPr>
        <p:txBody>
          <a:bodyPr>
            <a:spAutoFit/>
          </a:bodyPr>
          <a:lstStyle/>
          <a:p>
            <a:endParaRPr lang="zh-CN" altLang="en-US"/>
          </a:p>
        </p:txBody>
      </p:sp>
      <p:sp>
        <p:nvSpPr>
          <p:cNvPr id="1033" name="Rectangle 8"/>
          <p:cNvSpPr>
            <a:spLocks noChangeArrowheads="1"/>
          </p:cNvSpPr>
          <p:nvPr/>
        </p:nvSpPr>
        <p:spPr bwMode="auto">
          <a:xfrm>
            <a:off x="152400" y="228600"/>
            <a:ext cx="3671887" cy="609600"/>
          </a:xfrm>
          <a:prstGeom prst="rect">
            <a:avLst/>
          </a:prstGeom>
          <a:noFill/>
          <a:ln w="9525">
            <a:noFill/>
            <a:miter lim="800000"/>
            <a:headEnd/>
            <a:tailEnd/>
          </a:ln>
        </p:spPr>
        <p:txBody>
          <a:bodyPr anchor="b"/>
          <a:lstStyle/>
          <a:p>
            <a:r>
              <a:rPr lang="en-US" altLang="zh-CN" sz="2800" b="1" dirty="0" smtClean="0">
                <a:solidFill>
                  <a:srgbClr val="00B0F0"/>
                </a:solidFill>
                <a:latin typeface="黑体" pitchFamily="49" charset="-122"/>
                <a:ea typeface="黑体" pitchFamily="49" charset="-122"/>
              </a:rPr>
              <a:t>6.4  </a:t>
            </a:r>
            <a:r>
              <a:rPr lang="en-US" altLang="zh-CN" sz="2800" b="1" dirty="0">
                <a:solidFill>
                  <a:srgbClr val="00B0F0"/>
                </a:solidFill>
                <a:latin typeface="黑体" pitchFamily="49" charset="-122"/>
                <a:ea typeface="黑体" pitchFamily="49" charset="-122"/>
              </a:rPr>
              <a:t>LR(1)</a:t>
            </a:r>
            <a:r>
              <a:rPr lang="zh-CN" altLang="en-US" sz="2800" b="1" dirty="0">
                <a:solidFill>
                  <a:srgbClr val="00B0F0"/>
                </a:solidFill>
                <a:latin typeface="黑体" pitchFamily="49" charset="-122"/>
                <a:ea typeface="黑体" pitchFamily="49" charset="-122"/>
              </a:rPr>
              <a:t>分析</a:t>
            </a: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28</a:t>
            </a:fld>
            <a:endParaRPr lang="en-US" altLang="zh-CN" dirty="0"/>
          </a:p>
        </p:txBody>
      </p:sp>
      <p:sp>
        <p:nvSpPr>
          <p:cNvPr id="9" name="Text Box 12"/>
          <p:cNvSpPr txBox="1">
            <a:spLocks noChangeArrowheads="1"/>
          </p:cNvSpPr>
          <p:nvPr/>
        </p:nvSpPr>
        <p:spPr bwMode="auto">
          <a:xfrm>
            <a:off x="1295400" y="5181600"/>
            <a:ext cx="6172200" cy="707886"/>
          </a:xfrm>
          <a:prstGeom prst="rect">
            <a:avLst/>
          </a:prstGeom>
          <a:noFill/>
          <a:ln w="28575">
            <a:noFill/>
            <a:miter lim="800000"/>
            <a:headEnd/>
            <a:tailEnd/>
          </a:ln>
        </p:spPr>
        <p:txBody>
          <a:bodyPr wrap="square">
            <a:spAutoFit/>
          </a:bodyPr>
          <a:lstStyle/>
          <a:p>
            <a:pPr algn="l">
              <a:spcBef>
                <a:spcPts val="0"/>
              </a:spcBef>
              <a:defRPr/>
            </a:pPr>
            <a:r>
              <a:rPr lang="en-US" altLang="zh-CN" sz="2000" b="1" dirty="0">
                <a:latin typeface="+mn-ea"/>
                <a:ea typeface="+mn-ea"/>
                <a:cs typeface="Times New Roman" pitchFamily="18" charset="0"/>
              </a:rPr>
              <a:t>(0)  S’ → </a:t>
            </a:r>
            <a:r>
              <a:rPr lang="en-US" altLang="zh-CN" sz="2000" b="1" dirty="0" smtClean="0">
                <a:latin typeface="+mn-ea"/>
                <a:ea typeface="+mn-ea"/>
                <a:cs typeface="Times New Roman" pitchFamily="18" charset="0"/>
              </a:rPr>
              <a:t>S    (1</a:t>
            </a:r>
            <a:r>
              <a:rPr lang="en-US" altLang="zh-CN" sz="2000" b="1" dirty="0">
                <a:latin typeface="+mn-ea"/>
                <a:ea typeface="+mn-ea"/>
                <a:cs typeface="Times New Roman" pitchFamily="18" charset="0"/>
              </a:rPr>
              <a:t>)  S → </a:t>
            </a:r>
            <a:r>
              <a:rPr lang="en-US" altLang="zh-CN" sz="2000" b="1" dirty="0" smtClean="0">
                <a:latin typeface="+mn-ea"/>
                <a:ea typeface="+mn-ea"/>
                <a:cs typeface="Times New Roman" pitchFamily="18" charset="0"/>
              </a:rPr>
              <a:t>L=R   (2</a:t>
            </a:r>
            <a:r>
              <a:rPr lang="en-US" altLang="zh-CN" sz="2000" b="1" dirty="0">
                <a:latin typeface="+mn-ea"/>
                <a:ea typeface="+mn-ea"/>
                <a:cs typeface="Times New Roman" pitchFamily="18" charset="0"/>
              </a:rPr>
              <a:t>)  S → R</a:t>
            </a:r>
          </a:p>
          <a:p>
            <a:pPr marL="457200" indent="-457200" algn="l">
              <a:spcBef>
                <a:spcPts val="0"/>
              </a:spcBef>
              <a:defRPr/>
            </a:pPr>
            <a:r>
              <a:rPr lang="en-US" altLang="zh-CN" sz="2000" b="1" dirty="0">
                <a:latin typeface="+mn-ea"/>
                <a:ea typeface="+mn-ea"/>
                <a:cs typeface="Times New Roman" pitchFamily="18" charset="0"/>
              </a:rPr>
              <a:t>(3)  L  → *</a:t>
            </a:r>
            <a:r>
              <a:rPr lang="en-US" altLang="zh-CN" sz="2000" b="1" dirty="0" smtClean="0">
                <a:latin typeface="+mn-ea"/>
                <a:ea typeface="+mn-ea"/>
                <a:cs typeface="Times New Roman" pitchFamily="18" charset="0"/>
              </a:rPr>
              <a:t>R    (4</a:t>
            </a:r>
            <a:r>
              <a:rPr lang="en-US" altLang="zh-CN" sz="2000" b="1" dirty="0">
                <a:latin typeface="+mn-ea"/>
                <a:ea typeface="+mn-ea"/>
                <a:cs typeface="Times New Roman" pitchFamily="18" charset="0"/>
              </a:rPr>
              <a:t>)  L  → </a:t>
            </a:r>
            <a:r>
              <a:rPr lang="en-US" altLang="zh-CN" sz="2000" b="1" dirty="0" err="1" smtClean="0">
                <a:latin typeface="+mn-ea"/>
                <a:ea typeface="+mn-ea"/>
                <a:cs typeface="Times New Roman" pitchFamily="18" charset="0"/>
              </a:rPr>
              <a:t>i</a:t>
            </a:r>
            <a:r>
              <a:rPr lang="en-US" altLang="zh-CN" sz="2000" b="1" dirty="0" smtClean="0">
                <a:latin typeface="+mn-ea"/>
                <a:ea typeface="+mn-ea"/>
                <a:cs typeface="Times New Roman" pitchFamily="18" charset="0"/>
              </a:rPr>
              <a:t>    (5</a:t>
            </a:r>
            <a:r>
              <a:rPr lang="en-US" altLang="zh-CN" sz="2000" b="1" dirty="0">
                <a:latin typeface="+mn-ea"/>
                <a:ea typeface="+mn-ea"/>
                <a:cs typeface="Times New Roman" pitchFamily="18" charset="0"/>
              </a:rPr>
              <a:t>)  R  → L</a:t>
            </a:r>
          </a:p>
        </p:txBody>
      </p:sp>
      <p:grpSp>
        <p:nvGrpSpPr>
          <p:cNvPr id="11" name="组合 96"/>
          <p:cNvGrpSpPr/>
          <p:nvPr/>
        </p:nvGrpSpPr>
        <p:grpSpPr>
          <a:xfrm>
            <a:off x="990600" y="1066800"/>
            <a:ext cx="7219950" cy="3838039"/>
            <a:chOff x="2457450" y="609600"/>
            <a:chExt cx="7219950" cy="3838039"/>
          </a:xfrm>
        </p:grpSpPr>
        <p:sp>
          <p:nvSpPr>
            <p:cNvPr id="12" name="Text Box 12"/>
            <p:cNvSpPr txBox="1">
              <a:spLocks noChangeArrowheads="1"/>
            </p:cNvSpPr>
            <p:nvPr/>
          </p:nvSpPr>
          <p:spPr bwMode="auto">
            <a:xfrm>
              <a:off x="2457450" y="1009322"/>
              <a:ext cx="1733550" cy="1938992"/>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 S’ → ·S</a:t>
              </a:r>
            </a:p>
            <a:p>
              <a:pPr algn="l">
                <a:spcBef>
                  <a:spcPts val="0"/>
                </a:spcBef>
                <a:defRPr/>
              </a:pP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S </a:t>
              </a:r>
              <a:r>
                <a:rPr lang="en-US" altLang="zh-CN" sz="2000" b="1" dirty="0">
                  <a:latin typeface="Times New Roman" pitchFamily="18" charset="0"/>
                  <a:ea typeface="宋体" pitchFamily="2" charset="-122"/>
                  <a:cs typeface="Times New Roman" pitchFamily="18" charset="0"/>
                </a:rPr>
                <a:t>→ · L=R</a:t>
              </a:r>
            </a:p>
            <a:p>
              <a:pPr algn="l">
                <a:spcBef>
                  <a:spcPts val="0"/>
                </a:spcBef>
                <a:defRPr/>
              </a:pPr>
              <a:r>
                <a:rPr lang="en-US" altLang="zh-CN" sz="2000" b="1" dirty="0">
                  <a:latin typeface="Times New Roman" pitchFamily="18" charset="0"/>
                  <a:ea typeface="宋体" pitchFamily="2" charset="-122"/>
                  <a:cs typeface="Times New Roman" pitchFamily="18" charset="0"/>
                </a:rPr>
                <a:t>     S → · R</a:t>
              </a:r>
            </a:p>
            <a:p>
              <a:pPr indent="-457200" algn="l">
                <a:spcBef>
                  <a:spcPts val="0"/>
                </a:spcBef>
                <a:defRPr/>
              </a:pPr>
              <a:r>
                <a:rPr lang="en-US" altLang="zh-CN" sz="2000" b="1" dirty="0">
                  <a:latin typeface="Times New Roman" pitchFamily="18" charset="0"/>
                  <a:ea typeface="宋体" pitchFamily="2" charset="-122"/>
                  <a:cs typeface="Times New Roman" pitchFamily="18" charset="0"/>
                </a:rPr>
                <a:t>     L  → · *R</a:t>
              </a:r>
            </a:p>
            <a:p>
              <a:pPr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err="1">
                  <a:latin typeface="Times New Roman" pitchFamily="18" charset="0"/>
                  <a:ea typeface="宋体" pitchFamily="2" charset="-122"/>
                  <a:cs typeface="Times New Roman" pitchFamily="18" charset="0"/>
                </a:rPr>
                <a:t>i</a:t>
              </a:r>
              <a:endParaRPr lang="en-US" altLang="zh-CN" sz="2000" b="1" dirty="0">
                <a:latin typeface="Times New Roman" pitchFamily="18" charset="0"/>
                <a:ea typeface="宋体" pitchFamily="2" charset="-122"/>
                <a:cs typeface="Times New Roman" pitchFamily="18" charset="0"/>
              </a:endParaRPr>
            </a:p>
            <a:p>
              <a:pPr indent="-457200" algn="l">
                <a:spcBef>
                  <a:spcPts val="0"/>
                </a:spcBef>
                <a:defRPr/>
              </a:pPr>
              <a:r>
                <a:rPr lang="en-US" altLang="zh-CN" sz="2000" b="1" dirty="0">
                  <a:latin typeface="Times New Roman" pitchFamily="18" charset="0"/>
                  <a:ea typeface="宋体" pitchFamily="2" charset="-122"/>
                  <a:cs typeface="Times New Roman" pitchFamily="18" charset="0"/>
                </a:rPr>
                <a:t>     R  → · L</a:t>
              </a:r>
            </a:p>
          </p:txBody>
        </p:sp>
        <p:sp>
          <p:nvSpPr>
            <p:cNvPr id="13" name="Text Box 12"/>
            <p:cNvSpPr txBox="1">
              <a:spLocks noChangeArrowheads="1"/>
            </p:cNvSpPr>
            <p:nvPr/>
          </p:nvSpPr>
          <p:spPr bwMode="auto">
            <a:xfrm>
              <a:off x="7515579" y="1334910"/>
              <a:ext cx="1752600" cy="1323439"/>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6</a:t>
              </a:r>
              <a:r>
                <a:rPr lang="en-US" altLang="zh-CN" sz="2000" b="1" dirty="0">
                  <a:latin typeface="Times New Roman" pitchFamily="18" charset="0"/>
                  <a:ea typeface="宋体" pitchFamily="2" charset="-122"/>
                  <a:cs typeface="Times New Roman" pitchFamily="18" charset="0"/>
                </a:rPr>
                <a:t>: S → L= · R</a:t>
              </a:r>
            </a:p>
            <a:p>
              <a:pPr algn="l">
                <a:spcBef>
                  <a:spcPts val="0"/>
                </a:spcBef>
                <a:defRPr/>
              </a:pPr>
              <a:r>
                <a:rPr lang="en-US" altLang="zh-CN" sz="2000" b="1" dirty="0">
                  <a:latin typeface="Times New Roman" pitchFamily="18" charset="0"/>
                  <a:ea typeface="宋体" pitchFamily="2" charset="-122"/>
                  <a:cs typeface="Times New Roman" pitchFamily="18" charset="0"/>
                </a:rPr>
                <a:t>     R  → · L </a:t>
              </a:r>
            </a:p>
            <a:p>
              <a:pPr algn="l">
                <a:spcBef>
                  <a:spcPts val="0"/>
                </a:spcBef>
                <a:defRPr/>
              </a:pPr>
              <a:r>
                <a:rPr lang="en-US" altLang="zh-CN" sz="2000" b="1" dirty="0">
                  <a:latin typeface="Times New Roman" pitchFamily="18" charset="0"/>
                  <a:ea typeface="宋体" pitchFamily="2" charset="-122"/>
                  <a:cs typeface="Times New Roman" pitchFamily="18" charset="0"/>
                </a:rPr>
                <a:t>     L  → · *R</a:t>
              </a: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err="1">
                  <a:latin typeface="Times New Roman" pitchFamily="18" charset="0"/>
                  <a:ea typeface="宋体" pitchFamily="2" charset="-122"/>
                  <a:cs typeface="Times New Roman" pitchFamily="18" charset="0"/>
                </a:rPr>
                <a:t>i</a:t>
              </a:r>
              <a:endParaRPr lang="en-US" altLang="zh-CN" sz="2000" b="1" dirty="0">
                <a:latin typeface="Times New Roman" pitchFamily="18" charset="0"/>
                <a:ea typeface="宋体" pitchFamily="2" charset="-122"/>
                <a:cs typeface="Times New Roman" pitchFamily="18" charset="0"/>
              </a:endParaRPr>
            </a:p>
          </p:txBody>
        </p:sp>
        <p:sp>
          <p:nvSpPr>
            <p:cNvPr id="14" name="Text Box 12"/>
            <p:cNvSpPr txBox="1">
              <a:spLocks noChangeArrowheads="1"/>
            </p:cNvSpPr>
            <p:nvPr/>
          </p:nvSpPr>
          <p:spPr bwMode="auto">
            <a:xfrm>
              <a:off x="5048955" y="1024467"/>
              <a:ext cx="1514475"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 S’ → S ·</a:t>
              </a:r>
            </a:p>
          </p:txBody>
        </p:sp>
        <p:sp>
          <p:nvSpPr>
            <p:cNvPr id="15" name="Text Box 12"/>
            <p:cNvSpPr txBox="1">
              <a:spLocks noChangeArrowheads="1"/>
            </p:cNvSpPr>
            <p:nvPr/>
          </p:nvSpPr>
          <p:spPr bwMode="auto">
            <a:xfrm>
              <a:off x="5029200" y="1600200"/>
              <a:ext cx="1828800" cy="707886"/>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2</a:t>
              </a:r>
              <a:r>
                <a:rPr lang="en-US" altLang="zh-CN" sz="2000" b="1" dirty="0">
                  <a:latin typeface="Times New Roman" pitchFamily="18" charset="0"/>
                  <a:ea typeface="宋体" pitchFamily="2" charset="-122"/>
                  <a:cs typeface="Times New Roman" pitchFamily="18" charset="0"/>
                </a:rPr>
                <a:t>: S → L · =R</a:t>
              </a:r>
            </a:p>
            <a:p>
              <a:pPr algn="l">
                <a:spcBef>
                  <a:spcPts val="0"/>
                </a:spcBef>
                <a:defRPr/>
              </a:pPr>
              <a:r>
                <a:rPr lang="en-US" altLang="zh-CN" sz="2000" b="1" dirty="0">
                  <a:latin typeface="Times New Roman" pitchFamily="18" charset="0"/>
                  <a:ea typeface="宋体" pitchFamily="2" charset="-122"/>
                  <a:cs typeface="Times New Roman" pitchFamily="18" charset="0"/>
                </a:rPr>
                <a:t>     R → L·</a:t>
              </a:r>
            </a:p>
          </p:txBody>
        </p:sp>
        <p:sp>
          <p:nvSpPr>
            <p:cNvPr id="16" name="Text Box 12"/>
            <p:cNvSpPr txBox="1">
              <a:spLocks noChangeArrowheads="1"/>
            </p:cNvSpPr>
            <p:nvPr/>
          </p:nvSpPr>
          <p:spPr bwMode="auto">
            <a:xfrm>
              <a:off x="5029200" y="2503311"/>
              <a:ext cx="1581150"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3</a:t>
              </a:r>
              <a:r>
                <a:rPr lang="en-US" altLang="zh-CN" sz="2000" b="1" dirty="0">
                  <a:latin typeface="Times New Roman" pitchFamily="18" charset="0"/>
                  <a:ea typeface="宋体" pitchFamily="2" charset="-122"/>
                  <a:cs typeface="Times New Roman" pitchFamily="18" charset="0"/>
                </a:rPr>
                <a:t>: S → R ·</a:t>
              </a:r>
            </a:p>
          </p:txBody>
        </p:sp>
        <p:sp>
          <p:nvSpPr>
            <p:cNvPr id="17" name="Text Box 12"/>
            <p:cNvSpPr txBox="1">
              <a:spLocks noChangeArrowheads="1"/>
            </p:cNvSpPr>
            <p:nvPr/>
          </p:nvSpPr>
          <p:spPr bwMode="auto">
            <a:xfrm>
              <a:off x="4876800" y="3124200"/>
              <a:ext cx="1752600" cy="1323439"/>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4</a:t>
              </a:r>
              <a:r>
                <a:rPr lang="en-US" altLang="zh-CN" sz="2000" b="1" dirty="0">
                  <a:latin typeface="Times New Roman" pitchFamily="18" charset="0"/>
                  <a:ea typeface="宋体" pitchFamily="2" charset="-122"/>
                  <a:cs typeface="Times New Roman" pitchFamily="18" charset="0"/>
                </a:rPr>
                <a:t>: L  → * · R</a:t>
              </a: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R  → · L</a:t>
              </a: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L  → · *R</a:t>
              </a: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err="1">
                  <a:latin typeface="Times New Roman" pitchFamily="18" charset="0"/>
                  <a:ea typeface="宋体" pitchFamily="2" charset="-122"/>
                  <a:cs typeface="Times New Roman" pitchFamily="18" charset="0"/>
                </a:rPr>
                <a:t>i</a:t>
              </a:r>
              <a:endParaRPr lang="en-US" altLang="zh-CN" sz="2000" b="1" dirty="0">
                <a:latin typeface="Times New Roman" pitchFamily="18" charset="0"/>
                <a:ea typeface="宋体" pitchFamily="2" charset="-122"/>
                <a:cs typeface="Times New Roman" pitchFamily="18" charset="0"/>
              </a:endParaRPr>
            </a:p>
          </p:txBody>
        </p:sp>
        <p:sp>
          <p:nvSpPr>
            <p:cNvPr id="18" name="Text Box 12"/>
            <p:cNvSpPr txBox="1">
              <a:spLocks noChangeArrowheads="1"/>
            </p:cNvSpPr>
            <p:nvPr/>
          </p:nvSpPr>
          <p:spPr bwMode="auto">
            <a:xfrm>
              <a:off x="2590800" y="3505200"/>
              <a:ext cx="1390650"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5</a:t>
              </a:r>
              <a:r>
                <a:rPr lang="en-US" altLang="zh-CN" sz="2000" b="1" dirty="0">
                  <a:latin typeface="Times New Roman" pitchFamily="18" charset="0"/>
                  <a:ea typeface="宋体" pitchFamily="2" charset="-122"/>
                  <a:cs typeface="Times New Roman" pitchFamily="18" charset="0"/>
                </a:rPr>
                <a:t>: L  → </a:t>
              </a:r>
              <a:r>
                <a:rPr lang="en-US" altLang="zh-CN" sz="2000" b="1" dirty="0" err="1">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 ·</a:t>
              </a:r>
            </a:p>
          </p:txBody>
        </p:sp>
        <p:sp>
          <p:nvSpPr>
            <p:cNvPr id="19" name="Text Box 12"/>
            <p:cNvSpPr txBox="1">
              <a:spLocks noChangeArrowheads="1"/>
            </p:cNvSpPr>
            <p:nvPr/>
          </p:nvSpPr>
          <p:spPr bwMode="auto">
            <a:xfrm>
              <a:off x="7405158" y="3231444"/>
              <a:ext cx="1704975"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7</a:t>
              </a:r>
              <a:r>
                <a:rPr lang="en-US" altLang="zh-CN" sz="2000" b="1" dirty="0">
                  <a:latin typeface="Times New Roman" pitchFamily="18" charset="0"/>
                  <a:ea typeface="宋体" pitchFamily="2" charset="-122"/>
                  <a:cs typeface="Times New Roman" pitchFamily="18" charset="0"/>
                </a:rPr>
                <a:t>: L  → </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R ·</a:t>
              </a:r>
            </a:p>
          </p:txBody>
        </p:sp>
        <p:sp>
          <p:nvSpPr>
            <p:cNvPr id="20" name="Text Box 12"/>
            <p:cNvSpPr txBox="1">
              <a:spLocks noChangeArrowheads="1"/>
            </p:cNvSpPr>
            <p:nvPr/>
          </p:nvSpPr>
          <p:spPr bwMode="auto">
            <a:xfrm>
              <a:off x="7425267" y="3962400"/>
              <a:ext cx="1524000"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8</a:t>
              </a:r>
              <a:r>
                <a:rPr lang="en-US" altLang="zh-CN" sz="2000" b="1" dirty="0">
                  <a:latin typeface="Times New Roman" pitchFamily="18" charset="0"/>
                  <a:ea typeface="宋体" pitchFamily="2" charset="-122"/>
                  <a:cs typeface="Times New Roman" pitchFamily="18" charset="0"/>
                </a:rPr>
                <a:t>: R → L ·</a:t>
              </a:r>
            </a:p>
          </p:txBody>
        </p:sp>
        <p:sp>
          <p:nvSpPr>
            <p:cNvPr id="21" name="Text Box 12"/>
            <p:cNvSpPr txBox="1">
              <a:spLocks noChangeArrowheads="1"/>
            </p:cNvSpPr>
            <p:nvPr/>
          </p:nvSpPr>
          <p:spPr bwMode="auto">
            <a:xfrm>
              <a:off x="7543800" y="609600"/>
              <a:ext cx="1800225"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9</a:t>
              </a:r>
              <a:r>
                <a:rPr lang="en-US" altLang="zh-CN" sz="2000" b="1" dirty="0">
                  <a:latin typeface="Times New Roman" pitchFamily="18" charset="0"/>
                  <a:ea typeface="宋体" pitchFamily="2" charset="-122"/>
                  <a:cs typeface="Times New Roman" pitchFamily="18" charset="0"/>
                </a:rPr>
                <a:t>: S  → L=R ·</a:t>
              </a:r>
            </a:p>
          </p:txBody>
        </p:sp>
        <p:cxnSp>
          <p:nvCxnSpPr>
            <p:cNvPr id="22" name="直接箭头连接符 21"/>
            <p:cNvCxnSpPr/>
            <p:nvPr/>
          </p:nvCxnSpPr>
          <p:spPr bwMode="auto">
            <a:xfrm>
              <a:off x="4191000" y="1199445"/>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TextBox 22"/>
            <p:cNvSpPr txBox="1"/>
            <p:nvPr/>
          </p:nvSpPr>
          <p:spPr>
            <a:xfrm>
              <a:off x="4476045" y="922866"/>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S</a:t>
              </a:r>
              <a:endParaRPr lang="zh-CN" altLang="en-US" sz="1600" dirty="0">
                <a:latin typeface="Times New Roman" pitchFamily="18" charset="0"/>
                <a:cs typeface="Times New Roman" pitchFamily="18" charset="0"/>
              </a:endParaRPr>
            </a:p>
          </p:txBody>
        </p:sp>
        <p:cxnSp>
          <p:nvCxnSpPr>
            <p:cNvPr id="24" name="直接箭头连接符 23"/>
            <p:cNvCxnSpPr/>
            <p:nvPr/>
          </p:nvCxnSpPr>
          <p:spPr bwMode="auto">
            <a:xfrm>
              <a:off x="4196643" y="1882428"/>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4492977" y="1605849"/>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26" name="直接箭头连接符 25"/>
            <p:cNvCxnSpPr/>
            <p:nvPr/>
          </p:nvCxnSpPr>
          <p:spPr bwMode="auto">
            <a:xfrm>
              <a:off x="4202286" y="2700879"/>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4487331" y="24243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28" name="直接箭头连接符 27"/>
            <p:cNvCxnSpPr>
              <a:stCxn id="12" idx="2"/>
            </p:cNvCxnSpPr>
            <p:nvPr/>
          </p:nvCxnSpPr>
          <p:spPr bwMode="auto">
            <a:xfrm>
              <a:off x="3324225" y="2948314"/>
              <a:ext cx="1552575" cy="63308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直接箭头连接符 28"/>
            <p:cNvCxnSpPr>
              <a:stCxn id="12" idx="2"/>
              <a:endCxn id="18" idx="0"/>
            </p:cNvCxnSpPr>
            <p:nvPr/>
          </p:nvCxnSpPr>
          <p:spPr bwMode="auto">
            <a:xfrm flipH="1">
              <a:off x="3286125" y="2948314"/>
              <a:ext cx="0" cy="55688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箭头连接符 29"/>
            <p:cNvCxnSpPr>
              <a:stCxn id="17" idx="1"/>
              <a:endCxn id="18" idx="3"/>
            </p:cNvCxnSpPr>
            <p:nvPr/>
          </p:nvCxnSpPr>
          <p:spPr bwMode="auto">
            <a:xfrm flipH="1" flipV="1">
              <a:off x="3981450" y="3705225"/>
              <a:ext cx="89535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p:nvPr/>
          </p:nvCxnSpPr>
          <p:spPr bwMode="auto">
            <a:xfrm>
              <a:off x="6629400" y="3420534"/>
              <a:ext cx="762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接箭头连接符 31"/>
            <p:cNvCxnSpPr/>
            <p:nvPr/>
          </p:nvCxnSpPr>
          <p:spPr bwMode="auto">
            <a:xfrm>
              <a:off x="6629400" y="4114800"/>
              <a:ext cx="762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箭头连接符 32"/>
            <p:cNvCxnSpPr/>
            <p:nvPr/>
          </p:nvCxnSpPr>
          <p:spPr bwMode="auto">
            <a:xfrm>
              <a:off x="6866466" y="1947333"/>
              <a:ext cx="648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接箭头连接符 33"/>
            <p:cNvCxnSpPr/>
            <p:nvPr/>
          </p:nvCxnSpPr>
          <p:spPr bwMode="auto">
            <a:xfrm flipV="1">
              <a:off x="8358012" y="1009650"/>
              <a:ext cx="0" cy="32526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肘形连接符 57"/>
            <p:cNvCxnSpPr/>
            <p:nvPr/>
          </p:nvCxnSpPr>
          <p:spPr bwMode="auto">
            <a:xfrm rot="10800000" flipV="1">
              <a:off x="3263548" y="1981200"/>
              <a:ext cx="6010275" cy="1924050"/>
            </a:xfrm>
            <a:prstGeom prst="bentConnector4">
              <a:avLst>
                <a:gd name="adj1" fmla="val -4431"/>
                <a:gd name="adj2" fmla="val 134763"/>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4267200" y="3048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37" name="TextBox 36"/>
            <p:cNvSpPr txBox="1"/>
            <p:nvPr/>
          </p:nvSpPr>
          <p:spPr>
            <a:xfrm>
              <a:off x="6858000" y="3115734"/>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8" name="TextBox 37"/>
            <p:cNvSpPr txBox="1"/>
            <p:nvPr/>
          </p:nvSpPr>
          <p:spPr>
            <a:xfrm>
              <a:off x="8458200" y="9906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9" name="TextBox 38"/>
            <p:cNvSpPr txBox="1"/>
            <p:nvPr/>
          </p:nvSpPr>
          <p:spPr>
            <a:xfrm>
              <a:off x="2895600" y="31242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0" name="TextBox 39"/>
            <p:cNvSpPr txBox="1"/>
            <p:nvPr/>
          </p:nvSpPr>
          <p:spPr>
            <a:xfrm>
              <a:off x="4114800" y="36576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1" name="TextBox 40"/>
            <p:cNvSpPr txBox="1"/>
            <p:nvPr/>
          </p:nvSpPr>
          <p:spPr>
            <a:xfrm>
              <a:off x="6903156" y="3801534"/>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2" name="TextBox 41"/>
            <p:cNvSpPr txBox="1"/>
            <p:nvPr/>
          </p:nvSpPr>
          <p:spPr>
            <a:xfrm>
              <a:off x="7010400" y="16002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3" name="TextBox 42"/>
            <p:cNvSpPr txBox="1"/>
            <p:nvPr/>
          </p:nvSpPr>
          <p:spPr>
            <a:xfrm>
              <a:off x="9296400" y="16764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cxnSp>
          <p:nvCxnSpPr>
            <p:cNvPr id="44" name="直接箭头连接符 43"/>
            <p:cNvCxnSpPr/>
            <p:nvPr/>
          </p:nvCxnSpPr>
          <p:spPr bwMode="auto">
            <a:xfrm flipH="1">
              <a:off x="6640689" y="2286000"/>
              <a:ext cx="864000" cy="9144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肘形连接符 89"/>
            <p:cNvCxnSpPr>
              <a:endCxn id="20" idx="3"/>
            </p:cNvCxnSpPr>
            <p:nvPr/>
          </p:nvCxnSpPr>
          <p:spPr bwMode="auto">
            <a:xfrm rot="5400000">
              <a:off x="8333495" y="3289122"/>
              <a:ext cx="1489075" cy="257530"/>
            </a:xfrm>
            <a:prstGeom prst="bentConnector2">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TextBox 45"/>
            <p:cNvSpPr txBox="1"/>
            <p:nvPr/>
          </p:nvSpPr>
          <p:spPr>
            <a:xfrm>
              <a:off x="7086600" y="2667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7" name="TextBox 46"/>
            <p:cNvSpPr txBox="1"/>
            <p:nvPr/>
          </p:nvSpPr>
          <p:spPr>
            <a:xfrm>
              <a:off x="8763000" y="2667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8" name="任意多边形 47"/>
            <p:cNvSpPr/>
            <p:nvPr/>
          </p:nvSpPr>
          <p:spPr bwMode="auto">
            <a:xfrm>
              <a:off x="4617155" y="3905956"/>
              <a:ext cx="259645" cy="306681"/>
            </a:xfrm>
            <a:custGeom>
              <a:avLst/>
              <a:gdLst>
                <a:gd name="connsiteX0" fmla="*/ 248356 w 259645"/>
                <a:gd name="connsiteY0" fmla="*/ 0 h 306681"/>
                <a:gd name="connsiteX1" fmla="*/ 22578 w 259645"/>
                <a:gd name="connsiteY1" fmla="*/ 90311 h 306681"/>
                <a:gd name="connsiteX2" fmla="*/ 112889 w 259645"/>
                <a:gd name="connsiteY2" fmla="*/ 270933 h 306681"/>
                <a:gd name="connsiteX3" fmla="*/ 259645 w 259645"/>
                <a:gd name="connsiteY3" fmla="*/ 304800 h 306681"/>
              </a:gdLst>
              <a:ahLst/>
              <a:cxnLst>
                <a:cxn ang="0">
                  <a:pos x="connsiteX0" y="connsiteY0"/>
                </a:cxn>
                <a:cxn ang="0">
                  <a:pos x="connsiteX1" y="connsiteY1"/>
                </a:cxn>
                <a:cxn ang="0">
                  <a:pos x="connsiteX2" y="connsiteY2"/>
                </a:cxn>
                <a:cxn ang="0">
                  <a:pos x="connsiteX3" y="connsiteY3"/>
                </a:cxn>
              </a:cxnLst>
              <a:rect l="l" t="t" r="r" b="b"/>
              <a:pathLst>
                <a:path w="259645" h="306681">
                  <a:moveTo>
                    <a:pt x="248356" y="0"/>
                  </a:moveTo>
                  <a:cubicBezTo>
                    <a:pt x="146756" y="22578"/>
                    <a:pt x="45156" y="45156"/>
                    <a:pt x="22578" y="90311"/>
                  </a:cubicBezTo>
                  <a:cubicBezTo>
                    <a:pt x="0" y="135467"/>
                    <a:pt x="73378" y="235185"/>
                    <a:pt x="112889" y="270933"/>
                  </a:cubicBezTo>
                  <a:cubicBezTo>
                    <a:pt x="152400" y="306681"/>
                    <a:pt x="206022" y="305740"/>
                    <a:pt x="259645" y="30480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9" name="TextBox 48"/>
            <p:cNvSpPr txBox="1"/>
            <p:nvPr/>
          </p:nvSpPr>
          <p:spPr>
            <a:xfrm>
              <a:off x="4439355" y="4041423"/>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228600" y="852408"/>
            <a:ext cx="3048000" cy="1846659"/>
          </a:xfrm>
          <a:prstGeom prst="rect">
            <a:avLst/>
          </a:prstGeom>
          <a:noFill/>
          <a:ln w="9525">
            <a:noFill/>
            <a:miter lim="800000"/>
            <a:headEnd/>
            <a:tailEnd/>
          </a:ln>
        </p:spPr>
        <p:txBody>
          <a:bodyPr wrap="square">
            <a:spAutoFit/>
          </a:bodyPr>
          <a:lstStyle/>
          <a:p>
            <a:pPr indent="573088" algn="l">
              <a:lnSpc>
                <a:spcPct val="120000"/>
              </a:lnSpc>
              <a:spcBef>
                <a:spcPct val="30000"/>
              </a:spcBef>
            </a:pPr>
            <a:r>
              <a:rPr lang="zh-CN" altLang="en-US" sz="2000" b="1" dirty="0">
                <a:latin typeface="+mn-ea"/>
                <a:ea typeface="+mn-ea"/>
              </a:rPr>
              <a:t>一般情况：</a:t>
            </a:r>
          </a:p>
          <a:p>
            <a:pPr indent="573088" algn="l">
              <a:lnSpc>
                <a:spcPct val="120000"/>
              </a:lnSpc>
              <a:spcBef>
                <a:spcPct val="30000"/>
              </a:spcBef>
            </a:pPr>
            <a:r>
              <a:rPr lang="zh-CN" altLang="en-US" sz="2000" b="1" dirty="0">
                <a:latin typeface="+mn-ea"/>
                <a:ea typeface="+mn-ea"/>
              </a:rPr>
              <a:t>若：</a:t>
            </a:r>
            <a:r>
              <a:rPr lang="en-US" altLang="zh-CN" sz="2000" b="1" dirty="0" err="1">
                <a:latin typeface="+mn-ea"/>
                <a:ea typeface="+mn-ea"/>
              </a:rPr>
              <a:t>A→α·Bβ∈I</a:t>
            </a:r>
            <a:r>
              <a:rPr lang="en-US" altLang="zh-CN" sz="2000" b="1" baseline="-25000" dirty="0" err="1">
                <a:latin typeface="+mn-ea"/>
                <a:ea typeface="+mn-ea"/>
              </a:rPr>
              <a:t>i</a:t>
            </a:r>
            <a:endParaRPr lang="en-US" altLang="zh-CN" sz="2000" b="1" baseline="-25000" dirty="0">
              <a:latin typeface="+mn-ea"/>
              <a:ea typeface="+mn-ea"/>
            </a:endParaRPr>
          </a:p>
          <a:p>
            <a:pPr indent="573088" algn="l">
              <a:lnSpc>
                <a:spcPct val="120000"/>
              </a:lnSpc>
              <a:spcBef>
                <a:spcPct val="30000"/>
              </a:spcBef>
            </a:pPr>
            <a:r>
              <a:rPr lang="zh-CN" altLang="en-US" sz="2000" b="1" dirty="0">
                <a:latin typeface="+mn-ea"/>
                <a:ea typeface="+mn-ea"/>
              </a:rPr>
              <a:t>则：</a:t>
            </a:r>
            <a:r>
              <a:rPr lang="en-US" altLang="zh-CN" sz="2000" b="1" dirty="0">
                <a:latin typeface="+mn-ea"/>
                <a:ea typeface="+mn-ea"/>
              </a:rPr>
              <a:t>B→·</a:t>
            </a:r>
            <a:r>
              <a:rPr lang="en-US" altLang="zh-CN" sz="2000" b="1" dirty="0" err="1">
                <a:latin typeface="+mn-ea"/>
                <a:ea typeface="+mn-ea"/>
              </a:rPr>
              <a:t>γ∈I</a:t>
            </a:r>
            <a:r>
              <a:rPr lang="en-US" altLang="zh-CN" sz="2000" b="1" baseline="-25000" dirty="0" err="1">
                <a:latin typeface="+mn-ea"/>
                <a:ea typeface="+mn-ea"/>
              </a:rPr>
              <a:t>i</a:t>
            </a:r>
            <a:endParaRPr lang="en-US" altLang="zh-CN" sz="2000" b="1" baseline="-25000" dirty="0">
              <a:latin typeface="+mn-ea"/>
              <a:ea typeface="+mn-ea"/>
            </a:endParaRPr>
          </a:p>
          <a:p>
            <a:pPr indent="573088" algn="l">
              <a:lnSpc>
                <a:spcPct val="120000"/>
              </a:lnSpc>
              <a:spcBef>
                <a:spcPct val="30000"/>
              </a:spcBef>
            </a:pPr>
            <a:r>
              <a:rPr lang="zh-CN" altLang="en-US" sz="2000" b="1" dirty="0">
                <a:latin typeface="+mn-ea"/>
                <a:ea typeface="+mn-ea"/>
              </a:rPr>
              <a:t>对应</a:t>
            </a:r>
            <a:r>
              <a:rPr lang="en-US" altLang="zh-CN" sz="2000" b="1" dirty="0">
                <a:latin typeface="+mn-ea"/>
                <a:ea typeface="+mn-ea"/>
              </a:rPr>
              <a:t>DFA</a:t>
            </a:r>
            <a:r>
              <a:rPr lang="zh-CN" altLang="en-US" sz="2000" b="1" dirty="0">
                <a:latin typeface="+mn-ea"/>
                <a:ea typeface="+mn-ea"/>
              </a:rPr>
              <a:t>： </a:t>
            </a:r>
          </a:p>
        </p:txBody>
      </p:sp>
      <p:sp>
        <p:nvSpPr>
          <p:cNvPr id="36869" name="Text Box 11"/>
          <p:cNvSpPr txBox="1">
            <a:spLocks noChangeArrowheads="1"/>
          </p:cNvSpPr>
          <p:nvPr/>
        </p:nvSpPr>
        <p:spPr bwMode="auto">
          <a:xfrm>
            <a:off x="2971800" y="1449149"/>
            <a:ext cx="1522413" cy="1015663"/>
          </a:xfrm>
          <a:prstGeom prst="rect">
            <a:avLst/>
          </a:prstGeom>
          <a:noFill/>
          <a:ln w="9525">
            <a:solidFill>
              <a:schemeClr val="tx1"/>
            </a:solidFill>
            <a:miter lim="800000"/>
            <a:headEnd/>
            <a:tailEnd/>
          </a:ln>
        </p:spPr>
        <p:txBody>
          <a:bodyPr wrap="square">
            <a:spAutoFit/>
          </a:bodyPr>
          <a:lstStyle/>
          <a:p>
            <a:pPr algn="l"/>
            <a:r>
              <a:rPr lang="en-US" altLang="zh-CN" sz="2000" b="1" dirty="0">
                <a:latin typeface="+mn-ea"/>
                <a:ea typeface="+mn-ea"/>
              </a:rPr>
              <a:t>I</a:t>
            </a:r>
            <a:r>
              <a:rPr lang="en-US" altLang="zh-CN" sz="2000" b="1" baseline="-25000" dirty="0">
                <a:latin typeface="+mn-ea"/>
                <a:ea typeface="+mn-ea"/>
              </a:rPr>
              <a:t>i</a:t>
            </a:r>
            <a:r>
              <a:rPr lang="en-US" altLang="zh-CN" sz="2000" b="1" dirty="0">
                <a:latin typeface="+mn-ea"/>
                <a:ea typeface="+mn-ea"/>
              </a:rPr>
              <a:t>: </a:t>
            </a:r>
            <a:r>
              <a:rPr lang="en-US" altLang="zh-CN" sz="2000" b="1" dirty="0" err="1">
                <a:latin typeface="+mn-ea"/>
                <a:ea typeface="+mn-ea"/>
              </a:rPr>
              <a:t>A→α·Bβ</a:t>
            </a:r>
            <a:endParaRPr lang="en-US" altLang="zh-CN" sz="2000" b="1" dirty="0">
              <a:latin typeface="+mn-ea"/>
              <a:ea typeface="+mn-ea"/>
            </a:endParaRPr>
          </a:p>
          <a:p>
            <a:pPr algn="l"/>
            <a:r>
              <a:rPr lang="en-US" altLang="zh-CN" sz="2000" b="1" dirty="0">
                <a:latin typeface="+mn-ea"/>
                <a:ea typeface="+mn-ea"/>
              </a:rPr>
              <a:t>B→·γ </a:t>
            </a:r>
            <a:endParaRPr lang="en-US" altLang="zh-CN" sz="2000" dirty="0">
              <a:latin typeface="+mn-ea"/>
              <a:ea typeface="+mn-ea"/>
            </a:endParaRPr>
          </a:p>
        </p:txBody>
      </p:sp>
      <p:sp>
        <p:nvSpPr>
          <p:cNvPr id="36870" name="Text Box 12"/>
          <p:cNvSpPr txBox="1">
            <a:spLocks noChangeArrowheads="1"/>
          </p:cNvSpPr>
          <p:nvPr/>
        </p:nvSpPr>
        <p:spPr bwMode="auto">
          <a:xfrm>
            <a:off x="6942138" y="2388949"/>
            <a:ext cx="1368425" cy="707886"/>
          </a:xfrm>
          <a:prstGeom prst="rect">
            <a:avLst/>
          </a:prstGeom>
          <a:noFill/>
          <a:ln w="9525">
            <a:solidFill>
              <a:schemeClr val="tx1"/>
            </a:solidFill>
            <a:miter lim="800000"/>
            <a:headEnd/>
            <a:tailEnd/>
          </a:ln>
        </p:spPr>
        <p:txBody>
          <a:bodyPr>
            <a:spAutoFit/>
          </a:bodyPr>
          <a:lstStyle/>
          <a:p>
            <a:pPr algn="l"/>
            <a:r>
              <a:rPr lang="en-US" altLang="zh-CN" sz="2000" b="1" dirty="0" err="1">
                <a:latin typeface="+mn-ea"/>
                <a:ea typeface="+mn-ea"/>
              </a:rPr>
              <a:t>I</a:t>
            </a:r>
            <a:r>
              <a:rPr lang="en-US" altLang="zh-CN" sz="2000" b="1" baseline="-25000" dirty="0" err="1">
                <a:latin typeface="+mn-ea"/>
                <a:ea typeface="+mn-ea"/>
              </a:rPr>
              <a:t>j</a:t>
            </a:r>
            <a:r>
              <a:rPr lang="zh-CN" altLang="en-US" sz="2000" b="1" dirty="0">
                <a:latin typeface="+mn-ea"/>
                <a:ea typeface="+mn-ea"/>
              </a:rPr>
              <a:t>：</a:t>
            </a:r>
          </a:p>
          <a:p>
            <a:pPr algn="l"/>
            <a:r>
              <a:rPr lang="en-US" altLang="zh-CN" sz="2000" b="1" dirty="0" err="1">
                <a:latin typeface="+mn-ea"/>
                <a:ea typeface="+mn-ea"/>
              </a:rPr>
              <a:t>B→γ</a:t>
            </a:r>
            <a:r>
              <a:rPr lang="en-US" altLang="zh-CN" sz="2000" b="1" dirty="0">
                <a:latin typeface="+mn-ea"/>
                <a:ea typeface="+mn-ea"/>
              </a:rPr>
              <a:t> · </a:t>
            </a:r>
          </a:p>
        </p:txBody>
      </p:sp>
      <p:sp>
        <p:nvSpPr>
          <p:cNvPr id="36871" name="Text Box 13"/>
          <p:cNvSpPr txBox="1">
            <a:spLocks noChangeArrowheads="1"/>
          </p:cNvSpPr>
          <p:nvPr/>
        </p:nvSpPr>
        <p:spPr bwMode="auto">
          <a:xfrm>
            <a:off x="5359400" y="2423874"/>
            <a:ext cx="431800" cy="400110"/>
          </a:xfrm>
          <a:prstGeom prst="rect">
            <a:avLst/>
          </a:prstGeom>
          <a:noFill/>
          <a:ln w="9525">
            <a:noFill/>
            <a:miter lim="800000"/>
            <a:headEnd/>
            <a:tailEnd/>
          </a:ln>
        </p:spPr>
        <p:txBody>
          <a:bodyPr>
            <a:spAutoFit/>
          </a:bodyPr>
          <a:lstStyle/>
          <a:p>
            <a:r>
              <a:rPr lang="en-US" altLang="zh-CN" sz="2000" b="1">
                <a:latin typeface="+mn-ea"/>
                <a:ea typeface="+mn-ea"/>
              </a:rPr>
              <a:t>γ</a:t>
            </a:r>
            <a:endParaRPr lang="en-US" altLang="zh-CN" sz="2000">
              <a:latin typeface="+mn-ea"/>
              <a:ea typeface="+mn-ea"/>
            </a:endParaRPr>
          </a:p>
        </p:txBody>
      </p:sp>
      <p:cxnSp>
        <p:nvCxnSpPr>
          <p:cNvPr id="36872" name="AutoShape 15"/>
          <p:cNvCxnSpPr>
            <a:cxnSpLocks noChangeShapeType="1"/>
          </p:cNvCxnSpPr>
          <p:nvPr/>
        </p:nvCxnSpPr>
        <p:spPr bwMode="auto">
          <a:xfrm>
            <a:off x="4494213" y="1979374"/>
            <a:ext cx="2447925" cy="514350"/>
          </a:xfrm>
          <a:prstGeom prst="curvedConnector3">
            <a:avLst>
              <a:gd name="adj1" fmla="val 38199"/>
            </a:avLst>
          </a:prstGeom>
          <a:noFill/>
          <a:ln w="9525">
            <a:solidFill>
              <a:schemeClr val="tx1"/>
            </a:solidFill>
            <a:miter lim="800000"/>
            <a:headEnd/>
            <a:tailEnd type="triangle" w="med" len="med"/>
          </a:ln>
        </p:spPr>
      </p:cxnSp>
      <p:sp>
        <p:nvSpPr>
          <p:cNvPr id="36873" name="Text Box 17"/>
          <p:cNvSpPr txBox="1">
            <a:spLocks noChangeArrowheads="1"/>
          </p:cNvSpPr>
          <p:nvPr/>
        </p:nvSpPr>
        <p:spPr bwMode="auto">
          <a:xfrm>
            <a:off x="304800" y="2971800"/>
            <a:ext cx="8001000" cy="2954655"/>
          </a:xfrm>
          <a:prstGeom prst="rect">
            <a:avLst/>
          </a:prstGeom>
          <a:noFill/>
          <a:ln w="9525">
            <a:noFill/>
            <a:miter lim="800000"/>
            <a:headEnd/>
            <a:tailEnd/>
          </a:ln>
        </p:spPr>
        <p:txBody>
          <a:bodyPr>
            <a:spAutoFit/>
          </a:bodyPr>
          <a:lstStyle/>
          <a:p>
            <a:pPr indent="573088" algn="l">
              <a:lnSpc>
                <a:spcPct val="120000"/>
              </a:lnSpc>
              <a:spcBef>
                <a:spcPct val="30000"/>
              </a:spcBef>
            </a:pPr>
            <a:r>
              <a:rPr lang="zh-CN" altLang="en-US" sz="2000" b="1" dirty="0">
                <a:latin typeface="+mn-ea"/>
                <a:ea typeface="+mn-ea"/>
              </a:rPr>
              <a:t>状态</a:t>
            </a:r>
            <a:r>
              <a:rPr lang="en-US" altLang="zh-CN" sz="2000" b="1" dirty="0" err="1">
                <a:latin typeface="+mn-ea"/>
                <a:ea typeface="+mn-ea"/>
              </a:rPr>
              <a:t>I</a:t>
            </a:r>
            <a:r>
              <a:rPr lang="en-US" altLang="zh-CN" sz="2000" b="1" baseline="-25000" dirty="0" err="1">
                <a:latin typeface="+mn-ea"/>
                <a:ea typeface="+mn-ea"/>
              </a:rPr>
              <a:t>j</a:t>
            </a:r>
            <a:r>
              <a:rPr lang="zh-CN" altLang="en-US" sz="2000" b="1" dirty="0">
                <a:latin typeface="+mn-ea"/>
                <a:ea typeface="+mn-ea"/>
              </a:rPr>
              <a:t>和状态</a:t>
            </a:r>
            <a:r>
              <a:rPr lang="en-US" altLang="zh-CN" sz="2000" b="1" dirty="0">
                <a:latin typeface="+mn-ea"/>
                <a:ea typeface="+mn-ea"/>
              </a:rPr>
              <a:t>I</a:t>
            </a:r>
            <a:r>
              <a:rPr lang="en-US" altLang="zh-CN" sz="2000" b="1" baseline="-25000" dirty="0">
                <a:latin typeface="+mn-ea"/>
                <a:ea typeface="+mn-ea"/>
              </a:rPr>
              <a:t>k</a:t>
            </a:r>
            <a:r>
              <a:rPr lang="zh-CN" altLang="en-US" sz="2000" b="1" dirty="0">
                <a:latin typeface="+mn-ea"/>
                <a:ea typeface="+mn-ea"/>
              </a:rPr>
              <a:t>的关系，有归约序列：</a:t>
            </a:r>
            <a:endParaRPr lang="en-US" altLang="zh-CN" sz="2000" b="1" dirty="0">
              <a:latin typeface="+mn-ea"/>
              <a:ea typeface="+mn-ea"/>
            </a:endParaRPr>
          </a:p>
          <a:p>
            <a:pPr indent="573088" algn="l">
              <a:lnSpc>
                <a:spcPct val="120000"/>
              </a:lnSpc>
              <a:spcBef>
                <a:spcPct val="30000"/>
              </a:spcBef>
            </a:pPr>
            <a:r>
              <a:rPr lang="en-US" altLang="zh-CN" sz="2000" b="1" dirty="0">
                <a:latin typeface="+mn-ea"/>
                <a:ea typeface="+mn-ea"/>
              </a:rPr>
              <a:t> a</a:t>
            </a:r>
            <a:r>
              <a:rPr lang="en-US" altLang="zh-CN" sz="2000" b="1" baseline="-25000" dirty="0">
                <a:latin typeface="+mn-ea"/>
                <a:ea typeface="+mn-ea"/>
              </a:rPr>
              <a:t>1</a:t>
            </a:r>
            <a:r>
              <a:rPr lang="en-US" altLang="zh-CN" sz="2000" b="1" dirty="0">
                <a:latin typeface="+mn-ea"/>
                <a:ea typeface="+mn-ea"/>
              </a:rPr>
              <a:t> ……a</a:t>
            </a:r>
            <a:r>
              <a:rPr lang="en-US" altLang="zh-CN" sz="2000" b="1" baseline="-25000" dirty="0">
                <a:latin typeface="+mn-ea"/>
                <a:ea typeface="+mn-ea"/>
              </a:rPr>
              <a:t>n</a:t>
            </a:r>
            <a:r>
              <a:rPr lang="en-US" altLang="zh-CN" sz="2000" b="1" dirty="0">
                <a:latin typeface="+mn-ea"/>
                <a:ea typeface="+mn-ea"/>
              </a:rPr>
              <a:t>  &lt;= δ α γ </a:t>
            </a:r>
            <a:r>
              <a:rPr lang="en-US" altLang="zh-CN" sz="2000" b="1" dirty="0" err="1">
                <a:latin typeface="+mn-ea"/>
                <a:ea typeface="+mn-ea"/>
              </a:rPr>
              <a:t>a</a:t>
            </a:r>
            <a:r>
              <a:rPr lang="en-US" altLang="zh-CN" sz="2000" b="1" baseline="-25000" dirty="0" err="1">
                <a:latin typeface="+mn-ea"/>
                <a:ea typeface="+mn-ea"/>
              </a:rPr>
              <a:t>p</a:t>
            </a:r>
            <a:r>
              <a:rPr lang="en-US" altLang="zh-CN" sz="2000" b="1" dirty="0">
                <a:latin typeface="+mn-ea"/>
                <a:ea typeface="+mn-ea"/>
              </a:rPr>
              <a:t> ……a</a:t>
            </a:r>
            <a:r>
              <a:rPr lang="en-US" altLang="zh-CN" sz="2000" b="1" baseline="-25000" dirty="0">
                <a:latin typeface="+mn-ea"/>
                <a:ea typeface="+mn-ea"/>
              </a:rPr>
              <a:t>n</a:t>
            </a:r>
            <a:r>
              <a:rPr lang="en-US" altLang="zh-CN" sz="2000" b="1" dirty="0">
                <a:latin typeface="+mn-ea"/>
                <a:ea typeface="+mn-ea"/>
              </a:rPr>
              <a:t> &lt;= δ α B </a:t>
            </a:r>
            <a:r>
              <a:rPr lang="en-US" altLang="zh-CN" sz="2000" b="1" dirty="0" err="1">
                <a:latin typeface="+mn-ea"/>
                <a:ea typeface="+mn-ea"/>
              </a:rPr>
              <a:t>a</a:t>
            </a:r>
            <a:r>
              <a:rPr lang="en-US" altLang="zh-CN" sz="2000" b="1" baseline="-25000" dirty="0" err="1">
                <a:latin typeface="+mn-ea"/>
                <a:ea typeface="+mn-ea"/>
              </a:rPr>
              <a:t>p</a:t>
            </a:r>
            <a:r>
              <a:rPr lang="en-US" altLang="zh-CN" sz="2000" b="1" dirty="0">
                <a:latin typeface="+mn-ea"/>
                <a:ea typeface="+mn-ea"/>
              </a:rPr>
              <a:t> ……a</a:t>
            </a:r>
            <a:r>
              <a:rPr lang="en-US" altLang="zh-CN" sz="2000" b="1" baseline="-25000" dirty="0">
                <a:latin typeface="+mn-ea"/>
                <a:ea typeface="+mn-ea"/>
              </a:rPr>
              <a:t>n  </a:t>
            </a:r>
          </a:p>
          <a:p>
            <a:pPr indent="573088" algn="l">
              <a:lnSpc>
                <a:spcPct val="120000"/>
              </a:lnSpc>
              <a:spcBef>
                <a:spcPct val="30000"/>
              </a:spcBef>
            </a:pPr>
            <a:r>
              <a:rPr lang="en-US" altLang="zh-CN" sz="2000" b="1" baseline="-25000" dirty="0" smtClean="0">
                <a:latin typeface="+mn-ea"/>
                <a:ea typeface="+mn-ea"/>
              </a:rPr>
              <a:t>                 </a:t>
            </a:r>
            <a:r>
              <a:rPr lang="en-US" altLang="zh-CN" sz="2000" b="1" dirty="0">
                <a:latin typeface="+mn-ea"/>
                <a:ea typeface="+mn-ea"/>
              </a:rPr>
              <a:t>&lt;=  δ α B β </a:t>
            </a:r>
            <a:r>
              <a:rPr lang="en-US" altLang="zh-CN" sz="2000" b="1" dirty="0" err="1">
                <a:latin typeface="+mn-ea"/>
                <a:ea typeface="+mn-ea"/>
              </a:rPr>
              <a:t>a</a:t>
            </a:r>
            <a:r>
              <a:rPr lang="en-US" altLang="zh-CN" sz="2000" b="1" baseline="-25000" dirty="0" err="1">
                <a:latin typeface="+mn-ea"/>
                <a:ea typeface="+mn-ea"/>
              </a:rPr>
              <a:t>q</a:t>
            </a:r>
            <a:r>
              <a:rPr lang="en-US" altLang="zh-CN" sz="2000" b="1" dirty="0">
                <a:latin typeface="+mn-ea"/>
                <a:ea typeface="+mn-ea"/>
              </a:rPr>
              <a:t> ……a</a:t>
            </a:r>
            <a:r>
              <a:rPr lang="en-US" altLang="zh-CN" sz="2000" b="1" baseline="-25000" dirty="0">
                <a:latin typeface="+mn-ea"/>
                <a:ea typeface="+mn-ea"/>
              </a:rPr>
              <a:t>n</a:t>
            </a:r>
          </a:p>
          <a:p>
            <a:pPr indent="573088" algn="l">
              <a:lnSpc>
                <a:spcPct val="120000"/>
              </a:lnSpc>
              <a:spcBef>
                <a:spcPct val="30000"/>
              </a:spcBef>
            </a:pPr>
            <a:r>
              <a:rPr lang="zh-CN" altLang="en-US" sz="2000" b="1" dirty="0">
                <a:latin typeface="+mn-ea"/>
                <a:ea typeface="+mn-ea"/>
              </a:rPr>
              <a:t>在状态</a:t>
            </a:r>
            <a:r>
              <a:rPr lang="en-US" altLang="zh-CN" sz="2000" b="1" dirty="0" err="1">
                <a:latin typeface="+mn-ea"/>
                <a:ea typeface="+mn-ea"/>
              </a:rPr>
              <a:t>I</a:t>
            </a:r>
            <a:r>
              <a:rPr lang="en-US" altLang="zh-CN" sz="2000" b="1" baseline="-25000" dirty="0" err="1">
                <a:latin typeface="+mn-ea"/>
                <a:ea typeface="+mn-ea"/>
              </a:rPr>
              <a:t>j</a:t>
            </a:r>
            <a:r>
              <a:rPr lang="zh-CN" altLang="en-US" sz="2000" b="1" dirty="0">
                <a:latin typeface="+mn-ea"/>
                <a:ea typeface="+mn-ea"/>
              </a:rPr>
              <a:t>处</a:t>
            </a:r>
            <a:r>
              <a:rPr lang="en-US" altLang="zh-CN" sz="2000" b="1" dirty="0">
                <a:latin typeface="+mn-ea"/>
                <a:ea typeface="+mn-ea"/>
              </a:rPr>
              <a:t>SLR</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）直接按搜索符是否属于</a:t>
            </a:r>
            <a:r>
              <a:rPr lang="en-US" altLang="zh-CN" sz="2000" b="1" dirty="0">
                <a:latin typeface="+mn-ea"/>
                <a:ea typeface="+mn-ea"/>
              </a:rPr>
              <a:t>B</a:t>
            </a:r>
            <a:r>
              <a:rPr lang="zh-CN" altLang="en-US" sz="2000" b="1" dirty="0">
                <a:latin typeface="+mn-ea"/>
                <a:ea typeface="+mn-ea"/>
              </a:rPr>
              <a:t>的</a:t>
            </a:r>
            <a:r>
              <a:rPr lang="en-US" altLang="zh-CN" sz="2000" b="1" dirty="0">
                <a:latin typeface="+mn-ea"/>
                <a:ea typeface="+mn-ea"/>
              </a:rPr>
              <a:t>FOLLOW</a:t>
            </a:r>
            <a:r>
              <a:rPr lang="zh-CN" altLang="en-US" sz="2000" b="1" dirty="0">
                <a:latin typeface="+mn-ea"/>
                <a:ea typeface="+mn-ea"/>
              </a:rPr>
              <a:t>（</a:t>
            </a:r>
            <a:r>
              <a:rPr lang="en-US" altLang="zh-CN" sz="2000" b="1" dirty="0">
                <a:latin typeface="+mn-ea"/>
                <a:ea typeface="+mn-ea"/>
              </a:rPr>
              <a:t>B</a:t>
            </a:r>
            <a:r>
              <a:rPr lang="zh-CN" altLang="en-US" sz="2000" b="1" dirty="0">
                <a:latin typeface="+mn-ea"/>
                <a:ea typeface="+mn-ea"/>
              </a:rPr>
              <a:t>）集合来确定是否归约，而</a:t>
            </a:r>
            <a:r>
              <a:rPr lang="en-US" altLang="zh-CN" sz="2000" b="1" dirty="0">
                <a:latin typeface="+mn-ea"/>
                <a:ea typeface="+mn-ea"/>
              </a:rPr>
              <a:t>I</a:t>
            </a:r>
            <a:r>
              <a:rPr lang="en-US" altLang="zh-CN" sz="2000" b="1" baseline="-25000" dirty="0">
                <a:latin typeface="+mn-ea"/>
                <a:ea typeface="+mn-ea"/>
              </a:rPr>
              <a:t>i</a:t>
            </a:r>
            <a:r>
              <a:rPr lang="zh-CN" altLang="en-US" sz="2000" b="1" dirty="0">
                <a:latin typeface="+mn-ea"/>
                <a:ea typeface="+mn-ea"/>
              </a:rPr>
              <a:t>的项目</a:t>
            </a:r>
            <a:r>
              <a:rPr lang="en-US" altLang="zh-CN" sz="2000" b="1" dirty="0" err="1">
                <a:latin typeface="+mn-ea"/>
                <a:ea typeface="+mn-ea"/>
              </a:rPr>
              <a:t>A→α·Bβ</a:t>
            </a:r>
            <a:r>
              <a:rPr lang="zh-CN" altLang="en-US" sz="2000" b="1" dirty="0">
                <a:latin typeface="+mn-ea"/>
                <a:ea typeface="+mn-ea"/>
              </a:rPr>
              <a:t>表示要接收</a:t>
            </a:r>
            <a:r>
              <a:rPr lang="en-US" altLang="zh-CN" sz="2000" b="1" dirty="0" err="1">
                <a:latin typeface="+mn-ea"/>
                <a:ea typeface="+mn-ea"/>
              </a:rPr>
              <a:t>Bβ</a:t>
            </a:r>
            <a:r>
              <a:rPr lang="zh-CN" altLang="en-US" sz="2000" b="1" dirty="0">
                <a:latin typeface="+mn-ea"/>
                <a:ea typeface="+mn-ea"/>
              </a:rPr>
              <a:t>到达状态</a:t>
            </a:r>
            <a:r>
              <a:rPr lang="en-US" altLang="zh-CN" sz="2000" b="1" dirty="0" err="1">
                <a:latin typeface="+mn-ea"/>
                <a:ea typeface="+mn-ea"/>
              </a:rPr>
              <a:t>I</a:t>
            </a:r>
            <a:r>
              <a:rPr lang="en-US" altLang="zh-CN" sz="2000" b="1" baseline="-25000" dirty="0" err="1">
                <a:latin typeface="+mn-ea"/>
                <a:ea typeface="+mn-ea"/>
              </a:rPr>
              <a:t>k</a:t>
            </a:r>
            <a:r>
              <a:rPr lang="zh-CN" altLang="en-US" sz="2000" b="1" dirty="0">
                <a:latin typeface="+mn-ea"/>
                <a:ea typeface="+mn-ea"/>
              </a:rPr>
              <a:t>，这样当输入栈当前符</a:t>
            </a:r>
            <a:r>
              <a:rPr lang="en-US" altLang="zh-CN" sz="2000" b="1" dirty="0" err="1">
                <a:latin typeface="+mn-ea"/>
                <a:ea typeface="+mn-ea"/>
              </a:rPr>
              <a:t>a</a:t>
            </a:r>
            <a:r>
              <a:rPr lang="en-US" altLang="zh-CN" sz="2000" b="1" baseline="-25000" dirty="0" err="1">
                <a:latin typeface="+mn-ea"/>
                <a:ea typeface="+mn-ea"/>
              </a:rPr>
              <a:t>p</a:t>
            </a:r>
            <a:r>
              <a:rPr lang="zh-CN" altLang="en-US" sz="2000" b="1" dirty="0">
                <a:latin typeface="+mn-ea"/>
                <a:ea typeface="+mn-ea"/>
              </a:rPr>
              <a:t>是属于</a:t>
            </a:r>
            <a:r>
              <a:rPr lang="en-US" altLang="zh-CN" sz="2000" b="1" dirty="0">
                <a:latin typeface="+mn-ea"/>
                <a:ea typeface="+mn-ea"/>
              </a:rPr>
              <a:t>FOLLOW</a:t>
            </a:r>
            <a:r>
              <a:rPr lang="zh-CN" altLang="en-US" sz="2000" b="1" dirty="0">
                <a:latin typeface="+mn-ea"/>
                <a:ea typeface="+mn-ea"/>
              </a:rPr>
              <a:t>（</a:t>
            </a:r>
            <a:r>
              <a:rPr lang="en-US" altLang="zh-CN" sz="2000" b="1" dirty="0">
                <a:latin typeface="+mn-ea"/>
                <a:ea typeface="+mn-ea"/>
              </a:rPr>
              <a:t>B</a:t>
            </a:r>
            <a:r>
              <a:rPr lang="zh-CN" altLang="en-US" sz="2000" b="1" dirty="0">
                <a:latin typeface="+mn-ea"/>
                <a:ea typeface="+mn-ea"/>
              </a:rPr>
              <a:t>）但不属于</a:t>
            </a:r>
            <a:r>
              <a:rPr lang="en-US" altLang="zh-CN" sz="2000" b="1" dirty="0">
                <a:latin typeface="+mn-ea"/>
                <a:ea typeface="+mn-ea"/>
              </a:rPr>
              <a:t>FIRST</a:t>
            </a:r>
            <a:r>
              <a:rPr lang="zh-CN" altLang="en-US" sz="2000" b="1" dirty="0">
                <a:latin typeface="+mn-ea"/>
                <a:ea typeface="+mn-ea"/>
              </a:rPr>
              <a:t>（</a:t>
            </a:r>
            <a:r>
              <a:rPr lang="en-US" altLang="zh-CN" sz="2000" b="1" dirty="0">
                <a:latin typeface="+mn-ea"/>
                <a:ea typeface="+mn-ea"/>
              </a:rPr>
              <a:t>β</a:t>
            </a:r>
            <a:r>
              <a:rPr lang="zh-CN" altLang="en-US" sz="2000" b="1" dirty="0">
                <a:latin typeface="+mn-ea"/>
                <a:ea typeface="+mn-ea"/>
              </a:rPr>
              <a:t>）时，就会在状态</a:t>
            </a:r>
            <a:r>
              <a:rPr lang="en-US" altLang="zh-CN" sz="2000" b="1" dirty="0" err="1">
                <a:latin typeface="+mn-ea"/>
                <a:ea typeface="+mn-ea"/>
              </a:rPr>
              <a:t>I</a:t>
            </a:r>
            <a:r>
              <a:rPr lang="en-US" altLang="zh-CN" sz="2000" b="1" baseline="-25000" dirty="0" err="1">
                <a:latin typeface="+mn-ea"/>
                <a:ea typeface="+mn-ea"/>
              </a:rPr>
              <a:t>j</a:t>
            </a:r>
            <a:r>
              <a:rPr lang="zh-CN" altLang="en-US" sz="2000" b="1" dirty="0">
                <a:latin typeface="+mn-ea"/>
                <a:ea typeface="+mn-ea"/>
              </a:rPr>
              <a:t>进行一次错误的归约</a:t>
            </a:r>
            <a:r>
              <a:rPr lang="zh-CN" altLang="en-US" sz="2000" b="1" dirty="0" smtClean="0">
                <a:latin typeface="+mn-ea"/>
                <a:ea typeface="+mn-ea"/>
              </a:rPr>
              <a:t>。</a:t>
            </a:r>
            <a:endParaRPr lang="zh-CN" altLang="en-US" sz="2000" b="1" dirty="0">
              <a:latin typeface="+mn-ea"/>
              <a:ea typeface="+mn-ea"/>
            </a:endParaRPr>
          </a:p>
        </p:txBody>
      </p:sp>
      <p:sp>
        <p:nvSpPr>
          <p:cNvPr id="36874" name="Text Box 18"/>
          <p:cNvSpPr txBox="1">
            <a:spLocks noChangeArrowheads="1"/>
          </p:cNvSpPr>
          <p:nvPr/>
        </p:nvSpPr>
        <p:spPr bwMode="auto">
          <a:xfrm>
            <a:off x="6942138" y="944324"/>
            <a:ext cx="1516062" cy="707886"/>
          </a:xfrm>
          <a:prstGeom prst="rect">
            <a:avLst/>
          </a:prstGeom>
          <a:noFill/>
          <a:ln w="9525">
            <a:solidFill>
              <a:schemeClr val="tx1"/>
            </a:solidFill>
            <a:miter lim="800000"/>
            <a:headEnd/>
            <a:tailEnd/>
          </a:ln>
        </p:spPr>
        <p:txBody>
          <a:bodyPr wrap="square">
            <a:spAutoFit/>
          </a:bodyPr>
          <a:lstStyle/>
          <a:p>
            <a:pPr algn="l"/>
            <a:r>
              <a:rPr lang="en-US" altLang="zh-CN" sz="2000" b="1" dirty="0">
                <a:latin typeface="+mn-ea"/>
                <a:ea typeface="+mn-ea"/>
              </a:rPr>
              <a:t>I</a:t>
            </a:r>
            <a:r>
              <a:rPr lang="en-US" altLang="zh-CN" sz="2000" b="1" baseline="-25000" dirty="0">
                <a:latin typeface="+mn-ea"/>
                <a:ea typeface="+mn-ea"/>
              </a:rPr>
              <a:t>k</a:t>
            </a:r>
            <a:r>
              <a:rPr lang="zh-CN" altLang="en-US" sz="2000" b="1" dirty="0">
                <a:latin typeface="+mn-ea"/>
                <a:ea typeface="+mn-ea"/>
              </a:rPr>
              <a:t>：</a:t>
            </a:r>
          </a:p>
          <a:p>
            <a:pPr algn="l"/>
            <a:r>
              <a:rPr lang="en-US" altLang="zh-CN" sz="2000" b="1" dirty="0" err="1">
                <a:latin typeface="+mn-ea"/>
                <a:ea typeface="+mn-ea"/>
              </a:rPr>
              <a:t>A→αBβ</a:t>
            </a:r>
            <a:r>
              <a:rPr lang="en-US" altLang="zh-CN" sz="2000" b="1" dirty="0" smtClean="0">
                <a:latin typeface="+mn-ea"/>
                <a:ea typeface="+mn-ea"/>
              </a:rPr>
              <a:t>·</a:t>
            </a:r>
            <a:endParaRPr lang="en-US" altLang="zh-CN" sz="2000" b="1" dirty="0">
              <a:latin typeface="+mn-ea"/>
              <a:ea typeface="+mn-ea"/>
            </a:endParaRPr>
          </a:p>
        </p:txBody>
      </p:sp>
      <p:sp>
        <p:nvSpPr>
          <p:cNvPr id="36875" name="Text Box 19"/>
          <p:cNvSpPr txBox="1">
            <a:spLocks noChangeArrowheads="1"/>
          </p:cNvSpPr>
          <p:nvPr/>
        </p:nvSpPr>
        <p:spPr bwMode="auto">
          <a:xfrm>
            <a:off x="5359400" y="979249"/>
            <a:ext cx="719138" cy="400110"/>
          </a:xfrm>
          <a:prstGeom prst="rect">
            <a:avLst/>
          </a:prstGeom>
          <a:noFill/>
          <a:ln w="9525">
            <a:noFill/>
            <a:miter lim="800000"/>
            <a:headEnd/>
            <a:tailEnd/>
          </a:ln>
        </p:spPr>
        <p:txBody>
          <a:bodyPr>
            <a:spAutoFit/>
          </a:bodyPr>
          <a:lstStyle/>
          <a:p>
            <a:r>
              <a:rPr lang="en-US" altLang="zh-CN" sz="2000" b="1">
                <a:latin typeface="+mn-ea"/>
                <a:ea typeface="+mn-ea"/>
              </a:rPr>
              <a:t>Bβ</a:t>
            </a:r>
          </a:p>
        </p:txBody>
      </p:sp>
      <p:cxnSp>
        <p:nvCxnSpPr>
          <p:cNvPr id="36876" name="AutoShape 20"/>
          <p:cNvCxnSpPr>
            <a:cxnSpLocks noChangeShapeType="1"/>
          </p:cNvCxnSpPr>
          <p:nvPr/>
        </p:nvCxnSpPr>
        <p:spPr bwMode="auto">
          <a:xfrm flipV="1">
            <a:off x="4494213" y="1155461"/>
            <a:ext cx="2447925" cy="652463"/>
          </a:xfrm>
          <a:prstGeom prst="curvedConnector3">
            <a:avLst>
              <a:gd name="adj1" fmla="val 50000"/>
            </a:avLst>
          </a:prstGeom>
          <a:noFill/>
          <a:ln w="9525">
            <a:solidFill>
              <a:schemeClr val="tx1"/>
            </a:solidFill>
            <a:miter lim="800000"/>
            <a:headEnd/>
            <a:tailEnd type="triangle" w="med" len="med"/>
          </a:ln>
        </p:spPr>
      </p:cxnSp>
      <p:sp>
        <p:nvSpPr>
          <p:cNvPr id="36877" name="Text Box 9"/>
          <p:cNvSpPr txBox="1">
            <a:spLocks noChangeArrowheads="1"/>
          </p:cNvSpPr>
          <p:nvPr/>
        </p:nvSpPr>
        <p:spPr bwMode="auto">
          <a:xfrm>
            <a:off x="2449434" y="3576218"/>
            <a:ext cx="409575" cy="338554"/>
          </a:xfrm>
          <a:prstGeom prst="rect">
            <a:avLst/>
          </a:prstGeom>
          <a:noFill/>
          <a:ln w="9525">
            <a:noFill/>
            <a:miter lim="800000"/>
            <a:headEnd/>
            <a:tailEnd/>
          </a:ln>
        </p:spPr>
        <p:txBody>
          <a:bodyPr>
            <a:spAutoFit/>
          </a:bodyPr>
          <a:lstStyle/>
          <a:p>
            <a:pPr>
              <a:spcBef>
                <a:spcPct val="50000"/>
              </a:spcBef>
            </a:pPr>
            <a:r>
              <a:rPr lang="en-US" altLang="zh-CN" sz="1600" dirty="0">
                <a:latin typeface="+mn-ea"/>
                <a:ea typeface="+mn-ea"/>
              </a:rPr>
              <a:t>R</a:t>
            </a:r>
          </a:p>
        </p:txBody>
      </p:sp>
      <p:sp>
        <p:nvSpPr>
          <p:cNvPr id="36878" name="Text Box 9"/>
          <p:cNvSpPr txBox="1">
            <a:spLocks noChangeArrowheads="1"/>
          </p:cNvSpPr>
          <p:nvPr/>
        </p:nvSpPr>
        <p:spPr bwMode="auto">
          <a:xfrm>
            <a:off x="5174217" y="3592641"/>
            <a:ext cx="409575" cy="338554"/>
          </a:xfrm>
          <a:prstGeom prst="rect">
            <a:avLst/>
          </a:prstGeom>
          <a:noFill/>
          <a:ln w="9525">
            <a:noFill/>
            <a:miter lim="800000"/>
            <a:headEnd/>
            <a:tailEnd/>
          </a:ln>
        </p:spPr>
        <p:txBody>
          <a:bodyPr>
            <a:spAutoFit/>
          </a:bodyPr>
          <a:lstStyle/>
          <a:p>
            <a:pPr>
              <a:spcBef>
                <a:spcPct val="50000"/>
              </a:spcBef>
            </a:pPr>
            <a:r>
              <a:rPr lang="en-US" altLang="zh-CN" sz="1600" dirty="0">
                <a:latin typeface="+mn-ea"/>
                <a:ea typeface="+mn-ea"/>
              </a:rPr>
              <a:t>R</a:t>
            </a:r>
          </a:p>
        </p:txBody>
      </p:sp>
      <p:sp>
        <p:nvSpPr>
          <p:cNvPr id="36879" name="Text Box 9"/>
          <p:cNvSpPr txBox="1">
            <a:spLocks noChangeArrowheads="1"/>
          </p:cNvSpPr>
          <p:nvPr/>
        </p:nvSpPr>
        <p:spPr bwMode="auto">
          <a:xfrm>
            <a:off x="2464932" y="3293583"/>
            <a:ext cx="409575" cy="338554"/>
          </a:xfrm>
          <a:prstGeom prst="rect">
            <a:avLst/>
          </a:prstGeom>
          <a:noFill/>
          <a:ln w="9525">
            <a:noFill/>
            <a:miter lim="800000"/>
            <a:headEnd/>
            <a:tailEnd/>
          </a:ln>
        </p:spPr>
        <p:txBody>
          <a:bodyPr>
            <a:spAutoFit/>
          </a:bodyPr>
          <a:lstStyle/>
          <a:p>
            <a:pPr>
              <a:spcBef>
                <a:spcPct val="50000"/>
              </a:spcBef>
            </a:pPr>
            <a:r>
              <a:rPr lang="en-US" altLang="zh-CN" sz="1600" dirty="0">
                <a:latin typeface="+mn-ea"/>
                <a:ea typeface="+mn-ea"/>
              </a:rPr>
              <a:t>*</a:t>
            </a:r>
          </a:p>
        </p:txBody>
      </p:sp>
      <p:sp>
        <p:nvSpPr>
          <p:cNvPr id="36880" name="Text Box 9"/>
          <p:cNvSpPr txBox="1">
            <a:spLocks noChangeArrowheads="1"/>
          </p:cNvSpPr>
          <p:nvPr/>
        </p:nvSpPr>
        <p:spPr bwMode="auto">
          <a:xfrm>
            <a:off x="5158719" y="3346560"/>
            <a:ext cx="409575" cy="338554"/>
          </a:xfrm>
          <a:prstGeom prst="rect">
            <a:avLst/>
          </a:prstGeom>
          <a:noFill/>
          <a:ln w="9525">
            <a:noFill/>
            <a:miter lim="800000"/>
            <a:headEnd/>
            <a:tailEnd/>
          </a:ln>
        </p:spPr>
        <p:txBody>
          <a:bodyPr>
            <a:spAutoFit/>
          </a:bodyPr>
          <a:lstStyle/>
          <a:p>
            <a:pPr>
              <a:spcBef>
                <a:spcPct val="50000"/>
              </a:spcBef>
            </a:pPr>
            <a:r>
              <a:rPr lang="en-US" altLang="zh-CN" sz="1600" dirty="0">
                <a:latin typeface="+mn-ea"/>
                <a:ea typeface="+mn-ea"/>
              </a:rPr>
              <a:t>*</a:t>
            </a:r>
          </a:p>
        </p:txBody>
      </p:sp>
      <p:sp>
        <p:nvSpPr>
          <p:cNvPr id="36881" name="Text Box 9"/>
          <p:cNvSpPr txBox="1">
            <a:spLocks noChangeArrowheads="1"/>
          </p:cNvSpPr>
          <p:nvPr/>
        </p:nvSpPr>
        <p:spPr bwMode="auto">
          <a:xfrm>
            <a:off x="2509005" y="4035084"/>
            <a:ext cx="409575" cy="338554"/>
          </a:xfrm>
          <a:prstGeom prst="rect">
            <a:avLst/>
          </a:prstGeom>
          <a:noFill/>
          <a:ln w="9525">
            <a:noFill/>
            <a:miter lim="800000"/>
            <a:headEnd/>
            <a:tailEnd/>
          </a:ln>
        </p:spPr>
        <p:txBody>
          <a:bodyPr>
            <a:spAutoFit/>
          </a:bodyPr>
          <a:lstStyle/>
          <a:p>
            <a:pPr algn="l">
              <a:spcBef>
                <a:spcPct val="50000"/>
              </a:spcBef>
            </a:pPr>
            <a:r>
              <a:rPr lang="en-US" altLang="zh-CN" sz="1600" dirty="0">
                <a:latin typeface="+mn-ea"/>
                <a:ea typeface="+mn-ea"/>
              </a:rPr>
              <a:t>R</a:t>
            </a:r>
          </a:p>
        </p:txBody>
      </p:sp>
      <p:sp>
        <p:nvSpPr>
          <p:cNvPr id="36882" name="Text Box 9"/>
          <p:cNvSpPr txBox="1">
            <a:spLocks noChangeArrowheads="1"/>
          </p:cNvSpPr>
          <p:nvPr/>
        </p:nvSpPr>
        <p:spPr bwMode="auto">
          <a:xfrm>
            <a:off x="2448303" y="3804357"/>
            <a:ext cx="409575" cy="338554"/>
          </a:xfrm>
          <a:prstGeom prst="rect">
            <a:avLst/>
          </a:prstGeom>
          <a:noFill/>
          <a:ln w="9525">
            <a:noFill/>
            <a:miter lim="800000"/>
            <a:headEnd/>
            <a:tailEnd/>
          </a:ln>
        </p:spPr>
        <p:txBody>
          <a:bodyPr>
            <a:spAutoFit/>
          </a:bodyPr>
          <a:lstStyle/>
          <a:p>
            <a:pPr>
              <a:spcBef>
                <a:spcPct val="50000"/>
              </a:spcBef>
            </a:pPr>
            <a:r>
              <a:rPr lang="en-US" altLang="zh-CN" sz="1600" dirty="0">
                <a:latin typeface="+mn-ea"/>
                <a:ea typeface="+mn-ea"/>
              </a:rPr>
              <a:t>*</a:t>
            </a:r>
          </a:p>
        </p:txBody>
      </p:sp>
      <p:sp>
        <p:nvSpPr>
          <p:cNvPr id="19"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29</a:t>
            </a:fld>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895600" y="1757362"/>
            <a:ext cx="3581400" cy="4338638"/>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smtClean="0">
                <a:latin typeface="+mn-ea"/>
                <a:ea typeface="+mn-ea"/>
                <a:hlinkClick r:id="rId3" action="ppaction://hlinksldjump"/>
              </a:rPr>
              <a:t>6.1</a:t>
            </a:r>
            <a:r>
              <a:rPr lang="zh-CN" altLang="en-US" sz="2400" b="1" dirty="0">
                <a:latin typeface="+mn-ea"/>
                <a:ea typeface="+mn-ea"/>
                <a:hlinkClick r:id="rId3" action="ppaction://hlinksldjump"/>
              </a:rPr>
              <a:t>　</a:t>
            </a:r>
            <a:r>
              <a:rPr lang="en-US" altLang="zh-CN" sz="2400" b="1" dirty="0">
                <a:latin typeface="+mn-ea"/>
                <a:ea typeface="+mn-ea"/>
                <a:hlinkClick r:id="rId3" action="ppaction://hlinksldjump"/>
              </a:rPr>
              <a:t>LR</a:t>
            </a:r>
            <a:r>
              <a:rPr lang="zh-CN" altLang="en-US" sz="2400" b="1" dirty="0">
                <a:latin typeface="+mn-ea"/>
                <a:ea typeface="+mn-ea"/>
                <a:hlinkClick r:id="rId3" action="ppaction://hlinksldjump"/>
              </a:rPr>
              <a:t>分析概述 </a:t>
            </a:r>
            <a:endParaRPr lang="zh-CN" altLang="en-US" sz="2400" b="1" dirty="0">
              <a:latin typeface="+mn-ea"/>
              <a:ea typeface="+mn-ea"/>
            </a:endParaRPr>
          </a:p>
          <a:p>
            <a:pPr algn="l">
              <a:lnSpc>
                <a:spcPct val="150000"/>
              </a:lnSpc>
              <a:spcBef>
                <a:spcPct val="50000"/>
              </a:spcBef>
            </a:pPr>
            <a:r>
              <a:rPr lang="en-US" altLang="zh-CN" sz="2400" b="1" dirty="0" smtClean="0">
                <a:latin typeface="+mn-ea"/>
                <a:ea typeface="+mn-ea"/>
                <a:hlinkClick r:id="rId4" action="ppaction://hlinksldjump"/>
              </a:rPr>
              <a:t>6.2</a:t>
            </a:r>
            <a:r>
              <a:rPr lang="zh-CN" altLang="en-US" sz="2400" b="1" dirty="0">
                <a:latin typeface="+mn-ea"/>
                <a:ea typeface="+mn-ea"/>
                <a:hlinkClick r:id="rId4" action="ppaction://hlinksldjump"/>
              </a:rPr>
              <a:t>　</a:t>
            </a:r>
            <a:r>
              <a:rPr lang="en-US" altLang="zh-CN" sz="2400" b="1" dirty="0">
                <a:latin typeface="+mn-ea"/>
                <a:ea typeface="+mn-ea"/>
                <a:hlinkClick r:id="rId4" action="ppaction://hlinksldjump"/>
              </a:rPr>
              <a:t>LR(0)</a:t>
            </a:r>
            <a:r>
              <a:rPr lang="zh-CN" altLang="en-US" sz="2400" b="1" dirty="0">
                <a:latin typeface="+mn-ea"/>
                <a:ea typeface="+mn-ea"/>
                <a:hlinkClick r:id="rId4" action="ppaction://hlinksldjump"/>
              </a:rPr>
              <a:t>分析 </a:t>
            </a:r>
            <a:endParaRPr lang="zh-CN" altLang="en-US" sz="2400" b="1" dirty="0">
              <a:latin typeface="+mn-ea"/>
              <a:ea typeface="+mn-ea"/>
            </a:endParaRPr>
          </a:p>
          <a:p>
            <a:pPr algn="l">
              <a:lnSpc>
                <a:spcPct val="150000"/>
              </a:lnSpc>
              <a:spcBef>
                <a:spcPct val="50000"/>
              </a:spcBef>
            </a:pPr>
            <a:r>
              <a:rPr lang="en-US" altLang="zh-CN" sz="2400" b="1" dirty="0" smtClean="0">
                <a:latin typeface="+mn-ea"/>
                <a:ea typeface="+mn-ea"/>
                <a:hlinkClick r:id="rId5" action="ppaction://hlinksldjump"/>
              </a:rPr>
              <a:t>6.3</a:t>
            </a:r>
            <a:r>
              <a:rPr lang="zh-CN" altLang="en-US" sz="2400" b="1" dirty="0">
                <a:latin typeface="+mn-ea"/>
                <a:ea typeface="+mn-ea"/>
                <a:hlinkClick r:id="rId5" action="ppaction://hlinksldjump"/>
              </a:rPr>
              <a:t>　</a:t>
            </a:r>
            <a:r>
              <a:rPr lang="en-US" altLang="zh-CN" sz="2400" b="1" dirty="0">
                <a:latin typeface="+mn-ea"/>
                <a:ea typeface="+mn-ea"/>
                <a:hlinkClick r:id="rId5" action="ppaction://hlinksldjump"/>
              </a:rPr>
              <a:t>SLR(1)</a:t>
            </a:r>
            <a:r>
              <a:rPr lang="zh-CN" altLang="en-US" sz="2400" b="1" dirty="0">
                <a:latin typeface="+mn-ea"/>
                <a:ea typeface="+mn-ea"/>
                <a:hlinkClick r:id="rId5" action="ppaction://hlinksldjump"/>
              </a:rPr>
              <a:t>分析 </a:t>
            </a:r>
            <a:endParaRPr lang="zh-CN" altLang="en-US" sz="2400" b="1" dirty="0">
              <a:latin typeface="+mn-ea"/>
              <a:ea typeface="+mn-ea"/>
            </a:endParaRPr>
          </a:p>
          <a:p>
            <a:pPr algn="l">
              <a:lnSpc>
                <a:spcPct val="150000"/>
              </a:lnSpc>
              <a:spcBef>
                <a:spcPct val="50000"/>
              </a:spcBef>
            </a:pPr>
            <a:r>
              <a:rPr lang="en-US" altLang="zh-CN" sz="2400" b="1" dirty="0" smtClean="0">
                <a:latin typeface="+mn-ea"/>
                <a:ea typeface="+mn-ea"/>
                <a:hlinkClick r:id="rId6" action="ppaction://hlinksldjump"/>
              </a:rPr>
              <a:t>6.4</a:t>
            </a:r>
            <a:r>
              <a:rPr lang="zh-CN" altLang="en-US" sz="2400" b="1" dirty="0">
                <a:latin typeface="+mn-ea"/>
                <a:ea typeface="+mn-ea"/>
                <a:hlinkClick r:id="rId6" action="ppaction://hlinksldjump"/>
              </a:rPr>
              <a:t>　</a:t>
            </a:r>
            <a:r>
              <a:rPr lang="en-US" altLang="zh-CN" sz="2400" b="1" dirty="0">
                <a:latin typeface="+mn-ea"/>
                <a:ea typeface="+mn-ea"/>
                <a:hlinkClick r:id="rId6" action="ppaction://hlinksldjump"/>
              </a:rPr>
              <a:t>LR(1)</a:t>
            </a:r>
            <a:r>
              <a:rPr lang="zh-CN" altLang="en-US" sz="2400" b="1" dirty="0">
                <a:latin typeface="+mn-ea"/>
                <a:ea typeface="+mn-ea"/>
                <a:hlinkClick r:id="rId6" action="ppaction://hlinksldjump"/>
              </a:rPr>
              <a:t>分析 </a:t>
            </a:r>
            <a:endParaRPr lang="zh-CN" altLang="en-US" sz="2400" b="1" dirty="0">
              <a:latin typeface="+mn-ea"/>
              <a:ea typeface="+mn-ea"/>
            </a:endParaRPr>
          </a:p>
          <a:p>
            <a:pPr algn="l">
              <a:lnSpc>
                <a:spcPct val="150000"/>
              </a:lnSpc>
              <a:spcBef>
                <a:spcPct val="50000"/>
              </a:spcBef>
            </a:pPr>
            <a:r>
              <a:rPr lang="en-US" altLang="zh-CN" sz="2400" b="1" dirty="0" smtClean="0">
                <a:latin typeface="+mn-ea"/>
                <a:ea typeface="+mn-ea"/>
                <a:hlinkClick r:id="rId7" action="ppaction://hlinksldjump"/>
              </a:rPr>
              <a:t>6.5</a:t>
            </a:r>
            <a:r>
              <a:rPr lang="zh-CN" altLang="en-US" sz="2400" b="1" dirty="0">
                <a:latin typeface="+mn-ea"/>
                <a:ea typeface="+mn-ea"/>
                <a:hlinkClick r:id="rId7" action="ppaction://hlinksldjump"/>
              </a:rPr>
              <a:t>　</a:t>
            </a:r>
            <a:r>
              <a:rPr lang="en-US" altLang="zh-CN" sz="2400" b="1" dirty="0">
                <a:latin typeface="+mn-ea"/>
                <a:ea typeface="+mn-ea"/>
                <a:hlinkClick r:id="rId7" action="ppaction://hlinksldjump"/>
              </a:rPr>
              <a:t>LALR(1)</a:t>
            </a:r>
            <a:r>
              <a:rPr lang="zh-CN" altLang="en-US" sz="2400" b="1" dirty="0">
                <a:latin typeface="+mn-ea"/>
                <a:ea typeface="+mn-ea"/>
                <a:hlinkClick r:id="rId7" action="ppaction://hlinksldjump"/>
              </a:rPr>
              <a:t>分析</a:t>
            </a:r>
            <a:endParaRPr lang="en-US" altLang="zh-CN" sz="2400" b="1" dirty="0">
              <a:latin typeface="+mn-ea"/>
              <a:ea typeface="+mn-ea"/>
              <a:hlinkClick r:id="rId8" action="ppaction://hlinksldjump"/>
            </a:endParaRPr>
          </a:p>
          <a:p>
            <a:pPr algn="l">
              <a:lnSpc>
                <a:spcPct val="150000"/>
              </a:lnSpc>
              <a:spcBef>
                <a:spcPct val="50000"/>
              </a:spcBef>
            </a:pPr>
            <a:r>
              <a:rPr lang="en-US" altLang="zh-CN" sz="2400" b="1" dirty="0" smtClean="0">
                <a:latin typeface="+mn-ea"/>
                <a:ea typeface="+mn-ea"/>
                <a:hlinkClick r:id="rId9" action="ppaction://hlinksldjump"/>
              </a:rPr>
              <a:t>6.6</a:t>
            </a:r>
            <a:r>
              <a:rPr lang="zh-CN" altLang="en-US" sz="2400" b="1" dirty="0">
                <a:latin typeface="+mn-ea"/>
                <a:ea typeface="+mn-ea"/>
                <a:hlinkClick r:id="rId9" action="ppaction://hlinksldjump"/>
              </a:rPr>
              <a:t>　二义性文法的应用</a:t>
            </a:r>
            <a:endParaRPr lang="en-US" altLang="zh-CN" sz="2400" b="1" dirty="0">
              <a:latin typeface="+mn-ea"/>
              <a:ea typeface="+mn-ea"/>
            </a:endParaRPr>
          </a:p>
        </p:txBody>
      </p:sp>
      <p:sp>
        <p:nvSpPr>
          <p:cNvPr id="6148" name="Text Box 4"/>
          <p:cNvSpPr txBox="1">
            <a:spLocks noChangeArrowheads="1"/>
          </p:cNvSpPr>
          <p:nvPr/>
        </p:nvSpPr>
        <p:spPr bwMode="auto">
          <a:xfrm>
            <a:off x="3352800" y="1081088"/>
            <a:ext cx="1676400" cy="519112"/>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Tahoma" pitchFamily="34" charset="0"/>
              </a:rPr>
              <a:t>重点讲解</a:t>
            </a:r>
          </a:p>
        </p:txBody>
      </p:sp>
      <p:sp>
        <p:nvSpPr>
          <p:cNvPr id="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a:t>
            </a:fld>
            <a:endParaRPr lang="en-US" altLang="zh-C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3"/>
          <p:cNvSpPr txBox="1">
            <a:spLocks noChangeArrowheads="1"/>
          </p:cNvSpPr>
          <p:nvPr/>
        </p:nvSpPr>
        <p:spPr bwMode="auto">
          <a:xfrm>
            <a:off x="381000" y="939801"/>
            <a:ext cx="8153400" cy="2036135"/>
          </a:xfrm>
          <a:prstGeom prst="rect">
            <a:avLst/>
          </a:prstGeom>
          <a:noFill/>
          <a:ln w="9525">
            <a:noFill/>
            <a:miter lim="800000"/>
            <a:headEnd/>
            <a:tailEnd/>
          </a:ln>
        </p:spPr>
        <p:txBody>
          <a:bodyPr>
            <a:spAutoFit/>
          </a:bodyPr>
          <a:lstStyle/>
          <a:p>
            <a:pPr indent="573088" algn="l">
              <a:lnSpc>
                <a:spcPct val="130000"/>
              </a:lnSpc>
              <a:spcBef>
                <a:spcPts val="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7.9   </a:t>
            </a:r>
            <a:r>
              <a:rPr lang="zh-CN" altLang="en-US" sz="2000" b="1" dirty="0">
                <a:latin typeface="宋体" pitchFamily="2" charset="-122"/>
                <a:ea typeface="宋体" pitchFamily="2" charset="-122"/>
              </a:rPr>
              <a:t>文法的附加搜索符</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项目称为</a:t>
            </a:r>
            <a:r>
              <a:rPr lang="en-US" altLang="zh-CN" sz="2000" b="1" dirty="0">
                <a:solidFill>
                  <a:srgbClr val="FF6600"/>
                </a:solidFill>
                <a:latin typeface="宋体" pitchFamily="2" charset="-122"/>
                <a:ea typeface="宋体" pitchFamily="2" charset="-122"/>
              </a:rPr>
              <a:t>LR(1)</a:t>
            </a:r>
            <a:r>
              <a:rPr lang="zh-CN" altLang="en-US" sz="2000" b="1" dirty="0">
                <a:solidFill>
                  <a:srgbClr val="FF6600"/>
                </a:solidFill>
                <a:latin typeface="宋体" pitchFamily="2" charset="-122"/>
                <a:ea typeface="宋体" pitchFamily="2" charset="-122"/>
              </a:rPr>
              <a:t>项目</a:t>
            </a:r>
            <a:r>
              <a:rPr lang="zh-CN" altLang="en-US" sz="2000" b="1" dirty="0">
                <a:latin typeface="宋体" pitchFamily="2" charset="-122"/>
                <a:ea typeface="宋体" pitchFamily="2" charset="-122"/>
              </a:rPr>
              <a:t>。记为</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项目，搜索符</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项目中</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项目部分称为</a:t>
            </a:r>
            <a:r>
              <a:rPr lang="en-US" altLang="zh-CN" sz="2000" b="1" dirty="0">
                <a:solidFill>
                  <a:srgbClr val="FF6600"/>
                </a:solidFill>
                <a:latin typeface="宋体" pitchFamily="2" charset="-122"/>
                <a:ea typeface="宋体" pitchFamily="2" charset="-122"/>
              </a:rPr>
              <a:t>LR(1)</a:t>
            </a:r>
            <a:r>
              <a:rPr lang="zh-CN" altLang="en-US" sz="2000" b="1" dirty="0">
                <a:solidFill>
                  <a:srgbClr val="FF6600"/>
                </a:solidFill>
                <a:latin typeface="宋体" pitchFamily="2" charset="-122"/>
                <a:ea typeface="宋体" pitchFamily="2" charset="-122"/>
              </a:rPr>
              <a:t>项目的心</a:t>
            </a:r>
            <a:r>
              <a:rPr lang="zh-CN" altLang="en-US" sz="2000" b="1" dirty="0">
                <a:latin typeface="宋体" pitchFamily="2" charset="-122"/>
                <a:ea typeface="宋体" pitchFamily="2" charset="-122"/>
              </a:rPr>
              <a:t>。对于同心的</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项目简记为 </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项目，搜索符</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搜索符</a:t>
            </a:r>
            <a:r>
              <a:rPr lang="en-US" altLang="zh-CN" sz="2000" b="1" baseline="-30000" dirty="0">
                <a:latin typeface="宋体" pitchFamily="2" charset="-122"/>
                <a:ea typeface="宋体" pitchFamily="2" charset="-122"/>
              </a:rPr>
              <a:t>2</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搜索符</a:t>
            </a:r>
            <a:r>
              <a:rPr lang="en-US" altLang="zh-CN" sz="2000" b="1" baseline="-30000" dirty="0">
                <a:latin typeface="宋体" pitchFamily="2" charset="-122"/>
                <a:ea typeface="宋体" pitchFamily="2" charset="-122"/>
              </a:rPr>
              <a:t>m</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。“搜索符</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搜索符</a:t>
            </a:r>
            <a:r>
              <a:rPr lang="en-US" altLang="zh-CN" sz="2000" b="1" baseline="-20000" dirty="0">
                <a:latin typeface="宋体" pitchFamily="2" charset="-122"/>
                <a:ea typeface="宋体" pitchFamily="2" charset="-122"/>
              </a:rPr>
              <a:t>2</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搜索符</a:t>
            </a:r>
            <a:r>
              <a:rPr lang="en-US" altLang="zh-CN" sz="2000" b="1" baseline="-30000" dirty="0">
                <a:latin typeface="宋体" pitchFamily="2" charset="-122"/>
                <a:ea typeface="宋体" pitchFamily="2" charset="-122"/>
              </a:rPr>
              <a:t>m</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称为</a:t>
            </a:r>
            <a:r>
              <a:rPr lang="zh-CN" altLang="en-US" sz="2000" b="1" dirty="0">
                <a:solidFill>
                  <a:srgbClr val="FF6600"/>
                </a:solidFill>
                <a:latin typeface="宋体" pitchFamily="2" charset="-122"/>
                <a:ea typeface="宋体" pitchFamily="2" charset="-122"/>
              </a:rPr>
              <a:t>搜索集</a:t>
            </a:r>
            <a:r>
              <a:rPr lang="zh-CN" altLang="en-US" sz="2000" b="1" dirty="0">
                <a:latin typeface="宋体" pitchFamily="2" charset="-122"/>
                <a:ea typeface="宋体" pitchFamily="2" charset="-122"/>
              </a:rPr>
              <a:t>。 </a:t>
            </a:r>
          </a:p>
        </p:txBody>
      </p:sp>
      <p:sp>
        <p:nvSpPr>
          <p:cNvPr id="37893" name="Text Box 4"/>
          <p:cNvSpPr txBox="1">
            <a:spLocks noChangeArrowheads="1"/>
          </p:cNvSpPr>
          <p:nvPr/>
        </p:nvSpPr>
        <p:spPr bwMode="auto">
          <a:xfrm>
            <a:off x="304800" y="5082825"/>
            <a:ext cx="8001000" cy="830997"/>
          </a:xfrm>
          <a:prstGeom prst="rect">
            <a:avLst/>
          </a:prstGeom>
          <a:noFill/>
          <a:ln w="9525">
            <a:noFill/>
            <a:miter lim="800000"/>
            <a:headEnd/>
            <a:tailEnd/>
          </a:ln>
        </p:spPr>
        <p:txBody>
          <a:bodyPr>
            <a:spAutoFit/>
          </a:bodyPr>
          <a:lstStyle/>
          <a:p>
            <a:pPr indent="573088" algn="l">
              <a:lnSpc>
                <a:spcPct val="120000"/>
              </a:lnSpc>
              <a:spcBef>
                <a:spcPct val="3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7.11  </a:t>
            </a:r>
            <a:r>
              <a:rPr lang="zh-CN" altLang="en-US" sz="2000" b="1" dirty="0">
                <a:latin typeface="宋体" pitchFamily="2" charset="-122"/>
                <a:ea typeface="宋体" pitchFamily="2" charset="-122"/>
              </a:rPr>
              <a:t>设</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LR(1)</a:t>
            </a:r>
            <a:r>
              <a:rPr lang="zh-CN" altLang="en-US" sz="2000" b="1" dirty="0" smtClean="0">
                <a:latin typeface="宋体" pitchFamily="2" charset="-122"/>
                <a:ea typeface="宋体" pitchFamily="2" charset="-122"/>
              </a:rPr>
              <a:t>项目集</a:t>
            </a:r>
            <a:r>
              <a:rPr lang="zh-CN" altLang="en-US" sz="2000" b="1" dirty="0">
                <a:latin typeface="宋体" pitchFamily="2" charset="-122"/>
                <a:ea typeface="宋体" pitchFamily="2" charset="-122"/>
              </a:rPr>
              <a:t>，</a:t>
            </a:r>
            <a:r>
              <a:rPr lang="zh-CN" altLang="en-US" sz="2000" b="1" dirty="0" smtClean="0">
                <a:latin typeface="宋体" pitchFamily="2" charset="-122"/>
                <a:ea typeface="宋体" pitchFamily="2" charset="-122"/>
              </a:rPr>
              <a:t>则</a:t>
            </a:r>
            <a:r>
              <a:rPr lang="en-US" altLang="zh-CN" sz="2000" b="1" dirty="0" smtClean="0">
                <a:latin typeface="宋体" pitchFamily="2" charset="-122"/>
                <a:ea typeface="宋体" pitchFamily="2" charset="-122"/>
              </a:rPr>
              <a:t>GO(I</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X)</a:t>
            </a:r>
            <a:r>
              <a:rPr lang="zh-CN" altLang="en-US" sz="2000" b="1" dirty="0">
                <a:latin typeface="宋体" pitchFamily="2" charset="-122"/>
                <a:ea typeface="宋体" pitchFamily="2" charset="-122"/>
              </a:rPr>
              <a:t>定义如下</a:t>
            </a:r>
            <a:r>
              <a:rPr lang="zh-CN" altLang="en-US" sz="2000" b="1" dirty="0" smtClean="0">
                <a:latin typeface="宋体" pitchFamily="2" charset="-122"/>
                <a:ea typeface="宋体" pitchFamily="2" charset="-122"/>
              </a:rPr>
              <a:t>： </a:t>
            </a:r>
            <a:r>
              <a:rPr lang="en-US" altLang="zh-CN" sz="2000" b="1" dirty="0" smtClean="0">
                <a:latin typeface="宋体" pitchFamily="2" charset="-122"/>
                <a:ea typeface="宋体" pitchFamily="2" charset="-122"/>
              </a:rPr>
              <a:t>GO(I</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X) </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closure(</a:t>
            </a:r>
            <a:r>
              <a:rPr lang="zh-CN" altLang="en-US" sz="2000" b="1" dirty="0" smtClean="0">
                <a:latin typeface="宋体" pitchFamily="2" charset="-122"/>
                <a:ea typeface="宋体" pitchFamily="2" charset="-122"/>
              </a:rPr>
              <a:t> </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A→αX·β,a</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A→α·Xβ,a</a:t>
            </a:r>
            <a:r>
              <a:rPr lang="en-US" altLang="zh-CN" sz="2000" b="1" dirty="0">
                <a:latin typeface="宋体" pitchFamily="2" charset="-122"/>
                <a:ea typeface="宋体" pitchFamily="2" charset="-122"/>
              </a:rPr>
              <a:t>]∈I} </a:t>
            </a:r>
            <a:r>
              <a:rPr lang="en-US" altLang="zh-CN" sz="2000" b="1" dirty="0" smtClean="0">
                <a:latin typeface="宋体" pitchFamily="2" charset="-122"/>
                <a:ea typeface="宋体" pitchFamily="2" charset="-122"/>
              </a:rPr>
              <a:t>)</a:t>
            </a:r>
            <a:endParaRPr lang="en-US" altLang="zh-CN" sz="2000" b="1" dirty="0">
              <a:latin typeface="宋体" pitchFamily="2" charset="-122"/>
              <a:ea typeface="宋体" pitchFamily="2" charset="-122"/>
            </a:endParaRPr>
          </a:p>
        </p:txBody>
      </p:sp>
      <p:sp>
        <p:nvSpPr>
          <p:cNvPr id="7"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30</a:t>
            </a:fld>
            <a:endParaRPr lang="en-US" altLang="zh-CN" dirty="0"/>
          </a:p>
        </p:txBody>
      </p:sp>
      <p:sp>
        <p:nvSpPr>
          <p:cNvPr id="8" name="Rectangle 4"/>
          <p:cNvSpPr>
            <a:spLocks noChangeArrowheads="1"/>
          </p:cNvSpPr>
          <p:nvPr/>
        </p:nvSpPr>
        <p:spPr bwMode="auto">
          <a:xfrm>
            <a:off x="0" y="228600"/>
            <a:ext cx="4267200" cy="533400"/>
          </a:xfrm>
          <a:prstGeom prst="rect">
            <a:avLst/>
          </a:prstGeom>
          <a:noFill/>
          <a:ln w="9525">
            <a:noFill/>
            <a:miter lim="800000"/>
            <a:headEnd/>
            <a:tailEnd/>
          </a:ln>
        </p:spPr>
        <p:txBody>
          <a:bodyPr anchor="b"/>
          <a:lstStyle/>
          <a:p>
            <a:r>
              <a:rPr lang="en-US" altLang="zh-CN" sz="2800" b="1" dirty="0" smtClean="0">
                <a:solidFill>
                  <a:srgbClr val="CC0099"/>
                </a:solidFill>
                <a:latin typeface="黑体" pitchFamily="49" charset="-122"/>
                <a:ea typeface="黑体" pitchFamily="49" charset="-122"/>
              </a:rPr>
              <a:t>LR(1)</a:t>
            </a:r>
            <a:r>
              <a:rPr lang="zh-CN" altLang="en-US" sz="2800" b="1" dirty="0" smtClean="0">
                <a:solidFill>
                  <a:srgbClr val="CC0099"/>
                </a:solidFill>
                <a:latin typeface="黑体" pitchFamily="49" charset="-122"/>
                <a:ea typeface="黑体" pitchFamily="49" charset="-122"/>
              </a:rPr>
              <a:t>项目</a:t>
            </a:r>
            <a:endParaRPr lang="en-US" altLang="zh-CN" sz="2800" b="1" dirty="0">
              <a:latin typeface="黑体" pitchFamily="49" charset="-122"/>
              <a:ea typeface="黑体" pitchFamily="49" charset="-122"/>
            </a:endParaRPr>
          </a:p>
        </p:txBody>
      </p:sp>
      <p:grpSp>
        <p:nvGrpSpPr>
          <p:cNvPr id="10" name="组合 9"/>
          <p:cNvGrpSpPr/>
          <p:nvPr/>
        </p:nvGrpSpPr>
        <p:grpSpPr>
          <a:xfrm>
            <a:off x="609600" y="3011313"/>
            <a:ext cx="8229600" cy="2036135"/>
            <a:chOff x="609600" y="2819400"/>
            <a:chExt cx="8229600" cy="2036135"/>
          </a:xfrm>
        </p:grpSpPr>
        <p:sp>
          <p:nvSpPr>
            <p:cNvPr id="37894" name="Text Box 5"/>
            <p:cNvSpPr txBox="1">
              <a:spLocks noChangeArrowheads="1"/>
            </p:cNvSpPr>
            <p:nvPr/>
          </p:nvSpPr>
          <p:spPr bwMode="auto">
            <a:xfrm>
              <a:off x="609600" y="2819400"/>
              <a:ext cx="8229600" cy="2036135"/>
            </a:xfrm>
            <a:prstGeom prst="rect">
              <a:avLst/>
            </a:prstGeom>
            <a:noFill/>
            <a:ln w="9525">
              <a:noFill/>
              <a:miter lim="800000"/>
              <a:headEnd/>
              <a:tailEnd/>
            </a:ln>
          </p:spPr>
          <p:txBody>
            <a:bodyPr wrap="square">
              <a:spAutoFit/>
            </a:bodyPr>
            <a:lstStyle/>
            <a:p>
              <a:pPr algn="l">
                <a:lnSpc>
                  <a:spcPct val="130000"/>
                </a:lnSpc>
                <a:spcBef>
                  <a:spcPts val="0"/>
                </a:spcBef>
              </a:pPr>
              <a:r>
                <a:rPr lang="zh-CN" altLang="en-US" sz="2000" b="1" dirty="0" smtClean="0">
                  <a:latin typeface="宋体" pitchFamily="2" charset="-122"/>
                  <a:ea typeface="宋体" pitchFamily="2" charset="-122"/>
                </a:rPr>
                <a:t>   定义 </a:t>
              </a:r>
              <a:r>
                <a:rPr lang="en-US" altLang="zh-CN" sz="2000" b="1" dirty="0" smtClean="0">
                  <a:latin typeface="宋体" pitchFamily="2" charset="-122"/>
                  <a:ea typeface="宋体" pitchFamily="2" charset="-122"/>
                </a:rPr>
                <a:t>7.10  </a:t>
              </a:r>
              <a:r>
                <a:rPr lang="zh-CN" altLang="en-US" sz="2000" b="1" dirty="0">
                  <a:latin typeface="宋体" pitchFamily="2" charset="-122"/>
                  <a:ea typeface="宋体" pitchFamily="2" charset="-122"/>
                </a:rPr>
                <a:t>设</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LR(1)</a:t>
              </a:r>
              <a:r>
                <a:rPr lang="zh-CN" altLang="en-US" sz="2000" b="1" dirty="0" smtClean="0">
                  <a:latin typeface="宋体" pitchFamily="2" charset="-122"/>
                  <a:ea typeface="宋体" pitchFamily="2" charset="-122"/>
                </a:rPr>
                <a:t>项目集</a:t>
              </a:r>
              <a:r>
                <a:rPr lang="zh-CN" altLang="en-US" sz="2000" b="1" dirty="0">
                  <a:latin typeface="宋体" pitchFamily="2" charset="-122"/>
                  <a:ea typeface="宋体" pitchFamily="2" charset="-122"/>
                </a:rPr>
                <a:t>，</a:t>
              </a:r>
              <a:r>
                <a:rPr lang="en-US" altLang="zh-CN" sz="2000" b="1" dirty="0" smtClean="0">
                  <a:latin typeface="宋体" pitchFamily="2" charset="-122"/>
                  <a:ea typeface="宋体" pitchFamily="2" charset="-122"/>
                </a:rPr>
                <a:t>closure(I</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定义如下：</a:t>
              </a:r>
            </a:p>
            <a:p>
              <a:pPr indent="573088" algn="l">
                <a:lnSpc>
                  <a:spcPct val="130000"/>
                </a:lnSpc>
                <a:spcBef>
                  <a:spcPts val="0"/>
                </a:spcBef>
              </a:pPr>
              <a:r>
                <a:rPr lang="zh-CN" altLang="en-US" sz="2000" b="1" dirty="0">
                  <a:latin typeface="宋体" pitchFamily="2" charset="-122"/>
                  <a:ea typeface="宋体" pitchFamily="2" charset="-122"/>
                </a:rPr>
                <a:t>   ⑴ </a:t>
              </a:r>
              <a:r>
                <a:rPr lang="en-US" altLang="zh-CN" sz="2000" b="1" dirty="0">
                  <a:latin typeface="宋体" pitchFamily="2" charset="-122"/>
                  <a:ea typeface="宋体" pitchFamily="2" charset="-122"/>
                </a:rPr>
                <a:t>I </a:t>
              </a:r>
              <a:r>
                <a:rPr lang="en-US" altLang="zh-CN" sz="2000" b="1" dirty="0">
                  <a:latin typeface="宋体" pitchFamily="2" charset="-122"/>
                  <a:ea typeface="宋体" pitchFamily="2" charset="-122"/>
                  <a:sym typeface="Symbol" pitchFamily="18" charset="2"/>
                </a:rPr>
                <a:t> </a:t>
              </a:r>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closure1(I)</a:t>
              </a:r>
            </a:p>
            <a:p>
              <a:pPr indent="573088" algn="l">
                <a:lnSpc>
                  <a:spcPct val="130000"/>
                </a:lnSpc>
                <a:spcBef>
                  <a:spcPts val="0"/>
                </a:spcBef>
              </a:pPr>
              <a:r>
                <a:rPr lang="en-US" altLang="zh-CN" sz="2000" b="1" dirty="0">
                  <a:latin typeface="宋体" pitchFamily="2" charset="-122"/>
                  <a:ea typeface="宋体" pitchFamily="2" charset="-122"/>
                </a:rPr>
                <a:t>   ⑵ {[B→·</a:t>
              </a:r>
              <a:r>
                <a:rPr lang="en-US" altLang="zh-CN" sz="2000" b="1" dirty="0" err="1">
                  <a:latin typeface="宋体" pitchFamily="2" charset="-122"/>
                  <a:ea typeface="宋体" pitchFamily="2" charset="-122"/>
                </a:rPr>
                <a:t>γ,b</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A→α·B</a:t>
              </a:r>
              <a:r>
                <a:rPr lang="en-US" altLang="zh-CN" sz="2000" b="1" dirty="0" err="1">
                  <a:solidFill>
                    <a:srgbClr val="800000"/>
                  </a:solidFill>
                  <a:latin typeface="宋体" pitchFamily="2" charset="-122"/>
                  <a:ea typeface="宋体" pitchFamily="2" charset="-122"/>
                </a:rPr>
                <a:t>β,a</a:t>
              </a:r>
              <a:r>
                <a:rPr lang="en-US" altLang="zh-CN" sz="2000" b="1" dirty="0">
                  <a:latin typeface="宋体" pitchFamily="2" charset="-122"/>
                  <a:ea typeface="宋体" pitchFamily="2" charset="-122"/>
                </a:rPr>
                <a:t>]∈</a:t>
              </a:r>
              <a:r>
                <a:rPr lang="en-US" altLang="zh-CN" sz="2000" b="1" dirty="0" smtClean="0">
                  <a:latin typeface="宋体" pitchFamily="2" charset="-122"/>
                  <a:ea typeface="宋体" pitchFamily="2" charset="-122"/>
                </a:rPr>
                <a:t>closure(I</a:t>
              </a:r>
              <a:r>
                <a:rPr lang="en-US" altLang="zh-CN" sz="2000" b="1" dirty="0">
                  <a:latin typeface="宋体" pitchFamily="2" charset="-122"/>
                  <a:ea typeface="宋体" pitchFamily="2" charset="-122"/>
                </a:rPr>
                <a:t>),</a:t>
              </a:r>
            </a:p>
            <a:p>
              <a:pPr indent="573088" algn="l">
                <a:lnSpc>
                  <a:spcPct val="130000"/>
                </a:lnSpc>
                <a:spcBef>
                  <a:spcPts val="0"/>
                </a:spcBef>
              </a:pPr>
              <a:r>
                <a:rPr lang="en-US" altLang="zh-CN" sz="2000" b="1" dirty="0">
                  <a:solidFill>
                    <a:srgbClr val="FF00FF"/>
                  </a:solidFill>
                  <a:latin typeface="宋体" pitchFamily="2" charset="-122"/>
                  <a:ea typeface="宋体" pitchFamily="2" charset="-122"/>
                </a:rPr>
                <a:t>          </a:t>
              </a:r>
              <a:r>
                <a:rPr lang="en-US" altLang="zh-CN" sz="2000" b="1" dirty="0" err="1">
                  <a:solidFill>
                    <a:srgbClr val="FF00FF"/>
                  </a:solidFill>
                  <a:latin typeface="宋体" pitchFamily="2" charset="-122"/>
                  <a:ea typeface="宋体" pitchFamily="2" charset="-122"/>
                </a:rPr>
                <a:t>b∈FIRST</a:t>
              </a:r>
              <a:r>
                <a:rPr lang="en-US" altLang="zh-CN" sz="2000" b="1" dirty="0">
                  <a:solidFill>
                    <a:srgbClr val="FF00FF"/>
                  </a:solidFill>
                  <a:latin typeface="宋体" pitchFamily="2" charset="-122"/>
                  <a:ea typeface="宋体" pitchFamily="2" charset="-122"/>
                </a:rPr>
                <a:t>(</a:t>
              </a:r>
              <a:r>
                <a:rPr lang="en-US" altLang="zh-CN" sz="2000" b="1" dirty="0" err="1">
                  <a:solidFill>
                    <a:srgbClr val="800000"/>
                  </a:solidFill>
                  <a:latin typeface="宋体" pitchFamily="2" charset="-122"/>
                  <a:ea typeface="宋体" pitchFamily="2" charset="-122"/>
                </a:rPr>
                <a:t>βa</a:t>
              </a:r>
              <a:r>
                <a:rPr lang="en-US" altLang="zh-CN" sz="2000" b="1" dirty="0">
                  <a:solidFill>
                    <a:srgbClr val="FF00FF"/>
                  </a:solidFill>
                  <a:latin typeface="宋体" pitchFamily="2" charset="-122"/>
                  <a:ea typeface="宋体" pitchFamily="2" charset="-122"/>
                </a:rPr>
                <a:t>)</a:t>
              </a:r>
              <a:r>
                <a:rPr lang="en-US" altLang="zh-CN" sz="2000" b="1" dirty="0">
                  <a:latin typeface="宋体" pitchFamily="2" charset="-122"/>
                  <a:ea typeface="宋体" pitchFamily="2" charset="-122"/>
                </a:rPr>
                <a:t>}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closure(I</a:t>
              </a:r>
              <a:r>
                <a:rPr lang="en-US" altLang="zh-CN" sz="2000" b="1" dirty="0">
                  <a:latin typeface="宋体" pitchFamily="2" charset="-122"/>
                  <a:ea typeface="宋体" pitchFamily="2" charset="-122"/>
                </a:rPr>
                <a:t>)</a:t>
              </a:r>
            </a:p>
            <a:p>
              <a:pPr indent="573088" algn="l">
                <a:lnSpc>
                  <a:spcPct val="130000"/>
                </a:lnSpc>
                <a:spcBef>
                  <a:spcPts val="0"/>
                </a:spcBef>
                <a:buFont typeface="Symbol" pitchFamily="18" charset="2"/>
                <a:buNone/>
              </a:pP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⑶ </a:t>
              </a:r>
              <a:r>
                <a:rPr lang="zh-CN" altLang="en-US" sz="2000" b="1" dirty="0">
                  <a:latin typeface="宋体" pitchFamily="2" charset="-122"/>
                  <a:ea typeface="宋体" pitchFamily="2" charset="-122"/>
                </a:rPr>
                <a:t>重复⑵，直到</a:t>
              </a:r>
              <a:r>
                <a:rPr lang="en-US" altLang="zh-CN" sz="2000" b="1" dirty="0">
                  <a:latin typeface="宋体" pitchFamily="2" charset="-122"/>
                  <a:ea typeface="宋体" pitchFamily="2" charset="-122"/>
                </a:rPr>
                <a:t>closure1(I)</a:t>
              </a:r>
              <a:r>
                <a:rPr lang="zh-CN" altLang="en-US" sz="2000" b="1" dirty="0">
                  <a:latin typeface="宋体" pitchFamily="2" charset="-122"/>
                  <a:ea typeface="宋体" pitchFamily="2" charset="-122"/>
                </a:rPr>
                <a:t>，不再扩大为止。</a:t>
              </a:r>
            </a:p>
          </p:txBody>
        </p:sp>
        <p:graphicFrame>
          <p:nvGraphicFramePr>
            <p:cNvPr id="122882" name="Object 2"/>
            <p:cNvGraphicFramePr>
              <a:graphicFrameLocks noChangeAspect="1"/>
            </p:cNvGraphicFramePr>
            <p:nvPr/>
          </p:nvGraphicFramePr>
          <p:xfrm>
            <a:off x="2221089" y="3392313"/>
            <a:ext cx="228600" cy="228600"/>
          </p:xfrm>
          <a:graphic>
            <a:graphicData uri="http://schemas.openxmlformats.org/presentationml/2006/ole">
              <p:oleObj spid="_x0000_s122882" name="Equation" r:id="rId4" imgW="152280" imgH="1522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ChangeArrowheads="1"/>
          </p:cNvSpPr>
          <p:nvPr/>
        </p:nvSpPr>
        <p:spPr bwMode="auto">
          <a:xfrm>
            <a:off x="633413" y="5465763"/>
            <a:ext cx="1295400" cy="304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38916" name="Text Box 3"/>
          <p:cNvSpPr txBox="1">
            <a:spLocks noChangeArrowheads="1"/>
          </p:cNvSpPr>
          <p:nvPr/>
        </p:nvSpPr>
        <p:spPr bwMode="auto">
          <a:xfrm>
            <a:off x="0" y="238780"/>
            <a:ext cx="64008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LR(1)</a:t>
            </a:r>
            <a:r>
              <a:rPr lang="zh-CN" altLang="en-US" sz="2800" b="1" dirty="0" smtClean="0">
                <a:solidFill>
                  <a:srgbClr val="CC0099"/>
                </a:solidFill>
                <a:latin typeface="黑体" pitchFamily="49" charset="-122"/>
                <a:ea typeface="黑体" pitchFamily="49" charset="-122"/>
              </a:rPr>
              <a:t>识别活前缀</a:t>
            </a:r>
            <a:r>
              <a:rPr lang="en-US" altLang="zh-CN" sz="2800" b="1" dirty="0" smtClean="0">
                <a:solidFill>
                  <a:srgbClr val="CC0099"/>
                </a:solidFill>
                <a:latin typeface="黑体" pitchFamily="49" charset="-122"/>
                <a:ea typeface="黑体" pitchFamily="49" charset="-122"/>
              </a:rPr>
              <a:t>DFA  M</a:t>
            </a:r>
            <a:r>
              <a:rPr lang="zh-CN" altLang="en-US" sz="2800" b="1" dirty="0" smtClean="0">
                <a:solidFill>
                  <a:srgbClr val="CC0099"/>
                </a:solidFill>
                <a:latin typeface="黑体" pitchFamily="49" charset="-122"/>
                <a:ea typeface="黑体" pitchFamily="49" charset="-122"/>
              </a:rPr>
              <a:t>构造方法 </a:t>
            </a:r>
          </a:p>
        </p:txBody>
      </p:sp>
      <p:sp>
        <p:nvSpPr>
          <p:cNvPr id="38917" name="Text Box 4"/>
          <p:cNvSpPr txBox="1">
            <a:spLocks noChangeArrowheads="1"/>
          </p:cNvSpPr>
          <p:nvPr/>
        </p:nvSpPr>
        <p:spPr bwMode="auto">
          <a:xfrm>
            <a:off x="609600" y="990600"/>
            <a:ext cx="7848600" cy="3727450"/>
          </a:xfrm>
          <a:prstGeom prst="rect">
            <a:avLst/>
          </a:prstGeom>
          <a:noFill/>
          <a:ln w="9525">
            <a:noFill/>
            <a:miter lim="800000"/>
            <a:headEnd/>
            <a:tailEnd/>
          </a:ln>
        </p:spPr>
        <p:txBody>
          <a:bodyPr>
            <a:spAutoFit/>
          </a:bodyPr>
          <a:lstStyle/>
          <a:p>
            <a:pPr indent="595313" algn="l">
              <a:lnSpc>
                <a:spcPct val="130000"/>
              </a:lnSpc>
              <a:spcBef>
                <a:spcPct val="30000"/>
              </a:spcBef>
            </a:pP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，等价改写成文法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a:t>
            </a:r>
            <a:r>
              <a:rPr lang="en-US" altLang="zh-CN" sz="2000" b="1" dirty="0">
                <a:solidFill>
                  <a:srgbClr val="FF0000"/>
                </a:solidFill>
                <a:latin typeface="宋体" pitchFamily="2" charset="-122"/>
                <a:ea typeface="宋体" pitchFamily="2" charset="-122"/>
              </a:rPr>
              <a:t>S′</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en-US" altLang="zh-CN" sz="2000" b="1" dirty="0">
                <a:solidFill>
                  <a:srgbClr val="FF0000"/>
                </a:solidFill>
                <a:latin typeface="宋体" pitchFamily="2" charset="-122"/>
                <a:ea typeface="宋体" pitchFamily="2" charset="-122"/>
              </a:rPr>
              <a:t>S′→S</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solidFill>
                  <a:srgbClr val="FF0000"/>
                </a:solidFill>
                <a:latin typeface="宋体" pitchFamily="2" charset="-122"/>
                <a:ea typeface="宋体" pitchFamily="2" charset="-122"/>
              </a:rPr>
              <a:t>S′</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，其中</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Ф</a:t>
            </a:r>
            <a:r>
              <a:rPr lang="zh-CN" altLang="en-US" sz="2000" b="1" dirty="0">
                <a:latin typeface="宋体" pitchFamily="2" charset="-122"/>
                <a:ea typeface="宋体" pitchFamily="2" charset="-122"/>
              </a:rPr>
              <a:t>，则识别活前缀</a:t>
            </a:r>
            <a:r>
              <a:rPr lang="en-US" altLang="zh-CN" sz="2000" b="1" dirty="0">
                <a:latin typeface="宋体" pitchFamily="2" charset="-122"/>
                <a:ea typeface="宋体" pitchFamily="2" charset="-122"/>
              </a:rPr>
              <a:t>DFA  M</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(K,</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f,S,Z</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，其中</a:t>
            </a:r>
          </a:p>
          <a:p>
            <a:pPr indent="595313" algn="l">
              <a:lnSpc>
                <a:spcPct val="130000"/>
              </a:lnSpc>
              <a:spcBef>
                <a:spcPct val="30000"/>
              </a:spcBef>
            </a:pP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K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ρ(LR(1)</a:t>
            </a:r>
            <a:r>
              <a:rPr lang="zh-CN" altLang="en-US" sz="2000" b="1" dirty="0">
                <a:latin typeface="宋体" pitchFamily="2" charset="-122"/>
                <a:ea typeface="宋体" pitchFamily="2" charset="-122"/>
              </a:rPr>
              <a:t>项目集</a:t>
            </a:r>
            <a:r>
              <a:rPr lang="en-US" altLang="zh-CN" sz="2000" b="1" dirty="0">
                <a:latin typeface="宋体" pitchFamily="2" charset="-122"/>
                <a:ea typeface="宋体" pitchFamily="2" charset="-122"/>
              </a:rPr>
              <a:t>) </a:t>
            </a:r>
          </a:p>
          <a:p>
            <a:pPr indent="595313" algn="l">
              <a:lnSpc>
                <a:spcPct val="130000"/>
              </a:lnSpc>
              <a:spcBef>
                <a:spcPct val="30000"/>
              </a:spcBef>
            </a:pPr>
            <a:r>
              <a:rPr lang="en-US" altLang="zh-CN" sz="2000" b="1" dirty="0">
                <a:latin typeface="宋体" pitchFamily="2" charset="-122"/>
                <a:ea typeface="宋体" pitchFamily="2" charset="-122"/>
              </a:rPr>
              <a:t>⑵ </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endParaRPr lang="en-US" altLang="zh-CN" sz="2000" b="1" dirty="0">
              <a:latin typeface="宋体" pitchFamily="2" charset="-122"/>
              <a:ea typeface="宋体" pitchFamily="2" charset="-122"/>
            </a:endParaRPr>
          </a:p>
          <a:p>
            <a:pPr indent="595313" algn="l">
              <a:lnSpc>
                <a:spcPct val="130000"/>
              </a:lnSpc>
              <a:spcBef>
                <a:spcPct val="30000"/>
              </a:spcBef>
            </a:pPr>
            <a:r>
              <a:rPr lang="en-US" altLang="zh-CN" sz="2000" b="1" dirty="0">
                <a:latin typeface="宋体" pitchFamily="2" charset="-122"/>
                <a:ea typeface="宋体" pitchFamily="2" charset="-122"/>
              </a:rPr>
              <a:t>⑶ f(I,X) </a:t>
            </a:r>
            <a:r>
              <a:rPr lang="zh-CN" altLang="en-US" sz="2000" b="1" dirty="0">
                <a:latin typeface="宋体" pitchFamily="2" charset="-122"/>
                <a:ea typeface="宋体" pitchFamily="2" charset="-122"/>
              </a:rPr>
              <a:t>＝ </a:t>
            </a:r>
            <a:r>
              <a:rPr lang="en-US" altLang="zh-CN" sz="2000" b="1" dirty="0" smtClean="0">
                <a:latin typeface="宋体" pitchFamily="2" charset="-122"/>
                <a:ea typeface="宋体" pitchFamily="2" charset="-122"/>
              </a:rPr>
              <a:t>GO</a:t>
            </a:r>
            <a:r>
              <a:rPr lang="en-US" altLang="zh-CN" sz="2000" b="1" dirty="0" smtClean="0">
                <a:latin typeface="宋体" pitchFamily="2" charset="-122"/>
                <a:ea typeface="宋体" pitchFamily="2" charset="-122"/>
              </a:rPr>
              <a:t>(I</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X)),I</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K, X</a:t>
            </a:r>
            <a:r>
              <a:rPr lang="en-US" altLang="zh-CN" sz="2000" b="1" dirty="0">
                <a:latin typeface="宋体" pitchFamily="2" charset="-122"/>
                <a:ea typeface="宋体" pitchFamily="2" charset="-122"/>
                <a:sym typeface="Symbol" pitchFamily="18" charset="2"/>
              </a:rPr>
              <a:t></a:t>
            </a:r>
            <a:endParaRPr lang="en-US" altLang="zh-CN" sz="2000" b="1" dirty="0">
              <a:latin typeface="宋体" pitchFamily="2" charset="-122"/>
              <a:ea typeface="宋体" pitchFamily="2" charset="-122"/>
            </a:endParaRPr>
          </a:p>
          <a:p>
            <a:pPr indent="595313" algn="l">
              <a:lnSpc>
                <a:spcPct val="130000"/>
              </a:lnSpc>
              <a:spcBef>
                <a:spcPct val="30000"/>
              </a:spcBef>
            </a:pPr>
            <a:r>
              <a:rPr lang="en-US" altLang="zh-CN" sz="2000" b="1" dirty="0">
                <a:latin typeface="宋体" pitchFamily="2" charset="-122"/>
                <a:ea typeface="宋体" pitchFamily="2" charset="-122"/>
              </a:rPr>
              <a:t>⑷ S </a:t>
            </a:r>
            <a:r>
              <a:rPr lang="zh-CN" altLang="en-US" sz="2000" b="1" dirty="0">
                <a:latin typeface="宋体" pitchFamily="2" charset="-122"/>
                <a:ea typeface="宋体" pitchFamily="2" charset="-122"/>
              </a:rPr>
              <a:t>＝ </a:t>
            </a:r>
            <a:r>
              <a:rPr lang="en-US" altLang="zh-CN" sz="2000" b="1" dirty="0" smtClean="0">
                <a:latin typeface="宋体" pitchFamily="2" charset="-122"/>
                <a:ea typeface="宋体" pitchFamily="2" charset="-122"/>
              </a:rPr>
              <a:t>closure([</a:t>
            </a:r>
            <a:r>
              <a:rPr lang="en-US" altLang="zh-CN" sz="2000" b="1" dirty="0">
                <a:latin typeface="宋体" pitchFamily="2" charset="-122"/>
                <a:ea typeface="宋体" pitchFamily="2" charset="-122"/>
              </a:rPr>
              <a:t>S′→·S,#])</a:t>
            </a:r>
          </a:p>
          <a:p>
            <a:pPr indent="595313" algn="l">
              <a:lnSpc>
                <a:spcPct val="130000"/>
              </a:lnSpc>
              <a:spcBef>
                <a:spcPct val="30000"/>
              </a:spcBef>
            </a:pPr>
            <a:r>
              <a:rPr lang="en-US" altLang="zh-CN" sz="2000" b="1" dirty="0">
                <a:latin typeface="宋体" pitchFamily="2" charset="-122"/>
                <a:ea typeface="宋体" pitchFamily="2" charset="-122"/>
              </a:rPr>
              <a:t>⑸ Z  </a:t>
            </a:r>
            <a:r>
              <a:rPr lang="zh-CN" altLang="en-US" sz="2000" b="1" dirty="0">
                <a:latin typeface="宋体" pitchFamily="2" charset="-122"/>
                <a:ea typeface="宋体" pitchFamily="2" charset="-122"/>
              </a:rPr>
              <a:t>＝ </a:t>
            </a:r>
            <a:r>
              <a:rPr lang="en-US" altLang="zh-CN" sz="2000" b="1" dirty="0" smtClean="0">
                <a:latin typeface="宋体" pitchFamily="2" charset="-122"/>
                <a:ea typeface="宋体" pitchFamily="2" charset="-122"/>
              </a:rPr>
              <a:t>K</a:t>
            </a:r>
            <a:endParaRPr lang="en-US" altLang="zh-CN" sz="2000" b="1" dirty="0">
              <a:latin typeface="宋体" pitchFamily="2" charset="-122"/>
              <a:ea typeface="宋体" pitchFamily="2" charset="-122"/>
            </a:endParaRPr>
          </a:p>
        </p:txBody>
      </p:sp>
      <p:sp>
        <p:nvSpPr>
          <p:cNvPr id="38918" name="Text Box 5"/>
          <p:cNvSpPr txBox="1">
            <a:spLocks noChangeArrowheads="1"/>
          </p:cNvSpPr>
          <p:nvPr/>
        </p:nvSpPr>
        <p:spPr bwMode="auto">
          <a:xfrm>
            <a:off x="609600" y="4953000"/>
            <a:ext cx="8077200" cy="835806"/>
          </a:xfrm>
          <a:prstGeom prst="rect">
            <a:avLst/>
          </a:prstGeom>
          <a:noFill/>
          <a:ln w="9525">
            <a:noFill/>
            <a:miter lim="800000"/>
            <a:headEnd/>
            <a:tailEnd/>
          </a:ln>
        </p:spPr>
        <p:txBody>
          <a:bodyPr>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7.12  </a:t>
            </a:r>
            <a:r>
              <a:rPr lang="zh-CN" altLang="en-US" sz="2000" b="1" dirty="0">
                <a:latin typeface="宋体" pitchFamily="2" charset="-122"/>
                <a:ea typeface="宋体" pitchFamily="2" charset="-122"/>
              </a:rPr>
              <a:t>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识别活前缀</a:t>
            </a:r>
            <a:r>
              <a:rPr lang="en-US" altLang="zh-CN" sz="2000" b="1" dirty="0">
                <a:latin typeface="宋体" pitchFamily="2" charset="-122"/>
                <a:ea typeface="宋体" pitchFamily="2" charset="-122"/>
              </a:rPr>
              <a:t>DFA  M</a:t>
            </a:r>
            <a:r>
              <a:rPr lang="zh-CN" altLang="en-US" sz="2000" b="1" dirty="0">
                <a:latin typeface="宋体" pitchFamily="2" charset="-122"/>
                <a:ea typeface="宋体" pitchFamily="2" charset="-122"/>
              </a:rPr>
              <a:t>的状态集称为</a:t>
            </a:r>
            <a:r>
              <a:rPr lang="zh-CN" altLang="en-US" sz="2000" b="1" dirty="0">
                <a:solidFill>
                  <a:srgbClr val="FF6600"/>
                </a:solidFill>
                <a:latin typeface="宋体" pitchFamily="2" charset="-122"/>
                <a:ea typeface="宋体" pitchFamily="2" charset="-122"/>
              </a:rPr>
              <a:t>文法</a:t>
            </a:r>
            <a:r>
              <a:rPr lang="en-US" altLang="zh-CN" sz="2000" b="1" dirty="0">
                <a:solidFill>
                  <a:srgbClr val="FF6600"/>
                </a:solidFill>
                <a:latin typeface="宋体" pitchFamily="2" charset="-122"/>
                <a:ea typeface="宋体" pitchFamily="2" charset="-122"/>
              </a:rPr>
              <a:t>G</a:t>
            </a:r>
            <a:r>
              <a:rPr lang="zh-CN" altLang="en-US" sz="2000" b="1" dirty="0">
                <a:solidFill>
                  <a:srgbClr val="FF6600"/>
                </a:solidFill>
                <a:latin typeface="宋体" pitchFamily="2" charset="-122"/>
                <a:ea typeface="宋体" pitchFamily="2" charset="-122"/>
              </a:rPr>
              <a:t>的</a:t>
            </a:r>
            <a:r>
              <a:rPr lang="en-US" altLang="zh-CN" sz="2000" b="1" dirty="0">
                <a:solidFill>
                  <a:srgbClr val="FF6600"/>
                </a:solidFill>
                <a:latin typeface="宋体" pitchFamily="2" charset="-122"/>
                <a:ea typeface="宋体" pitchFamily="2" charset="-122"/>
              </a:rPr>
              <a:t>LR(1)</a:t>
            </a:r>
            <a:r>
              <a:rPr lang="zh-CN" altLang="en-US" sz="2000" b="1" dirty="0">
                <a:solidFill>
                  <a:srgbClr val="FF6600"/>
                </a:solidFill>
                <a:latin typeface="宋体" pitchFamily="2" charset="-122"/>
                <a:ea typeface="宋体" pitchFamily="2" charset="-122"/>
              </a:rPr>
              <a:t>项目集规范族</a:t>
            </a:r>
            <a:r>
              <a:rPr lang="zh-CN" altLang="en-US" sz="2000" b="1" dirty="0">
                <a:latin typeface="宋体" pitchFamily="2" charset="-122"/>
                <a:ea typeface="宋体" pitchFamily="2" charset="-122"/>
              </a:rPr>
              <a:t>。 </a:t>
            </a:r>
          </a:p>
        </p:txBody>
      </p:sp>
      <p:sp>
        <p:nvSpPr>
          <p:cNvPr id="7"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31</a:t>
            </a:fld>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17"/>
          <p:cNvSpPr txBox="1">
            <a:spLocks noChangeArrowheads="1"/>
          </p:cNvSpPr>
          <p:nvPr/>
        </p:nvSpPr>
        <p:spPr bwMode="auto">
          <a:xfrm>
            <a:off x="457200" y="1089025"/>
            <a:ext cx="8077200" cy="4790735"/>
          </a:xfrm>
          <a:prstGeom prst="rect">
            <a:avLst/>
          </a:prstGeom>
          <a:noFill/>
          <a:ln w="9525">
            <a:noFill/>
            <a:miter lim="800000"/>
            <a:headEnd/>
            <a:tailEnd/>
          </a:ln>
        </p:spPr>
        <p:txBody>
          <a:bodyPr>
            <a:spAutoFit/>
          </a:bodyPr>
          <a:lstStyle/>
          <a:p>
            <a:pPr indent="501650" algn="l">
              <a:lnSpc>
                <a:spcPct val="110000"/>
              </a:lnSpc>
              <a:spcBef>
                <a:spcPct val="10000"/>
              </a:spcBef>
            </a:pP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的</a:t>
            </a:r>
            <a:r>
              <a:rPr lang="en-US" altLang="zh-CN" sz="2000" b="1" dirty="0">
                <a:latin typeface="+mn-ea"/>
                <a:ea typeface="+mn-ea"/>
              </a:rPr>
              <a:t>LR(1)</a:t>
            </a:r>
            <a:r>
              <a:rPr lang="zh-CN" altLang="en-US" sz="2000" b="1" dirty="0">
                <a:latin typeface="+mn-ea"/>
                <a:ea typeface="+mn-ea"/>
              </a:rPr>
              <a:t>项目集规范族</a:t>
            </a:r>
            <a:r>
              <a:rPr lang="en-US" altLang="zh-CN" sz="2000" b="1" dirty="0">
                <a:latin typeface="+mn-ea"/>
                <a:ea typeface="+mn-ea"/>
              </a:rPr>
              <a:t>C</a:t>
            </a:r>
            <a:r>
              <a:rPr lang="zh-CN" altLang="en-US" sz="2000" b="1" dirty="0">
                <a:latin typeface="+mn-ea"/>
                <a:ea typeface="+mn-ea"/>
              </a:rPr>
              <a:t>＝</a:t>
            </a:r>
            <a:r>
              <a:rPr lang="en-US" altLang="zh-CN" sz="2000" b="1" dirty="0">
                <a:latin typeface="+mn-ea"/>
                <a:ea typeface="+mn-ea"/>
              </a:rPr>
              <a:t>{ I</a:t>
            </a:r>
            <a:r>
              <a:rPr lang="en-US" altLang="zh-CN" sz="2000" b="1" baseline="-30000" dirty="0">
                <a:latin typeface="+mn-ea"/>
                <a:ea typeface="+mn-ea"/>
              </a:rPr>
              <a:t>0</a:t>
            </a:r>
            <a:r>
              <a:rPr lang="zh-CN" altLang="en-US" sz="2000" b="1" dirty="0">
                <a:latin typeface="+mn-ea"/>
                <a:ea typeface="+mn-ea"/>
              </a:rPr>
              <a:t>，</a:t>
            </a:r>
            <a:r>
              <a:rPr lang="en-US" altLang="zh-CN" sz="2000" b="1" dirty="0">
                <a:latin typeface="+mn-ea"/>
                <a:ea typeface="+mn-ea"/>
              </a:rPr>
              <a:t>I</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I</a:t>
            </a:r>
            <a:r>
              <a:rPr lang="en-US" altLang="zh-CN" sz="2000" b="1" baseline="-30000" dirty="0">
                <a:latin typeface="+mn-ea"/>
                <a:ea typeface="+mn-ea"/>
              </a:rPr>
              <a:t>n</a:t>
            </a:r>
            <a:r>
              <a:rPr lang="en-US" altLang="zh-CN" sz="2000" b="1" dirty="0">
                <a:latin typeface="+mn-ea"/>
                <a:ea typeface="+mn-ea"/>
              </a:rPr>
              <a:t>}, </a:t>
            </a:r>
            <a:r>
              <a:rPr lang="zh-CN" altLang="en-US" sz="2000" b="1" dirty="0">
                <a:latin typeface="+mn-ea"/>
                <a:ea typeface="+mn-ea"/>
              </a:rPr>
              <a:t>且</a:t>
            </a:r>
            <a:r>
              <a:rPr lang="en-US" altLang="zh-CN" sz="2000" b="1" dirty="0">
                <a:latin typeface="+mn-ea"/>
                <a:ea typeface="+mn-ea"/>
              </a:rPr>
              <a:t>f</a:t>
            </a:r>
            <a:r>
              <a:rPr lang="zh-CN" altLang="en-US" sz="2000" b="1" dirty="0">
                <a:latin typeface="+mn-ea"/>
                <a:ea typeface="+mn-ea"/>
              </a:rPr>
              <a:t>为转换函数，则</a:t>
            </a:r>
          </a:p>
          <a:p>
            <a:pPr indent="501650" algn="l">
              <a:lnSpc>
                <a:spcPct val="110000"/>
              </a:lnSpc>
              <a:spcBef>
                <a:spcPct val="10000"/>
              </a:spcBef>
            </a:pPr>
            <a:r>
              <a:rPr lang="zh-CN" altLang="en-US" sz="2000" b="1" dirty="0">
                <a:latin typeface="+mn-ea"/>
                <a:ea typeface="+mn-ea"/>
              </a:rPr>
              <a:t> ⑴ 对每一个</a:t>
            </a:r>
            <a:r>
              <a:rPr lang="en-US" altLang="zh-CN" sz="2000" b="1" dirty="0">
                <a:latin typeface="+mn-ea"/>
                <a:ea typeface="+mn-ea"/>
              </a:rPr>
              <a:t>LR(0)</a:t>
            </a:r>
            <a:r>
              <a:rPr lang="zh-CN" altLang="en-US" sz="2000" b="1" dirty="0">
                <a:latin typeface="+mn-ea"/>
                <a:ea typeface="+mn-ea"/>
              </a:rPr>
              <a:t>项目，依据下列情况分别填分析表： </a:t>
            </a:r>
          </a:p>
          <a:p>
            <a:pPr indent="501650" algn="l">
              <a:lnSpc>
                <a:spcPct val="110000"/>
              </a:lnSpc>
              <a:spcBef>
                <a:spcPct val="10000"/>
              </a:spcBef>
            </a:pPr>
            <a:r>
              <a:rPr lang="zh-CN" altLang="en-US" sz="2000" b="1" dirty="0">
                <a:latin typeface="+mn-ea"/>
                <a:ea typeface="+mn-ea"/>
              </a:rPr>
              <a:t>     </a:t>
            </a:r>
            <a:r>
              <a:rPr lang="zh-CN" altLang="en-US" sz="2000" b="1" dirty="0" smtClean="0">
                <a:latin typeface="+mn-ea"/>
                <a:ea typeface="+mn-ea"/>
              </a:rPr>
              <a:t> 如果</a:t>
            </a:r>
            <a:r>
              <a:rPr lang="zh-CN" altLang="en-US" sz="2000" b="1" dirty="0">
                <a:latin typeface="+mn-ea"/>
                <a:ea typeface="+mn-ea"/>
              </a:rPr>
              <a:t>移进项目</a:t>
            </a:r>
            <a:r>
              <a:rPr lang="en-US" altLang="zh-CN" sz="2000" b="1" dirty="0">
                <a:latin typeface="+mn-ea"/>
                <a:ea typeface="+mn-ea"/>
              </a:rPr>
              <a:t>[</a:t>
            </a:r>
            <a:r>
              <a:rPr lang="en-US" altLang="zh-CN" sz="2000" b="1" dirty="0" err="1">
                <a:latin typeface="+mn-ea"/>
                <a:ea typeface="+mn-ea"/>
              </a:rPr>
              <a:t>A→α</a:t>
            </a:r>
            <a:r>
              <a:rPr lang="en-US" altLang="zh-CN" sz="2000" b="1" dirty="0">
                <a:latin typeface="+mn-ea"/>
                <a:ea typeface="+mn-ea"/>
              </a:rPr>
              <a:t>· </a:t>
            </a:r>
            <a:r>
              <a:rPr lang="en-US" altLang="zh-CN" sz="2000" b="1" dirty="0" err="1">
                <a:latin typeface="+mn-ea"/>
                <a:ea typeface="+mn-ea"/>
              </a:rPr>
              <a:t>aβ,b</a:t>
            </a:r>
            <a:r>
              <a:rPr lang="en-US" altLang="zh-CN" sz="2000" b="1" dirty="0">
                <a:latin typeface="+mn-ea"/>
                <a:ea typeface="+mn-ea"/>
              </a:rPr>
              <a:t>]∈I</a:t>
            </a:r>
            <a:r>
              <a:rPr lang="en-US" altLang="zh-CN" sz="2000" b="1" baseline="-30000" dirty="0">
                <a:latin typeface="+mn-ea"/>
                <a:ea typeface="+mn-ea"/>
              </a:rPr>
              <a:t>k</a:t>
            </a:r>
            <a:r>
              <a:rPr lang="zh-CN" altLang="en-US" sz="2000" b="1" dirty="0">
                <a:latin typeface="+mn-ea"/>
                <a:ea typeface="+mn-ea"/>
              </a:rPr>
              <a:t>，</a:t>
            </a:r>
            <a:r>
              <a:rPr lang="en-US" altLang="zh-CN" sz="2000" b="1" dirty="0">
                <a:latin typeface="+mn-ea"/>
                <a:ea typeface="+mn-ea"/>
              </a:rPr>
              <a:t>f(I</a:t>
            </a:r>
            <a:r>
              <a:rPr lang="en-US" altLang="zh-CN" sz="2000" b="1" baseline="-30000" dirty="0">
                <a:latin typeface="+mn-ea"/>
                <a:ea typeface="+mn-ea"/>
              </a:rPr>
              <a:t>k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a:t>
            </a:r>
            <a:r>
              <a:rPr lang="en-US" altLang="zh-CN" sz="2000" b="1" dirty="0" err="1">
                <a:latin typeface="+mn-ea"/>
                <a:ea typeface="+mn-ea"/>
              </a:rPr>
              <a:t>I</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，则</a:t>
            </a:r>
          </a:p>
          <a:p>
            <a:pPr indent="501650" algn="l">
              <a:lnSpc>
                <a:spcPct val="110000"/>
              </a:lnSpc>
              <a:spcBef>
                <a:spcPct val="10000"/>
              </a:spcBef>
            </a:pPr>
            <a:r>
              <a:rPr lang="zh-CN" altLang="en-US" sz="2000" b="1" dirty="0">
                <a:latin typeface="+mn-ea"/>
                <a:ea typeface="+mn-ea"/>
              </a:rPr>
              <a:t>                  置</a:t>
            </a:r>
            <a:r>
              <a:rPr lang="en-US" altLang="zh-CN" sz="2000" b="1" dirty="0">
                <a:latin typeface="+mn-ea"/>
                <a:ea typeface="+mn-ea"/>
              </a:rPr>
              <a:t>M.ACTION[</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为</a:t>
            </a:r>
            <a:r>
              <a:rPr lang="en-US" altLang="zh-CN" sz="2000" b="1" dirty="0" err="1">
                <a:latin typeface="+mn-ea"/>
                <a:ea typeface="+mn-ea"/>
              </a:rPr>
              <a:t>S</a:t>
            </a:r>
            <a:r>
              <a:rPr lang="en-US" altLang="zh-CN" sz="2000" b="1" baseline="-30000" dirty="0" err="1">
                <a:latin typeface="+mn-ea"/>
                <a:ea typeface="+mn-ea"/>
              </a:rPr>
              <a:t>j</a:t>
            </a:r>
            <a:r>
              <a:rPr lang="zh-CN" altLang="en-US" sz="2000" b="1" dirty="0">
                <a:latin typeface="+mn-ea"/>
                <a:ea typeface="+mn-ea"/>
              </a:rPr>
              <a:t>；</a:t>
            </a:r>
          </a:p>
          <a:p>
            <a:pPr indent="501650" algn="l">
              <a:lnSpc>
                <a:spcPct val="110000"/>
              </a:lnSpc>
              <a:spcBef>
                <a:spcPct val="10000"/>
              </a:spcBef>
            </a:pPr>
            <a:r>
              <a:rPr lang="zh-CN" altLang="en-US" sz="2000" b="1" dirty="0">
                <a:latin typeface="+mn-ea"/>
                <a:ea typeface="+mn-ea"/>
              </a:rPr>
              <a:t>      </a:t>
            </a:r>
            <a:r>
              <a:rPr lang="zh-CN" altLang="en-US" sz="2000" b="1" dirty="0" smtClean="0">
                <a:latin typeface="+mn-ea"/>
                <a:ea typeface="+mn-ea"/>
              </a:rPr>
              <a:t>如果</a:t>
            </a:r>
            <a:r>
              <a:rPr lang="zh-CN" altLang="en-US" sz="2000" b="1" dirty="0">
                <a:latin typeface="+mn-ea"/>
                <a:ea typeface="+mn-ea"/>
              </a:rPr>
              <a:t>归约项目</a:t>
            </a:r>
            <a:r>
              <a:rPr lang="en-US" altLang="zh-CN" sz="2000" b="1" dirty="0">
                <a:latin typeface="+mn-ea"/>
                <a:ea typeface="+mn-ea"/>
              </a:rPr>
              <a:t>[</a:t>
            </a:r>
            <a:r>
              <a:rPr lang="en-US" altLang="zh-CN" sz="2000" b="1" dirty="0" err="1">
                <a:latin typeface="+mn-ea"/>
                <a:ea typeface="+mn-ea"/>
              </a:rPr>
              <a:t>A→α·,</a:t>
            </a:r>
            <a:r>
              <a:rPr lang="en-US" altLang="zh-CN" sz="2000" b="1" dirty="0" err="1">
                <a:solidFill>
                  <a:schemeClr val="hlink"/>
                </a:solidFill>
                <a:latin typeface="+mn-ea"/>
                <a:ea typeface="+mn-ea"/>
              </a:rPr>
              <a:t>b</a:t>
            </a:r>
            <a:r>
              <a:rPr lang="en-US" altLang="zh-CN" sz="2000" b="1" dirty="0">
                <a:latin typeface="+mn-ea"/>
                <a:ea typeface="+mn-ea"/>
              </a:rPr>
              <a:t>]∈ </a:t>
            </a:r>
            <a:r>
              <a:rPr lang="en-US" altLang="zh-CN" sz="2000" b="1" dirty="0" err="1">
                <a:latin typeface="+mn-ea"/>
                <a:ea typeface="+mn-ea"/>
              </a:rPr>
              <a:t>I</a:t>
            </a:r>
            <a:r>
              <a:rPr lang="en-US" altLang="zh-CN" sz="2000" b="1" baseline="-30000" dirty="0" err="1">
                <a:latin typeface="+mn-ea"/>
                <a:ea typeface="+mn-ea"/>
              </a:rPr>
              <a:t>k</a:t>
            </a:r>
            <a:r>
              <a:rPr lang="zh-CN" altLang="en-US" sz="2000" b="1" dirty="0">
                <a:latin typeface="+mn-ea"/>
                <a:ea typeface="+mn-ea"/>
              </a:rPr>
              <a:t>，</a:t>
            </a:r>
            <a:r>
              <a:rPr lang="en-US" altLang="zh-CN" sz="2000" b="1" dirty="0" err="1">
                <a:latin typeface="+mn-ea"/>
                <a:ea typeface="+mn-ea"/>
              </a:rPr>
              <a:t>A→α</a:t>
            </a:r>
            <a:r>
              <a:rPr lang="zh-CN" altLang="en-US" sz="2000" b="1" dirty="0">
                <a:latin typeface="+mn-ea"/>
                <a:ea typeface="+mn-ea"/>
              </a:rPr>
              <a:t>标号为</a:t>
            </a:r>
            <a:r>
              <a:rPr lang="en-US" altLang="zh-CN" sz="2000" b="1" dirty="0" err="1">
                <a:latin typeface="+mn-ea"/>
                <a:ea typeface="+mn-ea"/>
              </a:rPr>
              <a:t>i</a:t>
            </a:r>
            <a:r>
              <a:rPr lang="en-US" altLang="zh-CN" sz="2000" b="1" dirty="0">
                <a:latin typeface="+mn-ea"/>
                <a:ea typeface="+mn-ea"/>
              </a:rPr>
              <a:t>, </a:t>
            </a:r>
            <a:r>
              <a:rPr lang="zh-CN" altLang="en-US" sz="2000" b="1" dirty="0">
                <a:latin typeface="+mn-ea"/>
                <a:ea typeface="+mn-ea"/>
              </a:rPr>
              <a:t>则</a:t>
            </a:r>
          </a:p>
          <a:p>
            <a:pPr indent="501650" algn="l">
              <a:lnSpc>
                <a:spcPct val="110000"/>
              </a:lnSpc>
              <a:spcBef>
                <a:spcPct val="10000"/>
              </a:spcBef>
            </a:pPr>
            <a:r>
              <a:rPr lang="zh-CN" altLang="en-US" sz="2000" b="1" dirty="0">
                <a:latin typeface="+mn-ea"/>
                <a:ea typeface="+mn-ea"/>
              </a:rPr>
              <a:t>                  置</a:t>
            </a:r>
            <a:r>
              <a:rPr lang="en-US" altLang="zh-CN" sz="2000" b="1" dirty="0">
                <a:latin typeface="+mn-ea"/>
                <a:ea typeface="+mn-ea"/>
              </a:rPr>
              <a:t>M.ACTION[</a:t>
            </a:r>
            <a:r>
              <a:rPr lang="en-US" altLang="zh-CN" sz="2000" b="1" dirty="0" err="1">
                <a:latin typeface="+mn-ea"/>
                <a:ea typeface="+mn-ea"/>
              </a:rPr>
              <a:t>k,</a:t>
            </a:r>
            <a:r>
              <a:rPr lang="en-US" altLang="zh-CN" sz="2000" b="1" dirty="0" err="1">
                <a:solidFill>
                  <a:schemeClr val="hlink"/>
                </a:solidFill>
                <a:latin typeface="+mn-ea"/>
                <a:ea typeface="+mn-ea"/>
              </a:rPr>
              <a:t>b</a:t>
            </a:r>
            <a:r>
              <a:rPr lang="en-US" altLang="zh-CN" sz="2000" b="1" dirty="0">
                <a:latin typeface="+mn-ea"/>
                <a:ea typeface="+mn-ea"/>
              </a:rPr>
              <a:t>]</a:t>
            </a:r>
            <a:r>
              <a:rPr lang="zh-CN" altLang="en-US" sz="2000" b="1" dirty="0">
                <a:latin typeface="+mn-ea"/>
                <a:ea typeface="+mn-ea"/>
              </a:rPr>
              <a:t>为</a:t>
            </a:r>
            <a:r>
              <a:rPr lang="en-US" altLang="zh-CN" sz="2000" b="1" dirty="0" err="1">
                <a:latin typeface="+mn-ea"/>
                <a:ea typeface="+mn-ea"/>
              </a:rPr>
              <a:t>r</a:t>
            </a:r>
            <a:r>
              <a:rPr lang="en-US" altLang="zh-CN" sz="2000" b="1" baseline="-30000" dirty="0" err="1">
                <a:latin typeface="+mn-ea"/>
                <a:ea typeface="+mn-ea"/>
              </a:rPr>
              <a:t>i</a:t>
            </a:r>
            <a:r>
              <a:rPr lang="en-US" altLang="zh-CN" sz="2000" b="1" baseline="-30000" dirty="0">
                <a:latin typeface="+mn-ea"/>
                <a:ea typeface="+mn-ea"/>
              </a:rPr>
              <a:t> </a:t>
            </a:r>
            <a:r>
              <a:rPr lang="zh-CN" altLang="en-US" sz="2000" b="1" dirty="0">
                <a:latin typeface="+mn-ea"/>
                <a:ea typeface="+mn-ea"/>
              </a:rPr>
              <a:t>；</a:t>
            </a:r>
          </a:p>
          <a:p>
            <a:pPr indent="501650" algn="l">
              <a:lnSpc>
                <a:spcPct val="110000"/>
              </a:lnSpc>
              <a:spcBef>
                <a:spcPct val="10000"/>
              </a:spcBef>
            </a:pPr>
            <a:r>
              <a:rPr lang="zh-CN" altLang="en-US" sz="2000" b="1" dirty="0">
                <a:latin typeface="+mn-ea"/>
                <a:ea typeface="+mn-ea"/>
              </a:rPr>
              <a:t>      </a:t>
            </a:r>
            <a:r>
              <a:rPr lang="zh-CN" altLang="en-US" sz="2000" b="1" dirty="0" smtClean="0">
                <a:latin typeface="+mn-ea"/>
                <a:ea typeface="+mn-ea"/>
              </a:rPr>
              <a:t>如果</a:t>
            </a:r>
            <a:r>
              <a:rPr lang="zh-CN" altLang="en-US" sz="2000" b="1" dirty="0">
                <a:latin typeface="+mn-ea"/>
                <a:ea typeface="+mn-ea"/>
              </a:rPr>
              <a:t>接受项目</a:t>
            </a:r>
            <a:r>
              <a:rPr lang="en-US" altLang="zh-CN" sz="2000" b="1" dirty="0">
                <a:latin typeface="+mn-ea"/>
                <a:ea typeface="+mn-ea"/>
              </a:rPr>
              <a:t>[S′→ S·,#]∈I</a:t>
            </a:r>
            <a:r>
              <a:rPr lang="en-US" altLang="zh-CN" sz="2000" b="1" baseline="-30000" dirty="0">
                <a:latin typeface="+mn-ea"/>
                <a:ea typeface="+mn-ea"/>
              </a:rPr>
              <a:t>k </a:t>
            </a:r>
            <a:r>
              <a:rPr lang="zh-CN" altLang="en-US" sz="2000" b="1" dirty="0">
                <a:latin typeface="+mn-ea"/>
                <a:ea typeface="+mn-ea"/>
              </a:rPr>
              <a:t>，则</a:t>
            </a:r>
          </a:p>
          <a:p>
            <a:pPr indent="501650" algn="l">
              <a:lnSpc>
                <a:spcPct val="110000"/>
              </a:lnSpc>
              <a:spcBef>
                <a:spcPct val="10000"/>
              </a:spcBef>
            </a:pPr>
            <a:r>
              <a:rPr lang="zh-CN" altLang="en-US" sz="2000" b="1" dirty="0">
                <a:latin typeface="+mn-ea"/>
                <a:ea typeface="+mn-ea"/>
              </a:rPr>
              <a:t>                  置</a:t>
            </a:r>
            <a:r>
              <a:rPr lang="en-US" altLang="zh-CN" sz="2000" b="1" dirty="0">
                <a:latin typeface="+mn-ea"/>
                <a:ea typeface="+mn-ea"/>
              </a:rPr>
              <a:t>M.ACTION[k,#]</a:t>
            </a:r>
            <a:r>
              <a:rPr lang="zh-CN" altLang="en-US" sz="2000" b="1" dirty="0">
                <a:latin typeface="+mn-ea"/>
                <a:ea typeface="+mn-ea"/>
              </a:rPr>
              <a:t>为</a:t>
            </a:r>
            <a:r>
              <a:rPr lang="en-US" altLang="zh-CN" sz="2000" b="1" dirty="0">
                <a:latin typeface="+mn-ea"/>
                <a:ea typeface="+mn-ea"/>
              </a:rPr>
              <a:t>acc</a:t>
            </a:r>
            <a:r>
              <a:rPr lang="zh-CN" altLang="en-US" sz="2000" b="1" dirty="0">
                <a:latin typeface="+mn-ea"/>
                <a:ea typeface="+mn-ea"/>
              </a:rPr>
              <a:t>；</a:t>
            </a:r>
          </a:p>
          <a:p>
            <a:pPr indent="501650" algn="l">
              <a:lnSpc>
                <a:spcPct val="110000"/>
              </a:lnSpc>
              <a:spcBef>
                <a:spcPct val="10000"/>
              </a:spcBef>
            </a:pPr>
            <a:r>
              <a:rPr lang="zh-CN" altLang="en-US" sz="2000" b="1" dirty="0">
                <a:latin typeface="+mn-ea"/>
                <a:ea typeface="+mn-ea"/>
              </a:rPr>
              <a:t>      </a:t>
            </a:r>
            <a:r>
              <a:rPr lang="zh-CN" altLang="en-US" sz="2000" b="1" dirty="0" smtClean="0">
                <a:latin typeface="+mn-ea"/>
                <a:ea typeface="+mn-ea"/>
              </a:rPr>
              <a:t>如果</a:t>
            </a:r>
            <a:r>
              <a:rPr lang="en-US" altLang="zh-CN" sz="2000" b="1" dirty="0">
                <a:latin typeface="+mn-ea"/>
                <a:ea typeface="+mn-ea"/>
              </a:rPr>
              <a:t>f(</a:t>
            </a:r>
            <a:r>
              <a:rPr lang="en-US" altLang="zh-CN" sz="2000" b="1" dirty="0" err="1">
                <a:latin typeface="+mn-ea"/>
                <a:ea typeface="+mn-ea"/>
              </a:rPr>
              <a:t>I</a:t>
            </a:r>
            <a:r>
              <a:rPr lang="en-US" altLang="zh-CN" sz="2000" b="1" baseline="-30000" dirty="0" err="1">
                <a:latin typeface="+mn-ea"/>
                <a:ea typeface="+mn-ea"/>
              </a:rPr>
              <a:t>k</a:t>
            </a:r>
            <a:r>
              <a:rPr lang="en-US" altLang="zh-CN" sz="2000" b="1" dirty="0" err="1">
                <a:latin typeface="+mn-ea"/>
                <a:ea typeface="+mn-ea"/>
              </a:rPr>
              <a:t>,A</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a:t>
            </a:r>
            <a:r>
              <a:rPr lang="en-US" altLang="zh-CN" sz="2000" b="1" dirty="0">
                <a:latin typeface="+mn-ea"/>
                <a:ea typeface="+mn-ea"/>
              </a:rPr>
              <a:t>A∈V</a:t>
            </a:r>
            <a:r>
              <a:rPr lang="en-US" altLang="zh-CN" sz="2000" b="1" baseline="-30000" dirty="0">
                <a:latin typeface="+mn-ea"/>
                <a:ea typeface="+mn-ea"/>
              </a:rPr>
              <a:t>N </a:t>
            </a:r>
            <a:r>
              <a:rPr lang="zh-CN" altLang="en-US" sz="2000" b="1" dirty="0">
                <a:latin typeface="+mn-ea"/>
                <a:ea typeface="+mn-ea"/>
              </a:rPr>
              <a:t>，则</a:t>
            </a:r>
          </a:p>
          <a:p>
            <a:pPr indent="501650" algn="l">
              <a:lnSpc>
                <a:spcPct val="110000"/>
              </a:lnSpc>
              <a:spcBef>
                <a:spcPct val="10000"/>
              </a:spcBef>
            </a:pPr>
            <a:r>
              <a:rPr lang="zh-CN" altLang="en-US" sz="2000" b="1" dirty="0">
                <a:latin typeface="+mn-ea"/>
                <a:ea typeface="+mn-ea"/>
              </a:rPr>
              <a:t>                  置</a:t>
            </a:r>
            <a:r>
              <a:rPr lang="en-US" altLang="zh-CN" sz="2000" b="1" dirty="0">
                <a:latin typeface="+mn-ea"/>
                <a:ea typeface="+mn-ea"/>
              </a:rPr>
              <a:t>M.GOTO[</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为</a:t>
            </a:r>
            <a:r>
              <a:rPr lang="en-US" altLang="zh-CN" sz="2000" b="1" dirty="0">
                <a:latin typeface="+mn-ea"/>
                <a:ea typeface="+mn-ea"/>
              </a:rPr>
              <a:t>j</a:t>
            </a:r>
            <a:r>
              <a:rPr lang="zh-CN" altLang="en-US" sz="2000" b="1" dirty="0">
                <a:latin typeface="+mn-ea"/>
                <a:ea typeface="+mn-ea"/>
              </a:rPr>
              <a:t>；</a:t>
            </a:r>
          </a:p>
          <a:p>
            <a:pPr indent="501650" algn="l">
              <a:lnSpc>
                <a:spcPct val="110000"/>
              </a:lnSpc>
              <a:spcBef>
                <a:spcPct val="10000"/>
              </a:spcBef>
            </a:pPr>
            <a:r>
              <a:rPr lang="zh-CN" altLang="en-US" sz="2000" b="1" dirty="0">
                <a:latin typeface="+mn-ea"/>
                <a:ea typeface="+mn-ea"/>
              </a:rPr>
              <a:t>⑵ 凡⑴没能填入分析表元素</a:t>
            </a:r>
            <a:r>
              <a:rPr lang="en-US" altLang="zh-CN" sz="2000" b="1" dirty="0">
                <a:latin typeface="+mn-ea"/>
                <a:ea typeface="+mn-ea"/>
              </a:rPr>
              <a:t>M.ACTION[</a:t>
            </a:r>
            <a:r>
              <a:rPr lang="en-US" altLang="zh-CN" sz="2000" b="1" dirty="0" err="1">
                <a:latin typeface="+mn-ea"/>
                <a:ea typeface="+mn-ea"/>
              </a:rPr>
              <a:t>k,a</a:t>
            </a:r>
            <a:r>
              <a:rPr lang="en-US" altLang="zh-CN" sz="2000" b="1" dirty="0">
                <a:latin typeface="+mn-ea"/>
                <a:ea typeface="+mn-ea"/>
              </a:rPr>
              <a:t>]</a:t>
            </a:r>
            <a:r>
              <a:rPr lang="zh-CN" altLang="en-US" sz="2000" b="1" dirty="0">
                <a:latin typeface="+mn-ea"/>
                <a:ea typeface="+mn-ea"/>
              </a:rPr>
              <a:t>和</a:t>
            </a:r>
            <a:r>
              <a:rPr lang="en-US" altLang="zh-CN" sz="2000" b="1" dirty="0">
                <a:latin typeface="+mn-ea"/>
                <a:ea typeface="+mn-ea"/>
              </a:rPr>
              <a:t>M.GOTO[</a:t>
            </a:r>
            <a:r>
              <a:rPr lang="en-US" altLang="zh-CN" sz="2000" b="1" dirty="0" err="1">
                <a:latin typeface="+mn-ea"/>
                <a:ea typeface="+mn-ea"/>
              </a:rPr>
              <a:t>k,a</a:t>
            </a:r>
            <a:r>
              <a:rPr lang="en-US" altLang="zh-CN" sz="2000" b="1" dirty="0">
                <a:latin typeface="+mn-ea"/>
                <a:ea typeface="+mn-ea"/>
              </a:rPr>
              <a:t>]</a:t>
            </a:r>
          </a:p>
          <a:p>
            <a:pPr indent="501650" algn="l">
              <a:lnSpc>
                <a:spcPct val="110000"/>
              </a:lnSpc>
              <a:spcBef>
                <a:spcPct val="10000"/>
              </a:spcBef>
            </a:pPr>
            <a:r>
              <a:rPr lang="en-US" altLang="zh-CN" sz="2000" b="1" dirty="0">
                <a:latin typeface="+mn-ea"/>
                <a:ea typeface="+mn-ea"/>
              </a:rPr>
              <a:t>             </a:t>
            </a:r>
            <a:r>
              <a:rPr lang="en-US" altLang="zh-CN" sz="2000" b="1" dirty="0" smtClean="0">
                <a:latin typeface="+mn-ea"/>
                <a:ea typeface="+mn-ea"/>
              </a:rPr>
              <a:t>     </a:t>
            </a:r>
            <a:r>
              <a:rPr lang="zh-CN" altLang="en-US" sz="2000" b="1" dirty="0" smtClean="0">
                <a:latin typeface="+mn-ea"/>
                <a:ea typeface="+mn-ea"/>
              </a:rPr>
              <a:t>置</a:t>
            </a:r>
            <a:r>
              <a:rPr lang="zh-CN" altLang="en-US" sz="2000" b="1" dirty="0">
                <a:latin typeface="+mn-ea"/>
                <a:ea typeface="+mn-ea"/>
              </a:rPr>
              <a:t>为</a:t>
            </a:r>
            <a:r>
              <a:rPr lang="en-US" altLang="zh-CN" sz="2000" b="1" dirty="0">
                <a:latin typeface="+mn-ea"/>
                <a:ea typeface="+mn-ea"/>
              </a:rPr>
              <a:t>e</a:t>
            </a:r>
            <a:r>
              <a:rPr lang="en-US" altLang="zh-CN" sz="2000" b="1" baseline="-30000" dirty="0">
                <a:latin typeface="+mn-ea"/>
                <a:ea typeface="+mn-ea"/>
              </a:rPr>
              <a:t> t </a:t>
            </a:r>
            <a:r>
              <a:rPr lang="en-US" altLang="zh-CN" sz="2000" b="1" dirty="0">
                <a:latin typeface="+mn-ea"/>
                <a:ea typeface="+mn-ea"/>
              </a:rPr>
              <a:t>(t</a:t>
            </a:r>
            <a:r>
              <a:rPr lang="zh-CN" altLang="en-US" sz="2000" b="1" dirty="0">
                <a:latin typeface="+mn-ea"/>
                <a:ea typeface="+mn-ea"/>
              </a:rPr>
              <a:t>为错误编号</a:t>
            </a:r>
            <a:r>
              <a:rPr lang="en-US" altLang="zh-CN" sz="2000" b="1" dirty="0">
                <a:latin typeface="+mn-ea"/>
                <a:ea typeface="+mn-ea"/>
              </a:rPr>
              <a:t>)</a:t>
            </a:r>
            <a:r>
              <a:rPr lang="zh-CN" altLang="en-US" sz="2000" b="1" dirty="0">
                <a:latin typeface="+mn-ea"/>
                <a:ea typeface="+mn-ea"/>
              </a:rPr>
              <a:t>。 </a:t>
            </a:r>
          </a:p>
        </p:txBody>
      </p:sp>
      <p:sp>
        <p:nvSpPr>
          <p:cNvPr id="5" name="Text Box 3"/>
          <p:cNvSpPr txBox="1">
            <a:spLocks noChangeArrowheads="1"/>
          </p:cNvSpPr>
          <p:nvPr/>
        </p:nvSpPr>
        <p:spPr bwMode="auto">
          <a:xfrm>
            <a:off x="838200" y="228600"/>
            <a:ext cx="5181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LR(1)</a:t>
            </a:r>
            <a:r>
              <a:rPr lang="zh-CN" altLang="en-US" sz="2800" b="1" dirty="0" smtClean="0">
                <a:solidFill>
                  <a:srgbClr val="CC0099"/>
                </a:solidFill>
                <a:latin typeface="黑体" pitchFamily="49" charset="-122"/>
                <a:ea typeface="黑体" pitchFamily="49" charset="-122"/>
              </a:rPr>
              <a:t>分析表构造方法 </a:t>
            </a:r>
          </a:p>
        </p:txBody>
      </p:sp>
      <p:sp>
        <p:nvSpPr>
          <p:cNvPr id="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32</a:t>
            </a:fld>
            <a:endParaRPr lang="en-US" altLang="zh-C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685800" y="228600"/>
            <a:ext cx="5181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LR(1)</a:t>
            </a:r>
            <a:r>
              <a:rPr lang="zh-CN" altLang="en-US" sz="2800" b="1" dirty="0" smtClean="0">
                <a:solidFill>
                  <a:srgbClr val="CC0099"/>
                </a:solidFill>
                <a:latin typeface="黑体" pitchFamily="49" charset="-122"/>
                <a:ea typeface="黑体" pitchFamily="49" charset="-122"/>
              </a:rPr>
              <a:t>分析表构造举例 </a:t>
            </a:r>
          </a:p>
        </p:txBody>
      </p:sp>
      <p:sp>
        <p:nvSpPr>
          <p:cNvPr id="13"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33</a:t>
            </a:fld>
            <a:endParaRPr lang="en-US" altLang="zh-CN" dirty="0"/>
          </a:p>
        </p:txBody>
      </p:sp>
      <p:sp>
        <p:nvSpPr>
          <p:cNvPr id="9" name="Text Box 12"/>
          <p:cNvSpPr txBox="1">
            <a:spLocks noChangeArrowheads="1"/>
          </p:cNvSpPr>
          <p:nvPr/>
        </p:nvSpPr>
        <p:spPr bwMode="auto">
          <a:xfrm>
            <a:off x="1447800" y="5029200"/>
            <a:ext cx="6172200" cy="707886"/>
          </a:xfrm>
          <a:prstGeom prst="rect">
            <a:avLst/>
          </a:prstGeom>
          <a:noFill/>
          <a:ln w="28575">
            <a:noFill/>
            <a:miter lim="800000"/>
            <a:headEnd/>
            <a:tailEnd/>
          </a:ln>
        </p:spPr>
        <p:txBody>
          <a:bodyPr wrap="square">
            <a:spAutoFit/>
          </a:bodyPr>
          <a:lstStyle/>
          <a:p>
            <a:pPr algn="l">
              <a:spcBef>
                <a:spcPts val="0"/>
              </a:spcBef>
              <a:defRPr/>
            </a:pPr>
            <a:r>
              <a:rPr lang="en-US" altLang="zh-CN" sz="2000" b="1" dirty="0">
                <a:latin typeface="+mn-ea"/>
                <a:ea typeface="+mn-ea"/>
                <a:cs typeface="Times New Roman" pitchFamily="18" charset="0"/>
              </a:rPr>
              <a:t>(0)  S’ → </a:t>
            </a:r>
            <a:r>
              <a:rPr lang="en-US" altLang="zh-CN" sz="2000" b="1" dirty="0" smtClean="0">
                <a:latin typeface="+mn-ea"/>
                <a:ea typeface="+mn-ea"/>
                <a:cs typeface="Times New Roman" pitchFamily="18" charset="0"/>
              </a:rPr>
              <a:t>S    (1</a:t>
            </a:r>
            <a:r>
              <a:rPr lang="en-US" altLang="zh-CN" sz="2000" b="1" dirty="0">
                <a:latin typeface="+mn-ea"/>
                <a:ea typeface="+mn-ea"/>
                <a:cs typeface="Times New Roman" pitchFamily="18" charset="0"/>
              </a:rPr>
              <a:t>)  S → </a:t>
            </a:r>
            <a:r>
              <a:rPr lang="en-US" altLang="zh-CN" sz="2000" b="1" dirty="0" smtClean="0">
                <a:latin typeface="+mn-ea"/>
                <a:ea typeface="+mn-ea"/>
                <a:cs typeface="Times New Roman" pitchFamily="18" charset="0"/>
              </a:rPr>
              <a:t>L=R   (2</a:t>
            </a:r>
            <a:r>
              <a:rPr lang="en-US" altLang="zh-CN" sz="2000" b="1" dirty="0">
                <a:latin typeface="+mn-ea"/>
                <a:ea typeface="+mn-ea"/>
                <a:cs typeface="Times New Roman" pitchFamily="18" charset="0"/>
              </a:rPr>
              <a:t>)  S → R</a:t>
            </a:r>
          </a:p>
          <a:p>
            <a:pPr marL="457200" indent="-457200" algn="l">
              <a:spcBef>
                <a:spcPts val="0"/>
              </a:spcBef>
              <a:defRPr/>
            </a:pPr>
            <a:r>
              <a:rPr lang="en-US" altLang="zh-CN" sz="2000" b="1" dirty="0">
                <a:latin typeface="+mn-ea"/>
                <a:ea typeface="+mn-ea"/>
                <a:cs typeface="Times New Roman" pitchFamily="18" charset="0"/>
              </a:rPr>
              <a:t>(3)  L  → *</a:t>
            </a:r>
            <a:r>
              <a:rPr lang="en-US" altLang="zh-CN" sz="2000" b="1" dirty="0" smtClean="0">
                <a:latin typeface="+mn-ea"/>
                <a:ea typeface="+mn-ea"/>
                <a:cs typeface="Times New Roman" pitchFamily="18" charset="0"/>
              </a:rPr>
              <a:t>R    (4</a:t>
            </a:r>
            <a:r>
              <a:rPr lang="en-US" altLang="zh-CN" sz="2000" b="1" dirty="0">
                <a:latin typeface="+mn-ea"/>
                <a:ea typeface="+mn-ea"/>
                <a:cs typeface="Times New Roman" pitchFamily="18" charset="0"/>
              </a:rPr>
              <a:t>)  L  → </a:t>
            </a:r>
            <a:r>
              <a:rPr lang="en-US" altLang="zh-CN" sz="2000" b="1" dirty="0" err="1" smtClean="0">
                <a:latin typeface="+mn-ea"/>
                <a:ea typeface="+mn-ea"/>
                <a:cs typeface="Times New Roman" pitchFamily="18" charset="0"/>
              </a:rPr>
              <a:t>i</a:t>
            </a:r>
            <a:r>
              <a:rPr lang="en-US" altLang="zh-CN" sz="2000" b="1" dirty="0" smtClean="0">
                <a:latin typeface="+mn-ea"/>
                <a:ea typeface="+mn-ea"/>
                <a:cs typeface="Times New Roman" pitchFamily="18" charset="0"/>
              </a:rPr>
              <a:t>    (5</a:t>
            </a:r>
            <a:r>
              <a:rPr lang="en-US" altLang="zh-CN" sz="2000" b="1" dirty="0">
                <a:latin typeface="+mn-ea"/>
                <a:ea typeface="+mn-ea"/>
                <a:cs typeface="Times New Roman" pitchFamily="18" charset="0"/>
              </a:rPr>
              <a:t>)  R  → L</a:t>
            </a:r>
          </a:p>
        </p:txBody>
      </p:sp>
      <p:sp>
        <p:nvSpPr>
          <p:cNvPr id="11" name="Text Box 12"/>
          <p:cNvSpPr txBox="1">
            <a:spLocks noChangeArrowheads="1"/>
          </p:cNvSpPr>
          <p:nvPr/>
        </p:nvSpPr>
        <p:spPr bwMode="auto">
          <a:xfrm>
            <a:off x="304800" y="1365957"/>
            <a:ext cx="1752600" cy="156966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0</a:t>
            </a:r>
            <a:r>
              <a:rPr lang="en-US" altLang="zh-CN" sz="1600" b="1" dirty="0">
                <a:latin typeface="Times New Roman" pitchFamily="18" charset="0"/>
                <a:ea typeface="宋体" pitchFamily="2" charset="-122"/>
                <a:cs typeface="Times New Roman" pitchFamily="18" charset="0"/>
              </a:rPr>
              <a:t>: S’ → ·</a:t>
            </a:r>
            <a:r>
              <a:rPr lang="en-US" altLang="zh-CN" sz="1600" b="1" dirty="0" smtClean="0">
                <a:latin typeface="Times New Roman" pitchFamily="18" charset="0"/>
                <a:ea typeface="宋体" pitchFamily="2" charset="-122"/>
                <a:cs typeface="Times New Roman" pitchFamily="18" charset="0"/>
              </a:rPr>
              <a:t>S   #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S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L=R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S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R  →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p:txBody>
      </p:sp>
      <p:sp>
        <p:nvSpPr>
          <p:cNvPr id="14" name="Text Box 12"/>
          <p:cNvSpPr txBox="1">
            <a:spLocks noChangeArrowheads="1"/>
          </p:cNvSpPr>
          <p:nvPr/>
        </p:nvSpPr>
        <p:spPr bwMode="auto">
          <a:xfrm>
            <a:off x="4648200" y="1137357"/>
            <a:ext cx="1715916"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6</a:t>
            </a:r>
            <a:r>
              <a:rPr lang="en-US" altLang="zh-CN" sz="1600" b="1" dirty="0">
                <a:latin typeface="Times New Roman" pitchFamily="18" charset="0"/>
                <a:ea typeface="宋体" pitchFamily="2" charset="-122"/>
                <a:cs typeface="Times New Roman" pitchFamily="18" charset="0"/>
              </a:rPr>
              <a:t>: S → L=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R  → · L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5" name="Text Box 12"/>
          <p:cNvSpPr txBox="1">
            <a:spLocks noChangeArrowheads="1"/>
          </p:cNvSpPr>
          <p:nvPr/>
        </p:nvSpPr>
        <p:spPr bwMode="auto">
          <a:xfrm>
            <a:off x="2475084" y="1439334"/>
            <a:ext cx="1447800"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 S’ → S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6" name="Text Box 12"/>
          <p:cNvSpPr txBox="1">
            <a:spLocks noChangeArrowheads="1"/>
          </p:cNvSpPr>
          <p:nvPr/>
        </p:nvSpPr>
        <p:spPr bwMode="auto">
          <a:xfrm>
            <a:off x="2478439" y="1913466"/>
            <a:ext cx="1673046" cy="584775"/>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 S → L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R → L</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7" name="Text Box 12"/>
          <p:cNvSpPr txBox="1">
            <a:spLocks noChangeArrowheads="1"/>
          </p:cNvSpPr>
          <p:nvPr/>
        </p:nvSpPr>
        <p:spPr bwMode="auto">
          <a:xfrm>
            <a:off x="2478439" y="2624664"/>
            <a:ext cx="144444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3</a:t>
            </a:r>
            <a:r>
              <a:rPr lang="en-US" altLang="zh-CN" sz="1600" b="1" dirty="0">
                <a:latin typeface="Times New Roman" pitchFamily="18" charset="0"/>
                <a:ea typeface="宋体" pitchFamily="2" charset="-122"/>
                <a:cs typeface="Times New Roman" pitchFamily="18" charset="0"/>
              </a:rPr>
              <a:t>: S → 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8" name="Text Box 12"/>
          <p:cNvSpPr txBox="1">
            <a:spLocks noChangeArrowheads="1"/>
          </p:cNvSpPr>
          <p:nvPr/>
        </p:nvSpPr>
        <p:spPr bwMode="auto">
          <a:xfrm>
            <a:off x="2895600" y="3118557"/>
            <a:ext cx="1900577"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4</a:t>
            </a:r>
            <a:r>
              <a:rPr lang="en-US" altLang="zh-CN" sz="1600" b="1" dirty="0">
                <a:latin typeface="Times New Roman" pitchFamily="18" charset="0"/>
                <a:ea typeface="宋体" pitchFamily="2" charset="-122"/>
                <a:cs typeface="Times New Roman" pitchFamily="18" charset="0"/>
              </a:rPr>
              <a:t>: L  →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R  →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9" name="Text Box 12"/>
          <p:cNvSpPr txBox="1">
            <a:spLocks noChangeArrowheads="1"/>
          </p:cNvSpPr>
          <p:nvPr/>
        </p:nvSpPr>
        <p:spPr bwMode="auto">
          <a:xfrm>
            <a:off x="381000" y="3423357"/>
            <a:ext cx="150806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5</a:t>
            </a:r>
            <a:r>
              <a:rPr lang="en-US" altLang="zh-CN" sz="1600" b="1" dirty="0">
                <a:latin typeface="Times New Roman" pitchFamily="18" charset="0"/>
                <a:ea typeface="宋体" pitchFamily="2" charset="-122"/>
                <a:cs typeface="Times New Roman" pitchFamily="18" charset="0"/>
              </a:rPr>
              <a:t>: L  → </a:t>
            </a:r>
            <a:r>
              <a:rPr lang="en-US" altLang="zh-CN" sz="1600" b="1" dirty="0" err="1">
                <a:latin typeface="Times New Roman" pitchFamily="18" charset="0"/>
                <a:ea typeface="宋体" pitchFamily="2" charset="-122"/>
                <a:cs typeface="Times New Roman" pitchFamily="18" charset="0"/>
              </a:rPr>
              <a:t>i</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0" name="Text Box 12"/>
          <p:cNvSpPr txBox="1">
            <a:spLocks noChangeArrowheads="1"/>
          </p:cNvSpPr>
          <p:nvPr/>
        </p:nvSpPr>
        <p:spPr bwMode="auto">
          <a:xfrm>
            <a:off x="5334000" y="3728157"/>
            <a:ext cx="1848931"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7</a:t>
            </a:r>
            <a:r>
              <a:rPr lang="en-US" altLang="zh-CN" sz="1600" b="1" dirty="0">
                <a:latin typeface="Times New Roman" pitchFamily="18" charset="0"/>
                <a:ea typeface="宋体" pitchFamily="2" charset="-122"/>
                <a:cs typeface="Times New Roman" pitchFamily="18" charset="0"/>
              </a:rPr>
              <a:t>: L  → </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1" name="Text Box 12"/>
          <p:cNvSpPr txBox="1">
            <a:spLocks noChangeArrowheads="1"/>
          </p:cNvSpPr>
          <p:nvPr/>
        </p:nvSpPr>
        <p:spPr bwMode="auto">
          <a:xfrm>
            <a:off x="5334000" y="4337757"/>
            <a:ext cx="1652675"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8</a:t>
            </a:r>
            <a:r>
              <a:rPr lang="en-US" altLang="zh-CN" sz="1600" b="1" dirty="0">
                <a:latin typeface="Times New Roman" pitchFamily="18" charset="0"/>
                <a:ea typeface="宋体" pitchFamily="2" charset="-122"/>
                <a:cs typeface="Times New Roman" pitchFamily="18" charset="0"/>
              </a:rPr>
              <a:t>: R → L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2" name="Text Box 12"/>
          <p:cNvSpPr txBox="1">
            <a:spLocks noChangeArrowheads="1"/>
          </p:cNvSpPr>
          <p:nvPr/>
        </p:nvSpPr>
        <p:spPr bwMode="auto">
          <a:xfrm>
            <a:off x="6857997" y="1193799"/>
            <a:ext cx="1752599"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9</a:t>
            </a:r>
            <a:r>
              <a:rPr lang="en-US" altLang="zh-CN" sz="1600" b="1" dirty="0">
                <a:latin typeface="Times New Roman" pitchFamily="18" charset="0"/>
                <a:ea typeface="宋体" pitchFamily="2" charset="-122"/>
                <a:cs typeface="Times New Roman" pitchFamily="18" charset="0"/>
              </a:rPr>
              <a:t>: S  → L=R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23" name="直接箭头连接符 22"/>
          <p:cNvCxnSpPr/>
          <p:nvPr/>
        </p:nvCxnSpPr>
        <p:spPr bwMode="auto">
          <a:xfrm>
            <a:off x="2060226" y="1614312"/>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TextBox 23"/>
          <p:cNvSpPr txBox="1"/>
          <p:nvPr/>
        </p:nvSpPr>
        <p:spPr>
          <a:xfrm>
            <a:off x="2064535" y="1337733"/>
            <a:ext cx="297665"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S</a:t>
            </a:r>
            <a:endParaRPr lang="zh-CN" altLang="en-US" sz="1600" dirty="0">
              <a:latin typeface="Times New Roman" pitchFamily="18" charset="0"/>
              <a:cs typeface="Times New Roman" pitchFamily="18" charset="0"/>
            </a:endParaRPr>
          </a:p>
        </p:txBody>
      </p:sp>
      <p:cxnSp>
        <p:nvCxnSpPr>
          <p:cNvPr id="25" name="直接箭头连接符 24"/>
          <p:cNvCxnSpPr/>
          <p:nvPr/>
        </p:nvCxnSpPr>
        <p:spPr bwMode="auto">
          <a:xfrm>
            <a:off x="2072302" y="2195694"/>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p:cNvSpPr txBox="1"/>
          <p:nvPr/>
        </p:nvSpPr>
        <p:spPr>
          <a:xfrm>
            <a:off x="2088853" y="1919115"/>
            <a:ext cx="273347"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27" name="直接箭头连接符 26"/>
          <p:cNvCxnSpPr/>
          <p:nvPr/>
        </p:nvCxnSpPr>
        <p:spPr bwMode="auto">
          <a:xfrm>
            <a:off x="2078421" y="2822232"/>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TextBox 27"/>
          <p:cNvSpPr txBox="1"/>
          <p:nvPr/>
        </p:nvSpPr>
        <p:spPr>
          <a:xfrm>
            <a:off x="2082731" y="2545653"/>
            <a:ext cx="27947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29" name="直接箭头连接符 28"/>
          <p:cNvCxnSpPr/>
          <p:nvPr/>
        </p:nvCxnSpPr>
        <p:spPr bwMode="auto">
          <a:xfrm>
            <a:off x="1210734" y="2923824"/>
            <a:ext cx="1676400" cy="6858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箭头连接符 29"/>
          <p:cNvCxnSpPr/>
          <p:nvPr/>
        </p:nvCxnSpPr>
        <p:spPr bwMode="auto">
          <a:xfrm flipH="1">
            <a:off x="1157611" y="2935617"/>
            <a:ext cx="46067" cy="48774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a:stCxn id="18" idx="1"/>
            <a:endCxn id="19" idx="3"/>
          </p:cNvCxnSpPr>
          <p:nvPr/>
        </p:nvCxnSpPr>
        <p:spPr bwMode="auto">
          <a:xfrm flipH="1" flipV="1">
            <a:off x="1889066" y="3592634"/>
            <a:ext cx="1006534" cy="6453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接箭头连接符 31"/>
          <p:cNvCxnSpPr/>
          <p:nvPr/>
        </p:nvCxnSpPr>
        <p:spPr bwMode="auto">
          <a:xfrm>
            <a:off x="4800600" y="3558880"/>
            <a:ext cx="565569" cy="397877"/>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箭头连接符 32"/>
          <p:cNvCxnSpPr>
            <a:stCxn id="18" idx="3"/>
            <a:endCxn id="21" idx="1"/>
          </p:cNvCxnSpPr>
          <p:nvPr/>
        </p:nvCxnSpPr>
        <p:spPr bwMode="auto">
          <a:xfrm>
            <a:off x="4796177" y="3657166"/>
            <a:ext cx="537823" cy="84986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接箭头连接符 33"/>
          <p:cNvCxnSpPr>
            <a:stCxn id="16" idx="3"/>
            <a:endCxn id="14" idx="1"/>
          </p:cNvCxnSpPr>
          <p:nvPr/>
        </p:nvCxnSpPr>
        <p:spPr bwMode="auto">
          <a:xfrm flipV="1">
            <a:off x="4151485" y="1675966"/>
            <a:ext cx="496715" cy="52988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p:cNvSpPr txBox="1"/>
          <p:nvPr/>
        </p:nvSpPr>
        <p:spPr>
          <a:xfrm>
            <a:off x="2286000" y="3118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38" name="TextBox 37"/>
          <p:cNvSpPr txBox="1"/>
          <p:nvPr/>
        </p:nvSpPr>
        <p:spPr>
          <a:xfrm>
            <a:off x="5029200" y="3541890"/>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9" name="TextBox 38"/>
          <p:cNvSpPr txBox="1"/>
          <p:nvPr/>
        </p:nvSpPr>
        <p:spPr>
          <a:xfrm>
            <a:off x="6477000" y="1041399"/>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40" name="TextBox 39"/>
          <p:cNvSpPr txBox="1"/>
          <p:nvPr/>
        </p:nvSpPr>
        <p:spPr>
          <a:xfrm>
            <a:off x="685800" y="30423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1" name="TextBox 40"/>
          <p:cNvSpPr txBox="1"/>
          <p:nvPr/>
        </p:nvSpPr>
        <p:spPr>
          <a:xfrm>
            <a:off x="1981200" y="35757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2" name="TextBox 41"/>
          <p:cNvSpPr txBox="1"/>
          <p:nvPr/>
        </p:nvSpPr>
        <p:spPr>
          <a:xfrm>
            <a:off x="4800600" y="4261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3" name="TextBox 42"/>
          <p:cNvSpPr txBox="1"/>
          <p:nvPr/>
        </p:nvSpPr>
        <p:spPr>
          <a:xfrm>
            <a:off x="4193817" y="1639713"/>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4" name="TextBox 43"/>
          <p:cNvSpPr txBox="1"/>
          <p:nvPr/>
        </p:nvSpPr>
        <p:spPr>
          <a:xfrm>
            <a:off x="5029200" y="22041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7" name="TextBox 46"/>
          <p:cNvSpPr txBox="1"/>
          <p:nvPr/>
        </p:nvSpPr>
        <p:spPr>
          <a:xfrm>
            <a:off x="6248400" y="22041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9" name="任意多边形 48"/>
          <p:cNvSpPr/>
          <p:nvPr/>
        </p:nvSpPr>
        <p:spPr bwMode="auto">
          <a:xfrm>
            <a:off x="2621844" y="3804357"/>
            <a:ext cx="281568" cy="306681"/>
          </a:xfrm>
          <a:custGeom>
            <a:avLst/>
            <a:gdLst>
              <a:gd name="connsiteX0" fmla="*/ 248356 w 259645"/>
              <a:gd name="connsiteY0" fmla="*/ 0 h 306681"/>
              <a:gd name="connsiteX1" fmla="*/ 22578 w 259645"/>
              <a:gd name="connsiteY1" fmla="*/ 90311 h 306681"/>
              <a:gd name="connsiteX2" fmla="*/ 112889 w 259645"/>
              <a:gd name="connsiteY2" fmla="*/ 270933 h 306681"/>
              <a:gd name="connsiteX3" fmla="*/ 259645 w 259645"/>
              <a:gd name="connsiteY3" fmla="*/ 304800 h 306681"/>
            </a:gdLst>
            <a:ahLst/>
            <a:cxnLst>
              <a:cxn ang="0">
                <a:pos x="connsiteX0" y="connsiteY0"/>
              </a:cxn>
              <a:cxn ang="0">
                <a:pos x="connsiteX1" y="connsiteY1"/>
              </a:cxn>
              <a:cxn ang="0">
                <a:pos x="connsiteX2" y="connsiteY2"/>
              </a:cxn>
              <a:cxn ang="0">
                <a:pos x="connsiteX3" y="connsiteY3"/>
              </a:cxn>
            </a:cxnLst>
            <a:rect l="l" t="t" r="r" b="b"/>
            <a:pathLst>
              <a:path w="259645" h="306681">
                <a:moveTo>
                  <a:pt x="248356" y="0"/>
                </a:moveTo>
                <a:cubicBezTo>
                  <a:pt x="146756" y="22578"/>
                  <a:pt x="45156" y="45156"/>
                  <a:pt x="22578" y="90311"/>
                </a:cubicBezTo>
                <a:cubicBezTo>
                  <a:pt x="0" y="135467"/>
                  <a:pt x="73378" y="235185"/>
                  <a:pt x="112889" y="270933"/>
                </a:cubicBezTo>
                <a:cubicBezTo>
                  <a:pt x="152400" y="306681"/>
                  <a:pt x="206022" y="305740"/>
                  <a:pt x="259645" y="30480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50" name="TextBox 49"/>
          <p:cNvSpPr txBox="1"/>
          <p:nvPr/>
        </p:nvSpPr>
        <p:spPr>
          <a:xfrm>
            <a:off x="2362200" y="3880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cxnSp>
        <p:nvCxnSpPr>
          <p:cNvPr id="65" name="直接箭头连接符 64"/>
          <p:cNvCxnSpPr>
            <a:endCxn id="22" idx="1"/>
          </p:cNvCxnSpPr>
          <p:nvPr/>
        </p:nvCxnSpPr>
        <p:spPr bwMode="auto">
          <a:xfrm flipV="1">
            <a:off x="6364116" y="1363076"/>
            <a:ext cx="493881"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Text Box 12"/>
          <p:cNvSpPr txBox="1">
            <a:spLocks noChangeArrowheads="1"/>
          </p:cNvSpPr>
          <p:nvPr/>
        </p:nvSpPr>
        <p:spPr bwMode="auto">
          <a:xfrm>
            <a:off x="6858001" y="1670757"/>
            <a:ext cx="1600200"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10</a:t>
            </a:r>
            <a:r>
              <a:rPr lang="en-US" altLang="zh-CN" sz="1600" b="1" dirty="0" smtClean="0">
                <a:latin typeface="Times New Roman" pitchFamily="18" charset="0"/>
                <a:ea typeface="宋体" pitchFamily="2" charset="-122"/>
                <a:cs typeface="Times New Roman" pitchFamily="18" charset="0"/>
              </a:rPr>
              <a:t>: R </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L</a:t>
            </a:r>
            <a:r>
              <a:rPr lang="en-US" altLang="zh-CN" sz="1600" b="1" dirty="0" smtClean="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67" name="TextBox 66"/>
          <p:cNvSpPr txBox="1"/>
          <p:nvPr/>
        </p:nvSpPr>
        <p:spPr>
          <a:xfrm>
            <a:off x="6477003" y="15183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68" name="直接箭头连接符 67"/>
          <p:cNvCxnSpPr>
            <a:endCxn id="66" idx="1"/>
          </p:cNvCxnSpPr>
          <p:nvPr/>
        </p:nvCxnSpPr>
        <p:spPr bwMode="auto">
          <a:xfrm>
            <a:off x="6364119" y="1840034"/>
            <a:ext cx="493882"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2" name="Text Box 12"/>
          <p:cNvSpPr txBox="1">
            <a:spLocks noChangeArrowheads="1"/>
          </p:cNvSpPr>
          <p:nvPr/>
        </p:nvSpPr>
        <p:spPr bwMode="auto">
          <a:xfrm>
            <a:off x="4648200" y="2508957"/>
            <a:ext cx="150806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12</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a:t>
            </a:r>
            <a:r>
              <a:rPr lang="en-US" altLang="zh-CN" sz="1600" b="1" dirty="0" err="1">
                <a:latin typeface="Times New Roman" pitchFamily="18" charset="0"/>
                <a:ea typeface="宋体" pitchFamily="2" charset="-122"/>
                <a:cs typeface="Times New Roman" pitchFamily="18" charset="0"/>
              </a:rPr>
              <a:t>i</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73" name="Text Box 12"/>
          <p:cNvSpPr txBox="1">
            <a:spLocks noChangeArrowheads="1"/>
          </p:cNvSpPr>
          <p:nvPr/>
        </p:nvSpPr>
        <p:spPr bwMode="auto">
          <a:xfrm>
            <a:off x="7086600" y="2356557"/>
            <a:ext cx="1900577"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11</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R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L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75" name="直接箭头连接符 74"/>
          <p:cNvCxnSpPr>
            <a:stCxn id="14" idx="2"/>
            <a:endCxn id="72" idx="0"/>
          </p:cNvCxnSpPr>
          <p:nvPr/>
        </p:nvCxnSpPr>
        <p:spPr bwMode="auto">
          <a:xfrm flipH="1">
            <a:off x="5402233" y="2214575"/>
            <a:ext cx="0" cy="29438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7" name="直接箭头连接符 76"/>
          <p:cNvCxnSpPr>
            <a:stCxn id="14" idx="2"/>
          </p:cNvCxnSpPr>
          <p:nvPr/>
        </p:nvCxnSpPr>
        <p:spPr bwMode="auto">
          <a:xfrm>
            <a:off x="5506158" y="2214575"/>
            <a:ext cx="1580442" cy="52298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9" name="直接箭头连接符 78"/>
          <p:cNvCxnSpPr>
            <a:stCxn id="73" idx="0"/>
          </p:cNvCxnSpPr>
          <p:nvPr/>
        </p:nvCxnSpPr>
        <p:spPr bwMode="auto">
          <a:xfrm flipV="1">
            <a:off x="8036889" y="2051757"/>
            <a:ext cx="0" cy="3048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0" name="TextBox 79"/>
          <p:cNvSpPr txBox="1"/>
          <p:nvPr/>
        </p:nvSpPr>
        <p:spPr>
          <a:xfrm>
            <a:off x="7543800" y="1975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81" name="Text Box 12"/>
          <p:cNvSpPr txBox="1">
            <a:spLocks noChangeArrowheads="1"/>
          </p:cNvSpPr>
          <p:nvPr/>
        </p:nvSpPr>
        <p:spPr bwMode="auto">
          <a:xfrm>
            <a:off x="4961466" y="3118557"/>
            <a:ext cx="1752599"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13</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84" name="直接箭头连接符 83"/>
          <p:cNvCxnSpPr>
            <a:stCxn id="73" idx="1"/>
            <a:endCxn id="81" idx="0"/>
          </p:cNvCxnSpPr>
          <p:nvPr/>
        </p:nvCxnSpPr>
        <p:spPr bwMode="auto">
          <a:xfrm flipH="1">
            <a:off x="5837766" y="2895166"/>
            <a:ext cx="1248834" cy="223391"/>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5" name="TextBox 84"/>
          <p:cNvSpPr txBox="1"/>
          <p:nvPr/>
        </p:nvSpPr>
        <p:spPr>
          <a:xfrm>
            <a:off x="6248400" y="2737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87" name="直接箭头连接符 86"/>
          <p:cNvCxnSpPr>
            <a:stCxn id="73" idx="1"/>
            <a:endCxn id="72" idx="3"/>
          </p:cNvCxnSpPr>
          <p:nvPr/>
        </p:nvCxnSpPr>
        <p:spPr bwMode="auto">
          <a:xfrm flipH="1" flipV="1">
            <a:off x="6156266" y="2678234"/>
            <a:ext cx="930334" cy="21693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8" name="TextBox 87"/>
          <p:cNvSpPr txBox="1"/>
          <p:nvPr/>
        </p:nvSpPr>
        <p:spPr>
          <a:xfrm>
            <a:off x="6248400" y="2463801"/>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89" name="任意多边形 88"/>
          <p:cNvSpPr/>
          <p:nvPr/>
        </p:nvSpPr>
        <p:spPr bwMode="auto">
          <a:xfrm>
            <a:off x="7281333" y="3443113"/>
            <a:ext cx="479778" cy="308562"/>
          </a:xfrm>
          <a:custGeom>
            <a:avLst/>
            <a:gdLst>
              <a:gd name="connsiteX0" fmla="*/ 0 w 479778"/>
              <a:gd name="connsiteY0" fmla="*/ 0 h 308562"/>
              <a:gd name="connsiteX1" fmla="*/ 124178 w 479778"/>
              <a:gd name="connsiteY1" fmla="*/ 270933 h 308562"/>
              <a:gd name="connsiteX2" fmla="*/ 428978 w 479778"/>
              <a:gd name="connsiteY2" fmla="*/ 225777 h 308562"/>
              <a:gd name="connsiteX3" fmla="*/ 428978 w 479778"/>
              <a:gd name="connsiteY3" fmla="*/ 0 h 308562"/>
            </a:gdLst>
            <a:ahLst/>
            <a:cxnLst>
              <a:cxn ang="0">
                <a:pos x="connsiteX0" y="connsiteY0"/>
              </a:cxn>
              <a:cxn ang="0">
                <a:pos x="connsiteX1" y="connsiteY1"/>
              </a:cxn>
              <a:cxn ang="0">
                <a:pos x="connsiteX2" y="connsiteY2"/>
              </a:cxn>
              <a:cxn ang="0">
                <a:pos x="connsiteX3" y="connsiteY3"/>
              </a:cxn>
            </a:cxnLst>
            <a:rect l="l" t="t" r="r" b="b"/>
            <a:pathLst>
              <a:path w="479778" h="308562">
                <a:moveTo>
                  <a:pt x="0" y="0"/>
                </a:moveTo>
                <a:cubicBezTo>
                  <a:pt x="26341" y="116652"/>
                  <a:pt x="52682" y="233304"/>
                  <a:pt x="124178" y="270933"/>
                </a:cubicBezTo>
                <a:cubicBezTo>
                  <a:pt x="195674" y="308562"/>
                  <a:pt x="378178" y="270932"/>
                  <a:pt x="428978" y="225777"/>
                </a:cubicBezTo>
                <a:cubicBezTo>
                  <a:pt x="479778" y="180622"/>
                  <a:pt x="454378" y="90311"/>
                  <a:pt x="428978" y="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90" name="TextBox 89"/>
          <p:cNvSpPr txBox="1"/>
          <p:nvPr/>
        </p:nvSpPr>
        <p:spPr>
          <a:xfrm>
            <a:off x="7848600" y="3499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xEl>
                                              <p:pRg st="2" end="2"/>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
                                            <p:bg/>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
                                            <p:txEl>
                                              <p:pRg st="2" end="2"/>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39"/>
                                        </p:tgtEl>
                                        <p:attrNameLst>
                                          <p:attrName>style.visibility</p:attrName>
                                        </p:attrNameLst>
                                      </p:cBhvr>
                                      <p:to>
                                        <p:strVal val="visible"/>
                                      </p:to>
                                    </p:set>
                                  </p:childTnLst>
                                </p:cTn>
                              </p:par>
                              <p:par>
                                <p:cTn id="139" presetID="1" presetClass="entr" presetSubtype="0" fill="hold" grpId="1" nodeType="with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3">
                                            <p:bg/>
                                          </p:spTgt>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73">
                                            <p:txEl>
                                              <p:pRg st="2" end="2"/>
                                            </p:txEl>
                                          </p:spTgt>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7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8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7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0"/>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8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8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4" grpId="0" uiExpand="1" build="p" animBg="1"/>
      <p:bldP spid="15" grpId="0" animBg="1"/>
      <p:bldP spid="16" grpId="0" animBg="1"/>
      <p:bldP spid="17" grpId="0" animBg="1"/>
      <p:bldP spid="18" grpId="0" uiExpand="1" build="p" animBg="1"/>
      <p:bldP spid="19" grpId="0" animBg="1"/>
      <p:bldP spid="20" grpId="0" animBg="1"/>
      <p:bldP spid="21" grpId="0" animBg="1"/>
      <p:bldP spid="22" grpId="0" animBg="1"/>
      <p:bldP spid="22" grpId="1" animBg="1"/>
      <p:bldP spid="24" grpId="0"/>
      <p:bldP spid="26" grpId="0"/>
      <p:bldP spid="28" grpId="0"/>
      <p:bldP spid="37" grpId="0"/>
      <p:bldP spid="38" grpId="0"/>
      <p:bldP spid="39" grpId="0"/>
      <p:bldP spid="39" grpId="1"/>
      <p:bldP spid="40" grpId="0"/>
      <p:bldP spid="41" grpId="0"/>
      <p:bldP spid="42" grpId="0"/>
      <p:bldP spid="43" grpId="0"/>
      <p:bldP spid="44" grpId="0"/>
      <p:bldP spid="47" grpId="0"/>
      <p:bldP spid="49" grpId="0" animBg="1"/>
      <p:bldP spid="50" grpId="0"/>
      <p:bldP spid="66" grpId="0" animBg="1"/>
      <p:bldP spid="67" grpId="0"/>
      <p:bldP spid="72" grpId="0" animBg="1"/>
      <p:bldP spid="73" grpId="0" uiExpand="1" build="p" animBg="1"/>
      <p:bldP spid="80" grpId="0"/>
      <p:bldP spid="81" grpId="0" animBg="1"/>
      <p:bldP spid="85" grpId="0"/>
      <p:bldP spid="88" grpId="0"/>
      <p:bldP spid="89" grpId="0" animBg="1"/>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27"/>
          <p:cNvSpPr txBox="1">
            <a:spLocks noChangeArrowheads="1"/>
          </p:cNvSpPr>
          <p:nvPr/>
        </p:nvSpPr>
        <p:spPr bwMode="auto">
          <a:xfrm>
            <a:off x="609600" y="314980"/>
            <a:ext cx="41148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LR(1</a:t>
            </a:r>
            <a:r>
              <a:rPr lang="en-US" altLang="zh-CN" sz="2800" b="1" dirty="0" smtClean="0">
                <a:solidFill>
                  <a:srgbClr val="C00000"/>
                </a:solidFill>
                <a:latin typeface="黑体" pitchFamily="49" charset="-122"/>
                <a:ea typeface="黑体" pitchFamily="49" charset="-122"/>
              </a:rPr>
              <a:t>)</a:t>
            </a:r>
            <a:r>
              <a:rPr lang="zh-CN" altLang="en-US" sz="2800" b="1" dirty="0" smtClean="0">
                <a:solidFill>
                  <a:srgbClr val="C00000"/>
                </a:solidFill>
                <a:latin typeface="黑体" pitchFamily="49" charset="-122"/>
                <a:ea typeface="黑体" pitchFamily="49" charset="-122"/>
              </a:rPr>
              <a:t>分析表构造举例</a:t>
            </a:r>
            <a:endParaRPr lang="zh-CN" altLang="en-US" sz="2800" b="1" dirty="0">
              <a:solidFill>
                <a:srgbClr val="C00000"/>
              </a:solidFill>
              <a:latin typeface="黑体" pitchFamily="49" charset="-122"/>
              <a:ea typeface="黑体" pitchFamily="49" charset="-122"/>
            </a:endParaRP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34</a:t>
            </a:fld>
            <a:endParaRPr lang="en-US" altLang="zh-CN" dirty="0"/>
          </a:p>
        </p:txBody>
      </p:sp>
      <p:graphicFrame>
        <p:nvGraphicFramePr>
          <p:cNvPr id="11" name="表格 10"/>
          <p:cNvGraphicFramePr>
            <a:graphicFrameLocks noGrp="1"/>
          </p:cNvGraphicFramePr>
          <p:nvPr/>
        </p:nvGraphicFramePr>
        <p:xfrm>
          <a:off x="1447800" y="1066800"/>
          <a:ext cx="6096000" cy="48768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04800">
                <a:tc rowSpan="2">
                  <a:txBody>
                    <a:bodyPr/>
                    <a:lstStyle/>
                    <a:p>
                      <a:pPr algn="ctr"/>
                      <a:r>
                        <a:rPr lang="zh-CN" altLang="en-US" sz="1400" dirty="0" smtClean="0">
                          <a:solidFill>
                            <a:schemeClr val="tx1"/>
                          </a:solidFill>
                          <a:latin typeface="Times New Roman" pitchFamily="18" charset="0"/>
                          <a:cs typeface="Times New Roman" pitchFamily="18" charset="0"/>
                        </a:rPr>
                        <a:t>状态</a:t>
                      </a:r>
                      <a:endParaRPr lang="zh-CN" altLang="en-US" sz="1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400" dirty="0" smtClean="0">
                          <a:solidFill>
                            <a:schemeClr val="tx1"/>
                          </a:solidFill>
                          <a:latin typeface="Times New Roman" pitchFamily="18" charset="0"/>
                          <a:cs typeface="Times New Roman" pitchFamily="18" charset="0"/>
                        </a:rPr>
                        <a:t>ACTION</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smtClean="0">
                          <a:solidFill>
                            <a:schemeClr val="tx1"/>
                          </a:solidFill>
                          <a:latin typeface="Times New Roman" pitchFamily="18" charset="0"/>
                          <a:cs typeface="Times New Roman" pitchFamily="18" charset="0"/>
                        </a:rPr>
                        <a:t>GOTO</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v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smtClean="0">
                          <a:solidFill>
                            <a:schemeClr val="tx1"/>
                          </a:solidFill>
                          <a:latin typeface="Times New Roman" pitchFamily="18" charset="0"/>
                          <a:cs typeface="Times New Roman" pitchFamily="18" charset="0"/>
                        </a:rPr>
                        <a:t>i</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L</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acc</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6</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4</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7</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8</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5</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6</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7</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8</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Text Box 5"/>
          <p:cNvSpPr txBox="1">
            <a:spLocks noChangeArrowheads="1"/>
          </p:cNvSpPr>
          <p:nvPr/>
        </p:nvSpPr>
        <p:spPr bwMode="auto">
          <a:xfrm>
            <a:off x="609600" y="1447800"/>
            <a:ext cx="7924800" cy="830997"/>
          </a:xfrm>
          <a:prstGeom prst="rect">
            <a:avLst/>
          </a:prstGeom>
          <a:noFill/>
          <a:ln w="9525">
            <a:noFill/>
            <a:miter lim="800000"/>
            <a:headEnd/>
            <a:tailEnd/>
          </a:ln>
        </p:spPr>
        <p:txBody>
          <a:bodyPr>
            <a:spAutoFit/>
          </a:bodyPr>
          <a:lstStyle/>
          <a:p>
            <a:pPr indent="606425" algn="l">
              <a:lnSpc>
                <a:spcPct val="120000"/>
              </a:lnSpc>
              <a:spcBef>
                <a:spcPct val="50000"/>
              </a:spcBef>
            </a:pPr>
            <a:r>
              <a:rPr lang="zh-CN" altLang="en-US" sz="2000" b="1" dirty="0" smtClean="0">
                <a:latin typeface="+mn-ea"/>
                <a:ea typeface="+mn-ea"/>
              </a:rPr>
              <a:t>对</a:t>
            </a:r>
            <a:r>
              <a:rPr lang="en-US" altLang="zh-CN" sz="2000" b="1" dirty="0" smtClean="0">
                <a:latin typeface="+mn-ea"/>
                <a:ea typeface="+mn-ea"/>
              </a:rPr>
              <a:t>G</a:t>
            </a:r>
            <a:r>
              <a:rPr lang="zh-CN" altLang="en-US" sz="2000" b="1" dirty="0" smtClean="0">
                <a:latin typeface="+mn-ea"/>
                <a:ea typeface="+mn-ea"/>
              </a:rPr>
              <a:t>构造的</a:t>
            </a:r>
            <a:r>
              <a:rPr lang="en-US" altLang="zh-CN" sz="2000" b="1" dirty="0" smtClean="0">
                <a:latin typeface="+mn-ea"/>
                <a:ea typeface="+mn-ea"/>
              </a:rPr>
              <a:t>LR</a:t>
            </a:r>
            <a:r>
              <a:rPr lang="en-US" altLang="zh-CN" sz="2000" b="1" dirty="0" smtClean="0">
                <a:latin typeface="+mn-ea"/>
                <a:ea typeface="+mn-ea"/>
              </a:rPr>
              <a:t>(1)</a:t>
            </a:r>
            <a:r>
              <a:rPr lang="zh-CN" altLang="en-US" sz="2000" b="1" dirty="0" smtClean="0">
                <a:latin typeface="+mn-ea"/>
                <a:ea typeface="+mn-ea"/>
              </a:rPr>
              <a:t>分析表不含多重入口，即</a:t>
            </a:r>
            <a:r>
              <a:rPr lang="en-US" altLang="zh-CN" sz="2000" b="1" dirty="0" smtClean="0">
                <a:latin typeface="+mn-ea"/>
                <a:ea typeface="+mn-ea"/>
              </a:rPr>
              <a:t>LR(1)</a:t>
            </a:r>
            <a:r>
              <a:rPr lang="zh-CN" altLang="en-US" sz="2000" b="1" dirty="0" smtClean="0">
                <a:latin typeface="+mn-ea"/>
                <a:ea typeface="+mn-ea"/>
              </a:rPr>
              <a:t>项目集规范族的每个</a:t>
            </a:r>
            <a:r>
              <a:rPr lang="en-US" altLang="zh-CN" sz="2000" b="1" dirty="0" smtClean="0">
                <a:latin typeface="+mn-ea"/>
                <a:ea typeface="+mn-ea"/>
              </a:rPr>
              <a:t>LR(1)</a:t>
            </a:r>
            <a:r>
              <a:rPr lang="zh-CN" altLang="en-US" sz="2000" b="1" dirty="0" smtClean="0">
                <a:latin typeface="+mn-ea"/>
                <a:ea typeface="+mn-ea"/>
              </a:rPr>
              <a:t>项目集不含冲突项目，该文法</a:t>
            </a:r>
            <a:r>
              <a:rPr lang="zh-CN" altLang="en-US" sz="2000" b="1" dirty="0" smtClean="0">
                <a:latin typeface="+mn-ea"/>
                <a:ea typeface="+mn-ea"/>
              </a:rPr>
              <a:t>称为</a:t>
            </a:r>
            <a:r>
              <a:rPr lang="en-US" altLang="zh-CN" sz="2000" b="1" dirty="0">
                <a:solidFill>
                  <a:srgbClr val="CC6600"/>
                </a:solidFill>
                <a:latin typeface="+mn-ea"/>
                <a:ea typeface="+mn-ea"/>
              </a:rPr>
              <a:t>LR(1)</a:t>
            </a:r>
            <a:r>
              <a:rPr lang="zh-CN" altLang="en-US" sz="2000" b="1" dirty="0">
                <a:solidFill>
                  <a:srgbClr val="FF6600"/>
                </a:solidFill>
                <a:latin typeface="+mn-ea"/>
                <a:ea typeface="+mn-ea"/>
              </a:rPr>
              <a:t>文法</a:t>
            </a:r>
            <a:r>
              <a:rPr lang="zh-CN" altLang="en-US" sz="2000" b="1" dirty="0">
                <a:latin typeface="+mn-ea"/>
                <a:ea typeface="+mn-ea"/>
              </a:rPr>
              <a:t>。 </a:t>
            </a:r>
          </a:p>
        </p:txBody>
      </p:sp>
      <p:sp>
        <p:nvSpPr>
          <p:cNvPr id="41991" name="Text Box 6"/>
          <p:cNvSpPr txBox="1">
            <a:spLocks noChangeArrowheads="1"/>
          </p:cNvSpPr>
          <p:nvPr/>
        </p:nvSpPr>
        <p:spPr bwMode="auto">
          <a:xfrm>
            <a:off x="1066800" y="2971800"/>
            <a:ext cx="7467600" cy="163121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000" b="1" dirty="0">
                <a:latin typeface="+mn-ea"/>
                <a:ea typeface="+mn-ea"/>
              </a:rPr>
              <a:t>关于</a:t>
            </a:r>
            <a:r>
              <a:rPr lang="en-US" altLang="zh-CN" sz="2000" b="1" dirty="0">
                <a:latin typeface="+mn-ea"/>
                <a:ea typeface="+mn-ea"/>
              </a:rPr>
              <a:t>LR(1)</a:t>
            </a:r>
            <a:r>
              <a:rPr lang="zh-CN" altLang="en-US" sz="2000" b="1" dirty="0">
                <a:latin typeface="+mn-ea"/>
                <a:ea typeface="+mn-ea"/>
              </a:rPr>
              <a:t>文法，可以得出下列几个结论。</a:t>
            </a:r>
          </a:p>
          <a:p>
            <a:pPr algn="l">
              <a:lnSpc>
                <a:spcPct val="110000"/>
              </a:lnSpc>
              <a:spcBef>
                <a:spcPct val="20000"/>
              </a:spcBef>
            </a:pPr>
            <a:r>
              <a:rPr lang="zh-CN" altLang="en-US" sz="2000" b="1" dirty="0">
                <a:latin typeface="+mn-ea"/>
                <a:ea typeface="+mn-ea"/>
              </a:rPr>
              <a:t>       ⑴ 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可采用</a:t>
            </a:r>
            <a:r>
              <a:rPr lang="en-US" altLang="zh-CN" sz="2000" b="1" dirty="0">
                <a:latin typeface="+mn-ea"/>
                <a:ea typeface="+mn-ea"/>
              </a:rPr>
              <a:t>LR(1)</a:t>
            </a:r>
            <a:r>
              <a:rPr lang="zh-CN" altLang="en-US" sz="2000" b="1" dirty="0">
                <a:latin typeface="+mn-ea"/>
                <a:ea typeface="+mn-ea"/>
              </a:rPr>
              <a:t>分析法。</a:t>
            </a:r>
          </a:p>
          <a:p>
            <a:pPr algn="l">
              <a:lnSpc>
                <a:spcPct val="110000"/>
              </a:lnSpc>
              <a:spcBef>
                <a:spcPct val="20000"/>
              </a:spcBef>
            </a:pPr>
            <a:r>
              <a:rPr lang="zh-CN" altLang="en-US" sz="2000" b="1" dirty="0">
                <a:latin typeface="+mn-ea"/>
                <a:ea typeface="+mn-ea"/>
              </a:rPr>
              <a:t>       ⑵ 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是无二义性的。</a:t>
            </a:r>
          </a:p>
          <a:p>
            <a:pPr algn="l">
              <a:lnSpc>
                <a:spcPct val="110000"/>
              </a:lnSpc>
              <a:spcBef>
                <a:spcPct val="20000"/>
              </a:spcBef>
            </a:pPr>
            <a:r>
              <a:rPr lang="zh-CN" altLang="en-US" sz="2000" b="1" dirty="0">
                <a:latin typeface="+mn-ea"/>
                <a:ea typeface="+mn-ea"/>
              </a:rPr>
              <a:t>       ⑶ 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SLR(1)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一定是</a:t>
            </a:r>
            <a:r>
              <a:rPr lang="en-US" altLang="zh-CN" sz="2000" b="1" dirty="0">
                <a:latin typeface="+mn-ea"/>
                <a:ea typeface="+mn-ea"/>
              </a:rPr>
              <a:t>LR(1) </a:t>
            </a:r>
            <a:r>
              <a:rPr lang="zh-CN" altLang="en-US" sz="2000" b="1" dirty="0">
                <a:latin typeface="+mn-ea"/>
                <a:ea typeface="+mn-ea"/>
              </a:rPr>
              <a:t>。 </a:t>
            </a:r>
          </a:p>
        </p:txBody>
      </p:sp>
      <p:sp>
        <p:nvSpPr>
          <p:cNvPr id="9" name="Text Box 1027"/>
          <p:cNvSpPr txBox="1">
            <a:spLocks noChangeArrowheads="1"/>
          </p:cNvSpPr>
          <p:nvPr/>
        </p:nvSpPr>
        <p:spPr bwMode="auto">
          <a:xfrm>
            <a:off x="609600" y="314980"/>
            <a:ext cx="41148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00000"/>
                </a:solidFill>
                <a:latin typeface="黑体" pitchFamily="49" charset="-122"/>
                <a:ea typeface="黑体" pitchFamily="49" charset="-122"/>
              </a:rPr>
              <a:t>LR(1)</a:t>
            </a:r>
            <a:r>
              <a:rPr lang="zh-CN" altLang="en-US" sz="2800" b="1" dirty="0" smtClean="0">
                <a:solidFill>
                  <a:srgbClr val="C00000"/>
                </a:solidFill>
                <a:latin typeface="黑体" pitchFamily="49" charset="-122"/>
                <a:ea typeface="黑体" pitchFamily="49" charset="-122"/>
              </a:rPr>
              <a:t>文法的定义</a:t>
            </a:r>
            <a:endParaRPr lang="zh-CN" altLang="en-US" sz="2800" b="1" dirty="0">
              <a:solidFill>
                <a:srgbClr val="C00000"/>
              </a:solidFill>
              <a:latin typeface="黑体" pitchFamily="49" charset="-122"/>
              <a:ea typeface="黑体" pitchFamily="49" charset="-122"/>
            </a:endParaRP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35</a:t>
            </a:fld>
            <a:endParaRPr lang="en-US" altLang="zh-CN"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Text Box 4"/>
          <p:cNvSpPr txBox="1">
            <a:spLocks noChangeArrowheads="1"/>
          </p:cNvSpPr>
          <p:nvPr/>
        </p:nvSpPr>
        <p:spPr bwMode="auto">
          <a:xfrm>
            <a:off x="304800" y="1022568"/>
            <a:ext cx="8382000" cy="835806"/>
          </a:xfrm>
          <a:prstGeom prst="rect">
            <a:avLst/>
          </a:prstGeom>
          <a:noFill/>
          <a:ln w="9525">
            <a:noFill/>
            <a:miter lim="800000"/>
            <a:headEnd/>
            <a:tailEnd/>
          </a:ln>
        </p:spPr>
        <p:txBody>
          <a:bodyPr>
            <a:spAutoFit/>
          </a:bodyPr>
          <a:lstStyle/>
          <a:p>
            <a:pPr indent="606425">
              <a:lnSpc>
                <a:spcPct val="130000"/>
              </a:lnSpc>
              <a:spcBef>
                <a:spcPct val="50000"/>
              </a:spcBef>
            </a:pPr>
            <a:r>
              <a:rPr lang="zh-CN" altLang="en-US" sz="2000" b="1" dirty="0">
                <a:latin typeface="+mn-ea"/>
                <a:ea typeface="+mn-ea"/>
              </a:rPr>
              <a:t>定义 </a:t>
            </a:r>
            <a:r>
              <a:rPr lang="en-US" altLang="zh-CN" sz="2000" b="1" dirty="0">
                <a:latin typeface="+mn-ea"/>
                <a:ea typeface="+mn-ea"/>
              </a:rPr>
              <a:t>7.14  </a:t>
            </a:r>
            <a:r>
              <a:rPr lang="zh-CN" altLang="en-US" sz="2000" b="1" dirty="0">
                <a:latin typeface="+mn-ea"/>
                <a:ea typeface="+mn-ea"/>
              </a:rPr>
              <a:t>如果采用同心项目集合并方法，进行合并后的文法</a:t>
            </a:r>
            <a:r>
              <a:rPr lang="en-US" altLang="zh-CN" sz="2000" b="1" dirty="0">
                <a:latin typeface="+mn-ea"/>
                <a:ea typeface="+mn-ea"/>
              </a:rPr>
              <a:t>G</a:t>
            </a:r>
            <a:r>
              <a:rPr lang="zh-CN" altLang="en-US" sz="2000" b="1" dirty="0">
                <a:latin typeface="+mn-ea"/>
                <a:ea typeface="+mn-ea"/>
              </a:rPr>
              <a:t>的</a:t>
            </a:r>
            <a:r>
              <a:rPr lang="en-US" altLang="zh-CN" sz="2000" b="1" dirty="0">
                <a:latin typeface="+mn-ea"/>
                <a:ea typeface="+mn-ea"/>
              </a:rPr>
              <a:t>LR(1)</a:t>
            </a:r>
            <a:r>
              <a:rPr lang="zh-CN" altLang="en-US" sz="2000" b="1" dirty="0">
                <a:latin typeface="+mn-ea"/>
                <a:ea typeface="+mn-ea"/>
              </a:rPr>
              <a:t>项目集规范族，没有</a:t>
            </a:r>
            <a:r>
              <a:rPr lang="en-US" altLang="zh-CN" sz="2000" b="1" dirty="0">
                <a:latin typeface="+mn-ea"/>
                <a:ea typeface="+mn-ea"/>
              </a:rPr>
              <a:t>LR(1)</a:t>
            </a:r>
            <a:r>
              <a:rPr lang="zh-CN" altLang="en-US" sz="2000" b="1" dirty="0">
                <a:latin typeface="+mn-ea"/>
                <a:ea typeface="+mn-ea"/>
              </a:rPr>
              <a:t>项目冲突，则称文法</a:t>
            </a:r>
            <a:r>
              <a:rPr lang="en-US" altLang="zh-CN" sz="2000" b="1" dirty="0">
                <a:latin typeface="+mn-ea"/>
                <a:ea typeface="+mn-ea"/>
              </a:rPr>
              <a:t>G</a:t>
            </a:r>
            <a:r>
              <a:rPr lang="zh-CN" altLang="en-US" sz="2000" b="1" dirty="0">
                <a:latin typeface="+mn-ea"/>
                <a:ea typeface="+mn-ea"/>
              </a:rPr>
              <a:t>为</a:t>
            </a:r>
            <a:r>
              <a:rPr lang="en-US" altLang="zh-CN" sz="2000" b="1" dirty="0">
                <a:solidFill>
                  <a:srgbClr val="FF6600"/>
                </a:solidFill>
                <a:latin typeface="+mn-ea"/>
                <a:ea typeface="+mn-ea"/>
              </a:rPr>
              <a:t>LALR(1)</a:t>
            </a:r>
            <a:r>
              <a:rPr lang="zh-CN" altLang="en-US" sz="2000" b="1" dirty="0">
                <a:solidFill>
                  <a:srgbClr val="FF6600"/>
                </a:solidFill>
                <a:latin typeface="+mn-ea"/>
                <a:ea typeface="+mn-ea"/>
              </a:rPr>
              <a:t>文法</a:t>
            </a:r>
            <a:r>
              <a:rPr lang="zh-CN" altLang="en-US" sz="2000" b="1" dirty="0">
                <a:latin typeface="+mn-ea"/>
                <a:ea typeface="+mn-ea"/>
              </a:rPr>
              <a:t>。</a:t>
            </a:r>
          </a:p>
        </p:txBody>
      </p:sp>
      <p:sp>
        <p:nvSpPr>
          <p:cNvPr id="43014" name="Text Box 5"/>
          <p:cNvSpPr txBox="1">
            <a:spLocks noChangeArrowheads="1"/>
          </p:cNvSpPr>
          <p:nvPr/>
        </p:nvSpPr>
        <p:spPr bwMode="auto">
          <a:xfrm>
            <a:off x="838200" y="2590800"/>
            <a:ext cx="7543800" cy="1733550"/>
          </a:xfrm>
          <a:prstGeom prst="rect">
            <a:avLst/>
          </a:prstGeom>
          <a:noFill/>
          <a:ln w="9525">
            <a:noFill/>
            <a:miter lim="800000"/>
            <a:headEnd/>
            <a:tailEnd/>
          </a:ln>
        </p:spPr>
        <p:txBody>
          <a:bodyPr>
            <a:spAutoFit/>
          </a:bodyPr>
          <a:lstStyle/>
          <a:p>
            <a:pPr algn="l">
              <a:lnSpc>
                <a:spcPct val="120000"/>
              </a:lnSpc>
              <a:spcBef>
                <a:spcPct val="20000"/>
              </a:spcBef>
            </a:pPr>
            <a:r>
              <a:rPr lang="zh-CN" altLang="en-US" sz="2000" b="1" dirty="0">
                <a:latin typeface="+mn-ea"/>
                <a:ea typeface="+mn-ea"/>
              </a:rPr>
              <a:t>关于</a:t>
            </a:r>
            <a:r>
              <a:rPr lang="en-US" altLang="zh-CN" sz="2000" b="1" dirty="0">
                <a:latin typeface="+mn-ea"/>
                <a:ea typeface="+mn-ea"/>
              </a:rPr>
              <a:t>LALR(1)</a:t>
            </a:r>
            <a:r>
              <a:rPr lang="zh-CN" altLang="en-US" sz="2000" b="1" dirty="0">
                <a:latin typeface="+mn-ea"/>
                <a:ea typeface="+mn-ea"/>
              </a:rPr>
              <a:t>文法，可以得出下列几个结论。</a:t>
            </a:r>
          </a:p>
          <a:p>
            <a:pPr algn="l">
              <a:lnSpc>
                <a:spcPct val="120000"/>
              </a:lnSpc>
              <a:spcBef>
                <a:spcPct val="20000"/>
              </a:spcBef>
            </a:pPr>
            <a:r>
              <a:rPr lang="zh-CN" altLang="en-US" sz="2000" b="1" dirty="0">
                <a:latin typeface="+mn-ea"/>
                <a:ea typeface="+mn-ea"/>
              </a:rPr>
              <a:t>     </a:t>
            </a:r>
            <a:r>
              <a:rPr lang="zh-CN" altLang="en-US" sz="2000" b="1" dirty="0" smtClean="0">
                <a:latin typeface="+mn-ea"/>
                <a:ea typeface="+mn-ea"/>
              </a:rPr>
              <a:t>⑴</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LALR(1)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可采用</a:t>
            </a:r>
            <a:r>
              <a:rPr lang="en-US" altLang="zh-CN" sz="2000" b="1" dirty="0">
                <a:latin typeface="+mn-ea"/>
                <a:ea typeface="+mn-ea"/>
              </a:rPr>
              <a:t>LALR(1)</a:t>
            </a:r>
            <a:r>
              <a:rPr lang="zh-CN" altLang="en-US" sz="2000" b="1" dirty="0">
                <a:latin typeface="+mn-ea"/>
                <a:ea typeface="+mn-ea"/>
              </a:rPr>
              <a:t>分析法。</a:t>
            </a:r>
          </a:p>
          <a:p>
            <a:pPr algn="l">
              <a:lnSpc>
                <a:spcPct val="120000"/>
              </a:lnSpc>
              <a:spcBef>
                <a:spcPct val="20000"/>
              </a:spcBef>
            </a:pPr>
            <a:r>
              <a:rPr lang="zh-CN" altLang="en-US" sz="2000" b="1" dirty="0">
                <a:latin typeface="+mn-ea"/>
                <a:ea typeface="+mn-ea"/>
              </a:rPr>
              <a:t>     </a:t>
            </a:r>
            <a:r>
              <a:rPr lang="zh-CN" altLang="en-US" sz="2000" b="1" dirty="0" smtClean="0">
                <a:latin typeface="+mn-ea"/>
                <a:ea typeface="+mn-ea"/>
              </a:rPr>
              <a:t>⑵</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LALR(1)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是无二义性的。</a:t>
            </a:r>
          </a:p>
          <a:p>
            <a:pPr algn="l">
              <a:lnSpc>
                <a:spcPct val="120000"/>
              </a:lnSpc>
              <a:spcBef>
                <a:spcPct val="20000"/>
              </a:spcBef>
            </a:pPr>
            <a:r>
              <a:rPr lang="zh-CN" altLang="en-US" sz="2000" b="1" dirty="0">
                <a:latin typeface="+mn-ea"/>
                <a:ea typeface="+mn-ea"/>
              </a:rPr>
              <a:t>     </a:t>
            </a:r>
            <a:r>
              <a:rPr lang="zh-CN" altLang="en-US" sz="2000" b="1" dirty="0" smtClean="0">
                <a:latin typeface="+mn-ea"/>
                <a:ea typeface="+mn-ea"/>
              </a:rPr>
              <a:t>⑶</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是</a:t>
            </a:r>
            <a:r>
              <a:rPr lang="en-US" altLang="zh-CN" sz="2000" b="1" dirty="0">
                <a:latin typeface="+mn-ea"/>
                <a:ea typeface="+mn-ea"/>
              </a:rPr>
              <a:t>LALR(1)</a:t>
            </a:r>
            <a:r>
              <a:rPr lang="zh-CN" altLang="en-US" sz="2000" b="1" dirty="0">
                <a:latin typeface="+mn-ea"/>
                <a:ea typeface="+mn-ea"/>
              </a:rPr>
              <a:t>文法，则</a:t>
            </a:r>
            <a:r>
              <a:rPr lang="en-US" altLang="zh-CN" sz="2000" b="1" dirty="0">
                <a:latin typeface="+mn-ea"/>
                <a:ea typeface="+mn-ea"/>
              </a:rPr>
              <a:t>G</a:t>
            </a:r>
            <a:r>
              <a:rPr lang="zh-CN" altLang="en-US" sz="2000" b="1" dirty="0">
                <a:latin typeface="+mn-ea"/>
                <a:ea typeface="+mn-ea"/>
              </a:rPr>
              <a:t>一定是</a:t>
            </a:r>
            <a:r>
              <a:rPr lang="en-US" altLang="zh-CN" sz="2000" b="1" dirty="0">
                <a:latin typeface="+mn-ea"/>
                <a:ea typeface="+mn-ea"/>
              </a:rPr>
              <a:t>LR(1)</a:t>
            </a:r>
            <a:r>
              <a:rPr lang="zh-CN" altLang="en-US" sz="2000" b="1" dirty="0">
                <a:latin typeface="+mn-ea"/>
                <a:ea typeface="+mn-ea"/>
              </a:rPr>
              <a:t>。 </a:t>
            </a:r>
          </a:p>
        </p:txBody>
      </p:sp>
      <p:sp>
        <p:nvSpPr>
          <p:cNvPr id="43017" name="Rectangle 9"/>
          <p:cNvSpPr>
            <a:spLocks noGrp="1" noChangeArrowheads="1"/>
          </p:cNvSpPr>
          <p:nvPr>
            <p:ph type="title"/>
          </p:nvPr>
        </p:nvSpPr>
        <p:spPr>
          <a:xfrm>
            <a:off x="609600" y="304800"/>
            <a:ext cx="3421063" cy="5334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.5  LALR(1)</a:t>
            </a:r>
            <a:r>
              <a:rPr lang="zh-CN" altLang="en-US" sz="2800" b="1" dirty="0" smtClean="0">
                <a:solidFill>
                  <a:srgbClr val="0000FF"/>
                </a:solidFill>
                <a:latin typeface="黑体" pitchFamily="49" charset="-122"/>
                <a:ea typeface="黑体" pitchFamily="49" charset="-122"/>
              </a:rPr>
              <a:t>分析</a:t>
            </a:r>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36</a:t>
            </a:fld>
            <a:endParaRPr lang="en-US" altLang="zh-CN" dirty="0"/>
          </a:p>
        </p:txBody>
      </p:sp>
      <p:sp>
        <p:nvSpPr>
          <p:cNvPr id="9" name="Text Box 4"/>
          <p:cNvSpPr txBox="1">
            <a:spLocks noChangeArrowheads="1"/>
          </p:cNvSpPr>
          <p:nvPr/>
        </p:nvSpPr>
        <p:spPr bwMode="auto">
          <a:xfrm>
            <a:off x="381000" y="1981200"/>
            <a:ext cx="8382000" cy="435697"/>
          </a:xfrm>
          <a:prstGeom prst="rect">
            <a:avLst/>
          </a:prstGeom>
          <a:noFill/>
          <a:ln w="9525">
            <a:noFill/>
            <a:miter lim="800000"/>
            <a:headEnd/>
            <a:tailEnd/>
          </a:ln>
        </p:spPr>
        <p:txBody>
          <a:bodyPr>
            <a:spAutoFit/>
          </a:bodyPr>
          <a:lstStyle/>
          <a:p>
            <a:pPr indent="606425" algn="l">
              <a:lnSpc>
                <a:spcPct val="130000"/>
              </a:lnSpc>
              <a:spcBef>
                <a:spcPct val="50000"/>
              </a:spcBef>
            </a:pPr>
            <a:r>
              <a:rPr lang="zh-CN" altLang="en-US" sz="2000" b="1" dirty="0" smtClean="0">
                <a:latin typeface="+mn-ea"/>
                <a:ea typeface="+mn-ea"/>
              </a:rPr>
              <a:t>不会带来移进归约冲突，但可能会导致归约归约冲突。</a:t>
            </a:r>
            <a:endParaRPr lang="zh-CN" altLang="en-US" sz="2000" b="1" dirty="0">
              <a:latin typeface="+mn-ea"/>
              <a:ea typeface="+mn-ea"/>
            </a:endParaRPr>
          </a:p>
        </p:txBody>
      </p:sp>
      <p:graphicFrame>
        <p:nvGraphicFramePr>
          <p:cNvPr id="11" name="对象 10"/>
          <p:cNvGraphicFramePr>
            <a:graphicFrameLocks noChangeAspect="1"/>
          </p:cNvGraphicFramePr>
          <p:nvPr/>
        </p:nvGraphicFramePr>
        <p:xfrm>
          <a:off x="1295400" y="4648200"/>
          <a:ext cx="5934075" cy="533400"/>
        </p:xfrm>
        <a:graphic>
          <a:graphicData uri="http://schemas.openxmlformats.org/presentationml/2006/ole">
            <p:oleObj spid="_x0000_s220162" name="Equation" r:id="rId4" imgW="226044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37</a:t>
            </a:fld>
            <a:endParaRPr lang="en-US" altLang="zh-CN" dirty="0"/>
          </a:p>
        </p:txBody>
      </p:sp>
      <p:grpSp>
        <p:nvGrpSpPr>
          <p:cNvPr id="55" name="组合 54"/>
          <p:cNvGrpSpPr/>
          <p:nvPr/>
        </p:nvGrpSpPr>
        <p:grpSpPr>
          <a:xfrm>
            <a:off x="304800" y="1041399"/>
            <a:ext cx="8682377" cy="4695687"/>
            <a:chOff x="304800" y="1041399"/>
            <a:chExt cx="8682377" cy="4695687"/>
          </a:xfrm>
        </p:grpSpPr>
        <p:sp>
          <p:nvSpPr>
            <p:cNvPr id="9" name="Text Box 12"/>
            <p:cNvSpPr txBox="1">
              <a:spLocks noChangeArrowheads="1"/>
            </p:cNvSpPr>
            <p:nvPr/>
          </p:nvSpPr>
          <p:spPr bwMode="auto">
            <a:xfrm>
              <a:off x="1447800" y="5029200"/>
              <a:ext cx="6172200" cy="707886"/>
            </a:xfrm>
            <a:prstGeom prst="rect">
              <a:avLst/>
            </a:prstGeom>
            <a:noFill/>
            <a:ln w="28575">
              <a:noFill/>
              <a:miter lim="800000"/>
              <a:headEnd/>
              <a:tailEnd/>
            </a:ln>
          </p:spPr>
          <p:txBody>
            <a:bodyPr wrap="square">
              <a:spAutoFit/>
            </a:bodyPr>
            <a:lstStyle/>
            <a:p>
              <a:pPr algn="l">
                <a:spcBef>
                  <a:spcPts val="0"/>
                </a:spcBef>
                <a:defRPr/>
              </a:pPr>
              <a:r>
                <a:rPr lang="en-US" altLang="zh-CN" sz="2000" b="1" dirty="0">
                  <a:latin typeface="+mn-ea"/>
                  <a:ea typeface="+mn-ea"/>
                  <a:cs typeface="Times New Roman" pitchFamily="18" charset="0"/>
                </a:rPr>
                <a:t>(0)  S’ → </a:t>
              </a:r>
              <a:r>
                <a:rPr lang="en-US" altLang="zh-CN" sz="2000" b="1" dirty="0" smtClean="0">
                  <a:latin typeface="+mn-ea"/>
                  <a:ea typeface="+mn-ea"/>
                  <a:cs typeface="Times New Roman" pitchFamily="18" charset="0"/>
                </a:rPr>
                <a:t>S    (1</a:t>
              </a:r>
              <a:r>
                <a:rPr lang="en-US" altLang="zh-CN" sz="2000" b="1" dirty="0">
                  <a:latin typeface="+mn-ea"/>
                  <a:ea typeface="+mn-ea"/>
                  <a:cs typeface="Times New Roman" pitchFamily="18" charset="0"/>
                </a:rPr>
                <a:t>)  S → </a:t>
              </a:r>
              <a:r>
                <a:rPr lang="en-US" altLang="zh-CN" sz="2000" b="1" dirty="0" smtClean="0">
                  <a:latin typeface="+mn-ea"/>
                  <a:ea typeface="+mn-ea"/>
                  <a:cs typeface="Times New Roman" pitchFamily="18" charset="0"/>
                </a:rPr>
                <a:t>L=R   (2</a:t>
              </a:r>
              <a:r>
                <a:rPr lang="en-US" altLang="zh-CN" sz="2000" b="1" dirty="0">
                  <a:latin typeface="+mn-ea"/>
                  <a:ea typeface="+mn-ea"/>
                  <a:cs typeface="Times New Roman" pitchFamily="18" charset="0"/>
                </a:rPr>
                <a:t>)  S → R</a:t>
              </a:r>
            </a:p>
            <a:p>
              <a:pPr marL="457200" indent="-457200" algn="l">
                <a:spcBef>
                  <a:spcPts val="0"/>
                </a:spcBef>
                <a:defRPr/>
              </a:pPr>
              <a:r>
                <a:rPr lang="en-US" altLang="zh-CN" sz="2000" b="1" dirty="0">
                  <a:latin typeface="+mn-ea"/>
                  <a:ea typeface="+mn-ea"/>
                  <a:cs typeface="Times New Roman" pitchFamily="18" charset="0"/>
                </a:rPr>
                <a:t>(3)  L  → *</a:t>
              </a:r>
              <a:r>
                <a:rPr lang="en-US" altLang="zh-CN" sz="2000" b="1" dirty="0" smtClean="0">
                  <a:latin typeface="+mn-ea"/>
                  <a:ea typeface="+mn-ea"/>
                  <a:cs typeface="Times New Roman" pitchFamily="18" charset="0"/>
                </a:rPr>
                <a:t>R    (4</a:t>
              </a:r>
              <a:r>
                <a:rPr lang="en-US" altLang="zh-CN" sz="2000" b="1" dirty="0">
                  <a:latin typeface="+mn-ea"/>
                  <a:ea typeface="+mn-ea"/>
                  <a:cs typeface="Times New Roman" pitchFamily="18" charset="0"/>
                </a:rPr>
                <a:t>)  L  → </a:t>
              </a:r>
              <a:r>
                <a:rPr lang="en-US" altLang="zh-CN" sz="2000" b="1" dirty="0" err="1" smtClean="0">
                  <a:latin typeface="+mn-ea"/>
                  <a:ea typeface="+mn-ea"/>
                  <a:cs typeface="Times New Roman" pitchFamily="18" charset="0"/>
                </a:rPr>
                <a:t>i</a:t>
              </a:r>
              <a:r>
                <a:rPr lang="en-US" altLang="zh-CN" sz="2000" b="1" dirty="0" smtClean="0">
                  <a:latin typeface="+mn-ea"/>
                  <a:ea typeface="+mn-ea"/>
                  <a:cs typeface="Times New Roman" pitchFamily="18" charset="0"/>
                </a:rPr>
                <a:t>    (5</a:t>
              </a:r>
              <a:r>
                <a:rPr lang="en-US" altLang="zh-CN" sz="2000" b="1" dirty="0">
                  <a:latin typeface="+mn-ea"/>
                  <a:ea typeface="+mn-ea"/>
                  <a:cs typeface="Times New Roman" pitchFamily="18" charset="0"/>
                </a:rPr>
                <a:t>)  R  → L</a:t>
              </a:r>
            </a:p>
          </p:txBody>
        </p:sp>
        <p:sp>
          <p:nvSpPr>
            <p:cNvPr id="11" name="Text Box 12"/>
            <p:cNvSpPr txBox="1">
              <a:spLocks noChangeArrowheads="1"/>
            </p:cNvSpPr>
            <p:nvPr/>
          </p:nvSpPr>
          <p:spPr bwMode="auto">
            <a:xfrm>
              <a:off x="304800" y="1365957"/>
              <a:ext cx="1752600" cy="156966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0</a:t>
              </a:r>
              <a:r>
                <a:rPr lang="en-US" altLang="zh-CN" sz="1600" b="1" dirty="0">
                  <a:latin typeface="Times New Roman" pitchFamily="18" charset="0"/>
                  <a:ea typeface="宋体" pitchFamily="2" charset="-122"/>
                  <a:cs typeface="Times New Roman" pitchFamily="18" charset="0"/>
                </a:rPr>
                <a:t>: S’ → ·</a:t>
              </a:r>
              <a:r>
                <a:rPr lang="en-US" altLang="zh-CN" sz="1600" b="1" dirty="0" smtClean="0">
                  <a:latin typeface="Times New Roman" pitchFamily="18" charset="0"/>
                  <a:ea typeface="宋体" pitchFamily="2" charset="-122"/>
                  <a:cs typeface="Times New Roman" pitchFamily="18" charset="0"/>
                </a:rPr>
                <a:t>S   #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S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L=R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S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a:p>
              <a:pPr indent="-457200" algn="l">
                <a:spcBef>
                  <a:spcPts val="0"/>
                </a:spcBef>
                <a:defRPr/>
              </a:pPr>
              <a:r>
                <a:rPr lang="en-US" altLang="zh-CN" sz="1600" b="1" dirty="0">
                  <a:latin typeface="Times New Roman" pitchFamily="18" charset="0"/>
                  <a:ea typeface="宋体" pitchFamily="2" charset="-122"/>
                  <a:cs typeface="Times New Roman" pitchFamily="18" charset="0"/>
                </a:rPr>
                <a:t>     R  →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p:txBody>
        </p:sp>
        <p:sp>
          <p:nvSpPr>
            <p:cNvPr id="14" name="Text Box 12"/>
            <p:cNvSpPr txBox="1">
              <a:spLocks noChangeArrowheads="1"/>
            </p:cNvSpPr>
            <p:nvPr/>
          </p:nvSpPr>
          <p:spPr bwMode="auto">
            <a:xfrm>
              <a:off x="4648200" y="1137357"/>
              <a:ext cx="1715916"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6</a:t>
              </a:r>
              <a:r>
                <a:rPr lang="en-US" altLang="zh-CN" sz="1600" b="1" dirty="0">
                  <a:latin typeface="Times New Roman" pitchFamily="18" charset="0"/>
                  <a:ea typeface="宋体" pitchFamily="2" charset="-122"/>
                  <a:cs typeface="Times New Roman" pitchFamily="18" charset="0"/>
                </a:rPr>
                <a:t>: S → L=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R  → · L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5" name="Text Box 12"/>
            <p:cNvSpPr txBox="1">
              <a:spLocks noChangeArrowheads="1"/>
            </p:cNvSpPr>
            <p:nvPr/>
          </p:nvSpPr>
          <p:spPr bwMode="auto">
            <a:xfrm>
              <a:off x="2475084" y="1439334"/>
              <a:ext cx="1447800"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 S’ → S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6" name="Text Box 12"/>
            <p:cNvSpPr txBox="1">
              <a:spLocks noChangeArrowheads="1"/>
            </p:cNvSpPr>
            <p:nvPr/>
          </p:nvSpPr>
          <p:spPr bwMode="auto">
            <a:xfrm>
              <a:off x="2478439" y="1913466"/>
              <a:ext cx="1673046" cy="584775"/>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 S → L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algn="l">
                <a:spcBef>
                  <a:spcPts val="0"/>
                </a:spcBef>
                <a:defRPr/>
              </a:pPr>
              <a:r>
                <a:rPr lang="en-US" altLang="zh-CN" sz="1600" b="1" dirty="0">
                  <a:latin typeface="Times New Roman" pitchFamily="18" charset="0"/>
                  <a:ea typeface="宋体" pitchFamily="2" charset="-122"/>
                  <a:cs typeface="Times New Roman" pitchFamily="18" charset="0"/>
                </a:rPr>
                <a:t>     R → L</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7" name="Text Box 12"/>
            <p:cNvSpPr txBox="1">
              <a:spLocks noChangeArrowheads="1"/>
            </p:cNvSpPr>
            <p:nvPr/>
          </p:nvSpPr>
          <p:spPr bwMode="auto">
            <a:xfrm>
              <a:off x="2478439" y="2624664"/>
              <a:ext cx="144444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3</a:t>
              </a:r>
              <a:r>
                <a:rPr lang="en-US" altLang="zh-CN" sz="1600" b="1" dirty="0">
                  <a:latin typeface="Times New Roman" pitchFamily="18" charset="0"/>
                  <a:ea typeface="宋体" pitchFamily="2" charset="-122"/>
                  <a:cs typeface="Times New Roman" pitchFamily="18" charset="0"/>
                </a:rPr>
                <a:t>: S → 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8" name="Text Box 12"/>
            <p:cNvSpPr txBox="1">
              <a:spLocks noChangeArrowheads="1"/>
            </p:cNvSpPr>
            <p:nvPr/>
          </p:nvSpPr>
          <p:spPr bwMode="auto">
            <a:xfrm>
              <a:off x="2895600" y="3118557"/>
              <a:ext cx="1900577"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4</a:t>
              </a:r>
              <a:r>
                <a:rPr lang="en-US" altLang="zh-CN" sz="1600" b="1" dirty="0">
                  <a:latin typeface="Times New Roman" pitchFamily="18" charset="0"/>
                  <a:ea typeface="宋体" pitchFamily="2" charset="-122"/>
                  <a:cs typeface="Times New Roman" pitchFamily="18" charset="0"/>
                </a:rPr>
                <a:t>: L  →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R  →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19" name="Text Box 12"/>
            <p:cNvSpPr txBox="1">
              <a:spLocks noChangeArrowheads="1"/>
            </p:cNvSpPr>
            <p:nvPr/>
          </p:nvSpPr>
          <p:spPr bwMode="auto">
            <a:xfrm>
              <a:off x="381000" y="3423357"/>
              <a:ext cx="150806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5</a:t>
              </a:r>
              <a:r>
                <a:rPr lang="en-US" altLang="zh-CN" sz="1600" b="1" dirty="0">
                  <a:latin typeface="Times New Roman" pitchFamily="18" charset="0"/>
                  <a:ea typeface="宋体" pitchFamily="2" charset="-122"/>
                  <a:cs typeface="Times New Roman" pitchFamily="18" charset="0"/>
                </a:rPr>
                <a:t>: L  → </a:t>
              </a:r>
              <a:r>
                <a:rPr lang="en-US" altLang="zh-CN" sz="1600" b="1" dirty="0" err="1">
                  <a:latin typeface="Times New Roman" pitchFamily="18" charset="0"/>
                  <a:ea typeface="宋体" pitchFamily="2" charset="-122"/>
                  <a:cs typeface="Times New Roman" pitchFamily="18" charset="0"/>
                </a:rPr>
                <a:t>i</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0" name="Text Box 12"/>
            <p:cNvSpPr txBox="1">
              <a:spLocks noChangeArrowheads="1"/>
            </p:cNvSpPr>
            <p:nvPr/>
          </p:nvSpPr>
          <p:spPr bwMode="auto">
            <a:xfrm>
              <a:off x="5334000" y="3728157"/>
              <a:ext cx="1848931"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7</a:t>
              </a:r>
              <a:r>
                <a:rPr lang="en-US" altLang="zh-CN" sz="1600" b="1" dirty="0">
                  <a:latin typeface="Times New Roman" pitchFamily="18" charset="0"/>
                  <a:ea typeface="宋体" pitchFamily="2" charset="-122"/>
                  <a:cs typeface="Times New Roman" pitchFamily="18" charset="0"/>
                </a:rPr>
                <a:t>: L  → </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1" name="Text Box 12"/>
            <p:cNvSpPr txBox="1">
              <a:spLocks noChangeArrowheads="1"/>
            </p:cNvSpPr>
            <p:nvPr/>
          </p:nvSpPr>
          <p:spPr bwMode="auto">
            <a:xfrm>
              <a:off x="5334000" y="4337757"/>
              <a:ext cx="1652675"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8</a:t>
              </a:r>
              <a:r>
                <a:rPr lang="en-US" altLang="zh-CN" sz="1600" b="1" dirty="0">
                  <a:latin typeface="Times New Roman" pitchFamily="18" charset="0"/>
                  <a:ea typeface="宋体" pitchFamily="2" charset="-122"/>
                  <a:cs typeface="Times New Roman" pitchFamily="18" charset="0"/>
                </a:rPr>
                <a:t>: R → L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22" name="Text Box 12"/>
            <p:cNvSpPr txBox="1">
              <a:spLocks noChangeArrowheads="1"/>
            </p:cNvSpPr>
            <p:nvPr/>
          </p:nvSpPr>
          <p:spPr bwMode="auto">
            <a:xfrm>
              <a:off x="6857997" y="1193799"/>
              <a:ext cx="1752599"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a:latin typeface="Times New Roman" pitchFamily="18" charset="0"/>
                  <a:ea typeface="宋体" pitchFamily="2" charset="-122"/>
                  <a:cs typeface="Times New Roman" pitchFamily="18" charset="0"/>
                </a:rPr>
                <a:t>I</a:t>
              </a:r>
              <a:r>
                <a:rPr lang="en-US" altLang="zh-CN" sz="1600" b="1" baseline="-25000" dirty="0">
                  <a:latin typeface="Times New Roman" pitchFamily="18" charset="0"/>
                  <a:ea typeface="宋体" pitchFamily="2" charset="-122"/>
                  <a:cs typeface="Times New Roman" pitchFamily="18" charset="0"/>
                </a:rPr>
                <a:t>9</a:t>
              </a:r>
              <a:r>
                <a:rPr lang="en-US" altLang="zh-CN" sz="1600" b="1" dirty="0">
                  <a:latin typeface="Times New Roman" pitchFamily="18" charset="0"/>
                  <a:ea typeface="宋体" pitchFamily="2" charset="-122"/>
                  <a:cs typeface="Times New Roman" pitchFamily="18" charset="0"/>
                </a:rPr>
                <a:t>: S  → L=R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23" name="直接箭头连接符 22"/>
            <p:cNvCxnSpPr/>
            <p:nvPr/>
          </p:nvCxnSpPr>
          <p:spPr bwMode="auto">
            <a:xfrm>
              <a:off x="2060226" y="1614312"/>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TextBox 23"/>
            <p:cNvSpPr txBox="1"/>
            <p:nvPr/>
          </p:nvSpPr>
          <p:spPr>
            <a:xfrm>
              <a:off x="2064535" y="1337733"/>
              <a:ext cx="297665"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S</a:t>
              </a:r>
              <a:endParaRPr lang="zh-CN" altLang="en-US" sz="1600" dirty="0">
                <a:latin typeface="Times New Roman" pitchFamily="18" charset="0"/>
                <a:cs typeface="Times New Roman" pitchFamily="18" charset="0"/>
              </a:endParaRPr>
            </a:p>
          </p:txBody>
        </p:sp>
        <p:cxnSp>
          <p:nvCxnSpPr>
            <p:cNvPr id="25" name="直接箭头连接符 24"/>
            <p:cNvCxnSpPr/>
            <p:nvPr/>
          </p:nvCxnSpPr>
          <p:spPr bwMode="auto">
            <a:xfrm>
              <a:off x="2072302" y="2195694"/>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p:cNvSpPr txBox="1"/>
            <p:nvPr/>
          </p:nvSpPr>
          <p:spPr>
            <a:xfrm>
              <a:off x="2088853" y="1919115"/>
              <a:ext cx="273347"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27" name="直接箭头连接符 26"/>
            <p:cNvCxnSpPr/>
            <p:nvPr/>
          </p:nvCxnSpPr>
          <p:spPr bwMode="auto">
            <a:xfrm>
              <a:off x="2078421" y="2822232"/>
              <a:ext cx="396000"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TextBox 27"/>
            <p:cNvSpPr txBox="1"/>
            <p:nvPr/>
          </p:nvSpPr>
          <p:spPr>
            <a:xfrm>
              <a:off x="2082731" y="2545653"/>
              <a:ext cx="27947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29" name="直接箭头连接符 28"/>
            <p:cNvCxnSpPr/>
            <p:nvPr/>
          </p:nvCxnSpPr>
          <p:spPr bwMode="auto">
            <a:xfrm>
              <a:off x="1210734" y="2923824"/>
              <a:ext cx="1676400" cy="6858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箭头连接符 29"/>
            <p:cNvCxnSpPr/>
            <p:nvPr/>
          </p:nvCxnSpPr>
          <p:spPr bwMode="auto">
            <a:xfrm flipH="1">
              <a:off x="1157611" y="2935617"/>
              <a:ext cx="46067" cy="48774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a:stCxn id="18" idx="1"/>
              <a:endCxn id="19" idx="3"/>
            </p:cNvCxnSpPr>
            <p:nvPr/>
          </p:nvCxnSpPr>
          <p:spPr bwMode="auto">
            <a:xfrm flipH="1" flipV="1">
              <a:off x="1889066" y="3592634"/>
              <a:ext cx="1006534" cy="6453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接箭头连接符 31"/>
            <p:cNvCxnSpPr/>
            <p:nvPr/>
          </p:nvCxnSpPr>
          <p:spPr bwMode="auto">
            <a:xfrm>
              <a:off x="4800600" y="3558880"/>
              <a:ext cx="565569" cy="397877"/>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箭头连接符 32"/>
            <p:cNvCxnSpPr>
              <a:stCxn id="18" idx="3"/>
              <a:endCxn id="21" idx="1"/>
            </p:cNvCxnSpPr>
            <p:nvPr/>
          </p:nvCxnSpPr>
          <p:spPr bwMode="auto">
            <a:xfrm>
              <a:off x="4796177" y="3657166"/>
              <a:ext cx="537823" cy="84986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接箭头连接符 33"/>
            <p:cNvCxnSpPr>
              <a:stCxn id="16" idx="3"/>
              <a:endCxn id="14" idx="1"/>
            </p:cNvCxnSpPr>
            <p:nvPr/>
          </p:nvCxnSpPr>
          <p:spPr bwMode="auto">
            <a:xfrm flipV="1">
              <a:off x="4151485" y="1675966"/>
              <a:ext cx="496715" cy="529888"/>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p:cNvSpPr txBox="1"/>
            <p:nvPr/>
          </p:nvSpPr>
          <p:spPr>
            <a:xfrm>
              <a:off x="2286000" y="3118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38" name="TextBox 37"/>
            <p:cNvSpPr txBox="1"/>
            <p:nvPr/>
          </p:nvSpPr>
          <p:spPr>
            <a:xfrm>
              <a:off x="5029200" y="3541890"/>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9" name="TextBox 38"/>
            <p:cNvSpPr txBox="1"/>
            <p:nvPr/>
          </p:nvSpPr>
          <p:spPr>
            <a:xfrm>
              <a:off x="6477000" y="1041399"/>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40" name="TextBox 39"/>
            <p:cNvSpPr txBox="1"/>
            <p:nvPr/>
          </p:nvSpPr>
          <p:spPr>
            <a:xfrm>
              <a:off x="685800" y="30423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1" name="TextBox 40"/>
            <p:cNvSpPr txBox="1"/>
            <p:nvPr/>
          </p:nvSpPr>
          <p:spPr>
            <a:xfrm>
              <a:off x="1981200" y="35757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2" name="TextBox 41"/>
            <p:cNvSpPr txBox="1"/>
            <p:nvPr/>
          </p:nvSpPr>
          <p:spPr>
            <a:xfrm>
              <a:off x="4800600" y="4261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3" name="TextBox 42"/>
            <p:cNvSpPr txBox="1"/>
            <p:nvPr/>
          </p:nvSpPr>
          <p:spPr>
            <a:xfrm>
              <a:off x="4193817" y="1639713"/>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4" name="TextBox 43"/>
            <p:cNvSpPr txBox="1"/>
            <p:nvPr/>
          </p:nvSpPr>
          <p:spPr>
            <a:xfrm>
              <a:off x="5029200" y="2204157"/>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7" name="TextBox 46"/>
            <p:cNvSpPr txBox="1"/>
            <p:nvPr/>
          </p:nvSpPr>
          <p:spPr>
            <a:xfrm>
              <a:off x="6248400" y="22041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9" name="任意多边形 48"/>
            <p:cNvSpPr/>
            <p:nvPr/>
          </p:nvSpPr>
          <p:spPr bwMode="auto">
            <a:xfrm>
              <a:off x="2621844" y="3804357"/>
              <a:ext cx="281568" cy="306681"/>
            </a:xfrm>
            <a:custGeom>
              <a:avLst/>
              <a:gdLst>
                <a:gd name="connsiteX0" fmla="*/ 248356 w 259645"/>
                <a:gd name="connsiteY0" fmla="*/ 0 h 306681"/>
                <a:gd name="connsiteX1" fmla="*/ 22578 w 259645"/>
                <a:gd name="connsiteY1" fmla="*/ 90311 h 306681"/>
                <a:gd name="connsiteX2" fmla="*/ 112889 w 259645"/>
                <a:gd name="connsiteY2" fmla="*/ 270933 h 306681"/>
                <a:gd name="connsiteX3" fmla="*/ 259645 w 259645"/>
                <a:gd name="connsiteY3" fmla="*/ 304800 h 306681"/>
              </a:gdLst>
              <a:ahLst/>
              <a:cxnLst>
                <a:cxn ang="0">
                  <a:pos x="connsiteX0" y="connsiteY0"/>
                </a:cxn>
                <a:cxn ang="0">
                  <a:pos x="connsiteX1" y="connsiteY1"/>
                </a:cxn>
                <a:cxn ang="0">
                  <a:pos x="connsiteX2" y="connsiteY2"/>
                </a:cxn>
                <a:cxn ang="0">
                  <a:pos x="connsiteX3" y="connsiteY3"/>
                </a:cxn>
              </a:cxnLst>
              <a:rect l="l" t="t" r="r" b="b"/>
              <a:pathLst>
                <a:path w="259645" h="306681">
                  <a:moveTo>
                    <a:pt x="248356" y="0"/>
                  </a:moveTo>
                  <a:cubicBezTo>
                    <a:pt x="146756" y="22578"/>
                    <a:pt x="45156" y="45156"/>
                    <a:pt x="22578" y="90311"/>
                  </a:cubicBezTo>
                  <a:cubicBezTo>
                    <a:pt x="0" y="135467"/>
                    <a:pt x="73378" y="235185"/>
                    <a:pt x="112889" y="270933"/>
                  </a:cubicBezTo>
                  <a:cubicBezTo>
                    <a:pt x="152400" y="306681"/>
                    <a:pt x="206022" y="305740"/>
                    <a:pt x="259645" y="30480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50" name="TextBox 49"/>
            <p:cNvSpPr txBox="1"/>
            <p:nvPr/>
          </p:nvSpPr>
          <p:spPr>
            <a:xfrm>
              <a:off x="2362200" y="3880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cxnSp>
          <p:nvCxnSpPr>
            <p:cNvPr id="65" name="直接箭头连接符 64"/>
            <p:cNvCxnSpPr>
              <a:endCxn id="22" idx="1"/>
            </p:cNvCxnSpPr>
            <p:nvPr/>
          </p:nvCxnSpPr>
          <p:spPr bwMode="auto">
            <a:xfrm flipV="1">
              <a:off x="6364116" y="1363076"/>
              <a:ext cx="493881"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Text Box 12"/>
            <p:cNvSpPr txBox="1">
              <a:spLocks noChangeArrowheads="1"/>
            </p:cNvSpPr>
            <p:nvPr/>
          </p:nvSpPr>
          <p:spPr bwMode="auto">
            <a:xfrm>
              <a:off x="6858001" y="1670757"/>
              <a:ext cx="1600200"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10</a:t>
              </a:r>
              <a:r>
                <a:rPr lang="en-US" altLang="zh-CN" sz="1600" b="1" dirty="0" smtClean="0">
                  <a:latin typeface="Times New Roman" pitchFamily="18" charset="0"/>
                  <a:ea typeface="宋体" pitchFamily="2" charset="-122"/>
                  <a:cs typeface="Times New Roman" pitchFamily="18" charset="0"/>
                </a:rPr>
                <a:t>: R </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L</a:t>
              </a:r>
              <a:r>
                <a:rPr lang="en-US" altLang="zh-CN" sz="1600" b="1" dirty="0" smtClean="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67" name="TextBox 66"/>
            <p:cNvSpPr txBox="1"/>
            <p:nvPr/>
          </p:nvSpPr>
          <p:spPr>
            <a:xfrm>
              <a:off x="6477003" y="15183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68" name="直接箭头连接符 67"/>
            <p:cNvCxnSpPr>
              <a:endCxn id="66" idx="1"/>
            </p:cNvCxnSpPr>
            <p:nvPr/>
          </p:nvCxnSpPr>
          <p:spPr bwMode="auto">
            <a:xfrm>
              <a:off x="6364119" y="1840034"/>
              <a:ext cx="493882"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2" name="Text Box 12"/>
            <p:cNvSpPr txBox="1">
              <a:spLocks noChangeArrowheads="1"/>
            </p:cNvSpPr>
            <p:nvPr/>
          </p:nvSpPr>
          <p:spPr bwMode="auto">
            <a:xfrm>
              <a:off x="4648200" y="2508957"/>
              <a:ext cx="1508066"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12</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a:t>
              </a:r>
              <a:r>
                <a:rPr lang="en-US" altLang="zh-CN" sz="1600" b="1" dirty="0" err="1">
                  <a:latin typeface="Times New Roman" pitchFamily="18" charset="0"/>
                  <a:ea typeface="宋体" pitchFamily="2" charset="-122"/>
                  <a:cs typeface="Times New Roman" pitchFamily="18" charset="0"/>
                </a:rPr>
                <a:t>i</a:t>
              </a: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sp>
          <p:nvSpPr>
            <p:cNvPr id="73" name="Text Box 12"/>
            <p:cNvSpPr txBox="1">
              <a:spLocks noChangeArrowheads="1"/>
            </p:cNvSpPr>
            <p:nvPr/>
          </p:nvSpPr>
          <p:spPr bwMode="auto">
            <a:xfrm>
              <a:off x="7086600" y="2356557"/>
              <a:ext cx="1900577" cy="1077218"/>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11</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R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L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L  </a:t>
              </a:r>
              <a:r>
                <a:rPr lang="en-US" altLang="zh-CN" sz="1600" b="1" dirty="0">
                  <a:latin typeface="Times New Roman" pitchFamily="18" charset="0"/>
                  <a:ea typeface="宋体" pitchFamily="2" charset="-122"/>
                  <a:cs typeface="Times New Roman" pitchFamily="18" charset="0"/>
                </a:rPr>
                <a:t>→ · *</a:t>
              </a:r>
              <a:r>
                <a:rPr lang="en-US" altLang="zh-CN" sz="1600" b="1" dirty="0" smtClean="0">
                  <a:latin typeface="Times New Roman" pitchFamily="18" charset="0"/>
                  <a:ea typeface="宋体" pitchFamily="2" charset="-122"/>
                  <a:cs typeface="Times New Roman" pitchFamily="18" charset="0"/>
                </a:rPr>
                <a:t>R  #</a:t>
              </a:r>
              <a:endParaRPr lang="en-US" altLang="zh-CN" sz="16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1600" b="1" dirty="0">
                  <a:latin typeface="Times New Roman" pitchFamily="18" charset="0"/>
                  <a:ea typeface="宋体" pitchFamily="2" charset="-122"/>
                  <a:cs typeface="Times New Roman" pitchFamily="18" charset="0"/>
                </a:rPr>
                <a:t>    </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 </a:t>
              </a:r>
              <a:r>
                <a:rPr lang="en-US" altLang="zh-CN" sz="1600" b="1" dirty="0" err="1" smtClean="0">
                  <a:latin typeface="Times New Roman" pitchFamily="18" charset="0"/>
                  <a:ea typeface="宋体" pitchFamily="2" charset="-122"/>
                  <a:cs typeface="Times New Roman" pitchFamily="18" charset="0"/>
                </a:rPr>
                <a:t>i</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75" name="直接箭头连接符 74"/>
            <p:cNvCxnSpPr>
              <a:stCxn id="14" idx="2"/>
              <a:endCxn id="72" idx="0"/>
            </p:cNvCxnSpPr>
            <p:nvPr/>
          </p:nvCxnSpPr>
          <p:spPr bwMode="auto">
            <a:xfrm flipH="1">
              <a:off x="5402233" y="2214575"/>
              <a:ext cx="0" cy="29438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7" name="直接箭头连接符 76"/>
            <p:cNvCxnSpPr>
              <a:stCxn id="14" idx="2"/>
            </p:cNvCxnSpPr>
            <p:nvPr/>
          </p:nvCxnSpPr>
          <p:spPr bwMode="auto">
            <a:xfrm>
              <a:off x="5506158" y="2214575"/>
              <a:ext cx="1580442" cy="52298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9" name="直接箭头连接符 78"/>
            <p:cNvCxnSpPr>
              <a:stCxn id="73" idx="0"/>
            </p:cNvCxnSpPr>
            <p:nvPr/>
          </p:nvCxnSpPr>
          <p:spPr bwMode="auto">
            <a:xfrm flipV="1">
              <a:off x="8036889" y="2051757"/>
              <a:ext cx="0" cy="3048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0" name="TextBox 79"/>
            <p:cNvSpPr txBox="1"/>
            <p:nvPr/>
          </p:nvSpPr>
          <p:spPr>
            <a:xfrm>
              <a:off x="7543800" y="1975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81" name="Text Box 12"/>
            <p:cNvSpPr txBox="1">
              <a:spLocks noChangeArrowheads="1"/>
            </p:cNvSpPr>
            <p:nvPr/>
          </p:nvSpPr>
          <p:spPr bwMode="auto">
            <a:xfrm>
              <a:off x="4961466" y="3118557"/>
              <a:ext cx="1752599" cy="338554"/>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1600" b="1" dirty="0" smtClean="0">
                  <a:latin typeface="Times New Roman" pitchFamily="18" charset="0"/>
                  <a:ea typeface="宋体" pitchFamily="2" charset="-122"/>
                  <a:cs typeface="Times New Roman" pitchFamily="18" charset="0"/>
                </a:rPr>
                <a:t>I</a:t>
              </a:r>
              <a:r>
                <a:rPr lang="en-US" altLang="zh-CN" sz="1600" b="1" baseline="-25000" dirty="0" smtClean="0">
                  <a:latin typeface="Times New Roman" pitchFamily="18" charset="0"/>
                  <a:ea typeface="宋体" pitchFamily="2" charset="-122"/>
                  <a:cs typeface="Times New Roman" pitchFamily="18" charset="0"/>
                </a:rPr>
                <a:t>13</a:t>
              </a:r>
              <a:r>
                <a:rPr lang="en-US" altLang="zh-CN" sz="1600" b="1" dirty="0" smtClean="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L  → </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R </a:t>
              </a:r>
              <a:r>
                <a:rPr lang="en-US" altLang="zh-CN" sz="1600" b="1" dirty="0" smtClean="0">
                  <a:latin typeface="Times New Roman" pitchFamily="18" charset="0"/>
                  <a:ea typeface="宋体" pitchFamily="2" charset="-122"/>
                  <a:cs typeface="Times New Roman" pitchFamily="18" charset="0"/>
                </a:rPr>
                <a:t>·   #</a:t>
              </a:r>
              <a:endParaRPr lang="en-US" altLang="zh-CN" sz="1600" b="1" dirty="0">
                <a:latin typeface="Times New Roman" pitchFamily="18" charset="0"/>
                <a:ea typeface="宋体" pitchFamily="2" charset="-122"/>
                <a:cs typeface="Times New Roman" pitchFamily="18" charset="0"/>
              </a:endParaRPr>
            </a:p>
          </p:txBody>
        </p:sp>
        <p:cxnSp>
          <p:nvCxnSpPr>
            <p:cNvPr id="84" name="直接箭头连接符 83"/>
            <p:cNvCxnSpPr>
              <a:stCxn id="73" idx="1"/>
              <a:endCxn id="81" idx="0"/>
            </p:cNvCxnSpPr>
            <p:nvPr/>
          </p:nvCxnSpPr>
          <p:spPr bwMode="auto">
            <a:xfrm flipH="1">
              <a:off x="5837766" y="2895166"/>
              <a:ext cx="1248834" cy="223391"/>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5" name="TextBox 84"/>
            <p:cNvSpPr txBox="1"/>
            <p:nvPr/>
          </p:nvSpPr>
          <p:spPr>
            <a:xfrm>
              <a:off x="6248400" y="2737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87" name="直接箭头连接符 86"/>
            <p:cNvCxnSpPr>
              <a:stCxn id="73" idx="1"/>
              <a:endCxn id="72" idx="3"/>
            </p:cNvCxnSpPr>
            <p:nvPr/>
          </p:nvCxnSpPr>
          <p:spPr bwMode="auto">
            <a:xfrm flipH="1" flipV="1">
              <a:off x="6156266" y="2678234"/>
              <a:ext cx="930334" cy="216932"/>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8" name="TextBox 87"/>
            <p:cNvSpPr txBox="1"/>
            <p:nvPr/>
          </p:nvSpPr>
          <p:spPr>
            <a:xfrm>
              <a:off x="6248400" y="2463801"/>
              <a:ext cx="413169"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89" name="任意多边形 88"/>
            <p:cNvSpPr/>
            <p:nvPr/>
          </p:nvSpPr>
          <p:spPr bwMode="auto">
            <a:xfrm>
              <a:off x="7281333" y="3443113"/>
              <a:ext cx="479778" cy="308562"/>
            </a:xfrm>
            <a:custGeom>
              <a:avLst/>
              <a:gdLst>
                <a:gd name="connsiteX0" fmla="*/ 0 w 479778"/>
                <a:gd name="connsiteY0" fmla="*/ 0 h 308562"/>
                <a:gd name="connsiteX1" fmla="*/ 124178 w 479778"/>
                <a:gd name="connsiteY1" fmla="*/ 270933 h 308562"/>
                <a:gd name="connsiteX2" fmla="*/ 428978 w 479778"/>
                <a:gd name="connsiteY2" fmla="*/ 225777 h 308562"/>
                <a:gd name="connsiteX3" fmla="*/ 428978 w 479778"/>
                <a:gd name="connsiteY3" fmla="*/ 0 h 308562"/>
              </a:gdLst>
              <a:ahLst/>
              <a:cxnLst>
                <a:cxn ang="0">
                  <a:pos x="connsiteX0" y="connsiteY0"/>
                </a:cxn>
                <a:cxn ang="0">
                  <a:pos x="connsiteX1" y="connsiteY1"/>
                </a:cxn>
                <a:cxn ang="0">
                  <a:pos x="connsiteX2" y="connsiteY2"/>
                </a:cxn>
                <a:cxn ang="0">
                  <a:pos x="connsiteX3" y="connsiteY3"/>
                </a:cxn>
              </a:cxnLst>
              <a:rect l="l" t="t" r="r" b="b"/>
              <a:pathLst>
                <a:path w="479778" h="308562">
                  <a:moveTo>
                    <a:pt x="0" y="0"/>
                  </a:moveTo>
                  <a:cubicBezTo>
                    <a:pt x="26341" y="116652"/>
                    <a:pt x="52682" y="233304"/>
                    <a:pt x="124178" y="270933"/>
                  </a:cubicBezTo>
                  <a:cubicBezTo>
                    <a:pt x="195674" y="308562"/>
                    <a:pt x="378178" y="270932"/>
                    <a:pt x="428978" y="225777"/>
                  </a:cubicBezTo>
                  <a:cubicBezTo>
                    <a:pt x="479778" y="180622"/>
                    <a:pt x="454378" y="90311"/>
                    <a:pt x="428978" y="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90" name="TextBox 89"/>
            <p:cNvSpPr txBox="1"/>
            <p:nvPr/>
          </p:nvSpPr>
          <p:spPr>
            <a:xfrm>
              <a:off x="7848600" y="3499557"/>
              <a:ext cx="413169"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grpSp>
      <p:sp>
        <p:nvSpPr>
          <p:cNvPr id="56" name="Rectangle 9"/>
          <p:cNvSpPr txBox="1">
            <a:spLocks noChangeArrowheads="1"/>
          </p:cNvSpPr>
          <p:nvPr/>
        </p:nvSpPr>
        <p:spPr>
          <a:xfrm>
            <a:off x="609600" y="304800"/>
            <a:ext cx="34210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6.5  LALR(1)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分析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265488" y="1820863"/>
            <a:ext cx="5413375" cy="2808287"/>
          </a:xfrm>
          <a:prstGeom prst="rect">
            <a:avLst/>
          </a:prstGeom>
          <a:noFill/>
          <a:ln w="9525">
            <a:noFill/>
            <a:miter lim="800000"/>
            <a:headEnd/>
            <a:tailEnd/>
          </a:ln>
        </p:spPr>
        <p:txBody>
          <a:bodyPr>
            <a:spAutoFit/>
          </a:bodyPr>
          <a:lstStyle/>
          <a:p>
            <a:endParaRPr lang="zh-CN" altLang="en-US"/>
          </a:p>
        </p:txBody>
      </p:sp>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38</a:t>
            </a:fld>
            <a:endParaRPr lang="en-US" altLang="zh-CN" dirty="0"/>
          </a:p>
        </p:txBody>
      </p:sp>
      <p:sp>
        <p:nvSpPr>
          <p:cNvPr id="9" name="Text Box 12"/>
          <p:cNvSpPr txBox="1">
            <a:spLocks noChangeArrowheads="1"/>
          </p:cNvSpPr>
          <p:nvPr/>
        </p:nvSpPr>
        <p:spPr bwMode="auto">
          <a:xfrm>
            <a:off x="1295400" y="5181600"/>
            <a:ext cx="6172200" cy="707886"/>
          </a:xfrm>
          <a:prstGeom prst="rect">
            <a:avLst/>
          </a:prstGeom>
          <a:noFill/>
          <a:ln w="28575">
            <a:noFill/>
            <a:miter lim="800000"/>
            <a:headEnd/>
            <a:tailEnd/>
          </a:ln>
        </p:spPr>
        <p:txBody>
          <a:bodyPr wrap="square">
            <a:spAutoFit/>
          </a:bodyPr>
          <a:lstStyle/>
          <a:p>
            <a:pPr algn="l">
              <a:spcBef>
                <a:spcPts val="0"/>
              </a:spcBef>
              <a:defRPr/>
            </a:pPr>
            <a:r>
              <a:rPr lang="en-US" altLang="zh-CN" sz="2000" b="1" dirty="0">
                <a:latin typeface="+mn-ea"/>
                <a:ea typeface="+mn-ea"/>
                <a:cs typeface="Times New Roman" pitchFamily="18" charset="0"/>
              </a:rPr>
              <a:t>(0)  S’ → </a:t>
            </a:r>
            <a:r>
              <a:rPr lang="en-US" altLang="zh-CN" sz="2000" b="1" dirty="0" smtClean="0">
                <a:latin typeface="+mn-ea"/>
                <a:ea typeface="+mn-ea"/>
                <a:cs typeface="Times New Roman" pitchFamily="18" charset="0"/>
              </a:rPr>
              <a:t>S    (1</a:t>
            </a:r>
            <a:r>
              <a:rPr lang="en-US" altLang="zh-CN" sz="2000" b="1" dirty="0">
                <a:latin typeface="+mn-ea"/>
                <a:ea typeface="+mn-ea"/>
                <a:cs typeface="Times New Roman" pitchFamily="18" charset="0"/>
              </a:rPr>
              <a:t>)  S → </a:t>
            </a:r>
            <a:r>
              <a:rPr lang="en-US" altLang="zh-CN" sz="2000" b="1" dirty="0" smtClean="0">
                <a:latin typeface="+mn-ea"/>
                <a:ea typeface="+mn-ea"/>
                <a:cs typeface="Times New Roman" pitchFamily="18" charset="0"/>
              </a:rPr>
              <a:t>L=R   (2</a:t>
            </a:r>
            <a:r>
              <a:rPr lang="en-US" altLang="zh-CN" sz="2000" b="1" dirty="0">
                <a:latin typeface="+mn-ea"/>
                <a:ea typeface="+mn-ea"/>
                <a:cs typeface="Times New Roman" pitchFamily="18" charset="0"/>
              </a:rPr>
              <a:t>)  S → R</a:t>
            </a:r>
          </a:p>
          <a:p>
            <a:pPr marL="457200" indent="-457200" algn="l">
              <a:spcBef>
                <a:spcPts val="0"/>
              </a:spcBef>
              <a:defRPr/>
            </a:pPr>
            <a:r>
              <a:rPr lang="en-US" altLang="zh-CN" sz="2000" b="1" dirty="0">
                <a:latin typeface="+mn-ea"/>
                <a:ea typeface="+mn-ea"/>
                <a:cs typeface="Times New Roman" pitchFamily="18" charset="0"/>
              </a:rPr>
              <a:t>(3)  L  → *</a:t>
            </a:r>
            <a:r>
              <a:rPr lang="en-US" altLang="zh-CN" sz="2000" b="1" dirty="0" smtClean="0">
                <a:latin typeface="+mn-ea"/>
                <a:ea typeface="+mn-ea"/>
                <a:cs typeface="Times New Roman" pitchFamily="18" charset="0"/>
              </a:rPr>
              <a:t>R    (4</a:t>
            </a:r>
            <a:r>
              <a:rPr lang="en-US" altLang="zh-CN" sz="2000" b="1" dirty="0">
                <a:latin typeface="+mn-ea"/>
                <a:ea typeface="+mn-ea"/>
                <a:cs typeface="Times New Roman" pitchFamily="18" charset="0"/>
              </a:rPr>
              <a:t>)  L  → </a:t>
            </a:r>
            <a:r>
              <a:rPr lang="en-US" altLang="zh-CN" sz="2000" b="1" dirty="0" err="1" smtClean="0">
                <a:latin typeface="+mn-ea"/>
                <a:ea typeface="+mn-ea"/>
                <a:cs typeface="Times New Roman" pitchFamily="18" charset="0"/>
              </a:rPr>
              <a:t>i</a:t>
            </a:r>
            <a:r>
              <a:rPr lang="en-US" altLang="zh-CN" sz="2000" b="1" dirty="0" smtClean="0">
                <a:latin typeface="+mn-ea"/>
                <a:ea typeface="+mn-ea"/>
                <a:cs typeface="Times New Roman" pitchFamily="18" charset="0"/>
              </a:rPr>
              <a:t>    (5</a:t>
            </a:r>
            <a:r>
              <a:rPr lang="en-US" altLang="zh-CN" sz="2000" b="1" dirty="0">
                <a:latin typeface="+mn-ea"/>
                <a:ea typeface="+mn-ea"/>
                <a:cs typeface="Times New Roman" pitchFamily="18" charset="0"/>
              </a:rPr>
              <a:t>)  R  → L</a:t>
            </a:r>
          </a:p>
        </p:txBody>
      </p:sp>
      <p:grpSp>
        <p:nvGrpSpPr>
          <p:cNvPr id="2" name="组合 96"/>
          <p:cNvGrpSpPr/>
          <p:nvPr/>
        </p:nvGrpSpPr>
        <p:grpSpPr>
          <a:xfrm>
            <a:off x="304800" y="1066800"/>
            <a:ext cx="8382000" cy="3838039"/>
            <a:chOff x="2457450" y="609600"/>
            <a:chExt cx="7219950" cy="3838039"/>
          </a:xfrm>
        </p:grpSpPr>
        <p:sp>
          <p:nvSpPr>
            <p:cNvPr id="12" name="Text Box 12"/>
            <p:cNvSpPr txBox="1">
              <a:spLocks noChangeArrowheads="1"/>
            </p:cNvSpPr>
            <p:nvPr/>
          </p:nvSpPr>
          <p:spPr bwMode="auto">
            <a:xfrm>
              <a:off x="2457450" y="1009322"/>
              <a:ext cx="1903441" cy="1938992"/>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0</a:t>
              </a:r>
              <a:r>
                <a:rPr lang="en-US" altLang="zh-CN" sz="2000" b="1" dirty="0">
                  <a:latin typeface="Times New Roman" pitchFamily="18" charset="0"/>
                  <a:ea typeface="宋体" pitchFamily="2" charset="-122"/>
                  <a:cs typeface="Times New Roman" pitchFamily="18" charset="0"/>
                </a:rPr>
                <a:t>: S’ → ·</a:t>
              </a:r>
              <a:r>
                <a:rPr lang="en-US" altLang="zh-CN" sz="2000" b="1" dirty="0" smtClean="0">
                  <a:latin typeface="Times New Roman" pitchFamily="18" charset="0"/>
                  <a:ea typeface="宋体" pitchFamily="2" charset="-122"/>
                  <a:cs typeface="Times New Roman" pitchFamily="18" charset="0"/>
                </a:rPr>
                <a:t>S  #</a:t>
              </a:r>
              <a:endParaRPr lang="en-US" altLang="zh-CN" sz="2000" b="1" dirty="0">
                <a:latin typeface="Times New Roman" pitchFamily="18" charset="0"/>
                <a:ea typeface="宋体" pitchFamily="2" charset="-122"/>
                <a:cs typeface="Times New Roman" pitchFamily="18" charset="0"/>
              </a:endParaRPr>
            </a:p>
            <a:p>
              <a:pPr algn="l">
                <a:spcBef>
                  <a:spcPts val="0"/>
                </a:spcBef>
                <a:defRPr/>
              </a:pP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S </a:t>
              </a:r>
              <a:r>
                <a:rPr lang="en-US" altLang="zh-CN" sz="2000" b="1" dirty="0">
                  <a:latin typeface="Times New Roman" pitchFamily="18" charset="0"/>
                  <a:ea typeface="宋体" pitchFamily="2" charset="-122"/>
                  <a:cs typeface="Times New Roman" pitchFamily="18" charset="0"/>
                </a:rPr>
                <a:t>→ · </a:t>
              </a:r>
              <a:r>
                <a:rPr lang="en-US" altLang="zh-CN" sz="2000" b="1" dirty="0" smtClean="0">
                  <a:latin typeface="Times New Roman" pitchFamily="18" charset="0"/>
                  <a:ea typeface="宋体" pitchFamily="2" charset="-122"/>
                  <a:cs typeface="Times New Roman" pitchFamily="18" charset="0"/>
                </a:rPr>
                <a:t>L=R  #</a:t>
              </a:r>
              <a:endParaRPr lang="en-US" altLang="zh-CN" sz="2000" b="1" dirty="0">
                <a:latin typeface="Times New Roman" pitchFamily="18" charset="0"/>
                <a:ea typeface="宋体" pitchFamily="2" charset="-122"/>
                <a:cs typeface="Times New Roman" pitchFamily="18" charset="0"/>
              </a:endParaRPr>
            </a:p>
            <a:p>
              <a:pPr algn="l">
                <a:spcBef>
                  <a:spcPts val="0"/>
                </a:spcBef>
                <a:defRPr/>
              </a:pPr>
              <a:r>
                <a:rPr lang="en-US" altLang="zh-CN" sz="2000" b="1" dirty="0">
                  <a:latin typeface="Times New Roman" pitchFamily="18" charset="0"/>
                  <a:ea typeface="宋体" pitchFamily="2" charset="-122"/>
                  <a:cs typeface="Times New Roman" pitchFamily="18" charset="0"/>
                </a:rPr>
                <a:t>     S →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err="1" smtClean="0">
                  <a:latin typeface="Times New Roman" pitchFamily="18" charset="0"/>
                  <a:ea typeface="宋体" pitchFamily="2" charset="-122"/>
                  <a:cs typeface="Times New Roman" pitchFamily="18" charset="0"/>
                </a:rPr>
                <a:t>i</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a:p>
              <a:pPr indent="-457200" algn="l">
                <a:spcBef>
                  <a:spcPts val="0"/>
                </a:spcBef>
                <a:defRPr/>
              </a:pPr>
              <a:r>
                <a:rPr lang="en-US" altLang="zh-CN" sz="2000" b="1" dirty="0">
                  <a:latin typeface="Times New Roman" pitchFamily="18" charset="0"/>
                  <a:ea typeface="宋体" pitchFamily="2" charset="-122"/>
                  <a:cs typeface="Times New Roman" pitchFamily="18" charset="0"/>
                </a:rPr>
                <a:t>     R  → · </a:t>
              </a:r>
              <a:r>
                <a:rPr lang="en-US" altLang="zh-CN" sz="2000" b="1" dirty="0" smtClean="0">
                  <a:latin typeface="Times New Roman" pitchFamily="18" charset="0"/>
                  <a:ea typeface="宋体" pitchFamily="2" charset="-122"/>
                  <a:cs typeface="Times New Roman" pitchFamily="18" charset="0"/>
                </a:rPr>
                <a:t>L  =/#</a:t>
              </a:r>
              <a:endParaRPr lang="en-US" altLang="zh-CN" sz="2000" b="1" dirty="0">
                <a:latin typeface="Times New Roman" pitchFamily="18" charset="0"/>
                <a:ea typeface="宋体" pitchFamily="2" charset="-122"/>
                <a:cs typeface="Times New Roman" pitchFamily="18" charset="0"/>
              </a:endParaRPr>
            </a:p>
          </p:txBody>
        </p:sp>
        <p:sp>
          <p:nvSpPr>
            <p:cNvPr id="13" name="Text Box 12"/>
            <p:cNvSpPr txBox="1">
              <a:spLocks noChangeArrowheads="1"/>
            </p:cNvSpPr>
            <p:nvPr/>
          </p:nvSpPr>
          <p:spPr bwMode="auto">
            <a:xfrm>
              <a:off x="7380143" y="1334910"/>
              <a:ext cx="1888036" cy="1323439"/>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6</a:t>
              </a:r>
              <a:r>
                <a:rPr lang="en-US" altLang="zh-CN" sz="2000" b="1" dirty="0">
                  <a:latin typeface="Times New Roman" pitchFamily="18" charset="0"/>
                  <a:ea typeface="宋体" pitchFamily="2" charset="-122"/>
                  <a:cs typeface="Times New Roman" pitchFamily="18" charset="0"/>
                </a:rPr>
                <a:t>: S → L=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algn="l">
                <a:spcBef>
                  <a:spcPts val="0"/>
                </a:spcBef>
                <a:defRPr/>
              </a:pPr>
              <a:r>
                <a:rPr lang="en-US" altLang="zh-CN" sz="2000" b="1" dirty="0">
                  <a:latin typeface="Times New Roman" pitchFamily="18" charset="0"/>
                  <a:ea typeface="宋体" pitchFamily="2" charset="-122"/>
                  <a:cs typeface="Times New Roman" pitchFamily="18" charset="0"/>
                </a:rPr>
                <a:t>     R  → · </a:t>
              </a:r>
              <a:r>
                <a:rPr lang="en-US" altLang="zh-CN" sz="2000" b="1" dirty="0" smtClean="0">
                  <a:latin typeface="Times New Roman" pitchFamily="18" charset="0"/>
                  <a:ea typeface="宋体" pitchFamily="2" charset="-122"/>
                  <a:cs typeface="Times New Roman" pitchFamily="18" charset="0"/>
                </a:rPr>
                <a:t>L  # </a:t>
              </a:r>
              <a:endParaRPr lang="en-US" altLang="zh-CN" sz="2000" b="1" dirty="0">
                <a:latin typeface="Times New Roman" pitchFamily="18" charset="0"/>
                <a:ea typeface="宋体" pitchFamily="2" charset="-122"/>
                <a:cs typeface="Times New Roman" pitchFamily="18" charset="0"/>
              </a:endParaRPr>
            </a:p>
            <a:p>
              <a:pPr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L  → · </a:t>
              </a:r>
              <a:r>
                <a:rPr lang="en-US" altLang="zh-CN" sz="2000" b="1" dirty="0" err="1" smtClean="0">
                  <a:latin typeface="Times New Roman" pitchFamily="18" charset="0"/>
                  <a:ea typeface="宋体" pitchFamily="2" charset="-122"/>
                  <a:cs typeface="Times New Roman" pitchFamily="18" charset="0"/>
                </a:rPr>
                <a:t>i</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4" name="Text Box 12"/>
            <p:cNvSpPr txBox="1">
              <a:spLocks noChangeArrowheads="1"/>
            </p:cNvSpPr>
            <p:nvPr/>
          </p:nvSpPr>
          <p:spPr bwMode="auto">
            <a:xfrm>
              <a:off x="5048955" y="1024467"/>
              <a:ext cx="1514475"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1</a:t>
              </a:r>
              <a:r>
                <a:rPr lang="en-US" altLang="zh-CN" sz="2000" b="1" dirty="0">
                  <a:latin typeface="Times New Roman" pitchFamily="18" charset="0"/>
                  <a:ea typeface="宋体" pitchFamily="2" charset="-122"/>
                  <a:cs typeface="Times New Roman" pitchFamily="18" charset="0"/>
                </a:rPr>
                <a:t>: S’ → S </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5" name="Text Box 12"/>
            <p:cNvSpPr txBox="1">
              <a:spLocks noChangeArrowheads="1"/>
            </p:cNvSpPr>
            <p:nvPr/>
          </p:nvSpPr>
          <p:spPr bwMode="auto">
            <a:xfrm>
              <a:off x="5029200" y="1600200"/>
              <a:ext cx="1828800" cy="707886"/>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2</a:t>
              </a:r>
              <a:r>
                <a:rPr lang="en-US" altLang="zh-CN" sz="2000" b="1" dirty="0">
                  <a:latin typeface="Times New Roman" pitchFamily="18" charset="0"/>
                  <a:ea typeface="宋体" pitchFamily="2" charset="-122"/>
                  <a:cs typeface="Times New Roman" pitchFamily="18" charset="0"/>
                </a:rPr>
                <a:t>: S → L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algn="l">
                <a:spcBef>
                  <a:spcPts val="0"/>
                </a:spcBef>
                <a:defRPr/>
              </a:pPr>
              <a:r>
                <a:rPr lang="en-US" altLang="zh-CN" sz="2000" b="1" dirty="0">
                  <a:latin typeface="Times New Roman" pitchFamily="18" charset="0"/>
                  <a:ea typeface="宋体" pitchFamily="2" charset="-122"/>
                  <a:cs typeface="Times New Roman" pitchFamily="18" charset="0"/>
                </a:rPr>
                <a:t>     R → L</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6" name="Text Box 12"/>
            <p:cNvSpPr txBox="1">
              <a:spLocks noChangeArrowheads="1"/>
            </p:cNvSpPr>
            <p:nvPr/>
          </p:nvSpPr>
          <p:spPr bwMode="auto">
            <a:xfrm>
              <a:off x="5029200" y="2503311"/>
              <a:ext cx="1581150"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3</a:t>
              </a:r>
              <a:r>
                <a:rPr lang="en-US" altLang="zh-CN" sz="2000" b="1" dirty="0">
                  <a:latin typeface="Times New Roman" pitchFamily="18" charset="0"/>
                  <a:ea typeface="宋体" pitchFamily="2" charset="-122"/>
                  <a:cs typeface="Times New Roman" pitchFamily="18" charset="0"/>
                </a:rPr>
                <a:t>: S → R </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7" name="Text Box 12"/>
            <p:cNvSpPr txBox="1">
              <a:spLocks noChangeArrowheads="1"/>
            </p:cNvSpPr>
            <p:nvPr/>
          </p:nvSpPr>
          <p:spPr bwMode="auto">
            <a:xfrm>
              <a:off x="4876800" y="3124200"/>
              <a:ext cx="2043892" cy="1323439"/>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smtClean="0">
                  <a:latin typeface="Times New Roman" pitchFamily="18" charset="0"/>
                  <a:ea typeface="宋体" pitchFamily="2" charset="-122"/>
                  <a:cs typeface="Times New Roman" pitchFamily="18" charset="0"/>
                </a:rPr>
                <a:t>I</a:t>
              </a:r>
              <a:r>
                <a:rPr lang="en-US" altLang="zh-CN" sz="2000" b="1" baseline="-25000" dirty="0" smtClean="0">
                  <a:latin typeface="Times New Roman" pitchFamily="18" charset="0"/>
                  <a:ea typeface="宋体" pitchFamily="2" charset="-122"/>
                  <a:cs typeface="Times New Roman" pitchFamily="18" charset="0"/>
                </a:rPr>
                <a:t>4,11</a:t>
              </a:r>
              <a:r>
                <a:rPr lang="en-US" altLang="zh-CN" sz="2000" b="1" dirty="0" smtClean="0">
                  <a:latin typeface="Times New Roman" pitchFamily="18" charset="0"/>
                  <a:ea typeface="宋体" pitchFamily="2" charset="-122"/>
                  <a:cs typeface="Times New Roman" pitchFamily="18" charset="0"/>
                </a:rPr>
                <a:t>: </a:t>
              </a:r>
              <a:r>
                <a:rPr lang="en-US" altLang="zh-CN" sz="2000" b="1" dirty="0">
                  <a:latin typeface="Times New Roman" pitchFamily="18" charset="0"/>
                  <a:ea typeface="宋体" pitchFamily="2" charset="-122"/>
                  <a:cs typeface="Times New Roman" pitchFamily="18" charset="0"/>
                </a:rPr>
                <a:t>L  → *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   R  </a:t>
              </a:r>
              <a:r>
                <a:rPr lang="en-US" altLang="zh-CN" sz="2000" b="1" dirty="0">
                  <a:latin typeface="Times New Roman" pitchFamily="18" charset="0"/>
                  <a:ea typeface="宋体" pitchFamily="2" charset="-122"/>
                  <a:cs typeface="Times New Roman" pitchFamily="18" charset="0"/>
                </a:rPr>
                <a:t>→ · </a:t>
              </a:r>
              <a:r>
                <a:rPr lang="en-US" altLang="zh-CN" sz="2000" b="1" dirty="0" smtClean="0">
                  <a:latin typeface="Times New Roman" pitchFamily="18" charset="0"/>
                  <a:ea typeface="宋体" pitchFamily="2" charset="-122"/>
                  <a:cs typeface="Times New Roman" pitchFamily="18" charset="0"/>
                </a:rPr>
                <a:t>L  =/#</a:t>
              </a:r>
              <a:endParaRPr lang="en-US" altLang="zh-CN" sz="20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    </a:t>
              </a:r>
              <a:r>
                <a:rPr lang="en-US" altLang="zh-CN" sz="2000" b="1" dirty="0">
                  <a:latin typeface="Times New Roman" pitchFamily="18" charset="0"/>
                  <a:ea typeface="宋体" pitchFamily="2" charset="-122"/>
                  <a:cs typeface="Times New Roman" pitchFamily="18" charset="0"/>
                </a:rPr>
                <a:t>L  → · *</a:t>
              </a:r>
              <a:r>
                <a:rPr lang="en-US" altLang="zh-CN" sz="2000" b="1" dirty="0" smtClean="0">
                  <a:latin typeface="Times New Roman" pitchFamily="18" charset="0"/>
                  <a:ea typeface="宋体" pitchFamily="2" charset="-122"/>
                  <a:cs typeface="Times New Roman" pitchFamily="18" charset="0"/>
                </a:rPr>
                <a:t>R  =/#</a:t>
              </a:r>
              <a:endParaRPr lang="en-US" altLang="zh-CN" sz="2000" b="1" dirty="0">
                <a:latin typeface="Times New Roman" pitchFamily="18" charset="0"/>
                <a:ea typeface="宋体" pitchFamily="2" charset="-122"/>
                <a:cs typeface="Times New Roman" pitchFamily="18" charset="0"/>
              </a:endParaRPr>
            </a:p>
            <a:p>
              <a:pPr marL="457200" indent="-457200" algn="l">
                <a:spcBef>
                  <a:spcPts val="0"/>
                </a:spcBef>
                <a:defRPr/>
              </a:pP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   L  </a:t>
              </a:r>
              <a:r>
                <a:rPr lang="en-US" altLang="zh-CN" sz="2000" b="1" dirty="0">
                  <a:latin typeface="Times New Roman" pitchFamily="18" charset="0"/>
                  <a:ea typeface="宋体" pitchFamily="2" charset="-122"/>
                  <a:cs typeface="Times New Roman" pitchFamily="18" charset="0"/>
                </a:rPr>
                <a:t>→ · </a:t>
              </a:r>
              <a:r>
                <a:rPr lang="en-US" altLang="zh-CN" sz="2000" b="1" dirty="0" err="1" smtClean="0">
                  <a:latin typeface="Times New Roman" pitchFamily="18" charset="0"/>
                  <a:ea typeface="宋体" pitchFamily="2" charset="-122"/>
                  <a:cs typeface="Times New Roman" pitchFamily="18" charset="0"/>
                </a:rPr>
                <a:t>i</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8" name="Text Box 12"/>
            <p:cNvSpPr txBox="1">
              <a:spLocks noChangeArrowheads="1"/>
            </p:cNvSpPr>
            <p:nvPr/>
          </p:nvSpPr>
          <p:spPr bwMode="auto">
            <a:xfrm>
              <a:off x="2590800" y="3505200"/>
              <a:ext cx="1835727" cy="40011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smtClean="0">
                  <a:latin typeface="Times New Roman" pitchFamily="18" charset="0"/>
                  <a:ea typeface="宋体" pitchFamily="2" charset="-122"/>
                  <a:cs typeface="Times New Roman" pitchFamily="18" charset="0"/>
                </a:rPr>
                <a:t>I</a:t>
              </a:r>
              <a:r>
                <a:rPr lang="en-US" altLang="zh-CN" sz="2000" b="1" baseline="-25000" dirty="0" smtClean="0">
                  <a:latin typeface="Times New Roman" pitchFamily="18" charset="0"/>
                  <a:ea typeface="宋体" pitchFamily="2" charset="-122"/>
                  <a:cs typeface="Times New Roman" pitchFamily="18" charset="0"/>
                </a:rPr>
                <a:t>5,12</a:t>
              </a:r>
              <a:r>
                <a:rPr lang="en-US" altLang="zh-CN" sz="2000" b="1" dirty="0" smtClean="0">
                  <a:latin typeface="Times New Roman" pitchFamily="18" charset="0"/>
                  <a:ea typeface="宋体" pitchFamily="2" charset="-122"/>
                  <a:cs typeface="Times New Roman" pitchFamily="18" charset="0"/>
                </a:rPr>
                <a:t>: </a:t>
              </a:r>
              <a:r>
                <a:rPr lang="en-US" altLang="zh-CN" sz="2000" b="1" dirty="0">
                  <a:latin typeface="Times New Roman" pitchFamily="18" charset="0"/>
                  <a:ea typeface="宋体" pitchFamily="2" charset="-122"/>
                  <a:cs typeface="Times New Roman" pitchFamily="18" charset="0"/>
                </a:rPr>
                <a:t>L  → </a:t>
              </a:r>
              <a:r>
                <a:rPr lang="en-US" altLang="zh-CN" sz="2000" b="1" dirty="0" err="1">
                  <a:latin typeface="Times New Roman" pitchFamily="18" charset="0"/>
                  <a:ea typeface="宋体" pitchFamily="2" charset="-122"/>
                  <a:cs typeface="Times New Roman" pitchFamily="18" charset="0"/>
                </a:rPr>
                <a:t>i</a:t>
              </a:r>
              <a:r>
                <a:rPr lang="en-US" altLang="zh-CN" sz="2000" b="1" dirty="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sp>
          <p:nvSpPr>
            <p:cNvPr id="19" name="Text Box 12"/>
            <p:cNvSpPr txBox="1">
              <a:spLocks noChangeArrowheads="1"/>
            </p:cNvSpPr>
            <p:nvPr/>
          </p:nvSpPr>
          <p:spPr bwMode="auto">
            <a:xfrm>
              <a:off x="7366262" y="3231444"/>
              <a:ext cx="1982958" cy="40011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smtClean="0">
                  <a:latin typeface="Times New Roman" pitchFamily="18" charset="0"/>
                  <a:ea typeface="宋体" pitchFamily="2" charset="-122"/>
                  <a:cs typeface="Times New Roman" pitchFamily="18" charset="0"/>
                </a:rPr>
                <a:t> </a:t>
              </a:r>
              <a:r>
                <a:rPr lang="en-US" altLang="zh-CN" sz="2000" b="1" dirty="0" smtClean="0">
                  <a:latin typeface="Times New Roman" pitchFamily="18" charset="0"/>
                  <a:ea typeface="宋体" pitchFamily="2" charset="-122"/>
                  <a:cs typeface="Times New Roman" pitchFamily="18" charset="0"/>
                </a:rPr>
                <a:t>I</a:t>
              </a:r>
              <a:r>
                <a:rPr lang="en-US" altLang="zh-CN" sz="2000" b="1" baseline="-25000" dirty="0" smtClean="0">
                  <a:latin typeface="Times New Roman" pitchFamily="18" charset="0"/>
                  <a:ea typeface="宋体" pitchFamily="2" charset="-122"/>
                  <a:cs typeface="Times New Roman" pitchFamily="18" charset="0"/>
                </a:rPr>
                <a:t>8,10</a:t>
              </a:r>
              <a:r>
                <a:rPr lang="en-US" altLang="zh-CN" sz="2000" b="1" dirty="0" smtClean="0">
                  <a:latin typeface="Times New Roman" pitchFamily="18" charset="0"/>
                  <a:ea typeface="宋体" pitchFamily="2" charset="-122"/>
                  <a:cs typeface="Times New Roman" pitchFamily="18" charset="0"/>
                </a:rPr>
                <a:t>: R → L ·  =/#</a:t>
              </a:r>
              <a:endParaRPr lang="en-US" altLang="zh-CN" sz="2000" b="1" dirty="0">
                <a:latin typeface="Times New Roman" pitchFamily="18" charset="0"/>
                <a:ea typeface="宋体" pitchFamily="2" charset="-122"/>
                <a:cs typeface="Times New Roman" pitchFamily="18" charset="0"/>
              </a:endParaRPr>
            </a:p>
          </p:txBody>
        </p:sp>
        <p:sp>
          <p:nvSpPr>
            <p:cNvPr id="20" name="Text Box 12"/>
            <p:cNvSpPr txBox="1">
              <a:spLocks noChangeArrowheads="1"/>
            </p:cNvSpPr>
            <p:nvPr/>
          </p:nvSpPr>
          <p:spPr bwMode="auto">
            <a:xfrm>
              <a:off x="7386371" y="3962400"/>
              <a:ext cx="2028486" cy="40011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smtClean="0">
                  <a:latin typeface="Times New Roman" pitchFamily="18" charset="0"/>
                  <a:ea typeface="宋体" pitchFamily="2" charset="-122"/>
                  <a:cs typeface="Times New Roman" pitchFamily="18" charset="0"/>
                </a:rPr>
                <a:t>I</a:t>
              </a:r>
              <a:r>
                <a:rPr lang="en-US" altLang="zh-CN" sz="2000" b="1" baseline="-25000" dirty="0" smtClean="0">
                  <a:latin typeface="Times New Roman" pitchFamily="18" charset="0"/>
                  <a:ea typeface="宋体" pitchFamily="2" charset="-122"/>
                  <a:cs typeface="Times New Roman" pitchFamily="18" charset="0"/>
                </a:rPr>
                <a:t>7,13</a:t>
              </a:r>
              <a:r>
                <a:rPr lang="en-US" altLang="zh-CN" sz="2000" b="1" dirty="0" smtClean="0">
                  <a:latin typeface="Times New Roman" pitchFamily="18" charset="0"/>
                  <a:ea typeface="宋体" pitchFamily="2" charset="-122"/>
                  <a:cs typeface="Times New Roman" pitchFamily="18" charset="0"/>
                </a:rPr>
                <a:t>: L  → </a:t>
              </a:r>
              <a:r>
                <a:rPr lang="zh-CN" altLang="en-US" sz="2000" b="1" dirty="0" smtClean="0">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R ·  </a:t>
              </a:r>
              <a:r>
                <a:rPr lang="en-US" altLang="zh-CN" sz="2000" b="1" dirty="0" smtClean="0">
                  <a:latin typeface="Times New Roman" pitchFamily="18" charset="0"/>
                  <a:ea typeface="宋体" pitchFamily="2" charset="-122"/>
                  <a:cs typeface="Times New Roman" pitchFamily="18" charset="0"/>
                </a:rPr>
                <a:t>=/#</a:t>
              </a:r>
              <a:endParaRPr lang="en-US" altLang="zh-CN" sz="2000" b="1" dirty="0">
                <a:latin typeface="Times New Roman" pitchFamily="18" charset="0"/>
                <a:ea typeface="宋体" pitchFamily="2" charset="-122"/>
                <a:cs typeface="Times New Roman" pitchFamily="18" charset="0"/>
              </a:endParaRPr>
            </a:p>
          </p:txBody>
        </p:sp>
        <p:sp>
          <p:nvSpPr>
            <p:cNvPr id="21" name="Text Box 12"/>
            <p:cNvSpPr txBox="1">
              <a:spLocks noChangeArrowheads="1"/>
            </p:cNvSpPr>
            <p:nvPr/>
          </p:nvSpPr>
          <p:spPr bwMode="auto">
            <a:xfrm>
              <a:off x="7543800" y="609600"/>
              <a:ext cx="1800225" cy="400050"/>
            </a:xfrm>
            <a:prstGeom prst="rect">
              <a:avLst/>
            </a:prstGeom>
            <a:noFill/>
            <a:ln w="3175">
              <a:solidFill>
                <a:srgbClr val="002060"/>
              </a:solidFill>
              <a:miter lim="800000"/>
              <a:headEnd/>
              <a:tailEnd/>
            </a:ln>
          </p:spPr>
          <p:txBody>
            <a:bodyPr wrap="square">
              <a:spAutoFit/>
            </a:bodyPr>
            <a:lstStyle/>
            <a:p>
              <a:pPr algn="l">
                <a:spcBef>
                  <a:spcPts val="0"/>
                </a:spcBef>
                <a:defRPr/>
              </a:pPr>
              <a:r>
                <a:rPr lang="en-US" altLang="zh-CN" sz="2000" b="1" dirty="0">
                  <a:latin typeface="Times New Roman" pitchFamily="18" charset="0"/>
                  <a:ea typeface="宋体" pitchFamily="2" charset="-122"/>
                  <a:cs typeface="Times New Roman" pitchFamily="18" charset="0"/>
                </a:rPr>
                <a:t>I</a:t>
              </a:r>
              <a:r>
                <a:rPr lang="en-US" altLang="zh-CN" sz="2000" b="1" baseline="-25000" dirty="0">
                  <a:latin typeface="Times New Roman" pitchFamily="18" charset="0"/>
                  <a:ea typeface="宋体" pitchFamily="2" charset="-122"/>
                  <a:cs typeface="Times New Roman" pitchFamily="18" charset="0"/>
                </a:rPr>
                <a:t>9</a:t>
              </a:r>
              <a:r>
                <a:rPr lang="en-US" altLang="zh-CN" sz="2000" b="1" dirty="0">
                  <a:latin typeface="Times New Roman" pitchFamily="18" charset="0"/>
                  <a:ea typeface="宋体" pitchFamily="2" charset="-122"/>
                  <a:cs typeface="Times New Roman" pitchFamily="18" charset="0"/>
                </a:rPr>
                <a:t>: S  → L=R </a:t>
              </a:r>
              <a:r>
                <a:rPr lang="en-US" altLang="zh-CN" sz="2000" b="1" dirty="0" smtClean="0">
                  <a:latin typeface="Times New Roman" pitchFamily="18" charset="0"/>
                  <a:ea typeface="宋体" pitchFamily="2" charset="-122"/>
                  <a:cs typeface="Times New Roman" pitchFamily="18" charset="0"/>
                </a:rPr>
                <a:t>·  #</a:t>
              </a:r>
              <a:endParaRPr lang="en-US" altLang="zh-CN" sz="2000" b="1" dirty="0">
                <a:latin typeface="Times New Roman" pitchFamily="18" charset="0"/>
                <a:ea typeface="宋体" pitchFamily="2" charset="-122"/>
                <a:cs typeface="Times New Roman" pitchFamily="18" charset="0"/>
              </a:endParaRPr>
            </a:p>
          </p:txBody>
        </p:sp>
        <p:cxnSp>
          <p:nvCxnSpPr>
            <p:cNvPr id="22" name="直接箭头连接符 21"/>
            <p:cNvCxnSpPr/>
            <p:nvPr/>
          </p:nvCxnSpPr>
          <p:spPr bwMode="auto">
            <a:xfrm>
              <a:off x="4375755" y="1199445"/>
              <a:ext cx="651191"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TextBox 22"/>
            <p:cNvSpPr txBox="1"/>
            <p:nvPr/>
          </p:nvSpPr>
          <p:spPr>
            <a:xfrm>
              <a:off x="4476045" y="922866"/>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S</a:t>
              </a:r>
              <a:endParaRPr lang="zh-CN" altLang="en-US" sz="1600" dirty="0">
                <a:latin typeface="Times New Roman" pitchFamily="18" charset="0"/>
                <a:cs typeface="Times New Roman" pitchFamily="18" charset="0"/>
              </a:endParaRPr>
            </a:p>
          </p:txBody>
        </p:sp>
        <p:cxnSp>
          <p:nvCxnSpPr>
            <p:cNvPr id="24" name="直接箭头连接符 23"/>
            <p:cNvCxnSpPr/>
            <p:nvPr/>
          </p:nvCxnSpPr>
          <p:spPr bwMode="auto">
            <a:xfrm>
              <a:off x="4381398" y="1882428"/>
              <a:ext cx="651191"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4492977" y="1605849"/>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cxnSp>
          <p:nvCxnSpPr>
            <p:cNvPr id="26" name="直接箭头连接符 25"/>
            <p:cNvCxnSpPr/>
            <p:nvPr/>
          </p:nvCxnSpPr>
          <p:spPr bwMode="auto">
            <a:xfrm>
              <a:off x="4387041" y="2700879"/>
              <a:ext cx="651191"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4487331" y="24243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cxnSp>
          <p:nvCxnSpPr>
            <p:cNvPr id="28" name="直接箭头连接符 27"/>
            <p:cNvCxnSpPr>
              <a:stCxn id="12" idx="2"/>
            </p:cNvCxnSpPr>
            <p:nvPr/>
          </p:nvCxnSpPr>
          <p:spPr bwMode="auto">
            <a:xfrm>
              <a:off x="3409171" y="2948314"/>
              <a:ext cx="1467629" cy="63308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直接箭头连接符 28"/>
            <p:cNvCxnSpPr>
              <a:stCxn id="12" idx="2"/>
              <a:endCxn id="18" idx="0"/>
            </p:cNvCxnSpPr>
            <p:nvPr/>
          </p:nvCxnSpPr>
          <p:spPr bwMode="auto">
            <a:xfrm>
              <a:off x="3409171" y="2948314"/>
              <a:ext cx="99494" cy="556886"/>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箭头连接符 29"/>
            <p:cNvCxnSpPr>
              <a:stCxn id="17" idx="1"/>
              <a:endCxn id="18" idx="3"/>
            </p:cNvCxnSpPr>
            <p:nvPr/>
          </p:nvCxnSpPr>
          <p:spPr bwMode="auto">
            <a:xfrm flipH="1" flipV="1">
              <a:off x="4426527" y="3705255"/>
              <a:ext cx="450273" cy="8066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p:nvPr/>
          </p:nvCxnSpPr>
          <p:spPr bwMode="auto">
            <a:xfrm>
              <a:off x="6921118" y="3420534"/>
              <a:ext cx="465136"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接箭头连接符 31"/>
            <p:cNvCxnSpPr/>
            <p:nvPr/>
          </p:nvCxnSpPr>
          <p:spPr bwMode="auto">
            <a:xfrm>
              <a:off x="6921118" y="4114800"/>
              <a:ext cx="465136"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箭头连接符 32"/>
            <p:cNvCxnSpPr/>
            <p:nvPr/>
          </p:nvCxnSpPr>
          <p:spPr bwMode="auto">
            <a:xfrm>
              <a:off x="6866466" y="1947333"/>
              <a:ext cx="527155" cy="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接箭头连接符 33"/>
            <p:cNvCxnSpPr/>
            <p:nvPr/>
          </p:nvCxnSpPr>
          <p:spPr bwMode="auto">
            <a:xfrm flipV="1">
              <a:off x="8358012" y="1009650"/>
              <a:ext cx="0" cy="32526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肘形连接符 57"/>
            <p:cNvCxnSpPr/>
            <p:nvPr/>
          </p:nvCxnSpPr>
          <p:spPr bwMode="auto">
            <a:xfrm rot="10800000" flipV="1">
              <a:off x="3263548" y="1981200"/>
              <a:ext cx="6010275" cy="1924050"/>
            </a:xfrm>
            <a:prstGeom prst="bentConnector4">
              <a:avLst>
                <a:gd name="adj1" fmla="val -4431"/>
                <a:gd name="adj2" fmla="val 134763"/>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4267200" y="3048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37" name="TextBox 36"/>
            <p:cNvSpPr txBox="1"/>
            <p:nvPr/>
          </p:nvSpPr>
          <p:spPr>
            <a:xfrm>
              <a:off x="6986328" y="3810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8" name="TextBox 37"/>
            <p:cNvSpPr txBox="1"/>
            <p:nvPr/>
          </p:nvSpPr>
          <p:spPr>
            <a:xfrm>
              <a:off x="8458200" y="9906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R</a:t>
              </a:r>
              <a:endParaRPr lang="zh-CN" altLang="en-US" sz="1600" dirty="0">
                <a:latin typeface="Times New Roman" pitchFamily="18" charset="0"/>
                <a:cs typeface="Times New Roman" pitchFamily="18" charset="0"/>
              </a:endParaRPr>
            </a:p>
          </p:txBody>
        </p:sp>
        <p:sp>
          <p:nvSpPr>
            <p:cNvPr id="39" name="TextBox 38"/>
            <p:cNvSpPr txBox="1"/>
            <p:nvPr/>
          </p:nvSpPr>
          <p:spPr>
            <a:xfrm>
              <a:off x="2895600" y="31242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0" name="TextBox 39"/>
            <p:cNvSpPr txBox="1"/>
            <p:nvPr/>
          </p:nvSpPr>
          <p:spPr>
            <a:xfrm>
              <a:off x="4360891" y="36576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sp>
          <p:nvSpPr>
            <p:cNvPr id="41" name="TextBox 40"/>
            <p:cNvSpPr txBox="1"/>
            <p:nvPr/>
          </p:nvSpPr>
          <p:spPr>
            <a:xfrm>
              <a:off x="6920692" y="31242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2" name="TextBox 41"/>
            <p:cNvSpPr txBox="1"/>
            <p:nvPr/>
          </p:nvSpPr>
          <p:spPr>
            <a:xfrm>
              <a:off x="7010400" y="16002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3" name="TextBox 42"/>
            <p:cNvSpPr txBox="1"/>
            <p:nvPr/>
          </p:nvSpPr>
          <p:spPr>
            <a:xfrm>
              <a:off x="9296400" y="1676400"/>
              <a:ext cx="381000" cy="338554"/>
            </a:xfrm>
            <a:prstGeom prst="rect">
              <a:avLst/>
            </a:prstGeom>
            <a:noFill/>
          </p:spPr>
          <p:txBody>
            <a:bodyPr wrap="square" rtlCol="0">
              <a:spAutoFit/>
            </a:bodyPr>
            <a:lstStyle/>
            <a:p>
              <a:r>
                <a:rPr lang="en-US" altLang="zh-CN" sz="1600" dirty="0" err="1" smtClean="0">
                  <a:latin typeface="Times New Roman" pitchFamily="18" charset="0"/>
                  <a:cs typeface="Times New Roman" pitchFamily="18" charset="0"/>
                </a:rPr>
                <a:t>i</a:t>
              </a:r>
              <a:endParaRPr lang="zh-CN" altLang="en-US" sz="1600" dirty="0">
                <a:latin typeface="Times New Roman" pitchFamily="18" charset="0"/>
                <a:cs typeface="Times New Roman" pitchFamily="18" charset="0"/>
              </a:endParaRPr>
            </a:p>
          </p:txBody>
        </p:sp>
        <p:cxnSp>
          <p:nvCxnSpPr>
            <p:cNvPr id="44" name="直接箭头连接符 43"/>
            <p:cNvCxnSpPr/>
            <p:nvPr/>
          </p:nvCxnSpPr>
          <p:spPr bwMode="auto">
            <a:xfrm flipH="1">
              <a:off x="6572622" y="2308578"/>
              <a:ext cx="806236" cy="792000"/>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TextBox 45"/>
            <p:cNvSpPr txBox="1"/>
            <p:nvPr/>
          </p:nvSpPr>
          <p:spPr>
            <a:xfrm>
              <a:off x="7086600" y="26670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sp>
          <p:nvSpPr>
            <p:cNvPr id="47" name="TextBox 46"/>
            <p:cNvSpPr txBox="1"/>
            <p:nvPr/>
          </p:nvSpPr>
          <p:spPr>
            <a:xfrm>
              <a:off x="8430318" y="2819400"/>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L</a:t>
              </a:r>
              <a:endParaRPr lang="zh-CN" altLang="en-US" sz="1600" dirty="0">
                <a:latin typeface="Times New Roman" pitchFamily="18" charset="0"/>
                <a:cs typeface="Times New Roman" pitchFamily="18" charset="0"/>
              </a:endParaRPr>
            </a:p>
          </p:txBody>
        </p:sp>
        <p:sp>
          <p:nvSpPr>
            <p:cNvPr id="48" name="任意多边形 47"/>
            <p:cNvSpPr/>
            <p:nvPr/>
          </p:nvSpPr>
          <p:spPr bwMode="auto">
            <a:xfrm>
              <a:off x="4617155" y="3905956"/>
              <a:ext cx="259645" cy="306681"/>
            </a:xfrm>
            <a:custGeom>
              <a:avLst/>
              <a:gdLst>
                <a:gd name="connsiteX0" fmla="*/ 248356 w 259645"/>
                <a:gd name="connsiteY0" fmla="*/ 0 h 306681"/>
                <a:gd name="connsiteX1" fmla="*/ 22578 w 259645"/>
                <a:gd name="connsiteY1" fmla="*/ 90311 h 306681"/>
                <a:gd name="connsiteX2" fmla="*/ 112889 w 259645"/>
                <a:gd name="connsiteY2" fmla="*/ 270933 h 306681"/>
                <a:gd name="connsiteX3" fmla="*/ 259645 w 259645"/>
                <a:gd name="connsiteY3" fmla="*/ 304800 h 306681"/>
              </a:gdLst>
              <a:ahLst/>
              <a:cxnLst>
                <a:cxn ang="0">
                  <a:pos x="connsiteX0" y="connsiteY0"/>
                </a:cxn>
                <a:cxn ang="0">
                  <a:pos x="connsiteX1" y="connsiteY1"/>
                </a:cxn>
                <a:cxn ang="0">
                  <a:pos x="connsiteX2" y="connsiteY2"/>
                </a:cxn>
                <a:cxn ang="0">
                  <a:pos x="connsiteX3" y="connsiteY3"/>
                </a:cxn>
              </a:cxnLst>
              <a:rect l="l" t="t" r="r" b="b"/>
              <a:pathLst>
                <a:path w="259645" h="306681">
                  <a:moveTo>
                    <a:pt x="248356" y="0"/>
                  </a:moveTo>
                  <a:cubicBezTo>
                    <a:pt x="146756" y="22578"/>
                    <a:pt x="45156" y="45156"/>
                    <a:pt x="22578" y="90311"/>
                  </a:cubicBezTo>
                  <a:cubicBezTo>
                    <a:pt x="0" y="135467"/>
                    <a:pt x="73378" y="235185"/>
                    <a:pt x="112889" y="270933"/>
                  </a:cubicBezTo>
                  <a:cubicBezTo>
                    <a:pt x="152400" y="306681"/>
                    <a:pt x="206022" y="305740"/>
                    <a:pt x="259645" y="304800"/>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9" name="TextBox 48"/>
            <p:cNvSpPr txBox="1"/>
            <p:nvPr/>
          </p:nvSpPr>
          <p:spPr>
            <a:xfrm>
              <a:off x="4439355" y="4041423"/>
              <a:ext cx="381000"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p:txBody>
        </p:sp>
      </p:grpSp>
      <p:cxnSp>
        <p:nvCxnSpPr>
          <p:cNvPr id="64" name="直接箭头连接符 63"/>
          <p:cNvCxnSpPr>
            <a:stCxn id="13" idx="2"/>
            <a:endCxn id="19" idx="0"/>
          </p:cNvCxnSpPr>
          <p:nvPr/>
        </p:nvCxnSpPr>
        <p:spPr bwMode="auto">
          <a:xfrm>
            <a:off x="7115758" y="3115549"/>
            <a:ext cx="0" cy="573095"/>
          </a:xfrm>
          <a:prstGeom prst="straightConnector1">
            <a:avLst/>
          </a:prstGeom>
          <a:solidFill>
            <a:srgbClr val="993366">
              <a:alpha val="96001"/>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Rectangle 9"/>
          <p:cNvSpPr txBox="1">
            <a:spLocks noChangeArrowheads="1"/>
          </p:cNvSpPr>
          <p:nvPr/>
        </p:nvSpPr>
        <p:spPr>
          <a:xfrm>
            <a:off x="609600" y="304800"/>
            <a:ext cx="34210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6.5</a:t>
            </a:r>
            <a:r>
              <a:rPr kumimoji="0" lang="en-US" altLang="zh-CN" sz="2800" b="1" i="0" u="none" strike="noStrike" kern="0" cap="none" spc="0" normalizeH="0" noProof="0" dirty="0" smtClean="0">
                <a:ln>
                  <a:noFill/>
                </a:ln>
                <a:solidFill>
                  <a:srgbClr val="0000FF"/>
                </a:solidFill>
                <a:effectLst/>
                <a:uLnTx/>
                <a:uFillTx/>
                <a:latin typeface="黑体" pitchFamily="49" charset="-122"/>
                <a:ea typeface="黑体" pitchFamily="49" charset="-122"/>
                <a:cs typeface="+mj-cs"/>
              </a:rPr>
              <a:t>  </a:t>
            </a: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LALR(1)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分析</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39</a:t>
            </a:fld>
            <a:endParaRPr lang="en-US" altLang="zh-CN" dirty="0"/>
          </a:p>
        </p:txBody>
      </p:sp>
      <p:graphicFrame>
        <p:nvGraphicFramePr>
          <p:cNvPr id="11" name="表格 10"/>
          <p:cNvGraphicFramePr>
            <a:graphicFrameLocks noGrp="1"/>
          </p:cNvGraphicFramePr>
          <p:nvPr/>
        </p:nvGraphicFramePr>
        <p:xfrm>
          <a:off x="1447800" y="1066800"/>
          <a:ext cx="6096000" cy="48768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04800">
                <a:tc rowSpan="2">
                  <a:txBody>
                    <a:bodyPr/>
                    <a:lstStyle/>
                    <a:p>
                      <a:pPr algn="ctr"/>
                      <a:r>
                        <a:rPr lang="zh-CN" altLang="en-US" sz="1400" dirty="0" smtClean="0">
                          <a:solidFill>
                            <a:schemeClr val="tx1"/>
                          </a:solidFill>
                          <a:latin typeface="Times New Roman" pitchFamily="18" charset="0"/>
                          <a:cs typeface="Times New Roman" pitchFamily="18" charset="0"/>
                        </a:rPr>
                        <a:t>状态</a:t>
                      </a:r>
                      <a:endParaRPr lang="zh-CN" altLang="en-US" sz="1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400" dirty="0" smtClean="0">
                          <a:solidFill>
                            <a:schemeClr val="tx1"/>
                          </a:solidFill>
                          <a:latin typeface="Times New Roman" pitchFamily="18" charset="0"/>
                          <a:cs typeface="Times New Roman" pitchFamily="18" charset="0"/>
                        </a:rPr>
                        <a:t>ACTION</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smtClean="0">
                          <a:solidFill>
                            <a:schemeClr val="tx1"/>
                          </a:solidFill>
                          <a:latin typeface="Times New Roman" pitchFamily="18" charset="0"/>
                          <a:cs typeface="Times New Roman" pitchFamily="18" charset="0"/>
                        </a:rPr>
                        <a:t>GOTO</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v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smtClean="0">
                          <a:solidFill>
                            <a:schemeClr val="tx1"/>
                          </a:solidFill>
                          <a:latin typeface="Times New Roman" pitchFamily="18" charset="0"/>
                          <a:cs typeface="Times New Roman" pitchFamily="18" charset="0"/>
                        </a:rPr>
                        <a:t>i</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L</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acc</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6</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4,11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7,13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5,12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6</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7,13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altLang="zh-CN" sz="1400" dirty="0" smtClean="0">
                          <a:solidFill>
                            <a:srgbClr val="FF0000"/>
                          </a:solidFill>
                          <a:latin typeface="Times New Roman" pitchFamily="18" charset="0"/>
                          <a:cs typeface="Times New Roman" pitchFamily="18" charset="0"/>
                        </a:rPr>
                        <a:t>10</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r</a:t>
                      </a:r>
                      <a:r>
                        <a:rPr lang="en-US" altLang="zh-CN" sz="1400" baseline="-25000" dirty="0" smtClean="0">
                          <a:solidFill>
                            <a:srgbClr val="FF0000"/>
                          </a:solidFill>
                          <a:latin typeface="Times New Roman" pitchFamily="18" charset="0"/>
                          <a:cs typeface="Times New Roman" pitchFamily="18" charset="0"/>
                        </a:rPr>
                        <a:t>5</a:t>
                      </a:r>
                      <a:endParaRPr lang="zh-CN" altLang="en-US" sz="1400" baseline="-250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04800">
                <a:tc>
                  <a:txBody>
                    <a:bodyPr/>
                    <a:lstStyle/>
                    <a:p>
                      <a:pPr algn="ctr"/>
                      <a:r>
                        <a:rPr lang="en-US" altLang="zh-CN" sz="1400" dirty="0" smtClean="0">
                          <a:solidFill>
                            <a:srgbClr val="FF0000"/>
                          </a:solidFill>
                          <a:latin typeface="Times New Roman" pitchFamily="18" charset="0"/>
                          <a:cs typeface="Times New Roman" pitchFamily="18" charset="0"/>
                        </a:rPr>
                        <a:t>11</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s</a:t>
                      </a:r>
                      <a:r>
                        <a:rPr lang="en-US" altLang="zh-CN" sz="1400" baseline="-25000" dirty="0" smtClean="0">
                          <a:solidFill>
                            <a:srgbClr val="FF0000"/>
                          </a:solidFill>
                          <a:latin typeface="Times New Roman" pitchFamily="18" charset="0"/>
                          <a:cs typeface="Times New Roman" pitchFamily="18" charset="0"/>
                        </a:rPr>
                        <a:t>11</a:t>
                      </a:r>
                      <a:endParaRPr lang="zh-CN" altLang="en-US" sz="1400" baseline="-250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s</a:t>
                      </a:r>
                      <a:r>
                        <a:rPr lang="en-US" altLang="zh-CN" sz="1400" baseline="-25000" dirty="0" smtClean="0">
                          <a:solidFill>
                            <a:srgbClr val="FF0000"/>
                          </a:solidFill>
                          <a:latin typeface="Times New Roman" pitchFamily="18" charset="0"/>
                          <a:cs typeface="Times New Roman" pitchFamily="18" charset="0"/>
                        </a:rPr>
                        <a:t>12</a:t>
                      </a:r>
                      <a:endParaRPr lang="zh-CN" altLang="en-US" sz="1400" baseline="-250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13</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10</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04800">
                <a:tc>
                  <a:txBody>
                    <a:bodyPr/>
                    <a:lstStyle/>
                    <a:p>
                      <a:pPr algn="ctr"/>
                      <a:r>
                        <a:rPr lang="en-US" altLang="zh-CN" sz="1400" dirty="0" smtClean="0">
                          <a:solidFill>
                            <a:srgbClr val="FF0000"/>
                          </a:solidFill>
                          <a:latin typeface="Times New Roman" pitchFamily="18" charset="0"/>
                          <a:cs typeface="Times New Roman" pitchFamily="18" charset="0"/>
                        </a:rPr>
                        <a:t>12</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r</a:t>
                      </a:r>
                      <a:r>
                        <a:rPr lang="en-US" altLang="zh-CN" sz="1400" baseline="-25000" dirty="0" smtClean="0">
                          <a:solidFill>
                            <a:srgbClr val="FF0000"/>
                          </a:solidFill>
                          <a:latin typeface="Times New Roman" pitchFamily="18" charset="0"/>
                          <a:cs typeface="Times New Roman" pitchFamily="18" charset="0"/>
                        </a:rPr>
                        <a:t>4</a:t>
                      </a:r>
                      <a:endParaRPr lang="zh-CN" altLang="en-US" sz="1400" baseline="-250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04800">
                <a:tc>
                  <a:txBody>
                    <a:bodyPr/>
                    <a:lstStyle/>
                    <a:p>
                      <a:pPr algn="ctr"/>
                      <a:r>
                        <a:rPr lang="en-US" altLang="zh-CN" sz="1400" dirty="0" smtClean="0">
                          <a:solidFill>
                            <a:srgbClr val="FF0000"/>
                          </a:solidFill>
                          <a:latin typeface="Times New Roman" pitchFamily="18" charset="0"/>
                          <a:cs typeface="Times New Roman" pitchFamily="18" charset="0"/>
                        </a:rPr>
                        <a:t>13</a:t>
                      </a: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1400" dirty="0" smtClean="0">
                          <a:solidFill>
                            <a:srgbClr val="FF0000"/>
                          </a:solidFill>
                          <a:latin typeface="Times New Roman" pitchFamily="18" charset="0"/>
                          <a:cs typeface="Times New Roman" pitchFamily="18" charset="0"/>
                        </a:rPr>
                        <a:t>r</a:t>
                      </a:r>
                      <a:r>
                        <a:rPr lang="en-US" altLang="zh-CN" sz="1400" baseline="-25000" dirty="0" smtClean="0">
                          <a:solidFill>
                            <a:srgbClr val="FF0000"/>
                          </a:solidFill>
                          <a:latin typeface="Times New Roman" pitchFamily="18" charset="0"/>
                          <a:cs typeface="Times New Roman" pitchFamily="18" charset="0"/>
                        </a:rPr>
                        <a:t>3</a:t>
                      </a:r>
                      <a:endParaRPr lang="zh-CN" altLang="en-US" sz="1400" baseline="-250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sz="14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5" name="表格 4"/>
          <p:cNvGraphicFramePr>
            <a:graphicFrameLocks noGrp="1"/>
          </p:cNvGraphicFramePr>
          <p:nvPr/>
        </p:nvGraphicFramePr>
        <p:xfrm>
          <a:off x="1447800" y="1371600"/>
          <a:ext cx="6096000" cy="426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55600">
                <a:tc rowSpan="2">
                  <a:txBody>
                    <a:bodyPr/>
                    <a:lstStyle/>
                    <a:p>
                      <a:pPr algn="ctr"/>
                      <a:r>
                        <a:rPr lang="zh-CN" altLang="en-US" sz="1400" dirty="0" smtClean="0">
                          <a:solidFill>
                            <a:schemeClr val="tx1"/>
                          </a:solidFill>
                          <a:latin typeface="Times New Roman" pitchFamily="18" charset="0"/>
                          <a:cs typeface="Times New Roman" pitchFamily="18" charset="0"/>
                        </a:rPr>
                        <a:t>状态</a:t>
                      </a:r>
                      <a:endParaRPr lang="zh-CN" altLang="en-US" sz="1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400" dirty="0" smtClean="0">
                          <a:solidFill>
                            <a:schemeClr val="tx1"/>
                          </a:solidFill>
                          <a:latin typeface="Times New Roman" pitchFamily="18" charset="0"/>
                          <a:cs typeface="Times New Roman" pitchFamily="18" charset="0"/>
                        </a:rPr>
                        <a:t>ACTION</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400" dirty="0" smtClean="0">
                          <a:solidFill>
                            <a:schemeClr val="tx1"/>
                          </a:solidFill>
                          <a:latin typeface="Times New Roman" pitchFamily="18" charset="0"/>
                          <a:cs typeface="Times New Roman" pitchFamily="18" charset="0"/>
                        </a:rPr>
                        <a:t>GOTO</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vMerge="1">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smtClean="0">
                          <a:solidFill>
                            <a:schemeClr val="tx1"/>
                          </a:solidFill>
                          <a:latin typeface="Times New Roman" pitchFamily="18" charset="0"/>
                          <a:cs typeface="Times New Roman" pitchFamily="18" charset="0"/>
                        </a:rPr>
                        <a:t>i</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L</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acc</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6</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4,11</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7,13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5,12</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4</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6</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4,11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s</a:t>
                      </a:r>
                      <a:r>
                        <a:rPr lang="en-US" altLang="zh-CN" sz="1400" baseline="-25000" dirty="0" smtClean="0">
                          <a:solidFill>
                            <a:schemeClr val="tx1"/>
                          </a:solidFill>
                          <a:latin typeface="Times New Roman" pitchFamily="18" charset="0"/>
                          <a:cs typeface="Times New Roman" pitchFamily="18" charset="0"/>
                        </a:rPr>
                        <a:t>5,12</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7,13</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3</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8,10</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5</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en-US" altLang="zh-CN" sz="1400" dirty="0" smtClean="0">
                          <a:solidFill>
                            <a:schemeClr val="tx1"/>
                          </a:solidFill>
                          <a:latin typeface="Times New Roman" pitchFamily="18" charset="0"/>
                          <a:cs typeface="Times New Roman" pitchFamily="18" charset="0"/>
                        </a:rPr>
                        <a:t>9</a:t>
                      </a: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chemeClr val="tx1"/>
                          </a:solidFill>
                          <a:latin typeface="Times New Roman" pitchFamily="18" charset="0"/>
                          <a:cs typeface="Times New Roman" pitchFamily="18" charset="0"/>
                        </a:rPr>
                        <a:t>r</a:t>
                      </a:r>
                      <a:r>
                        <a:rPr lang="en-US" altLang="zh-CN" sz="1400" baseline="-25000" dirty="0" smtClean="0">
                          <a:solidFill>
                            <a:schemeClr val="tx1"/>
                          </a:solidFill>
                          <a:latin typeface="Times New Roman" pitchFamily="18" charset="0"/>
                          <a:cs typeface="Times New Roman" pitchFamily="18" charset="0"/>
                        </a:rPr>
                        <a:t>1</a:t>
                      </a:r>
                      <a:endParaRPr lang="zh-CN" altLang="en-US" sz="1400" baseline="-25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9"/>
          <p:cNvSpPr txBox="1">
            <a:spLocks noChangeArrowheads="1"/>
          </p:cNvSpPr>
          <p:nvPr/>
        </p:nvSpPr>
        <p:spPr>
          <a:xfrm>
            <a:off x="609600" y="304800"/>
            <a:ext cx="34210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6.5</a:t>
            </a:r>
            <a:r>
              <a:rPr kumimoji="0" lang="en-US" altLang="zh-CN" sz="2800" b="1" i="0" u="none" strike="noStrike" kern="0" cap="none" spc="0" normalizeH="0" noProof="0" dirty="0" smtClean="0">
                <a:ln>
                  <a:noFill/>
                </a:ln>
                <a:solidFill>
                  <a:srgbClr val="0000FF"/>
                </a:solidFill>
                <a:effectLst/>
                <a:uLnTx/>
                <a:uFillTx/>
                <a:latin typeface="黑体" pitchFamily="49" charset="-122"/>
                <a:ea typeface="黑体" pitchFamily="49" charset="-122"/>
                <a:cs typeface="+mj-cs"/>
              </a:rPr>
              <a:t>  </a:t>
            </a: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LALR(1)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228600"/>
            <a:ext cx="7956550" cy="609600"/>
          </a:xfrm>
        </p:spPr>
        <p:txBody>
          <a:bodyPr/>
          <a:lstStyle/>
          <a:p>
            <a:pPr eaLnBrk="1" hangingPunct="1">
              <a:defRPr/>
            </a:pPr>
            <a:r>
              <a:rPr lang="zh-CN" altLang="en-US" sz="2800" b="1" dirty="0" smtClean="0">
                <a:latin typeface="黑体" pitchFamily="49" charset="-122"/>
                <a:ea typeface="黑体" pitchFamily="49" charset="-122"/>
              </a:rPr>
              <a:t>自下而上分析法的一般原理</a:t>
            </a:r>
          </a:p>
        </p:txBody>
      </p:sp>
      <p:sp>
        <p:nvSpPr>
          <p:cNvPr id="385027" name="Rectangle 3"/>
          <p:cNvSpPr>
            <a:spLocks noGrp="1" noChangeArrowheads="1"/>
          </p:cNvSpPr>
          <p:nvPr>
            <p:ph type="body" idx="1"/>
          </p:nvPr>
        </p:nvSpPr>
        <p:spPr>
          <a:xfrm>
            <a:off x="304800" y="1143000"/>
            <a:ext cx="2971799" cy="557212"/>
          </a:xfrm>
        </p:spPr>
        <p:txBody>
          <a:bodyPr/>
          <a:lstStyle/>
          <a:p>
            <a:pPr marL="0" indent="0" algn="just" eaLnBrk="0" hangingPunct="0">
              <a:spcBef>
                <a:spcPct val="0"/>
              </a:spcBef>
              <a:buFontTx/>
              <a:buNone/>
              <a:defRPr/>
            </a:pPr>
            <a:r>
              <a:rPr lang="zh-CN" altLang="en-US" sz="2000" b="1" kern="1200" dirty="0" smtClean="0">
                <a:effectLst>
                  <a:outerShdw blurRad="38100" dist="38100" dir="2700000" algn="tl">
                    <a:srgbClr val="C0C0C0"/>
                  </a:outerShdw>
                </a:effectLst>
                <a:latin typeface="+mn-ea"/>
              </a:rPr>
              <a:t>移进</a:t>
            </a:r>
            <a:r>
              <a:rPr lang="en-US" altLang="zh-CN" sz="2000" b="1" kern="1200" dirty="0" smtClean="0">
                <a:effectLst>
                  <a:outerShdw blurRad="38100" dist="38100" dir="2700000" algn="tl">
                    <a:srgbClr val="C0C0C0"/>
                  </a:outerShdw>
                </a:effectLst>
                <a:latin typeface="+mn-ea"/>
              </a:rPr>
              <a:t>-</a:t>
            </a:r>
            <a:r>
              <a:rPr lang="zh-CN" altLang="en-US" sz="2000" b="1" kern="1200" dirty="0" smtClean="0">
                <a:effectLst>
                  <a:outerShdw blurRad="38100" dist="38100" dir="2700000" algn="tl">
                    <a:srgbClr val="C0C0C0"/>
                  </a:outerShdw>
                </a:effectLst>
                <a:latin typeface="+mn-ea"/>
              </a:rPr>
              <a:t>归约法</a:t>
            </a:r>
          </a:p>
        </p:txBody>
      </p:sp>
      <p:sp>
        <p:nvSpPr>
          <p:cNvPr id="385030" name="Text Box 6"/>
          <p:cNvSpPr txBox="1">
            <a:spLocks noChangeArrowheads="1"/>
          </p:cNvSpPr>
          <p:nvPr/>
        </p:nvSpPr>
        <p:spPr bwMode="auto">
          <a:xfrm>
            <a:off x="2743200" y="1981200"/>
            <a:ext cx="1600200" cy="400110"/>
          </a:xfrm>
          <a:prstGeom prst="rect">
            <a:avLst/>
          </a:prstGeom>
          <a:noFill/>
          <a:ln w="12700">
            <a:noFill/>
            <a:miter lim="800000"/>
            <a:headEnd/>
            <a:tailEnd/>
          </a:ln>
        </p:spPr>
        <p:txBody>
          <a:bodyPr wrap="square"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i+1</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n</a:t>
            </a: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sp>
        <p:nvSpPr>
          <p:cNvPr id="385033" name="Text Box 9"/>
          <p:cNvSpPr txBox="1">
            <a:spLocks noChangeArrowheads="1"/>
          </p:cNvSpPr>
          <p:nvPr/>
        </p:nvSpPr>
        <p:spPr bwMode="auto">
          <a:xfrm>
            <a:off x="1551975" y="2749950"/>
            <a:ext cx="1335087" cy="369332"/>
          </a:xfrm>
          <a:prstGeom prst="rect">
            <a:avLst/>
          </a:prstGeom>
          <a:noFill/>
          <a:ln w="12700">
            <a:noFill/>
            <a:miter lim="800000"/>
            <a:headEnd/>
            <a:tailEnd/>
          </a:ln>
        </p:spPr>
        <p:txBody>
          <a:bodyPr wrap="square">
            <a:spAutoFit/>
          </a:bodyPr>
          <a:lstStyle/>
          <a:p>
            <a:pPr algn="just">
              <a:defRPr/>
            </a:pPr>
            <a:r>
              <a:rPr lang="zh-CN" altLang="en-US" b="1" dirty="0" smtClean="0">
                <a:effectLst>
                  <a:outerShdw blurRad="38100" dist="38100" dir="2700000" algn="tl">
                    <a:srgbClr val="C0C0C0"/>
                  </a:outerShdw>
                </a:effectLst>
                <a:latin typeface="+mn-ea"/>
                <a:ea typeface="+mn-ea"/>
              </a:rPr>
              <a:t>可归约串</a:t>
            </a:r>
          </a:p>
        </p:txBody>
      </p:sp>
      <p:sp>
        <p:nvSpPr>
          <p:cNvPr id="385034" name="AutoShape 10"/>
          <p:cNvSpPr>
            <a:spLocks/>
          </p:cNvSpPr>
          <p:nvPr/>
        </p:nvSpPr>
        <p:spPr bwMode="auto">
          <a:xfrm rot="16179685" flipV="1">
            <a:off x="2039258" y="2363093"/>
            <a:ext cx="180000" cy="576000"/>
          </a:xfrm>
          <a:prstGeom prst="leftBrace">
            <a:avLst>
              <a:gd name="adj1" fmla="val 33751"/>
              <a:gd name="adj2" fmla="val 50000"/>
            </a:avLst>
          </a:prstGeom>
          <a:noFill/>
          <a:ln w="12700">
            <a:solidFill>
              <a:schemeClr val="tx1"/>
            </a:solidFill>
            <a:round/>
            <a:headEnd/>
            <a:tailEnd/>
          </a:ln>
        </p:spPr>
        <p:txBody>
          <a:bodyPr wrap="square" anchor="ctr">
            <a:spAutoFit/>
          </a:bodyPr>
          <a:lstStyle/>
          <a:p>
            <a:endParaRPr lang="zh-CN" altLang="en-US"/>
          </a:p>
        </p:txBody>
      </p:sp>
      <p:grpSp>
        <p:nvGrpSpPr>
          <p:cNvPr id="2" name="Group 11"/>
          <p:cNvGrpSpPr>
            <a:grpSpLocks/>
          </p:cNvGrpSpPr>
          <p:nvPr/>
        </p:nvGrpSpPr>
        <p:grpSpPr bwMode="auto">
          <a:xfrm>
            <a:off x="685800" y="1949804"/>
            <a:ext cx="1981200" cy="533400"/>
            <a:chOff x="896" y="1959"/>
            <a:chExt cx="2715" cy="624"/>
          </a:xfrm>
        </p:grpSpPr>
        <p:sp>
          <p:nvSpPr>
            <p:cNvPr id="87068" name="Line 12"/>
            <p:cNvSpPr>
              <a:spLocks noChangeShapeType="1"/>
            </p:cNvSpPr>
            <p:nvPr/>
          </p:nvSpPr>
          <p:spPr bwMode="auto">
            <a:xfrm>
              <a:off x="896" y="1959"/>
              <a:ext cx="2693" cy="0"/>
            </a:xfrm>
            <a:prstGeom prst="line">
              <a:avLst/>
            </a:prstGeom>
            <a:noFill/>
            <a:ln w="9525">
              <a:solidFill>
                <a:schemeClr val="tx1"/>
              </a:solidFill>
              <a:round/>
              <a:headEnd/>
              <a:tailEnd/>
            </a:ln>
          </p:spPr>
          <p:txBody>
            <a:bodyPr/>
            <a:lstStyle/>
            <a:p>
              <a:endParaRPr lang="zh-CN" altLang="en-US"/>
            </a:p>
          </p:txBody>
        </p:sp>
        <p:sp>
          <p:nvSpPr>
            <p:cNvPr id="87069" name="Line 13"/>
            <p:cNvSpPr>
              <a:spLocks noChangeShapeType="1"/>
            </p:cNvSpPr>
            <p:nvPr/>
          </p:nvSpPr>
          <p:spPr bwMode="auto">
            <a:xfrm>
              <a:off x="896" y="1959"/>
              <a:ext cx="0" cy="624"/>
            </a:xfrm>
            <a:prstGeom prst="line">
              <a:avLst/>
            </a:prstGeom>
            <a:noFill/>
            <a:ln w="9525">
              <a:solidFill>
                <a:schemeClr val="tx1"/>
              </a:solidFill>
              <a:round/>
              <a:headEnd/>
              <a:tailEnd/>
            </a:ln>
          </p:spPr>
          <p:txBody>
            <a:bodyPr/>
            <a:lstStyle/>
            <a:p>
              <a:endParaRPr lang="zh-CN" altLang="en-US"/>
            </a:p>
          </p:txBody>
        </p:sp>
        <p:sp>
          <p:nvSpPr>
            <p:cNvPr id="87070" name="Line 14"/>
            <p:cNvSpPr>
              <a:spLocks noChangeShapeType="1"/>
            </p:cNvSpPr>
            <p:nvPr/>
          </p:nvSpPr>
          <p:spPr bwMode="auto">
            <a:xfrm flipV="1">
              <a:off x="896" y="2578"/>
              <a:ext cx="2715" cy="5"/>
            </a:xfrm>
            <a:prstGeom prst="line">
              <a:avLst/>
            </a:prstGeom>
            <a:noFill/>
            <a:ln w="9525">
              <a:solidFill>
                <a:schemeClr val="tx1"/>
              </a:solidFill>
              <a:round/>
              <a:headEnd/>
              <a:tailEnd/>
            </a:ln>
          </p:spPr>
          <p:txBody>
            <a:bodyPr/>
            <a:lstStyle/>
            <a:p>
              <a:endParaRPr lang="zh-CN" altLang="en-US"/>
            </a:p>
          </p:txBody>
        </p:sp>
      </p:grpSp>
      <p:grpSp>
        <p:nvGrpSpPr>
          <p:cNvPr id="29" name="组合 28"/>
          <p:cNvGrpSpPr/>
          <p:nvPr/>
        </p:nvGrpSpPr>
        <p:grpSpPr>
          <a:xfrm>
            <a:off x="540150" y="3352800"/>
            <a:ext cx="2965050" cy="457200"/>
            <a:chOff x="540150" y="3352800"/>
            <a:chExt cx="2965050" cy="457200"/>
          </a:xfrm>
        </p:grpSpPr>
        <p:grpSp>
          <p:nvGrpSpPr>
            <p:cNvPr id="3" name="Group 16"/>
            <p:cNvGrpSpPr>
              <a:grpSpLocks/>
            </p:cNvGrpSpPr>
            <p:nvPr/>
          </p:nvGrpSpPr>
          <p:grpSpPr bwMode="auto">
            <a:xfrm>
              <a:off x="690625" y="3352800"/>
              <a:ext cx="1976375" cy="457200"/>
              <a:chOff x="896" y="1933"/>
              <a:chExt cx="2715" cy="624"/>
            </a:xfrm>
          </p:grpSpPr>
          <p:sp>
            <p:nvSpPr>
              <p:cNvPr id="87065" name="Line 17"/>
              <p:cNvSpPr>
                <a:spLocks noChangeShapeType="1"/>
              </p:cNvSpPr>
              <p:nvPr/>
            </p:nvSpPr>
            <p:spPr bwMode="auto">
              <a:xfrm>
                <a:off x="896" y="1933"/>
                <a:ext cx="2693" cy="0"/>
              </a:xfrm>
              <a:prstGeom prst="line">
                <a:avLst/>
              </a:prstGeom>
              <a:noFill/>
              <a:ln w="9525">
                <a:solidFill>
                  <a:schemeClr val="tx1"/>
                </a:solidFill>
                <a:round/>
                <a:headEnd/>
                <a:tailEnd/>
              </a:ln>
            </p:spPr>
            <p:txBody>
              <a:bodyPr/>
              <a:lstStyle/>
              <a:p>
                <a:endParaRPr lang="zh-CN" altLang="en-US"/>
              </a:p>
            </p:txBody>
          </p:sp>
          <p:sp>
            <p:nvSpPr>
              <p:cNvPr id="87066" name="Line 18"/>
              <p:cNvSpPr>
                <a:spLocks noChangeShapeType="1"/>
              </p:cNvSpPr>
              <p:nvPr/>
            </p:nvSpPr>
            <p:spPr bwMode="auto">
              <a:xfrm>
                <a:off x="896" y="1933"/>
                <a:ext cx="0" cy="624"/>
              </a:xfrm>
              <a:prstGeom prst="line">
                <a:avLst/>
              </a:prstGeom>
              <a:noFill/>
              <a:ln w="9525">
                <a:solidFill>
                  <a:schemeClr val="tx1"/>
                </a:solidFill>
                <a:round/>
                <a:headEnd/>
                <a:tailEnd/>
              </a:ln>
            </p:spPr>
            <p:txBody>
              <a:bodyPr/>
              <a:lstStyle/>
              <a:p>
                <a:endParaRPr lang="zh-CN" altLang="en-US"/>
              </a:p>
            </p:txBody>
          </p:sp>
          <p:sp>
            <p:nvSpPr>
              <p:cNvPr id="87067" name="Line 19"/>
              <p:cNvSpPr>
                <a:spLocks noChangeShapeType="1"/>
              </p:cNvSpPr>
              <p:nvPr/>
            </p:nvSpPr>
            <p:spPr bwMode="auto">
              <a:xfrm flipV="1">
                <a:off x="896" y="2552"/>
                <a:ext cx="2715" cy="5"/>
              </a:xfrm>
              <a:prstGeom prst="line">
                <a:avLst/>
              </a:prstGeom>
              <a:noFill/>
              <a:ln w="9525">
                <a:solidFill>
                  <a:schemeClr val="tx1"/>
                </a:solidFill>
                <a:round/>
                <a:headEnd/>
                <a:tailEnd/>
              </a:ln>
            </p:spPr>
            <p:txBody>
              <a:bodyPr/>
              <a:lstStyle/>
              <a:p>
                <a:endParaRPr lang="zh-CN" altLang="en-US"/>
              </a:p>
            </p:txBody>
          </p:sp>
        </p:grpSp>
        <p:sp>
          <p:nvSpPr>
            <p:cNvPr id="385044" name="Text Box 20"/>
            <p:cNvSpPr txBox="1">
              <a:spLocks noChangeArrowheads="1"/>
            </p:cNvSpPr>
            <p:nvPr/>
          </p:nvSpPr>
          <p:spPr bwMode="auto">
            <a:xfrm>
              <a:off x="540150" y="3352800"/>
              <a:ext cx="922337" cy="400110"/>
            </a:xfrm>
            <a:prstGeom prst="rect">
              <a:avLst/>
            </a:prstGeom>
            <a:noFill/>
            <a:ln w="12700">
              <a:noFill/>
              <a:miter lim="800000"/>
              <a:headEnd/>
              <a:tailEnd/>
            </a:ln>
          </p:spPr>
          <p:txBody>
            <a:bodyPr wrap="square"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 S</a:t>
              </a:r>
              <a:endParaRPr kumimoji="1" lang="en-US" altLang="zh-CN" sz="2000" b="1" dirty="0">
                <a:latin typeface="Times New Roman" pitchFamily="18" charset="0"/>
                <a:ea typeface="楷体_GB2312" pitchFamily="49" charset="-122"/>
                <a:cs typeface="Times New Roman" pitchFamily="18" charset="0"/>
              </a:endParaRPr>
            </a:p>
          </p:txBody>
        </p:sp>
        <p:sp>
          <p:nvSpPr>
            <p:cNvPr id="385045" name="Text Box 21"/>
            <p:cNvSpPr txBox="1">
              <a:spLocks noChangeArrowheads="1"/>
            </p:cNvSpPr>
            <p:nvPr/>
          </p:nvSpPr>
          <p:spPr bwMode="auto">
            <a:xfrm>
              <a:off x="3048000" y="3352800"/>
              <a:ext cx="457200" cy="400110"/>
            </a:xfrm>
            <a:prstGeom prst="rect">
              <a:avLst/>
            </a:prstGeom>
            <a:noFill/>
            <a:ln w="12700">
              <a:noFill/>
              <a:miter lim="800000"/>
              <a:headEnd/>
              <a:tailEnd/>
            </a:ln>
          </p:spPr>
          <p:txBody>
            <a:bodyPr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grpSp>
      <p:sp>
        <p:nvSpPr>
          <p:cNvPr id="385046" name="Text Box 22"/>
          <p:cNvSpPr txBox="1">
            <a:spLocks noChangeArrowheads="1"/>
          </p:cNvSpPr>
          <p:nvPr/>
        </p:nvSpPr>
        <p:spPr bwMode="auto">
          <a:xfrm>
            <a:off x="1905000" y="1524000"/>
            <a:ext cx="571500" cy="369332"/>
          </a:xfrm>
          <a:prstGeom prst="rect">
            <a:avLst/>
          </a:prstGeom>
          <a:noFill/>
          <a:ln w="12700">
            <a:noFill/>
            <a:miter lim="800000"/>
            <a:headEnd/>
            <a:tailEnd/>
          </a:ln>
        </p:spPr>
        <p:txBody>
          <a:bodyPr anchorCtr="1">
            <a:spAutoFit/>
          </a:bodyPr>
          <a:lstStyle/>
          <a:p>
            <a:pPr>
              <a:spcBef>
                <a:spcPct val="50000"/>
              </a:spcBef>
            </a:pPr>
            <a:r>
              <a:rPr kumimoji="1" lang="en-US" altLang="zh-CN" b="1" dirty="0">
                <a:latin typeface="Times New Roman" pitchFamily="18" charset="0"/>
                <a:ea typeface="楷体_GB2312" pitchFamily="49" charset="-122"/>
                <a:cs typeface="Times New Roman" pitchFamily="18" charset="0"/>
              </a:rPr>
              <a:t>A</a:t>
            </a:r>
          </a:p>
        </p:txBody>
      </p:sp>
      <p:sp>
        <p:nvSpPr>
          <p:cNvPr id="31" name="Text Box 23"/>
          <p:cNvSpPr txBox="1">
            <a:spLocks noChangeArrowheads="1"/>
          </p:cNvSpPr>
          <p:nvPr/>
        </p:nvSpPr>
        <p:spPr bwMode="auto">
          <a:xfrm>
            <a:off x="646287" y="2023533"/>
            <a:ext cx="457200" cy="400110"/>
          </a:xfrm>
          <a:prstGeom prst="rect">
            <a:avLst/>
          </a:prstGeom>
          <a:noFill/>
          <a:ln w="12700">
            <a:noFill/>
            <a:miter lim="800000"/>
            <a:headEnd/>
            <a:tailEnd/>
          </a:ln>
        </p:spPr>
        <p:txBody>
          <a:bodyPr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sp>
        <p:nvSpPr>
          <p:cNvPr id="32" name="Text Box 24"/>
          <p:cNvSpPr txBox="1">
            <a:spLocks noChangeArrowheads="1"/>
          </p:cNvSpPr>
          <p:nvPr/>
        </p:nvSpPr>
        <p:spPr bwMode="auto">
          <a:xfrm>
            <a:off x="821265" y="2000955"/>
            <a:ext cx="571500" cy="400110"/>
          </a:xfrm>
          <a:prstGeom prst="rect">
            <a:avLst/>
          </a:prstGeom>
          <a:noFill/>
          <a:ln w="12700">
            <a:noFill/>
            <a:miter lim="800000"/>
            <a:headEnd/>
            <a:tailEnd/>
          </a:ln>
        </p:spPr>
        <p:txBody>
          <a:bodyPr anchorCtr="1">
            <a:spAutoFit/>
          </a:bodyPr>
          <a:lstStyle/>
          <a:p>
            <a:pPr>
              <a:spcBef>
                <a:spcPct val="50000"/>
              </a:spcBef>
            </a:pPr>
            <a:r>
              <a:rPr kumimoji="1" lang="en-US" altLang="zh-CN" sz="2000" b="1" dirty="0">
                <a:latin typeface="Times New Roman" pitchFamily="18" charset="0"/>
                <a:ea typeface="楷体_GB2312" pitchFamily="49" charset="-122"/>
                <a:cs typeface="Times New Roman" pitchFamily="18" charset="0"/>
              </a:rPr>
              <a:t>t</a:t>
            </a:r>
            <a:r>
              <a:rPr kumimoji="1" lang="en-US" altLang="zh-CN" sz="2000" b="1" baseline="-25000" dirty="0">
                <a:latin typeface="Times New Roman" pitchFamily="18" charset="0"/>
                <a:ea typeface="楷体_GB2312" pitchFamily="49" charset="-122"/>
                <a:cs typeface="Times New Roman" pitchFamily="18" charset="0"/>
              </a:rPr>
              <a:t>1</a:t>
            </a:r>
            <a:endParaRPr kumimoji="1" lang="en-US" altLang="zh-CN" sz="2000" b="1" dirty="0">
              <a:latin typeface="Times New Roman" pitchFamily="18" charset="0"/>
              <a:ea typeface="楷体_GB2312" pitchFamily="49" charset="-122"/>
              <a:cs typeface="Times New Roman" pitchFamily="18" charset="0"/>
            </a:endParaRPr>
          </a:p>
        </p:txBody>
      </p:sp>
      <p:sp>
        <p:nvSpPr>
          <p:cNvPr id="35" name="Text Box 27"/>
          <p:cNvSpPr txBox="1">
            <a:spLocks noChangeArrowheads="1"/>
          </p:cNvSpPr>
          <p:nvPr/>
        </p:nvSpPr>
        <p:spPr bwMode="auto">
          <a:xfrm>
            <a:off x="1015675" y="1992489"/>
            <a:ext cx="609600" cy="400110"/>
          </a:xfrm>
          <a:prstGeom prst="rect">
            <a:avLst/>
          </a:prstGeom>
          <a:noFill/>
          <a:ln w="12700">
            <a:noFill/>
            <a:miter lim="800000"/>
            <a:headEnd/>
            <a:tailEnd/>
          </a:ln>
        </p:spPr>
        <p:txBody>
          <a:bodyPr anchorCtr="1">
            <a:spAutoFit/>
          </a:bodyPr>
          <a:lstStyle/>
          <a:p>
            <a:pPr>
              <a:spcBef>
                <a:spcPct val="50000"/>
              </a:spcBef>
            </a:pPr>
            <a:r>
              <a:rPr kumimoji="1" lang="en-US" altLang="zh-CN" sz="2000" b="1" dirty="0">
                <a:latin typeface="Times New Roman" pitchFamily="18" charset="0"/>
                <a:ea typeface="楷体_GB2312" pitchFamily="49" charset="-122"/>
                <a:cs typeface="Times New Roman" pitchFamily="18" charset="0"/>
              </a:rPr>
              <a:t>t</a:t>
            </a:r>
            <a:r>
              <a:rPr kumimoji="1" lang="en-US" altLang="zh-CN" sz="2000" b="1" baseline="-25000" dirty="0">
                <a:latin typeface="Times New Roman" pitchFamily="18" charset="0"/>
                <a:ea typeface="楷体_GB2312" pitchFamily="49" charset="-122"/>
                <a:cs typeface="Times New Roman" pitchFamily="18" charset="0"/>
              </a:rPr>
              <a:t>2</a:t>
            </a:r>
            <a:endParaRPr kumimoji="1" lang="en-US" altLang="zh-CN" sz="2000" b="1" dirty="0">
              <a:latin typeface="Times New Roman" pitchFamily="18" charset="0"/>
              <a:ea typeface="楷体_GB2312" pitchFamily="49" charset="-122"/>
              <a:cs typeface="Times New Roman" pitchFamily="18" charset="0"/>
            </a:endParaRPr>
          </a:p>
        </p:txBody>
      </p:sp>
      <p:sp>
        <p:nvSpPr>
          <p:cNvPr id="36" name="Text Box 28"/>
          <p:cNvSpPr txBox="1">
            <a:spLocks noChangeArrowheads="1"/>
          </p:cNvSpPr>
          <p:nvPr/>
        </p:nvSpPr>
        <p:spPr bwMode="auto">
          <a:xfrm>
            <a:off x="1219200" y="1981200"/>
            <a:ext cx="838200" cy="297517"/>
          </a:xfrm>
          <a:prstGeom prst="rect">
            <a:avLst/>
          </a:prstGeom>
          <a:noFill/>
          <a:ln w="12700">
            <a:noFill/>
            <a:miter lim="800000"/>
            <a:headEnd/>
            <a:tailEnd/>
          </a:ln>
        </p:spPr>
        <p:txBody>
          <a:bodyPr anchorCtr="1">
            <a:spAutoFit/>
          </a:bodyPr>
          <a:lstStyle/>
          <a:p>
            <a:pPr>
              <a:spcBef>
                <a:spcPct val="50000"/>
              </a:spcBef>
            </a:pPr>
            <a:r>
              <a:rPr kumimoji="1" lang="en-US" altLang="zh-CN" sz="2000" b="1" baseline="-25000" dirty="0">
                <a:latin typeface="Times New Roman" pitchFamily="18" charset="0"/>
                <a:ea typeface="楷体_GB2312" pitchFamily="49" charset="-122"/>
                <a:cs typeface="Times New Roman" pitchFamily="18" charset="0"/>
                <a:sym typeface="Symbol" pitchFamily="18" charset="2"/>
              </a:rPr>
              <a:t>……</a:t>
            </a:r>
          </a:p>
        </p:txBody>
      </p:sp>
      <p:sp>
        <p:nvSpPr>
          <p:cNvPr id="37" name="Text Box 29"/>
          <p:cNvSpPr txBox="1">
            <a:spLocks noChangeArrowheads="1"/>
          </p:cNvSpPr>
          <p:nvPr/>
        </p:nvSpPr>
        <p:spPr bwMode="auto">
          <a:xfrm>
            <a:off x="1529037" y="1977805"/>
            <a:ext cx="1273963" cy="400110"/>
          </a:xfrm>
          <a:prstGeom prst="rect">
            <a:avLst/>
          </a:prstGeom>
          <a:noFill/>
          <a:ln w="12700">
            <a:noFill/>
            <a:miter lim="800000"/>
            <a:headEnd/>
            <a:tailEnd/>
          </a:ln>
        </p:spPr>
        <p:txBody>
          <a:bodyPr wrap="square" anchorCtr="1">
            <a:spAutoFit/>
          </a:bodyPr>
          <a:lstStyle/>
          <a:p>
            <a:pPr algn="l">
              <a:spcBef>
                <a:spcPts val="0"/>
              </a:spcBef>
            </a:pP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i-1  </a:t>
            </a:r>
            <a:r>
              <a:rPr kumimoji="1" lang="en-US" altLang="zh-CN" sz="2000" b="1" dirty="0" err="1" smtClean="0">
                <a:latin typeface="Times New Roman" pitchFamily="18" charset="0"/>
                <a:ea typeface="楷体_GB2312" pitchFamily="49" charset="-122"/>
                <a:cs typeface="Times New Roman" pitchFamily="18" charset="0"/>
              </a:rPr>
              <a:t>t</a:t>
            </a:r>
            <a:r>
              <a:rPr kumimoji="1" lang="en-US" altLang="zh-CN" sz="2000" b="1" baseline="-25000" dirty="0" err="1" smtClean="0">
                <a:latin typeface="Times New Roman" pitchFamily="18" charset="0"/>
                <a:ea typeface="楷体_GB2312" pitchFamily="49" charset="-122"/>
                <a:cs typeface="Times New Roman" pitchFamily="18" charset="0"/>
              </a:rPr>
              <a:t>i</a:t>
            </a:r>
            <a:endParaRPr kumimoji="1" lang="en-US" altLang="zh-CN" sz="2000" b="1" dirty="0">
              <a:latin typeface="Times New Roman" pitchFamily="18" charset="0"/>
              <a:ea typeface="楷体_GB2312" pitchFamily="49" charset="-122"/>
              <a:cs typeface="Times New Roman" pitchFamily="18" charset="0"/>
            </a:endParaRPr>
          </a:p>
        </p:txBody>
      </p:sp>
      <p:sp>
        <p:nvSpPr>
          <p:cNvPr id="38" name="Text Box 6"/>
          <p:cNvSpPr txBox="1">
            <a:spLocks noChangeArrowheads="1"/>
          </p:cNvSpPr>
          <p:nvPr/>
        </p:nvSpPr>
        <p:spPr bwMode="auto">
          <a:xfrm>
            <a:off x="2745125" y="1981200"/>
            <a:ext cx="1600200" cy="400110"/>
          </a:xfrm>
          <a:prstGeom prst="rect">
            <a:avLst/>
          </a:prstGeom>
          <a:noFill/>
          <a:ln w="12700">
            <a:noFill/>
            <a:miter lim="800000"/>
            <a:headEnd/>
            <a:tailEnd/>
          </a:ln>
        </p:spPr>
        <p:txBody>
          <a:bodyPr wrap="square"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1</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2</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n</a:t>
            </a: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sp>
        <p:nvSpPr>
          <p:cNvPr id="39" name="Text Box 6"/>
          <p:cNvSpPr txBox="1">
            <a:spLocks noChangeArrowheads="1"/>
          </p:cNvSpPr>
          <p:nvPr/>
        </p:nvSpPr>
        <p:spPr bwMode="auto">
          <a:xfrm>
            <a:off x="2738375" y="1981200"/>
            <a:ext cx="1600200" cy="400110"/>
          </a:xfrm>
          <a:prstGeom prst="rect">
            <a:avLst/>
          </a:prstGeom>
          <a:noFill/>
          <a:ln w="12700">
            <a:noFill/>
            <a:miter lim="800000"/>
            <a:headEnd/>
            <a:tailEnd/>
          </a:ln>
        </p:spPr>
        <p:txBody>
          <a:bodyPr wrap="square"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2</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3</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n</a:t>
            </a: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sp>
        <p:nvSpPr>
          <p:cNvPr id="40" name="Text Box 6"/>
          <p:cNvSpPr txBox="1">
            <a:spLocks noChangeArrowheads="1"/>
          </p:cNvSpPr>
          <p:nvPr/>
        </p:nvSpPr>
        <p:spPr bwMode="auto">
          <a:xfrm>
            <a:off x="2745125" y="1981200"/>
            <a:ext cx="1600200" cy="400110"/>
          </a:xfrm>
          <a:prstGeom prst="rect">
            <a:avLst/>
          </a:prstGeom>
          <a:noFill/>
          <a:ln w="12700">
            <a:noFill/>
            <a:miter lim="800000"/>
            <a:headEnd/>
            <a:tailEnd/>
          </a:ln>
        </p:spPr>
        <p:txBody>
          <a:bodyPr wrap="square" anchorCtr="1">
            <a:spAutoFit/>
          </a:bodyPr>
          <a:lstStyle/>
          <a:p>
            <a:pPr>
              <a:spcBef>
                <a:spcPct val="50000"/>
              </a:spcBef>
            </a:pP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3</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4</a:t>
            </a:r>
            <a:r>
              <a:rPr kumimoji="1" lang="en-US" altLang="zh-CN" sz="2000" b="1" dirty="0" smtClean="0">
                <a:latin typeface="Times New Roman" pitchFamily="18" charset="0"/>
                <a:ea typeface="楷体_GB2312" pitchFamily="49" charset="-122"/>
                <a:cs typeface="Times New Roman" pitchFamily="18" charset="0"/>
              </a:rPr>
              <a:t>…t</a:t>
            </a:r>
            <a:r>
              <a:rPr kumimoji="1" lang="en-US" altLang="zh-CN" sz="2000" b="1" baseline="-25000" dirty="0" smtClean="0">
                <a:latin typeface="Times New Roman" pitchFamily="18" charset="0"/>
                <a:ea typeface="楷体_GB2312" pitchFamily="49" charset="-122"/>
                <a:cs typeface="Times New Roman" pitchFamily="18" charset="0"/>
              </a:rPr>
              <a:t>n</a:t>
            </a:r>
            <a:r>
              <a:rPr kumimoji="1" lang="en-US" altLang="zh-CN" sz="2000" b="1" dirty="0" smtClean="0">
                <a:latin typeface="Times New Roman" pitchFamily="18" charset="0"/>
                <a:ea typeface="楷体_GB2312" pitchFamily="49" charset="-122"/>
                <a:cs typeface="Times New Roman" pitchFamily="18" charset="0"/>
              </a:rPr>
              <a:t>#</a:t>
            </a:r>
            <a:endParaRPr kumimoji="1" lang="en-US" altLang="zh-CN" sz="2000" b="1" dirty="0">
              <a:latin typeface="Times New Roman" pitchFamily="18" charset="0"/>
              <a:ea typeface="楷体_GB2312" pitchFamily="49" charset="-122"/>
              <a:cs typeface="Times New Roman" pitchFamily="18" charset="0"/>
            </a:endParaRPr>
          </a:p>
        </p:txBody>
      </p:sp>
      <p:sp>
        <p:nvSpPr>
          <p:cNvPr id="30" name="Text Box 2"/>
          <p:cNvSpPr txBox="1">
            <a:spLocks noChangeArrowheads="1"/>
          </p:cNvSpPr>
          <p:nvPr/>
        </p:nvSpPr>
        <p:spPr bwMode="auto">
          <a:xfrm>
            <a:off x="4953000" y="1143000"/>
            <a:ext cx="3087687" cy="1200329"/>
          </a:xfrm>
          <a:prstGeom prst="rect">
            <a:avLst/>
          </a:prstGeom>
          <a:noFill/>
          <a:ln w="9525">
            <a:noFill/>
            <a:miter lim="800000"/>
            <a:headEnd/>
            <a:tailEnd/>
          </a:ln>
        </p:spPr>
        <p:txBody>
          <a:bodyPr wrap="square" lIns="0" rIns="0">
            <a:spAutoFit/>
          </a:bodyPr>
          <a:lstStyle/>
          <a:p>
            <a:pPr marL="342900" indent="-342900" algn="l"/>
            <a:r>
              <a:rPr kumimoji="1" lang="en-US" altLang="zh-CN" dirty="0">
                <a:latin typeface="Times New Roman" pitchFamily="18" charset="0"/>
                <a:ea typeface="宋体" charset="-122"/>
                <a:cs typeface="Times New Roman" pitchFamily="18" charset="0"/>
              </a:rPr>
              <a:t>   (1) S→ </a:t>
            </a:r>
            <a:r>
              <a:rPr kumimoji="1" lang="en-US" altLang="zh-CN" dirty="0" err="1">
                <a:latin typeface="Times New Roman" pitchFamily="18" charset="0"/>
                <a:ea typeface="宋体" charset="-122"/>
                <a:cs typeface="Times New Roman" pitchFamily="18" charset="0"/>
              </a:rPr>
              <a:t>aAcBe</a:t>
            </a:r>
            <a:r>
              <a:rPr kumimoji="1" lang="en-US" altLang="zh-CN" dirty="0">
                <a:latin typeface="Times New Roman" pitchFamily="18" charset="0"/>
                <a:ea typeface="楷体_GB2312" pitchFamily="49" charset="-122"/>
                <a:cs typeface="Times New Roman" pitchFamily="18" charset="0"/>
              </a:rPr>
              <a:t> </a:t>
            </a:r>
          </a:p>
          <a:p>
            <a:pPr marL="342900" indent="-342900" algn="l"/>
            <a:r>
              <a:rPr kumimoji="1" lang="en-US" altLang="zh-CN" dirty="0">
                <a:latin typeface="Times New Roman" pitchFamily="18" charset="0"/>
                <a:ea typeface="楷体_GB2312" pitchFamily="49" charset="-122"/>
                <a:cs typeface="Times New Roman" pitchFamily="18" charset="0"/>
              </a:rPr>
              <a:t>   </a:t>
            </a:r>
            <a:r>
              <a:rPr kumimoji="1" lang="en-US" altLang="zh-CN" dirty="0">
                <a:latin typeface="Times New Roman" pitchFamily="18" charset="0"/>
                <a:ea typeface="宋体" charset="-122"/>
                <a:cs typeface="Times New Roman" pitchFamily="18" charset="0"/>
              </a:rPr>
              <a:t>(2) A→ b</a:t>
            </a:r>
          </a:p>
          <a:p>
            <a:pPr marL="342900" indent="-342900" algn="l"/>
            <a:r>
              <a:rPr kumimoji="1" lang="en-US" altLang="zh-CN" dirty="0">
                <a:latin typeface="Times New Roman" pitchFamily="18" charset="0"/>
                <a:ea typeface="宋体" charset="-122"/>
                <a:cs typeface="Times New Roman" pitchFamily="18" charset="0"/>
              </a:rPr>
              <a:t>   (3) A→ A b</a:t>
            </a:r>
          </a:p>
          <a:p>
            <a:pPr marL="342900" indent="-342900" algn="l"/>
            <a:r>
              <a:rPr kumimoji="1" lang="en-US" altLang="zh-CN" dirty="0">
                <a:latin typeface="Times New Roman" pitchFamily="18" charset="0"/>
                <a:ea typeface="宋体" charset="-122"/>
                <a:cs typeface="Times New Roman" pitchFamily="18" charset="0"/>
              </a:rPr>
              <a:t>   (4) B→ d  </a:t>
            </a:r>
            <a:r>
              <a:rPr kumimoji="1" lang="en-US" altLang="zh-CN" dirty="0" smtClean="0">
                <a:latin typeface="Times New Roman" pitchFamily="18" charset="0"/>
                <a:ea typeface="宋体" charset="-122"/>
                <a:cs typeface="Times New Roman" pitchFamily="18" charset="0"/>
              </a:rPr>
              <a:t>    </a:t>
            </a:r>
            <a:r>
              <a:rPr kumimoji="1" lang="zh-CN" altLang="en-US" dirty="0" smtClean="0">
                <a:latin typeface="Times New Roman" pitchFamily="18" charset="0"/>
                <a:ea typeface="楷体_GB2312" pitchFamily="49" charset="-122"/>
                <a:cs typeface="Times New Roman" pitchFamily="18" charset="0"/>
              </a:rPr>
              <a:t>输入</a:t>
            </a:r>
            <a:r>
              <a:rPr kumimoji="1" lang="zh-CN" altLang="en-US" dirty="0">
                <a:latin typeface="Times New Roman" pitchFamily="18" charset="0"/>
                <a:ea typeface="楷体_GB2312" pitchFamily="49" charset="-122"/>
                <a:cs typeface="Times New Roman" pitchFamily="18" charset="0"/>
              </a:rPr>
              <a:t>串</a:t>
            </a:r>
            <a:r>
              <a:rPr kumimoji="1" lang="en-US" altLang="zh-CN" dirty="0" err="1">
                <a:latin typeface="Times New Roman" pitchFamily="18" charset="0"/>
                <a:ea typeface="楷体_GB2312" pitchFamily="49" charset="-122"/>
                <a:cs typeface="Times New Roman" pitchFamily="18" charset="0"/>
              </a:rPr>
              <a:t>abbcde</a:t>
            </a:r>
            <a:endParaRPr kumimoji="1" lang="en-US" altLang="zh-CN" dirty="0">
              <a:latin typeface="Times New Roman" pitchFamily="18" charset="0"/>
              <a:ea typeface="楷体_GB2312" pitchFamily="49" charset="-122"/>
              <a:cs typeface="Times New Roman" pitchFamily="18" charset="0"/>
            </a:endParaRPr>
          </a:p>
        </p:txBody>
      </p:sp>
      <p:grpSp>
        <p:nvGrpSpPr>
          <p:cNvPr id="33" name="Group 26"/>
          <p:cNvGrpSpPr>
            <a:grpSpLocks/>
          </p:cNvGrpSpPr>
          <p:nvPr/>
        </p:nvGrpSpPr>
        <p:grpSpPr bwMode="auto">
          <a:xfrm>
            <a:off x="6985252" y="2539471"/>
            <a:ext cx="1808163" cy="1028700"/>
            <a:chOff x="3420" y="2115"/>
            <a:chExt cx="1992" cy="648"/>
          </a:xfrm>
        </p:grpSpPr>
        <p:sp>
          <p:nvSpPr>
            <p:cNvPr id="41" name="Text Box 27"/>
            <p:cNvSpPr txBox="1">
              <a:spLocks noChangeArrowheads="1"/>
            </p:cNvSpPr>
            <p:nvPr/>
          </p:nvSpPr>
          <p:spPr bwMode="auto">
            <a:xfrm>
              <a:off x="4263" y="2115"/>
              <a:ext cx="241" cy="327"/>
            </a:xfrm>
            <a:prstGeom prst="rect">
              <a:avLst/>
            </a:prstGeom>
            <a:noFill/>
            <a:ln w="9525">
              <a:noFill/>
              <a:miter lim="800000"/>
              <a:headEnd/>
              <a:tailEnd/>
            </a:ln>
          </p:spPr>
          <p:txBody>
            <a:bodyPr wrap="none">
              <a:spAutoFit/>
            </a:bodyPr>
            <a:lstStyle/>
            <a:p>
              <a:r>
                <a:rPr lang="en-US" altLang="zh-CN" dirty="0">
                  <a:ea typeface="宋体" charset="-122"/>
                </a:rPr>
                <a:t>S</a:t>
              </a:r>
            </a:p>
          </p:txBody>
        </p:sp>
        <p:sp>
          <p:nvSpPr>
            <p:cNvPr id="42" name="Line 28"/>
            <p:cNvSpPr>
              <a:spLocks noChangeShapeType="1"/>
            </p:cNvSpPr>
            <p:nvPr/>
          </p:nvSpPr>
          <p:spPr bwMode="auto">
            <a:xfrm flipH="1">
              <a:off x="3420" y="2404"/>
              <a:ext cx="812" cy="311"/>
            </a:xfrm>
            <a:prstGeom prst="line">
              <a:avLst/>
            </a:prstGeom>
            <a:noFill/>
            <a:ln w="9525">
              <a:solidFill>
                <a:schemeClr val="tx1"/>
              </a:solidFill>
              <a:round/>
              <a:headEnd/>
              <a:tailEnd/>
            </a:ln>
          </p:spPr>
          <p:txBody>
            <a:bodyPr/>
            <a:lstStyle/>
            <a:p>
              <a:endParaRPr lang="zh-CN" altLang="en-US"/>
            </a:p>
          </p:txBody>
        </p:sp>
        <p:sp>
          <p:nvSpPr>
            <p:cNvPr id="43" name="Line 29"/>
            <p:cNvSpPr>
              <a:spLocks noChangeShapeType="1"/>
            </p:cNvSpPr>
            <p:nvPr/>
          </p:nvSpPr>
          <p:spPr bwMode="auto">
            <a:xfrm>
              <a:off x="4601" y="2394"/>
              <a:ext cx="811" cy="311"/>
            </a:xfrm>
            <a:prstGeom prst="line">
              <a:avLst/>
            </a:prstGeom>
            <a:noFill/>
            <a:ln w="9525">
              <a:solidFill>
                <a:schemeClr val="tx1"/>
              </a:solidFill>
              <a:round/>
              <a:headEnd/>
              <a:tailEnd/>
            </a:ln>
          </p:spPr>
          <p:txBody>
            <a:bodyPr/>
            <a:lstStyle/>
            <a:p>
              <a:endParaRPr lang="zh-CN" altLang="en-US"/>
            </a:p>
          </p:txBody>
        </p:sp>
        <p:sp>
          <p:nvSpPr>
            <p:cNvPr id="44" name="Line 30"/>
            <p:cNvSpPr>
              <a:spLocks noChangeShapeType="1"/>
            </p:cNvSpPr>
            <p:nvPr/>
          </p:nvSpPr>
          <p:spPr bwMode="auto">
            <a:xfrm flipH="1">
              <a:off x="3951" y="2452"/>
              <a:ext cx="325" cy="311"/>
            </a:xfrm>
            <a:prstGeom prst="line">
              <a:avLst/>
            </a:prstGeom>
            <a:noFill/>
            <a:ln w="9525">
              <a:solidFill>
                <a:schemeClr val="tx1"/>
              </a:solidFill>
              <a:round/>
              <a:headEnd/>
              <a:tailEnd/>
            </a:ln>
          </p:spPr>
          <p:txBody>
            <a:bodyPr/>
            <a:lstStyle/>
            <a:p>
              <a:endParaRPr lang="zh-CN" altLang="en-US"/>
            </a:p>
          </p:txBody>
        </p:sp>
        <p:sp>
          <p:nvSpPr>
            <p:cNvPr id="45" name="Line 31"/>
            <p:cNvSpPr>
              <a:spLocks noChangeShapeType="1"/>
            </p:cNvSpPr>
            <p:nvPr/>
          </p:nvSpPr>
          <p:spPr bwMode="auto">
            <a:xfrm>
              <a:off x="4491" y="2452"/>
              <a:ext cx="379" cy="311"/>
            </a:xfrm>
            <a:prstGeom prst="line">
              <a:avLst/>
            </a:prstGeom>
            <a:noFill/>
            <a:ln w="9525">
              <a:solidFill>
                <a:schemeClr val="tx1"/>
              </a:solidFill>
              <a:round/>
              <a:headEnd/>
              <a:tailEnd/>
            </a:ln>
          </p:spPr>
          <p:txBody>
            <a:bodyPr/>
            <a:lstStyle/>
            <a:p>
              <a:endParaRPr lang="zh-CN" altLang="en-US"/>
            </a:p>
          </p:txBody>
        </p:sp>
        <p:sp>
          <p:nvSpPr>
            <p:cNvPr id="46" name="Line 32"/>
            <p:cNvSpPr>
              <a:spLocks noChangeShapeType="1"/>
            </p:cNvSpPr>
            <p:nvPr/>
          </p:nvSpPr>
          <p:spPr bwMode="auto">
            <a:xfrm>
              <a:off x="4384" y="2452"/>
              <a:ext cx="0" cy="311"/>
            </a:xfrm>
            <a:prstGeom prst="line">
              <a:avLst/>
            </a:prstGeom>
            <a:noFill/>
            <a:ln w="9525">
              <a:solidFill>
                <a:schemeClr val="tx1"/>
              </a:solidFill>
              <a:round/>
              <a:headEnd/>
              <a:tailEnd/>
            </a:ln>
          </p:spPr>
          <p:txBody>
            <a:bodyPr/>
            <a:lstStyle/>
            <a:p>
              <a:endParaRPr lang="zh-CN" altLang="en-US"/>
            </a:p>
          </p:txBody>
        </p:sp>
      </p:grpSp>
      <p:grpSp>
        <p:nvGrpSpPr>
          <p:cNvPr id="47" name="Group 33"/>
          <p:cNvGrpSpPr>
            <a:grpSpLocks/>
          </p:cNvGrpSpPr>
          <p:nvPr/>
        </p:nvGrpSpPr>
        <p:grpSpPr bwMode="auto">
          <a:xfrm>
            <a:off x="7168458" y="3536244"/>
            <a:ext cx="533400" cy="860425"/>
            <a:chOff x="3495" y="2672"/>
            <a:chExt cx="786" cy="627"/>
          </a:xfrm>
        </p:grpSpPr>
        <p:sp>
          <p:nvSpPr>
            <p:cNvPr id="48" name="Text Box 34"/>
            <p:cNvSpPr txBox="1">
              <a:spLocks noChangeArrowheads="1"/>
            </p:cNvSpPr>
            <p:nvPr/>
          </p:nvSpPr>
          <p:spPr bwMode="auto">
            <a:xfrm>
              <a:off x="3788" y="2672"/>
              <a:ext cx="278" cy="327"/>
            </a:xfrm>
            <a:prstGeom prst="rect">
              <a:avLst/>
            </a:prstGeom>
            <a:noFill/>
            <a:ln w="9525">
              <a:noFill/>
              <a:miter lim="800000"/>
              <a:headEnd/>
              <a:tailEnd/>
            </a:ln>
          </p:spPr>
          <p:txBody>
            <a:bodyPr wrap="none">
              <a:spAutoFit/>
            </a:bodyPr>
            <a:lstStyle/>
            <a:p>
              <a:r>
                <a:rPr lang="en-US" altLang="zh-CN">
                  <a:ea typeface="宋体" charset="-122"/>
                </a:rPr>
                <a:t>A</a:t>
              </a:r>
            </a:p>
          </p:txBody>
        </p:sp>
        <p:sp>
          <p:nvSpPr>
            <p:cNvPr id="49" name="Line 35"/>
            <p:cNvSpPr>
              <a:spLocks noChangeShapeType="1"/>
            </p:cNvSpPr>
            <p:nvPr/>
          </p:nvSpPr>
          <p:spPr bwMode="auto">
            <a:xfrm flipH="1">
              <a:off x="3495" y="2988"/>
              <a:ext cx="378" cy="311"/>
            </a:xfrm>
            <a:prstGeom prst="line">
              <a:avLst/>
            </a:prstGeom>
            <a:noFill/>
            <a:ln w="9525">
              <a:solidFill>
                <a:schemeClr val="tx1"/>
              </a:solidFill>
              <a:round/>
              <a:headEnd/>
              <a:tailEnd/>
            </a:ln>
          </p:spPr>
          <p:txBody>
            <a:bodyPr/>
            <a:lstStyle/>
            <a:p>
              <a:endParaRPr lang="zh-CN" altLang="en-US"/>
            </a:p>
          </p:txBody>
        </p:sp>
        <p:sp>
          <p:nvSpPr>
            <p:cNvPr id="50" name="Line 36"/>
            <p:cNvSpPr>
              <a:spLocks noChangeShapeType="1"/>
            </p:cNvSpPr>
            <p:nvPr/>
          </p:nvSpPr>
          <p:spPr bwMode="auto">
            <a:xfrm>
              <a:off x="3955" y="2982"/>
              <a:ext cx="326" cy="311"/>
            </a:xfrm>
            <a:prstGeom prst="line">
              <a:avLst/>
            </a:prstGeom>
            <a:noFill/>
            <a:ln w="9525">
              <a:solidFill>
                <a:schemeClr val="tx1"/>
              </a:solidFill>
              <a:round/>
              <a:headEnd/>
              <a:tailEnd/>
            </a:ln>
          </p:spPr>
          <p:txBody>
            <a:bodyPr/>
            <a:lstStyle/>
            <a:p>
              <a:endParaRPr lang="zh-CN" altLang="en-US"/>
            </a:p>
          </p:txBody>
        </p:sp>
      </p:grpSp>
      <p:grpSp>
        <p:nvGrpSpPr>
          <p:cNvPr id="51" name="Group 37"/>
          <p:cNvGrpSpPr>
            <a:grpSpLocks/>
          </p:cNvGrpSpPr>
          <p:nvPr/>
        </p:nvGrpSpPr>
        <p:grpSpPr bwMode="auto">
          <a:xfrm>
            <a:off x="8076565" y="3513494"/>
            <a:ext cx="420688" cy="868363"/>
            <a:chOff x="4762" y="2675"/>
            <a:chExt cx="265" cy="547"/>
          </a:xfrm>
        </p:grpSpPr>
        <p:sp>
          <p:nvSpPr>
            <p:cNvPr id="52" name="Text Box 38"/>
            <p:cNvSpPr txBox="1">
              <a:spLocks noChangeArrowheads="1"/>
            </p:cNvSpPr>
            <p:nvPr/>
          </p:nvSpPr>
          <p:spPr bwMode="auto">
            <a:xfrm>
              <a:off x="4762" y="2675"/>
              <a:ext cx="265" cy="327"/>
            </a:xfrm>
            <a:prstGeom prst="rect">
              <a:avLst/>
            </a:prstGeom>
            <a:noFill/>
            <a:ln w="9525">
              <a:noFill/>
              <a:miter lim="800000"/>
              <a:headEnd/>
              <a:tailEnd/>
            </a:ln>
          </p:spPr>
          <p:txBody>
            <a:bodyPr wrap="none">
              <a:spAutoFit/>
            </a:bodyPr>
            <a:lstStyle/>
            <a:p>
              <a:r>
                <a:rPr lang="en-US" altLang="zh-CN" dirty="0">
                  <a:ea typeface="宋体" charset="-122"/>
                </a:rPr>
                <a:t>B</a:t>
              </a:r>
            </a:p>
          </p:txBody>
        </p:sp>
        <p:sp>
          <p:nvSpPr>
            <p:cNvPr id="53" name="Line 39"/>
            <p:cNvSpPr>
              <a:spLocks noChangeShapeType="1"/>
            </p:cNvSpPr>
            <p:nvPr/>
          </p:nvSpPr>
          <p:spPr bwMode="auto">
            <a:xfrm>
              <a:off x="4906" y="2911"/>
              <a:ext cx="0" cy="311"/>
            </a:xfrm>
            <a:prstGeom prst="line">
              <a:avLst/>
            </a:prstGeom>
            <a:noFill/>
            <a:ln w="9525">
              <a:solidFill>
                <a:schemeClr val="tx1"/>
              </a:solidFill>
              <a:round/>
              <a:headEnd/>
              <a:tailEnd/>
            </a:ln>
          </p:spPr>
          <p:txBody>
            <a:bodyPr/>
            <a:lstStyle/>
            <a:p>
              <a:endParaRPr lang="zh-CN" altLang="en-US"/>
            </a:p>
          </p:txBody>
        </p:sp>
      </p:grpSp>
      <p:grpSp>
        <p:nvGrpSpPr>
          <p:cNvPr id="54" name="Group 40"/>
          <p:cNvGrpSpPr>
            <a:grpSpLocks/>
          </p:cNvGrpSpPr>
          <p:nvPr/>
        </p:nvGrpSpPr>
        <p:grpSpPr bwMode="auto">
          <a:xfrm>
            <a:off x="6953680" y="4310238"/>
            <a:ext cx="441325" cy="828675"/>
            <a:chOff x="3329" y="3266"/>
            <a:chExt cx="278" cy="522"/>
          </a:xfrm>
        </p:grpSpPr>
        <p:sp>
          <p:nvSpPr>
            <p:cNvPr id="55" name="Text Box 41"/>
            <p:cNvSpPr txBox="1">
              <a:spLocks noChangeArrowheads="1"/>
            </p:cNvSpPr>
            <p:nvPr/>
          </p:nvSpPr>
          <p:spPr bwMode="auto">
            <a:xfrm>
              <a:off x="3329" y="3266"/>
              <a:ext cx="278" cy="327"/>
            </a:xfrm>
            <a:prstGeom prst="rect">
              <a:avLst/>
            </a:prstGeom>
            <a:noFill/>
            <a:ln w="9525">
              <a:noFill/>
              <a:miter lim="800000"/>
              <a:headEnd/>
              <a:tailEnd/>
            </a:ln>
          </p:spPr>
          <p:txBody>
            <a:bodyPr wrap="none">
              <a:spAutoFit/>
            </a:bodyPr>
            <a:lstStyle/>
            <a:p>
              <a:r>
                <a:rPr lang="en-US" altLang="zh-CN" dirty="0">
                  <a:ea typeface="宋体" charset="-122"/>
                </a:rPr>
                <a:t>A</a:t>
              </a:r>
            </a:p>
          </p:txBody>
        </p:sp>
        <p:sp>
          <p:nvSpPr>
            <p:cNvPr id="56" name="Line 42"/>
            <p:cNvSpPr>
              <a:spLocks noChangeShapeType="1"/>
            </p:cNvSpPr>
            <p:nvPr/>
          </p:nvSpPr>
          <p:spPr bwMode="auto">
            <a:xfrm>
              <a:off x="3465" y="3505"/>
              <a:ext cx="0" cy="283"/>
            </a:xfrm>
            <a:prstGeom prst="line">
              <a:avLst/>
            </a:prstGeom>
            <a:noFill/>
            <a:ln w="9525">
              <a:solidFill>
                <a:schemeClr val="tx1"/>
              </a:solidFill>
              <a:round/>
              <a:headEnd/>
              <a:tailEnd/>
            </a:ln>
          </p:spPr>
          <p:txBody>
            <a:bodyPr/>
            <a:lstStyle/>
            <a:p>
              <a:endParaRPr lang="zh-CN" altLang="en-US"/>
            </a:p>
          </p:txBody>
        </p:sp>
      </p:grpSp>
      <p:grpSp>
        <p:nvGrpSpPr>
          <p:cNvPr id="57" name="Group 43"/>
          <p:cNvGrpSpPr>
            <a:grpSpLocks/>
          </p:cNvGrpSpPr>
          <p:nvPr/>
        </p:nvGrpSpPr>
        <p:grpSpPr bwMode="auto">
          <a:xfrm>
            <a:off x="6781800" y="3429000"/>
            <a:ext cx="2158104" cy="2246313"/>
            <a:chOff x="3715" y="2718"/>
            <a:chExt cx="1655" cy="1415"/>
          </a:xfrm>
        </p:grpSpPr>
        <p:sp>
          <p:nvSpPr>
            <p:cNvPr id="58" name="Text Box 44"/>
            <p:cNvSpPr txBox="1">
              <a:spLocks noChangeArrowheads="1"/>
            </p:cNvSpPr>
            <p:nvPr/>
          </p:nvSpPr>
          <p:spPr bwMode="auto">
            <a:xfrm>
              <a:off x="3715" y="2762"/>
              <a:ext cx="215" cy="327"/>
            </a:xfrm>
            <a:prstGeom prst="rect">
              <a:avLst/>
            </a:prstGeom>
            <a:noFill/>
            <a:ln w="9525">
              <a:noFill/>
              <a:miter lim="800000"/>
              <a:headEnd/>
              <a:tailEnd/>
            </a:ln>
          </p:spPr>
          <p:txBody>
            <a:bodyPr wrap="none">
              <a:spAutoFit/>
            </a:bodyPr>
            <a:lstStyle/>
            <a:p>
              <a:r>
                <a:rPr lang="en-US" altLang="zh-CN" dirty="0">
                  <a:ea typeface="宋体" charset="-122"/>
                </a:rPr>
                <a:t>a</a:t>
              </a:r>
            </a:p>
          </p:txBody>
        </p:sp>
        <p:sp>
          <p:nvSpPr>
            <p:cNvPr id="59" name="Text Box 45"/>
            <p:cNvSpPr txBox="1">
              <a:spLocks noChangeArrowheads="1"/>
            </p:cNvSpPr>
            <p:nvPr/>
          </p:nvSpPr>
          <p:spPr bwMode="auto">
            <a:xfrm>
              <a:off x="4401" y="2769"/>
              <a:ext cx="215" cy="327"/>
            </a:xfrm>
            <a:prstGeom prst="rect">
              <a:avLst/>
            </a:prstGeom>
            <a:noFill/>
            <a:ln w="9525">
              <a:noFill/>
              <a:miter lim="800000"/>
              <a:headEnd/>
              <a:tailEnd/>
            </a:ln>
          </p:spPr>
          <p:txBody>
            <a:bodyPr wrap="none">
              <a:spAutoFit/>
            </a:bodyPr>
            <a:lstStyle/>
            <a:p>
              <a:r>
                <a:rPr lang="en-US" altLang="zh-CN" dirty="0">
                  <a:ea typeface="宋体" charset="-122"/>
                </a:rPr>
                <a:t>c</a:t>
              </a:r>
            </a:p>
          </p:txBody>
        </p:sp>
        <p:sp>
          <p:nvSpPr>
            <p:cNvPr id="60" name="Text Box 46"/>
            <p:cNvSpPr txBox="1">
              <a:spLocks noChangeArrowheads="1"/>
            </p:cNvSpPr>
            <p:nvPr/>
          </p:nvSpPr>
          <p:spPr bwMode="auto">
            <a:xfrm>
              <a:off x="5155" y="2718"/>
              <a:ext cx="215" cy="327"/>
            </a:xfrm>
            <a:prstGeom prst="rect">
              <a:avLst/>
            </a:prstGeom>
            <a:noFill/>
            <a:ln w="9525">
              <a:noFill/>
              <a:miter lim="800000"/>
              <a:headEnd/>
              <a:tailEnd/>
            </a:ln>
          </p:spPr>
          <p:txBody>
            <a:bodyPr wrap="none">
              <a:spAutoFit/>
            </a:bodyPr>
            <a:lstStyle/>
            <a:p>
              <a:r>
                <a:rPr lang="en-US" altLang="zh-CN" dirty="0">
                  <a:ea typeface="宋体" charset="-122"/>
                </a:rPr>
                <a:t>e</a:t>
              </a:r>
            </a:p>
          </p:txBody>
        </p:sp>
        <p:sp>
          <p:nvSpPr>
            <p:cNvPr id="61" name="Text Box 47"/>
            <p:cNvSpPr txBox="1">
              <a:spLocks noChangeArrowheads="1"/>
            </p:cNvSpPr>
            <p:nvPr/>
          </p:nvSpPr>
          <p:spPr bwMode="auto">
            <a:xfrm>
              <a:off x="4324" y="3280"/>
              <a:ext cx="228" cy="327"/>
            </a:xfrm>
            <a:prstGeom prst="rect">
              <a:avLst/>
            </a:prstGeom>
            <a:noFill/>
            <a:ln w="9525">
              <a:noFill/>
              <a:miter lim="800000"/>
              <a:headEnd/>
              <a:tailEnd/>
            </a:ln>
          </p:spPr>
          <p:txBody>
            <a:bodyPr wrap="none">
              <a:spAutoFit/>
            </a:bodyPr>
            <a:lstStyle/>
            <a:p>
              <a:r>
                <a:rPr lang="en-US" altLang="zh-CN" dirty="0">
                  <a:ea typeface="宋体" charset="-122"/>
                </a:rPr>
                <a:t>b</a:t>
              </a:r>
            </a:p>
          </p:txBody>
        </p:sp>
        <p:sp>
          <p:nvSpPr>
            <p:cNvPr id="62" name="Text Box 48"/>
            <p:cNvSpPr txBox="1">
              <a:spLocks noChangeArrowheads="1"/>
            </p:cNvSpPr>
            <p:nvPr/>
          </p:nvSpPr>
          <p:spPr bwMode="auto">
            <a:xfrm>
              <a:off x="4758" y="3289"/>
              <a:ext cx="232" cy="327"/>
            </a:xfrm>
            <a:prstGeom prst="rect">
              <a:avLst/>
            </a:prstGeom>
            <a:noFill/>
            <a:ln w="9525">
              <a:noFill/>
              <a:miter lim="800000"/>
              <a:headEnd/>
              <a:tailEnd/>
            </a:ln>
          </p:spPr>
          <p:txBody>
            <a:bodyPr>
              <a:spAutoFit/>
            </a:bodyPr>
            <a:lstStyle/>
            <a:p>
              <a:r>
                <a:rPr lang="en-US" altLang="zh-CN" dirty="0">
                  <a:ea typeface="宋体" charset="-122"/>
                </a:rPr>
                <a:t>d</a:t>
              </a:r>
            </a:p>
          </p:txBody>
        </p:sp>
        <p:sp>
          <p:nvSpPr>
            <p:cNvPr id="63" name="Text Box 49"/>
            <p:cNvSpPr txBox="1">
              <a:spLocks noChangeArrowheads="1"/>
            </p:cNvSpPr>
            <p:nvPr/>
          </p:nvSpPr>
          <p:spPr bwMode="auto">
            <a:xfrm>
              <a:off x="3886" y="3806"/>
              <a:ext cx="228" cy="327"/>
            </a:xfrm>
            <a:prstGeom prst="rect">
              <a:avLst/>
            </a:prstGeom>
            <a:noFill/>
            <a:ln w="9525">
              <a:noFill/>
              <a:miter lim="800000"/>
              <a:headEnd/>
              <a:tailEnd/>
            </a:ln>
          </p:spPr>
          <p:txBody>
            <a:bodyPr wrap="none">
              <a:spAutoFit/>
            </a:bodyPr>
            <a:lstStyle/>
            <a:p>
              <a:r>
                <a:rPr lang="en-US" altLang="zh-CN" dirty="0">
                  <a:ea typeface="宋体" charset="-122"/>
                </a:rPr>
                <a:t>b</a:t>
              </a:r>
            </a:p>
          </p:txBody>
        </p:sp>
      </p:grpSp>
      <p:graphicFrame>
        <p:nvGraphicFramePr>
          <p:cNvPr id="64" name="Group 3"/>
          <p:cNvGraphicFramePr>
            <a:graphicFrameLocks/>
          </p:cNvGraphicFramePr>
          <p:nvPr/>
        </p:nvGraphicFramePr>
        <p:xfrm>
          <a:off x="3962400" y="2438400"/>
          <a:ext cx="2178050" cy="3398837"/>
        </p:xfrm>
        <a:graphic>
          <a:graphicData uri="http://schemas.openxmlformats.org/drawingml/2006/table">
            <a:tbl>
              <a:tblPr/>
              <a:tblGrid>
                <a:gridCol w="1026140"/>
                <a:gridCol w="1151910"/>
              </a:tblGrid>
              <a:tr h="388829">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符号栈 </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输入串</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00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 name="Text Box 14"/>
          <p:cNvSpPr txBox="1">
            <a:spLocks noChangeArrowheads="1"/>
          </p:cNvSpPr>
          <p:nvPr/>
        </p:nvSpPr>
        <p:spPr bwMode="auto">
          <a:xfrm>
            <a:off x="3962401" y="2819400"/>
            <a:ext cx="2133600" cy="338554"/>
          </a:xfrm>
          <a:prstGeom prst="rect">
            <a:avLst/>
          </a:prstGeom>
          <a:noFill/>
          <a:ln w="9525">
            <a:noFill/>
            <a:miter lim="800000"/>
            <a:headEnd/>
            <a:tailEnd/>
          </a:ln>
        </p:spPr>
        <p:txBody>
          <a:bodyPr wrap="square">
            <a:spAutoFit/>
          </a:bodyPr>
          <a:lstStyle/>
          <a:p>
            <a:pPr algn="l"/>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abbcde</a:t>
            </a:r>
            <a:r>
              <a:rPr kumimoji="1" lang="en-US" altLang="zh-CN" sz="1600" dirty="0" smtClean="0">
                <a:latin typeface="Times New Roman" pitchFamily="18" charset="0"/>
                <a:ea typeface="宋体" charset="-122"/>
                <a:cs typeface="Times New Roman" pitchFamily="18" charset="0"/>
              </a:rPr>
              <a:t>#</a:t>
            </a:r>
            <a:endParaRPr kumimoji="1" lang="en-US" altLang="zh-CN" sz="1600" dirty="0">
              <a:latin typeface="Times New Roman" pitchFamily="18" charset="0"/>
              <a:ea typeface="宋体" charset="-122"/>
              <a:cs typeface="Times New Roman" pitchFamily="18" charset="0"/>
            </a:endParaRPr>
          </a:p>
        </p:txBody>
      </p:sp>
      <p:sp>
        <p:nvSpPr>
          <p:cNvPr id="66" name="Text Box 15"/>
          <p:cNvSpPr txBox="1">
            <a:spLocks noChangeArrowheads="1"/>
          </p:cNvSpPr>
          <p:nvPr/>
        </p:nvSpPr>
        <p:spPr bwMode="auto">
          <a:xfrm>
            <a:off x="3933929" y="3048000"/>
            <a:ext cx="1997663" cy="338554"/>
          </a:xfrm>
          <a:prstGeom prst="rect">
            <a:avLst/>
          </a:prstGeom>
          <a:noFill/>
          <a:ln w="9525">
            <a:noFill/>
            <a:miter lim="800000"/>
            <a:headEnd/>
            <a:tailEnd/>
          </a:ln>
        </p:spPr>
        <p:txBody>
          <a:bodyPr wrap="none">
            <a:spAutoFit/>
          </a:bodyPr>
          <a:lstStyle/>
          <a:p>
            <a:r>
              <a:rPr lang="en-US" altLang="zh-CN" sz="1600" dirty="0" smtClean="0">
                <a:latin typeface="Times New Roman" pitchFamily="18" charset="0"/>
                <a:ea typeface="宋体" charset="-122"/>
                <a:cs typeface="Times New Roman" pitchFamily="18" charset="0"/>
              </a:rPr>
              <a:t>#a                    </a:t>
            </a:r>
            <a:r>
              <a:rPr kumimoji="1" lang="en-US" altLang="zh-CN" sz="1600" dirty="0" err="1" smtClean="0">
                <a:latin typeface="Times New Roman" pitchFamily="18" charset="0"/>
                <a:ea typeface="宋体" charset="-122"/>
                <a:cs typeface="Times New Roman" pitchFamily="18" charset="0"/>
              </a:rPr>
              <a:t>bbcde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67" name="Text Box 16"/>
          <p:cNvSpPr txBox="1">
            <a:spLocks noChangeArrowheads="1"/>
          </p:cNvSpPr>
          <p:nvPr/>
        </p:nvSpPr>
        <p:spPr bwMode="auto">
          <a:xfrm>
            <a:off x="3945962" y="3276600"/>
            <a:ext cx="1997663"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ab</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bcde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68" name="Text Box 17"/>
          <p:cNvSpPr txBox="1">
            <a:spLocks noChangeArrowheads="1"/>
          </p:cNvSpPr>
          <p:nvPr/>
        </p:nvSpPr>
        <p:spPr bwMode="auto">
          <a:xfrm>
            <a:off x="3951111" y="3558822"/>
            <a:ext cx="203119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bcde</a:t>
            </a:r>
            <a:r>
              <a:rPr kumimoji="1" lang="en-US" altLang="zh-CN" sz="1600" dirty="0" smtClean="0">
                <a:latin typeface="Times New Roman" pitchFamily="18" charset="0"/>
                <a:ea typeface="宋体" charset="-122"/>
                <a:cs typeface="Times New Roman" pitchFamily="18" charset="0"/>
              </a:rPr>
              <a:t>#</a:t>
            </a:r>
            <a:endParaRPr kumimoji="1" lang="en-US" altLang="zh-CN" sz="1600" dirty="0">
              <a:latin typeface="Times New Roman" pitchFamily="18" charset="0"/>
              <a:ea typeface="宋体" charset="-122"/>
              <a:cs typeface="Times New Roman" pitchFamily="18" charset="0"/>
            </a:endParaRPr>
          </a:p>
        </p:txBody>
      </p:sp>
      <p:sp>
        <p:nvSpPr>
          <p:cNvPr id="69" name="Text Box 18"/>
          <p:cNvSpPr txBox="1">
            <a:spLocks noChangeArrowheads="1"/>
          </p:cNvSpPr>
          <p:nvPr/>
        </p:nvSpPr>
        <p:spPr bwMode="auto">
          <a:xfrm>
            <a:off x="3933929" y="3841044"/>
            <a:ext cx="204254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aAb</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70" name="Text Box 19"/>
          <p:cNvSpPr txBox="1">
            <a:spLocks noChangeArrowheads="1"/>
          </p:cNvSpPr>
          <p:nvPr/>
        </p:nvSpPr>
        <p:spPr bwMode="auto">
          <a:xfrm>
            <a:off x="3951111" y="4114800"/>
            <a:ext cx="203119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71" name="Text Box 20"/>
          <p:cNvSpPr txBox="1">
            <a:spLocks noChangeArrowheads="1"/>
          </p:cNvSpPr>
          <p:nvPr/>
        </p:nvSpPr>
        <p:spPr bwMode="auto">
          <a:xfrm>
            <a:off x="3939822" y="4419600"/>
            <a:ext cx="204254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de#</a:t>
            </a:r>
            <a:endParaRPr lang="en-US" altLang="zh-CN" sz="1600" dirty="0">
              <a:latin typeface="Times New Roman" pitchFamily="18" charset="0"/>
              <a:ea typeface="宋体" charset="-122"/>
              <a:cs typeface="Times New Roman" pitchFamily="18" charset="0"/>
            </a:endParaRPr>
          </a:p>
        </p:txBody>
      </p:sp>
      <p:sp>
        <p:nvSpPr>
          <p:cNvPr id="72" name="Text Box 21"/>
          <p:cNvSpPr txBox="1">
            <a:spLocks noChangeArrowheads="1"/>
          </p:cNvSpPr>
          <p:nvPr/>
        </p:nvSpPr>
        <p:spPr bwMode="auto">
          <a:xfrm>
            <a:off x="3948288" y="4713111"/>
            <a:ext cx="1991250"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aAcd</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e#</a:t>
            </a:r>
            <a:endParaRPr lang="en-US" altLang="zh-CN" sz="1600" dirty="0">
              <a:latin typeface="Times New Roman" pitchFamily="18" charset="0"/>
              <a:ea typeface="宋体" charset="-122"/>
              <a:cs typeface="Times New Roman" pitchFamily="18" charset="0"/>
            </a:endParaRPr>
          </a:p>
        </p:txBody>
      </p:sp>
      <p:sp>
        <p:nvSpPr>
          <p:cNvPr id="73" name="Text Box 22"/>
          <p:cNvSpPr txBox="1">
            <a:spLocks noChangeArrowheads="1"/>
          </p:cNvSpPr>
          <p:nvPr/>
        </p:nvSpPr>
        <p:spPr bwMode="auto">
          <a:xfrm>
            <a:off x="3959577" y="4984044"/>
            <a:ext cx="197361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aAcB</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e#</a:t>
            </a:r>
            <a:endParaRPr lang="en-US" altLang="zh-CN" sz="1600" dirty="0">
              <a:latin typeface="Times New Roman" pitchFamily="18" charset="0"/>
              <a:ea typeface="宋体" charset="-122"/>
              <a:cs typeface="Times New Roman" pitchFamily="18" charset="0"/>
            </a:endParaRPr>
          </a:p>
        </p:txBody>
      </p:sp>
      <p:sp>
        <p:nvSpPr>
          <p:cNvPr id="74" name="Text Box 23"/>
          <p:cNvSpPr txBox="1">
            <a:spLocks noChangeArrowheads="1"/>
          </p:cNvSpPr>
          <p:nvPr/>
        </p:nvSpPr>
        <p:spPr bwMode="auto">
          <a:xfrm>
            <a:off x="3951111" y="5257800"/>
            <a:ext cx="1973617" cy="338554"/>
          </a:xfrm>
          <a:prstGeom prst="rect">
            <a:avLst/>
          </a:prstGeom>
          <a:noFill/>
          <a:ln w="9525">
            <a:noFill/>
            <a:miter lim="800000"/>
            <a:headEnd/>
            <a:tailEnd/>
          </a:ln>
        </p:spPr>
        <p:txBody>
          <a:bodyPr wrap="none">
            <a:spAutoFit/>
          </a:bodyPr>
          <a:lstStyle/>
          <a:p>
            <a:pPr algn="l"/>
            <a:r>
              <a:rPr kumimoji="1" lang="en-US" altLang="zh-CN" sz="1600" dirty="0" smtClean="0">
                <a:latin typeface="Times New Roman" pitchFamily="18" charset="0"/>
                <a:ea typeface="宋体" charset="-122"/>
                <a:cs typeface="Times New Roman" pitchFamily="18" charset="0"/>
              </a:rPr>
              <a:t>#</a:t>
            </a:r>
            <a:r>
              <a:rPr kumimoji="1" lang="en-US" altLang="zh-CN" sz="1600" dirty="0" err="1" smtClean="0">
                <a:latin typeface="Times New Roman" pitchFamily="18" charset="0"/>
                <a:ea typeface="宋体" charset="-122"/>
                <a:cs typeface="Times New Roman" pitchFamily="18" charset="0"/>
              </a:rPr>
              <a:t>aAcBe</a:t>
            </a:r>
            <a:r>
              <a:rPr kumimoji="1" lang="en-US" altLang="zh-CN" sz="1600" dirty="0" smtClean="0">
                <a:latin typeface="Times New Roman" pitchFamily="18" charset="0"/>
                <a:ea typeface="宋体" charset="-122"/>
                <a:cs typeface="Times New Roman" pitchFamily="18" charset="0"/>
              </a:rPr>
              <a:t>                    #</a:t>
            </a:r>
            <a:endParaRPr kumimoji="1" lang="en-US" altLang="zh-CN" sz="1600" dirty="0">
              <a:latin typeface="Times New Roman" pitchFamily="18" charset="0"/>
              <a:ea typeface="宋体" charset="-122"/>
              <a:cs typeface="Times New Roman" pitchFamily="18" charset="0"/>
            </a:endParaRPr>
          </a:p>
        </p:txBody>
      </p:sp>
      <p:sp>
        <p:nvSpPr>
          <p:cNvPr id="75" name="Text Box 24"/>
          <p:cNvSpPr txBox="1">
            <a:spLocks noChangeArrowheads="1"/>
          </p:cNvSpPr>
          <p:nvPr/>
        </p:nvSpPr>
        <p:spPr bwMode="auto">
          <a:xfrm>
            <a:off x="3951111" y="5528733"/>
            <a:ext cx="1991251" cy="338554"/>
          </a:xfrm>
          <a:prstGeom prst="rect">
            <a:avLst/>
          </a:prstGeom>
          <a:noFill/>
          <a:ln w="9525">
            <a:noFill/>
            <a:miter lim="800000"/>
            <a:headEnd/>
            <a:tailEnd/>
          </a:ln>
        </p:spPr>
        <p:txBody>
          <a:bodyPr wrap="none">
            <a:spAutoFit/>
          </a:bodyPr>
          <a:lstStyle/>
          <a:p>
            <a:pPr algn="l"/>
            <a:r>
              <a:rPr kumimoji="1" lang="en-US" altLang="zh-CN" sz="1600" dirty="0" smtClean="0">
                <a:latin typeface="Times New Roman" pitchFamily="18" charset="0"/>
                <a:ea typeface="宋体" charset="-122"/>
                <a:cs typeface="Times New Roman" pitchFamily="18" charset="0"/>
              </a:rPr>
              <a:t>#S                             #</a:t>
            </a:r>
            <a:endParaRPr kumimoji="1" lang="en-US" altLang="zh-CN" sz="1600" dirty="0">
              <a:latin typeface="Times New Roman" pitchFamily="18" charset="0"/>
              <a:ea typeface="宋体" charset="-122"/>
              <a:cs typeface="Times New Roman" pitchFamily="18" charset="0"/>
            </a:endParaRPr>
          </a:p>
        </p:txBody>
      </p:sp>
      <p:sp>
        <p:nvSpPr>
          <p:cNvPr id="76" name="Text Box 2"/>
          <p:cNvSpPr txBox="1">
            <a:spLocks noChangeArrowheads="1"/>
          </p:cNvSpPr>
          <p:nvPr/>
        </p:nvSpPr>
        <p:spPr bwMode="auto">
          <a:xfrm>
            <a:off x="838200" y="4343400"/>
            <a:ext cx="2133600" cy="1338828"/>
          </a:xfrm>
          <a:prstGeom prst="rect">
            <a:avLst/>
          </a:prstGeom>
          <a:noFill/>
          <a:ln w="9525">
            <a:noFill/>
            <a:miter lim="800000"/>
            <a:headEnd/>
            <a:tailEnd/>
          </a:ln>
        </p:spPr>
        <p:txBody>
          <a:bodyPr wrap="square" lIns="0" rIns="0">
            <a:spAutoFit/>
          </a:bodyPr>
          <a:lstStyle/>
          <a:p>
            <a:pPr indent="-342900" algn="l">
              <a:lnSpc>
                <a:spcPct val="150000"/>
              </a:lnSpc>
            </a:pPr>
            <a:r>
              <a:rPr kumimoji="1" lang="zh-CN" altLang="en-US" b="1" dirty="0" smtClean="0">
                <a:latin typeface="+mn-ea"/>
                <a:ea typeface="+mn-ea"/>
                <a:cs typeface="Times New Roman" pitchFamily="18" charset="0"/>
              </a:rPr>
              <a:t>关键问题：</a:t>
            </a:r>
            <a:endParaRPr kumimoji="1" lang="en-US" altLang="zh-CN" b="1" dirty="0" smtClean="0">
              <a:latin typeface="+mn-ea"/>
              <a:ea typeface="+mn-ea"/>
              <a:cs typeface="Times New Roman" pitchFamily="18" charset="0"/>
            </a:endParaRPr>
          </a:p>
          <a:p>
            <a:pPr indent="-342900" algn="l">
              <a:lnSpc>
                <a:spcPct val="150000"/>
              </a:lnSpc>
            </a:pPr>
            <a:r>
              <a:rPr kumimoji="1" lang="zh-CN" altLang="en-US" b="1" dirty="0" smtClean="0">
                <a:latin typeface="+mn-ea"/>
                <a:ea typeface="+mn-ea"/>
                <a:cs typeface="Times New Roman" pitchFamily="18" charset="0"/>
              </a:rPr>
              <a:t>    定义可归约串</a:t>
            </a:r>
            <a:endParaRPr kumimoji="1" lang="en-US" altLang="zh-CN" b="1" dirty="0" smtClean="0">
              <a:latin typeface="+mn-ea"/>
              <a:ea typeface="+mn-ea"/>
              <a:cs typeface="Times New Roman" pitchFamily="18" charset="0"/>
            </a:endParaRPr>
          </a:p>
          <a:p>
            <a:pPr indent="-342900" algn="l">
              <a:lnSpc>
                <a:spcPct val="150000"/>
              </a:lnSpc>
            </a:pPr>
            <a:r>
              <a:rPr kumimoji="1" lang="zh-CN" altLang="en-US" b="1" dirty="0" smtClean="0">
                <a:latin typeface="+mn-ea"/>
                <a:ea typeface="+mn-ea"/>
                <a:cs typeface="Times New Roman" pitchFamily="18" charset="0"/>
              </a:rPr>
              <a:t>    识别可归约串</a:t>
            </a:r>
            <a:endParaRPr kumimoji="1" lang="en-US" altLang="zh-CN" b="1" dirty="0">
              <a:latin typeface="+mn-ea"/>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left)">
                                      <p:cBhvr>
                                        <p:cTn id="7" dur="10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85030"/>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40"/>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38503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8503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50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fade">
                                      <p:cBhvr>
                                        <p:cTn id="61" dur="1000"/>
                                        <p:tgtEl>
                                          <p:spTgt spid="6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down)">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down)">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wipe(down)">
                                      <p:cBhvr>
                                        <p:cTn id="81" dur="500"/>
                                        <p:tgtEl>
                                          <p:spTgt spid="6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wipe(down)">
                                      <p:cBhvr>
                                        <p:cTn id="86" dur="500"/>
                                        <p:tgtEl>
                                          <p:spTgt spid="6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down)">
                                      <p:cBhvr>
                                        <p:cTn id="91" dur="500"/>
                                        <p:tgtEl>
                                          <p:spTgt spid="7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wipe(down)">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down)">
                                      <p:cBhvr>
                                        <p:cTn id="101" dur="500"/>
                                        <p:tgtEl>
                                          <p:spTgt spid="7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wipe(down)">
                                      <p:cBhvr>
                                        <p:cTn id="106" dur="500"/>
                                        <p:tgtEl>
                                          <p:spTgt spid="7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wipe(down)">
                                      <p:cBhvr>
                                        <p:cTn id="111" dur="500"/>
                                        <p:tgtEl>
                                          <p:spTgt spid="7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wipe(down)">
                                      <p:cBhvr>
                                        <p:cTn id="116" dur="500"/>
                                        <p:tgtEl>
                                          <p:spTgt spid="7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wipe(up)">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wipe(down)">
                                      <p:cBhvr>
                                        <p:cTn id="126" dur="500"/>
                                        <p:tgtEl>
                                          <p:spTgt spid="5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down)">
                                      <p:cBhvr>
                                        <p:cTn id="131" dur="500"/>
                                        <p:tgtEl>
                                          <p:spTgt spid="4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ipe(down)">
                                      <p:cBhvr>
                                        <p:cTn id="136" dur="500"/>
                                        <p:tgtEl>
                                          <p:spTgt spid="5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33"/>
                                        </p:tgtEl>
                                        <p:attrNameLst>
                                          <p:attrName>style.visibility</p:attrName>
                                        </p:attrNameLst>
                                      </p:cBhvr>
                                      <p:to>
                                        <p:strVal val="visible"/>
                                      </p:to>
                                    </p:set>
                                    <p:animEffect transition="in" filter="wipe(down)">
                                      <p:cBhvr>
                                        <p:cTn id="141" dur="500"/>
                                        <p:tgtEl>
                                          <p:spTgt spid="3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76">
                                            <p:txEl>
                                              <p:pRg st="0" end="0"/>
                                            </p:txEl>
                                          </p:spTgt>
                                        </p:tgtEl>
                                        <p:attrNameLst>
                                          <p:attrName>style.visibility</p:attrName>
                                        </p:attrNameLst>
                                      </p:cBhvr>
                                      <p:to>
                                        <p:strVal val="visible"/>
                                      </p:to>
                                    </p:set>
                                    <p:animEffect transition="in" filter="wipe(up)">
                                      <p:cBhvr>
                                        <p:cTn id="146" dur="500"/>
                                        <p:tgtEl>
                                          <p:spTgt spid="76">
                                            <p:txEl>
                                              <p:pRg st="0" end="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76">
                                            <p:txEl>
                                              <p:pRg st="1" end="1"/>
                                            </p:txEl>
                                          </p:spTgt>
                                        </p:tgtEl>
                                        <p:attrNameLst>
                                          <p:attrName>style.visibility</p:attrName>
                                        </p:attrNameLst>
                                      </p:cBhvr>
                                      <p:to>
                                        <p:strVal val="visible"/>
                                      </p:to>
                                    </p:set>
                                    <p:animEffect transition="in" filter="wipe(up)">
                                      <p:cBhvr>
                                        <p:cTn id="151" dur="500"/>
                                        <p:tgtEl>
                                          <p:spTgt spid="76">
                                            <p:txEl>
                                              <p:pRg st="1" end="1"/>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76">
                                            <p:txEl>
                                              <p:pRg st="2" end="2"/>
                                            </p:txEl>
                                          </p:spTgt>
                                        </p:tgtEl>
                                        <p:attrNameLst>
                                          <p:attrName>style.visibility</p:attrName>
                                        </p:attrNameLst>
                                      </p:cBhvr>
                                      <p:to>
                                        <p:strVal val="visible"/>
                                      </p:to>
                                    </p:set>
                                    <p:animEffect transition="in" filter="wipe(up)">
                                      <p:cBhvr>
                                        <p:cTn id="156" dur="500"/>
                                        <p:tgtEl>
                                          <p:spTgt spid="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30" grpId="0"/>
      <p:bldP spid="385033" grpId="0"/>
      <p:bldP spid="385034" grpId="0" animBg="1"/>
      <p:bldP spid="385046" grpId="0"/>
      <p:bldP spid="31" grpId="0"/>
      <p:bldP spid="32" grpId="0"/>
      <p:bldP spid="35" grpId="0"/>
      <p:bldP spid="36" grpId="0"/>
      <p:bldP spid="37" grpId="0"/>
      <p:bldP spid="38" grpId="0"/>
      <p:bldP spid="38" grpId="1"/>
      <p:bldP spid="39" grpId="0"/>
      <p:bldP spid="39" grpId="1"/>
      <p:bldP spid="40" grpId="0"/>
      <p:bldP spid="40" grpId="1"/>
      <p:bldP spid="30" grpId="0" autoUpdateAnimBg="0"/>
      <p:bldP spid="65" grpId="0"/>
      <p:bldP spid="66" grpId="0"/>
      <p:bldP spid="67" grpId="0"/>
      <p:bldP spid="68" grpId="0"/>
      <p:bldP spid="69" grpId="0"/>
      <p:bldP spid="70" grpId="0"/>
      <p:bldP spid="71" grpId="0"/>
      <p:bldP spid="72" grpId="0"/>
      <p:bldP spid="73" grpId="0"/>
      <p:bldP spid="74" grpId="0"/>
      <p:bldP spid="75" grpId="0"/>
      <p:bldP spid="7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Line 2"/>
          <p:cNvSpPr>
            <a:spLocks noChangeShapeType="1"/>
          </p:cNvSpPr>
          <p:nvPr/>
        </p:nvSpPr>
        <p:spPr bwMode="auto">
          <a:xfrm>
            <a:off x="76200" y="990600"/>
            <a:ext cx="8686800" cy="0"/>
          </a:xfrm>
          <a:prstGeom prst="line">
            <a:avLst/>
          </a:prstGeom>
          <a:noFill/>
          <a:ln w="38100" cmpd="dbl">
            <a:solidFill>
              <a:srgbClr val="FFFFFF"/>
            </a:solidFill>
            <a:round/>
            <a:headEnd type="none" w="sm" len="sm"/>
            <a:tailEnd type="none" w="sm" len="sm"/>
          </a:ln>
        </p:spPr>
        <p:txBody>
          <a:bodyPr wrap="none"/>
          <a:lstStyle/>
          <a:p>
            <a:pPr algn="l"/>
            <a:endParaRPr lang="zh-CN" altLang="en-US" sz="2000" b="1">
              <a:latin typeface="+mn-ea"/>
              <a:ea typeface="+mn-ea"/>
            </a:endParaRPr>
          </a:p>
        </p:txBody>
      </p:sp>
      <p:sp>
        <p:nvSpPr>
          <p:cNvPr id="50180" name="Text Box 5"/>
          <p:cNvSpPr txBox="1">
            <a:spLocks noChangeArrowheads="1"/>
          </p:cNvSpPr>
          <p:nvPr/>
        </p:nvSpPr>
        <p:spPr bwMode="auto">
          <a:xfrm>
            <a:off x="609600" y="1066800"/>
            <a:ext cx="7772400" cy="2092881"/>
          </a:xfrm>
          <a:prstGeom prst="rect">
            <a:avLst/>
          </a:prstGeom>
          <a:noFill/>
          <a:ln w="28575">
            <a:noFill/>
            <a:miter lim="800000"/>
            <a:headEnd/>
            <a:tailEnd/>
          </a:ln>
        </p:spPr>
        <p:txBody>
          <a:bodyPr>
            <a:spAutoFit/>
          </a:bodyPr>
          <a:lstStyle/>
          <a:p>
            <a:pPr algn="l">
              <a:lnSpc>
                <a:spcPct val="120000"/>
              </a:lnSpc>
              <a:spcBef>
                <a:spcPct val="50000"/>
              </a:spcBef>
            </a:pPr>
            <a:r>
              <a:rPr lang="en-US" altLang="zh-CN" sz="2000" b="1" dirty="0">
                <a:latin typeface="+mn-ea"/>
                <a:ea typeface="+mn-ea"/>
              </a:rPr>
              <a:t>    </a:t>
            </a:r>
            <a:r>
              <a:rPr lang="zh-CN" altLang="en-US" sz="2000" b="1" dirty="0" smtClean="0">
                <a:latin typeface="+mn-ea"/>
                <a:ea typeface="+mn-ea"/>
              </a:rPr>
              <a:t>任何</a:t>
            </a:r>
            <a:r>
              <a:rPr lang="zh-CN" altLang="en-US" sz="2000" b="1" dirty="0">
                <a:latin typeface="+mn-ea"/>
                <a:ea typeface="+mn-ea"/>
              </a:rPr>
              <a:t>一个二义性文法决不是</a:t>
            </a:r>
            <a:r>
              <a:rPr lang="en-US" altLang="zh-CN" sz="2000" b="1" dirty="0">
                <a:latin typeface="+mn-ea"/>
                <a:ea typeface="+mn-ea"/>
              </a:rPr>
              <a:t>LR</a:t>
            </a:r>
            <a:r>
              <a:rPr lang="zh-CN" altLang="en-US" sz="2000" b="1" dirty="0">
                <a:latin typeface="+mn-ea"/>
                <a:ea typeface="+mn-ea"/>
              </a:rPr>
              <a:t>类文法，与其相应的</a:t>
            </a:r>
            <a:r>
              <a:rPr lang="en-US" altLang="zh-CN" sz="2000" b="1" dirty="0">
                <a:latin typeface="+mn-ea"/>
                <a:ea typeface="+mn-ea"/>
              </a:rPr>
              <a:t>LR</a:t>
            </a:r>
            <a:r>
              <a:rPr lang="zh-CN" altLang="en-US" sz="2000" b="1" dirty="0">
                <a:latin typeface="+mn-ea"/>
                <a:ea typeface="+mn-ea"/>
              </a:rPr>
              <a:t>分析表一定含有多重定义的元素。但是对某些二义性文法，在含多重定义的</a:t>
            </a:r>
            <a:r>
              <a:rPr lang="en-US" altLang="zh-CN" sz="2000" b="1" dirty="0">
                <a:latin typeface="+mn-ea"/>
                <a:ea typeface="+mn-ea"/>
              </a:rPr>
              <a:t>LR</a:t>
            </a:r>
            <a:r>
              <a:rPr lang="zh-CN" altLang="en-US" sz="2000" b="1" dirty="0">
                <a:latin typeface="+mn-ea"/>
                <a:ea typeface="+mn-ea"/>
              </a:rPr>
              <a:t>分析表中加进足够的无二义性规则，从而可以构造出比相应非二义性文法更优越的</a:t>
            </a:r>
            <a:r>
              <a:rPr lang="en-US" altLang="zh-CN" sz="2000" b="1" dirty="0">
                <a:latin typeface="+mn-ea"/>
                <a:ea typeface="+mn-ea"/>
              </a:rPr>
              <a:t>LR</a:t>
            </a:r>
            <a:r>
              <a:rPr lang="zh-CN" altLang="en-US" sz="2000" b="1" dirty="0">
                <a:latin typeface="+mn-ea"/>
                <a:ea typeface="+mn-ea"/>
              </a:rPr>
              <a:t>分析器。 </a:t>
            </a:r>
          </a:p>
          <a:p>
            <a:pPr algn="l">
              <a:lnSpc>
                <a:spcPct val="120000"/>
              </a:lnSpc>
              <a:spcBef>
                <a:spcPct val="50000"/>
              </a:spcBef>
            </a:pPr>
            <a:endParaRPr lang="en-US" altLang="zh-CN" sz="2000" b="1" dirty="0">
              <a:latin typeface="+mn-ea"/>
              <a:ea typeface="+mn-ea"/>
            </a:endParaRPr>
          </a:p>
        </p:txBody>
      </p:sp>
      <p:sp>
        <p:nvSpPr>
          <p:cNvPr id="50181" name="Rectangle 8"/>
          <p:cNvSpPr>
            <a:spLocks noGrp="1" noChangeArrowheads="1"/>
          </p:cNvSpPr>
          <p:nvPr>
            <p:ph type="title"/>
          </p:nvPr>
        </p:nvSpPr>
        <p:spPr>
          <a:xfrm>
            <a:off x="533400" y="152400"/>
            <a:ext cx="6654800" cy="838200"/>
          </a:xfrm>
          <a:noFill/>
        </p:spPr>
        <p:txBody>
          <a:bodyPr anchor="ctr"/>
          <a:lstStyle/>
          <a:p>
            <a:pPr eaLnBrk="1" hangingPunct="1"/>
            <a:r>
              <a:rPr lang="en-US" altLang="zh-CN" sz="2800" b="1" dirty="0" smtClean="0">
                <a:latin typeface="黑体" pitchFamily="49" charset="-122"/>
                <a:ea typeface="黑体" pitchFamily="49" charset="-122"/>
              </a:rPr>
              <a:t>6.6  </a:t>
            </a:r>
            <a:r>
              <a:rPr lang="zh-CN" altLang="en-US" sz="2800" b="1" dirty="0" smtClean="0">
                <a:latin typeface="黑体" pitchFamily="49" charset="-122"/>
                <a:ea typeface="黑体" pitchFamily="49" charset="-122"/>
              </a:rPr>
              <a:t>二义性文法的应用</a:t>
            </a:r>
          </a:p>
        </p:txBody>
      </p:sp>
      <p:sp>
        <p:nvSpPr>
          <p:cNvPr id="50182" name="Line 9"/>
          <p:cNvSpPr>
            <a:spLocks noChangeShapeType="1"/>
          </p:cNvSpPr>
          <p:nvPr/>
        </p:nvSpPr>
        <p:spPr bwMode="auto">
          <a:xfrm>
            <a:off x="76200" y="1852612"/>
            <a:ext cx="8686800" cy="0"/>
          </a:xfrm>
          <a:prstGeom prst="line">
            <a:avLst/>
          </a:prstGeom>
          <a:noFill/>
          <a:ln w="38100" cmpd="dbl">
            <a:solidFill>
              <a:srgbClr val="FFFFFF"/>
            </a:solidFill>
            <a:round/>
            <a:headEnd type="none" w="sm" len="sm"/>
            <a:tailEnd type="none" w="sm" len="sm"/>
          </a:ln>
        </p:spPr>
        <p:txBody>
          <a:bodyPr wrap="none"/>
          <a:lstStyle/>
          <a:p>
            <a:pPr algn="l"/>
            <a:endParaRPr lang="zh-CN" altLang="en-US" sz="2000" b="1">
              <a:latin typeface="+mn-ea"/>
              <a:ea typeface="+mn-ea"/>
            </a:endParaRPr>
          </a:p>
        </p:txBody>
      </p:sp>
      <p:sp>
        <p:nvSpPr>
          <p:cNvPr id="50183" name="Text Box 10"/>
          <p:cNvSpPr txBox="1">
            <a:spLocks noChangeArrowheads="1"/>
          </p:cNvSpPr>
          <p:nvPr/>
        </p:nvSpPr>
        <p:spPr bwMode="auto">
          <a:xfrm>
            <a:off x="1981200" y="3155950"/>
            <a:ext cx="5029200" cy="396875"/>
          </a:xfrm>
          <a:prstGeom prst="rect">
            <a:avLst/>
          </a:prstGeom>
          <a:noFill/>
          <a:ln w="28575">
            <a:noFill/>
            <a:miter lim="800000"/>
            <a:headEnd/>
            <a:tailEnd/>
          </a:ln>
        </p:spPr>
        <p:txBody>
          <a:bodyPr>
            <a:spAutoFit/>
          </a:bodyPr>
          <a:lstStyle/>
          <a:p>
            <a:pPr algn="l">
              <a:spcBef>
                <a:spcPct val="50000"/>
              </a:spcBef>
            </a:pPr>
            <a:r>
              <a:rPr lang="en-US" altLang="zh-CN" sz="2000" b="1">
                <a:latin typeface="+mn-ea"/>
                <a:ea typeface="+mn-ea"/>
              </a:rPr>
              <a:t>E→E+E | E*E | (E) | id</a:t>
            </a:r>
          </a:p>
        </p:txBody>
      </p:sp>
      <p:sp>
        <p:nvSpPr>
          <p:cNvPr id="50184" name="Rectangle 11"/>
          <p:cNvSpPr>
            <a:spLocks noChangeArrowheads="1"/>
          </p:cNvSpPr>
          <p:nvPr/>
        </p:nvSpPr>
        <p:spPr bwMode="auto">
          <a:xfrm>
            <a:off x="762000" y="3757612"/>
            <a:ext cx="4953000" cy="396875"/>
          </a:xfrm>
          <a:prstGeom prst="rect">
            <a:avLst/>
          </a:prstGeom>
          <a:noFill/>
          <a:ln w="12700">
            <a:noFill/>
            <a:miter lim="800000"/>
            <a:headEnd type="none" w="sm" len="sm"/>
            <a:tailEnd type="none" w="sm" len="sm"/>
          </a:ln>
        </p:spPr>
        <p:txBody>
          <a:bodyPr>
            <a:spAutoFit/>
          </a:bodyPr>
          <a:lstStyle/>
          <a:p>
            <a:pPr algn="l"/>
            <a:r>
              <a:rPr lang="zh-CN" altLang="en-US" sz="2000" b="1">
                <a:latin typeface="+mn-ea"/>
                <a:ea typeface="+mn-ea"/>
              </a:rPr>
              <a:t>相应的非二义性文法为： </a:t>
            </a:r>
          </a:p>
        </p:txBody>
      </p:sp>
      <p:sp>
        <p:nvSpPr>
          <p:cNvPr id="50185" name="Text Box 12"/>
          <p:cNvSpPr txBox="1">
            <a:spLocks noChangeArrowheads="1"/>
          </p:cNvSpPr>
          <p:nvPr/>
        </p:nvSpPr>
        <p:spPr bwMode="auto">
          <a:xfrm>
            <a:off x="3494088" y="4235450"/>
            <a:ext cx="2438400" cy="396875"/>
          </a:xfrm>
          <a:prstGeom prst="rect">
            <a:avLst/>
          </a:prstGeom>
          <a:noFill/>
          <a:ln w="28575">
            <a:noFill/>
            <a:miter lim="800000"/>
            <a:headEnd/>
            <a:tailEnd/>
          </a:ln>
        </p:spPr>
        <p:txBody>
          <a:bodyPr>
            <a:spAutoFit/>
          </a:bodyPr>
          <a:lstStyle/>
          <a:p>
            <a:pPr algn="l">
              <a:spcBef>
                <a:spcPct val="50000"/>
              </a:spcBef>
            </a:pPr>
            <a:r>
              <a:rPr lang="en-US" altLang="zh-CN" sz="2000" b="1">
                <a:latin typeface="+mn-ea"/>
                <a:ea typeface="+mn-ea"/>
              </a:rPr>
              <a:t>E→E+T | T</a:t>
            </a:r>
          </a:p>
        </p:txBody>
      </p:sp>
      <p:sp>
        <p:nvSpPr>
          <p:cNvPr id="50186" name="Text Box 13"/>
          <p:cNvSpPr txBox="1">
            <a:spLocks noChangeArrowheads="1"/>
          </p:cNvSpPr>
          <p:nvPr/>
        </p:nvSpPr>
        <p:spPr bwMode="auto">
          <a:xfrm>
            <a:off x="3506788" y="4776787"/>
            <a:ext cx="2641600" cy="396875"/>
          </a:xfrm>
          <a:prstGeom prst="rect">
            <a:avLst/>
          </a:prstGeom>
          <a:noFill/>
          <a:ln w="28575">
            <a:noFill/>
            <a:miter lim="800000"/>
            <a:headEnd/>
            <a:tailEnd/>
          </a:ln>
        </p:spPr>
        <p:txBody>
          <a:bodyPr>
            <a:spAutoFit/>
          </a:bodyPr>
          <a:lstStyle/>
          <a:p>
            <a:pPr algn="l">
              <a:spcBef>
                <a:spcPct val="50000"/>
              </a:spcBef>
            </a:pPr>
            <a:r>
              <a:rPr lang="en-US" altLang="zh-CN" sz="2000" b="1">
                <a:latin typeface="+mn-ea"/>
                <a:ea typeface="+mn-ea"/>
              </a:rPr>
              <a:t>T→T*F | F</a:t>
            </a:r>
          </a:p>
        </p:txBody>
      </p:sp>
      <p:sp>
        <p:nvSpPr>
          <p:cNvPr id="50187" name="Text Box 14"/>
          <p:cNvSpPr txBox="1">
            <a:spLocks noChangeArrowheads="1"/>
          </p:cNvSpPr>
          <p:nvPr/>
        </p:nvSpPr>
        <p:spPr bwMode="auto">
          <a:xfrm>
            <a:off x="3489325" y="5314950"/>
            <a:ext cx="2514600" cy="396875"/>
          </a:xfrm>
          <a:prstGeom prst="rect">
            <a:avLst/>
          </a:prstGeom>
          <a:noFill/>
          <a:ln w="28575">
            <a:noFill/>
            <a:miter lim="800000"/>
            <a:headEnd/>
            <a:tailEnd/>
          </a:ln>
        </p:spPr>
        <p:txBody>
          <a:bodyPr>
            <a:spAutoFit/>
          </a:bodyPr>
          <a:lstStyle/>
          <a:p>
            <a:pPr algn="l">
              <a:spcBef>
                <a:spcPct val="50000"/>
              </a:spcBef>
            </a:pPr>
            <a:r>
              <a:rPr lang="en-US" altLang="zh-CN" sz="2000" b="1">
                <a:latin typeface="+mn-ea"/>
                <a:ea typeface="+mn-ea"/>
              </a:rPr>
              <a:t>F→(E) | id</a:t>
            </a:r>
          </a:p>
        </p:txBody>
      </p:sp>
      <p:sp>
        <p:nvSpPr>
          <p:cNvPr id="50188" name="Rectangle 15"/>
          <p:cNvSpPr>
            <a:spLocks noChangeArrowheads="1"/>
          </p:cNvSpPr>
          <p:nvPr/>
        </p:nvSpPr>
        <p:spPr bwMode="auto">
          <a:xfrm>
            <a:off x="622300" y="2651125"/>
            <a:ext cx="7543800" cy="396875"/>
          </a:xfrm>
          <a:prstGeom prst="rect">
            <a:avLst/>
          </a:prstGeom>
          <a:noFill/>
          <a:ln w="12700">
            <a:noFill/>
            <a:miter lim="800000"/>
            <a:headEnd type="none" w="sm" len="sm"/>
            <a:tailEnd type="none" w="sm" len="sm"/>
          </a:ln>
        </p:spPr>
        <p:txBody>
          <a:bodyPr>
            <a:spAutoFit/>
          </a:bodyPr>
          <a:lstStyle/>
          <a:p>
            <a:pPr algn="l"/>
            <a:r>
              <a:rPr lang="zh-CN" altLang="en-US" sz="2000" b="1">
                <a:latin typeface="+mn-ea"/>
                <a:ea typeface="+mn-ea"/>
              </a:rPr>
              <a:t>例如，考虑算术表达式的二义性文法 </a:t>
            </a:r>
          </a:p>
        </p:txBody>
      </p:sp>
      <p:sp>
        <p:nvSpPr>
          <p:cNvPr id="13"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199"/>
          <p:cNvPicPr>
            <a:picLocks noChangeAspect="1" noChangeArrowheads="1"/>
          </p:cNvPicPr>
          <p:nvPr/>
        </p:nvPicPr>
        <p:blipFill>
          <a:blip r:embed="rId2" cstate="print"/>
          <a:srcRect t="1425"/>
          <a:stretch>
            <a:fillRect/>
          </a:stretch>
        </p:blipFill>
        <p:spPr bwMode="auto">
          <a:xfrm>
            <a:off x="533400" y="1143000"/>
            <a:ext cx="7867650" cy="4634427"/>
          </a:xfrm>
          <a:prstGeom prst="rect">
            <a:avLst/>
          </a:prstGeom>
          <a:noFill/>
          <a:ln w="9525">
            <a:noFill/>
            <a:miter lim="800000"/>
            <a:headEnd/>
            <a:tailEnd/>
          </a:ln>
        </p:spPr>
      </p:pic>
      <p:sp>
        <p:nvSpPr>
          <p:cNvPr id="4"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41</a:t>
            </a:fld>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4"/>
          <p:cNvPicPr>
            <a:picLocks noChangeAspect="1" noChangeArrowheads="1"/>
          </p:cNvPicPr>
          <p:nvPr/>
        </p:nvPicPr>
        <p:blipFill>
          <a:blip r:embed="rId2" cstate="print"/>
          <a:srcRect l="10872" t="30316" r="4964" b="18489"/>
          <a:stretch>
            <a:fillRect/>
          </a:stretch>
        </p:blipFill>
        <p:spPr bwMode="auto">
          <a:xfrm>
            <a:off x="381000" y="1119187"/>
            <a:ext cx="8208963" cy="4824413"/>
          </a:xfrm>
          <a:prstGeom prst="rect">
            <a:avLst/>
          </a:prstGeom>
          <a:noFill/>
          <a:ln w="38100" algn="ctr">
            <a:noFill/>
            <a:miter lim="800000"/>
            <a:headEnd/>
            <a:tailEnd/>
          </a:ln>
        </p:spPr>
      </p:pic>
      <p:sp>
        <p:nvSpPr>
          <p:cNvPr id="5"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42</a:t>
            </a:fld>
            <a:endParaRPr lang="en-US" altLang="zh-CN"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7"/>
          <p:cNvSpPr>
            <a:spLocks noChangeArrowheads="1"/>
          </p:cNvSpPr>
          <p:nvPr/>
        </p:nvSpPr>
        <p:spPr bwMode="auto">
          <a:xfrm>
            <a:off x="677863" y="5373688"/>
            <a:ext cx="1219200" cy="3810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55300" name="Text Box 56"/>
          <p:cNvSpPr txBox="1">
            <a:spLocks noChangeArrowheads="1"/>
          </p:cNvSpPr>
          <p:nvPr/>
        </p:nvSpPr>
        <p:spPr bwMode="auto">
          <a:xfrm>
            <a:off x="381000" y="1089025"/>
            <a:ext cx="8077200" cy="4778375"/>
          </a:xfrm>
          <a:prstGeom prst="rect">
            <a:avLst/>
          </a:prstGeom>
          <a:noFill/>
          <a:ln w="9525">
            <a:noFill/>
            <a:miter lim="800000"/>
            <a:headEnd/>
            <a:tailEnd/>
          </a:ln>
        </p:spPr>
        <p:txBody>
          <a:bodyPr>
            <a:spAutoFit/>
          </a:bodyPr>
          <a:lstStyle/>
          <a:p>
            <a:pPr indent="528638" algn="l">
              <a:lnSpc>
                <a:spcPct val="120000"/>
              </a:lnSpc>
              <a:spcBef>
                <a:spcPct val="50000"/>
              </a:spcBef>
            </a:pPr>
            <a:r>
              <a:rPr lang="zh-CN" altLang="en-US" sz="2000" b="1" dirty="0">
                <a:latin typeface="+mn-ea"/>
                <a:ea typeface="+mn-ea"/>
              </a:rPr>
              <a:t>采用</a:t>
            </a:r>
            <a:r>
              <a:rPr lang="en-US" altLang="zh-CN" sz="2000" b="1" dirty="0">
                <a:latin typeface="+mn-ea"/>
                <a:ea typeface="+mn-ea"/>
              </a:rPr>
              <a:t>LR(0)</a:t>
            </a:r>
            <a:r>
              <a:rPr lang="zh-CN" altLang="en-US" sz="2000" b="1" dirty="0">
                <a:latin typeface="+mn-ea"/>
                <a:ea typeface="+mn-ea"/>
              </a:rPr>
              <a:t>分析方法构造语法分析程序的技术线路是：依据给定的源语言，设计其上下文无关文法，并构造识别</a:t>
            </a:r>
            <a:r>
              <a:rPr lang="en-US" altLang="zh-CN" sz="2000" b="1" dirty="0">
                <a:latin typeface="+mn-ea"/>
                <a:ea typeface="+mn-ea"/>
              </a:rPr>
              <a:t>LR(0)</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，判定文法是否是</a:t>
            </a:r>
            <a:r>
              <a:rPr lang="en-US" altLang="zh-CN" sz="2000" b="1" dirty="0">
                <a:latin typeface="+mn-ea"/>
                <a:ea typeface="+mn-ea"/>
              </a:rPr>
              <a:t>LR(0)</a:t>
            </a:r>
            <a:r>
              <a:rPr lang="zh-CN" altLang="en-US" sz="2000" b="1" dirty="0">
                <a:latin typeface="+mn-ea"/>
                <a:ea typeface="+mn-ea"/>
              </a:rPr>
              <a:t>文法；如果</a:t>
            </a:r>
            <a:r>
              <a:rPr lang="en-US" altLang="zh-CN" sz="2000" b="1" dirty="0">
                <a:latin typeface="+mn-ea"/>
                <a:ea typeface="+mn-ea"/>
              </a:rPr>
              <a:t>LR(0)</a:t>
            </a:r>
            <a:r>
              <a:rPr lang="zh-CN" altLang="en-US" sz="2000" b="1" dirty="0">
                <a:latin typeface="+mn-ea"/>
                <a:ea typeface="+mn-ea"/>
              </a:rPr>
              <a:t>文法，则根据</a:t>
            </a:r>
            <a:r>
              <a:rPr lang="en-US" altLang="zh-CN" sz="2000" b="1" dirty="0">
                <a:latin typeface="+mn-ea"/>
                <a:ea typeface="+mn-ea"/>
              </a:rPr>
              <a:t>LR(0)</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，构造</a:t>
            </a:r>
            <a:r>
              <a:rPr lang="en-US" altLang="zh-CN" sz="2000" b="1" dirty="0">
                <a:latin typeface="+mn-ea"/>
                <a:ea typeface="+mn-ea"/>
              </a:rPr>
              <a:t>LR(0)</a:t>
            </a:r>
            <a:r>
              <a:rPr lang="zh-CN" altLang="en-US" sz="2000" b="1" dirty="0">
                <a:latin typeface="+mn-ea"/>
                <a:ea typeface="+mn-ea"/>
              </a:rPr>
              <a:t>分析表。</a:t>
            </a:r>
          </a:p>
          <a:p>
            <a:pPr indent="528638" algn="l">
              <a:lnSpc>
                <a:spcPct val="120000"/>
              </a:lnSpc>
              <a:spcBef>
                <a:spcPct val="50000"/>
              </a:spcBef>
            </a:pPr>
            <a:r>
              <a:rPr lang="zh-CN" altLang="en-US" sz="2000" b="1" dirty="0">
                <a:latin typeface="+mn-ea"/>
                <a:ea typeface="+mn-ea"/>
              </a:rPr>
              <a:t>采用</a:t>
            </a:r>
            <a:r>
              <a:rPr lang="en-US" altLang="zh-CN" sz="2000" b="1" dirty="0">
                <a:latin typeface="+mn-ea"/>
                <a:ea typeface="+mn-ea"/>
              </a:rPr>
              <a:t>SLR(1)</a:t>
            </a:r>
            <a:r>
              <a:rPr lang="zh-CN" altLang="en-US" sz="2000" b="1" dirty="0">
                <a:latin typeface="+mn-ea"/>
                <a:ea typeface="+mn-ea"/>
              </a:rPr>
              <a:t>分析方法构造语法分析程序的技术线路是：依据给定的源语言，设计其上下文无关文法，并构造识别</a:t>
            </a:r>
            <a:r>
              <a:rPr lang="en-US" altLang="zh-CN" sz="2000" b="1" dirty="0">
                <a:latin typeface="+mn-ea"/>
                <a:ea typeface="+mn-ea"/>
              </a:rPr>
              <a:t>LR(0)</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以及</a:t>
            </a:r>
            <a:r>
              <a:rPr lang="en-US" altLang="zh-CN" sz="2000" b="1" dirty="0">
                <a:latin typeface="+mn-ea"/>
                <a:ea typeface="+mn-ea"/>
              </a:rPr>
              <a:t>FOLLOW</a:t>
            </a:r>
            <a:r>
              <a:rPr lang="zh-CN" altLang="en-US" sz="2000" b="1" dirty="0">
                <a:latin typeface="+mn-ea"/>
                <a:ea typeface="+mn-ea"/>
              </a:rPr>
              <a:t>集，判定文法是否是</a:t>
            </a:r>
            <a:r>
              <a:rPr lang="en-US" altLang="zh-CN" sz="2000" b="1" dirty="0">
                <a:latin typeface="+mn-ea"/>
                <a:ea typeface="+mn-ea"/>
              </a:rPr>
              <a:t>SLR(1)</a:t>
            </a:r>
            <a:r>
              <a:rPr lang="zh-CN" altLang="en-US" sz="2000" b="1" dirty="0">
                <a:latin typeface="+mn-ea"/>
                <a:ea typeface="+mn-ea"/>
              </a:rPr>
              <a:t>文法；如果是</a:t>
            </a:r>
            <a:r>
              <a:rPr lang="en-US" altLang="zh-CN" sz="2000" b="1" dirty="0">
                <a:latin typeface="+mn-ea"/>
                <a:ea typeface="+mn-ea"/>
              </a:rPr>
              <a:t>SLR(1)</a:t>
            </a:r>
            <a:r>
              <a:rPr lang="zh-CN" altLang="en-US" sz="2000" b="1" dirty="0">
                <a:latin typeface="+mn-ea"/>
                <a:ea typeface="+mn-ea"/>
              </a:rPr>
              <a:t>文法，则根据</a:t>
            </a:r>
            <a:r>
              <a:rPr lang="en-US" altLang="zh-CN" sz="2000" b="1" dirty="0">
                <a:latin typeface="+mn-ea"/>
                <a:ea typeface="+mn-ea"/>
              </a:rPr>
              <a:t>LR(0)</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以及</a:t>
            </a:r>
            <a:r>
              <a:rPr lang="en-US" altLang="zh-CN" sz="2000" b="1" dirty="0">
                <a:latin typeface="+mn-ea"/>
                <a:ea typeface="+mn-ea"/>
              </a:rPr>
              <a:t>FOLLOW</a:t>
            </a:r>
            <a:r>
              <a:rPr lang="zh-CN" altLang="en-US" sz="2000" b="1" dirty="0">
                <a:latin typeface="+mn-ea"/>
                <a:ea typeface="+mn-ea"/>
              </a:rPr>
              <a:t>集，构造</a:t>
            </a:r>
            <a:r>
              <a:rPr lang="en-US" altLang="zh-CN" sz="2000" b="1" dirty="0">
                <a:latin typeface="+mn-ea"/>
                <a:ea typeface="+mn-ea"/>
              </a:rPr>
              <a:t>SLR(1)</a:t>
            </a:r>
            <a:r>
              <a:rPr lang="zh-CN" altLang="en-US" sz="2000" b="1" dirty="0">
                <a:latin typeface="+mn-ea"/>
                <a:ea typeface="+mn-ea"/>
              </a:rPr>
              <a:t>分析表。</a:t>
            </a:r>
          </a:p>
          <a:p>
            <a:pPr indent="528638" algn="l">
              <a:lnSpc>
                <a:spcPct val="120000"/>
              </a:lnSpc>
              <a:spcBef>
                <a:spcPct val="50000"/>
              </a:spcBef>
            </a:pPr>
            <a:r>
              <a:rPr lang="zh-CN" altLang="en-US" sz="2000" b="1" dirty="0">
                <a:latin typeface="+mn-ea"/>
                <a:ea typeface="+mn-ea"/>
              </a:rPr>
              <a:t>采用</a:t>
            </a:r>
            <a:r>
              <a:rPr lang="en-US" altLang="zh-CN" sz="2000" b="1" dirty="0">
                <a:latin typeface="+mn-ea"/>
                <a:ea typeface="+mn-ea"/>
              </a:rPr>
              <a:t>LR(1)</a:t>
            </a:r>
            <a:r>
              <a:rPr lang="zh-CN" altLang="en-US" sz="2000" b="1" dirty="0">
                <a:latin typeface="+mn-ea"/>
                <a:ea typeface="+mn-ea"/>
              </a:rPr>
              <a:t>分析方法构造语法分析程序的技术线路是：依据给定的源语言，设计其上下文无关文法，并构造识别</a:t>
            </a:r>
            <a:r>
              <a:rPr lang="en-US" altLang="zh-CN" sz="2000" b="1" dirty="0">
                <a:latin typeface="+mn-ea"/>
                <a:ea typeface="+mn-ea"/>
              </a:rPr>
              <a:t>LR(1)</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，判定文法是否是</a:t>
            </a:r>
            <a:r>
              <a:rPr lang="en-US" altLang="zh-CN" sz="2000" b="1" dirty="0">
                <a:latin typeface="+mn-ea"/>
                <a:ea typeface="+mn-ea"/>
              </a:rPr>
              <a:t>LR(1)</a:t>
            </a:r>
            <a:r>
              <a:rPr lang="zh-CN" altLang="en-US" sz="2000" b="1" dirty="0">
                <a:latin typeface="+mn-ea"/>
                <a:ea typeface="+mn-ea"/>
              </a:rPr>
              <a:t>文法；如果是</a:t>
            </a:r>
            <a:r>
              <a:rPr lang="en-US" altLang="zh-CN" sz="2000" b="1" dirty="0">
                <a:latin typeface="+mn-ea"/>
                <a:ea typeface="+mn-ea"/>
              </a:rPr>
              <a:t>LR(1)</a:t>
            </a:r>
            <a:r>
              <a:rPr lang="zh-CN" altLang="en-US" sz="2000" b="1" dirty="0">
                <a:latin typeface="+mn-ea"/>
                <a:ea typeface="+mn-ea"/>
              </a:rPr>
              <a:t>文法，则根据</a:t>
            </a:r>
            <a:r>
              <a:rPr lang="en-US" altLang="zh-CN" sz="2000" b="1" dirty="0">
                <a:latin typeface="+mn-ea"/>
                <a:ea typeface="+mn-ea"/>
              </a:rPr>
              <a:t>LR(1)</a:t>
            </a:r>
            <a:r>
              <a:rPr lang="zh-CN" altLang="en-US" sz="2000" b="1" dirty="0">
                <a:latin typeface="+mn-ea"/>
                <a:ea typeface="+mn-ea"/>
              </a:rPr>
              <a:t>活前缀</a:t>
            </a:r>
            <a:r>
              <a:rPr lang="en-US" altLang="zh-CN" sz="2000" b="1" dirty="0">
                <a:latin typeface="+mn-ea"/>
                <a:ea typeface="+mn-ea"/>
              </a:rPr>
              <a:t>DFA</a:t>
            </a:r>
            <a:r>
              <a:rPr lang="zh-CN" altLang="en-US" sz="2000" b="1" dirty="0">
                <a:latin typeface="+mn-ea"/>
                <a:ea typeface="+mn-ea"/>
              </a:rPr>
              <a:t>，构造</a:t>
            </a:r>
            <a:r>
              <a:rPr lang="en-US" altLang="zh-CN" sz="2000" b="1" dirty="0">
                <a:latin typeface="+mn-ea"/>
                <a:ea typeface="+mn-ea"/>
              </a:rPr>
              <a:t>LR(1)</a:t>
            </a:r>
            <a:r>
              <a:rPr lang="zh-CN" altLang="en-US" sz="2000" b="1" dirty="0">
                <a:latin typeface="+mn-ea"/>
                <a:ea typeface="+mn-ea"/>
              </a:rPr>
              <a:t>分析表。 </a:t>
            </a:r>
          </a:p>
        </p:txBody>
      </p:sp>
      <p:sp>
        <p:nvSpPr>
          <p:cNvPr id="5"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43</a:t>
            </a:fld>
            <a:endParaRPr lang="en-US" altLang="zh-CN" dirty="0"/>
          </a:p>
        </p:txBody>
      </p:sp>
      <p:sp>
        <p:nvSpPr>
          <p:cNvPr id="7" name="Rectangle 21"/>
          <p:cNvSpPr txBox="1">
            <a:spLocks noChangeArrowheads="1"/>
          </p:cNvSpPr>
          <p:nvPr/>
        </p:nvSpPr>
        <p:spPr>
          <a:xfrm>
            <a:off x="2514600" y="304800"/>
            <a:ext cx="3962400" cy="533400"/>
          </a:xfrm>
          <a:prstGeom prst="rect">
            <a:avLst/>
          </a:prstGeom>
        </p:spPr>
        <p:txBody>
          <a:bodyPr/>
          <a:ls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56324" name="Text Box 2"/>
          <p:cNvSpPr txBox="1">
            <a:spLocks noChangeArrowheads="1"/>
          </p:cNvSpPr>
          <p:nvPr/>
        </p:nvSpPr>
        <p:spPr bwMode="auto">
          <a:xfrm>
            <a:off x="304800" y="909221"/>
            <a:ext cx="8458200" cy="5262979"/>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a:latin typeface="宋体" pitchFamily="2" charset="-122"/>
                <a:ea typeface="宋体" pitchFamily="2" charset="-122"/>
              </a:rPr>
              <a:t>采用</a:t>
            </a:r>
            <a:r>
              <a:rPr lang="en-US" altLang="zh-CN" sz="2000" b="1" dirty="0">
                <a:latin typeface="宋体" pitchFamily="2" charset="-122"/>
                <a:ea typeface="宋体" pitchFamily="2" charset="-122"/>
              </a:rPr>
              <a:t>LALR(1)</a:t>
            </a:r>
            <a:r>
              <a:rPr lang="zh-CN" altLang="en-US" sz="2000" b="1" dirty="0">
                <a:latin typeface="宋体" pitchFamily="2" charset="-122"/>
                <a:ea typeface="宋体" pitchFamily="2" charset="-122"/>
              </a:rPr>
              <a:t>分析方法构造语法分析程序的技术线路是：依据给定的源语言，设计其上下文无关文法，并构造识别</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活前缀</a:t>
            </a:r>
            <a:r>
              <a:rPr lang="en-US" altLang="zh-CN" sz="2000" b="1" dirty="0">
                <a:latin typeface="宋体" pitchFamily="2" charset="-122"/>
                <a:ea typeface="宋体" pitchFamily="2" charset="-122"/>
              </a:rPr>
              <a:t>DFA</a:t>
            </a:r>
            <a:r>
              <a:rPr lang="zh-CN" altLang="en-US" sz="2000" b="1" dirty="0">
                <a:latin typeface="宋体" pitchFamily="2" charset="-122"/>
                <a:ea typeface="宋体" pitchFamily="2" charset="-122"/>
              </a:rPr>
              <a:t>，判定文法是否是</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文法；如果是</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文法，则根据</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活前缀</a:t>
            </a:r>
            <a:r>
              <a:rPr lang="en-US" altLang="zh-CN" sz="2000" b="1" dirty="0">
                <a:latin typeface="宋体" pitchFamily="2" charset="-122"/>
                <a:ea typeface="宋体" pitchFamily="2" charset="-122"/>
              </a:rPr>
              <a:t>DFA</a:t>
            </a:r>
            <a:r>
              <a:rPr lang="zh-CN" altLang="en-US" sz="2000" b="1" dirty="0">
                <a:latin typeface="宋体" pitchFamily="2" charset="-122"/>
                <a:ea typeface="宋体" pitchFamily="2" charset="-122"/>
              </a:rPr>
              <a:t>，合并同心项目集后，判定文法是否是</a:t>
            </a:r>
            <a:r>
              <a:rPr lang="en-US" altLang="zh-CN" sz="2000" b="1" dirty="0">
                <a:latin typeface="宋体" pitchFamily="2" charset="-122"/>
                <a:ea typeface="宋体" pitchFamily="2" charset="-122"/>
              </a:rPr>
              <a:t>LALR(1)</a:t>
            </a:r>
            <a:r>
              <a:rPr lang="zh-CN" altLang="en-US" sz="2000" b="1" dirty="0">
                <a:latin typeface="宋体" pitchFamily="2" charset="-122"/>
                <a:ea typeface="宋体" pitchFamily="2" charset="-122"/>
              </a:rPr>
              <a:t>文法；如果是</a:t>
            </a:r>
            <a:r>
              <a:rPr lang="en-US" altLang="zh-CN" sz="2000" b="1" dirty="0">
                <a:latin typeface="宋体" pitchFamily="2" charset="-122"/>
                <a:ea typeface="宋体" pitchFamily="2" charset="-122"/>
              </a:rPr>
              <a:t>LALR(1)</a:t>
            </a:r>
            <a:r>
              <a:rPr lang="zh-CN" altLang="en-US" sz="2000" b="1" dirty="0">
                <a:latin typeface="宋体" pitchFamily="2" charset="-122"/>
                <a:ea typeface="宋体" pitchFamily="2" charset="-122"/>
              </a:rPr>
              <a:t>文法，则构造</a:t>
            </a:r>
            <a:r>
              <a:rPr lang="en-US" altLang="zh-CN" sz="2000" b="1" dirty="0">
                <a:latin typeface="宋体" pitchFamily="2" charset="-122"/>
                <a:ea typeface="宋体" pitchFamily="2" charset="-122"/>
              </a:rPr>
              <a:t>LALR(1)</a:t>
            </a:r>
            <a:r>
              <a:rPr lang="zh-CN" altLang="en-US" sz="2000" b="1" dirty="0">
                <a:latin typeface="宋体" pitchFamily="2" charset="-122"/>
                <a:ea typeface="宋体" pitchFamily="2" charset="-122"/>
              </a:rPr>
              <a:t>分析表。</a:t>
            </a:r>
          </a:p>
          <a:p>
            <a:pPr indent="519113" algn="l">
              <a:lnSpc>
                <a:spcPct val="120000"/>
              </a:lnSpc>
              <a:spcBef>
                <a:spcPct val="4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LR(0)</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SLR(1)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LALR(1)</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LR(1)</a:t>
            </a:r>
            <a:r>
              <a:rPr lang="zh-CN" altLang="en-US" sz="2000" b="1" dirty="0">
                <a:latin typeface="宋体" pitchFamily="2" charset="-122"/>
                <a:ea typeface="宋体" pitchFamily="2" charset="-122"/>
              </a:rPr>
              <a:t>分别表示</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文法集、</a:t>
            </a:r>
            <a:r>
              <a:rPr lang="en-US" altLang="zh-CN" sz="2000" b="1" dirty="0">
                <a:latin typeface="宋体" pitchFamily="2" charset="-122"/>
                <a:ea typeface="宋体" pitchFamily="2" charset="-122"/>
              </a:rPr>
              <a:t>SLR(1) </a:t>
            </a:r>
            <a:r>
              <a:rPr lang="zh-CN" altLang="en-US" sz="2000" b="1" dirty="0">
                <a:latin typeface="宋体" pitchFamily="2" charset="-122"/>
                <a:ea typeface="宋体" pitchFamily="2" charset="-122"/>
              </a:rPr>
              <a:t>文法集、</a:t>
            </a:r>
            <a:r>
              <a:rPr lang="en-US" altLang="zh-CN" sz="2000" b="1" dirty="0">
                <a:latin typeface="宋体" pitchFamily="2" charset="-122"/>
                <a:ea typeface="宋体" pitchFamily="2" charset="-122"/>
              </a:rPr>
              <a:t>LALR(1) </a:t>
            </a:r>
            <a:r>
              <a:rPr lang="zh-CN" altLang="en-US" sz="2000" b="1" dirty="0">
                <a:latin typeface="宋体" pitchFamily="2" charset="-122"/>
                <a:ea typeface="宋体" pitchFamily="2" charset="-122"/>
              </a:rPr>
              <a:t>文法集和</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文法集，则</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LR(0)</a:t>
            </a:r>
            <a:r>
              <a:rPr lang="en-US" altLang="zh-CN" sz="2000" b="1" dirty="0">
                <a:latin typeface="宋体" pitchFamily="2" charset="-122"/>
                <a:ea typeface="宋体" pitchFamily="2" charset="-122"/>
              </a:rPr>
              <a:t> ⊊S</a:t>
            </a:r>
            <a:r>
              <a:rPr lang="en-US" altLang="zh-CN" sz="2000" b="1" baseline="-20000" dirty="0">
                <a:latin typeface="宋体" pitchFamily="2" charset="-122"/>
                <a:ea typeface="宋体" pitchFamily="2" charset="-122"/>
              </a:rPr>
              <a:t>SLR(1)</a:t>
            </a:r>
            <a:r>
              <a:rPr lang="en-US" altLang="zh-CN" sz="2000" b="1" dirty="0">
                <a:latin typeface="宋体" pitchFamily="2" charset="-122"/>
                <a:ea typeface="宋体" pitchFamily="2" charset="-122"/>
              </a:rPr>
              <a:t> ⊊S</a:t>
            </a:r>
            <a:r>
              <a:rPr lang="en-US" altLang="zh-CN" sz="2000" b="1" baseline="-20000" dirty="0">
                <a:latin typeface="宋体" pitchFamily="2" charset="-122"/>
                <a:ea typeface="宋体" pitchFamily="2" charset="-122"/>
              </a:rPr>
              <a:t>LALR(1)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⊊S</a:t>
            </a:r>
            <a:r>
              <a:rPr lang="en-US" altLang="zh-CN" sz="2000" b="1" baseline="-20000" dirty="0">
                <a:latin typeface="宋体" pitchFamily="2" charset="-122"/>
                <a:ea typeface="宋体" pitchFamily="2" charset="-122"/>
              </a:rPr>
              <a:t>LR(1)</a:t>
            </a:r>
            <a:r>
              <a:rPr lang="zh-CN" altLang="en-US" sz="2000" b="1" dirty="0">
                <a:latin typeface="宋体" pitchFamily="2" charset="-122"/>
                <a:ea typeface="宋体" pitchFamily="2" charset="-122"/>
              </a:rPr>
              <a:t>。</a:t>
            </a:r>
          </a:p>
          <a:p>
            <a:pPr indent="519113" algn="l">
              <a:lnSpc>
                <a:spcPct val="120000"/>
              </a:lnSpc>
              <a:spcBef>
                <a:spcPct val="40000"/>
              </a:spcBef>
            </a:pPr>
            <a:r>
              <a:rPr lang="zh-CN" altLang="en-US" sz="2000" b="1" dirty="0">
                <a:latin typeface="宋体" pitchFamily="2" charset="-122"/>
                <a:ea typeface="宋体" pitchFamily="2" charset="-122"/>
              </a:rPr>
              <a:t>重点掌握的内容是：</a:t>
            </a:r>
          </a:p>
          <a:p>
            <a:pPr indent="519113" algn="l">
              <a:lnSpc>
                <a:spcPct val="120000"/>
              </a:lnSpc>
              <a:spcBef>
                <a:spcPct val="10000"/>
              </a:spcBef>
            </a:pPr>
            <a:r>
              <a:rPr lang="zh-CN" altLang="en-US" sz="2000" b="1" dirty="0">
                <a:latin typeface="宋体" pitchFamily="2" charset="-122"/>
                <a:ea typeface="宋体" pitchFamily="2" charset="-122"/>
              </a:rPr>
              <a:t>①构造识别</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活前缀</a:t>
            </a:r>
            <a:r>
              <a:rPr lang="en-US" altLang="zh-CN" sz="2000" b="1" dirty="0">
                <a:latin typeface="宋体" pitchFamily="2" charset="-122"/>
                <a:ea typeface="宋体" pitchFamily="2" charset="-122"/>
              </a:rPr>
              <a:t>DFA</a:t>
            </a:r>
            <a:r>
              <a:rPr lang="zh-CN" altLang="en-US" sz="2000" b="1" dirty="0">
                <a:latin typeface="宋体" pitchFamily="2" charset="-122"/>
                <a:ea typeface="宋体" pitchFamily="2" charset="-122"/>
              </a:rPr>
              <a:t>、构造识别</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活前缀</a:t>
            </a:r>
            <a:r>
              <a:rPr lang="en-US" altLang="zh-CN" sz="2000" b="1" dirty="0">
                <a:latin typeface="宋体" pitchFamily="2" charset="-122"/>
                <a:ea typeface="宋体" pitchFamily="2" charset="-122"/>
              </a:rPr>
              <a:t>DFA</a:t>
            </a:r>
            <a:r>
              <a:rPr lang="zh-CN" altLang="en-US" sz="2000" b="1" dirty="0">
                <a:latin typeface="宋体" pitchFamily="2" charset="-122"/>
                <a:ea typeface="宋体" pitchFamily="2" charset="-122"/>
              </a:rPr>
              <a:t>和合并识别</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活前缀</a:t>
            </a:r>
            <a:r>
              <a:rPr lang="en-US" altLang="zh-CN" sz="2000" b="1" dirty="0">
                <a:latin typeface="宋体" pitchFamily="2" charset="-122"/>
                <a:ea typeface="宋体" pitchFamily="2" charset="-122"/>
              </a:rPr>
              <a:t>DFA</a:t>
            </a:r>
            <a:r>
              <a:rPr lang="zh-CN" altLang="en-US" sz="2000" b="1" dirty="0">
                <a:latin typeface="宋体" pitchFamily="2" charset="-122"/>
                <a:ea typeface="宋体" pitchFamily="2" charset="-122"/>
              </a:rPr>
              <a:t>的同心项目集；</a:t>
            </a:r>
          </a:p>
          <a:p>
            <a:pPr indent="519113" algn="l">
              <a:lnSpc>
                <a:spcPct val="120000"/>
              </a:lnSpc>
              <a:spcBef>
                <a:spcPct val="10000"/>
              </a:spcBef>
            </a:pPr>
            <a:r>
              <a:rPr lang="zh-CN" altLang="en-US" sz="2000" b="1" dirty="0">
                <a:latin typeface="宋体" pitchFamily="2" charset="-122"/>
                <a:ea typeface="宋体" pitchFamily="2" charset="-122"/>
              </a:rPr>
              <a:t>②</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SLR(1)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LALR(1)</a:t>
            </a:r>
            <a:r>
              <a:rPr lang="zh-CN" altLang="en-US" sz="2000" b="1" dirty="0">
                <a:latin typeface="宋体" pitchFamily="2" charset="-122"/>
                <a:ea typeface="宋体" pitchFamily="2" charset="-122"/>
              </a:rPr>
              <a:t>文法判别；</a:t>
            </a:r>
          </a:p>
          <a:p>
            <a:pPr indent="519113" algn="l">
              <a:lnSpc>
                <a:spcPct val="120000"/>
              </a:lnSpc>
              <a:spcBef>
                <a:spcPct val="10000"/>
              </a:spcBef>
            </a:pPr>
            <a:r>
              <a:rPr lang="zh-CN" altLang="en-US" sz="2000" b="1" dirty="0">
                <a:latin typeface="宋体" pitchFamily="2" charset="-122"/>
                <a:ea typeface="宋体" pitchFamily="2" charset="-122"/>
              </a:rPr>
              <a:t>③</a:t>
            </a:r>
            <a:r>
              <a:rPr lang="en-US" altLang="zh-CN" sz="2000" b="1" dirty="0">
                <a:latin typeface="宋体" pitchFamily="2" charset="-122"/>
                <a:ea typeface="宋体" pitchFamily="2" charset="-122"/>
              </a:rPr>
              <a:t>LR(0)</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SLR(1)</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LR(1)</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LALR(1</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分析</a:t>
            </a:r>
            <a:r>
              <a:rPr lang="zh-CN" altLang="en-US" sz="2000" b="1" dirty="0">
                <a:latin typeface="宋体" pitchFamily="2" charset="-122"/>
                <a:ea typeface="宋体" pitchFamily="2" charset="-122"/>
              </a:rPr>
              <a:t>表</a:t>
            </a:r>
            <a:r>
              <a:rPr lang="zh-CN" altLang="en-US" sz="2000" b="1" dirty="0" smtClean="0">
                <a:latin typeface="宋体" pitchFamily="2" charset="-122"/>
                <a:ea typeface="宋体" pitchFamily="2" charset="-122"/>
              </a:rPr>
              <a:t>；</a:t>
            </a:r>
            <a:endParaRPr lang="zh-CN" altLang="en-US" sz="2000" b="1" dirty="0">
              <a:latin typeface="宋体" pitchFamily="2" charset="-122"/>
              <a:ea typeface="宋体" pitchFamily="2" charset="-122"/>
            </a:endParaRPr>
          </a:p>
          <a:p>
            <a:pPr indent="519113" algn="l">
              <a:lnSpc>
                <a:spcPct val="120000"/>
              </a:lnSpc>
              <a:spcBef>
                <a:spcPct val="10000"/>
              </a:spcBef>
            </a:pPr>
            <a:r>
              <a:rPr lang="zh-CN" altLang="en-US" sz="2000" b="1" dirty="0">
                <a:latin typeface="宋体" pitchFamily="2" charset="-122"/>
                <a:ea typeface="宋体" pitchFamily="2" charset="-122"/>
              </a:rPr>
              <a:t>④</a:t>
            </a:r>
            <a:r>
              <a:rPr lang="en-US" altLang="zh-CN" sz="2000" b="1" dirty="0">
                <a:latin typeface="宋体" pitchFamily="2" charset="-122"/>
                <a:ea typeface="宋体" pitchFamily="2" charset="-122"/>
              </a:rPr>
              <a:t>LR</a:t>
            </a:r>
            <a:r>
              <a:rPr lang="zh-CN" altLang="en-US" sz="2000" b="1" dirty="0">
                <a:latin typeface="宋体" pitchFamily="2" charset="-122"/>
                <a:ea typeface="宋体" pitchFamily="2" charset="-122"/>
              </a:rPr>
              <a:t>分析算法。 </a:t>
            </a:r>
          </a:p>
        </p:txBody>
      </p:sp>
      <p:sp>
        <p:nvSpPr>
          <p:cNvPr id="5"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44</a:t>
            </a:fld>
            <a:endParaRPr lang="en-US" altLang="zh-CN" dirty="0"/>
          </a:p>
        </p:txBody>
      </p:sp>
      <p:sp>
        <p:nvSpPr>
          <p:cNvPr id="6" name="Rectangle 9"/>
          <p:cNvSpPr txBox="1">
            <a:spLocks noChangeArrowheads="1"/>
          </p:cNvSpPr>
          <p:nvPr/>
        </p:nvSpPr>
        <p:spPr>
          <a:xfrm>
            <a:off x="3055937" y="304800"/>
            <a:ext cx="34210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5</a:t>
            </a:fld>
            <a:endParaRPr lang="en-US" altLang="zh-CN" dirty="0"/>
          </a:p>
        </p:txBody>
      </p:sp>
      <p:grpSp>
        <p:nvGrpSpPr>
          <p:cNvPr id="2" name="Group 42"/>
          <p:cNvGrpSpPr>
            <a:grpSpLocks/>
          </p:cNvGrpSpPr>
          <p:nvPr/>
        </p:nvGrpSpPr>
        <p:grpSpPr bwMode="auto">
          <a:xfrm>
            <a:off x="2163763" y="5329237"/>
            <a:ext cx="6280150" cy="695325"/>
            <a:chOff x="1363" y="3357"/>
            <a:chExt cx="3956" cy="438"/>
          </a:xfrm>
        </p:grpSpPr>
        <p:sp>
          <p:nvSpPr>
            <p:cNvPr id="7205" name="Rectangle 38"/>
            <p:cNvSpPr>
              <a:spLocks noChangeArrowheads="1"/>
            </p:cNvSpPr>
            <p:nvPr/>
          </p:nvSpPr>
          <p:spPr bwMode="auto">
            <a:xfrm>
              <a:off x="1363" y="3357"/>
              <a:ext cx="3915" cy="438"/>
            </a:xfrm>
            <a:prstGeom prst="rect">
              <a:avLst/>
            </a:prstGeom>
            <a:solidFill>
              <a:schemeClr val="accent1">
                <a:alpha val="5098"/>
              </a:schemeClr>
            </a:solidFill>
            <a:ln w="9525">
              <a:noFill/>
              <a:miter lim="800000"/>
              <a:headEnd/>
              <a:tailEnd/>
            </a:ln>
          </p:spPr>
          <p:txBody>
            <a:bodyPr wrap="none" anchor="ctr"/>
            <a:lstStyle/>
            <a:p>
              <a:endParaRPr lang="zh-CN" altLang="en-US"/>
            </a:p>
          </p:txBody>
        </p:sp>
        <p:sp>
          <p:nvSpPr>
            <p:cNvPr id="21512" name="Rectangle 8"/>
            <p:cNvSpPr>
              <a:spLocks noChangeArrowheads="1"/>
            </p:cNvSpPr>
            <p:nvPr/>
          </p:nvSpPr>
          <p:spPr bwMode="auto">
            <a:xfrm>
              <a:off x="1383" y="3388"/>
              <a:ext cx="3936" cy="404"/>
            </a:xfrm>
            <a:prstGeom prst="rect">
              <a:avLst/>
            </a:prstGeom>
            <a:noFill/>
            <a:ln w="9525">
              <a:noFill/>
              <a:miter lim="800000"/>
              <a:headEnd/>
              <a:tailEnd/>
            </a:ln>
            <a:effectLst/>
          </p:spPr>
          <p:txBody>
            <a:bodyPr>
              <a:spAutoFit/>
            </a:bodyPr>
            <a:lstStyle/>
            <a:p>
              <a:pPr indent="476250">
                <a:defRPr/>
              </a:pPr>
              <a:r>
                <a:rPr lang="zh-CN" altLang="en-US" sz="1800" b="1" dirty="0">
                  <a:effectLst>
                    <a:outerShdw blurRad="38100" dist="38100" dir="2700000" algn="tl">
                      <a:srgbClr val="C0C0C0"/>
                    </a:outerShdw>
                  </a:effectLst>
                  <a:latin typeface="+mn-ea"/>
                  <a:ea typeface="+mn-ea"/>
                </a:rPr>
                <a:t>寻找句柄是根据向右查看输入串的</a:t>
              </a:r>
              <a:r>
                <a:rPr lang="en-US" altLang="zh-CN" sz="1800" b="1" dirty="0">
                  <a:effectLst>
                    <a:outerShdw blurRad="38100" dist="38100" dir="2700000" algn="tl">
                      <a:srgbClr val="C0C0C0"/>
                    </a:outerShdw>
                  </a:effectLst>
                  <a:latin typeface="+mn-ea"/>
                  <a:ea typeface="+mn-ea"/>
                </a:rPr>
                <a:t>K</a:t>
              </a:r>
              <a:r>
                <a:rPr lang="zh-CN" altLang="en-US" sz="1800" b="1" dirty="0">
                  <a:effectLst>
                    <a:outerShdw blurRad="38100" dist="38100" dir="2700000" algn="tl">
                      <a:srgbClr val="C0C0C0"/>
                    </a:outerShdw>
                  </a:effectLst>
                  <a:latin typeface="+mn-ea"/>
                  <a:ea typeface="+mn-ea"/>
                </a:rPr>
                <a:t>个符号，结合分析所处的“状态”，确定句柄是否出现在分析栈顶部</a:t>
              </a:r>
              <a:r>
                <a:rPr lang="zh-CN" altLang="en-US" sz="1800" b="1" dirty="0">
                  <a:latin typeface="+mn-ea"/>
                  <a:ea typeface="+mn-ea"/>
                </a:rPr>
                <a:t>。</a:t>
              </a:r>
            </a:p>
          </p:txBody>
        </p:sp>
      </p:grpSp>
      <p:sp>
        <p:nvSpPr>
          <p:cNvPr id="21510" name="Text Box 6"/>
          <p:cNvSpPr txBox="1">
            <a:spLocks noChangeArrowheads="1"/>
          </p:cNvSpPr>
          <p:nvPr/>
        </p:nvSpPr>
        <p:spPr bwMode="auto">
          <a:xfrm>
            <a:off x="685800" y="1143000"/>
            <a:ext cx="7620000" cy="1200329"/>
          </a:xfrm>
          <a:prstGeom prst="rect">
            <a:avLst/>
          </a:prstGeom>
          <a:noFill/>
          <a:ln w="9525">
            <a:noFill/>
            <a:miter lim="800000"/>
            <a:headEnd/>
            <a:tailEnd/>
          </a:ln>
          <a:effectLst/>
        </p:spPr>
        <p:txBody>
          <a:bodyPr wrap="square">
            <a:spAutoFit/>
          </a:bodyPr>
          <a:lstStyle/>
          <a:p>
            <a:pPr indent="606425" algn="just">
              <a:lnSpc>
                <a:spcPct val="120000"/>
              </a:lnSpc>
              <a:spcBef>
                <a:spcPct val="20000"/>
              </a:spcBef>
              <a:defRPr/>
            </a:pPr>
            <a:r>
              <a:rPr lang="en-US" altLang="zh-CN" sz="2000" b="1" dirty="0">
                <a:effectLst>
                  <a:outerShdw blurRad="38100" dist="38100" dir="2700000" algn="tl">
                    <a:srgbClr val="C0C0C0"/>
                  </a:outerShdw>
                </a:effectLst>
                <a:latin typeface="+mn-ea"/>
                <a:ea typeface="+mn-ea"/>
              </a:rPr>
              <a:t>LR</a:t>
            </a:r>
            <a:r>
              <a:rPr lang="zh-CN" altLang="en-US" sz="2000" b="1" dirty="0">
                <a:effectLst>
                  <a:outerShdw blurRad="38100" dist="38100" dir="2700000" algn="tl">
                    <a:srgbClr val="C0C0C0"/>
                  </a:outerShdw>
                </a:effectLst>
                <a:latin typeface="+mn-ea"/>
                <a:ea typeface="+mn-ea"/>
              </a:rPr>
              <a:t>分析法也称为</a:t>
            </a:r>
            <a:r>
              <a:rPr lang="en-US" altLang="zh-CN" sz="2000" b="1" dirty="0">
                <a:solidFill>
                  <a:srgbClr val="FF6600"/>
                </a:solidFill>
                <a:effectLst>
                  <a:outerShdw blurRad="38100" dist="38100" dir="2700000" algn="tl">
                    <a:srgbClr val="C0C0C0"/>
                  </a:outerShdw>
                </a:effectLst>
                <a:latin typeface="+mn-ea"/>
                <a:ea typeface="+mn-ea"/>
              </a:rPr>
              <a:t>LR(K)</a:t>
            </a:r>
            <a:r>
              <a:rPr lang="zh-CN" altLang="en-US" sz="2000" b="1" dirty="0">
                <a:solidFill>
                  <a:srgbClr val="FF6600"/>
                </a:solidFill>
                <a:effectLst>
                  <a:outerShdw blurRad="38100" dist="38100" dir="2700000" algn="tl">
                    <a:srgbClr val="C0C0C0"/>
                  </a:outerShdw>
                </a:effectLst>
                <a:latin typeface="+mn-ea"/>
                <a:ea typeface="+mn-ea"/>
              </a:rPr>
              <a:t>分析法</a:t>
            </a:r>
            <a:r>
              <a:rPr lang="zh-CN" altLang="en-US" sz="2000" b="1" dirty="0">
                <a:effectLst>
                  <a:outerShdw blurRad="38100" dist="38100" dir="2700000" algn="tl">
                    <a:srgbClr val="C0C0C0"/>
                  </a:outerShdw>
                </a:effectLst>
                <a:latin typeface="+mn-ea"/>
                <a:ea typeface="+mn-ea"/>
              </a:rPr>
              <a:t>。这里，</a:t>
            </a:r>
            <a:r>
              <a:rPr lang="en-US" altLang="zh-CN" sz="2000" b="1" dirty="0">
                <a:effectLst>
                  <a:outerShdw blurRad="38100" dist="38100" dir="2700000" algn="tl">
                    <a:srgbClr val="C0C0C0"/>
                  </a:outerShdw>
                </a:effectLst>
                <a:latin typeface="+mn-ea"/>
                <a:ea typeface="+mn-ea"/>
              </a:rPr>
              <a:t>L</a:t>
            </a:r>
            <a:r>
              <a:rPr lang="zh-CN" altLang="en-US" sz="2000" b="1" dirty="0">
                <a:effectLst>
                  <a:outerShdw blurRad="38100" dist="38100" dir="2700000" algn="tl">
                    <a:srgbClr val="C0C0C0"/>
                  </a:outerShdw>
                </a:effectLst>
                <a:latin typeface="+mn-ea"/>
                <a:ea typeface="+mn-ea"/>
              </a:rPr>
              <a:t>表示从左到右扫描输入串，</a:t>
            </a:r>
            <a:r>
              <a:rPr lang="en-US" altLang="zh-CN" sz="2000" b="1" dirty="0">
                <a:effectLst>
                  <a:outerShdw blurRad="38100" dist="38100" dir="2700000" algn="tl">
                    <a:srgbClr val="C0C0C0"/>
                  </a:outerShdw>
                </a:effectLst>
                <a:latin typeface="+mn-ea"/>
                <a:ea typeface="+mn-ea"/>
              </a:rPr>
              <a:t>R</a:t>
            </a:r>
            <a:r>
              <a:rPr lang="zh-CN" altLang="en-US" sz="2000" b="1" dirty="0">
                <a:effectLst>
                  <a:outerShdw blurRad="38100" dist="38100" dir="2700000" algn="tl">
                    <a:srgbClr val="C0C0C0"/>
                  </a:outerShdw>
                </a:effectLst>
                <a:latin typeface="+mn-ea"/>
                <a:ea typeface="+mn-ea"/>
              </a:rPr>
              <a:t>表示最右推导之逆过程</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即规范归约</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a:t>
            </a:r>
            <a:r>
              <a:rPr lang="en-US" altLang="zh-CN" sz="2000" b="1" dirty="0">
                <a:effectLst>
                  <a:outerShdw blurRad="38100" dist="38100" dir="2700000" algn="tl">
                    <a:srgbClr val="C0C0C0"/>
                  </a:outerShdw>
                </a:effectLst>
                <a:latin typeface="+mn-ea"/>
                <a:ea typeface="+mn-ea"/>
              </a:rPr>
              <a:t>K</a:t>
            </a:r>
            <a:r>
              <a:rPr lang="zh-CN" altLang="en-US" sz="2000" b="1" dirty="0">
                <a:effectLst>
                  <a:outerShdw blurRad="38100" dist="38100" dir="2700000" algn="tl">
                    <a:srgbClr val="C0C0C0"/>
                  </a:outerShdw>
                </a:effectLst>
                <a:latin typeface="+mn-ea"/>
                <a:ea typeface="+mn-ea"/>
              </a:rPr>
              <a:t>表示向右查看输入串</a:t>
            </a:r>
            <a:r>
              <a:rPr lang="zh-CN" altLang="en-US" sz="2000" b="1" dirty="0" smtClean="0">
                <a:effectLst>
                  <a:outerShdw blurRad="38100" dist="38100" dir="2700000" algn="tl">
                    <a:srgbClr val="C0C0C0"/>
                  </a:outerShdw>
                </a:effectLst>
                <a:latin typeface="+mn-ea"/>
                <a:ea typeface="+mn-ea"/>
              </a:rPr>
              <a:t>符号个数。</a:t>
            </a:r>
            <a:endParaRPr lang="zh-CN" altLang="en-US" sz="2000" b="1" dirty="0">
              <a:effectLst>
                <a:outerShdw blurRad="38100" dist="38100" dir="2700000" algn="tl">
                  <a:srgbClr val="C0C0C0"/>
                </a:outerShdw>
              </a:effectLst>
              <a:latin typeface="+mn-ea"/>
              <a:ea typeface="+mn-ea"/>
            </a:endParaRPr>
          </a:p>
        </p:txBody>
      </p:sp>
      <p:grpSp>
        <p:nvGrpSpPr>
          <p:cNvPr id="3" name="Group 9"/>
          <p:cNvGrpSpPr>
            <a:grpSpLocks/>
          </p:cNvGrpSpPr>
          <p:nvPr/>
        </p:nvGrpSpPr>
        <p:grpSpPr bwMode="auto">
          <a:xfrm>
            <a:off x="914400" y="2514600"/>
            <a:ext cx="6858000" cy="3048254"/>
            <a:chOff x="2760" y="8643"/>
            <a:chExt cx="6335" cy="3155"/>
          </a:xfrm>
        </p:grpSpPr>
        <p:sp>
          <p:nvSpPr>
            <p:cNvPr id="7177" name="Text Box 10"/>
            <p:cNvSpPr txBox="1">
              <a:spLocks noChangeArrowheads="1"/>
            </p:cNvSpPr>
            <p:nvPr/>
          </p:nvSpPr>
          <p:spPr bwMode="auto">
            <a:xfrm>
              <a:off x="2760" y="9798"/>
              <a:ext cx="1125" cy="1227"/>
            </a:xfrm>
            <a:prstGeom prst="rect">
              <a:avLst/>
            </a:prstGeom>
            <a:noFill/>
            <a:ln w="9525">
              <a:noFill/>
              <a:miter lim="800000"/>
              <a:headEnd/>
              <a:tailEnd/>
            </a:ln>
          </p:spPr>
          <p:txBody>
            <a:bodyPr vert="eaVert"/>
            <a:lstStyle/>
            <a:p>
              <a:pPr algn="just" eaLnBrk="0" hangingPunct="0">
                <a:lnSpc>
                  <a:spcPct val="176000"/>
                </a:lnSpc>
              </a:pPr>
              <a:r>
                <a:rPr kumimoji="0" lang="zh-CN" altLang="en-US" sz="1600" dirty="0">
                  <a:solidFill>
                    <a:srgbClr val="C0C0C0"/>
                  </a:solidFill>
                </a:rPr>
                <a:t>（符号栈）</a:t>
              </a:r>
            </a:p>
            <a:p>
              <a:pPr algn="just" eaLnBrk="0" hangingPunct="0">
                <a:lnSpc>
                  <a:spcPct val="176000"/>
                </a:lnSpc>
              </a:pPr>
              <a:r>
                <a:rPr kumimoji="0" lang="zh-CN" altLang="en-US" sz="1600" dirty="0">
                  <a:solidFill>
                    <a:srgbClr val="C0C0C0"/>
                  </a:solidFill>
                </a:rPr>
                <a:t>（状态栈）</a:t>
              </a:r>
            </a:p>
            <a:p>
              <a:pPr algn="just" eaLnBrk="0" hangingPunct="0">
                <a:lnSpc>
                  <a:spcPct val="176000"/>
                </a:lnSpc>
              </a:pPr>
              <a:endParaRPr kumimoji="0" lang="en-US" altLang="zh-CN" sz="1600" dirty="0"/>
            </a:p>
          </p:txBody>
        </p:sp>
        <p:sp>
          <p:nvSpPr>
            <p:cNvPr id="7178" name="Text Box 11"/>
            <p:cNvSpPr txBox="1">
              <a:spLocks noChangeArrowheads="1"/>
            </p:cNvSpPr>
            <p:nvPr/>
          </p:nvSpPr>
          <p:spPr bwMode="auto">
            <a:xfrm>
              <a:off x="2891" y="11330"/>
              <a:ext cx="1080" cy="468"/>
            </a:xfrm>
            <a:prstGeom prst="rect">
              <a:avLst/>
            </a:prstGeom>
            <a:noFill/>
            <a:ln w="9525">
              <a:noFill/>
              <a:miter lim="800000"/>
              <a:headEnd/>
              <a:tailEnd/>
            </a:ln>
          </p:spPr>
          <p:txBody>
            <a:bodyPr/>
            <a:lstStyle/>
            <a:p>
              <a:pPr algn="just" eaLnBrk="0" hangingPunct="0"/>
              <a:r>
                <a:rPr kumimoji="0" lang="zh-CN" altLang="en-US" sz="1600" dirty="0"/>
                <a:t>分析栈</a:t>
              </a:r>
              <a:r>
                <a:rPr kumimoji="0" lang="en-US" altLang="zh-CN" sz="1600" dirty="0"/>
                <a:t>S</a:t>
              </a:r>
            </a:p>
          </p:txBody>
        </p:sp>
        <p:sp>
          <p:nvSpPr>
            <p:cNvPr id="7179" name="Text Box 12"/>
            <p:cNvSpPr txBox="1">
              <a:spLocks noChangeArrowheads="1"/>
            </p:cNvSpPr>
            <p:nvPr/>
          </p:nvSpPr>
          <p:spPr bwMode="auto">
            <a:xfrm>
              <a:off x="4301" y="9500"/>
              <a:ext cx="3062" cy="506"/>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sz="1600"/>
                <a:t>总控程序</a:t>
              </a:r>
            </a:p>
          </p:txBody>
        </p:sp>
        <p:sp>
          <p:nvSpPr>
            <p:cNvPr id="7180" name="Line 13"/>
            <p:cNvSpPr>
              <a:spLocks noChangeShapeType="1"/>
            </p:cNvSpPr>
            <p:nvPr/>
          </p:nvSpPr>
          <p:spPr bwMode="auto">
            <a:xfrm>
              <a:off x="3388" y="9511"/>
              <a:ext cx="0" cy="1716"/>
            </a:xfrm>
            <a:prstGeom prst="line">
              <a:avLst/>
            </a:prstGeom>
            <a:noFill/>
            <a:ln w="6350">
              <a:solidFill>
                <a:srgbClr val="333333"/>
              </a:solidFill>
              <a:prstDash val="sysDot"/>
              <a:round/>
              <a:headEnd/>
              <a:tailEnd/>
            </a:ln>
          </p:spPr>
          <p:txBody>
            <a:bodyPr/>
            <a:lstStyle/>
            <a:p>
              <a:endParaRPr lang="zh-CN" altLang="en-US"/>
            </a:p>
          </p:txBody>
        </p:sp>
        <p:sp>
          <p:nvSpPr>
            <p:cNvPr id="7181" name="Line 14"/>
            <p:cNvSpPr>
              <a:spLocks noChangeShapeType="1"/>
            </p:cNvSpPr>
            <p:nvPr/>
          </p:nvSpPr>
          <p:spPr bwMode="auto">
            <a:xfrm>
              <a:off x="3838" y="9526"/>
              <a:ext cx="0" cy="1716"/>
            </a:xfrm>
            <a:prstGeom prst="line">
              <a:avLst/>
            </a:prstGeom>
            <a:noFill/>
            <a:ln w="15875">
              <a:solidFill>
                <a:srgbClr val="333333"/>
              </a:solidFill>
              <a:round/>
              <a:headEnd/>
              <a:tailEnd/>
            </a:ln>
          </p:spPr>
          <p:txBody>
            <a:bodyPr/>
            <a:lstStyle/>
            <a:p>
              <a:endParaRPr lang="zh-CN" altLang="en-US"/>
            </a:p>
          </p:txBody>
        </p:sp>
        <p:sp>
          <p:nvSpPr>
            <p:cNvPr id="7182" name="Text Box 15"/>
            <p:cNvSpPr txBox="1">
              <a:spLocks noChangeArrowheads="1"/>
            </p:cNvSpPr>
            <p:nvPr/>
          </p:nvSpPr>
          <p:spPr bwMode="auto">
            <a:xfrm>
              <a:off x="3390" y="9498"/>
              <a:ext cx="435" cy="1800"/>
            </a:xfrm>
            <a:prstGeom prst="rect">
              <a:avLst/>
            </a:prstGeom>
            <a:noFill/>
            <a:ln w="9525">
              <a:noFill/>
              <a:miter lim="800000"/>
              <a:headEnd/>
              <a:tailEnd/>
            </a:ln>
          </p:spPr>
          <p:txBody>
            <a:bodyPr/>
            <a:lstStyle/>
            <a:p>
              <a:pPr algn="just" eaLnBrk="0" hangingPunct="0">
                <a:lnSpc>
                  <a:spcPct val="96000"/>
                </a:lnSpc>
              </a:pPr>
              <a:r>
                <a:rPr kumimoji="0" lang="en-US" altLang="zh-CN" sz="1600"/>
                <a:t>x</a:t>
              </a:r>
            </a:p>
            <a:p>
              <a:pPr algn="just" eaLnBrk="0" hangingPunct="0">
                <a:lnSpc>
                  <a:spcPct val="96000"/>
                </a:lnSpc>
              </a:pPr>
              <a:endParaRPr kumimoji="0" lang="en-US" altLang="zh-CN" sz="1600"/>
            </a:p>
            <a:p>
              <a:pPr algn="just" eaLnBrk="0" hangingPunct="0">
                <a:lnSpc>
                  <a:spcPct val="96000"/>
                </a:lnSpc>
              </a:pPr>
              <a:r>
                <a:rPr kumimoji="0" lang="en-US" altLang="zh-CN" sz="1600">
                  <a:solidFill>
                    <a:srgbClr val="000000"/>
                  </a:solidFill>
                </a:rPr>
                <a:t>·</a:t>
              </a:r>
            </a:p>
            <a:p>
              <a:pPr algn="just" eaLnBrk="0" hangingPunct="0">
                <a:lnSpc>
                  <a:spcPct val="96000"/>
                </a:lnSpc>
              </a:pPr>
              <a:r>
                <a:rPr kumimoji="0" lang="en-US" altLang="zh-CN" sz="1600">
                  <a:solidFill>
                    <a:srgbClr val="000000"/>
                  </a:solidFill>
                </a:rPr>
                <a:t>·</a:t>
              </a:r>
            </a:p>
            <a:p>
              <a:pPr algn="just" eaLnBrk="0" hangingPunct="0">
                <a:lnSpc>
                  <a:spcPct val="96000"/>
                </a:lnSpc>
              </a:pPr>
              <a:r>
                <a:rPr kumimoji="0" lang="en-US" altLang="zh-CN" sz="1600">
                  <a:solidFill>
                    <a:srgbClr val="000000"/>
                  </a:solidFill>
                </a:rPr>
                <a:t>·</a:t>
              </a:r>
              <a:endParaRPr kumimoji="0" lang="en-US" altLang="zh-CN" sz="1600"/>
            </a:p>
            <a:p>
              <a:pPr algn="just" eaLnBrk="0" hangingPunct="0">
                <a:lnSpc>
                  <a:spcPct val="96000"/>
                </a:lnSpc>
              </a:pPr>
              <a:endParaRPr kumimoji="0" lang="en-US" altLang="zh-CN" sz="1600"/>
            </a:p>
            <a:p>
              <a:pPr algn="just" eaLnBrk="0" hangingPunct="0">
                <a:lnSpc>
                  <a:spcPct val="96000"/>
                </a:lnSpc>
              </a:pPr>
              <a:r>
                <a:rPr kumimoji="0" lang="en-US" altLang="zh-CN" sz="1600"/>
                <a:t>#</a:t>
              </a:r>
            </a:p>
          </p:txBody>
        </p:sp>
        <p:sp>
          <p:nvSpPr>
            <p:cNvPr id="7183" name="Line 16"/>
            <p:cNvSpPr>
              <a:spLocks noChangeShapeType="1"/>
            </p:cNvSpPr>
            <p:nvPr/>
          </p:nvSpPr>
          <p:spPr bwMode="auto">
            <a:xfrm>
              <a:off x="3397" y="11247"/>
              <a:ext cx="442" cy="0"/>
            </a:xfrm>
            <a:prstGeom prst="line">
              <a:avLst/>
            </a:prstGeom>
            <a:noFill/>
            <a:ln w="15875">
              <a:solidFill>
                <a:srgbClr val="333333"/>
              </a:solidFill>
              <a:round/>
              <a:headEnd/>
              <a:tailEnd/>
            </a:ln>
          </p:spPr>
          <p:txBody>
            <a:bodyPr/>
            <a:lstStyle/>
            <a:p>
              <a:endParaRPr lang="zh-CN" altLang="en-US"/>
            </a:p>
          </p:txBody>
        </p:sp>
        <p:sp>
          <p:nvSpPr>
            <p:cNvPr id="7184" name="Text Box 17"/>
            <p:cNvSpPr txBox="1">
              <a:spLocks noChangeArrowheads="1"/>
            </p:cNvSpPr>
            <p:nvPr/>
          </p:nvSpPr>
          <p:spPr bwMode="auto">
            <a:xfrm>
              <a:off x="4121" y="8643"/>
              <a:ext cx="3480" cy="468"/>
            </a:xfrm>
            <a:prstGeom prst="rect">
              <a:avLst/>
            </a:prstGeom>
            <a:noFill/>
            <a:ln w="9525">
              <a:noFill/>
              <a:miter lim="800000"/>
              <a:headEnd/>
              <a:tailEnd/>
            </a:ln>
          </p:spPr>
          <p:txBody>
            <a:bodyPr/>
            <a:lstStyle/>
            <a:p>
              <a:pPr eaLnBrk="0" hangingPunct="0"/>
              <a:r>
                <a:rPr kumimoji="0" lang="en-US" altLang="zh-CN" sz="1600" dirty="0">
                  <a:solidFill>
                    <a:srgbClr val="808080"/>
                  </a:solidFill>
                </a:rPr>
                <a:t>a</a:t>
              </a:r>
              <a:r>
                <a:rPr kumimoji="0" lang="en-US" altLang="zh-CN" sz="1600" baseline="-25000" dirty="0">
                  <a:solidFill>
                    <a:srgbClr val="808080"/>
                  </a:solidFill>
                </a:rPr>
                <a:t>1</a:t>
              </a:r>
              <a:r>
                <a:rPr kumimoji="0" lang="en-US" altLang="zh-CN" sz="1600" dirty="0">
                  <a:solidFill>
                    <a:srgbClr val="808080"/>
                  </a:solidFill>
                </a:rPr>
                <a:t>a</a:t>
              </a:r>
              <a:r>
                <a:rPr kumimoji="0" lang="en-US" altLang="zh-CN" sz="1600" baseline="-25000" dirty="0">
                  <a:solidFill>
                    <a:srgbClr val="808080"/>
                  </a:solidFill>
                </a:rPr>
                <a:t>2</a:t>
              </a:r>
              <a:r>
                <a:rPr kumimoji="0" lang="en-US" altLang="zh-CN" sz="1600" dirty="0">
                  <a:solidFill>
                    <a:srgbClr val="808080"/>
                  </a:solidFill>
                </a:rPr>
                <a:t> a</a:t>
              </a:r>
              <a:r>
                <a:rPr kumimoji="0" lang="en-US" altLang="zh-CN" sz="1600" baseline="-25000" dirty="0">
                  <a:solidFill>
                    <a:srgbClr val="808080"/>
                  </a:solidFill>
                </a:rPr>
                <a:t>3 </a:t>
              </a:r>
              <a:r>
                <a:rPr kumimoji="0" lang="en-US" altLang="zh-CN" sz="1600" dirty="0">
                  <a:solidFill>
                    <a:srgbClr val="808080"/>
                  </a:solidFill>
                </a:rPr>
                <a:t>a</a:t>
              </a:r>
              <a:r>
                <a:rPr kumimoji="0" lang="en-US" altLang="zh-CN" sz="1600" baseline="-25000" dirty="0">
                  <a:solidFill>
                    <a:srgbClr val="808080"/>
                  </a:solidFill>
                </a:rPr>
                <a:t>4</a:t>
              </a:r>
              <a:r>
                <a:rPr kumimoji="0" lang="en-US" altLang="zh-CN" sz="1600" dirty="0">
                  <a:solidFill>
                    <a:srgbClr val="808080"/>
                  </a:solidFill>
                </a:rPr>
                <a:t>···</a:t>
              </a:r>
              <a:r>
                <a:rPr kumimoji="0" lang="en-US" altLang="zh-CN" sz="1600" dirty="0" err="1">
                  <a:solidFill>
                    <a:srgbClr val="808080"/>
                  </a:solidFill>
                </a:rPr>
                <a:t>a</a:t>
              </a:r>
              <a:r>
                <a:rPr kumimoji="0" lang="en-US" altLang="zh-CN" sz="1600" baseline="-25000" dirty="0" err="1">
                  <a:solidFill>
                    <a:srgbClr val="808080"/>
                  </a:solidFill>
                </a:rPr>
                <a:t>i</a:t>
              </a:r>
              <a:r>
                <a:rPr kumimoji="0" lang="zh-CN" altLang="en-US" sz="1600" baseline="-25000" dirty="0">
                  <a:solidFill>
                    <a:srgbClr val="808080"/>
                  </a:solidFill>
                </a:rPr>
                <a:t>－</a:t>
              </a:r>
              <a:r>
                <a:rPr kumimoji="0" lang="en-US" altLang="zh-CN" sz="1600" baseline="-25000" dirty="0">
                  <a:solidFill>
                    <a:srgbClr val="808080"/>
                  </a:solidFill>
                </a:rPr>
                <a:t>1</a:t>
              </a:r>
              <a:r>
                <a:rPr kumimoji="0" lang="en-US" altLang="zh-CN" sz="1600" dirty="0">
                  <a:solidFill>
                    <a:srgbClr val="808080"/>
                  </a:solidFill>
                </a:rPr>
                <a:t> </a:t>
              </a:r>
              <a:r>
                <a:rPr kumimoji="0" lang="en-US" altLang="zh-CN" sz="1600" dirty="0" err="1">
                  <a:solidFill>
                    <a:srgbClr val="FF00FF"/>
                  </a:solidFill>
                </a:rPr>
                <a:t>a</a:t>
              </a:r>
              <a:r>
                <a:rPr kumimoji="0" lang="en-US" altLang="zh-CN" sz="1600" baseline="-25000" dirty="0" err="1">
                  <a:solidFill>
                    <a:srgbClr val="FF00FF"/>
                  </a:solidFill>
                </a:rPr>
                <a:t>i</a:t>
              </a:r>
              <a:r>
                <a:rPr kumimoji="0" lang="en-US" altLang="zh-CN" sz="1600" baseline="-25000" dirty="0">
                  <a:solidFill>
                    <a:srgbClr val="FF00FF"/>
                  </a:solidFill>
                </a:rPr>
                <a:t> </a:t>
              </a:r>
              <a:r>
                <a:rPr kumimoji="0" lang="en-US" altLang="zh-CN" sz="1600" dirty="0"/>
                <a:t>a</a:t>
              </a:r>
              <a:r>
                <a:rPr kumimoji="0" lang="en-US" altLang="zh-CN" sz="1600" baseline="-25000" dirty="0"/>
                <a:t>i+1</a:t>
              </a:r>
              <a:r>
                <a:rPr kumimoji="0" lang="en-US" altLang="zh-CN" sz="1600" dirty="0"/>
                <a:t> ···</a:t>
              </a:r>
              <a:r>
                <a:rPr kumimoji="0" lang="en-US" altLang="zh-CN" sz="1600" baseline="-25000" dirty="0"/>
                <a:t> </a:t>
              </a:r>
              <a:r>
                <a:rPr kumimoji="0" lang="en-US" altLang="zh-CN" sz="1600" dirty="0"/>
                <a:t>a</a:t>
              </a:r>
              <a:r>
                <a:rPr kumimoji="0" lang="en-US" altLang="zh-CN" sz="1600" baseline="-25000" dirty="0"/>
                <a:t>n</a:t>
              </a:r>
              <a:r>
                <a:rPr kumimoji="0" lang="zh-CN" altLang="en-US" sz="1600" baseline="-25000" dirty="0"/>
                <a:t>－</a:t>
              </a:r>
              <a:r>
                <a:rPr kumimoji="0" lang="en-US" altLang="zh-CN" sz="1600" baseline="-25000" dirty="0"/>
                <a:t>1</a:t>
              </a:r>
              <a:r>
                <a:rPr kumimoji="0" lang="en-US" altLang="zh-CN" sz="1600" dirty="0"/>
                <a:t> a</a:t>
              </a:r>
              <a:r>
                <a:rPr kumimoji="0" lang="en-US" altLang="zh-CN" sz="1600" baseline="-25000" dirty="0"/>
                <a:t>n </a:t>
              </a:r>
              <a:r>
                <a:rPr kumimoji="0" lang="en-US" altLang="zh-CN" sz="1600" dirty="0"/>
                <a:t>#</a:t>
              </a:r>
            </a:p>
          </p:txBody>
        </p:sp>
        <p:sp>
          <p:nvSpPr>
            <p:cNvPr id="7185" name="Line 18"/>
            <p:cNvSpPr>
              <a:spLocks noChangeShapeType="1"/>
            </p:cNvSpPr>
            <p:nvPr/>
          </p:nvSpPr>
          <p:spPr bwMode="auto">
            <a:xfrm>
              <a:off x="4091" y="8699"/>
              <a:ext cx="3615" cy="0"/>
            </a:xfrm>
            <a:prstGeom prst="line">
              <a:avLst/>
            </a:prstGeom>
            <a:noFill/>
            <a:ln w="15875">
              <a:solidFill>
                <a:srgbClr val="333333"/>
              </a:solidFill>
              <a:round/>
              <a:headEnd/>
              <a:tailEnd/>
            </a:ln>
          </p:spPr>
          <p:txBody>
            <a:bodyPr/>
            <a:lstStyle/>
            <a:p>
              <a:endParaRPr lang="zh-CN" altLang="en-US"/>
            </a:p>
          </p:txBody>
        </p:sp>
        <p:sp>
          <p:nvSpPr>
            <p:cNvPr id="7186" name="Line 19"/>
            <p:cNvSpPr>
              <a:spLocks noChangeShapeType="1"/>
            </p:cNvSpPr>
            <p:nvPr/>
          </p:nvSpPr>
          <p:spPr bwMode="auto">
            <a:xfrm>
              <a:off x="7693" y="8680"/>
              <a:ext cx="0" cy="397"/>
            </a:xfrm>
            <a:prstGeom prst="line">
              <a:avLst/>
            </a:prstGeom>
            <a:noFill/>
            <a:ln w="15875">
              <a:solidFill>
                <a:srgbClr val="333333"/>
              </a:solidFill>
              <a:round/>
              <a:headEnd/>
              <a:tailEnd/>
            </a:ln>
          </p:spPr>
          <p:txBody>
            <a:bodyPr/>
            <a:lstStyle/>
            <a:p>
              <a:endParaRPr lang="zh-CN" altLang="en-US"/>
            </a:p>
          </p:txBody>
        </p:sp>
        <p:sp>
          <p:nvSpPr>
            <p:cNvPr id="7187" name="Line 20"/>
            <p:cNvSpPr>
              <a:spLocks noChangeShapeType="1"/>
            </p:cNvSpPr>
            <p:nvPr/>
          </p:nvSpPr>
          <p:spPr bwMode="auto">
            <a:xfrm>
              <a:off x="4091" y="9074"/>
              <a:ext cx="3615" cy="0"/>
            </a:xfrm>
            <a:prstGeom prst="line">
              <a:avLst/>
            </a:prstGeom>
            <a:noFill/>
            <a:ln w="15875">
              <a:solidFill>
                <a:srgbClr val="333333"/>
              </a:solidFill>
              <a:round/>
              <a:headEnd/>
              <a:tailEnd/>
            </a:ln>
          </p:spPr>
          <p:txBody>
            <a:bodyPr/>
            <a:lstStyle/>
            <a:p>
              <a:endParaRPr lang="zh-CN" altLang="en-US"/>
            </a:p>
          </p:txBody>
        </p:sp>
        <p:sp>
          <p:nvSpPr>
            <p:cNvPr id="7189" name="Text Box 22"/>
            <p:cNvSpPr txBox="1">
              <a:spLocks noChangeArrowheads="1"/>
            </p:cNvSpPr>
            <p:nvPr/>
          </p:nvSpPr>
          <p:spPr bwMode="auto">
            <a:xfrm>
              <a:off x="4250" y="10337"/>
              <a:ext cx="1623" cy="1064"/>
            </a:xfrm>
            <a:prstGeom prst="rect">
              <a:avLst/>
            </a:prstGeom>
            <a:noFill/>
            <a:ln w="3175">
              <a:noFill/>
              <a:prstDash val="sysDot"/>
              <a:miter lim="800000"/>
              <a:headEnd/>
              <a:tailEnd/>
            </a:ln>
          </p:spPr>
          <p:txBody>
            <a:bodyPr/>
            <a:lstStyle/>
            <a:p>
              <a:pPr algn="ctr" eaLnBrk="0" hangingPunct="0">
                <a:spcBef>
                  <a:spcPts val="1550"/>
                </a:spcBef>
              </a:pPr>
              <a:r>
                <a:rPr kumimoji="0" lang="zh-CN" altLang="en-US" sz="1600">
                  <a:solidFill>
                    <a:srgbClr val="C0C0C0"/>
                  </a:solidFill>
                </a:rPr>
                <a:t>（</a:t>
              </a:r>
              <a:r>
                <a:rPr kumimoji="0" lang="en-US" altLang="zh-CN" sz="1600">
                  <a:solidFill>
                    <a:srgbClr val="C0C0C0"/>
                  </a:solidFill>
                </a:rPr>
                <a:t>ACTION</a:t>
              </a:r>
              <a:r>
                <a:rPr kumimoji="0" lang="zh-CN" altLang="en-US" sz="1600">
                  <a:solidFill>
                    <a:srgbClr val="C0C0C0"/>
                  </a:solidFill>
                </a:rPr>
                <a:t>）</a:t>
              </a:r>
            </a:p>
          </p:txBody>
        </p:sp>
        <p:sp>
          <p:nvSpPr>
            <p:cNvPr id="7190" name="Line 23"/>
            <p:cNvSpPr>
              <a:spLocks noChangeShapeType="1"/>
            </p:cNvSpPr>
            <p:nvPr/>
          </p:nvSpPr>
          <p:spPr bwMode="auto">
            <a:xfrm flipV="1">
              <a:off x="5833" y="9022"/>
              <a:ext cx="0" cy="468"/>
            </a:xfrm>
            <a:prstGeom prst="line">
              <a:avLst/>
            </a:prstGeom>
            <a:noFill/>
            <a:ln w="9525">
              <a:solidFill>
                <a:srgbClr val="333333"/>
              </a:solidFill>
              <a:round/>
              <a:headEnd/>
              <a:tailEnd type="triangle" w="med" len="med"/>
            </a:ln>
          </p:spPr>
          <p:txBody>
            <a:bodyPr/>
            <a:lstStyle/>
            <a:p>
              <a:endParaRPr lang="zh-CN" altLang="en-US"/>
            </a:p>
          </p:txBody>
        </p:sp>
        <p:sp>
          <p:nvSpPr>
            <p:cNvPr id="7191" name="Line 24"/>
            <p:cNvSpPr>
              <a:spLocks noChangeShapeType="1"/>
            </p:cNvSpPr>
            <p:nvPr/>
          </p:nvSpPr>
          <p:spPr bwMode="auto">
            <a:xfrm flipH="1">
              <a:off x="3808" y="9697"/>
              <a:ext cx="454" cy="0"/>
            </a:xfrm>
            <a:prstGeom prst="line">
              <a:avLst/>
            </a:prstGeom>
            <a:noFill/>
            <a:ln w="9525">
              <a:solidFill>
                <a:srgbClr val="000000"/>
              </a:solidFill>
              <a:round/>
              <a:headEnd/>
              <a:tailEnd type="triangle" w="med" len="med"/>
            </a:ln>
          </p:spPr>
          <p:txBody>
            <a:bodyPr/>
            <a:lstStyle/>
            <a:p>
              <a:endParaRPr lang="zh-CN" altLang="en-US"/>
            </a:p>
          </p:txBody>
        </p:sp>
        <p:sp>
          <p:nvSpPr>
            <p:cNvPr id="7192" name="Line 25"/>
            <p:cNvSpPr>
              <a:spLocks noChangeShapeType="1"/>
            </p:cNvSpPr>
            <p:nvPr/>
          </p:nvSpPr>
          <p:spPr bwMode="auto">
            <a:xfrm flipV="1">
              <a:off x="5836" y="9943"/>
              <a:ext cx="0" cy="397"/>
            </a:xfrm>
            <a:prstGeom prst="line">
              <a:avLst/>
            </a:prstGeom>
            <a:noFill/>
            <a:ln w="9525">
              <a:solidFill>
                <a:srgbClr val="333333"/>
              </a:solidFill>
              <a:round/>
              <a:headEnd/>
              <a:tailEnd type="triangle" w="med" len="med"/>
            </a:ln>
          </p:spPr>
          <p:txBody>
            <a:bodyPr/>
            <a:lstStyle/>
            <a:p>
              <a:endParaRPr lang="zh-CN" altLang="en-US"/>
            </a:p>
          </p:txBody>
        </p:sp>
        <p:sp>
          <p:nvSpPr>
            <p:cNvPr id="7193" name="Line 26"/>
            <p:cNvSpPr>
              <a:spLocks noChangeShapeType="1"/>
            </p:cNvSpPr>
            <p:nvPr/>
          </p:nvSpPr>
          <p:spPr bwMode="auto">
            <a:xfrm>
              <a:off x="2951" y="9531"/>
              <a:ext cx="0" cy="1716"/>
            </a:xfrm>
            <a:prstGeom prst="line">
              <a:avLst/>
            </a:prstGeom>
            <a:noFill/>
            <a:ln w="15875">
              <a:solidFill>
                <a:srgbClr val="333333"/>
              </a:solidFill>
              <a:round/>
              <a:headEnd/>
              <a:tailEnd/>
            </a:ln>
          </p:spPr>
          <p:txBody>
            <a:bodyPr/>
            <a:lstStyle/>
            <a:p>
              <a:endParaRPr lang="zh-CN" altLang="en-US"/>
            </a:p>
          </p:txBody>
        </p:sp>
        <p:sp>
          <p:nvSpPr>
            <p:cNvPr id="7194" name="Text Box 27"/>
            <p:cNvSpPr txBox="1">
              <a:spLocks noChangeArrowheads="1"/>
            </p:cNvSpPr>
            <p:nvPr/>
          </p:nvSpPr>
          <p:spPr bwMode="auto">
            <a:xfrm>
              <a:off x="2910" y="9464"/>
              <a:ext cx="525" cy="1830"/>
            </a:xfrm>
            <a:prstGeom prst="rect">
              <a:avLst/>
            </a:prstGeom>
            <a:noFill/>
            <a:ln w="9525">
              <a:noFill/>
              <a:miter lim="800000"/>
              <a:headEnd/>
              <a:tailEnd/>
            </a:ln>
          </p:spPr>
          <p:txBody>
            <a:bodyPr/>
            <a:lstStyle/>
            <a:p>
              <a:pPr algn="ctr" eaLnBrk="0" hangingPunct="0">
                <a:lnSpc>
                  <a:spcPct val="96000"/>
                </a:lnSpc>
              </a:pPr>
              <a:r>
                <a:rPr kumimoji="0" lang="en-US" altLang="zh-CN" sz="1600">
                  <a:solidFill>
                    <a:srgbClr val="FF00FF"/>
                  </a:solidFill>
                </a:rPr>
                <a:t>q</a:t>
              </a:r>
            </a:p>
            <a:p>
              <a:pPr algn="ctr" eaLnBrk="0" hangingPunct="0">
                <a:lnSpc>
                  <a:spcPct val="96000"/>
                </a:lnSpc>
              </a:pPr>
              <a:endParaRPr kumimoji="0" lang="en-US" altLang="zh-CN" sz="1600"/>
            </a:p>
            <a:p>
              <a:pPr algn="ctr" eaLnBrk="0" hangingPunct="0">
                <a:lnSpc>
                  <a:spcPct val="96000"/>
                </a:lnSpc>
              </a:pPr>
              <a:r>
                <a:rPr kumimoji="0" lang="en-US" altLang="zh-CN" sz="1600">
                  <a:solidFill>
                    <a:srgbClr val="000000"/>
                  </a:solidFill>
                </a:rPr>
                <a:t>·</a:t>
              </a:r>
            </a:p>
            <a:p>
              <a:pPr algn="ctr" eaLnBrk="0" hangingPunct="0">
                <a:lnSpc>
                  <a:spcPct val="96000"/>
                </a:lnSpc>
              </a:pPr>
              <a:r>
                <a:rPr kumimoji="0" lang="en-US" altLang="zh-CN" sz="1600">
                  <a:solidFill>
                    <a:srgbClr val="000000"/>
                  </a:solidFill>
                </a:rPr>
                <a:t>·</a:t>
              </a:r>
            </a:p>
            <a:p>
              <a:pPr algn="ctr" eaLnBrk="0" hangingPunct="0">
                <a:lnSpc>
                  <a:spcPct val="96000"/>
                </a:lnSpc>
              </a:pPr>
              <a:r>
                <a:rPr kumimoji="0" lang="en-US" altLang="zh-CN" sz="1600">
                  <a:solidFill>
                    <a:srgbClr val="000000"/>
                  </a:solidFill>
                </a:rPr>
                <a:t>·</a:t>
              </a:r>
            </a:p>
            <a:p>
              <a:pPr algn="ctr" eaLnBrk="0" hangingPunct="0">
                <a:lnSpc>
                  <a:spcPct val="96000"/>
                </a:lnSpc>
              </a:pPr>
              <a:endParaRPr kumimoji="0" lang="en-US" altLang="zh-CN" sz="1600"/>
            </a:p>
            <a:p>
              <a:pPr algn="ctr" eaLnBrk="0" hangingPunct="0">
                <a:lnSpc>
                  <a:spcPct val="96000"/>
                </a:lnSpc>
              </a:pPr>
              <a:r>
                <a:rPr kumimoji="0" lang="en-US" altLang="zh-CN" sz="1600"/>
                <a:t>q</a:t>
              </a:r>
              <a:r>
                <a:rPr kumimoji="0" lang="en-US" altLang="zh-CN" sz="1600" baseline="-25000"/>
                <a:t>0</a:t>
              </a:r>
              <a:endParaRPr kumimoji="0" lang="en-US" altLang="zh-CN" sz="1600"/>
            </a:p>
          </p:txBody>
        </p:sp>
        <p:sp>
          <p:nvSpPr>
            <p:cNvPr id="7195" name="Line 28"/>
            <p:cNvSpPr>
              <a:spLocks noChangeShapeType="1"/>
            </p:cNvSpPr>
            <p:nvPr/>
          </p:nvSpPr>
          <p:spPr bwMode="auto">
            <a:xfrm>
              <a:off x="2951" y="11250"/>
              <a:ext cx="442" cy="0"/>
            </a:xfrm>
            <a:prstGeom prst="line">
              <a:avLst/>
            </a:prstGeom>
            <a:noFill/>
            <a:ln w="15875">
              <a:solidFill>
                <a:srgbClr val="333333"/>
              </a:solidFill>
              <a:round/>
              <a:headEnd/>
              <a:tailEnd/>
            </a:ln>
          </p:spPr>
          <p:txBody>
            <a:bodyPr/>
            <a:lstStyle/>
            <a:p>
              <a:endParaRPr lang="zh-CN" altLang="en-US"/>
            </a:p>
          </p:txBody>
        </p:sp>
        <p:sp>
          <p:nvSpPr>
            <p:cNvPr id="7196" name="Text Box 29"/>
            <p:cNvSpPr txBox="1">
              <a:spLocks noChangeArrowheads="1"/>
            </p:cNvSpPr>
            <p:nvPr/>
          </p:nvSpPr>
          <p:spPr bwMode="auto">
            <a:xfrm>
              <a:off x="5852" y="10338"/>
              <a:ext cx="1623" cy="1064"/>
            </a:xfrm>
            <a:prstGeom prst="rect">
              <a:avLst/>
            </a:prstGeom>
            <a:noFill/>
            <a:ln w="3175">
              <a:solidFill>
                <a:srgbClr val="333333"/>
              </a:solidFill>
              <a:prstDash val="sysDot"/>
              <a:miter lim="800000"/>
              <a:headEnd/>
              <a:tailEnd/>
            </a:ln>
          </p:spPr>
          <p:txBody>
            <a:bodyPr/>
            <a:lstStyle/>
            <a:p>
              <a:pPr algn="ctr" eaLnBrk="0" hangingPunct="0">
                <a:spcBef>
                  <a:spcPts val="1550"/>
                </a:spcBef>
              </a:pPr>
              <a:r>
                <a:rPr kumimoji="0" lang="zh-CN" altLang="en-US" sz="1600">
                  <a:solidFill>
                    <a:srgbClr val="C0C0C0"/>
                  </a:solidFill>
                </a:rPr>
                <a:t>（</a:t>
              </a:r>
              <a:r>
                <a:rPr kumimoji="0" lang="en-US" altLang="zh-CN" sz="1600">
                  <a:solidFill>
                    <a:srgbClr val="C0C0C0"/>
                  </a:solidFill>
                </a:rPr>
                <a:t>GOTO</a:t>
              </a:r>
              <a:r>
                <a:rPr kumimoji="0" lang="zh-CN" altLang="en-US" sz="1600">
                  <a:solidFill>
                    <a:srgbClr val="C0C0C0"/>
                  </a:solidFill>
                </a:rPr>
                <a:t>）</a:t>
              </a:r>
            </a:p>
          </p:txBody>
        </p:sp>
        <p:sp>
          <p:nvSpPr>
            <p:cNvPr id="7197" name="Text Box 30"/>
            <p:cNvSpPr txBox="1">
              <a:spLocks noChangeArrowheads="1"/>
            </p:cNvSpPr>
            <p:nvPr/>
          </p:nvSpPr>
          <p:spPr bwMode="auto">
            <a:xfrm>
              <a:off x="5270" y="10404"/>
              <a:ext cx="1233" cy="416"/>
            </a:xfrm>
            <a:prstGeom prst="rect">
              <a:avLst/>
            </a:prstGeom>
            <a:noFill/>
            <a:ln w="15875">
              <a:noFill/>
              <a:miter lim="800000"/>
              <a:headEnd/>
              <a:tailEnd/>
            </a:ln>
          </p:spPr>
          <p:txBody>
            <a:bodyPr/>
            <a:lstStyle/>
            <a:p>
              <a:pPr algn="ctr" eaLnBrk="0" hangingPunct="0"/>
              <a:r>
                <a:rPr kumimoji="0" lang="zh-CN" altLang="en-US" sz="1600"/>
                <a:t>分析表</a:t>
              </a:r>
              <a:r>
                <a:rPr kumimoji="0" lang="en-US" altLang="zh-CN" sz="1600"/>
                <a:t>M</a:t>
              </a:r>
            </a:p>
          </p:txBody>
        </p:sp>
        <p:sp>
          <p:nvSpPr>
            <p:cNvPr id="7198" name="Line 31"/>
            <p:cNvSpPr>
              <a:spLocks noChangeShapeType="1"/>
            </p:cNvSpPr>
            <p:nvPr/>
          </p:nvSpPr>
          <p:spPr bwMode="auto">
            <a:xfrm>
              <a:off x="4238" y="10350"/>
              <a:ext cx="3220" cy="0"/>
            </a:xfrm>
            <a:prstGeom prst="line">
              <a:avLst/>
            </a:prstGeom>
            <a:noFill/>
            <a:ln w="22225">
              <a:solidFill>
                <a:srgbClr val="333333"/>
              </a:solidFill>
              <a:round/>
              <a:headEnd/>
              <a:tailEnd/>
            </a:ln>
          </p:spPr>
          <p:txBody>
            <a:bodyPr/>
            <a:lstStyle/>
            <a:p>
              <a:endParaRPr lang="zh-CN" altLang="en-US"/>
            </a:p>
          </p:txBody>
        </p:sp>
        <p:sp>
          <p:nvSpPr>
            <p:cNvPr id="7199" name="Line 32"/>
            <p:cNvSpPr>
              <a:spLocks noChangeShapeType="1"/>
            </p:cNvSpPr>
            <p:nvPr/>
          </p:nvSpPr>
          <p:spPr bwMode="auto">
            <a:xfrm>
              <a:off x="4258" y="11403"/>
              <a:ext cx="3220" cy="0"/>
            </a:xfrm>
            <a:prstGeom prst="line">
              <a:avLst/>
            </a:prstGeom>
            <a:noFill/>
            <a:ln w="22225">
              <a:solidFill>
                <a:srgbClr val="333333"/>
              </a:solidFill>
              <a:round/>
              <a:headEnd/>
              <a:tailEnd/>
            </a:ln>
          </p:spPr>
          <p:txBody>
            <a:bodyPr/>
            <a:lstStyle/>
            <a:p>
              <a:endParaRPr lang="zh-CN" altLang="en-US"/>
            </a:p>
          </p:txBody>
        </p:sp>
        <p:sp>
          <p:nvSpPr>
            <p:cNvPr id="7200" name="Line 33"/>
            <p:cNvSpPr>
              <a:spLocks noChangeShapeType="1"/>
            </p:cNvSpPr>
            <p:nvPr/>
          </p:nvSpPr>
          <p:spPr bwMode="auto">
            <a:xfrm>
              <a:off x="4253" y="10371"/>
              <a:ext cx="0" cy="1015"/>
            </a:xfrm>
            <a:prstGeom prst="line">
              <a:avLst/>
            </a:prstGeom>
            <a:noFill/>
            <a:ln w="22225">
              <a:solidFill>
                <a:srgbClr val="333333"/>
              </a:solidFill>
              <a:round/>
              <a:headEnd/>
              <a:tailEnd/>
            </a:ln>
          </p:spPr>
          <p:txBody>
            <a:bodyPr/>
            <a:lstStyle/>
            <a:p>
              <a:endParaRPr lang="zh-CN" altLang="en-US"/>
            </a:p>
          </p:txBody>
        </p:sp>
        <p:sp>
          <p:nvSpPr>
            <p:cNvPr id="7201" name="Line 34"/>
            <p:cNvSpPr>
              <a:spLocks noChangeShapeType="1"/>
            </p:cNvSpPr>
            <p:nvPr/>
          </p:nvSpPr>
          <p:spPr bwMode="auto">
            <a:xfrm>
              <a:off x="7463" y="10356"/>
              <a:ext cx="0" cy="1015"/>
            </a:xfrm>
            <a:prstGeom prst="line">
              <a:avLst/>
            </a:prstGeom>
            <a:noFill/>
            <a:ln w="22225">
              <a:solidFill>
                <a:srgbClr val="333333"/>
              </a:solidFill>
              <a:round/>
              <a:headEnd/>
              <a:tailEnd/>
            </a:ln>
          </p:spPr>
          <p:txBody>
            <a:bodyPr/>
            <a:lstStyle/>
            <a:p>
              <a:endParaRPr lang="zh-CN" altLang="en-US"/>
            </a:p>
          </p:txBody>
        </p:sp>
        <p:sp>
          <p:nvSpPr>
            <p:cNvPr id="7202" name="Text Box 35"/>
            <p:cNvSpPr txBox="1">
              <a:spLocks noChangeArrowheads="1"/>
            </p:cNvSpPr>
            <p:nvPr/>
          </p:nvSpPr>
          <p:spPr bwMode="auto">
            <a:xfrm>
              <a:off x="7625" y="10332"/>
              <a:ext cx="1470" cy="1074"/>
            </a:xfrm>
            <a:prstGeom prst="rect">
              <a:avLst/>
            </a:prstGeom>
            <a:solidFill>
              <a:srgbClr val="FFFFFF"/>
            </a:solidFill>
            <a:ln w="22225">
              <a:solidFill>
                <a:srgbClr val="333333"/>
              </a:solidFill>
              <a:prstDash val="dash"/>
              <a:miter lim="800000"/>
              <a:headEnd/>
              <a:tailEnd/>
            </a:ln>
          </p:spPr>
          <p:txBody>
            <a:bodyPr/>
            <a:lstStyle/>
            <a:p>
              <a:pPr algn="ctr" eaLnBrk="0" hangingPunct="0"/>
              <a:r>
                <a:rPr kumimoji="0" lang="zh-CN" altLang="en-US" sz="1600"/>
                <a:t>文法</a:t>
              </a:r>
            </a:p>
            <a:p>
              <a:pPr algn="ctr" eaLnBrk="0" hangingPunct="0"/>
              <a:r>
                <a:rPr kumimoji="0" lang="en-US" altLang="zh-CN" sz="1600">
                  <a:solidFill>
                    <a:srgbClr val="C0C0C0"/>
                  </a:solidFill>
                  <a:latin typeface="宋体" charset="-122"/>
                </a:rPr>
                <a:t>(</a:t>
              </a:r>
              <a:r>
                <a:rPr kumimoji="0" lang="zh-CN" altLang="en-US" sz="1600">
                  <a:solidFill>
                    <a:srgbClr val="C0C0C0"/>
                  </a:solidFill>
                </a:rPr>
                <a:t>规则集</a:t>
              </a:r>
              <a:r>
                <a:rPr kumimoji="0" lang="en-US" altLang="zh-CN" sz="1600">
                  <a:solidFill>
                    <a:srgbClr val="C0C0C0"/>
                  </a:solidFill>
                  <a:latin typeface="宋体" charset="-122"/>
                </a:rPr>
                <a:t>)</a:t>
              </a:r>
              <a:endParaRPr kumimoji="0" lang="en-US" altLang="zh-CN" sz="1600">
                <a:solidFill>
                  <a:srgbClr val="C0C0C0"/>
                </a:solidFill>
              </a:endParaRPr>
            </a:p>
          </p:txBody>
        </p:sp>
        <p:sp>
          <p:nvSpPr>
            <p:cNvPr id="7203" name="Line 36"/>
            <p:cNvSpPr>
              <a:spLocks noChangeShapeType="1"/>
            </p:cNvSpPr>
            <p:nvPr/>
          </p:nvSpPr>
          <p:spPr bwMode="auto">
            <a:xfrm>
              <a:off x="7380" y="9732"/>
              <a:ext cx="900" cy="0"/>
            </a:xfrm>
            <a:prstGeom prst="line">
              <a:avLst/>
            </a:prstGeom>
            <a:noFill/>
            <a:ln w="9525">
              <a:solidFill>
                <a:srgbClr val="333333"/>
              </a:solidFill>
              <a:prstDash val="dash"/>
              <a:round/>
              <a:headEnd type="triangle" w="med" len="med"/>
              <a:tailEnd/>
            </a:ln>
          </p:spPr>
          <p:txBody>
            <a:bodyPr/>
            <a:lstStyle/>
            <a:p>
              <a:endParaRPr lang="zh-CN" altLang="en-US"/>
            </a:p>
          </p:txBody>
        </p:sp>
        <p:sp>
          <p:nvSpPr>
            <p:cNvPr id="7204" name="Line 37"/>
            <p:cNvSpPr>
              <a:spLocks noChangeShapeType="1"/>
            </p:cNvSpPr>
            <p:nvPr/>
          </p:nvSpPr>
          <p:spPr bwMode="auto">
            <a:xfrm>
              <a:off x="8280" y="9732"/>
              <a:ext cx="0" cy="624"/>
            </a:xfrm>
            <a:prstGeom prst="line">
              <a:avLst/>
            </a:prstGeom>
            <a:noFill/>
            <a:ln w="9525">
              <a:solidFill>
                <a:srgbClr val="000000"/>
              </a:solidFill>
              <a:prstDash val="dash"/>
              <a:round/>
              <a:headEnd/>
              <a:tailEnd/>
            </a:ln>
          </p:spPr>
          <p:txBody>
            <a:bodyPr/>
            <a:lstStyle/>
            <a:p>
              <a:endParaRPr lang="zh-CN" altLang="en-US"/>
            </a:p>
          </p:txBody>
        </p:sp>
      </p:grpSp>
      <p:sp>
        <p:nvSpPr>
          <p:cNvPr id="7176" name="Rectangle 39"/>
          <p:cNvSpPr>
            <a:spLocks noGrp="1" noChangeArrowheads="1"/>
          </p:cNvSpPr>
          <p:nvPr>
            <p:ph type="title"/>
          </p:nvPr>
        </p:nvSpPr>
        <p:spPr>
          <a:xfrm>
            <a:off x="457200" y="228600"/>
            <a:ext cx="4411662" cy="533400"/>
          </a:xfrm>
        </p:spPr>
        <p:txBody>
          <a:bodyPr/>
          <a:lstStyle/>
          <a:p>
            <a:pPr eaLnBrk="1" hangingPunct="1"/>
            <a:r>
              <a:rPr lang="en-US" altLang="zh-CN" sz="2800" b="1" dirty="0" smtClean="0">
                <a:latin typeface="黑体" pitchFamily="49" charset="-122"/>
                <a:ea typeface="黑体" pitchFamily="49" charset="-122"/>
              </a:rPr>
              <a:t>6</a:t>
            </a:r>
            <a:r>
              <a:rPr lang="en-US" altLang="zh-CN" sz="2800" b="1" dirty="0" smtClean="0">
                <a:solidFill>
                  <a:srgbClr val="0000FF"/>
                </a:solidFill>
                <a:latin typeface="黑体" pitchFamily="49" charset="-122"/>
                <a:ea typeface="黑体" pitchFamily="49" charset="-122"/>
              </a:rPr>
              <a:t>.1  LR</a:t>
            </a:r>
            <a:r>
              <a:rPr lang="zh-CN" altLang="en-US" sz="2800" b="1" dirty="0" smtClean="0">
                <a:solidFill>
                  <a:srgbClr val="0000FF"/>
                </a:solidFill>
                <a:latin typeface="黑体" pitchFamily="49" charset="-122"/>
                <a:ea typeface="黑体" pitchFamily="49" charset="-122"/>
              </a:rPr>
              <a:t>分析概述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609600" y="916794"/>
            <a:ext cx="7772400" cy="835806"/>
          </a:xfrm>
          <a:prstGeom prst="rect">
            <a:avLst/>
          </a:prstGeom>
          <a:noFill/>
          <a:ln w="9525">
            <a:noFill/>
            <a:miter lim="800000"/>
            <a:headEnd/>
            <a:tailEnd/>
          </a:ln>
          <a:effectLst/>
        </p:spPr>
        <p:txBody>
          <a:bodyPr>
            <a:spAutoFit/>
          </a:bodyPr>
          <a:lstStyle/>
          <a:p>
            <a:pPr indent="606425" algn="l">
              <a:lnSpc>
                <a:spcPct val="130000"/>
              </a:lnSpc>
              <a:spcBef>
                <a:spcPct val="50000"/>
              </a:spcBef>
              <a:defRPr/>
            </a:pPr>
            <a:r>
              <a:rPr lang="zh-CN" altLang="en-US" sz="2000" b="1" dirty="0">
                <a:effectLst>
                  <a:outerShdw blurRad="38100" dist="38100" dir="2700000" algn="tl">
                    <a:srgbClr val="C0C0C0"/>
                  </a:outerShdw>
                </a:effectLst>
                <a:latin typeface="+mn-ea"/>
                <a:ea typeface="+mn-ea"/>
              </a:rPr>
              <a:t>假设文法</a:t>
            </a:r>
            <a:r>
              <a:rPr lang="en-US" altLang="zh-CN" sz="2000" b="1" dirty="0">
                <a:effectLst>
                  <a:outerShdw blurRad="38100" dist="38100" dir="2700000" algn="tl">
                    <a:srgbClr val="C0C0C0"/>
                  </a:outerShdw>
                </a:effectLst>
                <a:latin typeface="+mn-ea"/>
                <a:ea typeface="+mn-ea"/>
              </a:rPr>
              <a:t>G[S]</a:t>
            </a:r>
            <a:r>
              <a:rPr lang="zh-CN" altLang="en-US" sz="2000" b="1" dirty="0">
                <a:effectLst>
                  <a:outerShdw blurRad="38100" dist="38100" dir="2700000" algn="tl">
                    <a:srgbClr val="C0C0C0"/>
                  </a:outerShdw>
                </a:effectLst>
                <a:latin typeface="+mn-ea"/>
                <a:ea typeface="+mn-ea"/>
              </a:rPr>
              <a:t>和分析表</a:t>
            </a:r>
            <a:r>
              <a:rPr lang="en-US" altLang="zh-CN" sz="2000" b="1" dirty="0">
                <a:effectLst>
                  <a:outerShdw blurRad="38100" dist="38100" dir="2700000" algn="tl">
                    <a:srgbClr val="C0C0C0"/>
                  </a:outerShdw>
                </a:effectLst>
                <a:latin typeface="+mn-ea"/>
                <a:ea typeface="+mn-ea"/>
              </a:rPr>
              <a:t>M</a:t>
            </a:r>
            <a:r>
              <a:rPr lang="zh-CN" altLang="en-US" sz="2000" b="1" dirty="0">
                <a:effectLst>
                  <a:outerShdw blurRad="38100" dist="38100" dir="2700000" algn="tl">
                    <a:srgbClr val="C0C0C0"/>
                  </a:outerShdw>
                </a:effectLst>
                <a:latin typeface="+mn-ea"/>
                <a:ea typeface="+mn-ea"/>
              </a:rPr>
              <a:t>，状态</a:t>
            </a:r>
            <a:r>
              <a:rPr lang="en-US" altLang="zh-CN" sz="2000" b="1" dirty="0">
                <a:effectLst>
                  <a:outerShdw blurRad="38100" dist="38100" dir="2700000" algn="tl">
                    <a:srgbClr val="C0C0C0"/>
                  </a:outerShdw>
                </a:effectLst>
                <a:latin typeface="+mn-ea"/>
                <a:ea typeface="+mn-ea"/>
              </a:rPr>
              <a:t>0</a:t>
            </a:r>
            <a:r>
              <a:rPr lang="zh-CN" altLang="en-US" sz="2000" b="1" dirty="0">
                <a:effectLst>
                  <a:outerShdw blurRad="38100" dist="38100" dir="2700000" algn="tl">
                    <a:srgbClr val="C0C0C0"/>
                  </a:outerShdw>
                </a:effectLst>
                <a:latin typeface="+mn-ea"/>
                <a:ea typeface="+mn-ea"/>
              </a:rPr>
              <a:t>为开始状态，</a:t>
            </a:r>
            <a:r>
              <a:rPr lang="en-US" altLang="zh-CN" sz="2000" b="1" dirty="0">
                <a:effectLst>
                  <a:outerShdw blurRad="38100" dist="38100" dir="2700000" algn="tl">
                    <a:srgbClr val="C0C0C0"/>
                  </a:outerShdw>
                </a:effectLst>
                <a:latin typeface="+mn-ea"/>
                <a:ea typeface="+mn-ea"/>
              </a:rPr>
              <a:t>q</a:t>
            </a:r>
            <a:r>
              <a:rPr lang="zh-CN" altLang="en-US" sz="2000" b="1" dirty="0">
                <a:effectLst>
                  <a:outerShdw blurRad="38100" dist="38100" dir="2700000" algn="tl">
                    <a:srgbClr val="C0C0C0"/>
                  </a:outerShdw>
                </a:effectLst>
                <a:latin typeface="+mn-ea"/>
                <a:ea typeface="+mn-ea"/>
              </a:rPr>
              <a:t>为状态栈</a:t>
            </a:r>
            <a:r>
              <a:rPr lang="en-US" altLang="zh-CN" sz="2000" b="1" dirty="0">
                <a:effectLst>
                  <a:outerShdw blurRad="38100" dist="38100" dir="2700000" algn="tl">
                    <a:srgbClr val="C0C0C0"/>
                  </a:outerShdw>
                </a:effectLst>
                <a:latin typeface="+mn-ea"/>
                <a:ea typeface="+mn-ea"/>
              </a:rPr>
              <a:t>S.Q</a:t>
            </a:r>
            <a:r>
              <a:rPr lang="zh-CN" altLang="en-US" sz="2000" b="1" dirty="0">
                <a:effectLst>
                  <a:outerShdw blurRad="38100" dist="38100" dir="2700000" algn="tl">
                    <a:srgbClr val="C0C0C0"/>
                  </a:outerShdw>
                </a:effectLst>
                <a:latin typeface="+mn-ea"/>
                <a:ea typeface="+mn-ea"/>
              </a:rPr>
              <a:t>栈顶元素；</a:t>
            </a:r>
            <a:r>
              <a:rPr lang="en-US" altLang="zh-CN" sz="2000" b="1" dirty="0">
                <a:effectLst>
                  <a:outerShdw blurRad="38100" dist="38100" dir="2700000" algn="tl">
                    <a:srgbClr val="C0C0C0"/>
                  </a:outerShdw>
                </a:effectLst>
                <a:latin typeface="+mn-ea"/>
                <a:ea typeface="+mn-ea"/>
              </a:rPr>
              <a:t>a</a:t>
            </a:r>
            <a:r>
              <a:rPr lang="zh-CN" altLang="en-US" sz="2000" b="1" dirty="0">
                <a:effectLst>
                  <a:outerShdw blurRad="38100" dist="38100" dir="2700000" algn="tl">
                    <a:srgbClr val="C0C0C0"/>
                  </a:outerShdw>
                </a:effectLst>
                <a:latin typeface="+mn-ea"/>
                <a:ea typeface="+mn-ea"/>
              </a:rPr>
              <a:t>为输入栈</a:t>
            </a:r>
            <a:r>
              <a:rPr lang="en-US" altLang="zh-CN" sz="2000" b="1" dirty="0">
                <a:effectLst>
                  <a:outerShdw blurRad="38100" dist="38100" dir="2700000" algn="tl">
                    <a:srgbClr val="C0C0C0"/>
                  </a:outerShdw>
                </a:effectLst>
                <a:latin typeface="+mn-ea"/>
                <a:ea typeface="+mn-ea"/>
              </a:rPr>
              <a:t>I</a:t>
            </a:r>
            <a:r>
              <a:rPr lang="zh-CN" altLang="en-US" sz="2000" b="1" dirty="0">
                <a:effectLst>
                  <a:outerShdw blurRad="38100" dist="38100" dir="2700000" algn="tl">
                    <a:srgbClr val="C0C0C0"/>
                  </a:outerShdw>
                </a:effectLst>
                <a:latin typeface="+mn-ea"/>
                <a:ea typeface="+mn-ea"/>
              </a:rPr>
              <a:t>栈顶元素，则</a:t>
            </a:r>
            <a:r>
              <a:rPr lang="zh-CN" altLang="en-US" sz="2000" b="1" dirty="0">
                <a:solidFill>
                  <a:srgbClr val="CC6600"/>
                </a:solidFill>
                <a:effectLst>
                  <a:outerShdw blurRad="38100" dist="38100" dir="2700000" algn="tl">
                    <a:srgbClr val="C0C0C0"/>
                  </a:outerShdw>
                </a:effectLst>
                <a:latin typeface="+mn-ea"/>
                <a:ea typeface="+mn-ea"/>
              </a:rPr>
              <a:t>总控程序的算法</a:t>
            </a:r>
            <a:r>
              <a:rPr lang="zh-CN" altLang="en-US" sz="2000" b="1" dirty="0">
                <a:effectLst>
                  <a:outerShdw blurRad="38100" dist="38100" dir="2700000" algn="tl">
                    <a:srgbClr val="C0C0C0"/>
                  </a:outerShdw>
                </a:effectLst>
                <a:latin typeface="+mn-ea"/>
                <a:ea typeface="+mn-ea"/>
              </a:rPr>
              <a:t>如下： </a:t>
            </a:r>
          </a:p>
        </p:txBody>
      </p:sp>
      <p:sp>
        <p:nvSpPr>
          <p:cNvPr id="33797" name="Rectangle 5"/>
          <p:cNvSpPr>
            <a:spLocks noChangeArrowheads="1"/>
          </p:cNvSpPr>
          <p:nvPr/>
        </p:nvSpPr>
        <p:spPr bwMode="auto">
          <a:xfrm>
            <a:off x="990600" y="1762125"/>
            <a:ext cx="7162800" cy="4257675"/>
          </a:xfrm>
          <a:prstGeom prst="rect">
            <a:avLst/>
          </a:prstGeom>
          <a:noFill/>
          <a:ln w="9525">
            <a:noFill/>
            <a:miter lim="800000"/>
            <a:headEnd/>
            <a:tailEnd/>
          </a:ln>
          <a:effectLst/>
        </p:spPr>
        <p:txBody>
          <a:bodyPr/>
          <a:lstStyle/>
          <a:p>
            <a:pPr marL="1049338" indent="-1049338" algn="l">
              <a:spcBef>
                <a:spcPct val="10000"/>
              </a:spcBef>
              <a:defRPr/>
            </a:pPr>
            <a:r>
              <a:rPr lang="en-US" altLang="zh-CN" sz="2000" b="1" dirty="0">
                <a:effectLst>
                  <a:outerShdw blurRad="38100" dist="38100" dir="2700000" algn="tl">
                    <a:srgbClr val="C0C0C0"/>
                  </a:outerShdw>
                </a:effectLst>
                <a:latin typeface="+mn-ea"/>
                <a:ea typeface="+mn-ea"/>
              </a:rPr>
              <a:t>⑴ </a:t>
            </a:r>
            <a:r>
              <a:rPr lang="zh-CN" altLang="en-US" sz="2000" b="1" dirty="0">
                <a:solidFill>
                  <a:srgbClr val="CC6600"/>
                </a:solidFill>
                <a:effectLst>
                  <a:outerShdw blurRad="38100" dist="38100" dir="2700000" algn="tl">
                    <a:srgbClr val="C0C0C0"/>
                  </a:outerShdw>
                </a:effectLst>
                <a:latin typeface="+mn-ea"/>
                <a:ea typeface="+mn-ea"/>
              </a:rPr>
              <a:t>初始化：</a:t>
            </a:r>
            <a:r>
              <a:rPr lang="zh-CN" altLang="en-US" sz="2000" b="1" dirty="0">
                <a:effectLst>
                  <a:outerShdw blurRad="38100" dist="38100" dir="2700000" algn="tl">
                    <a:srgbClr val="C0C0C0"/>
                  </a:outerShdw>
                </a:effectLst>
                <a:latin typeface="+mn-ea"/>
                <a:ea typeface="+mn-ea"/>
              </a:rPr>
              <a:t>“</a:t>
            </a:r>
            <a:r>
              <a:rPr lang="en-US" altLang="zh-CN" sz="2000" b="1" dirty="0">
                <a:effectLst>
                  <a:outerShdw blurRad="38100" dist="38100" dir="2700000" algn="tl">
                    <a:srgbClr val="C0C0C0"/>
                  </a:outerShdw>
                </a:effectLst>
                <a:latin typeface="+mn-ea"/>
                <a:ea typeface="+mn-ea"/>
              </a:rPr>
              <a:t>0#”</a:t>
            </a:r>
            <a:r>
              <a:rPr lang="zh-CN" altLang="en-US" sz="2000" b="1" dirty="0">
                <a:effectLst>
                  <a:outerShdw blurRad="38100" dist="38100" dir="2700000" algn="tl">
                    <a:srgbClr val="C0C0C0"/>
                  </a:outerShdw>
                </a:effectLst>
                <a:latin typeface="+mn-ea"/>
                <a:ea typeface="+mn-ea"/>
              </a:rPr>
              <a:t>进栈</a:t>
            </a:r>
            <a:r>
              <a:rPr lang="en-US" altLang="zh-CN" sz="2000" b="1" dirty="0">
                <a:effectLst>
                  <a:outerShdw blurRad="38100" dist="38100" dir="2700000" algn="tl">
                    <a:srgbClr val="C0C0C0"/>
                  </a:outerShdw>
                </a:effectLst>
                <a:latin typeface="+mn-ea"/>
                <a:ea typeface="+mn-ea"/>
              </a:rPr>
              <a:t>S</a:t>
            </a:r>
            <a:r>
              <a:rPr lang="zh-CN" altLang="en-US" sz="2000" b="1" dirty="0">
                <a:effectLst>
                  <a:outerShdw blurRad="38100" dist="38100" dir="2700000" algn="tl">
                    <a:srgbClr val="C0C0C0"/>
                  </a:outerShdw>
                </a:effectLst>
                <a:latin typeface="+mn-ea"/>
                <a:ea typeface="+mn-ea"/>
              </a:rPr>
              <a:t>； </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⑵ </a:t>
            </a:r>
            <a:r>
              <a:rPr lang="zh-CN" altLang="en-US" sz="2000" b="1" dirty="0">
                <a:solidFill>
                  <a:srgbClr val="CC6600"/>
                </a:solidFill>
                <a:effectLst>
                  <a:outerShdw blurRad="38100" dist="38100" dir="2700000" algn="tl">
                    <a:srgbClr val="C0C0C0"/>
                  </a:outerShdw>
                </a:effectLst>
                <a:latin typeface="+mn-ea"/>
                <a:ea typeface="+mn-ea"/>
              </a:rPr>
              <a:t>移进：</a:t>
            </a:r>
            <a:r>
              <a:rPr lang="zh-CN" altLang="en-US" sz="2000" b="1" dirty="0">
                <a:effectLst>
                  <a:outerShdw blurRad="38100" dist="38100" dir="2700000" algn="tl">
                    <a:srgbClr val="C0C0C0"/>
                  </a:outerShdw>
                </a:effectLst>
                <a:latin typeface="+mn-ea"/>
                <a:ea typeface="+mn-ea"/>
              </a:rPr>
              <a:t>如果</a:t>
            </a:r>
            <a:r>
              <a:rPr lang="en-US" altLang="zh-CN" sz="2000" b="1" dirty="0">
                <a:effectLst>
                  <a:outerShdw blurRad="38100" dist="38100" dir="2700000" algn="tl">
                    <a:srgbClr val="C0C0C0"/>
                  </a:outerShdw>
                </a:effectLst>
                <a:latin typeface="+mn-ea"/>
                <a:ea typeface="+mn-ea"/>
              </a:rPr>
              <a:t>M.ACTION[</a:t>
            </a:r>
            <a:r>
              <a:rPr lang="en-US" altLang="zh-CN" sz="2000" b="1" dirty="0" err="1">
                <a:effectLst>
                  <a:outerShdw blurRad="38100" dist="38100" dir="2700000" algn="tl">
                    <a:srgbClr val="C0C0C0"/>
                  </a:outerShdw>
                </a:effectLst>
                <a:latin typeface="+mn-ea"/>
                <a:ea typeface="+mn-ea"/>
              </a:rPr>
              <a:t>q,a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a:t>
            </a:r>
            <a:r>
              <a:rPr lang="en-US" altLang="zh-CN" sz="2000" b="1" dirty="0" err="1">
                <a:effectLst>
                  <a:outerShdw blurRad="38100" dist="38100" dir="2700000" algn="tl">
                    <a:srgbClr val="C0C0C0"/>
                  </a:outerShdw>
                </a:effectLst>
                <a:latin typeface="+mn-ea"/>
                <a:ea typeface="+mn-ea"/>
              </a:rPr>
              <a:t>s</a:t>
            </a:r>
            <a:r>
              <a:rPr lang="en-US" altLang="zh-CN" sz="2000" b="1" baseline="-30000" dirty="0" err="1">
                <a:effectLst>
                  <a:outerShdw blurRad="38100" dist="38100" dir="2700000" algn="tl">
                    <a:srgbClr val="C0C0C0"/>
                  </a:outerShdw>
                </a:effectLst>
                <a:latin typeface="+mn-ea"/>
                <a:ea typeface="+mn-ea"/>
              </a:rPr>
              <a:t>j</a:t>
            </a:r>
            <a:r>
              <a:rPr lang="zh-CN" altLang="en-US" sz="2000" b="1" dirty="0">
                <a:effectLst>
                  <a:outerShdw blurRad="38100" dist="38100" dir="2700000" algn="tl">
                    <a:srgbClr val="C0C0C0"/>
                  </a:outerShdw>
                </a:effectLst>
                <a:latin typeface="+mn-ea"/>
                <a:ea typeface="+mn-ea"/>
              </a:rPr>
              <a:t>，则 将“</a:t>
            </a:r>
            <a:r>
              <a:rPr lang="en-US" altLang="zh-CN" sz="2000" b="1" dirty="0" err="1">
                <a:effectLst>
                  <a:outerShdw blurRad="38100" dist="38100" dir="2700000" algn="tl">
                    <a:srgbClr val="C0C0C0"/>
                  </a:outerShdw>
                </a:effectLst>
                <a:latin typeface="+mn-ea"/>
                <a:ea typeface="+mn-ea"/>
              </a:rPr>
              <a:t>ja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进栈</a:t>
            </a:r>
            <a:r>
              <a:rPr lang="en-US" altLang="zh-CN" sz="2000" b="1" dirty="0">
                <a:effectLst>
                  <a:outerShdw blurRad="38100" dist="38100" dir="2700000" algn="tl">
                    <a:srgbClr val="C0C0C0"/>
                  </a:outerShdw>
                </a:effectLst>
                <a:latin typeface="+mn-ea"/>
                <a:ea typeface="+mn-ea"/>
              </a:rPr>
              <a:t>S</a:t>
            </a:r>
            <a:r>
              <a:rPr lang="zh-CN" altLang="en-US" sz="2000" b="1" dirty="0">
                <a:effectLst>
                  <a:outerShdw blurRad="38100" dist="38100" dir="2700000" algn="tl">
                    <a:srgbClr val="C0C0C0"/>
                  </a:outerShdw>
                </a:effectLst>
                <a:latin typeface="+mn-ea"/>
                <a:ea typeface="+mn-ea"/>
              </a:rPr>
              <a:t>，输入栈</a:t>
            </a:r>
            <a:r>
              <a:rPr lang="en-US" altLang="zh-CN" sz="2000" b="1" dirty="0">
                <a:effectLst>
                  <a:outerShdw blurRad="38100" dist="38100" dir="2700000" algn="tl">
                    <a:srgbClr val="C0C0C0"/>
                  </a:outerShdw>
                </a:effectLst>
                <a:latin typeface="+mn-ea"/>
                <a:ea typeface="+mn-ea"/>
              </a:rPr>
              <a:t>I</a:t>
            </a:r>
            <a:r>
              <a:rPr lang="zh-CN" altLang="en-US" sz="2000" b="1" dirty="0">
                <a:effectLst>
                  <a:outerShdw blurRad="38100" dist="38100" dir="2700000" algn="tl">
                    <a:srgbClr val="C0C0C0"/>
                  </a:outerShdw>
                </a:effectLst>
                <a:latin typeface="+mn-ea"/>
                <a:ea typeface="+mn-ea"/>
              </a:rPr>
              <a:t>出栈，转到步骤⑵；</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⑶ </a:t>
            </a:r>
            <a:r>
              <a:rPr lang="zh-CN" altLang="en-US" sz="2000" b="1" dirty="0">
                <a:solidFill>
                  <a:srgbClr val="CC6600"/>
                </a:solidFill>
                <a:effectLst>
                  <a:outerShdw blurRad="38100" dist="38100" dir="2700000" algn="tl">
                    <a:srgbClr val="C0C0C0"/>
                  </a:outerShdw>
                </a:effectLst>
                <a:latin typeface="+mn-ea"/>
                <a:ea typeface="+mn-ea"/>
              </a:rPr>
              <a:t>归约：</a:t>
            </a:r>
            <a:r>
              <a:rPr lang="zh-CN" altLang="en-US" sz="2000" b="1" dirty="0">
                <a:effectLst>
                  <a:outerShdw blurRad="38100" dist="38100" dir="2700000" algn="tl">
                    <a:srgbClr val="C0C0C0"/>
                  </a:outerShdw>
                </a:effectLst>
                <a:latin typeface="+mn-ea"/>
                <a:ea typeface="+mn-ea"/>
              </a:rPr>
              <a:t>如果</a:t>
            </a:r>
            <a:r>
              <a:rPr lang="en-US" altLang="zh-CN" sz="2000" b="1" dirty="0">
                <a:effectLst>
                  <a:outerShdw blurRad="38100" dist="38100" dir="2700000" algn="tl">
                    <a:srgbClr val="C0C0C0"/>
                  </a:outerShdw>
                </a:effectLst>
                <a:latin typeface="+mn-ea"/>
                <a:ea typeface="+mn-ea"/>
              </a:rPr>
              <a:t>M.ACTION[</a:t>
            </a:r>
            <a:r>
              <a:rPr lang="en-US" altLang="zh-CN" sz="2000" b="1" dirty="0" err="1">
                <a:effectLst>
                  <a:outerShdw blurRad="38100" dist="38100" dir="2700000" algn="tl">
                    <a:srgbClr val="C0C0C0"/>
                  </a:outerShdw>
                </a:effectLst>
                <a:latin typeface="+mn-ea"/>
                <a:ea typeface="+mn-ea"/>
              </a:rPr>
              <a:t>q,a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a:t>
            </a:r>
            <a:r>
              <a:rPr lang="en-US" altLang="zh-CN" sz="2000" b="1" dirty="0" err="1">
                <a:effectLst>
                  <a:outerShdw blurRad="38100" dist="38100" dir="2700000" algn="tl">
                    <a:srgbClr val="C0C0C0"/>
                  </a:outerShdw>
                </a:effectLst>
                <a:latin typeface="+mn-ea"/>
                <a:ea typeface="+mn-ea"/>
              </a:rPr>
              <a:t>r</a:t>
            </a:r>
            <a:r>
              <a:rPr lang="en-US" altLang="zh-CN" sz="2000" b="1" baseline="-30000" dirty="0" err="1">
                <a:effectLst>
                  <a:outerShdw blurRad="38100" dist="38100" dir="2700000" algn="tl">
                    <a:srgbClr val="C0C0C0"/>
                  </a:outerShdw>
                </a:effectLst>
                <a:latin typeface="+mn-ea"/>
                <a:ea typeface="+mn-ea"/>
              </a:rPr>
              <a:t>i</a:t>
            </a:r>
            <a:r>
              <a:rPr lang="zh-CN" altLang="en-US" sz="2000" b="1" dirty="0">
                <a:effectLst>
                  <a:outerShdw blurRad="38100" dist="38100" dir="2700000" algn="tl">
                    <a:srgbClr val="C0C0C0"/>
                  </a:outerShdw>
                </a:effectLst>
                <a:latin typeface="+mn-ea"/>
                <a:ea typeface="+mn-ea"/>
              </a:rPr>
              <a:t>，则</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     </a:t>
            </a:r>
            <a:r>
              <a:rPr lang="en-US" altLang="zh-CN" sz="2000" b="1" dirty="0">
                <a:effectLst>
                  <a:outerShdw blurRad="38100" dist="38100" dir="2700000" algn="tl">
                    <a:srgbClr val="C0C0C0"/>
                  </a:outerShdw>
                </a:effectLst>
                <a:latin typeface="+mn-ea"/>
                <a:ea typeface="+mn-ea"/>
              </a:rPr>
              <a:t>(3.1) </a:t>
            </a:r>
            <a:r>
              <a:rPr lang="zh-CN" altLang="en-US" sz="2000" b="1" dirty="0">
                <a:effectLst>
                  <a:outerShdw blurRad="38100" dist="38100" dir="2700000" algn="tl">
                    <a:srgbClr val="C0C0C0"/>
                  </a:outerShdw>
                </a:effectLst>
                <a:latin typeface="+mn-ea"/>
                <a:ea typeface="+mn-ea"/>
              </a:rPr>
              <a:t>令第</a:t>
            </a:r>
            <a:r>
              <a:rPr lang="en-US" altLang="zh-CN" sz="2000" b="1" dirty="0" err="1">
                <a:effectLst>
                  <a:outerShdw blurRad="38100" dist="38100" dir="2700000" algn="tl">
                    <a:srgbClr val="C0C0C0"/>
                  </a:outerShdw>
                </a:effectLst>
                <a:latin typeface="+mn-ea"/>
                <a:ea typeface="+mn-ea"/>
              </a:rPr>
              <a:t>i</a:t>
            </a:r>
            <a:r>
              <a:rPr lang="zh-CN" altLang="en-US" sz="2000" b="1" dirty="0">
                <a:effectLst>
                  <a:outerShdw blurRad="38100" dist="38100" dir="2700000" algn="tl">
                    <a:srgbClr val="C0C0C0"/>
                  </a:outerShdw>
                </a:effectLst>
                <a:latin typeface="+mn-ea"/>
                <a:ea typeface="+mn-ea"/>
              </a:rPr>
              <a:t>条规则为</a:t>
            </a:r>
            <a:r>
              <a:rPr lang="en-US" altLang="zh-CN" sz="2000" b="1" dirty="0" err="1">
                <a:solidFill>
                  <a:srgbClr val="FF0000"/>
                </a:solidFill>
                <a:effectLst>
                  <a:outerShdw blurRad="38100" dist="38100" dir="2700000" algn="tl">
                    <a:srgbClr val="C0C0C0"/>
                  </a:outerShdw>
                </a:effectLst>
                <a:latin typeface="+mn-ea"/>
                <a:ea typeface="+mn-ea"/>
              </a:rPr>
              <a:t>A</a:t>
            </a:r>
            <a:r>
              <a:rPr lang="en-US" altLang="zh-CN" sz="2000" b="1" dirty="0" err="1">
                <a:effectLst>
                  <a:outerShdw blurRad="38100" dist="38100" dir="2700000" algn="tl">
                    <a:srgbClr val="C0C0C0"/>
                  </a:outerShdw>
                </a:effectLst>
                <a:latin typeface="+mn-ea"/>
                <a:ea typeface="+mn-ea"/>
              </a:rPr>
              <a:t>→α</a:t>
            </a:r>
            <a:r>
              <a:rPr lang="zh-CN" altLang="en-US" sz="2000" b="1" dirty="0">
                <a:effectLst>
                  <a:outerShdw blurRad="38100" dist="38100" dir="2700000" algn="tl">
                    <a:srgbClr val="C0C0C0"/>
                  </a:outerShdw>
                </a:effectLst>
                <a:latin typeface="+mn-ea"/>
                <a:ea typeface="+mn-ea"/>
              </a:rPr>
              <a:t>。将</a:t>
            </a:r>
            <a:r>
              <a:rPr lang="en-US" altLang="zh-CN" sz="2000" b="1" dirty="0">
                <a:effectLst>
                  <a:outerShdw blurRad="38100" dist="38100" dir="2700000" algn="tl">
                    <a:srgbClr val="C0C0C0"/>
                  </a:outerShdw>
                </a:effectLst>
                <a:latin typeface="+mn-ea"/>
                <a:ea typeface="+mn-ea"/>
              </a:rPr>
              <a:t>︱α︱</a:t>
            </a:r>
            <a:r>
              <a:rPr lang="zh-CN" altLang="en-US" sz="2000" b="1" dirty="0">
                <a:effectLst>
                  <a:outerShdw blurRad="38100" dist="38100" dir="2700000" algn="tl">
                    <a:srgbClr val="C0C0C0"/>
                  </a:outerShdw>
                </a:effectLst>
                <a:latin typeface="+mn-ea"/>
                <a:ea typeface="+mn-ea"/>
              </a:rPr>
              <a:t>个状态和符号退出分析栈</a:t>
            </a:r>
            <a:r>
              <a:rPr lang="en-US" altLang="zh-CN" sz="2000" b="1" dirty="0">
                <a:effectLst>
                  <a:outerShdw blurRad="38100" dist="38100" dir="2700000" algn="tl">
                    <a:srgbClr val="C0C0C0"/>
                  </a:outerShdw>
                </a:effectLst>
                <a:latin typeface="+mn-ea"/>
                <a:ea typeface="+mn-ea"/>
              </a:rPr>
              <a:t>S</a:t>
            </a:r>
            <a:r>
              <a:rPr lang="zh-CN" altLang="en-US" sz="2000" b="1" dirty="0">
                <a:effectLst>
                  <a:outerShdw blurRad="38100" dist="38100" dir="2700000" algn="tl">
                    <a:srgbClr val="C0C0C0"/>
                  </a:outerShdw>
                </a:effectLst>
                <a:latin typeface="+mn-ea"/>
                <a:ea typeface="+mn-ea"/>
              </a:rPr>
              <a:t>；</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     </a:t>
            </a:r>
            <a:r>
              <a:rPr lang="en-US" altLang="zh-CN" sz="2000" b="1" dirty="0">
                <a:effectLst>
                  <a:outerShdw blurRad="38100" dist="38100" dir="2700000" algn="tl">
                    <a:srgbClr val="C0C0C0"/>
                  </a:outerShdw>
                </a:effectLst>
                <a:latin typeface="+mn-ea"/>
                <a:ea typeface="+mn-ea"/>
              </a:rPr>
              <a:t>(3.2) </a:t>
            </a:r>
            <a:r>
              <a:rPr lang="zh-CN" altLang="en-US" sz="2000" b="1" dirty="0">
                <a:effectLst>
                  <a:outerShdw blurRad="38100" dist="38100" dir="2700000" algn="tl">
                    <a:srgbClr val="C0C0C0"/>
                  </a:outerShdw>
                </a:effectLst>
                <a:latin typeface="+mn-ea"/>
                <a:ea typeface="+mn-ea"/>
              </a:rPr>
              <a:t>令</a:t>
            </a:r>
            <a:r>
              <a:rPr lang="en-US" altLang="zh-CN" sz="2000" b="1" dirty="0">
                <a:solidFill>
                  <a:srgbClr val="FF0000"/>
                </a:solidFill>
                <a:effectLst>
                  <a:outerShdw blurRad="38100" dist="38100" dir="2700000" algn="tl">
                    <a:srgbClr val="C0C0C0"/>
                  </a:outerShdw>
                </a:effectLst>
                <a:latin typeface="+mn-ea"/>
                <a:ea typeface="+mn-ea"/>
              </a:rPr>
              <a:t>q′</a:t>
            </a:r>
            <a:r>
              <a:rPr lang="zh-CN" altLang="en-US" sz="2000" b="1" dirty="0">
                <a:effectLst>
                  <a:outerShdw blurRad="38100" dist="38100" dir="2700000" algn="tl">
                    <a:srgbClr val="C0C0C0"/>
                  </a:outerShdw>
                </a:effectLst>
                <a:latin typeface="+mn-ea"/>
                <a:ea typeface="+mn-ea"/>
              </a:rPr>
              <a:t>为此刻状态栈</a:t>
            </a:r>
            <a:r>
              <a:rPr lang="en-US" altLang="zh-CN" sz="2000" b="1" dirty="0">
                <a:effectLst>
                  <a:outerShdw blurRad="38100" dist="38100" dir="2700000" algn="tl">
                    <a:srgbClr val="C0C0C0"/>
                  </a:outerShdw>
                </a:effectLst>
                <a:latin typeface="+mn-ea"/>
                <a:ea typeface="+mn-ea"/>
              </a:rPr>
              <a:t>S.Q</a:t>
            </a:r>
            <a:r>
              <a:rPr lang="zh-CN" altLang="en-US" sz="2000" b="1" dirty="0">
                <a:effectLst>
                  <a:outerShdw blurRad="38100" dist="38100" dir="2700000" algn="tl">
                    <a:srgbClr val="C0C0C0"/>
                  </a:outerShdw>
                </a:effectLst>
                <a:latin typeface="+mn-ea"/>
                <a:ea typeface="+mn-ea"/>
              </a:rPr>
              <a:t>栈顶元素。如果</a:t>
            </a:r>
            <a:r>
              <a:rPr lang="en-US" altLang="zh-CN" sz="2000" b="1" dirty="0">
                <a:effectLst>
                  <a:outerShdw blurRad="38100" dist="38100" dir="2700000" algn="tl">
                    <a:srgbClr val="C0C0C0"/>
                  </a:outerShdw>
                </a:effectLst>
                <a:latin typeface="+mn-ea"/>
                <a:ea typeface="+mn-ea"/>
              </a:rPr>
              <a:t>M.GOTO[</a:t>
            </a:r>
            <a:r>
              <a:rPr lang="en-US" altLang="zh-CN" sz="2000" b="1" dirty="0" err="1">
                <a:solidFill>
                  <a:srgbClr val="FF0000"/>
                </a:solidFill>
                <a:effectLst>
                  <a:outerShdw blurRad="38100" dist="38100" dir="2700000" algn="tl">
                    <a:srgbClr val="C0C0C0"/>
                  </a:outerShdw>
                </a:effectLst>
                <a:latin typeface="+mn-ea"/>
                <a:ea typeface="+mn-ea"/>
              </a:rPr>
              <a:t>q′</a:t>
            </a:r>
            <a:r>
              <a:rPr lang="en-US" altLang="zh-CN" sz="2000" b="1" dirty="0" err="1">
                <a:effectLst>
                  <a:outerShdw blurRad="38100" dist="38100" dir="2700000" algn="tl">
                    <a:srgbClr val="C0C0C0"/>
                  </a:outerShdw>
                </a:effectLst>
                <a:latin typeface="+mn-ea"/>
                <a:ea typeface="+mn-ea"/>
              </a:rPr>
              <a:t>,</a:t>
            </a:r>
            <a:r>
              <a:rPr lang="en-US" altLang="zh-CN" sz="2000" b="1" dirty="0" err="1">
                <a:solidFill>
                  <a:srgbClr val="FF0000"/>
                </a:solidFill>
                <a:effectLst>
                  <a:outerShdw blurRad="38100" dist="38100" dir="2700000" algn="tl">
                    <a:srgbClr val="C0C0C0"/>
                  </a:outerShdw>
                </a:effectLst>
                <a:latin typeface="+mn-ea"/>
                <a:ea typeface="+mn-ea"/>
              </a:rPr>
              <a:t>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为状态</a:t>
            </a:r>
            <a:r>
              <a:rPr lang="en-US" altLang="zh-CN" sz="2000" b="1" dirty="0">
                <a:effectLst>
                  <a:outerShdw blurRad="38100" dist="38100" dir="2700000" algn="tl">
                    <a:srgbClr val="C0C0C0"/>
                  </a:outerShdw>
                </a:effectLst>
                <a:latin typeface="+mn-ea"/>
                <a:ea typeface="+mn-ea"/>
              </a:rPr>
              <a:t>j</a:t>
            </a:r>
            <a:r>
              <a:rPr lang="zh-CN" altLang="en-US" sz="2000" b="1" dirty="0">
                <a:effectLst>
                  <a:outerShdw blurRad="38100" dist="38100" dir="2700000" algn="tl">
                    <a:srgbClr val="C0C0C0"/>
                  </a:outerShdw>
                </a:effectLst>
                <a:latin typeface="+mn-ea"/>
                <a:ea typeface="+mn-ea"/>
              </a:rPr>
              <a:t>，将“</a:t>
            </a:r>
            <a:r>
              <a:rPr lang="en-US" altLang="zh-CN" sz="2000" b="1" dirty="0" err="1">
                <a:effectLst>
                  <a:outerShdw blurRad="38100" dist="38100" dir="2700000" algn="tl">
                    <a:srgbClr val="C0C0C0"/>
                  </a:outerShdw>
                </a:effectLst>
                <a:latin typeface="+mn-ea"/>
                <a:ea typeface="+mn-ea"/>
              </a:rPr>
              <a:t>jA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进栈</a:t>
            </a:r>
            <a:r>
              <a:rPr lang="en-US" altLang="zh-CN" sz="2000" b="1" dirty="0">
                <a:effectLst>
                  <a:outerShdw blurRad="38100" dist="38100" dir="2700000" algn="tl">
                    <a:srgbClr val="C0C0C0"/>
                  </a:outerShdw>
                </a:effectLst>
                <a:latin typeface="+mn-ea"/>
                <a:ea typeface="+mn-ea"/>
              </a:rPr>
              <a:t>S</a:t>
            </a:r>
            <a:r>
              <a:rPr lang="zh-CN" altLang="en-US" sz="2000" b="1" dirty="0">
                <a:effectLst>
                  <a:outerShdw blurRad="38100" dist="38100" dir="2700000" algn="tl">
                    <a:srgbClr val="C0C0C0"/>
                  </a:outerShdw>
                </a:effectLst>
                <a:latin typeface="+mn-ea"/>
                <a:ea typeface="+mn-ea"/>
              </a:rPr>
              <a:t>，转到步骤⑵；否则</a:t>
            </a:r>
            <a:r>
              <a:rPr lang="en-US" altLang="zh-CN" sz="2000" b="1" dirty="0">
                <a:effectLst>
                  <a:outerShdw blurRad="38100" dist="38100" dir="2700000" algn="tl">
                    <a:srgbClr val="C0C0C0"/>
                  </a:outerShdw>
                </a:effectLst>
                <a:latin typeface="+mn-ea"/>
                <a:ea typeface="+mn-ea"/>
              </a:rPr>
              <a:t>M.GOTO[</a:t>
            </a:r>
            <a:r>
              <a:rPr lang="en-US" altLang="zh-CN" sz="2000" b="1" dirty="0" err="1">
                <a:solidFill>
                  <a:srgbClr val="FF0000"/>
                </a:solidFill>
                <a:effectLst>
                  <a:outerShdw blurRad="38100" dist="38100" dir="2700000" algn="tl">
                    <a:srgbClr val="C0C0C0"/>
                  </a:outerShdw>
                </a:effectLst>
                <a:latin typeface="+mn-ea"/>
                <a:ea typeface="+mn-ea"/>
              </a:rPr>
              <a:t>q′</a:t>
            </a:r>
            <a:r>
              <a:rPr lang="en-US" altLang="zh-CN" sz="2000" b="1" dirty="0" err="1">
                <a:effectLst>
                  <a:outerShdw blurRad="38100" dist="38100" dir="2700000" algn="tl">
                    <a:srgbClr val="C0C0C0"/>
                  </a:outerShdw>
                </a:effectLst>
                <a:latin typeface="+mn-ea"/>
                <a:ea typeface="+mn-ea"/>
              </a:rPr>
              <a:t>,</a:t>
            </a:r>
            <a:r>
              <a:rPr lang="en-US" altLang="zh-CN" sz="2000" b="1" dirty="0" err="1">
                <a:solidFill>
                  <a:srgbClr val="FF0000"/>
                </a:solidFill>
                <a:effectLst>
                  <a:outerShdw blurRad="38100" dist="38100" dir="2700000" algn="tl">
                    <a:srgbClr val="C0C0C0"/>
                  </a:outerShdw>
                </a:effectLst>
                <a:latin typeface="+mn-ea"/>
                <a:ea typeface="+mn-ea"/>
              </a:rPr>
              <a:t>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a:t>
            </a:r>
            <a:r>
              <a:rPr lang="en-US" altLang="zh-CN" sz="2000" b="1" dirty="0">
                <a:effectLst>
                  <a:outerShdw blurRad="38100" dist="38100" dir="2700000" algn="tl">
                    <a:srgbClr val="C0C0C0"/>
                  </a:outerShdw>
                </a:effectLst>
                <a:latin typeface="+mn-ea"/>
                <a:ea typeface="+mn-ea"/>
              </a:rPr>
              <a:t>e </a:t>
            </a:r>
            <a:r>
              <a:rPr lang="en-US" altLang="zh-CN" sz="2000" b="1" baseline="-30000" dirty="0">
                <a:effectLst>
                  <a:outerShdw blurRad="38100" dist="38100" dir="2700000" algn="tl">
                    <a:srgbClr val="C0C0C0"/>
                  </a:outerShdw>
                </a:effectLst>
                <a:latin typeface="+mn-ea"/>
                <a:ea typeface="+mn-ea"/>
              </a:rPr>
              <a:t>k</a:t>
            </a:r>
            <a:r>
              <a:rPr lang="zh-CN" altLang="en-US" sz="2000" b="1" dirty="0">
                <a:effectLst>
                  <a:outerShdw blurRad="38100" dist="38100" dir="2700000" algn="tl">
                    <a:srgbClr val="C0C0C0"/>
                  </a:outerShdw>
                </a:effectLst>
                <a:latin typeface="+mn-ea"/>
                <a:ea typeface="+mn-ea"/>
              </a:rPr>
              <a:t>，转入出错处理</a:t>
            </a:r>
            <a:r>
              <a:rPr lang="en-US" altLang="zh-CN" sz="2000" b="1" dirty="0">
                <a:effectLst>
                  <a:outerShdw blurRad="38100" dist="38100" dir="2700000" algn="tl">
                    <a:srgbClr val="C0C0C0"/>
                  </a:outerShdw>
                </a:effectLst>
                <a:latin typeface="+mn-ea"/>
                <a:ea typeface="+mn-ea"/>
              </a:rPr>
              <a:t>ERROR()</a:t>
            </a:r>
            <a:r>
              <a:rPr lang="zh-CN" altLang="en-US" sz="2000" b="1" dirty="0">
                <a:effectLst>
                  <a:outerShdw blurRad="38100" dist="38100" dir="2700000" algn="tl">
                    <a:srgbClr val="C0C0C0"/>
                  </a:outerShdw>
                </a:effectLst>
                <a:latin typeface="+mn-ea"/>
                <a:ea typeface="+mn-ea"/>
              </a:rPr>
              <a:t>；</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⑷ </a:t>
            </a:r>
            <a:r>
              <a:rPr lang="zh-CN" altLang="en-US" sz="2000" b="1" dirty="0">
                <a:solidFill>
                  <a:srgbClr val="CC6600"/>
                </a:solidFill>
                <a:effectLst>
                  <a:outerShdw blurRad="38100" dist="38100" dir="2700000" algn="tl">
                    <a:srgbClr val="C0C0C0"/>
                  </a:outerShdw>
                </a:effectLst>
                <a:latin typeface="+mn-ea"/>
                <a:ea typeface="+mn-ea"/>
              </a:rPr>
              <a:t>报错：</a:t>
            </a:r>
            <a:r>
              <a:rPr lang="zh-CN" altLang="en-US" sz="2000" b="1" dirty="0">
                <a:effectLst>
                  <a:outerShdw blurRad="38100" dist="38100" dir="2700000" algn="tl">
                    <a:srgbClr val="C0C0C0"/>
                  </a:outerShdw>
                </a:effectLst>
                <a:latin typeface="+mn-ea"/>
                <a:ea typeface="+mn-ea"/>
              </a:rPr>
              <a:t>如果</a:t>
            </a:r>
            <a:r>
              <a:rPr lang="en-US" altLang="zh-CN" sz="2000" b="1" dirty="0">
                <a:effectLst>
                  <a:outerShdw blurRad="38100" dist="38100" dir="2700000" algn="tl">
                    <a:srgbClr val="C0C0C0"/>
                  </a:outerShdw>
                </a:effectLst>
                <a:latin typeface="+mn-ea"/>
                <a:ea typeface="+mn-ea"/>
              </a:rPr>
              <a:t>M.ACTION[</a:t>
            </a:r>
            <a:r>
              <a:rPr lang="en-US" altLang="zh-CN" sz="2000" b="1" dirty="0" err="1">
                <a:effectLst>
                  <a:outerShdw blurRad="38100" dist="38100" dir="2700000" algn="tl">
                    <a:srgbClr val="C0C0C0"/>
                  </a:outerShdw>
                </a:effectLst>
                <a:latin typeface="+mn-ea"/>
                <a:ea typeface="+mn-ea"/>
              </a:rPr>
              <a:t>q,a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a:t>
            </a:r>
            <a:r>
              <a:rPr lang="en-US" altLang="zh-CN" sz="2000" b="1" dirty="0">
                <a:effectLst>
                  <a:outerShdw blurRad="38100" dist="38100" dir="2700000" algn="tl">
                    <a:srgbClr val="C0C0C0"/>
                  </a:outerShdw>
                </a:effectLst>
                <a:latin typeface="+mn-ea"/>
                <a:ea typeface="+mn-ea"/>
              </a:rPr>
              <a:t>e </a:t>
            </a:r>
            <a:r>
              <a:rPr lang="en-US" altLang="zh-CN" sz="2000" b="1" baseline="-30000" dirty="0">
                <a:effectLst>
                  <a:outerShdw blurRad="38100" dist="38100" dir="2700000" algn="tl">
                    <a:srgbClr val="C0C0C0"/>
                  </a:outerShdw>
                </a:effectLst>
                <a:latin typeface="+mn-ea"/>
                <a:ea typeface="+mn-ea"/>
              </a:rPr>
              <a:t>k</a:t>
            </a:r>
            <a:r>
              <a:rPr lang="zh-CN" altLang="en-US" sz="2000" b="1" dirty="0">
                <a:effectLst>
                  <a:outerShdw blurRad="38100" dist="38100" dir="2700000" algn="tl">
                    <a:srgbClr val="C0C0C0"/>
                  </a:outerShdw>
                </a:effectLst>
                <a:latin typeface="+mn-ea"/>
                <a:ea typeface="+mn-ea"/>
              </a:rPr>
              <a:t>，则 转入出错处理</a:t>
            </a:r>
            <a:r>
              <a:rPr lang="en-US" altLang="zh-CN" sz="2000" b="1" dirty="0">
                <a:effectLst>
                  <a:outerShdw blurRad="38100" dist="38100" dir="2700000" algn="tl">
                    <a:srgbClr val="C0C0C0"/>
                  </a:outerShdw>
                </a:effectLst>
                <a:latin typeface="+mn-ea"/>
                <a:ea typeface="+mn-ea"/>
              </a:rPr>
              <a:t>ERROR()</a:t>
            </a:r>
            <a:r>
              <a:rPr lang="zh-CN" altLang="en-US" sz="2000" b="1" dirty="0">
                <a:effectLst>
                  <a:outerShdw blurRad="38100" dist="38100" dir="2700000" algn="tl">
                    <a:srgbClr val="C0C0C0"/>
                  </a:outerShdw>
                </a:effectLst>
                <a:latin typeface="+mn-ea"/>
                <a:ea typeface="+mn-ea"/>
              </a:rPr>
              <a:t>；</a:t>
            </a:r>
          </a:p>
          <a:p>
            <a:pPr marL="1049338" indent="-1049338" algn="l" eaLnBrk="0" hangingPunct="0">
              <a:spcBef>
                <a:spcPct val="10000"/>
              </a:spcBef>
              <a:defRPr/>
            </a:pPr>
            <a:r>
              <a:rPr lang="zh-CN" altLang="en-US" sz="2000" b="1" dirty="0">
                <a:effectLst>
                  <a:outerShdw blurRad="38100" dist="38100" dir="2700000" algn="tl">
                    <a:srgbClr val="C0C0C0"/>
                  </a:outerShdw>
                </a:effectLst>
                <a:latin typeface="+mn-ea"/>
                <a:ea typeface="+mn-ea"/>
              </a:rPr>
              <a:t>⑸ </a:t>
            </a:r>
            <a:r>
              <a:rPr lang="zh-CN" altLang="en-US" sz="2000" b="1" dirty="0">
                <a:solidFill>
                  <a:srgbClr val="CC6600"/>
                </a:solidFill>
                <a:effectLst>
                  <a:outerShdw blurRad="38100" dist="38100" dir="2700000" algn="tl">
                    <a:srgbClr val="C0C0C0"/>
                  </a:outerShdw>
                </a:effectLst>
                <a:latin typeface="+mn-ea"/>
                <a:ea typeface="+mn-ea"/>
              </a:rPr>
              <a:t>接受：</a:t>
            </a:r>
            <a:r>
              <a:rPr lang="zh-CN" altLang="en-US" sz="2000" b="1" dirty="0">
                <a:effectLst>
                  <a:outerShdw blurRad="38100" dist="38100" dir="2700000" algn="tl">
                    <a:srgbClr val="C0C0C0"/>
                  </a:outerShdw>
                </a:effectLst>
                <a:latin typeface="+mn-ea"/>
                <a:ea typeface="+mn-ea"/>
              </a:rPr>
              <a:t>如果</a:t>
            </a:r>
            <a:r>
              <a:rPr lang="en-US" altLang="zh-CN" sz="2000" b="1" dirty="0">
                <a:effectLst>
                  <a:outerShdw blurRad="38100" dist="38100" dir="2700000" algn="tl">
                    <a:srgbClr val="C0C0C0"/>
                  </a:outerShdw>
                </a:effectLst>
                <a:latin typeface="+mn-ea"/>
                <a:ea typeface="+mn-ea"/>
              </a:rPr>
              <a:t>M.ACTION[</a:t>
            </a:r>
            <a:r>
              <a:rPr lang="en-US" altLang="zh-CN" sz="2000" b="1" dirty="0" err="1">
                <a:effectLst>
                  <a:outerShdw blurRad="38100" dist="38100" dir="2700000" algn="tl">
                    <a:srgbClr val="C0C0C0"/>
                  </a:outerShdw>
                </a:effectLst>
                <a:latin typeface="+mn-ea"/>
                <a:ea typeface="+mn-ea"/>
              </a:rPr>
              <a:t>q,a</a:t>
            </a:r>
            <a:r>
              <a:rPr lang="en-US" altLang="zh-CN" sz="2000" b="1" dirty="0">
                <a:effectLst>
                  <a:outerShdw blurRad="38100" dist="38100" dir="2700000" algn="tl">
                    <a:srgbClr val="C0C0C0"/>
                  </a:outerShdw>
                </a:effectLst>
                <a:latin typeface="+mn-ea"/>
                <a:ea typeface="+mn-ea"/>
              </a:rPr>
              <a:t>]</a:t>
            </a:r>
            <a:r>
              <a:rPr lang="zh-CN" altLang="en-US" sz="2000" b="1" dirty="0">
                <a:effectLst>
                  <a:outerShdw blurRad="38100" dist="38100" dir="2700000" algn="tl">
                    <a:srgbClr val="C0C0C0"/>
                  </a:outerShdw>
                </a:effectLst>
                <a:latin typeface="+mn-ea"/>
                <a:ea typeface="+mn-ea"/>
              </a:rPr>
              <a:t>为</a:t>
            </a:r>
            <a:r>
              <a:rPr lang="en-US" altLang="zh-CN" sz="2000" b="1" dirty="0">
                <a:effectLst>
                  <a:outerShdw blurRad="38100" dist="38100" dir="2700000" algn="tl">
                    <a:srgbClr val="C0C0C0"/>
                  </a:outerShdw>
                </a:effectLst>
                <a:latin typeface="+mn-ea"/>
                <a:ea typeface="+mn-ea"/>
              </a:rPr>
              <a:t>acc</a:t>
            </a:r>
            <a:r>
              <a:rPr lang="zh-CN" altLang="en-US" sz="2000" b="1" dirty="0">
                <a:effectLst>
                  <a:outerShdw blurRad="38100" dist="38100" dir="2700000" algn="tl">
                    <a:srgbClr val="C0C0C0"/>
                  </a:outerShdw>
                </a:effectLst>
                <a:latin typeface="+mn-ea"/>
                <a:ea typeface="+mn-ea"/>
              </a:rPr>
              <a:t>，则 输出“</a:t>
            </a:r>
            <a:r>
              <a:rPr lang="en-US" altLang="zh-CN" sz="2000" b="1" dirty="0">
                <a:effectLst>
                  <a:outerShdw blurRad="38100" dist="38100" dir="2700000" algn="tl">
                    <a:srgbClr val="C0C0C0"/>
                  </a:outerShdw>
                </a:effectLst>
                <a:latin typeface="+mn-ea"/>
                <a:ea typeface="+mn-ea"/>
              </a:rPr>
              <a:t>OK”</a:t>
            </a:r>
            <a:r>
              <a:rPr lang="zh-CN" altLang="en-US" sz="2000" b="1" dirty="0">
                <a:effectLst>
                  <a:outerShdw blurRad="38100" dist="38100" dir="2700000" algn="tl">
                    <a:srgbClr val="C0C0C0"/>
                  </a:outerShdw>
                </a:effectLst>
                <a:latin typeface="+mn-ea"/>
                <a:ea typeface="+mn-ea"/>
              </a:rPr>
              <a:t>，结束。</a:t>
            </a:r>
          </a:p>
        </p:txBody>
      </p:sp>
      <p:sp>
        <p:nvSpPr>
          <p:cNvPr id="5"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6</a:t>
            </a:fld>
            <a:endParaRPr lang="en-US" altLang="zh-C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26"/>
          <p:cNvSpPr txBox="1">
            <a:spLocks noChangeArrowheads="1"/>
          </p:cNvSpPr>
          <p:nvPr/>
        </p:nvSpPr>
        <p:spPr bwMode="auto">
          <a:xfrm>
            <a:off x="304800" y="946150"/>
            <a:ext cx="5486400" cy="1200329"/>
          </a:xfrm>
          <a:prstGeom prst="rect">
            <a:avLst/>
          </a:prstGeom>
          <a:noFill/>
          <a:ln w="9525">
            <a:noFill/>
            <a:miter lim="800000"/>
            <a:headEnd/>
            <a:tailEnd/>
          </a:ln>
          <a:effectLst/>
        </p:spPr>
        <p:txBody>
          <a:bodyPr>
            <a:spAutoFit/>
          </a:bodyPr>
          <a:lstStyle/>
          <a:p>
            <a:pPr marL="736600" indent="-736600">
              <a:lnSpc>
                <a:spcPct val="120000"/>
              </a:lnSpc>
              <a:spcBef>
                <a:spcPct val="50000"/>
              </a:spcBef>
              <a:defRPr/>
            </a:pPr>
            <a:r>
              <a:rPr lang="zh-CN" altLang="en-US" sz="2000" b="1" dirty="0" smtClean="0">
                <a:effectLst>
                  <a:outerShdw blurRad="38100" dist="38100" dir="2700000" algn="tl">
                    <a:srgbClr val="C0C0C0"/>
                  </a:outerShdw>
                </a:effectLst>
                <a:latin typeface="+mn-ea"/>
                <a:ea typeface="+mn-ea"/>
              </a:rPr>
              <a:t>例</a:t>
            </a:r>
            <a:r>
              <a:rPr lang="en-US" altLang="zh-CN" sz="2000" b="1" dirty="0" smtClean="0">
                <a:effectLst>
                  <a:outerShdw blurRad="38100" dist="38100" dir="2700000" algn="tl">
                    <a:srgbClr val="C0C0C0"/>
                  </a:outerShdw>
                </a:effectLst>
                <a:latin typeface="+mn-ea"/>
                <a:ea typeface="+mn-ea"/>
              </a:rPr>
              <a:t>6.1 </a:t>
            </a:r>
            <a:r>
              <a:rPr lang="zh-CN" altLang="en-US" sz="2000" b="1" dirty="0">
                <a:effectLst>
                  <a:outerShdw blurRad="38100" dist="38100" dir="2700000" algn="tl">
                    <a:srgbClr val="C0C0C0"/>
                  </a:outerShdw>
                </a:effectLst>
                <a:latin typeface="+mn-ea"/>
                <a:ea typeface="+mn-ea"/>
              </a:rPr>
              <a:t>设文法</a:t>
            </a:r>
            <a:r>
              <a:rPr lang="en-US" altLang="zh-CN" sz="2000" b="1" dirty="0">
                <a:effectLst>
                  <a:outerShdw blurRad="38100" dist="38100" dir="2700000" algn="tl">
                    <a:srgbClr val="C0C0C0"/>
                  </a:outerShdw>
                </a:effectLst>
                <a:latin typeface="+mn-ea"/>
                <a:ea typeface="+mn-ea"/>
              </a:rPr>
              <a:t>G[S]</a:t>
            </a:r>
            <a:r>
              <a:rPr lang="zh-CN" altLang="en-US" sz="2000" b="1" dirty="0">
                <a:effectLst>
                  <a:outerShdw blurRad="38100" dist="38100" dir="2700000" algn="tl">
                    <a:srgbClr val="C0C0C0"/>
                  </a:outerShdw>
                </a:effectLst>
                <a:latin typeface="+mn-ea"/>
                <a:ea typeface="+mn-ea"/>
              </a:rPr>
              <a:t>定义如右，并已知分析表</a:t>
            </a:r>
            <a:r>
              <a:rPr lang="en-US" altLang="zh-CN" sz="2000" b="1" dirty="0">
                <a:effectLst>
                  <a:outerShdw blurRad="38100" dist="38100" dir="2700000" algn="tl">
                    <a:srgbClr val="C0C0C0"/>
                  </a:outerShdw>
                </a:effectLst>
                <a:latin typeface="+mn-ea"/>
                <a:ea typeface="+mn-ea"/>
              </a:rPr>
              <a:t>M</a:t>
            </a:r>
            <a:r>
              <a:rPr lang="zh-CN" altLang="en-US" sz="2000" b="1" dirty="0">
                <a:effectLst>
                  <a:outerShdw blurRad="38100" dist="38100" dir="2700000" algn="tl">
                    <a:srgbClr val="C0C0C0"/>
                  </a:outerShdw>
                </a:effectLst>
                <a:latin typeface="+mn-ea"/>
                <a:ea typeface="+mn-ea"/>
              </a:rPr>
              <a:t>见表</a:t>
            </a:r>
            <a:r>
              <a:rPr lang="en-US" altLang="zh-CN" sz="2000" b="1" dirty="0">
                <a:effectLst>
                  <a:outerShdw blurRad="38100" dist="38100" dir="2700000" algn="tl">
                    <a:srgbClr val="C0C0C0"/>
                  </a:outerShdw>
                </a:effectLst>
                <a:latin typeface="+mn-ea"/>
                <a:ea typeface="+mn-ea"/>
              </a:rPr>
              <a:t>7.1</a:t>
            </a:r>
            <a:r>
              <a:rPr lang="zh-CN" altLang="en-US" sz="2000" b="1" dirty="0">
                <a:effectLst>
                  <a:outerShdw blurRad="38100" dist="38100" dir="2700000" algn="tl">
                    <a:srgbClr val="C0C0C0"/>
                  </a:outerShdw>
                </a:effectLst>
                <a:latin typeface="+mn-ea"/>
                <a:ea typeface="+mn-ea"/>
              </a:rPr>
              <a:t>，其中表中空白出表示</a:t>
            </a:r>
            <a:r>
              <a:rPr lang="en-US" altLang="zh-CN" sz="2000" b="1" dirty="0">
                <a:effectLst>
                  <a:outerShdw blurRad="38100" dist="38100" dir="2700000" algn="tl">
                    <a:srgbClr val="C0C0C0"/>
                  </a:outerShdw>
                </a:effectLst>
                <a:latin typeface="+mn-ea"/>
                <a:ea typeface="+mn-ea"/>
              </a:rPr>
              <a:t>e </a:t>
            </a:r>
            <a:r>
              <a:rPr lang="en-US" altLang="zh-CN" sz="2000" b="1" baseline="-30000" dirty="0">
                <a:effectLst>
                  <a:outerShdw blurRad="38100" dist="38100" dir="2700000" algn="tl">
                    <a:srgbClr val="C0C0C0"/>
                  </a:outerShdw>
                </a:effectLst>
                <a:latin typeface="+mn-ea"/>
                <a:ea typeface="+mn-ea"/>
              </a:rPr>
              <a:t>k</a:t>
            </a:r>
            <a:r>
              <a:rPr lang="zh-CN" altLang="en-US" sz="2000" b="1" dirty="0">
                <a:effectLst>
                  <a:outerShdw blurRad="38100" dist="38100" dir="2700000" algn="tl">
                    <a:srgbClr val="C0C0C0"/>
                  </a:outerShdw>
                </a:effectLst>
                <a:latin typeface="+mn-ea"/>
                <a:ea typeface="+mn-ea"/>
              </a:rPr>
              <a:t>。试给出输入串</a:t>
            </a:r>
            <a:r>
              <a:rPr lang="en-US" altLang="zh-CN" sz="2000" b="1" dirty="0" err="1">
                <a:effectLst>
                  <a:outerShdw blurRad="38100" dist="38100" dir="2700000" algn="tl">
                    <a:srgbClr val="C0C0C0"/>
                  </a:outerShdw>
                </a:effectLst>
                <a:latin typeface="+mn-ea"/>
                <a:ea typeface="+mn-ea"/>
              </a:rPr>
              <a:t>abbcde</a:t>
            </a:r>
            <a:r>
              <a:rPr lang="zh-CN" altLang="en-US" sz="2000" b="1" dirty="0">
                <a:effectLst>
                  <a:outerShdw blurRad="38100" dist="38100" dir="2700000" algn="tl">
                    <a:srgbClr val="C0C0C0"/>
                  </a:outerShdw>
                </a:effectLst>
                <a:latin typeface="+mn-ea"/>
                <a:ea typeface="+mn-ea"/>
              </a:rPr>
              <a:t>的</a:t>
            </a:r>
            <a:r>
              <a:rPr lang="en-US" altLang="zh-CN" sz="2000" b="1" dirty="0">
                <a:effectLst>
                  <a:outerShdw blurRad="38100" dist="38100" dir="2700000" algn="tl">
                    <a:srgbClr val="C0C0C0"/>
                  </a:outerShdw>
                </a:effectLst>
                <a:latin typeface="+mn-ea"/>
                <a:ea typeface="+mn-ea"/>
                <a:hlinkClick r:id="rId3"/>
              </a:rPr>
              <a:t>LR</a:t>
            </a:r>
            <a:r>
              <a:rPr lang="zh-CN" altLang="en-US" sz="2000" b="1" dirty="0">
                <a:effectLst>
                  <a:outerShdw blurRad="38100" dist="38100" dir="2700000" algn="tl">
                    <a:srgbClr val="C0C0C0"/>
                  </a:outerShdw>
                </a:effectLst>
                <a:latin typeface="+mn-ea"/>
                <a:ea typeface="+mn-ea"/>
                <a:hlinkClick r:id="rId3"/>
              </a:rPr>
              <a:t>分析过程</a:t>
            </a:r>
            <a:r>
              <a:rPr lang="zh-CN" altLang="en-US" sz="2000" b="1" dirty="0">
                <a:effectLst>
                  <a:outerShdw blurRad="38100" dist="38100" dir="2700000" algn="tl">
                    <a:srgbClr val="C0C0C0"/>
                  </a:outerShdw>
                </a:effectLst>
                <a:latin typeface="+mn-ea"/>
                <a:ea typeface="+mn-ea"/>
              </a:rPr>
              <a:t>。</a:t>
            </a:r>
            <a:r>
              <a:rPr lang="zh-CN" altLang="en-US" sz="2000" b="1" dirty="0">
                <a:latin typeface="+mn-ea"/>
                <a:ea typeface="+mn-ea"/>
              </a:rPr>
              <a:t> </a:t>
            </a:r>
          </a:p>
        </p:txBody>
      </p:sp>
      <p:sp>
        <p:nvSpPr>
          <p:cNvPr id="9220" name="Rectangle 1038"/>
          <p:cNvSpPr>
            <a:spLocks noChangeArrowheads="1"/>
          </p:cNvSpPr>
          <p:nvPr/>
        </p:nvSpPr>
        <p:spPr bwMode="auto">
          <a:xfrm>
            <a:off x="8583613" y="-304800"/>
            <a:ext cx="615950" cy="730250"/>
          </a:xfrm>
          <a:prstGeom prst="rect">
            <a:avLst/>
          </a:prstGeom>
          <a:noFill/>
          <a:ln w="9525">
            <a:noFill/>
            <a:miter lim="800000"/>
            <a:headEnd/>
            <a:tailEnd/>
          </a:ln>
        </p:spPr>
        <p:txBody>
          <a:bodyPr>
            <a:spAutoFit/>
          </a:bodyPr>
          <a:lstStyle/>
          <a:p>
            <a:pPr algn="r"/>
            <a:r>
              <a:rPr lang="en-US" altLang="zh-CN" sz="900" b="1"/>
              <a:t>V</a:t>
            </a:r>
            <a:r>
              <a:rPr lang="en-US" altLang="zh-CN" sz="900" b="1" baseline="-30000"/>
              <a:t>T</a:t>
            </a:r>
            <a:r>
              <a:rPr lang="en-US" altLang="zh-CN" sz="900" b="1"/>
              <a:t>∪</a:t>
            </a:r>
            <a:r>
              <a:rPr lang="en-US" altLang="zh-CN" sz="900" b="1">
                <a:latin typeface="Tahoma" pitchFamily="34" charset="0"/>
              </a:rPr>
              <a:t>V</a:t>
            </a:r>
            <a:r>
              <a:rPr lang="en-US" altLang="zh-CN" sz="900" b="1" baseline="-30000"/>
              <a:t>N</a:t>
            </a:r>
            <a:endParaRPr lang="en-US" altLang="zh-CN" sz="1000"/>
          </a:p>
          <a:p>
            <a:pPr eaLnBrk="0" hangingPunct="0"/>
            <a:endParaRPr lang="en-US" altLang="zh-CN" sz="2400"/>
          </a:p>
        </p:txBody>
      </p:sp>
      <p:sp>
        <p:nvSpPr>
          <p:cNvPr id="9221" name="Text Box 1387"/>
          <p:cNvSpPr txBox="1">
            <a:spLocks noChangeArrowheads="1"/>
          </p:cNvSpPr>
          <p:nvPr/>
        </p:nvSpPr>
        <p:spPr bwMode="auto">
          <a:xfrm>
            <a:off x="5756275" y="928608"/>
            <a:ext cx="2819400" cy="1200150"/>
          </a:xfrm>
          <a:prstGeom prst="rect">
            <a:avLst/>
          </a:prstGeom>
          <a:noFill/>
          <a:ln w="9525">
            <a:solidFill>
              <a:srgbClr val="969696"/>
            </a:solidFill>
            <a:miter lim="800000"/>
            <a:headEnd/>
            <a:tailEnd/>
          </a:ln>
        </p:spPr>
        <p:txBody>
          <a:bodyPr>
            <a:spAutoFit/>
          </a:bodyPr>
          <a:lstStyle/>
          <a:p>
            <a:pPr algn="l">
              <a:lnSpc>
                <a:spcPct val="90000"/>
              </a:lnSpc>
            </a:pPr>
            <a:r>
              <a:rPr lang="en-US" altLang="zh-CN" sz="2000" b="1" dirty="0">
                <a:latin typeface="+mn-ea"/>
                <a:ea typeface="+mn-ea"/>
              </a:rPr>
              <a:t>G[S]</a:t>
            </a:r>
            <a:r>
              <a:rPr lang="zh-CN" altLang="en-US" sz="2000" b="1" dirty="0" smtClean="0">
                <a:latin typeface="+mn-ea"/>
                <a:ea typeface="+mn-ea"/>
              </a:rPr>
              <a:t>： ⑴ </a:t>
            </a:r>
            <a:r>
              <a:rPr lang="en-US" altLang="zh-CN" sz="2000" b="1" dirty="0" err="1">
                <a:latin typeface="+mn-ea"/>
                <a:ea typeface="+mn-ea"/>
              </a:rPr>
              <a:t>S→aAcBe</a:t>
            </a:r>
            <a:endParaRPr lang="en-US" altLang="zh-CN" sz="2000" b="1" dirty="0">
              <a:latin typeface="+mn-ea"/>
              <a:ea typeface="+mn-ea"/>
            </a:endParaRPr>
          </a:p>
          <a:p>
            <a:pPr algn="l" eaLnBrk="0" hangingPunct="0">
              <a:lnSpc>
                <a:spcPct val="90000"/>
              </a:lnSpc>
            </a:pPr>
            <a:r>
              <a:rPr lang="en-US" altLang="zh-CN" sz="2000" b="1" dirty="0">
                <a:latin typeface="+mn-ea"/>
                <a:ea typeface="+mn-ea"/>
              </a:rPr>
              <a:t>      </a:t>
            </a:r>
            <a:r>
              <a:rPr lang="en-US" altLang="zh-CN" sz="2000" b="1" dirty="0" smtClean="0">
                <a:latin typeface="+mn-ea"/>
                <a:ea typeface="+mn-ea"/>
              </a:rPr>
              <a:t> ⑵ </a:t>
            </a:r>
            <a:r>
              <a:rPr lang="en-US" altLang="zh-CN" sz="2000" b="1" dirty="0" err="1">
                <a:latin typeface="+mn-ea"/>
                <a:ea typeface="+mn-ea"/>
              </a:rPr>
              <a:t>A→b</a:t>
            </a:r>
            <a:endParaRPr lang="en-US" altLang="zh-CN" sz="2000" b="1" dirty="0">
              <a:latin typeface="+mn-ea"/>
              <a:ea typeface="+mn-ea"/>
            </a:endParaRPr>
          </a:p>
          <a:p>
            <a:pPr algn="l" eaLnBrk="0" hangingPunct="0">
              <a:lnSpc>
                <a:spcPct val="90000"/>
              </a:lnSpc>
            </a:pPr>
            <a:r>
              <a:rPr lang="en-US" altLang="zh-CN" sz="2000" b="1" dirty="0">
                <a:latin typeface="+mn-ea"/>
                <a:ea typeface="+mn-ea"/>
              </a:rPr>
              <a:t>       </a:t>
            </a:r>
            <a:r>
              <a:rPr lang="en-US" altLang="zh-CN" sz="2000" b="1" dirty="0" smtClean="0">
                <a:latin typeface="+mn-ea"/>
                <a:ea typeface="+mn-ea"/>
              </a:rPr>
              <a:t>⑶ </a:t>
            </a:r>
            <a:r>
              <a:rPr lang="en-US" altLang="zh-CN" sz="2000" b="1" dirty="0" err="1">
                <a:latin typeface="+mn-ea"/>
                <a:ea typeface="+mn-ea"/>
              </a:rPr>
              <a:t>A→Ab</a:t>
            </a:r>
            <a:endParaRPr lang="en-US" altLang="zh-CN" sz="2000" b="1" dirty="0">
              <a:latin typeface="+mn-ea"/>
              <a:ea typeface="+mn-ea"/>
            </a:endParaRPr>
          </a:p>
          <a:p>
            <a:pPr algn="l" eaLnBrk="0" hangingPunct="0">
              <a:lnSpc>
                <a:spcPct val="90000"/>
              </a:lnSpc>
            </a:pPr>
            <a:r>
              <a:rPr lang="en-US" altLang="zh-CN" sz="2000" b="1" dirty="0">
                <a:latin typeface="+mn-ea"/>
                <a:ea typeface="+mn-ea"/>
              </a:rPr>
              <a:t>       </a:t>
            </a:r>
            <a:r>
              <a:rPr lang="en-US" altLang="zh-CN" sz="2000" b="1" dirty="0" smtClean="0">
                <a:latin typeface="+mn-ea"/>
                <a:ea typeface="+mn-ea"/>
              </a:rPr>
              <a:t>⑷ </a:t>
            </a:r>
            <a:r>
              <a:rPr lang="en-US" altLang="zh-CN" sz="2000" b="1" dirty="0" err="1">
                <a:latin typeface="+mn-ea"/>
                <a:ea typeface="+mn-ea"/>
              </a:rPr>
              <a:t>B→d</a:t>
            </a:r>
            <a:endParaRPr lang="en-US" altLang="zh-CN" sz="2000" b="1" dirty="0">
              <a:latin typeface="+mn-ea"/>
              <a:ea typeface="+mn-ea"/>
            </a:endParaRPr>
          </a:p>
        </p:txBody>
      </p:sp>
      <p:pic>
        <p:nvPicPr>
          <p:cNvPr id="9223" name="Picture 1389" descr="表7_1文法G[S]LR分析表M"/>
          <p:cNvPicPr>
            <a:picLocks noChangeAspect="1" noChangeArrowheads="1"/>
          </p:cNvPicPr>
          <p:nvPr/>
        </p:nvPicPr>
        <p:blipFill>
          <a:blip r:embed="rId4" cstate="print"/>
          <a:srcRect/>
          <a:stretch>
            <a:fillRect/>
          </a:stretch>
        </p:blipFill>
        <p:spPr bwMode="auto">
          <a:xfrm>
            <a:off x="533401" y="2198160"/>
            <a:ext cx="7696199" cy="3897840"/>
          </a:xfrm>
          <a:prstGeom prst="rect">
            <a:avLst/>
          </a:prstGeom>
          <a:noFill/>
          <a:ln w="9525">
            <a:noFill/>
            <a:miter lim="800000"/>
            <a:headEnd/>
            <a:tailEnd/>
          </a:ln>
        </p:spPr>
      </p:pic>
      <p:sp>
        <p:nvSpPr>
          <p:cNvPr id="8"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7</a:t>
            </a:fld>
            <a:endParaRPr lang="en-US" alt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Text Box 7"/>
          <p:cNvSpPr txBox="1">
            <a:spLocks noChangeArrowheads="1"/>
          </p:cNvSpPr>
          <p:nvPr/>
        </p:nvSpPr>
        <p:spPr bwMode="auto">
          <a:xfrm>
            <a:off x="2280351" y="2923824"/>
            <a:ext cx="2514600" cy="1508125"/>
          </a:xfrm>
          <a:prstGeom prst="rect">
            <a:avLst/>
          </a:prstGeom>
          <a:noFill/>
          <a:ln w="9525">
            <a:solidFill>
              <a:schemeClr val="tx1"/>
            </a:solidFill>
            <a:miter lim="800000"/>
            <a:headEnd/>
            <a:tailEnd/>
          </a:ln>
        </p:spPr>
        <p:txBody>
          <a:bodyPr wrap="square">
            <a:spAutoFit/>
          </a:bodyPr>
          <a:lstStyle/>
          <a:p>
            <a:pPr>
              <a:spcBef>
                <a:spcPct val="20000"/>
              </a:spcBef>
            </a:pPr>
            <a:r>
              <a:rPr lang="en-US" altLang="zh-CN" sz="2000" b="1" dirty="0"/>
              <a:t>G[S]</a:t>
            </a:r>
            <a:r>
              <a:rPr lang="zh-CN" altLang="en-US" sz="2000" b="1" dirty="0"/>
              <a:t>：⑴ </a:t>
            </a:r>
            <a:r>
              <a:rPr lang="en-US" altLang="zh-CN" sz="2000" b="1" dirty="0" err="1"/>
              <a:t>S→aAcBe</a:t>
            </a:r>
            <a:endParaRPr lang="en-US" altLang="zh-CN" sz="2000" b="1" dirty="0"/>
          </a:p>
          <a:p>
            <a:pPr algn="just" eaLnBrk="0" hangingPunct="0">
              <a:spcBef>
                <a:spcPct val="20000"/>
              </a:spcBef>
            </a:pPr>
            <a:r>
              <a:rPr lang="en-US" altLang="zh-CN" sz="2000" b="1" dirty="0"/>
              <a:t>            ⑵ </a:t>
            </a:r>
            <a:r>
              <a:rPr lang="en-US" altLang="zh-CN" sz="2000" b="1" dirty="0" err="1"/>
              <a:t>A→b</a:t>
            </a:r>
            <a:endParaRPr lang="en-US" altLang="zh-CN" sz="2000" b="1" dirty="0"/>
          </a:p>
          <a:p>
            <a:pPr algn="just" eaLnBrk="0" hangingPunct="0">
              <a:spcBef>
                <a:spcPct val="20000"/>
              </a:spcBef>
            </a:pPr>
            <a:r>
              <a:rPr lang="en-US" altLang="zh-CN" sz="2000" b="1" dirty="0"/>
              <a:t>            ⑶ </a:t>
            </a:r>
            <a:r>
              <a:rPr lang="en-US" altLang="zh-CN" sz="2000" b="1" dirty="0" err="1"/>
              <a:t>A→Ab</a:t>
            </a:r>
            <a:endParaRPr lang="en-US" altLang="zh-CN" sz="2000" b="1" dirty="0"/>
          </a:p>
          <a:p>
            <a:pPr algn="just" eaLnBrk="0" hangingPunct="0">
              <a:spcBef>
                <a:spcPct val="20000"/>
              </a:spcBef>
            </a:pPr>
            <a:r>
              <a:rPr lang="en-US" altLang="zh-CN" sz="2000" b="1" dirty="0"/>
              <a:t>            ⑷ </a:t>
            </a:r>
            <a:r>
              <a:rPr lang="en-US" altLang="zh-CN" sz="2000" b="1" dirty="0" err="1"/>
              <a:t>B→d</a:t>
            </a:r>
            <a:endParaRPr lang="en-US" altLang="zh-CN" sz="2000" b="1" dirty="0"/>
          </a:p>
        </p:txBody>
      </p:sp>
      <p:grpSp>
        <p:nvGrpSpPr>
          <p:cNvPr id="4" name="Group 9"/>
          <p:cNvGrpSpPr>
            <a:grpSpLocks/>
          </p:cNvGrpSpPr>
          <p:nvPr/>
        </p:nvGrpSpPr>
        <p:grpSpPr bwMode="auto">
          <a:xfrm>
            <a:off x="381000" y="1019175"/>
            <a:ext cx="7924800" cy="1771650"/>
            <a:chOff x="480" y="829"/>
            <a:chExt cx="4992" cy="1116"/>
          </a:xfrm>
        </p:grpSpPr>
        <p:sp>
          <p:nvSpPr>
            <p:cNvPr id="60426" name="Text Box 10"/>
            <p:cNvSpPr txBox="1">
              <a:spLocks noChangeArrowheads="1"/>
            </p:cNvSpPr>
            <p:nvPr/>
          </p:nvSpPr>
          <p:spPr bwMode="auto">
            <a:xfrm>
              <a:off x="480" y="829"/>
              <a:ext cx="4992" cy="1116"/>
            </a:xfrm>
            <a:prstGeom prst="rect">
              <a:avLst/>
            </a:prstGeom>
            <a:noFill/>
            <a:ln w="9525">
              <a:noFill/>
              <a:miter lim="800000"/>
              <a:headEnd/>
              <a:tailEnd/>
            </a:ln>
            <a:effectLst/>
          </p:spPr>
          <p:txBody>
            <a:bodyPr wrap="square">
              <a:spAutoFit/>
            </a:bodyPr>
            <a:lstStyle/>
            <a:p>
              <a:pPr indent="595313" algn="l">
                <a:lnSpc>
                  <a:spcPct val="130000"/>
                </a:lnSpc>
                <a:spcBef>
                  <a:spcPct val="30000"/>
                </a:spcBef>
                <a:defRPr/>
              </a:pPr>
              <a:r>
                <a:rPr lang="zh-CN" altLang="en-US" sz="2000" b="1" dirty="0">
                  <a:effectLst>
                    <a:outerShdw blurRad="38100" dist="38100" dir="2700000" algn="tl">
                      <a:srgbClr val="C0C0C0"/>
                    </a:outerShdw>
                  </a:effectLst>
                  <a:ea typeface="宋体" pitchFamily="2" charset="-122"/>
                </a:rPr>
                <a:t>定义</a:t>
              </a:r>
              <a:r>
                <a:rPr lang="en-US" altLang="zh-CN" sz="2000" b="1" dirty="0">
                  <a:effectLst>
                    <a:outerShdw blurRad="38100" dist="38100" dir="2700000" algn="tl">
                      <a:srgbClr val="C0C0C0"/>
                    </a:outerShdw>
                  </a:effectLst>
                  <a:ea typeface="宋体" pitchFamily="2" charset="-122"/>
                </a:rPr>
                <a:t>7.1  </a:t>
              </a:r>
              <a:r>
                <a:rPr lang="zh-CN" altLang="en-US" sz="2000" b="1" dirty="0">
                  <a:effectLst>
                    <a:outerShdw blurRad="38100" dist="38100" dir="2700000" algn="tl">
                      <a:srgbClr val="C0C0C0"/>
                    </a:outerShdw>
                  </a:effectLst>
                  <a:ea typeface="宋体" pitchFamily="2" charset="-122"/>
                </a:rPr>
                <a:t>将符号串的任意含有头符号的子串称为</a:t>
              </a:r>
              <a:r>
                <a:rPr lang="zh-CN" altLang="en-US" sz="2000" b="1" dirty="0">
                  <a:solidFill>
                    <a:srgbClr val="FF6600"/>
                  </a:solidFill>
                  <a:effectLst>
                    <a:outerShdw blurRad="38100" dist="38100" dir="2700000" algn="tl">
                      <a:srgbClr val="C0C0C0"/>
                    </a:outerShdw>
                  </a:effectLst>
                  <a:ea typeface="宋体" pitchFamily="2" charset="-122"/>
                </a:rPr>
                <a:t>前缀</a:t>
              </a:r>
              <a:r>
                <a:rPr lang="zh-CN" altLang="en-US" sz="2000" b="1" dirty="0">
                  <a:effectLst>
                    <a:outerShdw blurRad="38100" dist="38100" dir="2700000" algn="tl">
                      <a:srgbClr val="C0C0C0"/>
                    </a:outerShdw>
                  </a:effectLst>
                  <a:ea typeface="宋体" pitchFamily="2" charset="-122"/>
                </a:rPr>
                <a:t>。特别地，空串</a:t>
              </a:r>
              <a:r>
                <a:rPr lang="en-US" altLang="zh-CN" sz="2000" b="1" dirty="0">
                  <a:effectLst>
                    <a:outerShdw blurRad="38100" dist="38100" dir="2700000" algn="tl">
                      <a:srgbClr val="C0C0C0"/>
                    </a:outerShdw>
                  </a:effectLst>
                  <a:ea typeface="宋体" pitchFamily="2" charset="-122"/>
                </a:rPr>
                <a:t>ε</a:t>
              </a:r>
              <a:r>
                <a:rPr lang="zh-CN" altLang="en-US" sz="2000" b="1" dirty="0">
                  <a:effectLst>
                    <a:outerShdw blurRad="38100" dist="38100" dir="2700000" algn="tl">
                      <a:srgbClr val="C0C0C0"/>
                    </a:outerShdw>
                  </a:effectLst>
                  <a:ea typeface="宋体" pitchFamily="2" charset="-122"/>
                </a:rPr>
                <a:t>为任意串的前缀。</a:t>
              </a:r>
            </a:p>
            <a:p>
              <a:pPr indent="595313" algn="l">
                <a:lnSpc>
                  <a:spcPct val="130000"/>
                </a:lnSpc>
                <a:spcBef>
                  <a:spcPct val="30000"/>
                </a:spcBef>
                <a:defRPr/>
              </a:pPr>
              <a:r>
                <a:rPr lang="zh-CN" altLang="en-US" sz="2000" b="1" dirty="0">
                  <a:effectLst>
                    <a:outerShdw blurRad="38100" dist="38100" dir="2700000" algn="tl">
                      <a:srgbClr val="C0C0C0"/>
                    </a:outerShdw>
                  </a:effectLst>
                  <a:ea typeface="宋体" pitchFamily="2" charset="-122"/>
                </a:rPr>
                <a:t>定义</a:t>
              </a:r>
              <a:r>
                <a:rPr lang="en-US" altLang="zh-CN" sz="2000" b="1" dirty="0">
                  <a:effectLst>
                    <a:outerShdw blurRad="38100" dist="38100" dir="2700000" algn="tl">
                      <a:srgbClr val="C0C0C0"/>
                    </a:outerShdw>
                  </a:effectLst>
                  <a:ea typeface="宋体" pitchFamily="2" charset="-122"/>
                </a:rPr>
                <a:t>7.2  </a:t>
              </a:r>
              <a:r>
                <a:rPr lang="zh-CN" altLang="en-US" sz="2000" b="1" dirty="0">
                  <a:effectLst>
                    <a:outerShdw blurRad="38100" dist="38100" dir="2700000" algn="tl">
                      <a:srgbClr val="C0C0C0"/>
                    </a:outerShdw>
                  </a:effectLst>
                  <a:ea typeface="宋体" pitchFamily="2" charset="-122"/>
                </a:rPr>
                <a:t>设文法</a:t>
              </a:r>
              <a:r>
                <a:rPr lang="en-US" altLang="zh-CN" sz="2000" b="1" dirty="0">
                  <a:effectLst>
                    <a:outerShdw blurRad="38100" dist="38100" dir="2700000" algn="tl">
                      <a:srgbClr val="C0C0C0"/>
                    </a:outerShdw>
                  </a:effectLst>
                  <a:ea typeface="宋体" pitchFamily="2" charset="-122"/>
                </a:rPr>
                <a:t>G[S]</a:t>
              </a:r>
              <a:r>
                <a:rPr lang="zh-CN" altLang="en-US" sz="2000" b="1" dirty="0">
                  <a:effectLst>
                    <a:outerShdw blurRad="38100" dist="38100" dir="2700000" algn="tl">
                      <a:srgbClr val="C0C0C0"/>
                    </a:outerShdw>
                  </a:effectLst>
                  <a:ea typeface="宋体" pitchFamily="2" charset="-122"/>
                </a:rPr>
                <a:t>，如果</a:t>
              </a:r>
              <a:r>
                <a:rPr lang="en-US" altLang="zh-CN" sz="2000" b="1" dirty="0" err="1">
                  <a:effectLst>
                    <a:outerShdw blurRad="38100" dist="38100" dir="2700000" algn="tl">
                      <a:srgbClr val="C0C0C0"/>
                    </a:outerShdw>
                  </a:effectLst>
                  <a:ea typeface="宋体" pitchFamily="2" charset="-122"/>
                </a:rPr>
                <a:t>S</a:t>
              </a:r>
              <a:r>
                <a:rPr lang="en-US" altLang="zh-CN" sz="2000" b="1" dirty="0" err="1">
                  <a:effectLst>
                    <a:outerShdw blurRad="38100" dist="38100" dir="2700000" algn="tl">
                      <a:srgbClr val="C0C0C0"/>
                    </a:outerShdw>
                  </a:effectLst>
                  <a:ea typeface="宋体" pitchFamily="2" charset="-122"/>
                  <a:sym typeface="Symbol" pitchFamily="18" charset="2"/>
                </a:rPr>
                <a:t></a:t>
              </a:r>
              <a:r>
                <a:rPr lang="en-US" altLang="zh-CN" sz="2000" b="1" dirty="0" err="1">
                  <a:effectLst>
                    <a:outerShdw blurRad="38100" dist="38100" dir="2700000" algn="tl">
                      <a:srgbClr val="C0C0C0"/>
                    </a:outerShdw>
                  </a:effectLst>
                  <a:ea typeface="宋体" pitchFamily="2" charset="-122"/>
                </a:rPr>
                <a:t>αAω</a:t>
              </a:r>
              <a:r>
                <a:rPr lang="en-US" altLang="zh-CN" sz="2000" b="1" dirty="0" err="1">
                  <a:effectLst>
                    <a:outerShdw blurRad="38100" dist="38100" dir="2700000" algn="tl">
                      <a:srgbClr val="C0C0C0"/>
                    </a:outerShdw>
                  </a:effectLst>
                  <a:ea typeface="宋体" pitchFamily="2" charset="-122"/>
                  <a:sym typeface="Symbol" pitchFamily="18" charset="2"/>
                </a:rPr>
                <a:t></a:t>
              </a:r>
              <a:r>
                <a:rPr lang="en-US" altLang="zh-CN" sz="2000" b="1" dirty="0" err="1">
                  <a:effectLst>
                    <a:outerShdw blurRad="38100" dist="38100" dir="2700000" algn="tl">
                      <a:srgbClr val="C0C0C0"/>
                    </a:outerShdw>
                  </a:effectLst>
                  <a:ea typeface="宋体" pitchFamily="2" charset="-122"/>
                </a:rPr>
                <a:t>αβω</a:t>
              </a:r>
              <a:r>
                <a:rPr lang="zh-CN" altLang="en-US" sz="2000" b="1" dirty="0">
                  <a:effectLst>
                    <a:outerShdw blurRad="38100" dist="38100" dir="2700000" algn="tl">
                      <a:srgbClr val="C0C0C0"/>
                    </a:outerShdw>
                  </a:effectLst>
                  <a:ea typeface="宋体" pitchFamily="2" charset="-122"/>
                </a:rPr>
                <a:t>是句型</a:t>
              </a:r>
              <a:r>
                <a:rPr lang="en-US" altLang="zh-CN" sz="2000" b="1" dirty="0" err="1">
                  <a:effectLst>
                    <a:outerShdw blurRad="38100" dist="38100" dir="2700000" algn="tl">
                      <a:srgbClr val="C0C0C0"/>
                    </a:outerShdw>
                  </a:effectLst>
                  <a:ea typeface="宋体" pitchFamily="2" charset="-122"/>
                </a:rPr>
                <a:t>αβω</a:t>
              </a:r>
              <a:r>
                <a:rPr lang="zh-CN" altLang="en-US" sz="2000" b="1" dirty="0">
                  <a:effectLst>
                    <a:outerShdw blurRad="38100" dist="38100" dir="2700000" algn="tl">
                      <a:srgbClr val="C0C0C0"/>
                    </a:outerShdw>
                  </a:effectLst>
                  <a:ea typeface="宋体" pitchFamily="2" charset="-122"/>
                </a:rPr>
                <a:t>的规范</a:t>
              </a:r>
              <a:r>
                <a:rPr lang="zh-CN" altLang="en-US" sz="2000" b="1" dirty="0" smtClean="0">
                  <a:effectLst>
                    <a:outerShdw blurRad="38100" dist="38100" dir="2700000" algn="tl">
                      <a:srgbClr val="C0C0C0"/>
                    </a:outerShdw>
                  </a:effectLst>
                  <a:ea typeface="宋体" pitchFamily="2" charset="-122"/>
                </a:rPr>
                <a:t>推导，</a:t>
              </a:r>
              <a:r>
                <a:rPr lang="en-US" altLang="zh-CN" sz="2000" b="1" dirty="0" err="1">
                  <a:effectLst>
                    <a:outerShdw blurRad="38100" dist="38100" dir="2700000" algn="tl">
                      <a:srgbClr val="C0C0C0"/>
                    </a:outerShdw>
                  </a:effectLst>
                  <a:ea typeface="宋体" pitchFamily="2" charset="-122"/>
                </a:rPr>
                <a:t>αβ</a:t>
              </a:r>
              <a:r>
                <a:rPr lang="zh-CN" altLang="en-US" sz="2000" b="1" dirty="0">
                  <a:effectLst>
                    <a:outerShdw blurRad="38100" dist="38100" dir="2700000" algn="tl">
                      <a:srgbClr val="C0C0C0"/>
                    </a:outerShdw>
                  </a:effectLst>
                  <a:ea typeface="宋体" pitchFamily="2" charset="-122"/>
                </a:rPr>
                <a:t>的前缀称为</a:t>
              </a:r>
              <a:r>
                <a:rPr lang="zh-CN" altLang="en-US" sz="2000" b="1" dirty="0">
                  <a:solidFill>
                    <a:srgbClr val="FF6600"/>
                  </a:solidFill>
                  <a:effectLst>
                    <a:outerShdw blurRad="38100" dist="38100" dir="2700000" algn="tl">
                      <a:srgbClr val="C0C0C0"/>
                    </a:outerShdw>
                  </a:effectLst>
                  <a:ea typeface="宋体" pitchFamily="2" charset="-122"/>
                </a:rPr>
                <a:t>活前缀</a:t>
              </a:r>
              <a:r>
                <a:rPr lang="zh-CN" altLang="en-US" sz="2000" b="1" dirty="0">
                  <a:effectLst>
                    <a:outerShdw blurRad="38100" dist="38100" dir="2700000" algn="tl">
                      <a:srgbClr val="C0C0C0"/>
                    </a:outerShdw>
                  </a:effectLst>
                  <a:ea typeface="宋体" pitchFamily="2" charset="-122"/>
                </a:rPr>
                <a:t>。</a:t>
              </a:r>
            </a:p>
          </p:txBody>
        </p:sp>
        <p:sp>
          <p:nvSpPr>
            <p:cNvPr id="11272" name="Text Box 11"/>
            <p:cNvSpPr txBox="1">
              <a:spLocks noChangeArrowheads="1"/>
            </p:cNvSpPr>
            <p:nvPr/>
          </p:nvSpPr>
          <p:spPr bwMode="auto">
            <a:xfrm>
              <a:off x="2913" y="1393"/>
              <a:ext cx="255" cy="288"/>
            </a:xfrm>
            <a:prstGeom prst="rect">
              <a:avLst/>
            </a:prstGeom>
            <a:noFill/>
            <a:ln w="9525">
              <a:noFill/>
              <a:miter lim="800000"/>
              <a:headEnd/>
              <a:tailEnd/>
            </a:ln>
          </p:spPr>
          <p:txBody>
            <a:bodyPr>
              <a:spAutoFit/>
            </a:bodyPr>
            <a:lstStyle/>
            <a:p>
              <a:pPr>
                <a:spcBef>
                  <a:spcPct val="50000"/>
                </a:spcBef>
              </a:pPr>
              <a:r>
                <a:rPr lang="en-US" altLang="zh-CN" sz="2400" dirty="0">
                  <a:latin typeface="Tahoma" pitchFamily="34" charset="0"/>
                </a:rPr>
                <a:t>*</a:t>
              </a:r>
            </a:p>
          </p:txBody>
        </p:sp>
        <p:sp>
          <p:nvSpPr>
            <p:cNvPr id="11273" name="Text Box 12"/>
            <p:cNvSpPr txBox="1">
              <a:spLocks noChangeArrowheads="1"/>
            </p:cNvSpPr>
            <p:nvPr/>
          </p:nvSpPr>
          <p:spPr bwMode="auto">
            <a:xfrm>
              <a:off x="2871" y="1566"/>
              <a:ext cx="254" cy="173"/>
            </a:xfrm>
            <a:prstGeom prst="rect">
              <a:avLst/>
            </a:prstGeom>
            <a:noFill/>
            <a:ln w="9525">
              <a:noFill/>
              <a:miter lim="800000"/>
              <a:headEnd/>
              <a:tailEnd/>
            </a:ln>
          </p:spPr>
          <p:txBody>
            <a:bodyPr>
              <a:spAutoFit/>
            </a:bodyPr>
            <a:lstStyle/>
            <a:p>
              <a:pPr>
                <a:spcBef>
                  <a:spcPct val="50000"/>
                </a:spcBef>
              </a:pPr>
              <a:r>
                <a:rPr lang="en-US" altLang="zh-CN" sz="1200" b="1">
                  <a:latin typeface="Tahoma" pitchFamily="34" charset="0"/>
                </a:rPr>
                <a:t>R</a:t>
              </a:r>
            </a:p>
          </p:txBody>
        </p:sp>
        <p:sp>
          <p:nvSpPr>
            <p:cNvPr id="11274" name="Text Box 13"/>
            <p:cNvSpPr txBox="1">
              <a:spLocks noChangeArrowheads="1"/>
            </p:cNvSpPr>
            <p:nvPr/>
          </p:nvSpPr>
          <p:spPr bwMode="auto">
            <a:xfrm>
              <a:off x="3408" y="1550"/>
              <a:ext cx="255" cy="173"/>
            </a:xfrm>
            <a:prstGeom prst="rect">
              <a:avLst/>
            </a:prstGeom>
            <a:noFill/>
            <a:ln w="9525">
              <a:noFill/>
              <a:miter lim="800000"/>
              <a:headEnd/>
              <a:tailEnd/>
            </a:ln>
          </p:spPr>
          <p:txBody>
            <a:bodyPr>
              <a:spAutoFit/>
            </a:bodyPr>
            <a:lstStyle/>
            <a:p>
              <a:pPr>
                <a:spcBef>
                  <a:spcPct val="50000"/>
                </a:spcBef>
              </a:pPr>
              <a:r>
                <a:rPr lang="en-US" altLang="zh-CN" sz="1200" b="1" dirty="0">
                  <a:latin typeface="Tahoma" pitchFamily="34" charset="0"/>
                </a:rPr>
                <a:t>R</a:t>
              </a:r>
            </a:p>
          </p:txBody>
        </p:sp>
      </p:grpSp>
      <p:sp>
        <p:nvSpPr>
          <p:cNvPr id="16"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8</a:t>
            </a:fld>
            <a:endParaRPr lang="en-US" altLang="zh-CN" dirty="0"/>
          </a:p>
        </p:txBody>
      </p:sp>
      <p:sp>
        <p:nvSpPr>
          <p:cNvPr id="17" name="Text Box 2078"/>
          <p:cNvSpPr txBox="1">
            <a:spLocks noChangeArrowheads="1"/>
          </p:cNvSpPr>
          <p:nvPr/>
        </p:nvSpPr>
        <p:spPr bwMode="auto">
          <a:xfrm>
            <a:off x="533400" y="304800"/>
            <a:ext cx="4572000" cy="523220"/>
          </a:xfrm>
          <a:prstGeom prst="rect">
            <a:avLst/>
          </a:prstGeom>
          <a:noFill/>
          <a:ln w="9525">
            <a:noFill/>
            <a:miter lim="800000"/>
            <a:headEnd/>
            <a:tailEnd/>
          </a:ln>
        </p:spPr>
        <p:txBody>
          <a:bodyPr>
            <a:spAutoFit/>
          </a:bodyPr>
          <a:lstStyle/>
          <a:p>
            <a:pPr algn="just">
              <a:spcBef>
                <a:spcPct val="50000"/>
              </a:spcBef>
            </a:pPr>
            <a:r>
              <a:rPr lang="en-US" altLang="zh-CN" sz="2800" b="1" dirty="0" smtClean="0">
                <a:solidFill>
                  <a:srgbClr val="CC0099"/>
                </a:solidFill>
                <a:latin typeface="黑体" pitchFamily="49" charset="-122"/>
                <a:ea typeface="黑体" pitchFamily="49" charset="-122"/>
              </a:rPr>
              <a:t>6.2.1  </a:t>
            </a:r>
            <a:r>
              <a:rPr lang="zh-CN" altLang="en-US" sz="2800" b="1" dirty="0" smtClean="0">
                <a:solidFill>
                  <a:srgbClr val="CC0099"/>
                </a:solidFill>
                <a:latin typeface="黑体" pitchFamily="49" charset="-122"/>
                <a:ea typeface="黑体" pitchFamily="49" charset="-122"/>
              </a:rPr>
              <a:t>活</a:t>
            </a:r>
            <a:r>
              <a:rPr lang="zh-CN" altLang="en-US" sz="2800" b="1" dirty="0">
                <a:solidFill>
                  <a:srgbClr val="CC0099"/>
                </a:solidFill>
                <a:latin typeface="黑体" pitchFamily="49" charset="-122"/>
                <a:ea typeface="黑体" pitchFamily="49" charset="-122"/>
              </a:rPr>
              <a:t>前缀</a:t>
            </a:r>
          </a:p>
        </p:txBody>
      </p:sp>
      <p:sp>
        <p:nvSpPr>
          <p:cNvPr id="18" name="Text Box 12"/>
          <p:cNvSpPr txBox="1">
            <a:spLocks noChangeArrowheads="1"/>
          </p:cNvSpPr>
          <p:nvPr/>
        </p:nvSpPr>
        <p:spPr bwMode="auto">
          <a:xfrm>
            <a:off x="914400" y="4673601"/>
            <a:ext cx="4571999" cy="396875"/>
          </a:xfrm>
          <a:prstGeom prst="rect">
            <a:avLst/>
          </a:prstGeom>
          <a:noFill/>
          <a:ln w="9525">
            <a:noFill/>
            <a:miter lim="800000"/>
            <a:headEnd/>
            <a:tailEnd/>
          </a:ln>
          <a:effectLst/>
        </p:spPr>
        <p:txBody>
          <a:bodyPr wrap="square">
            <a:spAutoFit/>
          </a:bodyPr>
          <a:lstStyle/>
          <a:p>
            <a:pPr algn="ctr">
              <a:spcBef>
                <a:spcPct val="50000"/>
              </a:spcBef>
              <a:defRPr/>
            </a:pPr>
            <a:r>
              <a:rPr lang="en-US" altLang="zh-CN" sz="2000" b="1" dirty="0" err="1">
                <a:solidFill>
                  <a:srgbClr val="000066"/>
                </a:solidFill>
                <a:effectLst>
                  <a:outerShdw blurRad="38100" dist="38100" dir="2700000" algn="tl">
                    <a:srgbClr val="C0C0C0"/>
                  </a:outerShdw>
                </a:effectLst>
                <a:latin typeface="+mn-ea"/>
                <a:ea typeface="+mn-ea"/>
              </a:rPr>
              <a:t>S</a:t>
            </a:r>
            <a:r>
              <a:rPr lang="en-US" altLang="zh-CN" sz="2000" b="1" dirty="0" err="1">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smtClean="0">
                <a:solidFill>
                  <a:srgbClr val="069406"/>
                </a:solidFill>
                <a:effectLst>
                  <a:outerShdw blurRad="38100" dist="38100" dir="2700000" algn="tl">
                    <a:srgbClr val="C0C0C0"/>
                  </a:outerShdw>
                </a:effectLst>
                <a:latin typeface="+mn-ea"/>
                <a:ea typeface="+mn-ea"/>
              </a:rPr>
              <a:t>aAcBe</a:t>
            </a:r>
            <a:r>
              <a:rPr lang="en-US" altLang="zh-CN" sz="2000" b="1" dirty="0" err="1" smtClean="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smtClean="0">
                <a:solidFill>
                  <a:srgbClr val="000066"/>
                </a:solidFill>
                <a:effectLst>
                  <a:outerShdw blurRad="38100" dist="38100" dir="2700000" algn="tl">
                    <a:srgbClr val="C0C0C0"/>
                  </a:outerShdw>
                </a:effectLst>
                <a:latin typeface="+mn-ea"/>
                <a:ea typeface="+mn-ea"/>
              </a:rPr>
              <a:t>aAc</a:t>
            </a:r>
            <a:r>
              <a:rPr lang="en-US" altLang="zh-CN" sz="2000" b="1" dirty="0" err="1" smtClean="0">
                <a:solidFill>
                  <a:srgbClr val="009900"/>
                </a:solidFill>
                <a:effectLst>
                  <a:outerShdw blurRad="38100" dist="38100" dir="2700000" algn="tl">
                    <a:srgbClr val="C0C0C0"/>
                  </a:outerShdw>
                </a:effectLst>
                <a:latin typeface="+mn-ea"/>
                <a:ea typeface="+mn-ea"/>
              </a:rPr>
              <a:t>d</a:t>
            </a:r>
            <a:r>
              <a:rPr lang="en-US" altLang="zh-CN" sz="2000" b="1" dirty="0" err="1" smtClean="0">
                <a:solidFill>
                  <a:srgbClr val="000066"/>
                </a:solidFill>
                <a:effectLst>
                  <a:outerShdw blurRad="38100" dist="38100" dir="2700000" algn="tl">
                    <a:srgbClr val="C0C0C0"/>
                  </a:outerShdw>
                </a:effectLst>
                <a:latin typeface="+mn-ea"/>
                <a:ea typeface="+mn-ea"/>
              </a:rPr>
              <a:t>e</a:t>
            </a:r>
            <a:r>
              <a:rPr lang="en-US" altLang="zh-CN" sz="2000" b="1" dirty="0" err="1" smtClean="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smtClean="0">
                <a:solidFill>
                  <a:srgbClr val="000066"/>
                </a:solidFill>
                <a:effectLst>
                  <a:outerShdw blurRad="38100" dist="38100" dir="2700000" algn="tl">
                    <a:srgbClr val="C0C0C0"/>
                  </a:outerShdw>
                </a:effectLst>
                <a:latin typeface="+mn-ea"/>
                <a:ea typeface="+mn-ea"/>
              </a:rPr>
              <a:t>a</a:t>
            </a:r>
            <a:r>
              <a:rPr lang="en-US" altLang="zh-CN" sz="2000" b="1" dirty="0" err="1" smtClean="0">
                <a:solidFill>
                  <a:srgbClr val="009900"/>
                </a:solidFill>
                <a:effectLst>
                  <a:outerShdw blurRad="38100" dist="38100" dir="2700000" algn="tl">
                    <a:srgbClr val="C0C0C0"/>
                  </a:outerShdw>
                </a:effectLst>
                <a:latin typeface="+mn-ea"/>
                <a:ea typeface="+mn-ea"/>
              </a:rPr>
              <a:t>Ab</a:t>
            </a:r>
            <a:r>
              <a:rPr lang="en-US" altLang="zh-CN" sz="2000" b="1" dirty="0" err="1" smtClean="0">
                <a:solidFill>
                  <a:srgbClr val="000066"/>
                </a:solidFill>
                <a:effectLst>
                  <a:outerShdw blurRad="38100" dist="38100" dir="2700000" algn="tl">
                    <a:srgbClr val="C0C0C0"/>
                  </a:outerShdw>
                </a:effectLst>
                <a:latin typeface="+mn-ea"/>
                <a:ea typeface="+mn-ea"/>
              </a:rPr>
              <a:t>cde</a:t>
            </a:r>
            <a:r>
              <a:rPr lang="en-US" altLang="zh-CN" sz="2000" b="1" dirty="0" err="1" smtClean="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smtClean="0">
                <a:solidFill>
                  <a:srgbClr val="000066"/>
                </a:solidFill>
                <a:effectLst>
                  <a:outerShdw blurRad="38100" dist="38100" dir="2700000" algn="tl">
                    <a:srgbClr val="C0C0C0"/>
                  </a:outerShdw>
                </a:effectLst>
                <a:latin typeface="+mn-ea"/>
                <a:ea typeface="+mn-ea"/>
              </a:rPr>
              <a:t>a</a:t>
            </a:r>
            <a:r>
              <a:rPr lang="en-US" altLang="zh-CN" sz="2000" b="1" dirty="0" err="1" smtClean="0">
                <a:solidFill>
                  <a:srgbClr val="009900"/>
                </a:solidFill>
                <a:effectLst>
                  <a:outerShdw blurRad="38100" dist="38100" dir="2700000" algn="tl">
                    <a:srgbClr val="C0C0C0"/>
                  </a:outerShdw>
                </a:effectLst>
                <a:latin typeface="+mn-ea"/>
                <a:ea typeface="+mn-ea"/>
              </a:rPr>
              <a:t>b</a:t>
            </a:r>
            <a:r>
              <a:rPr lang="en-US" altLang="zh-CN" sz="2000" b="1" dirty="0" err="1" smtClean="0">
                <a:solidFill>
                  <a:srgbClr val="000066"/>
                </a:solidFill>
                <a:effectLst>
                  <a:outerShdw blurRad="38100" dist="38100" dir="2700000" algn="tl">
                    <a:srgbClr val="C0C0C0"/>
                  </a:outerShdw>
                </a:effectLst>
                <a:latin typeface="+mn-ea"/>
                <a:ea typeface="+mn-ea"/>
              </a:rPr>
              <a:t>bcde</a:t>
            </a:r>
            <a:endParaRPr lang="en-US" altLang="zh-CN" sz="2000" b="1" dirty="0">
              <a:solidFill>
                <a:srgbClr val="FF3300"/>
              </a:solidFill>
              <a:effectLst>
                <a:outerShdw blurRad="38100" dist="38100" dir="2700000" algn="tl">
                  <a:srgbClr val="C0C0C0"/>
                </a:outerShdw>
              </a:effectLst>
              <a:latin typeface="+mn-ea"/>
              <a:ea typeface="+mn-ea"/>
            </a:endParaRPr>
          </a:p>
        </p:txBody>
      </p:sp>
      <p:grpSp>
        <p:nvGrpSpPr>
          <p:cNvPr id="38" name="组合 37"/>
          <p:cNvGrpSpPr/>
          <p:nvPr/>
        </p:nvGrpSpPr>
        <p:grpSpPr>
          <a:xfrm>
            <a:off x="705555" y="5207001"/>
            <a:ext cx="5167312" cy="454025"/>
            <a:chOff x="1611313" y="5143500"/>
            <a:chExt cx="5167312" cy="454025"/>
          </a:xfrm>
        </p:grpSpPr>
        <p:sp>
          <p:nvSpPr>
            <p:cNvPr id="19" name="Text Box 7"/>
            <p:cNvSpPr txBox="1">
              <a:spLocks noChangeArrowheads="1"/>
            </p:cNvSpPr>
            <p:nvPr/>
          </p:nvSpPr>
          <p:spPr bwMode="auto">
            <a:xfrm>
              <a:off x="1611313" y="5143500"/>
              <a:ext cx="1169987" cy="396875"/>
            </a:xfrm>
            <a:prstGeom prst="rect">
              <a:avLst/>
            </a:prstGeom>
            <a:noFill/>
            <a:ln w="9525">
              <a:noFill/>
              <a:miter lim="800000"/>
              <a:headEnd/>
              <a:tailEnd/>
            </a:ln>
            <a:effectLst/>
          </p:spPr>
          <p:txBody>
            <a:bodyPr>
              <a:spAutoFit/>
            </a:bodyPr>
            <a:lstStyle/>
            <a:p>
              <a:pPr>
                <a:spcBef>
                  <a:spcPct val="50000"/>
                </a:spcBef>
                <a:defRPr/>
              </a:pPr>
              <a:r>
                <a:rPr lang="en-US" altLang="zh-CN" sz="2000" b="1" dirty="0" err="1">
                  <a:solidFill>
                    <a:srgbClr val="000066"/>
                  </a:solidFill>
                  <a:effectLst>
                    <a:outerShdw blurRad="38100" dist="38100" dir="2700000" algn="tl">
                      <a:srgbClr val="C0C0C0"/>
                    </a:outerShdw>
                  </a:effectLst>
                  <a:latin typeface="+mn-ea"/>
                  <a:ea typeface="+mn-ea"/>
                </a:rPr>
                <a:t>a</a:t>
              </a:r>
              <a:r>
                <a:rPr lang="en-US" altLang="zh-CN" sz="2000" b="1" dirty="0" err="1">
                  <a:solidFill>
                    <a:srgbClr val="069406"/>
                  </a:solidFill>
                  <a:effectLst>
                    <a:outerShdw blurRad="38100" dist="38100" dir="2700000" algn="tl">
                      <a:srgbClr val="C0C0C0"/>
                    </a:outerShdw>
                  </a:effectLst>
                  <a:latin typeface="+mn-ea"/>
                  <a:ea typeface="+mn-ea"/>
                </a:rPr>
                <a:t>b</a:t>
              </a:r>
              <a:r>
                <a:rPr lang="en-US" altLang="zh-CN" sz="2000" b="1" dirty="0" err="1">
                  <a:solidFill>
                    <a:srgbClr val="000066"/>
                  </a:solidFill>
                  <a:effectLst>
                    <a:outerShdw blurRad="38100" dist="38100" dir="2700000" algn="tl">
                      <a:srgbClr val="C0C0C0"/>
                    </a:outerShdw>
                  </a:effectLst>
                  <a:latin typeface="+mn-ea"/>
                  <a:ea typeface="+mn-ea"/>
                </a:rPr>
                <a:t>bcde</a:t>
              </a:r>
              <a:endParaRPr lang="en-US" altLang="zh-CN" sz="2000" b="1" dirty="0">
                <a:solidFill>
                  <a:srgbClr val="000066"/>
                </a:solidFill>
                <a:effectLst>
                  <a:outerShdw blurRad="38100" dist="38100" dir="2700000" algn="tl">
                    <a:srgbClr val="C0C0C0"/>
                  </a:outerShdw>
                </a:effectLst>
                <a:latin typeface="+mn-ea"/>
                <a:ea typeface="+mn-ea"/>
              </a:endParaRPr>
            </a:p>
          </p:txBody>
        </p:sp>
        <p:sp>
          <p:nvSpPr>
            <p:cNvPr id="20" name="Text Box 8"/>
            <p:cNvSpPr txBox="1">
              <a:spLocks noChangeArrowheads="1"/>
            </p:cNvSpPr>
            <p:nvPr/>
          </p:nvSpPr>
          <p:spPr bwMode="auto">
            <a:xfrm>
              <a:off x="2616200" y="5153025"/>
              <a:ext cx="1371600"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a:solidFill>
                    <a:srgbClr val="000066"/>
                  </a:solidFill>
                  <a:effectLst>
                    <a:outerShdw blurRad="38100" dist="38100" dir="2700000" algn="tl">
                      <a:srgbClr val="C0C0C0"/>
                    </a:outerShdw>
                  </a:effectLst>
                  <a:latin typeface="+mn-ea"/>
                  <a:ea typeface="+mn-ea"/>
                </a:rPr>
                <a:t>a</a:t>
              </a:r>
              <a:r>
                <a:rPr lang="en-US" altLang="zh-CN" sz="2000" b="1" dirty="0" err="1">
                  <a:solidFill>
                    <a:srgbClr val="069406"/>
                  </a:solidFill>
                  <a:effectLst>
                    <a:outerShdw blurRad="38100" dist="38100" dir="2700000" algn="tl">
                      <a:srgbClr val="C0C0C0"/>
                    </a:outerShdw>
                  </a:effectLst>
                  <a:latin typeface="+mn-ea"/>
                  <a:ea typeface="+mn-ea"/>
                </a:rPr>
                <a:t>Ab</a:t>
              </a:r>
              <a:r>
                <a:rPr lang="en-US" altLang="zh-CN" sz="2000" b="1" dirty="0" err="1">
                  <a:solidFill>
                    <a:srgbClr val="000066"/>
                  </a:solidFill>
                  <a:effectLst>
                    <a:outerShdw blurRad="38100" dist="38100" dir="2700000" algn="tl">
                      <a:srgbClr val="C0C0C0"/>
                    </a:outerShdw>
                  </a:effectLst>
                  <a:latin typeface="+mn-ea"/>
                  <a:ea typeface="+mn-ea"/>
                </a:rPr>
                <a:t>cde</a:t>
              </a:r>
              <a:endParaRPr lang="en-US" altLang="zh-CN" sz="2000" b="1" dirty="0">
                <a:solidFill>
                  <a:srgbClr val="000066"/>
                </a:solidFill>
                <a:effectLst>
                  <a:outerShdw blurRad="38100" dist="38100" dir="2700000" algn="tl">
                    <a:srgbClr val="C0C0C0"/>
                  </a:outerShdw>
                </a:effectLst>
                <a:latin typeface="+mn-ea"/>
                <a:ea typeface="+mn-ea"/>
              </a:endParaRPr>
            </a:p>
          </p:txBody>
        </p:sp>
        <p:sp>
          <p:nvSpPr>
            <p:cNvPr id="21" name="Text Box 9"/>
            <p:cNvSpPr txBox="1">
              <a:spLocks noChangeArrowheads="1"/>
            </p:cNvSpPr>
            <p:nvPr/>
          </p:nvSpPr>
          <p:spPr bwMode="auto">
            <a:xfrm>
              <a:off x="3862388" y="5165725"/>
              <a:ext cx="1271587"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a:solidFill>
                    <a:srgbClr val="000066"/>
                  </a:solidFill>
                  <a:effectLst>
                    <a:outerShdw blurRad="38100" dist="38100" dir="2700000" algn="tl">
                      <a:srgbClr val="C0C0C0"/>
                    </a:outerShdw>
                  </a:effectLst>
                  <a:latin typeface="+mn-ea"/>
                  <a:ea typeface="+mn-ea"/>
                </a:rPr>
                <a:t>aAc</a:t>
              </a:r>
              <a:r>
                <a:rPr lang="en-US" altLang="zh-CN" sz="2000" b="1" dirty="0" err="1">
                  <a:solidFill>
                    <a:srgbClr val="069406"/>
                  </a:solidFill>
                  <a:effectLst>
                    <a:outerShdw blurRad="38100" dist="38100" dir="2700000" algn="tl">
                      <a:srgbClr val="C0C0C0"/>
                    </a:outerShdw>
                  </a:effectLst>
                  <a:latin typeface="+mn-ea"/>
                  <a:ea typeface="+mn-ea"/>
                </a:rPr>
                <a:t>d</a:t>
              </a:r>
              <a:r>
                <a:rPr lang="en-US" altLang="zh-CN" sz="2000" b="1" dirty="0" err="1">
                  <a:solidFill>
                    <a:srgbClr val="000066"/>
                  </a:solidFill>
                  <a:effectLst>
                    <a:outerShdw blurRad="38100" dist="38100" dir="2700000" algn="tl">
                      <a:srgbClr val="C0C0C0"/>
                    </a:outerShdw>
                  </a:effectLst>
                  <a:latin typeface="+mn-ea"/>
                  <a:ea typeface="+mn-ea"/>
                </a:rPr>
                <a:t>e</a:t>
              </a:r>
              <a:endParaRPr lang="en-US" altLang="zh-CN" sz="2000" b="1" dirty="0">
                <a:solidFill>
                  <a:srgbClr val="000066"/>
                </a:solidFill>
                <a:effectLst>
                  <a:outerShdw blurRad="38100" dist="38100" dir="2700000" algn="tl">
                    <a:srgbClr val="C0C0C0"/>
                  </a:outerShdw>
                </a:effectLst>
                <a:latin typeface="+mn-ea"/>
                <a:ea typeface="+mn-ea"/>
              </a:endParaRPr>
            </a:p>
          </p:txBody>
        </p:sp>
        <p:sp>
          <p:nvSpPr>
            <p:cNvPr id="22" name="Text Box 10"/>
            <p:cNvSpPr txBox="1">
              <a:spLocks noChangeArrowheads="1"/>
            </p:cNvSpPr>
            <p:nvPr/>
          </p:nvSpPr>
          <p:spPr bwMode="auto">
            <a:xfrm>
              <a:off x="4953000" y="5181600"/>
              <a:ext cx="1241425"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err="1">
                  <a:solidFill>
                    <a:srgbClr val="069406"/>
                  </a:solidFill>
                  <a:effectLst>
                    <a:outerShdw blurRad="38100" dist="38100" dir="2700000" algn="tl">
                      <a:srgbClr val="C0C0C0"/>
                    </a:outerShdw>
                  </a:effectLst>
                  <a:latin typeface="+mn-ea"/>
                  <a:ea typeface="+mn-ea"/>
                </a:rPr>
                <a:t>aAcBe</a:t>
              </a:r>
              <a:endParaRPr lang="en-US" altLang="zh-CN" sz="2000" b="1" dirty="0">
                <a:solidFill>
                  <a:srgbClr val="000066"/>
                </a:solidFill>
                <a:effectLst>
                  <a:outerShdw blurRad="38100" dist="38100" dir="2700000" algn="tl">
                    <a:srgbClr val="C0C0C0"/>
                  </a:outerShdw>
                </a:effectLst>
                <a:latin typeface="+mn-ea"/>
                <a:ea typeface="+mn-ea"/>
              </a:endParaRPr>
            </a:p>
          </p:txBody>
        </p:sp>
        <p:sp>
          <p:nvSpPr>
            <p:cNvPr id="23" name="Text Box 11"/>
            <p:cNvSpPr txBox="1">
              <a:spLocks noChangeArrowheads="1"/>
            </p:cNvSpPr>
            <p:nvPr/>
          </p:nvSpPr>
          <p:spPr bwMode="auto">
            <a:xfrm>
              <a:off x="6057900" y="5200650"/>
              <a:ext cx="720725"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latin typeface="+mn-ea"/>
                  <a:ea typeface="+mn-ea"/>
                  <a:sym typeface="Symbol" pitchFamily="18" charset="2"/>
                </a:rPr>
                <a:t></a:t>
              </a:r>
              <a:r>
                <a:rPr lang="en-US" altLang="zh-CN" sz="2000" b="1" dirty="0">
                  <a:solidFill>
                    <a:srgbClr val="000066"/>
                  </a:solidFill>
                  <a:effectLst>
                    <a:outerShdw blurRad="38100" dist="38100" dir="2700000" algn="tl">
                      <a:srgbClr val="C0C0C0"/>
                    </a:outerShdw>
                  </a:effectLst>
                  <a:latin typeface="+mn-ea"/>
                  <a:ea typeface="+mn-ea"/>
                </a:rPr>
                <a:t> S</a:t>
              </a:r>
            </a:p>
          </p:txBody>
        </p:sp>
      </p:grpSp>
      <p:grpSp>
        <p:nvGrpSpPr>
          <p:cNvPr id="36" name="组合 35"/>
          <p:cNvGrpSpPr/>
          <p:nvPr/>
        </p:nvGrpSpPr>
        <p:grpSpPr>
          <a:xfrm>
            <a:off x="6031086" y="2514600"/>
            <a:ext cx="2206521" cy="3428887"/>
            <a:chOff x="3933929" y="2438400"/>
            <a:chExt cx="2206521" cy="3428887"/>
          </a:xfrm>
        </p:grpSpPr>
        <p:graphicFrame>
          <p:nvGraphicFramePr>
            <p:cNvPr id="24" name="Group 3"/>
            <p:cNvGraphicFramePr>
              <a:graphicFrameLocks/>
            </p:cNvGraphicFramePr>
            <p:nvPr/>
          </p:nvGraphicFramePr>
          <p:xfrm>
            <a:off x="3962400" y="2438400"/>
            <a:ext cx="2178050" cy="3398837"/>
          </p:xfrm>
          <a:graphic>
            <a:graphicData uri="http://schemas.openxmlformats.org/drawingml/2006/table">
              <a:tbl>
                <a:tblPr/>
                <a:tblGrid>
                  <a:gridCol w="1026140"/>
                  <a:gridCol w="1151910"/>
                </a:tblGrid>
                <a:tr h="388829">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符号栈 </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输入串</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00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Text Box 14"/>
            <p:cNvSpPr txBox="1">
              <a:spLocks noChangeArrowheads="1"/>
            </p:cNvSpPr>
            <p:nvPr/>
          </p:nvSpPr>
          <p:spPr bwMode="auto">
            <a:xfrm>
              <a:off x="3962401" y="2819400"/>
              <a:ext cx="2133600" cy="338554"/>
            </a:xfrm>
            <a:prstGeom prst="rect">
              <a:avLst/>
            </a:prstGeom>
            <a:noFill/>
            <a:ln w="9525">
              <a:noFill/>
              <a:miter lim="800000"/>
              <a:headEnd/>
              <a:tailEnd/>
            </a:ln>
          </p:spPr>
          <p:txBody>
            <a:bodyPr wrap="square">
              <a:spAutoFit/>
            </a:bodyPr>
            <a:lstStyle/>
            <a:p>
              <a:pPr algn="l"/>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abbcde</a:t>
              </a:r>
              <a:r>
                <a:rPr kumimoji="1" lang="en-US" altLang="zh-CN" sz="1600" dirty="0" smtClean="0">
                  <a:latin typeface="Times New Roman" pitchFamily="18" charset="0"/>
                  <a:ea typeface="宋体" charset="-122"/>
                  <a:cs typeface="Times New Roman" pitchFamily="18" charset="0"/>
                </a:rPr>
                <a:t>#</a:t>
              </a:r>
              <a:endParaRPr kumimoji="1" lang="en-US" altLang="zh-CN" sz="1600" dirty="0">
                <a:latin typeface="Times New Roman" pitchFamily="18" charset="0"/>
                <a:ea typeface="宋体" charset="-122"/>
                <a:cs typeface="Times New Roman" pitchFamily="18" charset="0"/>
              </a:endParaRPr>
            </a:p>
          </p:txBody>
        </p:sp>
        <p:sp>
          <p:nvSpPr>
            <p:cNvPr id="26" name="Text Box 15"/>
            <p:cNvSpPr txBox="1">
              <a:spLocks noChangeArrowheads="1"/>
            </p:cNvSpPr>
            <p:nvPr/>
          </p:nvSpPr>
          <p:spPr bwMode="auto">
            <a:xfrm>
              <a:off x="3933929" y="3048000"/>
              <a:ext cx="1997663" cy="338554"/>
            </a:xfrm>
            <a:prstGeom prst="rect">
              <a:avLst/>
            </a:prstGeom>
            <a:noFill/>
            <a:ln w="9525">
              <a:noFill/>
              <a:miter lim="800000"/>
              <a:headEnd/>
              <a:tailEnd/>
            </a:ln>
          </p:spPr>
          <p:txBody>
            <a:bodyPr wrap="none">
              <a:spAutoFit/>
            </a:bodyPr>
            <a:lstStyle/>
            <a:p>
              <a:r>
                <a:rPr lang="en-US" altLang="zh-CN" sz="1600" dirty="0" smtClean="0">
                  <a:latin typeface="Times New Roman" pitchFamily="18" charset="0"/>
                  <a:ea typeface="宋体" charset="-122"/>
                  <a:cs typeface="Times New Roman" pitchFamily="18" charset="0"/>
                </a:rPr>
                <a:t>#a                    </a:t>
              </a:r>
              <a:r>
                <a:rPr kumimoji="1" lang="en-US" altLang="zh-CN" sz="1600" dirty="0" err="1" smtClean="0">
                  <a:latin typeface="Times New Roman" pitchFamily="18" charset="0"/>
                  <a:ea typeface="宋体" charset="-122"/>
                  <a:cs typeface="Times New Roman" pitchFamily="18" charset="0"/>
                </a:rPr>
                <a:t>bbcde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27" name="Text Box 16"/>
            <p:cNvSpPr txBox="1">
              <a:spLocks noChangeArrowheads="1"/>
            </p:cNvSpPr>
            <p:nvPr/>
          </p:nvSpPr>
          <p:spPr bwMode="auto">
            <a:xfrm>
              <a:off x="3945962" y="3276600"/>
              <a:ext cx="1997663"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ab</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bcde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28" name="Text Box 17"/>
            <p:cNvSpPr txBox="1">
              <a:spLocks noChangeArrowheads="1"/>
            </p:cNvSpPr>
            <p:nvPr/>
          </p:nvSpPr>
          <p:spPr bwMode="auto">
            <a:xfrm>
              <a:off x="3951111" y="3558822"/>
              <a:ext cx="203119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bcde</a:t>
              </a:r>
              <a:r>
                <a:rPr kumimoji="1" lang="en-US" altLang="zh-CN" sz="1600" dirty="0" smtClean="0">
                  <a:latin typeface="Times New Roman" pitchFamily="18" charset="0"/>
                  <a:ea typeface="宋体" charset="-122"/>
                  <a:cs typeface="Times New Roman" pitchFamily="18" charset="0"/>
                </a:rPr>
                <a:t>#</a:t>
              </a:r>
              <a:endParaRPr kumimoji="1" lang="en-US" altLang="zh-CN" sz="1600" dirty="0">
                <a:latin typeface="Times New Roman" pitchFamily="18" charset="0"/>
                <a:ea typeface="宋体" charset="-122"/>
                <a:cs typeface="Times New Roman" pitchFamily="18" charset="0"/>
              </a:endParaRPr>
            </a:p>
          </p:txBody>
        </p:sp>
        <p:sp>
          <p:nvSpPr>
            <p:cNvPr id="29" name="Text Box 18"/>
            <p:cNvSpPr txBox="1">
              <a:spLocks noChangeArrowheads="1"/>
            </p:cNvSpPr>
            <p:nvPr/>
          </p:nvSpPr>
          <p:spPr bwMode="auto">
            <a:xfrm>
              <a:off x="3933929" y="3841044"/>
              <a:ext cx="204254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aAb</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30" name="Text Box 19"/>
            <p:cNvSpPr txBox="1">
              <a:spLocks noChangeArrowheads="1"/>
            </p:cNvSpPr>
            <p:nvPr/>
          </p:nvSpPr>
          <p:spPr bwMode="auto">
            <a:xfrm>
              <a:off x="3951111" y="4114800"/>
              <a:ext cx="203119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a:t>
              </a:r>
              <a:r>
                <a:rPr lang="en-US" altLang="zh-CN" sz="1600" dirty="0" smtClean="0">
                  <a:latin typeface="Times New Roman" pitchFamily="18" charset="0"/>
                  <a:ea typeface="宋体" charset="-122"/>
                  <a:cs typeface="Times New Roman" pitchFamily="18" charset="0"/>
                </a:rPr>
                <a:t>                      </a:t>
              </a:r>
              <a:r>
                <a:rPr kumimoji="1" lang="en-US" altLang="zh-CN" sz="1600" dirty="0" err="1" smtClean="0">
                  <a:latin typeface="Times New Roman" pitchFamily="18" charset="0"/>
                  <a:ea typeface="宋体" charset="-122"/>
                  <a:cs typeface="Times New Roman" pitchFamily="18" charset="0"/>
                </a:rPr>
                <a:t>cde</a:t>
              </a:r>
              <a:r>
                <a:rPr kumimoji="1" lang="en-US" altLang="zh-CN" sz="1600" dirty="0" smtClean="0">
                  <a:latin typeface="Times New Roman" pitchFamily="18" charset="0"/>
                  <a:ea typeface="宋体" charset="-122"/>
                  <a:cs typeface="Times New Roman" pitchFamily="18" charset="0"/>
                </a:rPr>
                <a:t>#</a:t>
              </a:r>
              <a:endParaRPr lang="en-US" altLang="zh-CN" sz="1600" dirty="0">
                <a:latin typeface="Times New Roman" pitchFamily="18" charset="0"/>
                <a:ea typeface="宋体" charset="-122"/>
                <a:cs typeface="Times New Roman" pitchFamily="18" charset="0"/>
              </a:endParaRPr>
            </a:p>
          </p:txBody>
        </p:sp>
        <p:sp>
          <p:nvSpPr>
            <p:cNvPr id="31" name="Text Box 20"/>
            <p:cNvSpPr txBox="1">
              <a:spLocks noChangeArrowheads="1"/>
            </p:cNvSpPr>
            <p:nvPr/>
          </p:nvSpPr>
          <p:spPr bwMode="auto">
            <a:xfrm>
              <a:off x="3939822" y="4419600"/>
              <a:ext cx="204254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de#</a:t>
              </a:r>
              <a:endParaRPr lang="en-US" altLang="zh-CN" sz="1600" dirty="0">
                <a:latin typeface="Times New Roman" pitchFamily="18" charset="0"/>
                <a:ea typeface="宋体" charset="-122"/>
                <a:cs typeface="Times New Roman" pitchFamily="18" charset="0"/>
              </a:endParaRPr>
            </a:p>
          </p:txBody>
        </p:sp>
        <p:sp>
          <p:nvSpPr>
            <p:cNvPr id="32" name="Text Box 21"/>
            <p:cNvSpPr txBox="1">
              <a:spLocks noChangeArrowheads="1"/>
            </p:cNvSpPr>
            <p:nvPr/>
          </p:nvSpPr>
          <p:spPr bwMode="auto">
            <a:xfrm>
              <a:off x="3948288" y="4713111"/>
              <a:ext cx="1991250"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aAcd</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e#</a:t>
              </a:r>
              <a:endParaRPr lang="en-US" altLang="zh-CN" sz="1600" dirty="0">
                <a:latin typeface="Times New Roman" pitchFamily="18" charset="0"/>
                <a:ea typeface="宋体" charset="-122"/>
                <a:cs typeface="Times New Roman" pitchFamily="18" charset="0"/>
              </a:endParaRPr>
            </a:p>
          </p:txBody>
        </p:sp>
        <p:sp>
          <p:nvSpPr>
            <p:cNvPr id="33" name="Text Box 22"/>
            <p:cNvSpPr txBox="1">
              <a:spLocks noChangeArrowheads="1"/>
            </p:cNvSpPr>
            <p:nvPr/>
          </p:nvSpPr>
          <p:spPr bwMode="auto">
            <a:xfrm>
              <a:off x="3959577" y="4984044"/>
              <a:ext cx="1973617" cy="338554"/>
            </a:xfrm>
            <a:prstGeom prst="rect">
              <a:avLst/>
            </a:prstGeom>
            <a:noFill/>
            <a:ln w="9525">
              <a:noFill/>
              <a:miter lim="800000"/>
              <a:headEnd/>
              <a:tailEnd/>
            </a:ln>
          </p:spPr>
          <p:txBody>
            <a:bodyPr wrap="none">
              <a:spAutoFit/>
            </a:bodyPr>
            <a:lstStyle/>
            <a:p>
              <a:pPr algn="l"/>
              <a:r>
                <a:rPr lang="en-US" altLang="zh-CN" sz="1600" dirty="0" smtClean="0">
                  <a:latin typeface="Times New Roman" pitchFamily="18" charset="0"/>
                  <a:ea typeface="宋体" charset="-122"/>
                  <a:cs typeface="Times New Roman" pitchFamily="18" charset="0"/>
                </a:rPr>
                <a:t>#</a:t>
              </a:r>
              <a:r>
                <a:rPr lang="en-US" altLang="zh-CN" sz="1600" dirty="0" err="1" smtClean="0">
                  <a:latin typeface="Times New Roman" pitchFamily="18" charset="0"/>
                  <a:ea typeface="宋体" charset="-122"/>
                  <a:cs typeface="Times New Roman" pitchFamily="18" charset="0"/>
                </a:rPr>
                <a:t>aAcB</a:t>
              </a:r>
              <a:r>
                <a:rPr lang="en-US" altLang="zh-CN" sz="1600" dirty="0" smtClean="0">
                  <a:latin typeface="Times New Roman" pitchFamily="18" charset="0"/>
                  <a:ea typeface="宋体" charset="-122"/>
                  <a:cs typeface="Times New Roman" pitchFamily="18" charset="0"/>
                </a:rPr>
                <a:t>                    </a:t>
              </a:r>
              <a:r>
                <a:rPr kumimoji="1" lang="en-US" altLang="zh-CN" sz="1600" dirty="0" smtClean="0">
                  <a:latin typeface="Times New Roman" pitchFamily="18" charset="0"/>
                  <a:ea typeface="宋体" charset="-122"/>
                  <a:cs typeface="Times New Roman" pitchFamily="18" charset="0"/>
                </a:rPr>
                <a:t>e#</a:t>
              </a:r>
              <a:endParaRPr lang="en-US" altLang="zh-CN" sz="1600" dirty="0">
                <a:latin typeface="Times New Roman" pitchFamily="18" charset="0"/>
                <a:ea typeface="宋体" charset="-122"/>
                <a:cs typeface="Times New Roman" pitchFamily="18" charset="0"/>
              </a:endParaRPr>
            </a:p>
          </p:txBody>
        </p:sp>
        <p:sp>
          <p:nvSpPr>
            <p:cNvPr id="34" name="Text Box 23"/>
            <p:cNvSpPr txBox="1">
              <a:spLocks noChangeArrowheads="1"/>
            </p:cNvSpPr>
            <p:nvPr/>
          </p:nvSpPr>
          <p:spPr bwMode="auto">
            <a:xfrm>
              <a:off x="3951111" y="5257800"/>
              <a:ext cx="1973617" cy="338554"/>
            </a:xfrm>
            <a:prstGeom prst="rect">
              <a:avLst/>
            </a:prstGeom>
            <a:noFill/>
            <a:ln w="9525">
              <a:noFill/>
              <a:miter lim="800000"/>
              <a:headEnd/>
              <a:tailEnd/>
            </a:ln>
          </p:spPr>
          <p:txBody>
            <a:bodyPr wrap="none">
              <a:spAutoFit/>
            </a:bodyPr>
            <a:lstStyle/>
            <a:p>
              <a:pPr algn="l"/>
              <a:r>
                <a:rPr kumimoji="1" lang="en-US" altLang="zh-CN" sz="1600" dirty="0" smtClean="0">
                  <a:latin typeface="Times New Roman" pitchFamily="18" charset="0"/>
                  <a:ea typeface="宋体" charset="-122"/>
                  <a:cs typeface="Times New Roman" pitchFamily="18" charset="0"/>
                </a:rPr>
                <a:t>#</a:t>
              </a:r>
              <a:r>
                <a:rPr kumimoji="1" lang="en-US" altLang="zh-CN" sz="1600" dirty="0" err="1" smtClean="0">
                  <a:latin typeface="Times New Roman" pitchFamily="18" charset="0"/>
                  <a:ea typeface="宋体" charset="-122"/>
                  <a:cs typeface="Times New Roman" pitchFamily="18" charset="0"/>
                </a:rPr>
                <a:t>aAcBe</a:t>
              </a:r>
              <a:r>
                <a:rPr kumimoji="1" lang="en-US" altLang="zh-CN" sz="1600" dirty="0" smtClean="0">
                  <a:latin typeface="Times New Roman" pitchFamily="18" charset="0"/>
                  <a:ea typeface="宋体" charset="-122"/>
                  <a:cs typeface="Times New Roman" pitchFamily="18" charset="0"/>
                </a:rPr>
                <a:t>                    #</a:t>
              </a:r>
              <a:endParaRPr kumimoji="1" lang="en-US" altLang="zh-CN" sz="1600" dirty="0">
                <a:latin typeface="Times New Roman" pitchFamily="18" charset="0"/>
                <a:ea typeface="宋体" charset="-122"/>
                <a:cs typeface="Times New Roman" pitchFamily="18" charset="0"/>
              </a:endParaRPr>
            </a:p>
          </p:txBody>
        </p:sp>
        <p:sp>
          <p:nvSpPr>
            <p:cNvPr id="35" name="Text Box 24"/>
            <p:cNvSpPr txBox="1">
              <a:spLocks noChangeArrowheads="1"/>
            </p:cNvSpPr>
            <p:nvPr/>
          </p:nvSpPr>
          <p:spPr bwMode="auto">
            <a:xfrm>
              <a:off x="3951111" y="5528733"/>
              <a:ext cx="1991251" cy="338554"/>
            </a:xfrm>
            <a:prstGeom prst="rect">
              <a:avLst/>
            </a:prstGeom>
            <a:noFill/>
            <a:ln w="9525">
              <a:noFill/>
              <a:miter lim="800000"/>
              <a:headEnd/>
              <a:tailEnd/>
            </a:ln>
          </p:spPr>
          <p:txBody>
            <a:bodyPr wrap="none">
              <a:spAutoFit/>
            </a:bodyPr>
            <a:lstStyle/>
            <a:p>
              <a:pPr algn="l"/>
              <a:r>
                <a:rPr kumimoji="1" lang="en-US" altLang="zh-CN" sz="1600" dirty="0" smtClean="0">
                  <a:latin typeface="Times New Roman" pitchFamily="18" charset="0"/>
                  <a:ea typeface="宋体" charset="-122"/>
                  <a:cs typeface="Times New Roman" pitchFamily="18" charset="0"/>
                </a:rPr>
                <a:t>#S                             #</a:t>
              </a:r>
              <a:endParaRPr kumimoji="1" lang="en-US" altLang="zh-CN" sz="1600" dirty="0">
                <a:latin typeface="Times New Roman" pitchFamily="18" charset="0"/>
                <a:ea typeface="宋体"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276"/>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animBg="1"/>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Text Box 5"/>
          <p:cNvSpPr txBox="1">
            <a:spLocks noChangeArrowheads="1"/>
          </p:cNvSpPr>
          <p:nvPr/>
        </p:nvSpPr>
        <p:spPr bwMode="auto">
          <a:xfrm>
            <a:off x="762000" y="854075"/>
            <a:ext cx="7632700" cy="830997"/>
          </a:xfrm>
          <a:prstGeom prst="rect">
            <a:avLst/>
          </a:prstGeom>
          <a:noFill/>
          <a:ln w="9525">
            <a:noFill/>
            <a:miter lim="800000"/>
            <a:headEnd/>
            <a:tailEnd/>
          </a:ln>
          <a:effectLst/>
        </p:spPr>
        <p:txBody>
          <a:bodyPr>
            <a:spAutoFit/>
          </a:bodyPr>
          <a:lstStyle/>
          <a:p>
            <a:pPr algn="l">
              <a:lnSpc>
                <a:spcPct val="120000"/>
              </a:lnSpc>
              <a:spcBef>
                <a:spcPct val="10000"/>
              </a:spcBef>
              <a:defRPr/>
            </a:pPr>
            <a:r>
              <a:rPr lang="zh-CN" altLang="en-US" sz="2000" b="1" dirty="0" smtClean="0">
                <a:effectLst>
                  <a:outerShdw blurRad="38100" dist="38100" dir="2700000" algn="tl">
                    <a:srgbClr val="C0C0C0"/>
                  </a:outerShdw>
                </a:effectLst>
                <a:latin typeface="+mn-ea"/>
                <a:ea typeface="+mn-ea"/>
              </a:rPr>
              <a:t>例</a:t>
            </a:r>
            <a:r>
              <a:rPr lang="en-US" altLang="zh-CN" sz="2000" b="1" dirty="0">
                <a:effectLst>
                  <a:outerShdw blurRad="38100" dist="38100" dir="2700000" algn="tl">
                    <a:srgbClr val="C0C0C0"/>
                  </a:outerShdw>
                </a:effectLst>
                <a:latin typeface="+mn-ea"/>
                <a:ea typeface="+mn-ea"/>
              </a:rPr>
              <a:t>7.1</a:t>
            </a:r>
            <a:r>
              <a:rPr lang="zh-CN" altLang="en-US" sz="2000" b="1" dirty="0">
                <a:effectLst>
                  <a:outerShdw blurRad="38100" dist="38100" dir="2700000" algn="tl">
                    <a:srgbClr val="C0C0C0"/>
                  </a:outerShdw>
                </a:effectLst>
                <a:latin typeface="+mn-ea"/>
                <a:ea typeface="+mn-ea"/>
              </a:rPr>
              <a:t>定义的文法</a:t>
            </a:r>
            <a:r>
              <a:rPr lang="en-US" altLang="zh-CN" sz="2000" b="1" dirty="0">
                <a:effectLst>
                  <a:outerShdw blurRad="38100" dist="38100" dir="2700000" algn="tl">
                    <a:srgbClr val="C0C0C0"/>
                  </a:outerShdw>
                </a:effectLst>
                <a:latin typeface="+mn-ea"/>
                <a:ea typeface="+mn-ea"/>
              </a:rPr>
              <a:t>G[S]</a:t>
            </a:r>
            <a:r>
              <a:rPr lang="zh-CN" altLang="en-US" sz="2000" b="1" dirty="0">
                <a:effectLst>
                  <a:outerShdw blurRad="38100" dist="38100" dir="2700000" algn="tl">
                    <a:srgbClr val="C0C0C0"/>
                  </a:outerShdw>
                </a:effectLst>
                <a:latin typeface="+mn-ea"/>
                <a:ea typeface="+mn-ea"/>
              </a:rPr>
              <a:t>，其等价文法</a:t>
            </a:r>
            <a:r>
              <a:rPr lang="en-US" altLang="zh-CN" sz="2000" b="1" dirty="0">
                <a:effectLst>
                  <a:outerShdw blurRad="38100" dist="38100" dir="2700000" algn="tl">
                    <a:srgbClr val="C0C0C0"/>
                  </a:outerShdw>
                </a:effectLst>
                <a:latin typeface="+mn-ea"/>
                <a:ea typeface="+mn-ea"/>
              </a:rPr>
              <a:t>G’[S’]</a:t>
            </a:r>
            <a:r>
              <a:rPr lang="zh-CN" altLang="en-US" sz="2000" b="1" dirty="0">
                <a:effectLst>
                  <a:outerShdw blurRad="38100" dist="38100" dir="2700000" algn="tl">
                    <a:srgbClr val="C0C0C0"/>
                  </a:outerShdw>
                </a:effectLst>
                <a:latin typeface="+mn-ea"/>
                <a:ea typeface="+mn-ea"/>
              </a:rPr>
              <a:t>如下，识别活前缀</a:t>
            </a:r>
            <a:r>
              <a:rPr lang="en-US" altLang="zh-CN" sz="2000" b="1" dirty="0">
                <a:effectLst>
                  <a:outerShdw blurRad="38100" dist="38100" dir="2700000" algn="tl">
                    <a:srgbClr val="C0C0C0"/>
                  </a:outerShdw>
                </a:effectLst>
                <a:latin typeface="+mn-ea"/>
                <a:ea typeface="+mn-ea"/>
              </a:rPr>
              <a:t>NFA M</a:t>
            </a:r>
            <a:r>
              <a:rPr lang="zh-CN" altLang="en-US" sz="2000" b="1" dirty="0">
                <a:effectLst>
                  <a:outerShdw blurRad="38100" dist="38100" dir="2700000" algn="tl">
                    <a:srgbClr val="C0C0C0"/>
                  </a:outerShdw>
                </a:effectLst>
                <a:latin typeface="+mn-ea"/>
                <a:ea typeface="+mn-ea"/>
              </a:rPr>
              <a:t>构造过程如下图所示。</a:t>
            </a:r>
          </a:p>
        </p:txBody>
      </p:sp>
      <p:graphicFrame>
        <p:nvGraphicFramePr>
          <p:cNvPr id="63602" name="Group 114"/>
          <p:cNvGraphicFramePr>
            <a:graphicFrameLocks noGrp="1"/>
          </p:cNvGraphicFramePr>
          <p:nvPr/>
        </p:nvGraphicFramePr>
        <p:xfrm>
          <a:off x="5364163" y="3213100"/>
          <a:ext cx="2592387" cy="1920240"/>
        </p:xfrm>
        <a:graphic>
          <a:graphicData uri="http://schemas.openxmlformats.org/drawingml/2006/table">
            <a:tbl>
              <a:tblPr/>
              <a:tblGrid>
                <a:gridCol w="2592387"/>
              </a:tblGrid>
              <a:tr h="490538">
                <a:tc>
                  <a:txBody>
                    <a:bodyPr/>
                    <a:lstStyle/>
                    <a:p>
                      <a:pPr marL="0" marR="0" lvl="0" indent="701675"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G’[</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r>
                        <a:rPr kumimoji="1" lang="zh-CN" altLang="en-US"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(0) </a:t>
                      </a:r>
                      <a:r>
                        <a:rPr kumimoji="1" lang="en-US" altLang="zh-CN" sz="2000" b="1"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dirty="0" smtClean="0">
                          <a:ln>
                            <a:noFill/>
                          </a:ln>
                          <a:solidFill>
                            <a:schemeClr val="folHlink"/>
                          </a:solidFill>
                          <a:effectLst>
                            <a:outerShdw blurRad="38100" dist="38100" dir="2700000" algn="tl">
                              <a:srgbClr val="C0C0C0"/>
                            </a:outerShdw>
                          </a:effectLst>
                          <a:latin typeface="Tahoma" pitchFamily="34" charset="0"/>
                          <a:ea typeface="宋体" pitchFamily="2" charset="-122"/>
                        </a:rPr>
                        <a:t>→S</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(1)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S→aAcBe</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(2)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(3)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A→Ab</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(4) </a:t>
                      </a:r>
                      <a:r>
                        <a:rPr kumimoji="1" lang="en-US" altLang="zh-CN" sz="2000" b="1"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B→d</a:t>
                      </a:r>
                      <a:endPar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pSp>
        <p:nvGrpSpPr>
          <p:cNvPr id="2" name="Group 129"/>
          <p:cNvGrpSpPr>
            <a:grpSpLocks/>
          </p:cNvGrpSpPr>
          <p:nvPr/>
        </p:nvGrpSpPr>
        <p:grpSpPr bwMode="auto">
          <a:xfrm>
            <a:off x="1863725" y="3940175"/>
            <a:ext cx="4375150" cy="1463675"/>
            <a:chOff x="1174" y="2482"/>
            <a:chExt cx="2756" cy="922"/>
          </a:xfrm>
        </p:grpSpPr>
        <p:sp>
          <p:nvSpPr>
            <p:cNvPr id="14441" name="Arc 32"/>
            <p:cNvSpPr>
              <a:spLocks/>
            </p:cNvSpPr>
            <p:nvPr/>
          </p:nvSpPr>
          <p:spPr bwMode="auto">
            <a:xfrm rot="19549574" flipV="1">
              <a:off x="1174" y="2482"/>
              <a:ext cx="2756" cy="922"/>
            </a:xfrm>
            <a:custGeom>
              <a:avLst/>
              <a:gdLst>
                <a:gd name="T0" fmla="*/ 0 w 43183"/>
                <a:gd name="T1" fmla="*/ 0 h 23127"/>
                <a:gd name="T2" fmla="*/ 0 w 43183"/>
                <a:gd name="T3" fmla="*/ 0 h 23127"/>
                <a:gd name="T4" fmla="*/ 0 w 43183"/>
                <a:gd name="T5" fmla="*/ 0 h 23127"/>
                <a:gd name="T6" fmla="*/ 0 60000 65536"/>
                <a:gd name="T7" fmla="*/ 0 60000 65536"/>
                <a:gd name="T8" fmla="*/ 0 60000 65536"/>
                <a:gd name="T9" fmla="*/ 0 w 43183"/>
                <a:gd name="T10" fmla="*/ 0 h 23127"/>
                <a:gd name="T11" fmla="*/ 43183 w 43183"/>
                <a:gd name="T12" fmla="*/ 23127 h 23127"/>
              </a:gdLst>
              <a:ahLst/>
              <a:cxnLst>
                <a:cxn ang="T6">
                  <a:pos x="T0" y="T1"/>
                </a:cxn>
                <a:cxn ang="T7">
                  <a:pos x="T2" y="T3"/>
                </a:cxn>
                <a:cxn ang="T8">
                  <a:pos x="T4" y="T5"/>
                </a:cxn>
              </a:cxnLst>
              <a:rect l="T9" t="T10" r="T11" b="T12"/>
              <a:pathLst>
                <a:path w="43183" h="23127" fill="none" extrusionOk="0">
                  <a:moveTo>
                    <a:pt x="-1" y="20745"/>
                  </a:moveTo>
                  <a:cubicBezTo>
                    <a:pt x="458" y="9157"/>
                    <a:pt x="9985" y="-1"/>
                    <a:pt x="21583" y="0"/>
                  </a:cubicBezTo>
                  <a:cubicBezTo>
                    <a:pt x="33512" y="0"/>
                    <a:pt x="43183" y="9670"/>
                    <a:pt x="43183" y="21600"/>
                  </a:cubicBezTo>
                  <a:cubicBezTo>
                    <a:pt x="43183" y="22109"/>
                    <a:pt x="43164" y="22618"/>
                    <a:pt x="43128" y="23126"/>
                  </a:cubicBezTo>
                </a:path>
                <a:path w="43183" h="23127" stroke="0" extrusionOk="0">
                  <a:moveTo>
                    <a:pt x="-1" y="20745"/>
                  </a:moveTo>
                  <a:cubicBezTo>
                    <a:pt x="458" y="9157"/>
                    <a:pt x="9985" y="-1"/>
                    <a:pt x="21583" y="0"/>
                  </a:cubicBezTo>
                  <a:cubicBezTo>
                    <a:pt x="33512" y="0"/>
                    <a:pt x="43183" y="9670"/>
                    <a:pt x="43183" y="21600"/>
                  </a:cubicBezTo>
                  <a:cubicBezTo>
                    <a:pt x="43183" y="22109"/>
                    <a:pt x="43164" y="22618"/>
                    <a:pt x="43128" y="23126"/>
                  </a:cubicBezTo>
                  <a:lnTo>
                    <a:pt x="21583" y="21600"/>
                  </a:lnTo>
                  <a:close/>
                </a:path>
              </a:pathLst>
            </a:custGeom>
            <a:noFill/>
            <a:ln w="12700">
              <a:solidFill>
                <a:srgbClr val="FF00FF"/>
              </a:solidFill>
              <a:round/>
              <a:headEnd type="triangle" w="med" len="med"/>
              <a:tailEnd/>
            </a:ln>
          </p:spPr>
          <p:txBody>
            <a:bodyPr/>
            <a:lstStyle/>
            <a:p>
              <a:endParaRPr lang="zh-CN" altLang="en-US"/>
            </a:p>
          </p:txBody>
        </p:sp>
        <p:sp>
          <p:nvSpPr>
            <p:cNvPr id="63582" name="Text Box 94"/>
            <p:cNvSpPr txBox="1">
              <a:spLocks noChangeArrowheads="1"/>
            </p:cNvSpPr>
            <p:nvPr/>
          </p:nvSpPr>
          <p:spPr bwMode="auto">
            <a:xfrm>
              <a:off x="2883" y="2934"/>
              <a:ext cx="240" cy="253"/>
            </a:xfrm>
            <a:prstGeom prst="rect">
              <a:avLst/>
            </a:prstGeom>
            <a:noFill/>
            <a:ln w="12700">
              <a:noFill/>
              <a:miter lim="800000"/>
              <a:headEnd/>
              <a:tailEnd/>
            </a:ln>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ea typeface="宋体" pitchFamily="2" charset="-122"/>
                </a:rPr>
                <a:t>ε</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3" name="Group 127"/>
          <p:cNvGrpSpPr>
            <a:grpSpLocks/>
          </p:cNvGrpSpPr>
          <p:nvPr/>
        </p:nvGrpSpPr>
        <p:grpSpPr bwMode="auto">
          <a:xfrm>
            <a:off x="1554163" y="2036763"/>
            <a:ext cx="381000" cy="522287"/>
            <a:chOff x="979" y="1283"/>
            <a:chExt cx="240" cy="329"/>
          </a:xfrm>
        </p:grpSpPr>
        <p:sp>
          <p:nvSpPr>
            <p:cNvPr id="14439" name="Line 88"/>
            <p:cNvSpPr>
              <a:spLocks noChangeShapeType="1"/>
            </p:cNvSpPr>
            <p:nvPr/>
          </p:nvSpPr>
          <p:spPr bwMode="auto">
            <a:xfrm>
              <a:off x="1176" y="1325"/>
              <a:ext cx="0" cy="287"/>
            </a:xfrm>
            <a:prstGeom prst="line">
              <a:avLst/>
            </a:prstGeom>
            <a:noFill/>
            <a:ln w="12700">
              <a:solidFill>
                <a:srgbClr val="FF00FF"/>
              </a:solidFill>
              <a:round/>
              <a:headEnd/>
              <a:tailEnd type="triangle" w="med" len="med"/>
            </a:ln>
          </p:spPr>
          <p:txBody>
            <a:bodyPr/>
            <a:lstStyle/>
            <a:p>
              <a:endParaRPr lang="zh-CN" altLang="en-US"/>
            </a:p>
          </p:txBody>
        </p:sp>
        <p:sp>
          <p:nvSpPr>
            <p:cNvPr id="63583" name="Text Box 95"/>
            <p:cNvSpPr txBox="1">
              <a:spLocks noChangeArrowheads="1"/>
            </p:cNvSpPr>
            <p:nvPr/>
          </p:nvSpPr>
          <p:spPr bwMode="auto">
            <a:xfrm>
              <a:off x="979" y="1283"/>
              <a:ext cx="240" cy="253"/>
            </a:xfrm>
            <a:prstGeom prst="rect">
              <a:avLst/>
            </a:prstGeom>
            <a:noFill/>
            <a:ln w="12700">
              <a:noFill/>
              <a:miter lim="800000"/>
              <a:headEnd/>
              <a:tailEnd/>
            </a:ln>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ea typeface="宋体" pitchFamily="2" charset="-122"/>
                </a:rPr>
                <a:t>ε</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4" name="Group 128"/>
          <p:cNvGrpSpPr>
            <a:grpSpLocks/>
          </p:cNvGrpSpPr>
          <p:nvPr/>
        </p:nvGrpSpPr>
        <p:grpSpPr bwMode="auto">
          <a:xfrm>
            <a:off x="1087438" y="2854325"/>
            <a:ext cx="1784350" cy="1397000"/>
            <a:chOff x="685" y="1798"/>
            <a:chExt cx="1124" cy="880"/>
          </a:xfrm>
        </p:grpSpPr>
        <p:sp>
          <p:nvSpPr>
            <p:cNvPr id="14431" name="Arc 31"/>
            <p:cNvSpPr>
              <a:spLocks/>
            </p:cNvSpPr>
            <p:nvPr/>
          </p:nvSpPr>
          <p:spPr bwMode="auto">
            <a:xfrm flipH="1">
              <a:off x="811" y="1798"/>
              <a:ext cx="961" cy="880"/>
            </a:xfrm>
            <a:custGeom>
              <a:avLst/>
              <a:gdLst>
                <a:gd name="T0" fmla="*/ 0 w 21600"/>
                <a:gd name="T1" fmla="*/ 0 h 37133"/>
                <a:gd name="T2" fmla="*/ 0 w 21600"/>
                <a:gd name="T3" fmla="*/ 0 h 37133"/>
                <a:gd name="T4" fmla="*/ 0 w 21600"/>
                <a:gd name="T5" fmla="*/ 0 h 37133"/>
                <a:gd name="T6" fmla="*/ 0 60000 65536"/>
                <a:gd name="T7" fmla="*/ 0 60000 65536"/>
                <a:gd name="T8" fmla="*/ 0 60000 65536"/>
                <a:gd name="T9" fmla="*/ 0 w 21600"/>
                <a:gd name="T10" fmla="*/ 0 h 37133"/>
                <a:gd name="T11" fmla="*/ 21600 w 21600"/>
                <a:gd name="T12" fmla="*/ 37133 h 37133"/>
              </a:gdLst>
              <a:ahLst/>
              <a:cxnLst>
                <a:cxn ang="T6">
                  <a:pos x="T0" y="T1"/>
                </a:cxn>
                <a:cxn ang="T7">
                  <a:pos x="T2" y="T3"/>
                </a:cxn>
                <a:cxn ang="T8">
                  <a:pos x="T4" y="T5"/>
                </a:cxn>
              </a:cxnLst>
              <a:rect l="T9" t="T10" r="T11" b="T12"/>
              <a:pathLst>
                <a:path w="21600" h="37133" fill="none" extrusionOk="0">
                  <a:moveTo>
                    <a:pt x="-1" y="0"/>
                  </a:moveTo>
                  <a:cubicBezTo>
                    <a:pt x="11929" y="0"/>
                    <a:pt x="21600" y="9670"/>
                    <a:pt x="21600" y="21600"/>
                  </a:cubicBezTo>
                  <a:cubicBezTo>
                    <a:pt x="21600" y="27457"/>
                    <a:pt x="19221" y="33063"/>
                    <a:pt x="15009" y="37133"/>
                  </a:cubicBezTo>
                </a:path>
                <a:path w="21600" h="37133" stroke="0" extrusionOk="0">
                  <a:moveTo>
                    <a:pt x="-1" y="0"/>
                  </a:moveTo>
                  <a:cubicBezTo>
                    <a:pt x="11929" y="0"/>
                    <a:pt x="21600" y="9670"/>
                    <a:pt x="21600" y="21600"/>
                  </a:cubicBezTo>
                  <a:cubicBezTo>
                    <a:pt x="21600" y="27457"/>
                    <a:pt x="19221" y="33063"/>
                    <a:pt x="15009" y="37133"/>
                  </a:cubicBezTo>
                  <a:lnTo>
                    <a:pt x="0" y="21600"/>
                  </a:lnTo>
                  <a:close/>
                </a:path>
              </a:pathLst>
            </a:custGeom>
            <a:noFill/>
            <a:ln w="12700">
              <a:solidFill>
                <a:srgbClr val="FF00FF"/>
              </a:solidFill>
              <a:round/>
              <a:headEnd/>
              <a:tailEnd type="triangle" w="med" len="med"/>
            </a:ln>
          </p:spPr>
          <p:txBody>
            <a:bodyPr/>
            <a:lstStyle/>
            <a:p>
              <a:endParaRPr lang="zh-CN" altLang="en-US"/>
            </a:p>
          </p:txBody>
        </p:sp>
        <p:sp>
          <p:nvSpPr>
            <p:cNvPr id="14432" name="Arc 33"/>
            <p:cNvSpPr>
              <a:spLocks/>
            </p:cNvSpPr>
            <p:nvPr/>
          </p:nvSpPr>
          <p:spPr bwMode="auto">
            <a:xfrm rot="10630051" flipV="1">
              <a:off x="1214" y="1849"/>
              <a:ext cx="595" cy="475"/>
            </a:xfrm>
            <a:custGeom>
              <a:avLst/>
              <a:gdLst>
                <a:gd name="T0" fmla="*/ 0 w 19126"/>
                <a:gd name="T1" fmla="*/ 0 h 21600"/>
                <a:gd name="T2" fmla="*/ 0 w 19126"/>
                <a:gd name="T3" fmla="*/ 0 h 21600"/>
                <a:gd name="T4" fmla="*/ 0 w 19126"/>
                <a:gd name="T5" fmla="*/ 0 h 21600"/>
                <a:gd name="T6" fmla="*/ 0 60000 65536"/>
                <a:gd name="T7" fmla="*/ 0 60000 65536"/>
                <a:gd name="T8" fmla="*/ 0 60000 65536"/>
                <a:gd name="T9" fmla="*/ 0 w 19126"/>
                <a:gd name="T10" fmla="*/ 0 h 21600"/>
                <a:gd name="T11" fmla="*/ 19126 w 19126"/>
                <a:gd name="T12" fmla="*/ 21600 h 21600"/>
              </a:gdLst>
              <a:ahLst/>
              <a:cxnLst>
                <a:cxn ang="T6">
                  <a:pos x="T0" y="T1"/>
                </a:cxn>
                <a:cxn ang="T7">
                  <a:pos x="T2" y="T3"/>
                </a:cxn>
                <a:cxn ang="T8">
                  <a:pos x="T4" y="T5"/>
                </a:cxn>
              </a:cxnLst>
              <a:rect l="T9" t="T10" r="T11" b="T12"/>
              <a:pathLst>
                <a:path w="19126" h="21600" fill="none" extrusionOk="0">
                  <a:moveTo>
                    <a:pt x="-1" y="0"/>
                  </a:moveTo>
                  <a:cubicBezTo>
                    <a:pt x="8028" y="0"/>
                    <a:pt x="15394" y="4452"/>
                    <a:pt x="19125" y="11561"/>
                  </a:cubicBezTo>
                </a:path>
                <a:path w="19126" h="21600" stroke="0" extrusionOk="0">
                  <a:moveTo>
                    <a:pt x="-1" y="0"/>
                  </a:moveTo>
                  <a:cubicBezTo>
                    <a:pt x="8028" y="0"/>
                    <a:pt x="15394" y="4452"/>
                    <a:pt x="19125" y="11561"/>
                  </a:cubicBezTo>
                  <a:lnTo>
                    <a:pt x="0" y="21600"/>
                  </a:lnTo>
                  <a:close/>
                </a:path>
              </a:pathLst>
            </a:custGeom>
            <a:noFill/>
            <a:ln w="12700">
              <a:solidFill>
                <a:srgbClr val="FF00FF"/>
              </a:solidFill>
              <a:round/>
              <a:headEnd/>
              <a:tailEnd type="triangle" w="med" len="med"/>
            </a:ln>
          </p:spPr>
          <p:txBody>
            <a:bodyPr/>
            <a:lstStyle/>
            <a:p>
              <a:endParaRPr lang="zh-CN" altLang="en-US"/>
            </a:p>
          </p:txBody>
        </p:sp>
        <p:sp>
          <p:nvSpPr>
            <p:cNvPr id="14433" name="Arc 34"/>
            <p:cNvSpPr>
              <a:spLocks/>
            </p:cNvSpPr>
            <p:nvPr/>
          </p:nvSpPr>
          <p:spPr bwMode="auto">
            <a:xfrm>
              <a:off x="1246" y="2285"/>
              <a:ext cx="263" cy="2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path>
                <a:path w="43200" h="43200" stroke="0"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lnTo>
                    <a:pt x="21600" y="21600"/>
                  </a:lnTo>
                  <a:close/>
                </a:path>
              </a:pathLst>
            </a:custGeom>
            <a:noFill/>
            <a:ln w="12700">
              <a:solidFill>
                <a:srgbClr val="FF00FF"/>
              </a:solidFill>
              <a:round/>
              <a:headEnd/>
              <a:tailEnd type="triangle" w="med" len="med"/>
            </a:ln>
          </p:spPr>
          <p:txBody>
            <a:bodyPr/>
            <a:lstStyle/>
            <a:p>
              <a:endParaRPr lang="zh-CN" altLang="en-US"/>
            </a:p>
          </p:txBody>
        </p:sp>
        <p:sp>
          <p:nvSpPr>
            <p:cNvPr id="14434" name="Line 89"/>
            <p:cNvSpPr>
              <a:spLocks noChangeShapeType="1"/>
            </p:cNvSpPr>
            <p:nvPr/>
          </p:nvSpPr>
          <p:spPr bwMode="auto">
            <a:xfrm>
              <a:off x="1183" y="2391"/>
              <a:ext cx="0" cy="287"/>
            </a:xfrm>
            <a:prstGeom prst="line">
              <a:avLst/>
            </a:prstGeom>
            <a:noFill/>
            <a:ln w="12700">
              <a:solidFill>
                <a:srgbClr val="FF00FF"/>
              </a:solidFill>
              <a:round/>
              <a:headEnd/>
              <a:tailEnd type="triangle" w="med" len="med"/>
            </a:ln>
          </p:spPr>
          <p:txBody>
            <a:bodyPr/>
            <a:lstStyle/>
            <a:p>
              <a:endParaRPr lang="zh-CN" altLang="en-US"/>
            </a:p>
          </p:txBody>
        </p:sp>
        <p:sp>
          <p:nvSpPr>
            <p:cNvPr id="63584" name="Text Box 96"/>
            <p:cNvSpPr txBox="1">
              <a:spLocks noChangeArrowheads="1"/>
            </p:cNvSpPr>
            <p:nvPr/>
          </p:nvSpPr>
          <p:spPr bwMode="auto">
            <a:xfrm>
              <a:off x="685" y="1916"/>
              <a:ext cx="240" cy="253"/>
            </a:xfrm>
            <a:prstGeom prst="rect">
              <a:avLst/>
            </a:prstGeom>
            <a:noFill/>
            <a:ln w="12700">
              <a:noFill/>
              <a:miter lim="800000"/>
              <a:headEnd/>
              <a:tailEnd/>
            </a:ln>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ea typeface="宋体" pitchFamily="2" charset="-122"/>
                </a:rPr>
                <a:t>ε</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436" name="Text Box 97"/>
            <p:cNvSpPr txBox="1">
              <a:spLocks noChangeArrowheads="1"/>
            </p:cNvSpPr>
            <p:nvPr/>
          </p:nvSpPr>
          <p:spPr bwMode="auto">
            <a:xfrm>
              <a:off x="1335" y="1848"/>
              <a:ext cx="240" cy="253"/>
            </a:xfrm>
            <a:prstGeom prst="rect">
              <a:avLst/>
            </a:prstGeom>
            <a:noFill/>
            <a:ln w="12700">
              <a:noFill/>
              <a:miter lim="800000"/>
              <a:headEnd/>
              <a:tailEnd/>
            </a:ln>
          </p:spPr>
          <p:txBody>
            <a:bodyPr/>
            <a:lstStyle/>
            <a:p>
              <a:pPr algn="just"/>
              <a:r>
                <a:rPr lang="en-US" altLang="zh-CN" sz="1000">
                  <a:solidFill>
                    <a:srgbClr val="FF00FF"/>
                  </a:solidFill>
                  <a:latin typeface="宋体" charset="-122"/>
                </a:rPr>
                <a:t>ε</a:t>
              </a:r>
              <a:endParaRPr lang="en-US" altLang="zh-CN" sz="2400">
                <a:latin typeface="Tahoma" pitchFamily="34" charset="0"/>
              </a:endParaRPr>
            </a:p>
          </p:txBody>
        </p:sp>
        <p:sp>
          <p:nvSpPr>
            <p:cNvPr id="63586" name="Text Box 98"/>
            <p:cNvSpPr txBox="1">
              <a:spLocks noChangeArrowheads="1"/>
            </p:cNvSpPr>
            <p:nvPr/>
          </p:nvSpPr>
          <p:spPr bwMode="auto">
            <a:xfrm>
              <a:off x="1415" y="2352"/>
              <a:ext cx="240" cy="253"/>
            </a:xfrm>
            <a:prstGeom prst="rect">
              <a:avLst/>
            </a:prstGeom>
            <a:noFill/>
            <a:ln w="12700">
              <a:noFill/>
              <a:miter lim="800000"/>
              <a:headEnd/>
              <a:tailEnd/>
            </a:ln>
          </p:spPr>
          <p:txBody>
            <a:bodyPr/>
            <a:lstStyle/>
            <a:p>
              <a:pPr algn="r">
                <a:defRPr/>
              </a:pPr>
              <a:r>
                <a:rPr lang="en-US" altLang="zh-CN" sz="2000" b="1">
                  <a:solidFill>
                    <a:srgbClr val="FF00FF"/>
                  </a:solidFill>
                  <a:effectLst>
                    <a:outerShdw blurRad="38100" dist="38100" dir="2700000" algn="tl">
                      <a:srgbClr val="C0C0C0"/>
                    </a:outerShdw>
                  </a:effectLst>
                  <a:latin typeface="宋体" pitchFamily="2" charset="-122"/>
                  <a:ea typeface="宋体" pitchFamily="2" charset="-122"/>
                </a:rPr>
                <a:t>ε</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63587" name="Text Box 99"/>
            <p:cNvSpPr txBox="1">
              <a:spLocks noChangeArrowheads="1"/>
            </p:cNvSpPr>
            <p:nvPr/>
          </p:nvSpPr>
          <p:spPr bwMode="auto">
            <a:xfrm>
              <a:off x="988" y="2354"/>
              <a:ext cx="240" cy="253"/>
            </a:xfrm>
            <a:prstGeom prst="rect">
              <a:avLst/>
            </a:prstGeom>
            <a:noFill/>
            <a:ln w="12700">
              <a:noFill/>
              <a:miter lim="800000"/>
              <a:headEnd/>
              <a:tailEnd/>
            </a:ln>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ea typeface="宋体" pitchFamily="2" charset="-122"/>
                </a:rPr>
                <a:t>ε</a:t>
              </a:r>
              <a:endParaRPr lang="en-US" altLang="zh-CN" sz="2000" b="1">
                <a:effectLst>
                  <a:outerShdw blurRad="38100" dist="38100" dir="2700000" algn="tl">
                    <a:srgbClr val="C0C0C0"/>
                  </a:outerShdw>
                </a:effectLst>
                <a:latin typeface="Tahoma" pitchFamily="34" charset="0"/>
                <a:ea typeface="宋体" pitchFamily="2" charset="-122"/>
              </a:endParaRPr>
            </a:p>
          </p:txBody>
        </p:sp>
      </p:grpSp>
      <p:sp>
        <p:nvSpPr>
          <p:cNvPr id="106" name="Rectangle 4"/>
          <p:cNvSpPr>
            <a:spLocks noChangeArrowheads="1"/>
          </p:cNvSpPr>
          <p:nvPr/>
        </p:nvSpPr>
        <p:spPr bwMode="auto">
          <a:xfrm>
            <a:off x="76200" y="228600"/>
            <a:ext cx="5715000" cy="533400"/>
          </a:xfrm>
          <a:prstGeom prst="rect">
            <a:avLst/>
          </a:prstGeom>
          <a:noFill/>
          <a:ln w="9525">
            <a:noFill/>
            <a:miter lim="800000"/>
            <a:headEnd/>
            <a:tailEnd/>
          </a:ln>
        </p:spPr>
        <p:txBody>
          <a:bodyPr anchor="b"/>
          <a:lstStyle/>
          <a:p>
            <a:r>
              <a:rPr lang="zh-CN" altLang="en-US" sz="2800" b="1" dirty="0" smtClean="0">
                <a:solidFill>
                  <a:srgbClr val="CC0099"/>
                </a:solidFill>
                <a:latin typeface="黑体" pitchFamily="49" charset="-122"/>
                <a:ea typeface="黑体" pitchFamily="49" charset="-122"/>
              </a:rPr>
              <a:t>根据文法构造识别</a:t>
            </a:r>
            <a:r>
              <a:rPr lang="zh-CN" altLang="en-US" sz="2800" b="1" dirty="0">
                <a:solidFill>
                  <a:srgbClr val="CC0099"/>
                </a:solidFill>
                <a:latin typeface="黑体" pitchFamily="49" charset="-122"/>
                <a:ea typeface="黑体" pitchFamily="49" charset="-122"/>
              </a:rPr>
              <a:t>活</a:t>
            </a:r>
            <a:r>
              <a:rPr lang="zh-CN" altLang="en-US" sz="2800" b="1" dirty="0" smtClean="0">
                <a:solidFill>
                  <a:srgbClr val="CC0099"/>
                </a:solidFill>
                <a:latin typeface="黑体" pitchFamily="49" charset="-122"/>
                <a:ea typeface="黑体" pitchFamily="49" charset="-122"/>
              </a:rPr>
              <a:t>前缀</a:t>
            </a:r>
            <a:r>
              <a:rPr lang="en-US" altLang="zh-CN" sz="2800" b="1" dirty="0" smtClean="0">
                <a:solidFill>
                  <a:srgbClr val="CC0099"/>
                </a:solidFill>
                <a:latin typeface="黑体" pitchFamily="49" charset="-122"/>
                <a:ea typeface="黑体" pitchFamily="49" charset="-122"/>
              </a:rPr>
              <a:t>NFA</a:t>
            </a:r>
            <a:r>
              <a:rPr lang="en-US" altLang="zh-CN" sz="2800" b="1" dirty="0" smtClean="0">
                <a:latin typeface="黑体" pitchFamily="49" charset="-122"/>
                <a:ea typeface="黑体" pitchFamily="49" charset="-122"/>
              </a:rPr>
              <a:t> </a:t>
            </a:r>
            <a:endParaRPr lang="en-US" altLang="zh-CN" sz="2800" b="1" dirty="0">
              <a:latin typeface="黑体" pitchFamily="49" charset="-122"/>
              <a:ea typeface="黑体" pitchFamily="49" charset="-122"/>
            </a:endParaRPr>
          </a:p>
        </p:txBody>
      </p:sp>
      <p:sp>
        <p:nvSpPr>
          <p:cNvPr id="107"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9</a:t>
            </a:fld>
            <a:endParaRPr lang="en-US" altLang="zh-CN" dirty="0"/>
          </a:p>
        </p:txBody>
      </p:sp>
      <p:grpSp>
        <p:nvGrpSpPr>
          <p:cNvPr id="118" name="组合 117"/>
          <p:cNvGrpSpPr/>
          <p:nvPr/>
        </p:nvGrpSpPr>
        <p:grpSpPr>
          <a:xfrm>
            <a:off x="990600" y="1533525"/>
            <a:ext cx="3124200" cy="600075"/>
            <a:chOff x="990600" y="1533525"/>
            <a:chExt cx="3124200" cy="600075"/>
          </a:xfrm>
        </p:grpSpPr>
        <p:grpSp>
          <p:nvGrpSpPr>
            <p:cNvPr id="19" name="Group 120"/>
            <p:cNvGrpSpPr>
              <a:grpSpLocks/>
            </p:cNvGrpSpPr>
            <p:nvPr/>
          </p:nvGrpSpPr>
          <p:grpSpPr bwMode="auto">
            <a:xfrm>
              <a:off x="990600" y="1533525"/>
              <a:ext cx="3124200" cy="600075"/>
              <a:chOff x="624" y="966"/>
              <a:chExt cx="1692" cy="378"/>
            </a:xfrm>
          </p:grpSpPr>
          <p:sp>
            <p:nvSpPr>
              <p:cNvPr id="63508" name="Text Box 20"/>
              <p:cNvSpPr txBox="1">
                <a:spLocks noChangeArrowheads="1"/>
              </p:cNvSpPr>
              <p:nvPr/>
            </p:nvSpPr>
            <p:spPr bwMode="auto">
              <a:xfrm>
                <a:off x="1397" y="966"/>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S</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56" name="Oval 21"/>
              <p:cNvSpPr>
                <a:spLocks noChangeArrowheads="1"/>
              </p:cNvSpPr>
              <p:nvPr/>
            </p:nvSpPr>
            <p:spPr bwMode="auto">
              <a:xfrm>
                <a:off x="1050" y="1052"/>
                <a:ext cx="267" cy="255"/>
              </a:xfrm>
              <a:prstGeom prst="ellipse">
                <a:avLst/>
              </a:prstGeom>
              <a:solidFill>
                <a:srgbClr val="FFFFFF"/>
              </a:solidFill>
              <a:ln w="12700">
                <a:solidFill>
                  <a:srgbClr val="000000"/>
                </a:solidFill>
                <a:round/>
                <a:headEnd/>
                <a:tailEnd/>
              </a:ln>
            </p:spPr>
            <p:txBody>
              <a:bodyPr/>
              <a:lstStyle/>
              <a:p>
                <a:endParaRPr lang="zh-CN" altLang="en-US"/>
              </a:p>
            </p:txBody>
          </p:sp>
          <p:sp>
            <p:nvSpPr>
              <p:cNvPr id="63510" name="Text Box 22"/>
              <p:cNvSpPr txBox="1">
                <a:spLocks noChangeArrowheads="1"/>
              </p:cNvSpPr>
              <p:nvPr/>
            </p:nvSpPr>
            <p:spPr bwMode="auto">
              <a:xfrm>
                <a:off x="1059" y="1057"/>
                <a:ext cx="240" cy="253"/>
              </a:xfrm>
              <a:prstGeom prst="rect">
                <a:avLst/>
              </a:prstGeom>
              <a:noFill/>
              <a:ln w="12700">
                <a:noFill/>
                <a:miter lim="800000"/>
                <a:headEnd/>
                <a:tailEnd/>
              </a:ln>
            </p:spPr>
            <p:txBody>
              <a:bodyPr/>
              <a:lstStyle/>
              <a:p>
                <a:pPr algn="ctr">
                  <a:defRPr/>
                </a:pPr>
                <a:r>
                  <a:rPr lang="en-US" altLang="zh-CN" sz="2000" b="1" dirty="0">
                    <a:effectLst>
                      <a:outerShdw blurRad="38100" dist="38100" dir="2700000" algn="tl">
                        <a:srgbClr val="C0C0C0"/>
                      </a:outerShdw>
                    </a:effectLst>
                    <a:ea typeface="宋体" pitchFamily="2" charset="-122"/>
                  </a:rPr>
                  <a:t>0</a:t>
                </a:r>
                <a:endParaRPr lang="en-US" altLang="zh-CN" sz="2000" b="1" dirty="0">
                  <a:effectLst>
                    <a:outerShdw blurRad="38100" dist="38100" dir="2700000" algn="tl">
                      <a:srgbClr val="C0C0C0"/>
                    </a:outerShdw>
                  </a:effectLst>
                  <a:latin typeface="Tahoma" pitchFamily="34" charset="0"/>
                  <a:ea typeface="宋体" pitchFamily="2" charset="-122"/>
                </a:endParaRPr>
              </a:p>
            </p:txBody>
          </p:sp>
          <p:grpSp>
            <p:nvGrpSpPr>
              <p:cNvPr id="20" name="Group 26"/>
              <p:cNvGrpSpPr>
                <a:grpSpLocks/>
              </p:cNvGrpSpPr>
              <p:nvPr/>
            </p:nvGrpSpPr>
            <p:grpSpPr bwMode="auto">
              <a:xfrm>
                <a:off x="1753" y="1054"/>
                <a:ext cx="311" cy="290"/>
                <a:chOff x="3930" y="8067"/>
                <a:chExt cx="524" cy="517"/>
              </a:xfrm>
            </p:grpSpPr>
            <p:sp>
              <p:nvSpPr>
                <p:cNvPr id="14362" name="Oval 27"/>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a:p>
              </p:txBody>
            </p:sp>
            <p:sp>
              <p:nvSpPr>
                <p:cNvPr id="14363" name="Oval 28"/>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a:p>
              </p:txBody>
            </p:sp>
            <p:sp>
              <p:nvSpPr>
                <p:cNvPr id="63517" name="Text Box 29"/>
                <p:cNvSpPr txBox="1">
                  <a:spLocks noChangeArrowheads="1"/>
                </p:cNvSpPr>
                <p:nvPr/>
              </p:nvSpPr>
              <p:spPr bwMode="auto">
                <a:xfrm>
                  <a:off x="3959" y="8112"/>
                  <a:ext cx="495" cy="451"/>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1</a:t>
                  </a:r>
                  <a:endParaRPr lang="en-US" altLang="zh-CN" sz="2000" b="1">
                    <a:effectLst>
                      <a:outerShdw blurRad="38100" dist="38100" dir="2700000" algn="tl">
                        <a:srgbClr val="C0C0C0"/>
                      </a:outerShdw>
                    </a:effectLst>
                    <a:latin typeface="Tahoma" pitchFamily="34" charset="0"/>
                    <a:ea typeface="宋体" pitchFamily="2" charset="-122"/>
                  </a:endParaRPr>
                </a:p>
              </p:txBody>
            </p:sp>
          </p:grpSp>
          <p:sp>
            <p:nvSpPr>
              <p:cNvPr id="63518" name="Text Box 30"/>
              <p:cNvSpPr txBox="1">
                <a:spLocks noChangeArrowheads="1"/>
              </p:cNvSpPr>
              <p:nvPr/>
            </p:nvSpPr>
            <p:spPr bwMode="auto">
              <a:xfrm>
                <a:off x="624" y="1040"/>
                <a:ext cx="486" cy="208"/>
              </a:xfrm>
              <a:prstGeom prst="rect">
                <a:avLst/>
              </a:prstGeom>
              <a:noFill/>
              <a:ln w="12700">
                <a:noFill/>
                <a:miter lim="800000"/>
                <a:headEnd/>
                <a:tailEnd/>
              </a:ln>
            </p:spPr>
            <p:txBody>
              <a:bodyPr/>
              <a:lstStyle/>
              <a:p>
                <a:pPr algn="just">
                  <a:defRPr/>
                </a:pPr>
                <a:r>
                  <a:rPr lang="en-US" altLang="zh-CN" sz="2000" b="1" smtClean="0">
                    <a:effectLst>
                      <a:outerShdw blurRad="38100" dist="38100" dir="2700000" algn="tl">
                        <a:srgbClr val="C0C0C0"/>
                      </a:outerShdw>
                    </a:effectLst>
                    <a:ea typeface="宋体" pitchFamily="2" charset="-122"/>
                    <a:sym typeface="Symbol" pitchFamily="18" charset="2"/>
                  </a:rPr>
                  <a:t>S’</a:t>
                </a:r>
                <a:endParaRPr lang="en-US" altLang="zh-CN" sz="2000" b="1" dirty="0">
                  <a:effectLst>
                    <a:outerShdw blurRad="38100" dist="38100" dir="2700000" algn="tl">
                      <a:srgbClr val="C0C0C0"/>
                    </a:outerShdw>
                  </a:effectLst>
                  <a:latin typeface="Tahoma" pitchFamily="34" charset="0"/>
                  <a:ea typeface="宋体" pitchFamily="2" charset="-122"/>
                </a:endParaRPr>
              </a:p>
            </p:txBody>
          </p:sp>
          <p:sp>
            <p:nvSpPr>
              <p:cNvPr id="63588" name="Text Box 100"/>
              <p:cNvSpPr txBox="1">
                <a:spLocks noChangeArrowheads="1"/>
              </p:cNvSpPr>
              <p:nvPr/>
            </p:nvSpPr>
            <p:spPr bwMode="auto">
              <a:xfrm>
                <a:off x="1924" y="981"/>
                <a:ext cx="392" cy="216"/>
              </a:xfrm>
              <a:prstGeom prst="rect">
                <a:avLst/>
              </a:prstGeom>
              <a:noFill/>
              <a:ln w="12700">
                <a:noFill/>
                <a:miter lim="800000"/>
                <a:headEnd/>
                <a:tailEnd/>
              </a:ln>
            </p:spPr>
            <p:txBody>
              <a:bodyPr/>
              <a:lstStyle/>
              <a:p>
                <a:pPr>
                  <a:defRPr/>
                </a:pPr>
                <a:r>
                  <a:rPr lang="zh-CN" altLang="en-US" sz="1600" b="1" dirty="0">
                    <a:solidFill>
                      <a:schemeClr val="folHlink"/>
                    </a:solidFill>
                    <a:effectLst>
                      <a:outerShdw blurRad="38100" dist="38100" dir="2700000" algn="tl">
                        <a:srgbClr val="C0C0C0"/>
                      </a:outerShdw>
                    </a:effectLst>
                    <a:ea typeface="宋体" pitchFamily="2" charset="-122"/>
                  </a:rPr>
                  <a:t>（</a:t>
                </a:r>
                <a:r>
                  <a:rPr lang="en-US" altLang="zh-CN" sz="1600" b="1" dirty="0">
                    <a:solidFill>
                      <a:schemeClr val="folHlink"/>
                    </a:solidFill>
                    <a:effectLst>
                      <a:outerShdw blurRad="38100" dist="38100" dir="2700000" algn="tl">
                        <a:srgbClr val="C0C0C0"/>
                      </a:outerShdw>
                    </a:effectLst>
                    <a:ea typeface="宋体" pitchFamily="2" charset="-122"/>
                  </a:rPr>
                  <a:t>0</a:t>
                </a:r>
                <a:r>
                  <a:rPr lang="zh-CN" altLang="en-US" sz="1600" b="1" dirty="0">
                    <a:solidFill>
                      <a:schemeClr val="folHlink"/>
                    </a:solidFill>
                    <a:effectLst>
                      <a:outerShdw blurRad="38100" dist="38100" dir="2700000" algn="tl">
                        <a:srgbClr val="C0C0C0"/>
                      </a:outerShdw>
                    </a:effectLst>
                    <a:ea typeface="宋体" pitchFamily="2" charset="-122"/>
                  </a:rPr>
                  <a:t>）</a:t>
                </a:r>
              </a:p>
            </p:txBody>
          </p:sp>
          <p:sp>
            <p:nvSpPr>
              <p:cNvPr id="14361" name="Line 105"/>
              <p:cNvSpPr>
                <a:spLocks noChangeShapeType="1"/>
              </p:cNvSpPr>
              <p:nvPr/>
            </p:nvSpPr>
            <p:spPr bwMode="auto">
              <a:xfrm>
                <a:off x="1324" y="1187"/>
                <a:ext cx="437" cy="0"/>
              </a:xfrm>
              <a:prstGeom prst="line">
                <a:avLst/>
              </a:prstGeom>
              <a:noFill/>
              <a:ln w="12700">
                <a:solidFill>
                  <a:srgbClr val="333333"/>
                </a:solidFill>
                <a:round/>
                <a:headEnd/>
                <a:tailEnd type="triangle" w="med" len="med"/>
              </a:ln>
            </p:spPr>
            <p:txBody>
              <a:bodyPr/>
              <a:lstStyle/>
              <a:p>
                <a:endParaRPr lang="zh-CN" altLang="en-US"/>
              </a:p>
            </p:txBody>
          </p:sp>
        </p:grpSp>
        <p:sp>
          <p:nvSpPr>
            <p:cNvPr id="108" name="Oval 28"/>
            <p:cNvSpPr>
              <a:spLocks noChangeArrowheads="1"/>
            </p:cNvSpPr>
            <p:nvPr/>
          </p:nvSpPr>
          <p:spPr bwMode="auto">
            <a:xfrm>
              <a:off x="1741311" y="1653822"/>
              <a:ext cx="558905" cy="460375"/>
            </a:xfrm>
            <a:prstGeom prst="ellipse">
              <a:avLst/>
            </a:prstGeom>
            <a:noFill/>
            <a:ln w="12700">
              <a:solidFill>
                <a:srgbClr val="000000"/>
              </a:solidFill>
              <a:round/>
              <a:headEnd/>
              <a:tailEnd/>
            </a:ln>
          </p:spPr>
          <p:txBody>
            <a:bodyPr/>
            <a:lstStyle/>
            <a:p>
              <a:endParaRPr lang="zh-CN" altLang="en-US"/>
            </a:p>
          </p:txBody>
        </p:sp>
      </p:grpSp>
      <p:grpSp>
        <p:nvGrpSpPr>
          <p:cNvPr id="119" name="组合 118"/>
          <p:cNvGrpSpPr/>
          <p:nvPr/>
        </p:nvGrpSpPr>
        <p:grpSpPr>
          <a:xfrm>
            <a:off x="1066800" y="2390775"/>
            <a:ext cx="7148513" cy="626533"/>
            <a:chOff x="1066800" y="2390775"/>
            <a:chExt cx="7148513" cy="626533"/>
          </a:xfrm>
        </p:grpSpPr>
        <p:grpSp>
          <p:nvGrpSpPr>
            <p:cNvPr id="5" name="Group 125"/>
            <p:cNvGrpSpPr>
              <a:grpSpLocks/>
            </p:cNvGrpSpPr>
            <p:nvPr/>
          </p:nvGrpSpPr>
          <p:grpSpPr bwMode="auto">
            <a:xfrm>
              <a:off x="1066800" y="2390775"/>
              <a:ext cx="7148513" cy="608013"/>
              <a:chOff x="672" y="1506"/>
              <a:chExt cx="4503" cy="383"/>
            </a:xfrm>
          </p:grpSpPr>
          <p:grpSp>
            <p:nvGrpSpPr>
              <p:cNvPr id="6" name="Group 121"/>
              <p:cNvGrpSpPr>
                <a:grpSpLocks/>
              </p:cNvGrpSpPr>
              <p:nvPr/>
            </p:nvGrpSpPr>
            <p:grpSpPr bwMode="auto">
              <a:xfrm>
                <a:off x="672" y="1524"/>
                <a:ext cx="4281" cy="365"/>
                <a:chOff x="672" y="1524"/>
                <a:chExt cx="4281" cy="365"/>
              </a:xfrm>
            </p:grpSpPr>
            <p:grpSp>
              <p:nvGrpSpPr>
                <p:cNvPr id="7" name="Group 23"/>
                <p:cNvGrpSpPr>
                  <a:grpSpLocks/>
                </p:cNvGrpSpPr>
                <p:nvPr/>
              </p:nvGrpSpPr>
              <p:grpSpPr bwMode="auto">
                <a:xfrm>
                  <a:off x="1750" y="1620"/>
                  <a:ext cx="267" cy="264"/>
                  <a:chOff x="4090" y="9315"/>
                  <a:chExt cx="450" cy="468"/>
                </a:xfrm>
              </p:grpSpPr>
              <p:sp>
                <p:nvSpPr>
                  <p:cNvPr id="14429" name="Oval 24"/>
                  <p:cNvSpPr>
                    <a:spLocks noChangeArrowheads="1"/>
                  </p:cNvSpPr>
                  <p:nvPr/>
                </p:nvSpPr>
                <p:spPr bwMode="auto">
                  <a:xfrm>
                    <a:off x="4090" y="9315"/>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13" name="Text Box 25"/>
                  <p:cNvSpPr txBox="1">
                    <a:spLocks noChangeArrowheads="1"/>
                  </p:cNvSpPr>
                  <p:nvPr/>
                </p:nvSpPr>
                <p:spPr bwMode="auto">
                  <a:xfrm>
                    <a:off x="4105" y="9333"/>
                    <a:ext cx="404"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3</a:t>
                    </a:r>
                    <a:endParaRPr lang="en-US" altLang="zh-CN" sz="2000" b="1">
                      <a:effectLst>
                        <a:outerShdw blurRad="38100" dist="38100" dir="2700000" algn="tl">
                          <a:srgbClr val="C0C0C0"/>
                        </a:outerShdw>
                      </a:effectLst>
                      <a:latin typeface="Tahoma" pitchFamily="34" charset="0"/>
                      <a:ea typeface="宋体" pitchFamily="2" charset="-122"/>
                    </a:endParaRPr>
                  </a:p>
                </p:txBody>
              </p:sp>
            </p:grpSp>
            <p:sp>
              <p:nvSpPr>
                <p:cNvPr id="63523" name="Text Box 35"/>
                <p:cNvSpPr txBox="1">
                  <a:spLocks noChangeArrowheads="1"/>
                </p:cNvSpPr>
                <p:nvPr/>
              </p:nvSpPr>
              <p:spPr bwMode="auto">
                <a:xfrm>
                  <a:off x="1406" y="1524"/>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a</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63525" name="Text Box 37"/>
                <p:cNvSpPr txBox="1">
                  <a:spLocks noChangeArrowheads="1"/>
                </p:cNvSpPr>
                <p:nvPr/>
              </p:nvSpPr>
              <p:spPr bwMode="auto">
                <a:xfrm>
                  <a:off x="4241" y="1551"/>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e</a:t>
                  </a:r>
                  <a:endParaRPr lang="en-US" altLang="zh-CN" sz="2000" b="1">
                    <a:effectLst>
                      <a:outerShdw blurRad="38100" dist="38100" dir="2700000" algn="tl">
                        <a:srgbClr val="C0C0C0"/>
                      </a:outerShdw>
                    </a:effectLst>
                    <a:latin typeface="Tahoma" pitchFamily="34" charset="0"/>
                    <a:ea typeface="宋体" pitchFamily="2" charset="-122"/>
                  </a:endParaRPr>
                </a:p>
              </p:txBody>
            </p:sp>
            <p:grpSp>
              <p:nvGrpSpPr>
                <p:cNvPr id="8" name="Group 43"/>
                <p:cNvGrpSpPr>
                  <a:grpSpLocks/>
                </p:cNvGrpSpPr>
                <p:nvPr/>
              </p:nvGrpSpPr>
              <p:grpSpPr bwMode="auto">
                <a:xfrm>
                  <a:off x="672" y="1593"/>
                  <a:ext cx="644" cy="270"/>
                  <a:chOff x="2122" y="9027"/>
                  <a:chExt cx="1087" cy="480"/>
                </a:xfrm>
              </p:grpSpPr>
              <p:sp>
                <p:nvSpPr>
                  <p:cNvPr id="14426" name="Oval 44"/>
                  <p:cNvSpPr>
                    <a:spLocks noChangeArrowheads="1"/>
                  </p:cNvSpPr>
                  <p:nvPr/>
                </p:nvSpPr>
                <p:spPr bwMode="auto">
                  <a:xfrm>
                    <a:off x="2759" y="9048"/>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33" name="Text Box 45"/>
                  <p:cNvSpPr txBox="1">
                    <a:spLocks noChangeArrowheads="1"/>
                  </p:cNvSpPr>
                  <p:nvPr/>
                </p:nvSpPr>
                <p:spPr bwMode="auto">
                  <a:xfrm>
                    <a:off x="2774" y="9057"/>
                    <a:ext cx="405"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2</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428" name="Text Box 46"/>
                  <p:cNvSpPr txBox="1">
                    <a:spLocks noChangeArrowheads="1"/>
                  </p:cNvSpPr>
                  <p:nvPr/>
                </p:nvSpPr>
                <p:spPr bwMode="auto">
                  <a:xfrm>
                    <a:off x="2122" y="9027"/>
                    <a:ext cx="770" cy="411"/>
                  </a:xfrm>
                  <a:prstGeom prst="rect">
                    <a:avLst/>
                  </a:prstGeom>
                  <a:noFill/>
                  <a:ln w="12700">
                    <a:noFill/>
                    <a:miter lim="800000"/>
                    <a:headEnd/>
                    <a:tailEnd/>
                  </a:ln>
                </p:spPr>
                <p:txBody>
                  <a:bodyPr/>
                  <a:lstStyle/>
                  <a:p>
                    <a:pPr algn="just"/>
                    <a:r>
                      <a:rPr lang="en-US" altLang="zh-CN" sz="1600" b="1" dirty="0" smtClean="0">
                        <a:solidFill>
                          <a:srgbClr val="808080"/>
                        </a:solidFill>
                        <a:sym typeface="Symbol" pitchFamily="18" charset="2"/>
                      </a:rPr>
                      <a:t>S</a:t>
                    </a:r>
                    <a:endParaRPr lang="en-US" altLang="zh-CN" sz="1600" b="1" dirty="0">
                      <a:latin typeface="Tahoma" pitchFamily="34" charset="0"/>
                    </a:endParaRPr>
                  </a:p>
                </p:txBody>
              </p:sp>
            </p:grpSp>
            <p:grpSp>
              <p:nvGrpSpPr>
                <p:cNvPr id="9" name="Group 54"/>
                <p:cNvGrpSpPr>
                  <a:grpSpLocks/>
                </p:cNvGrpSpPr>
                <p:nvPr/>
              </p:nvGrpSpPr>
              <p:grpSpPr bwMode="auto">
                <a:xfrm>
                  <a:off x="2492" y="1625"/>
                  <a:ext cx="267" cy="264"/>
                  <a:chOff x="4090" y="9315"/>
                  <a:chExt cx="450" cy="468"/>
                </a:xfrm>
              </p:grpSpPr>
              <p:sp>
                <p:nvSpPr>
                  <p:cNvPr id="14424" name="Oval 55"/>
                  <p:cNvSpPr>
                    <a:spLocks noChangeArrowheads="1"/>
                  </p:cNvSpPr>
                  <p:nvPr/>
                </p:nvSpPr>
                <p:spPr bwMode="auto">
                  <a:xfrm>
                    <a:off x="4090" y="9315"/>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44" name="Text Box 56"/>
                  <p:cNvSpPr txBox="1">
                    <a:spLocks noChangeArrowheads="1"/>
                  </p:cNvSpPr>
                  <p:nvPr/>
                </p:nvSpPr>
                <p:spPr bwMode="auto">
                  <a:xfrm>
                    <a:off x="4105" y="9333"/>
                    <a:ext cx="404"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4</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10" name="Group 57"/>
                <p:cNvGrpSpPr>
                  <a:grpSpLocks/>
                </p:cNvGrpSpPr>
                <p:nvPr/>
              </p:nvGrpSpPr>
              <p:grpSpPr bwMode="auto">
                <a:xfrm>
                  <a:off x="3195" y="1625"/>
                  <a:ext cx="267" cy="264"/>
                  <a:chOff x="4090" y="9315"/>
                  <a:chExt cx="450" cy="468"/>
                </a:xfrm>
              </p:grpSpPr>
              <p:sp>
                <p:nvSpPr>
                  <p:cNvPr id="14422" name="Oval 58"/>
                  <p:cNvSpPr>
                    <a:spLocks noChangeArrowheads="1"/>
                  </p:cNvSpPr>
                  <p:nvPr/>
                </p:nvSpPr>
                <p:spPr bwMode="auto">
                  <a:xfrm>
                    <a:off x="4090" y="9315"/>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47" name="Text Box 59"/>
                  <p:cNvSpPr txBox="1">
                    <a:spLocks noChangeArrowheads="1"/>
                  </p:cNvSpPr>
                  <p:nvPr/>
                </p:nvSpPr>
                <p:spPr bwMode="auto">
                  <a:xfrm>
                    <a:off x="4105" y="9333"/>
                    <a:ext cx="404"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5</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11" name="Group 60"/>
                <p:cNvGrpSpPr>
                  <a:grpSpLocks/>
                </p:cNvGrpSpPr>
                <p:nvPr/>
              </p:nvGrpSpPr>
              <p:grpSpPr bwMode="auto">
                <a:xfrm>
                  <a:off x="3915" y="1617"/>
                  <a:ext cx="267" cy="263"/>
                  <a:chOff x="4090" y="9315"/>
                  <a:chExt cx="450" cy="468"/>
                </a:xfrm>
              </p:grpSpPr>
              <p:sp>
                <p:nvSpPr>
                  <p:cNvPr id="14420" name="Oval 61"/>
                  <p:cNvSpPr>
                    <a:spLocks noChangeArrowheads="1"/>
                  </p:cNvSpPr>
                  <p:nvPr/>
                </p:nvSpPr>
                <p:spPr bwMode="auto">
                  <a:xfrm>
                    <a:off x="4090" y="9315"/>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50" name="Text Box 62"/>
                  <p:cNvSpPr txBox="1">
                    <a:spLocks noChangeArrowheads="1"/>
                  </p:cNvSpPr>
                  <p:nvPr/>
                </p:nvSpPr>
                <p:spPr bwMode="auto">
                  <a:xfrm>
                    <a:off x="4105" y="9333"/>
                    <a:ext cx="404"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6</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12" name="Group 63"/>
                <p:cNvGrpSpPr>
                  <a:grpSpLocks/>
                </p:cNvGrpSpPr>
                <p:nvPr/>
              </p:nvGrpSpPr>
              <p:grpSpPr bwMode="auto">
                <a:xfrm>
                  <a:off x="4642" y="1589"/>
                  <a:ext cx="311" cy="291"/>
                  <a:chOff x="3930" y="8067"/>
                  <a:chExt cx="524" cy="517"/>
                </a:xfrm>
              </p:grpSpPr>
              <p:sp>
                <p:nvSpPr>
                  <p:cNvPr id="14417" name="Oval 64"/>
                  <p:cNvSpPr>
                    <a:spLocks noChangeArrowheads="1"/>
                  </p:cNvSpPr>
                  <p:nvPr/>
                </p:nvSpPr>
                <p:spPr bwMode="auto">
                  <a:xfrm>
                    <a:off x="3960" y="8097"/>
                    <a:ext cx="450" cy="453"/>
                  </a:xfrm>
                  <a:prstGeom prst="ellipse">
                    <a:avLst/>
                  </a:prstGeom>
                  <a:noFill/>
                  <a:ln w="12700">
                    <a:solidFill>
                      <a:srgbClr val="000000"/>
                    </a:solidFill>
                    <a:round/>
                    <a:headEnd/>
                    <a:tailEnd/>
                  </a:ln>
                </p:spPr>
                <p:txBody>
                  <a:bodyPr/>
                  <a:lstStyle/>
                  <a:p>
                    <a:endParaRPr lang="zh-CN" altLang="en-US"/>
                  </a:p>
                </p:txBody>
              </p:sp>
              <p:sp>
                <p:nvSpPr>
                  <p:cNvPr id="14418" name="Oval 65"/>
                  <p:cNvSpPr>
                    <a:spLocks noChangeArrowheads="1"/>
                  </p:cNvSpPr>
                  <p:nvPr/>
                </p:nvSpPr>
                <p:spPr bwMode="auto">
                  <a:xfrm>
                    <a:off x="3930" y="8067"/>
                    <a:ext cx="510" cy="517"/>
                  </a:xfrm>
                  <a:prstGeom prst="ellipse">
                    <a:avLst/>
                  </a:prstGeom>
                  <a:noFill/>
                  <a:ln w="12700">
                    <a:solidFill>
                      <a:srgbClr val="000000"/>
                    </a:solidFill>
                    <a:round/>
                    <a:headEnd/>
                    <a:tailEnd/>
                  </a:ln>
                </p:spPr>
                <p:txBody>
                  <a:bodyPr/>
                  <a:lstStyle/>
                  <a:p>
                    <a:endParaRPr lang="zh-CN" altLang="en-US"/>
                  </a:p>
                </p:txBody>
              </p:sp>
              <p:sp>
                <p:nvSpPr>
                  <p:cNvPr id="63554" name="Text Box 66"/>
                  <p:cNvSpPr txBox="1">
                    <a:spLocks noChangeArrowheads="1"/>
                  </p:cNvSpPr>
                  <p:nvPr/>
                </p:nvSpPr>
                <p:spPr bwMode="auto">
                  <a:xfrm>
                    <a:off x="3959" y="8111"/>
                    <a:ext cx="495" cy="451"/>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7</a:t>
                    </a:r>
                    <a:endParaRPr lang="en-US" altLang="zh-CN" sz="2000" b="1">
                      <a:effectLst>
                        <a:outerShdw blurRad="38100" dist="38100" dir="2700000" algn="tl">
                          <a:srgbClr val="C0C0C0"/>
                        </a:outerShdw>
                      </a:effectLst>
                      <a:latin typeface="Tahoma" pitchFamily="34" charset="0"/>
                      <a:ea typeface="宋体" pitchFamily="2" charset="-122"/>
                    </a:endParaRPr>
                  </a:p>
                </p:txBody>
              </p:sp>
            </p:grpSp>
            <p:sp>
              <p:nvSpPr>
                <p:cNvPr id="14409" name="Line 79"/>
                <p:cNvSpPr>
                  <a:spLocks noChangeShapeType="1"/>
                </p:cNvSpPr>
                <p:nvPr/>
              </p:nvSpPr>
              <p:spPr bwMode="auto">
                <a:xfrm>
                  <a:off x="1335" y="1747"/>
                  <a:ext cx="437" cy="0"/>
                </a:xfrm>
                <a:prstGeom prst="line">
                  <a:avLst/>
                </a:prstGeom>
                <a:noFill/>
                <a:ln w="12700">
                  <a:solidFill>
                    <a:srgbClr val="333333"/>
                  </a:solidFill>
                  <a:round/>
                  <a:headEnd/>
                  <a:tailEnd type="triangle" w="med" len="med"/>
                </a:ln>
              </p:spPr>
              <p:txBody>
                <a:bodyPr/>
                <a:lstStyle/>
                <a:p>
                  <a:endParaRPr lang="zh-CN" altLang="en-US"/>
                </a:p>
              </p:txBody>
            </p:sp>
            <p:sp>
              <p:nvSpPr>
                <p:cNvPr id="14410" name="Line 80"/>
                <p:cNvSpPr>
                  <a:spLocks noChangeShapeType="1"/>
                </p:cNvSpPr>
                <p:nvPr/>
              </p:nvSpPr>
              <p:spPr bwMode="auto">
                <a:xfrm>
                  <a:off x="2037" y="1747"/>
                  <a:ext cx="437" cy="0"/>
                </a:xfrm>
                <a:prstGeom prst="line">
                  <a:avLst/>
                </a:prstGeom>
                <a:noFill/>
                <a:ln w="12700">
                  <a:solidFill>
                    <a:srgbClr val="333333"/>
                  </a:solidFill>
                  <a:round/>
                  <a:headEnd/>
                  <a:tailEnd type="triangle" w="med" len="med"/>
                </a:ln>
              </p:spPr>
              <p:txBody>
                <a:bodyPr/>
                <a:lstStyle/>
                <a:p>
                  <a:endParaRPr lang="zh-CN" altLang="en-US"/>
                </a:p>
              </p:txBody>
            </p:sp>
            <p:sp>
              <p:nvSpPr>
                <p:cNvPr id="14411" name="Line 81"/>
                <p:cNvSpPr>
                  <a:spLocks noChangeShapeType="1"/>
                </p:cNvSpPr>
                <p:nvPr/>
              </p:nvSpPr>
              <p:spPr bwMode="auto">
                <a:xfrm>
                  <a:off x="2748" y="1747"/>
                  <a:ext cx="438" cy="0"/>
                </a:xfrm>
                <a:prstGeom prst="line">
                  <a:avLst/>
                </a:prstGeom>
                <a:noFill/>
                <a:ln w="12700">
                  <a:solidFill>
                    <a:srgbClr val="333333"/>
                  </a:solidFill>
                  <a:round/>
                  <a:headEnd/>
                  <a:tailEnd type="triangle" w="med" len="med"/>
                </a:ln>
              </p:spPr>
              <p:txBody>
                <a:bodyPr/>
                <a:lstStyle/>
                <a:p>
                  <a:endParaRPr lang="zh-CN" altLang="en-US"/>
                </a:p>
              </p:txBody>
            </p:sp>
            <p:sp>
              <p:nvSpPr>
                <p:cNvPr id="14412" name="Line 82"/>
                <p:cNvSpPr>
                  <a:spLocks noChangeShapeType="1"/>
                </p:cNvSpPr>
                <p:nvPr/>
              </p:nvSpPr>
              <p:spPr bwMode="auto">
                <a:xfrm>
                  <a:off x="3460" y="1747"/>
                  <a:ext cx="438" cy="0"/>
                </a:xfrm>
                <a:prstGeom prst="line">
                  <a:avLst/>
                </a:prstGeom>
                <a:noFill/>
                <a:ln w="12700">
                  <a:solidFill>
                    <a:srgbClr val="333333"/>
                  </a:solidFill>
                  <a:round/>
                  <a:headEnd/>
                  <a:tailEnd type="triangle" w="med" len="med"/>
                </a:ln>
              </p:spPr>
              <p:txBody>
                <a:bodyPr/>
                <a:lstStyle/>
                <a:p>
                  <a:endParaRPr lang="zh-CN" altLang="en-US"/>
                </a:p>
              </p:txBody>
            </p:sp>
            <p:sp>
              <p:nvSpPr>
                <p:cNvPr id="14413" name="Line 83"/>
                <p:cNvSpPr>
                  <a:spLocks noChangeShapeType="1"/>
                </p:cNvSpPr>
                <p:nvPr/>
              </p:nvSpPr>
              <p:spPr bwMode="auto">
                <a:xfrm>
                  <a:off x="4186" y="1737"/>
                  <a:ext cx="437" cy="0"/>
                </a:xfrm>
                <a:prstGeom prst="line">
                  <a:avLst/>
                </a:prstGeom>
                <a:noFill/>
                <a:ln w="12700">
                  <a:solidFill>
                    <a:srgbClr val="333333"/>
                  </a:solidFill>
                  <a:round/>
                  <a:headEnd/>
                  <a:tailEnd type="triangle" w="med" len="med"/>
                </a:ln>
              </p:spPr>
              <p:txBody>
                <a:bodyPr/>
                <a:lstStyle/>
                <a:p>
                  <a:endParaRPr lang="zh-CN" altLang="en-US"/>
                </a:p>
              </p:txBody>
            </p:sp>
            <p:sp>
              <p:nvSpPr>
                <p:cNvPr id="63578" name="Text Box 90"/>
                <p:cNvSpPr txBox="1">
                  <a:spLocks noChangeArrowheads="1"/>
                </p:cNvSpPr>
                <p:nvPr/>
              </p:nvSpPr>
              <p:spPr bwMode="auto">
                <a:xfrm>
                  <a:off x="2091" y="1536"/>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A</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63580" name="Text Box 92"/>
                <p:cNvSpPr txBox="1">
                  <a:spLocks noChangeArrowheads="1"/>
                </p:cNvSpPr>
                <p:nvPr/>
              </p:nvSpPr>
              <p:spPr bwMode="auto">
                <a:xfrm>
                  <a:off x="2812" y="1546"/>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c</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63581" name="Text Box 93"/>
                <p:cNvSpPr txBox="1">
                  <a:spLocks noChangeArrowheads="1"/>
                </p:cNvSpPr>
                <p:nvPr/>
              </p:nvSpPr>
              <p:spPr bwMode="auto">
                <a:xfrm>
                  <a:off x="3559" y="1546"/>
                  <a:ext cx="241"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B</a:t>
                  </a:r>
                  <a:endParaRPr lang="en-US" altLang="zh-CN" sz="2000" b="1">
                    <a:effectLst>
                      <a:outerShdw blurRad="38100" dist="38100" dir="2700000" algn="tl">
                        <a:srgbClr val="C0C0C0"/>
                      </a:outerShdw>
                    </a:effectLst>
                    <a:latin typeface="Tahoma" pitchFamily="34" charset="0"/>
                    <a:ea typeface="宋体" pitchFamily="2" charset="-122"/>
                  </a:endParaRPr>
                </a:p>
              </p:txBody>
            </p:sp>
          </p:grpSp>
          <p:sp>
            <p:nvSpPr>
              <p:cNvPr id="63589" name="Text Box 101"/>
              <p:cNvSpPr txBox="1">
                <a:spLocks noChangeArrowheads="1"/>
              </p:cNvSpPr>
              <p:nvPr/>
            </p:nvSpPr>
            <p:spPr bwMode="auto">
              <a:xfrm>
                <a:off x="4872" y="1506"/>
                <a:ext cx="303" cy="253"/>
              </a:xfrm>
              <a:prstGeom prst="rect">
                <a:avLst/>
              </a:prstGeom>
              <a:noFill/>
              <a:ln w="12700">
                <a:noFill/>
                <a:miter lim="800000"/>
                <a:headEnd/>
                <a:tailEnd/>
              </a:ln>
            </p:spPr>
            <p:txBody>
              <a:bodyPr/>
              <a:lstStyle/>
              <a:p>
                <a:pPr algn="just">
                  <a:defRPr/>
                </a:pPr>
                <a:r>
                  <a:rPr lang="en-US" altLang="zh-CN" sz="1600" b="1">
                    <a:solidFill>
                      <a:schemeClr val="folHlink"/>
                    </a:solidFill>
                    <a:effectLst>
                      <a:outerShdw blurRad="38100" dist="38100" dir="2700000" algn="tl">
                        <a:srgbClr val="C0C0C0"/>
                      </a:outerShdw>
                    </a:effectLst>
                    <a:ea typeface="宋体" pitchFamily="2" charset="-122"/>
                  </a:rPr>
                  <a:t>⑴</a:t>
                </a:r>
                <a:endParaRPr lang="en-US" altLang="zh-CN" sz="1600" b="1">
                  <a:solidFill>
                    <a:schemeClr val="folHlink"/>
                  </a:solidFill>
                  <a:effectLst>
                    <a:outerShdw blurRad="38100" dist="38100" dir="2700000" algn="tl">
                      <a:srgbClr val="C0C0C0"/>
                    </a:outerShdw>
                  </a:effectLst>
                  <a:latin typeface="Tahoma" pitchFamily="34" charset="0"/>
                  <a:ea typeface="宋体" pitchFamily="2" charset="-122"/>
                </a:endParaRPr>
              </a:p>
            </p:txBody>
          </p:sp>
        </p:grpSp>
        <p:sp>
          <p:nvSpPr>
            <p:cNvPr id="109" name="Oval 28"/>
            <p:cNvSpPr>
              <a:spLocks noChangeArrowheads="1"/>
            </p:cNvSpPr>
            <p:nvPr/>
          </p:nvSpPr>
          <p:spPr bwMode="auto">
            <a:xfrm>
              <a:off x="3874911" y="2556933"/>
              <a:ext cx="558905" cy="460375"/>
            </a:xfrm>
            <a:prstGeom prst="ellipse">
              <a:avLst/>
            </a:prstGeom>
            <a:noFill/>
            <a:ln w="12700">
              <a:solidFill>
                <a:srgbClr val="000000"/>
              </a:solidFill>
              <a:round/>
              <a:headEnd/>
              <a:tailEnd/>
            </a:ln>
          </p:spPr>
          <p:txBody>
            <a:bodyPr/>
            <a:lstStyle/>
            <a:p>
              <a:endParaRPr lang="zh-CN" altLang="en-US"/>
            </a:p>
          </p:txBody>
        </p:sp>
        <p:sp>
          <p:nvSpPr>
            <p:cNvPr id="110" name="Oval 28"/>
            <p:cNvSpPr>
              <a:spLocks noChangeArrowheads="1"/>
            </p:cNvSpPr>
            <p:nvPr/>
          </p:nvSpPr>
          <p:spPr bwMode="auto">
            <a:xfrm>
              <a:off x="1600200" y="2514600"/>
              <a:ext cx="558905" cy="460375"/>
            </a:xfrm>
            <a:prstGeom prst="ellipse">
              <a:avLst/>
            </a:prstGeom>
            <a:noFill/>
            <a:ln w="12700">
              <a:solidFill>
                <a:srgbClr val="000000"/>
              </a:solidFill>
              <a:round/>
              <a:headEnd/>
              <a:tailEnd/>
            </a:ln>
          </p:spPr>
          <p:txBody>
            <a:bodyPr/>
            <a:lstStyle/>
            <a:p>
              <a:endParaRPr lang="zh-CN" altLang="en-US"/>
            </a:p>
          </p:txBody>
        </p:sp>
        <p:sp>
          <p:nvSpPr>
            <p:cNvPr id="111" name="Oval 28"/>
            <p:cNvSpPr>
              <a:spLocks noChangeArrowheads="1"/>
            </p:cNvSpPr>
            <p:nvPr/>
          </p:nvSpPr>
          <p:spPr bwMode="auto">
            <a:xfrm>
              <a:off x="2712156" y="2537178"/>
              <a:ext cx="558905" cy="460375"/>
            </a:xfrm>
            <a:prstGeom prst="ellipse">
              <a:avLst/>
            </a:prstGeom>
            <a:noFill/>
            <a:ln w="12700">
              <a:solidFill>
                <a:srgbClr val="000000"/>
              </a:solidFill>
              <a:round/>
              <a:headEnd/>
              <a:tailEnd/>
            </a:ln>
          </p:spPr>
          <p:txBody>
            <a:bodyPr/>
            <a:lstStyle/>
            <a:p>
              <a:endParaRPr lang="zh-CN" altLang="en-US"/>
            </a:p>
          </p:txBody>
        </p:sp>
        <p:sp>
          <p:nvSpPr>
            <p:cNvPr id="112" name="Oval 28"/>
            <p:cNvSpPr>
              <a:spLocks noChangeArrowheads="1"/>
            </p:cNvSpPr>
            <p:nvPr/>
          </p:nvSpPr>
          <p:spPr bwMode="auto">
            <a:xfrm>
              <a:off x="4998156" y="2548467"/>
              <a:ext cx="558905" cy="460375"/>
            </a:xfrm>
            <a:prstGeom prst="ellipse">
              <a:avLst/>
            </a:prstGeom>
            <a:noFill/>
            <a:ln w="12700">
              <a:solidFill>
                <a:srgbClr val="000000"/>
              </a:solidFill>
              <a:round/>
              <a:headEnd/>
              <a:tailEnd/>
            </a:ln>
          </p:spPr>
          <p:txBody>
            <a:bodyPr/>
            <a:lstStyle/>
            <a:p>
              <a:endParaRPr lang="zh-CN" altLang="en-US"/>
            </a:p>
          </p:txBody>
        </p:sp>
        <p:sp>
          <p:nvSpPr>
            <p:cNvPr id="113" name="Oval 28"/>
            <p:cNvSpPr>
              <a:spLocks noChangeArrowheads="1"/>
            </p:cNvSpPr>
            <p:nvPr/>
          </p:nvSpPr>
          <p:spPr bwMode="auto">
            <a:xfrm>
              <a:off x="6149622" y="2525889"/>
              <a:ext cx="558905" cy="460375"/>
            </a:xfrm>
            <a:prstGeom prst="ellipse">
              <a:avLst/>
            </a:prstGeom>
            <a:noFill/>
            <a:ln w="12700">
              <a:solidFill>
                <a:srgbClr val="000000"/>
              </a:solidFill>
              <a:round/>
              <a:headEnd/>
              <a:tailEnd/>
            </a:ln>
          </p:spPr>
          <p:txBody>
            <a:bodyPr/>
            <a:lstStyle/>
            <a:p>
              <a:endParaRPr lang="zh-CN" altLang="en-US"/>
            </a:p>
          </p:txBody>
        </p:sp>
      </p:grpSp>
      <p:grpSp>
        <p:nvGrpSpPr>
          <p:cNvPr id="120" name="组合 119"/>
          <p:cNvGrpSpPr/>
          <p:nvPr/>
        </p:nvGrpSpPr>
        <p:grpSpPr>
          <a:xfrm>
            <a:off x="1066800" y="3233738"/>
            <a:ext cx="3763963" cy="593725"/>
            <a:chOff x="1066800" y="3233738"/>
            <a:chExt cx="3763963" cy="593725"/>
          </a:xfrm>
        </p:grpSpPr>
        <p:grpSp>
          <p:nvGrpSpPr>
            <p:cNvPr id="13" name="Group 122"/>
            <p:cNvGrpSpPr>
              <a:grpSpLocks/>
            </p:cNvGrpSpPr>
            <p:nvPr/>
          </p:nvGrpSpPr>
          <p:grpSpPr bwMode="auto">
            <a:xfrm>
              <a:off x="1066800" y="3233738"/>
              <a:ext cx="3763963" cy="593725"/>
              <a:chOff x="672" y="2037"/>
              <a:chExt cx="2371" cy="374"/>
            </a:xfrm>
          </p:grpSpPr>
          <p:sp>
            <p:nvSpPr>
              <p:cNvPr id="63527" name="Text Box 39"/>
              <p:cNvSpPr txBox="1">
                <a:spLocks noChangeArrowheads="1"/>
              </p:cNvSpPr>
              <p:nvPr/>
            </p:nvSpPr>
            <p:spPr bwMode="auto">
              <a:xfrm>
                <a:off x="2109" y="2081"/>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b</a:t>
                </a:r>
                <a:endParaRPr lang="en-US" altLang="zh-CN" sz="2000" b="1">
                  <a:effectLst>
                    <a:outerShdw blurRad="38100" dist="38100" dir="2700000" algn="tl">
                      <a:srgbClr val="C0C0C0"/>
                    </a:outerShdw>
                  </a:effectLst>
                  <a:latin typeface="Tahoma" pitchFamily="34" charset="0"/>
                  <a:ea typeface="宋体" pitchFamily="2" charset="-122"/>
                </a:endParaRPr>
              </a:p>
            </p:txBody>
          </p:sp>
          <p:grpSp>
            <p:nvGrpSpPr>
              <p:cNvPr id="14" name="Group 40"/>
              <p:cNvGrpSpPr>
                <a:grpSpLocks/>
              </p:cNvGrpSpPr>
              <p:nvPr/>
            </p:nvGrpSpPr>
            <p:grpSpPr bwMode="auto">
              <a:xfrm>
                <a:off x="1742" y="2140"/>
                <a:ext cx="303" cy="255"/>
                <a:chOff x="3274" y="10623"/>
                <a:chExt cx="510" cy="453"/>
              </a:xfrm>
            </p:grpSpPr>
            <p:sp>
              <p:nvSpPr>
                <p:cNvPr id="14397" name="Oval 41"/>
                <p:cNvSpPr>
                  <a:spLocks noChangeArrowheads="1"/>
                </p:cNvSpPr>
                <p:nvPr/>
              </p:nvSpPr>
              <p:spPr bwMode="auto">
                <a:xfrm>
                  <a:off x="3319" y="10623"/>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30" name="Text Box 42"/>
                <p:cNvSpPr txBox="1">
                  <a:spLocks noChangeArrowheads="1"/>
                </p:cNvSpPr>
                <p:nvPr/>
              </p:nvSpPr>
              <p:spPr bwMode="auto">
                <a:xfrm>
                  <a:off x="3274" y="10627"/>
                  <a:ext cx="510" cy="449"/>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9</a:t>
                  </a:r>
                  <a:endParaRPr lang="en-US" altLang="zh-CN" sz="2000" b="1">
                    <a:effectLst>
                      <a:outerShdw blurRad="38100" dist="38100" dir="2700000" algn="tl">
                        <a:srgbClr val="C0C0C0"/>
                      </a:outerShdw>
                    </a:effectLst>
                    <a:latin typeface="Tahoma" pitchFamily="34" charset="0"/>
                    <a:ea typeface="宋体" pitchFamily="2" charset="-122"/>
                  </a:endParaRPr>
                </a:p>
              </p:txBody>
            </p:sp>
          </p:grpSp>
          <p:grpSp>
            <p:nvGrpSpPr>
              <p:cNvPr id="15" name="Group 47"/>
              <p:cNvGrpSpPr>
                <a:grpSpLocks/>
              </p:cNvGrpSpPr>
              <p:nvPr/>
            </p:nvGrpSpPr>
            <p:grpSpPr bwMode="auto">
              <a:xfrm>
                <a:off x="672" y="2124"/>
                <a:ext cx="644" cy="275"/>
                <a:chOff x="2122" y="9852"/>
                <a:chExt cx="1087" cy="489"/>
              </a:xfrm>
            </p:grpSpPr>
            <p:sp>
              <p:nvSpPr>
                <p:cNvPr id="14394" name="Oval 48"/>
                <p:cNvSpPr>
                  <a:spLocks noChangeArrowheads="1"/>
                </p:cNvSpPr>
                <p:nvPr/>
              </p:nvSpPr>
              <p:spPr bwMode="auto">
                <a:xfrm>
                  <a:off x="2759" y="9873"/>
                  <a:ext cx="450" cy="453"/>
                </a:xfrm>
                <a:prstGeom prst="ellipse">
                  <a:avLst/>
                </a:prstGeom>
                <a:solidFill>
                  <a:srgbClr val="FFFFFF"/>
                </a:solidFill>
                <a:ln w="12700">
                  <a:solidFill>
                    <a:srgbClr val="000000"/>
                  </a:solidFill>
                  <a:round/>
                  <a:headEnd/>
                  <a:tailEnd/>
                </a:ln>
              </p:spPr>
              <p:txBody>
                <a:bodyPr/>
                <a:lstStyle/>
                <a:p>
                  <a:endParaRPr lang="zh-CN" altLang="en-US"/>
                </a:p>
              </p:txBody>
            </p:sp>
            <p:sp>
              <p:nvSpPr>
                <p:cNvPr id="63537" name="Text Box 49"/>
                <p:cNvSpPr txBox="1">
                  <a:spLocks noChangeArrowheads="1"/>
                </p:cNvSpPr>
                <p:nvPr/>
              </p:nvSpPr>
              <p:spPr bwMode="auto">
                <a:xfrm>
                  <a:off x="2774" y="9882"/>
                  <a:ext cx="405" cy="450"/>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8</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96" name="Text Box 50"/>
                <p:cNvSpPr txBox="1">
                  <a:spLocks noChangeArrowheads="1"/>
                </p:cNvSpPr>
                <p:nvPr/>
              </p:nvSpPr>
              <p:spPr bwMode="auto">
                <a:xfrm>
                  <a:off x="2122" y="9852"/>
                  <a:ext cx="770" cy="489"/>
                </a:xfrm>
                <a:prstGeom prst="rect">
                  <a:avLst/>
                </a:prstGeom>
                <a:noFill/>
                <a:ln w="12700">
                  <a:noFill/>
                  <a:miter lim="800000"/>
                  <a:headEnd/>
                  <a:tailEnd/>
                </a:ln>
              </p:spPr>
              <p:txBody>
                <a:bodyPr/>
                <a:lstStyle/>
                <a:p>
                  <a:pPr algn="just"/>
                  <a:r>
                    <a:rPr lang="en-US" altLang="zh-CN" sz="1600" b="1" dirty="0" smtClean="0">
                      <a:solidFill>
                        <a:srgbClr val="808080"/>
                      </a:solidFill>
                      <a:sym typeface="Symbol" pitchFamily="18" charset="2"/>
                    </a:rPr>
                    <a:t>A</a:t>
                  </a:r>
                  <a:endParaRPr lang="en-US" altLang="zh-CN" sz="1600" b="1" dirty="0">
                    <a:latin typeface="Tahoma" pitchFamily="34" charset="0"/>
                  </a:endParaRPr>
                </a:p>
              </p:txBody>
            </p:sp>
          </p:grpSp>
          <p:sp>
            <p:nvSpPr>
              <p:cNvPr id="14387" name="Oval 67"/>
              <p:cNvSpPr>
                <a:spLocks noChangeArrowheads="1"/>
              </p:cNvSpPr>
              <p:nvPr/>
            </p:nvSpPr>
            <p:spPr bwMode="auto">
              <a:xfrm>
                <a:off x="2519" y="2138"/>
                <a:ext cx="267" cy="254"/>
              </a:xfrm>
              <a:prstGeom prst="ellipse">
                <a:avLst/>
              </a:prstGeom>
              <a:noFill/>
              <a:ln w="12700">
                <a:solidFill>
                  <a:srgbClr val="000000"/>
                </a:solidFill>
                <a:round/>
                <a:headEnd/>
                <a:tailEnd/>
              </a:ln>
            </p:spPr>
            <p:txBody>
              <a:bodyPr/>
              <a:lstStyle/>
              <a:p>
                <a:endParaRPr lang="zh-CN" altLang="en-US"/>
              </a:p>
            </p:txBody>
          </p:sp>
          <p:sp>
            <p:nvSpPr>
              <p:cNvPr id="14388" name="Oval 68"/>
              <p:cNvSpPr>
                <a:spLocks noChangeArrowheads="1"/>
              </p:cNvSpPr>
              <p:nvPr/>
            </p:nvSpPr>
            <p:spPr bwMode="auto">
              <a:xfrm>
                <a:off x="2501" y="2121"/>
                <a:ext cx="303" cy="290"/>
              </a:xfrm>
              <a:prstGeom prst="ellipse">
                <a:avLst/>
              </a:prstGeom>
              <a:noFill/>
              <a:ln w="12700">
                <a:solidFill>
                  <a:srgbClr val="000000"/>
                </a:solidFill>
                <a:round/>
                <a:headEnd/>
                <a:tailEnd/>
              </a:ln>
            </p:spPr>
            <p:txBody>
              <a:bodyPr/>
              <a:lstStyle/>
              <a:p>
                <a:endParaRPr lang="zh-CN" altLang="en-US"/>
              </a:p>
            </p:txBody>
          </p:sp>
          <p:sp>
            <p:nvSpPr>
              <p:cNvPr id="63557" name="Text Box 69"/>
              <p:cNvSpPr txBox="1">
                <a:spLocks noChangeArrowheads="1"/>
              </p:cNvSpPr>
              <p:nvPr/>
            </p:nvSpPr>
            <p:spPr bwMode="auto">
              <a:xfrm>
                <a:off x="2502" y="2144"/>
                <a:ext cx="303" cy="253"/>
              </a:xfrm>
              <a:prstGeom prst="rect">
                <a:avLst/>
              </a:prstGeom>
              <a:noFill/>
              <a:ln w="12700">
                <a:noFill/>
                <a:miter lim="800000"/>
                <a:headEnd/>
                <a:tailEnd/>
              </a:ln>
            </p:spPr>
            <p:txBody>
              <a:bodyPr/>
              <a:lstStyle/>
              <a:p>
                <a:pPr algn="ctr">
                  <a:defRPr/>
                </a:pPr>
                <a:r>
                  <a:rPr lang="en-US" altLang="zh-CN" sz="2000" b="1" dirty="0">
                    <a:effectLst>
                      <a:outerShdw blurRad="38100" dist="38100" dir="2700000" algn="tl">
                        <a:srgbClr val="C0C0C0"/>
                      </a:outerShdw>
                    </a:effectLst>
                    <a:ea typeface="宋体" pitchFamily="2" charset="-122"/>
                  </a:rPr>
                  <a:t>10</a:t>
                </a:r>
                <a:endParaRPr lang="en-US" altLang="zh-CN" sz="2000" b="1" dirty="0">
                  <a:effectLst>
                    <a:outerShdw blurRad="38100" dist="38100" dir="2700000" algn="tl">
                      <a:srgbClr val="C0C0C0"/>
                    </a:outerShdw>
                  </a:effectLst>
                  <a:latin typeface="Tahoma" pitchFamily="34" charset="0"/>
                  <a:ea typeface="宋体" pitchFamily="2" charset="-122"/>
                </a:endParaRPr>
              </a:p>
            </p:txBody>
          </p:sp>
          <p:sp>
            <p:nvSpPr>
              <p:cNvPr id="14390" name="Line 84"/>
              <p:cNvSpPr>
                <a:spLocks noChangeShapeType="1"/>
              </p:cNvSpPr>
              <p:nvPr/>
            </p:nvSpPr>
            <p:spPr bwMode="auto">
              <a:xfrm>
                <a:off x="1335" y="2278"/>
                <a:ext cx="437" cy="0"/>
              </a:xfrm>
              <a:prstGeom prst="line">
                <a:avLst/>
              </a:prstGeom>
              <a:noFill/>
              <a:ln w="12700">
                <a:solidFill>
                  <a:srgbClr val="333333"/>
                </a:solidFill>
                <a:round/>
                <a:headEnd/>
                <a:tailEnd type="triangle" w="med" len="med"/>
              </a:ln>
            </p:spPr>
            <p:txBody>
              <a:bodyPr/>
              <a:lstStyle/>
              <a:p>
                <a:endParaRPr lang="zh-CN" altLang="en-US"/>
              </a:p>
            </p:txBody>
          </p:sp>
          <p:sp>
            <p:nvSpPr>
              <p:cNvPr id="14391" name="Line 85"/>
              <p:cNvSpPr>
                <a:spLocks noChangeShapeType="1"/>
              </p:cNvSpPr>
              <p:nvPr/>
            </p:nvSpPr>
            <p:spPr bwMode="auto">
              <a:xfrm>
                <a:off x="2054" y="2282"/>
                <a:ext cx="438" cy="0"/>
              </a:xfrm>
              <a:prstGeom prst="line">
                <a:avLst/>
              </a:prstGeom>
              <a:noFill/>
              <a:ln w="12700">
                <a:solidFill>
                  <a:srgbClr val="333333"/>
                </a:solidFill>
                <a:round/>
                <a:headEnd/>
                <a:tailEnd type="triangle" w="med" len="med"/>
              </a:ln>
            </p:spPr>
            <p:txBody>
              <a:bodyPr/>
              <a:lstStyle/>
              <a:p>
                <a:endParaRPr lang="zh-CN" altLang="en-US"/>
              </a:p>
            </p:txBody>
          </p:sp>
          <p:sp>
            <p:nvSpPr>
              <p:cNvPr id="63579" name="Text Box 91"/>
              <p:cNvSpPr txBox="1">
                <a:spLocks noChangeArrowheads="1"/>
              </p:cNvSpPr>
              <p:nvPr/>
            </p:nvSpPr>
            <p:spPr bwMode="auto">
              <a:xfrm>
                <a:off x="1406" y="2079"/>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A</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63590" name="Text Box 102"/>
              <p:cNvSpPr txBox="1">
                <a:spLocks noChangeArrowheads="1"/>
              </p:cNvSpPr>
              <p:nvPr/>
            </p:nvSpPr>
            <p:spPr bwMode="auto">
              <a:xfrm>
                <a:off x="2740" y="2037"/>
                <a:ext cx="303" cy="253"/>
              </a:xfrm>
              <a:prstGeom prst="rect">
                <a:avLst/>
              </a:prstGeom>
              <a:noFill/>
              <a:ln w="12700">
                <a:noFill/>
                <a:miter lim="800000"/>
                <a:headEnd/>
                <a:tailEnd/>
              </a:ln>
            </p:spPr>
            <p:txBody>
              <a:bodyPr/>
              <a:lstStyle/>
              <a:p>
                <a:pPr algn="just">
                  <a:defRPr/>
                </a:pPr>
                <a:r>
                  <a:rPr lang="en-US" altLang="zh-CN" sz="1600" b="1">
                    <a:solidFill>
                      <a:schemeClr val="folHlink"/>
                    </a:solidFill>
                    <a:effectLst>
                      <a:outerShdw blurRad="38100" dist="38100" dir="2700000" algn="tl">
                        <a:srgbClr val="C0C0C0"/>
                      </a:outerShdw>
                    </a:effectLst>
                    <a:ea typeface="宋体" pitchFamily="2" charset="-122"/>
                  </a:rPr>
                  <a:t>⑶</a:t>
                </a:r>
                <a:endParaRPr lang="en-US" altLang="zh-CN" sz="1600" b="1">
                  <a:solidFill>
                    <a:schemeClr val="folHlink"/>
                  </a:solidFill>
                  <a:effectLst>
                    <a:outerShdw blurRad="38100" dist="38100" dir="2700000" algn="tl">
                      <a:srgbClr val="C0C0C0"/>
                    </a:outerShdw>
                  </a:effectLst>
                  <a:latin typeface="Tahoma" pitchFamily="34" charset="0"/>
                  <a:ea typeface="宋体" pitchFamily="2" charset="-122"/>
                </a:endParaRPr>
              </a:p>
            </p:txBody>
          </p:sp>
        </p:grpSp>
        <p:sp>
          <p:nvSpPr>
            <p:cNvPr id="114" name="Oval 28"/>
            <p:cNvSpPr>
              <a:spLocks noChangeArrowheads="1"/>
            </p:cNvSpPr>
            <p:nvPr/>
          </p:nvSpPr>
          <p:spPr bwMode="auto">
            <a:xfrm>
              <a:off x="1600200" y="3352800"/>
              <a:ext cx="558905" cy="460375"/>
            </a:xfrm>
            <a:prstGeom prst="ellipse">
              <a:avLst/>
            </a:prstGeom>
            <a:noFill/>
            <a:ln w="12700">
              <a:solidFill>
                <a:srgbClr val="000000"/>
              </a:solidFill>
              <a:round/>
              <a:headEnd/>
              <a:tailEnd/>
            </a:ln>
          </p:spPr>
          <p:txBody>
            <a:bodyPr/>
            <a:lstStyle/>
            <a:p>
              <a:endParaRPr lang="zh-CN" altLang="en-US"/>
            </a:p>
          </p:txBody>
        </p:sp>
        <p:sp>
          <p:nvSpPr>
            <p:cNvPr id="115" name="Oval 28"/>
            <p:cNvSpPr>
              <a:spLocks noChangeArrowheads="1"/>
            </p:cNvSpPr>
            <p:nvPr/>
          </p:nvSpPr>
          <p:spPr bwMode="auto">
            <a:xfrm>
              <a:off x="2731911" y="3364089"/>
              <a:ext cx="558905" cy="460375"/>
            </a:xfrm>
            <a:prstGeom prst="ellipse">
              <a:avLst/>
            </a:prstGeom>
            <a:noFill/>
            <a:ln w="12700">
              <a:solidFill>
                <a:srgbClr val="000000"/>
              </a:solidFill>
              <a:round/>
              <a:headEnd/>
              <a:tailEnd/>
            </a:ln>
          </p:spPr>
          <p:txBody>
            <a:bodyPr/>
            <a:lstStyle/>
            <a:p>
              <a:endParaRPr lang="zh-CN" altLang="en-US"/>
            </a:p>
          </p:txBody>
        </p:sp>
      </p:grpSp>
      <p:grpSp>
        <p:nvGrpSpPr>
          <p:cNvPr id="121" name="组合 120"/>
          <p:cNvGrpSpPr/>
          <p:nvPr/>
        </p:nvGrpSpPr>
        <p:grpSpPr>
          <a:xfrm>
            <a:off x="1066800" y="4076700"/>
            <a:ext cx="2592388" cy="627063"/>
            <a:chOff x="1066800" y="4076700"/>
            <a:chExt cx="2592388" cy="627063"/>
          </a:xfrm>
        </p:grpSpPr>
        <p:grpSp>
          <p:nvGrpSpPr>
            <p:cNvPr id="16" name="Group 124"/>
            <p:cNvGrpSpPr>
              <a:grpSpLocks/>
            </p:cNvGrpSpPr>
            <p:nvPr/>
          </p:nvGrpSpPr>
          <p:grpSpPr bwMode="auto">
            <a:xfrm>
              <a:off x="1066800" y="4076700"/>
              <a:ext cx="2592388" cy="627063"/>
              <a:chOff x="672" y="2568"/>
              <a:chExt cx="1633" cy="395"/>
            </a:xfrm>
          </p:grpSpPr>
          <p:sp>
            <p:nvSpPr>
              <p:cNvPr id="63524" name="Text Box 36"/>
              <p:cNvSpPr txBox="1">
                <a:spLocks noChangeArrowheads="1"/>
              </p:cNvSpPr>
              <p:nvPr/>
            </p:nvSpPr>
            <p:spPr bwMode="auto">
              <a:xfrm>
                <a:off x="1424" y="2632"/>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b</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76" name="Oval 51"/>
              <p:cNvSpPr>
                <a:spLocks noChangeArrowheads="1"/>
              </p:cNvSpPr>
              <p:nvPr/>
            </p:nvSpPr>
            <p:spPr bwMode="auto">
              <a:xfrm>
                <a:off x="1049" y="2685"/>
                <a:ext cx="267" cy="254"/>
              </a:xfrm>
              <a:prstGeom prst="ellipse">
                <a:avLst/>
              </a:prstGeom>
              <a:solidFill>
                <a:srgbClr val="FFFFFF"/>
              </a:solidFill>
              <a:ln w="12700">
                <a:solidFill>
                  <a:srgbClr val="000000"/>
                </a:solidFill>
                <a:round/>
                <a:headEnd/>
                <a:tailEnd/>
              </a:ln>
            </p:spPr>
            <p:txBody>
              <a:bodyPr/>
              <a:lstStyle/>
              <a:p>
                <a:endParaRPr lang="zh-CN" altLang="en-US"/>
              </a:p>
            </p:txBody>
          </p:sp>
          <p:sp>
            <p:nvSpPr>
              <p:cNvPr id="63540" name="Text Box 52"/>
              <p:cNvSpPr txBox="1">
                <a:spLocks noChangeArrowheads="1"/>
              </p:cNvSpPr>
              <p:nvPr/>
            </p:nvSpPr>
            <p:spPr bwMode="auto">
              <a:xfrm>
                <a:off x="1030" y="2690"/>
                <a:ext cx="303"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11</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78" name="Text Box 53"/>
              <p:cNvSpPr txBox="1">
                <a:spLocks noChangeArrowheads="1"/>
              </p:cNvSpPr>
              <p:nvPr/>
            </p:nvSpPr>
            <p:spPr bwMode="auto">
              <a:xfrm>
                <a:off x="672" y="2673"/>
                <a:ext cx="456" cy="255"/>
              </a:xfrm>
              <a:prstGeom prst="rect">
                <a:avLst/>
              </a:prstGeom>
              <a:noFill/>
              <a:ln w="12700">
                <a:noFill/>
                <a:miter lim="800000"/>
                <a:headEnd/>
                <a:tailEnd/>
              </a:ln>
            </p:spPr>
            <p:txBody>
              <a:bodyPr/>
              <a:lstStyle/>
              <a:p>
                <a:pPr algn="just"/>
                <a:r>
                  <a:rPr lang="en-US" altLang="zh-CN" sz="1600" dirty="0" smtClean="0">
                    <a:solidFill>
                      <a:srgbClr val="808080"/>
                    </a:solidFill>
                    <a:sym typeface="Symbol" pitchFamily="18" charset="2"/>
                  </a:rPr>
                  <a:t>A</a:t>
                </a:r>
                <a:endParaRPr lang="en-US" altLang="zh-CN" sz="1600" dirty="0">
                  <a:latin typeface="Tahoma" pitchFamily="34" charset="0"/>
                </a:endParaRPr>
              </a:p>
            </p:txBody>
          </p:sp>
          <p:sp>
            <p:nvSpPr>
              <p:cNvPr id="14379" name="Oval 70"/>
              <p:cNvSpPr>
                <a:spLocks noChangeArrowheads="1"/>
              </p:cNvSpPr>
              <p:nvPr/>
            </p:nvSpPr>
            <p:spPr bwMode="auto">
              <a:xfrm>
                <a:off x="1780" y="2689"/>
                <a:ext cx="267" cy="255"/>
              </a:xfrm>
              <a:prstGeom prst="ellipse">
                <a:avLst/>
              </a:prstGeom>
              <a:noFill/>
              <a:ln w="12700">
                <a:solidFill>
                  <a:srgbClr val="000000"/>
                </a:solidFill>
                <a:round/>
                <a:headEnd/>
                <a:tailEnd/>
              </a:ln>
            </p:spPr>
            <p:txBody>
              <a:bodyPr/>
              <a:lstStyle/>
              <a:p>
                <a:endParaRPr lang="zh-CN" altLang="en-US"/>
              </a:p>
            </p:txBody>
          </p:sp>
          <p:sp>
            <p:nvSpPr>
              <p:cNvPr id="14380" name="Oval 71"/>
              <p:cNvSpPr>
                <a:spLocks noChangeArrowheads="1"/>
              </p:cNvSpPr>
              <p:nvPr/>
            </p:nvSpPr>
            <p:spPr bwMode="auto">
              <a:xfrm>
                <a:off x="1762" y="2672"/>
                <a:ext cx="302" cy="291"/>
              </a:xfrm>
              <a:prstGeom prst="ellipse">
                <a:avLst/>
              </a:prstGeom>
              <a:noFill/>
              <a:ln w="12700">
                <a:solidFill>
                  <a:srgbClr val="000000"/>
                </a:solidFill>
                <a:round/>
                <a:headEnd/>
                <a:tailEnd/>
              </a:ln>
            </p:spPr>
            <p:txBody>
              <a:bodyPr/>
              <a:lstStyle/>
              <a:p>
                <a:endParaRPr lang="zh-CN" altLang="en-US"/>
              </a:p>
            </p:txBody>
          </p:sp>
          <p:sp>
            <p:nvSpPr>
              <p:cNvPr id="63560" name="Text Box 72"/>
              <p:cNvSpPr txBox="1">
                <a:spLocks noChangeArrowheads="1"/>
              </p:cNvSpPr>
              <p:nvPr/>
            </p:nvSpPr>
            <p:spPr bwMode="auto">
              <a:xfrm>
                <a:off x="1761" y="2698"/>
                <a:ext cx="303"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12</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82" name="Line 86"/>
              <p:cNvSpPr>
                <a:spLocks noChangeShapeType="1"/>
              </p:cNvSpPr>
              <p:nvPr/>
            </p:nvSpPr>
            <p:spPr bwMode="auto">
              <a:xfrm>
                <a:off x="1335" y="2820"/>
                <a:ext cx="437" cy="0"/>
              </a:xfrm>
              <a:prstGeom prst="line">
                <a:avLst/>
              </a:prstGeom>
              <a:noFill/>
              <a:ln w="12700">
                <a:solidFill>
                  <a:srgbClr val="333333"/>
                </a:solidFill>
                <a:round/>
                <a:headEnd/>
                <a:tailEnd type="triangle" w="med" len="med"/>
              </a:ln>
            </p:spPr>
            <p:txBody>
              <a:bodyPr/>
              <a:lstStyle/>
              <a:p>
                <a:endParaRPr lang="zh-CN" altLang="en-US"/>
              </a:p>
            </p:txBody>
          </p:sp>
          <p:sp>
            <p:nvSpPr>
              <p:cNvPr id="63591" name="Text Box 103"/>
              <p:cNvSpPr txBox="1">
                <a:spLocks noChangeArrowheads="1"/>
              </p:cNvSpPr>
              <p:nvPr/>
            </p:nvSpPr>
            <p:spPr bwMode="auto">
              <a:xfrm>
                <a:off x="2002" y="2568"/>
                <a:ext cx="303" cy="253"/>
              </a:xfrm>
              <a:prstGeom prst="rect">
                <a:avLst/>
              </a:prstGeom>
              <a:noFill/>
              <a:ln w="12700">
                <a:noFill/>
                <a:miter lim="800000"/>
                <a:headEnd/>
                <a:tailEnd/>
              </a:ln>
            </p:spPr>
            <p:txBody>
              <a:bodyPr/>
              <a:lstStyle/>
              <a:p>
                <a:pPr algn="just">
                  <a:defRPr/>
                </a:pPr>
                <a:r>
                  <a:rPr lang="en-US" altLang="zh-CN" sz="1600" b="1">
                    <a:solidFill>
                      <a:schemeClr val="folHlink"/>
                    </a:solidFill>
                    <a:effectLst>
                      <a:outerShdw blurRad="38100" dist="38100" dir="2700000" algn="tl">
                        <a:srgbClr val="C0C0C0"/>
                      </a:outerShdw>
                    </a:effectLst>
                    <a:ea typeface="宋体" pitchFamily="2" charset="-122"/>
                  </a:rPr>
                  <a:t>⑵</a:t>
                </a:r>
                <a:endParaRPr lang="en-US" altLang="zh-CN" sz="1600" b="1">
                  <a:solidFill>
                    <a:schemeClr val="folHlink"/>
                  </a:solidFill>
                  <a:effectLst>
                    <a:outerShdw blurRad="38100" dist="38100" dir="2700000" algn="tl">
                      <a:srgbClr val="C0C0C0"/>
                    </a:outerShdw>
                  </a:effectLst>
                  <a:latin typeface="Tahoma" pitchFamily="34" charset="0"/>
                  <a:ea typeface="宋体" pitchFamily="2" charset="-122"/>
                </a:endParaRPr>
              </a:p>
            </p:txBody>
          </p:sp>
        </p:grpSp>
        <p:sp>
          <p:nvSpPr>
            <p:cNvPr id="116" name="Oval 28"/>
            <p:cNvSpPr>
              <a:spLocks noChangeArrowheads="1"/>
            </p:cNvSpPr>
            <p:nvPr/>
          </p:nvSpPr>
          <p:spPr bwMode="auto">
            <a:xfrm>
              <a:off x="1588911" y="4233333"/>
              <a:ext cx="558905" cy="460375"/>
            </a:xfrm>
            <a:prstGeom prst="ellipse">
              <a:avLst/>
            </a:prstGeom>
            <a:noFill/>
            <a:ln w="12700">
              <a:solidFill>
                <a:srgbClr val="000000"/>
              </a:solidFill>
              <a:round/>
              <a:headEnd/>
              <a:tailEnd/>
            </a:ln>
          </p:spPr>
          <p:txBody>
            <a:bodyPr/>
            <a:lstStyle/>
            <a:p>
              <a:endParaRPr lang="zh-CN" altLang="en-US"/>
            </a:p>
          </p:txBody>
        </p:sp>
      </p:grpSp>
      <p:grpSp>
        <p:nvGrpSpPr>
          <p:cNvPr id="122" name="组合 121"/>
          <p:cNvGrpSpPr/>
          <p:nvPr/>
        </p:nvGrpSpPr>
        <p:grpSpPr>
          <a:xfrm>
            <a:off x="1066800" y="4792663"/>
            <a:ext cx="2592388" cy="628650"/>
            <a:chOff x="1066800" y="4792663"/>
            <a:chExt cx="2592388" cy="628650"/>
          </a:xfrm>
        </p:grpSpPr>
        <p:grpSp>
          <p:nvGrpSpPr>
            <p:cNvPr id="17" name="Group 126"/>
            <p:cNvGrpSpPr>
              <a:grpSpLocks/>
            </p:cNvGrpSpPr>
            <p:nvPr/>
          </p:nvGrpSpPr>
          <p:grpSpPr bwMode="auto">
            <a:xfrm>
              <a:off x="1066800" y="4792663"/>
              <a:ext cx="2592388" cy="628650"/>
              <a:chOff x="672" y="3019"/>
              <a:chExt cx="1633" cy="396"/>
            </a:xfrm>
          </p:grpSpPr>
          <p:grpSp>
            <p:nvGrpSpPr>
              <p:cNvPr id="18" name="Group 123"/>
              <p:cNvGrpSpPr>
                <a:grpSpLocks/>
              </p:cNvGrpSpPr>
              <p:nvPr/>
            </p:nvGrpSpPr>
            <p:grpSpPr bwMode="auto">
              <a:xfrm>
                <a:off x="672" y="3061"/>
                <a:ext cx="1411" cy="354"/>
                <a:chOff x="672" y="3061"/>
                <a:chExt cx="1411" cy="354"/>
              </a:xfrm>
            </p:grpSpPr>
            <p:sp>
              <p:nvSpPr>
                <p:cNvPr id="63526" name="Text Box 38"/>
                <p:cNvSpPr txBox="1">
                  <a:spLocks noChangeArrowheads="1"/>
                </p:cNvSpPr>
                <p:nvPr/>
              </p:nvSpPr>
              <p:spPr bwMode="auto">
                <a:xfrm>
                  <a:off x="1415" y="3061"/>
                  <a:ext cx="24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d</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68" name="Oval 73"/>
                <p:cNvSpPr>
                  <a:spLocks noChangeArrowheads="1"/>
                </p:cNvSpPr>
                <p:nvPr/>
              </p:nvSpPr>
              <p:spPr bwMode="auto">
                <a:xfrm>
                  <a:off x="1050" y="3120"/>
                  <a:ext cx="267" cy="255"/>
                </a:xfrm>
                <a:prstGeom prst="ellipse">
                  <a:avLst/>
                </a:prstGeom>
                <a:solidFill>
                  <a:srgbClr val="FFFFFF"/>
                </a:solidFill>
                <a:ln w="12700">
                  <a:solidFill>
                    <a:srgbClr val="000000"/>
                  </a:solidFill>
                  <a:round/>
                  <a:headEnd/>
                  <a:tailEnd/>
                </a:ln>
              </p:spPr>
              <p:txBody>
                <a:bodyPr/>
                <a:lstStyle/>
                <a:p>
                  <a:endParaRPr lang="zh-CN" altLang="en-US"/>
                </a:p>
              </p:txBody>
            </p:sp>
            <p:sp>
              <p:nvSpPr>
                <p:cNvPr id="63562" name="Text Box 74"/>
                <p:cNvSpPr txBox="1">
                  <a:spLocks noChangeArrowheads="1"/>
                </p:cNvSpPr>
                <p:nvPr/>
              </p:nvSpPr>
              <p:spPr bwMode="auto">
                <a:xfrm>
                  <a:off x="1034" y="3131"/>
                  <a:ext cx="320"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13</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70" name="Text Box 75"/>
                <p:cNvSpPr txBox="1">
                  <a:spLocks noChangeArrowheads="1"/>
                </p:cNvSpPr>
                <p:nvPr/>
              </p:nvSpPr>
              <p:spPr bwMode="auto">
                <a:xfrm>
                  <a:off x="672" y="3108"/>
                  <a:ext cx="505" cy="252"/>
                </a:xfrm>
                <a:prstGeom prst="rect">
                  <a:avLst/>
                </a:prstGeom>
                <a:noFill/>
                <a:ln w="12700">
                  <a:noFill/>
                  <a:miter lim="800000"/>
                  <a:headEnd/>
                  <a:tailEnd/>
                </a:ln>
              </p:spPr>
              <p:txBody>
                <a:bodyPr/>
                <a:lstStyle/>
                <a:p>
                  <a:pPr algn="just"/>
                  <a:r>
                    <a:rPr lang="en-US" altLang="zh-CN" sz="1600" dirty="0" smtClean="0">
                      <a:solidFill>
                        <a:srgbClr val="808080"/>
                      </a:solidFill>
                      <a:sym typeface="Symbol" pitchFamily="18" charset="2"/>
                    </a:rPr>
                    <a:t>B</a:t>
                  </a:r>
                  <a:endParaRPr lang="en-US" altLang="zh-CN" sz="1600" dirty="0">
                    <a:latin typeface="Tahoma" pitchFamily="34" charset="0"/>
                  </a:endParaRPr>
                </a:p>
              </p:txBody>
            </p:sp>
            <p:sp>
              <p:nvSpPr>
                <p:cNvPr id="14371" name="Oval 76"/>
                <p:cNvSpPr>
                  <a:spLocks noChangeArrowheads="1"/>
                </p:cNvSpPr>
                <p:nvPr/>
              </p:nvSpPr>
              <p:spPr bwMode="auto">
                <a:xfrm>
                  <a:off x="1798" y="3141"/>
                  <a:ext cx="267" cy="255"/>
                </a:xfrm>
                <a:prstGeom prst="ellipse">
                  <a:avLst/>
                </a:prstGeom>
                <a:noFill/>
                <a:ln w="12700">
                  <a:solidFill>
                    <a:srgbClr val="000000"/>
                  </a:solidFill>
                  <a:round/>
                  <a:headEnd/>
                  <a:tailEnd/>
                </a:ln>
              </p:spPr>
              <p:txBody>
                <a:bodyPr/>
                <a:lstStyle/>
                <a:p>
                  <a:endParaRPr lang="zh-CN" altLang="en-US"/>
                </a:p>
              </p:txBody>
            </p:sp>
            <p:sp>
              <p:nvSpPr>
                <p:cNvPr id="14372" name="Oval 77"/>
                <p:cNvSpPr>
                  <a:spLocks noChangeArrowheads="1"/>
                </p:cNvSpPr>
                <p:nvPr/>
              </p:nvSpPr>
              <p:spPr bwMode="auto">
                <a:xfrm>
                  <a:off x="1780" y="3124"/>
                  <a:ext cx="303" cy="291"/>
                </a:xfrm>
                <a:prstGeom prst="ellipse">
                  <a:avLst/>
                </a:prstGeom>
                <a:noFill/>
                <a:ln w="12700">
                  <a:solidFill>
                    <a:srgbClr val="000000"/>
                  </a:solidFill>
                  <a:round/>
                  <a:headEnd/>
                  <a:tailEnd/>
                </a:ln>
              </p:spPr>
              <p:txBody>
                <a:bodyPr/>
                <a:lstStyle/>
                <a:p>
                  <a:endParaRPr lang="zh-CN" altLang="en-US"/>
                </a:p>
              </p:txBody>
            </p:sp>
            <p:sp>
              <p:nvSpPr>
                <p:cNvPr id="63566" name="Text Box 78"/>
                <p:cNvSpPr txBox="1">
                  <a:spLocks noChangeArrowheads="1"/>
                </p:cNvSpPr>
                <p:nvPr/>
              </p:nvSpPr>
              <p:spPr bwMode="auto">
                <a:xfrm>
                  <a:off x="1771" y="3150"/>
                  <a:ext cx="302" cy="253"/>
                </a:xfrm>
                <a:prstGeom prst="rect">
                  <a:avLst/>
                </a:prstGeom>
                <a:noFill/>
                <a:ln w="12700">
                  <a:noFill/>
                  <a:miter lim="800000"/>
                  <a:headEnd/>
                  <a:tailEnd/>
                </a:ln>
              </p:spPr>
              <p:txBody>
                <a:bodyPr/>
                <a:lstStyle/>
                <a:p>
                  <a:pPr algn="ctr">
                    <a:defRPr/>
                  </a:pPr>
                  <a:r>
                    <a:rPr lang="en-US" altLang="zh-CN" sz="2000" b="1">
                      <a:effectLst>
                        <a:outerShdw blurRad="38100" dist="38100" dir="2700000" algn="tl">
                          <a:srgbClr val="C0C0C0"/>
                        </a:outerShdw>
                      </a:effectLst>
                      <a:ea typeface="宋体" pitchFamily="2" charset="-122"/>
                    </a:rPr>
                    <a:t>14</a:t>
                  </a:r>
                  <a:endParaRPr lang="en-US" altLang="zh-CN" sz="2000" b="1">
                    <a:effectLst>
                      <a:outerShdw blurRad="38100" dist="38100" dir="2700000" algn="tl">
                        <a:srgbClr val="C0C0C0"/>
                      </a:outerShdw>
                    </a:effectLst>
                    <a:latin typeface="Tahoma" pitchFamily="34" charset="0"/>
                    <a:ea typeface="宋体" pitchFamily="2" charset="-122"/>
                  </a:endParaRPr>
                </a:p>
              </p:txBody>
            </p:sp>
            <p:sp>
              <p:nvSpPr>
                <p:cNvPr id="14374" name="Line 87"/>
                <p:cNvSpPr>
                  <a:spLocks noChangeShapeType="1"/>
                </p:cNvSpPr>
                <p:nvPr/>
              </p:nvSpPr>
              <p:spPr bwMode="auto">
                <a:xfrm>
                  <a:off x="1326" y="3267"/>
                  <a:ext cx="437" cy="0"/>
                </a:xfrm>
                <a:prstGeom prst="line">
                  <a:avLst/>
                </a:prstGeom>
                <a:noFill/>
                <a:ln w="12700">
                  <a:solidFill>
                    <a:srgbClr val="333333"/>
                  </a:solidFill>
                  <a:round/>
                  <a:headEnd/>
                  <a:tailEnd type="triangle" w="med" len="med"/>
                </a:ln>
              </p:spPr>
              <p:txBody>
                <a:bodyPr/>
                <a:lstStyle/>
                <a:p>
                  <a:endParaRPr lang="zh-CN" altLang="en-US"/>
                </a:p>
              </p:txBody>
            </p:sp>
          </p:grpSp>
          <p:sp>
            <p:nvSpPr>
              <p:cNvPr id="63592" name="Text Box 104"/>
              <p:cNvSpPr txBox="1">
                <a:spLocks noChangeArrowheads="1"/>
              </p:cNvSpPr>
              <p:nvPr/>
            </p:nvSpPr>
            <p:spPr bwMode="auto">
              <a:xfrm>
                <a:off x="2002" y="3019"/>
                <a:ext cx="303" cy="253"/>
              </a:xfrm>
              <a:prstGeom prst="rect">
                <a:avLst/>
              </a:prstGeom>
              <a:noFill/>
              <a:ln w="12700">
                <a:noFill/>
                <a:miter lim="800000"/>
                <a:headEnd/>
                <a:tailEnd/>
              </a:ln>
            </p:spPr>
            <p:txBody>
              <a:bodyPr/>
              <a:lstStyle/>
              <a:p>
                <a:pPr algn="just">
                  <a:defRPr/>
                </a:pPr>
                <a:r>
                  <a:rPr lang="en-US" altLang="zh-CN" sz="1600" b="1">
                    <a:solidFill>
                      <a:schemeClr val="folHlink"/>
                    </a:solidFill>
                    <a:effectLst>
                      <a:outerShdw blurRad="38100" dist="38100" dir="2700000" algn="tl">
                        <a:srgbClr val="C0C0C0"/>
                      </a:outerShdw>
                    </a:effectLst>
                    <a:ea typeface="宋体" pitchFamily="2" charset="-122"/>
                  </a:rPr>
                  <a:t>⑷</a:t>
                </a:r>
                <a:endParaRPr lang="en-US" altLang="zh-CN" sz="1600" b="1">
                  <a:solidFill>
                    <a:schemeClr val="folHlink"/>
                  </a:solidFill>
                  <a:effectLst>
                    <a:outerShdw blurRad="38100" dist="38100" dir="2700000" algn="tl">
                      <a:srgbClr val="C0C0C0"/>
                    </a:outerShdw>
                  </a:effectLst>
                  <a:latin typeface="Tahoma" pitchFamily="34" charset="0"/>
                  <a:ea typeface="宋体" pitchFamily="2" charset="-122"/>
                </a:endParaRPr>
              </a:p>
            </p:txBody>
          </p:sp>
        </p:grpSp>
        <p:sp>
          <p:nvSpPr>
            <p:cNvPr id="117" name="Oval 28"/>
            <p:cNvSpPr>
              <a:spLocks noChangeArrowheads="1"/>
            </p:cNvSpPr>
            <p:nvPr/>
          </p:nvSpPr>
          <p:spPr bwMode="auto">
            <a:xfrm>
              <a:off x="1600200" y="4933245"/>
              <a:ext cx="558905" cy="460375"/>
            </a:xfrm>
            <a:prstGeom prst="ellipse">
              <a:avLst/>
            </a:prstGeom>
            <a:noFill/>
            <a:ln w="12700">
              <a:solidFill>
                <a:srgbClr val="000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3602"/>
                                        </p:tgtEl>
                                        <p:attrNameLst>
                                          <p:attrName>style.visibility</p:attrName>
                                        </p:attrNameLst>
                                      </p:cBhvr>
                                      <p:to>
                                        <p:strVal val="visible"/>
                                      </p:to>
                                    </p:set>
                                    <p:anim calcmode="lin" valueType="num">
                                      <p:cBhvr>
                                        <p:cTn id="7" dur="500" fill="hold"/>
                                        <p:tgtEl>
                                          <p:spTgt spid="63602"/>
                                        </p:tgtEl>
                                        <p:attrNameLst>
                                          <p:attrName>ppt_w</p:attrName>
                                        </p:attrNameLst>
                                      </p:cBhvr>
                                      <p:tavLst>
                                        <p:tav tm="0">
                                          <p:val>
                                            <p:fltVal val="0"/>
                                          </p:val>
                                        </p:tav>
                                        <p:tav tm="100000">
                                          <p:val>
                                            <p:strVal val="#ppt_w"/>
                                          </p:val>
                                        </p:tav>
                                      </p:tavLst>
                                    </p:anim>
                                    <p:anim calcmode="lin" valueType="num">
                                      <p:cBhvr>
                                        <p:cTn id="8" dur="500" fill="hold"/>
                                        <p:tgtEl>
                                          <p:spTgt spid="63602"/>
                                        </p:tgtEl>
                                        <p:attrNameLst>
                                          <p:attrName>ppt_h</p:attrName>
                                        </p:attrNameLst>
                                      </p:cBhvr>
                                      <p:tavLst>
                                        <p:tav tm="0">
                                          <p:val>
                                            <p:fltVal val="0"/>
                                          </p:val>
                                        </p:tav>
                                        <p:tav tm="100000">
                                          <p:val>
                                            <p:strVal val="#ppt_h"/>
                                          </p:val>
                                        </p:tav>
                                      </p:tavLst>
                                    </p:anim>
                                    <p:anim calcmode="lin" valueType="num">
                                      <p:cBhvr>
                                        <p:cTn id="9" dur="500" fill="hold"/>
                                        <p:tgtEl>
                                          <p:spTgt spid="63602"/>
                                        </p:tgtEl>
                                        <p:attrNameLst>
                                          <p:attrName>style.rotation</p:attrName>
                                        </p:attrNameLst>
                                      </p:cBhvr>
                                      <p:tavLst>
                                        <p:tav tm="0">
                                          <p:val>
                                            <p:fltVal val="360"/>
                                          </p:val>
                                        </p:tav>
                                        <p:tav tm="100000">
                                          <p:val>
                                            <p:fltVal val="0"/>
                                          </p:val>
                                        </p:tav>
                                      </p:tavLst>
                                    </p:anim>
                                    <p:animEffect transition="in" filter="fade">
                                      <p:cBhvr>
                                        <p:cTn id="10" dur="500"/>
                                        <p:tgtEl>
                                          <p:spTgt spid="6360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in)">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i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17707</TotalTime>
  <Words>5958</Words>
  <Application>Microsoft Office PowerPoint</Application>
  <PresentationFormat>全屏显示(4:3)</PresentationFormat>
  <Paragraphs>1325</Paragraphs>
  <Slides>44</Slides>
  <Notes>40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48" baseType="lpstr">
      <vt:lpstr>默认设计模板</vt:lpstr>
      <vt:lpstr>1_默认设计模板</vt:lpstr>
      <vt:lpstr>Equation</vt:lpstr>
      <vt:lpstr>MathType 6.0 Equation</vt:lpstr>
      <vt:lpstr>第6章　L R 分 析 </vt:lpstr>
      <vt:lpstr>幻灯片 2</vt:lpstr>
      <vt:lpstr>幻灯片 3</vt:lpstr>
      <vt:lpstr>自下而上分析法的一般原理</vt:lpstr>
      <vt:lpstr>6.1  LR分析概述</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6.3  SLR(1)分析</vt:lpstr>
      <vt:lpstr>6.3  SLR(1)分析</vt:lpstr>
      <vt:lpstr>6.3  SLR(1)分析</vt:lpstr>
      <vt:lpstr>幻灯片 23</vt:lpstr>
      <vt:lpstr>6.3  SLR(1)分析</vt:lpstr>
      <vt:lpstr>6.3  SLR(1)分析</vt:lpstr>
      <vt:lpstr>6.3  SLR(1)分析</vt:lpstr>
      <vt:lpstr>幻灯片 27</vt:lpstr>
      <vt:lpstr>幻灯片 28</vt:lpstr>
      <vt:lpstr>幻灯片 29</vt:lpstr>
      <vt:lpstr>幻灯片 30</vt:lpstr>
      <vt:lpstr>幻灯片 31</vt:lpstr>
      <vt:lpstr>幻灯片 32</vt:lpstr>
      <vt:lpstr>幻灯片 33</vt:lpstr>
      <vt:lpstr>幻灯片 34</vt:lpstr>
      <vt:lpstr>幻灯片 35</vt:lpstr>
      <vt:lpstr>6.5  LALR(1)分析</vt:lpstr>
      <vt:lpstr>幻灯片 37</vt:lpstr>
      <vt:lpstr>幻灯片 38</vt:lpstr>
      <vt:lpstr>幻灯片 39</vt:lpstr>
      <vt:lpstr>6.6  二义性文法的应用</vt:lpstr>
      <vt:lpstr>幻灯片 41</vt:lpstr>
      <vt:lpstr>幻灯片 42</vt:lpstr>
      <vt:lpstr>幻灯片 43</vt:lpstr>
      <vt:lpstr>幻灯片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580</cp:revision>
  <cp:lastPrinted>1601-01-01T00:00:00Z</cp:lastPrinted>
  <dcterms:created xsi:type="dcterms:W3CDTF">1601-01-01T00:00:00Z</dcterms:created>
  <dcterms:modified xsi:type="dcterms:W3CDTF">2019-04-08T15:25:01Z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