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36"/>
  </p:notesMasterIdLst>
  <p:handoutMasterIdLst>
    <p:handoutMasterId r:id="rId37"/>
  </p:handout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88" r:id="rId21"/>
    <p:sldId id="276" r:id="rId22"/>
    <p:sldId id="278" r:id="rId23"/>
    <p:sldId id="279" r:id="rId24"/>
    <p:sldId id="280" r:id="rId25"/>
    <p:sldId id="281" r:id="rId26"/>
    <p:sldId id="299" r:id="rId27"/>
    <p:sldId id="282" r:id="rId28"/>
    <p:sldId id="293" r:id="rId29"/>
    <p:sldId id="298" r:id="rId30"/>
    <p:sldId id="295" r:id="rId31"/>
    <p:sldId id="296" r:id="rId32"/>
    <p:sldId id="297" r:id="rId33"/>
    <p:sldId id="290" r:id="rId34"/>
    <p:sldId id="291" r:id="rId35"/>
  </p:sldIdLst>
  <p:sldSz cx="9144000" cy="6858000" type="screen4x3"/>
  <p:notesSz cx="6858000" cy="9144000"/>
  <p:custDataLst>
    <p:tags r:id="rId38"/>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D60093"/>
    <a:srgbClr val="FF3300"/>
    <a:srgbClr val="FF0000"/>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3" d="100"/>
          <a:sy n="83" d="100"/>
        </p:scale>
        <p:origin x="14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01FA05-812A-4846-AEAE-B238116AA303}" type="slidenum">
              <a:rPr lang="en-US" altLang="zh-CN" smtClean="0"/>
              <a:pPr/>
              <a:t>2</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EA9C799-EAB1-4B89-8D03-F7B7BDE93047}" type="slidenum">
              <a:rPr lang="en-US" altLang="zh-CN" smtClean="0"/>
              <a:pPr/>
              <a:t>11</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3483F18-DE49-49BB-8593-FBC780980D6F}" type="slidenum">
              <a:rPr lang="en-US" altLang="zh-CN" smtClean="0"/>
              <a:pPr/>
              <a:t>12</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D8CB22-3FAB-427F-8E65-8B36F49984AF}" type="slidenum">
              <a:rPr lang="en-US" altLang="zh-CN" smtClean="0"/>
              <a:pPr/>
              <a:t>13</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F5A4860-475D-4639-8C0A-D16B2B768E3A}" type="slidenum">
              <a:rPr lang="en-US" altLang="zh-CN" smtClean="0"/>
              <a:pPr/>
              <a:t>14</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F4F1CD-5306-4392-B345-9D7E067F5842}" type="slidenum">
              <a:rPr lang="en-US" altLang="zh-CN" smtClean="0"/>
              <a:pPr/>
              <a:t>15</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446E8A4-7091-4FB6-810C-53DEE3DAECBE}" type="slidenum">
              <a:rPr lang="en-US" altLang="zh-CN" smtClean="0"/>
              <a:pPr/>
              <a:t>16</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D1D2BE-E841-4FED-9757-A98370BD1BB6}" type="slidenum">
              <a:rPr lang="en-US" altLang="zh-CN" smtClean="0"/>
              <a:pPr/>
              <a:t>3</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B8CFE22-6922-448F-BC8D-CBFC8F6E13F3}" type="slidenum">
              <a:rPr lang="en-US" altLang="zh-CN" smtClean="0"/>
              <a:pPr/>
              <a:t>4</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D5AF793-073C-4C95-A400-A41128B10AB3}" type="slidenum">
              <a:rPr lang="en-US" altLang="zh-CN" smtClean="0"/>
              <a:pPr/>
              <a:t>5</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CB4F7DD-8B70-4244-967B-825026E57C74}" type="slidenum">
              <a:rPr lang="en-US" altLang="zh-CN" smtClean="0"/>
              <a:pPr/>
              <a:t>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BF1F851-693D-4BC3-81C1-4E871E554732}" type="slidenum">
              <a:rPr lang="en-US" altLang="zh-CN" smtClean="0"/>
              <a:pPr/>
              <a:t>7</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316BB1E-ED7F-4FCF-AE90-5289ABC39E2E}" type="slidenum">
              <a:rPr lang="en-US" altLang="zh-CN" smtClean="0"/>
              <a:pPr/>
              <a:t>8</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F8BE7BE-C263-4F33-9F66-D5E02FFDCDFF}" type="slidenum">
              <a:rPr lang="en-US" altLang="zh-CN" smtClean="0"/>
              <a:pPr/>
              <a:t>9</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33E0190-1A87-4DD5-AB0A-5D76D5C652ED}" type="slidenum">
              <a:rPr lang="en-US" altLang="zh-CN" smtClean="0"/>
              <a:pPr/>
              <a:t>10</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381000"/>
            <a:ext cx="779303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82688" y="1752600"/>
            <a:ext cx="77724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sldNum" sz="quarter" idx="10"/>
          </p:nvPr>
        </p:nvSpPr>
        <p:spPr>
          <a:xfrm>
            <a:off x="6858000" y="6353175"/>
            <a:ext cx="1905000" cy="422275"/>
          </a:xfrm>
          <a:prstGeom prst="rect">
            <a:avLst/>
          </a:prstGeom>
          <a:ln/>
        </p:spPr>
        <p:txBody>
          <a:bodyPr/>
          <a:lstStyle>
            <a:lvl1pPr>
              <a:defRPr/>
            </a:lvl1pPr>
          </a:lstStyle>
          <a:p>
            <a:pPr>
              <a:defRPr/>
            </a:pPr>
            <a:fld id="{DDFF6F5A-7CB3-428D-84CA-5BC7301C0B18}" type="slidenum">
              <a:rPr lang="en-US" altLang="zh-CN"/>
              <a:pPr>
                <a:defRPr/>
              </a:pPr>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35.sw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7</a:t>
            </a:r>
            <a:r>
              <a:rPr lang="zh-CN" altLang="en-US" sz="4000" b="1" dirty="0" smtClean="0">
                <a:latin typeface="+mn-ea"/>
                <a:ea typeface="+mn-ea"/>
              </a:rPr>
              <a:t>章　语法制导的语义计算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85800" y="854075"/>
            <a:ext cx="7696200" cy="781945"/>
          </a:xfrm>
          <a:prstGeom prst="rect">
            <a:avLst/>
          </a:prstGeom>
          <a:noFill/>
          <a:ln w="9525">
            <a:noFill/>
            <a:miter lim="800000"/>
            <a:headEnd/>
            <a:tailEnd/>
          </a:ln>
        </p:spPr>
        <p:txBody>
          <a:bodyPr>
            <a:spAutoFit/>
          </a:bodyPr>
          <a:lstStyle/>
          <a:p>
            <a:pPr marL="887413" indent="-887413"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7.2 </a:t>
            </a:r>
            <a:r>
              <a:rPr lang="zh-CN" altLang="en-US" sz="2000" b="1" dirty="0">
                <a:latin typeface="+mn-ea"/>
                <a:ea typeface="+mn-ea"/>
              </a:rPr>
              <a:t>设说明语句文法</a:t>
            </a:r>
            <a:r>
              <a:rPr lang="en-US" altLang="zh-CN" sz="2000" b="1" dirty="0">
                <a:latin typeface="+mn-ea"/>
                <a:ea typeface="+mn-ea"/>
              </a:rPr>
              <a:t>G[D]</a:t>
            </a:r>
            <a:r>
              <a:rPr lang="zh-CN" altLang="en-US" sz="2000" b="1" dirty="0">
                <a:latin typeface="+mn-ea"/>
                <a:ea typeface="+mn-ea"/>
              </a:rPr>
              <a:t>定义如下，其中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 </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是</a:t>
            </a:r>
            <a:r>
              <a:rPr lang="en-US" altLang="zh-CN" sz="2000" b="1" dirty="0">
                <a:latin typeface="+mn-ea"/>
                <a:ea typeface="+mn-ea"/>
              </a:rPr>
              <a:t>3</a:t>
            </a:r>
            <a:r>
              <a:rPr lang="zh-CN" altLang="en-US" sz="2000" b="1" dirty="0">
                <a:latin typeface="+mn-ea"/>
                <a:ea typeface="+mn-ea"/>
              </a:rPr>
              <a:t>个终结符。试设计描述数据类型的语义规则。 </a:t>
            </a:r>
          </a:p>
        </p:txBody>
      </p:sp>
      <p:sp>
        <p:nvSpPr>
          <p:cNvPr id="12292" name="Text Box 4"/>
          <p:cNvSpPr txBox="1">
            <a:spLocks noChangeArrowheads="1"/>
          </p:cNvSpPr>
          <p:nvPr/>
        </p:nvSpPr>
        <p:spPr bwMode="auto">
          <a:xfrm>
            <a:off x="2743200" y="1854875"/>
            <a:ext cx="35052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D→TL</a:t>
            </a: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⑵ </a:t>
            </a:r>
            <a:r>
              <a:rPr lang="en-US" altLang="zh-CN" sz="2000" b="1" dirty="0" err="1">
                <a:latin typeface="+mn-ea"/>
                <a:ea typeface="+mn-ea"/>
              </a:rPr>
              <a:t>T→int</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a:t>
            </a:r>
            <a:r>
              <a:rPr lang="en-US" altLang="zh-CN" sz="2000" b="1" dirty="0" err="1">
                <a:latin typeface="+mn-ea"/>
                <a:ea typeface="+mn-ea"/>
              </a:rPr>
              <a:t>T→real</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L→L</a:t>
            </a:r>
            <a:r>
              <a:rPr lang="en-US" altLang="zh-CN" sz="2000" b="1" baseline="30000" dirty="0">
                <a:latin typeface="+mn-ea"/>
                <a:ea typeface="+mn-ea"/>
              </a:rPr>
              <a:t>1</a:t>
            </a:r>
            <a:r>
              <a:rPr lang="zh-CN" altLang="en-US" sz="2000" b="1" dirty="0">
                <a:latin typeface="+mn-ea"/>
                <a:ea typeface="+mn-ea"/>
              </a:rPr>
              <a:t>，</a:t>
            </a:r>
            <a:r>
              <a:rPr lang="en-US" altLang="zh-CN" sz="2000" b="1" dirty="0">
                <a:latin typeface="+mn-ea"/>
                <a:ea typeface="+mn-ea"/>
              </a:rPr>
              <a:t>id</a:t>
            </a:r>
          </a:p>
          <a:p>
            <a:pPr algn="l">
              <a:lnSpc>
                <a:spcPct val="110000"/>
              </a:lnSpc>
              <a:spcBef>
                <a:spcPct val="20000"/>
              </a:spcBef>
            </a:pPr>
            <a:r>
              <a:rPr lang="en-US" altLang="zh-CN" sz="2000" b="1" dirty="0">
                <a:latin typeface="+mn-ea"/>
                <a:ea typeface="+mn-ea"/>
              </a:rPr>
              <a:t>     </a:t>
            </a:r>
            <a:r>
              <a:rPr lang="zh-CN" altLang="en-US" sz="2000" b="1" dirty="0" smtClean="0">
                <a:latin typeface="+mn-ea"/>
                <a:ea typeface="+mn-ea"/>
              </a:rPr>
              <a:t> </a:t>
            </a:r>
            <a:r>
              <a:rPr lang="zh-CN" altLang="en-US" sz="2000" b="1" dirty="0">
                <a:latin typeface="+mn-ea"/>
                <a:ea typeface="+mn-ea"/>
              </a:rPr>
              <a:t>⑸ </a:t>
            </a:r>
            <a:r>
              <a:rPr lang="en-US" altLang="zh-CN" sz="2000" b="1" dirty="0" err="1">
                <a:latin typeface="+mn-ea"/>
                <a:ea typeface="+mn-ea"/>
              </a:rPr>
              <a:t>L→id</a:t>
            </a:r>
            <a:r>
              <a:rPr lang="en-US" altLang="zh-CN" sz="2000" b="1" dirty="0">
                <a:latin typeface="+mn-ea"/>
                <a:ea typeface="+mn-ea"/>
              </a:rPr>
              <a:t> </a:t>
            </a:r>
          </a:p>
        </p:txBody>
      </p:sp>
      <p:sp>
        <p:nvSpPr>
          <p:cNvPr id="12293" name="Text Box 5"/>
          <p:cNvSpPr txBox="1">
            <a:spLocks noChangeArrowheads="1"/>
          </p:cNvSpPr>
          <p:nvPr/>
        </p:nvSpPr>
        <p:spPr bwMode="auto">
          <a:xfrm>
            <a:off x="914400" y="4038600"/>
            <a:ext cx="7239000" cy="1920875"/>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000" b="1" dirty="0">
                <a:latin typeface="+mn-ea"/>
                <a:ea typeface="+mn-ea"/>
              </a:rPr>
              <a:t>在文法</a:t>
            </a:r>
            <a:r>
              <a:rPr lang="en-US" altLang="zh-CN" sz="2000" b="1" dirty="0">
                <a:latin typeface="+mn-ea"/>
                <a:ea typeface="+mn-ea"/>
              </a:rPr>
              <a:t>G[D]</a:t>
            </a:r>
            <a:r>
              <a:rPr lang="zh-CN" altLang="en-US" sz="2000" b="1" dirty="0">
                <a:latin typeface="+mn-ea"/>
                <a:ea typeface="+mn-ea"/>
              </a:rPr>
              <a:t>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为</a:t>
            </a:r>
            <a:r>
              <a:rPr lang="en-US" altLang="zh-CN" sz="2000" b="1" dirty="0">
                <a:latin typeface="+mn-ea"/>
                <a:ea typeface="+mn-ea"/>
              </a:rPr>
              <a:t>3</a:t>
            </a:r>
            <a:r>
              <a:rPr lang="zh-CN" altLang="en-US" sz="2000" b="1" dirty="0">
                <a:latin typeface="+mn-ea"/>
                <a:ea typeface="+mn-ea"/>
              </a:rPr>
              <a:t>个终结符号，</a:t>
            </a:r>
            <a:r>
              <a:rPr lang="en-US" altLang="zh-CN" sz="2000" b="1" dirty="0" err="1">
                <a:latin typeface="+mn-ea"/>
                <a:ea typeface="+mn-ea"/>
              </a:rPr>
              <a:t>int</a:t>
            </a:r>
            <a:r>
              <a:rPr lang="zh-CN" altLang="en-US" sz="2000" b="1" dirty="0">
                <a:latin typeface="+mn-ea"/>
                <a:ea typeface="+mn-ea"/>
              </a:rPr>
              <a:t>和</a:t>
            </a:r>
            <a:r>
              <a:rPr lang="en-US" altLang="zh-CN" sz="2000" b="1" dirty="0">
                <a:latin typeface="+mn-ea"/>
                <a:ea typeface="+mn-ea"/>
              </a:rPr>
              <a:t>real</a:t>
            </a:r>
            <a:r>
              <a:rPr lang="zh-CN" altLang="en-US" sz="2000" b="1" dirty="0">
                <a:latin typeface="+mn-ea"/>
                <a:ea typeface="+mn-ea"/>
              </a:rPr>
              <a:t>分别是整型和实型的数据类型名称，</a:t>
            </a:r>
            <a:r>
              <a:rPr lang="en-US" altLang="zh-CN" sz="2000" b="1" dirty="0">
                <a:latin typeface="+mn-ea"/>
                <a:ea typeface="+mn-ea"/>
              </a:rPr>
              <a:t>id</a:t>
            </a:r>
            <a:r>
              <a:rPr lang="zh-CN" altLang="en-US" sz="2000" b="1" dirty="0">
                <a:latin typeface="+mn-ea"/>
                <a:ea typeface="+mn-ea"/>
              </a:rPr>
              <a:t>表示运算对象。实际上，文法</a:t>
            </a:r>
            <a:r>
              <a:rPr lang="en-US" altLang="zh-CN" sz="2000" b="1" dirty="0">
                <a:latin typeface="+mn-ea"/>
                <a:ea typeface="+mn-ea"/>
              </a:rPr>
              <a:t>G[D]</a:t>
            </a:r>
            <a:r>
              <a:rPr lang="zh-CN" altLang="en-US" sz="2000" b="1" dirty="0">
                <a:latin typeface="+mn-ea"/>
                <a:ea typeface="+mn-ea"/>
              </a:rPr>
              <a:t>描述的说明语句一般形式为 </a:t>
            </a:r>
          </a:p>
          <a:p>
            <a:pPr indent="595313" algn="l">
              <a:lnSpc>
                <a:spcPct val="150000"/>
              </a:lnSpc>
            </a:pPr>
            <a:r>
              <a:rPr lang="en-US" altLang="zh-CN" sz="2000" b="1" dirty="0">
                <a:latin typeface="+mn-ea"/>
                <a:ea typeface="+mn-ea"/>
              </a:rPr>
              <a:t>real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en-US" altLang="zh-CN" sz="2000" b="1" dirty="0">
                <a:latin typeface="+mn-ea"/>
                <a:ea typeface="+mn-ea"/>
              </a:rPr>
              <a:t>  </a:t>
            </a:r>
            <a:r>
              <a:rPr lang="zh-CN" altLang="en-US" sz="2000" b="1" dirty="0">
                <a:latin typeface="+mn-ea"/>
                <a:ea typeface="+mn-ea"/>
              </a:rPr>
              <a:t>或  </a:t>
            </a:r>
            <a:r>
              <a:rPr lang="en-US" altLang="zh-CN" sz="2000" b="1" dirty="0" err="1">
                <a:latin typeface="+mn-ea"/>
                <a:ea typeface="+mn-ea"/>
              </a:rPr>
              <a:t>int</a:t>
            </a:r>
            <a:r>
              <a:rPr lang="en-US" altLang="zh-CN" sz="2000" b="1" dirty="0">
                <a:latin typeface="+mn-ea"/>
                <a:ea typeface="+mn-ea"/>
              </a:rPr>
              <a:t>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zh-CN" altLang="en-US" sz="2000" b="1" dirty="0">
                <a:latin typeface="+mn-ea"/>
                <a:ea typeface="+mn-ea"/>
              </a:rPr>
              <a:t>。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10</a:t>
            </a:fld>
            <a:endParaRPr lang="en-US" altLang="zh-CN"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6"/>
          <p:cNvSpPr txBox="1">
            <a:spLocks noChangeArrowheads="1"/>
          </p:cNvSpPr>
          <p:nvPr/>
        </p:nvSpPr>
        <p:spPr bwMode="auto">
          <a:xfrm>
            <a:off x="762000" y="1033207"/>
            <a:ext cx="7620000" cy="1405193"/>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mn-ea"/>
                <a:ea typeface="+mn-ea"/>
              </a:rPr>
              <a:t>设计两个属性</a:t>
            </a:r>
            <a:r>
              <a:rPr lang="en-US" altLang="zh-CN" sz="2000" b="1" dirty="0">
                <a:latin typeface="+mn-ea"/>
                <a:ea typeface="+mn-ea"/>
              </a:rPr>
              <a:t>type</a:t>
            </a:r>
            <a:r>
              <a:rPr lang="zh-CN" altLang="en-US" sz="2000" b="1" dirty="0">
                <a:latin typeface="+mn-ea"/>
                <a:ea typeface="+mn-ea"/>
              </a:rPr>
              <a:t>和</a:t>
            </a:r>
            <a:r>
              <a:rPr lang="en-US" altLang="zh-CN" sz="2000" b="1" dirty="0">
                <a:latin typeface="+mn-ea"/>
                <a:ea typeface="+mn-ea"/>
              </a:rPr>
              <a:t>in</a:t>
            </a:r>
            <a:r>
              <a:rPr lang="zh-CN" altLang="en-US" sz="2000" b="1" dirty="0">
                <a:latin typeface="+mn-ea"/>
                <a:ea typeface="+mn-ea"/>
              </a:rPr>
              <a:t>，均表示数据类型的语义，</a:t>
            </a:r>
            <a:r>
              <a:rPr lang="en-US" altLang="zh-CN" sz="2000" b="1" dirty="0">
                <a:latin typeface="+mn-ea"/>
                <a:ea typeface="+mn-ea"/>
              </a:rPr>
              <a:t>enter(id,…)</a:t>
            </a:r>
            <a:r>
              <a:rPr lang="zh-CN" altLang="en-US" sz="2000" b="1" dirty="0">
                <a:latin typeface="+mn-ea"/>
                <a:ea typeface="+mn-ea"/>
              </a:rPr>
              <a:t>是将符号</a:t>
            </a:r>
            <a:r>
              <a:rPr lang="en-US" altLang="zh-CN" sz="2000" b="1" dirty="0">
                <a:latin typeface="+mn-ea"/>
                <a:ea typeface="+mn-ea"/>
              </a:rPr>
              <a:t>id</a:t>
            </a:r>
            <a:r>
              <a:rPr lang="zh-CN" altLang="en-US" sz="2000" b="1" dirty="0">
                <a:latin typeface="+mn-ea"/>
                <a:ea typeface="+mn-ea"/>
              </a:rPr>
              <a:t>及其相关信息登记到符号表中的语义处理子程序。文法</a:t>
            </a:r>
            <a:r>
              <a:rPr lang="en-US" altLang="zh-CN" sz="2000" b="1" dirty="0">
                <a:latin typeface="+mn-ea"/>
                <a:ea typeface="+mn-ea"/>
              </a:rPr>
              <a:t>G[D] </a:t>
            </a:r>
            <a:r>
              <a:rPr lang="zh-CN" altLang="en-US" sz="2000" b="1" dirty="0">
                <a:latin typeface="+mn-ea"/>
                <a:ea typeface="+mn-ea"/>
              </a:rPr>
              <a:t>数据类型的语义规则设计如下。 </a:t>
            </a:r>
          </a:p>
        </p:txBody>
      </p:sp>
      <p:sp>
        <p:nvSpPr>
          <p:cNvPr id="5" name="Text Box 4"/>
          <p:cNvSpPr txBox="1">
            <a:spLocks noChangeArrowheads="1"/>
          </p:cNvSpPr>
          <p:nvPr/>
        </p:nvSpPr>
        <p:spPr bwMode="auto">
          <a:xfrm>
            <a:off x="990600" y="3200400"/>
            <a:ext cx="71628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solidFill>
                  <a:srgbClr val="FF0000"/>
                </a:solidFill>
                <a:latin typeface="+mn-ea"/>
                <a:ea typeface="+mn-ea"/>
              </a:rPr>
              <a:t>G[D]</a:t>
            </a:r>
            <a:r>
              <a:rPr lang="zh-CN" altLang="en-US" sz="2000" b="1" dirty="0">
                <a:solidFill>
                  <a:srgbClr val="FF0000"/>
                </a:solidFill>
                <a:latin typeface="+mn-ea"/>
                <a:ea typeface="+mn-ea"/>
              </a:rPr>
              <a:t>：⑴ </a:t>
            </a:r>
            <a:r>
              <a:rPr lang="en-US" altLang="zh-CN" sz="2000" b="1" dirty="0">
                <a:solidFill>
                  <a:srgbClr val="FF0000"/>
                </a:solidFill>
                <a:latin typeface="+mn-ea"/>
                <a:ea typeface="+mn-ea"/>
              </a:rPr>
              <a:t>D→</a:t>
            </a:r>
            <a:r>
              <a:rPr lang="en-US" altLang="zh-CN" sz="2000" b="1" dirty="0" smtClean="0">
                <a:solidFill>
                  <a:srgbClr val="FF0000"/>
                </a:solidFill>
                <a:latin typeface="+mn-ea"/>
                <a:ea typeface="+mn-ea"/>
              </a:rPr>
              <a:t>TL     { </a:t>
            </a:r>
            <a:r>
              <a:rPr lang="en-US" altLang="zh-CN" sz="2000" b="1" dirty="0" err="1" smtClean="0">
                <a:solidFill>
                  <a:srgbClr val="FF0000"/>
                </a:solidFill>
                <a:latin typeface="+mn-ea"/>
                <a:ea typeface="+mn-ea"/>
              </a:rPr>
              <a:t>L.in</a:t>
            </a:r>
            <a:r>
              <a:rPr lang="en-US" altLang="zh-CN" sz="2000" b="1" dirty="0" smtClean="0">
                <a:solidFill>
                  <a:srgbClr val="FF0000"/>
                </a:solidFill>
                <a:latin typeface="+mn-ea"/>
                <a:ea typeface="+mn-ea"/>
              </a:rPr>
              <a:t> </a:t>
            </a:r>
            <a:r>
              <a:rPr lang="en-US" altLang="zh-CN" sz="2000" b="1" dirty="0" smtClean="0">
                <a:solidFill>
                  <a:srgbClr val="FF0000"/>
                </a:solidFill>
                <a:latin typeface="+mn-ea"/>
                <a:ea typeface="+mn-ea"/>
                <a:sym typeface="Wingdings" pitchFamily="2" charset="2"/>
              </a:rPr>
              <a:t> </a:t>
            </a:r>
            <a:r>
              <a:rPr lang="en-US" altLang="zh-CN" sz="2000" b="1" dirty="0" err="1" smtClean="0">
                <a:solidFill>
                  <a:srgbClr val="FF0000"/>
                </a:solidFill>
                <a:latin typeface="+mn-ea"/>
                <a:ea typeface="+mn-ea"/>
                <a:sym typeface="Wingdings" pitchFamily="2" charset="2"/>
              </a:rPr>
              <a:t>T.type</a:t>
            </a:r>
            <a:r>
              <a:rPr lang="en-US" altLang="zh-CN" sz="2000" b="1" dirty="0" smtClean="0">
                <a:solidFill>
                  <a:srgbClr val="FF0000"/>
                </a:solidFill>
                <a:latin typeface="+mn-ea"/>
                <a:ea typeface="+mn-ea"/>
                <a:sym typeface="Wingdings" pitchFamily="2" charset="2"/>
              </a:rPr>
              <a:t> }</a:t>
            </a:r>
            <a:endParaRPr lang="en-US" altLang="zh-CN" sz="2000" b="1" dirty="0">
              <a:solidFill>
                <a:srgbClr val="FF0000"/>
              </a:solidFill>
              <a:latin typeface="+mn-ea"/>
              <a:ea typeface="+mn-ea"/>
            </a:endParaRPr>
          </a:p>
          <a:p>
            <a:pPr algn="l">
              <a:lnSpc>
                <a:spcPct val="110000"/>
              </a:lnSpc>
              <a:spcBef>
                <a:spcPct val="20000"/>
              </a:spcBef>
            </a:pPr>
            <a:r>
              <a:rPr lang="en-US" altLang="zh-CN" sz="2000" b="1" dirty="0">
                <a:solidFill>
                  <a:srgbClr val="FF0000"/>
                </a:solidFill>
                <a:latin typeface="+mn-ea"/>
                <a:ea typeface="+mn-ea"/>
              </a:rPr>
              <a:t>     </a:t>
            </a:r>
            <a:r>
              <a:rPr lang="en-US" altLang="zh-CN" sz="2000" b="1" dirty="0" smtClean="0">
                <a:solidFill>
                  <a:srgbClr val="FF0000"/>
                </a:solidFill>
                <a:latin typeface="+mn-ea"/>
                <a:ea typeface="+mn-ea"/>
              </a:rPr>
              <a:t> </a:t>
            </a:r>
            <a:r>
              <a:rPr lang="en-US" altLang="zh-CN" sz="2000" b="1" dirty="0">
                <a:solidFill>
                  <a:srgbClr val="FF0000"/>
                </a:solidFill>
                <a:latin typeface="+mn-ea"/>
                <a:ea typeface="+mn-ea"/>
              </a:rPr>
              <a:t>⑵ </a:t>
            </a:r>
            <a:r>
              <a:rPr lang="en-US" altLang="zh-CN" sz="2000" b="1" dirty="0" err="1">
                <a:solidFill>
                  <a:srgbClr val="FF0000"/>
                </a:solidFill>
                <a:latin typeface="+mn-ea"/>
                <a:ea typeface="+mn-ea"/>
              </a:rPr>
              <a:t>T→</a:t>
            </a:r>
            <a:r>
              <a:rPr lang="en-US" altLang="zh-CN" sz="2000" b="1" dirty="0" err="1" smtClean="0">
                <a:solidFill>
                  <a:srgbClr val="FF0000"/>
                </a:solidFill>
                <a:latin typeface="+mn-ea"/>
                <a:ea typeface="+mn-ea"/>
              </a:rPr>
              <a:t>int</a:t>
            </a:r>
            <a:r>
              <a:rPr lang="en-US" altLang="zh-CN" sz="2000" b="1" dirty="0" smtClean="0">
                <a:solidFill>
                  <a:srgbClr val="FF0000"/>
                </a:solidFill>
                <a:latin typeface="+mn-ea"/>
                <a:ea typeface="+mn-ea"/>
              </a:rPr>
              <a:t>    </a:t>
            </a:r>
            <a:r>
              <a:rPr lang="en-US" altLang="zh-CN" sz="2000" b="1" dirty="0" smtClean="0">
                <a:solidFill>
                  <a:srgbClr val="FF0000"/>
                </a:solidFill>
                <a:latin typeface="+mn-ea"/>
              </a:rPr>
              <a:t>{ </a:t>
            </a:r>
            <a:r>
              <a:rPr lang="en-US" altLang="zh-CN" sz="2000" b="1" dirty="0" err="1" smtClean="0">
                <a:solidFill>
                  <a:srgbClr val="FF0000"/>
                </a:solidFill>
                <a:latin typeface="+mn-ea"/>
              </a:rPr>
              <a:t>T.type</a:t>
            </a:r>
            <a:r>
              <a:rPr lang="en-US" altLang="zh-CN" sz="2000" b="1" dirty="0" smtClean="0">
                <a:solidFill>
                  <a:srgbClr val="FF0000"/>
                </a:solidFill>
                <a:latin typeface="+mn-ea"/>
              </a:rPr>
              <a:t> </a:t>
            </a:r>
            <a:r>
              <a:rPr lang="en-US" altLang="zh-CN" sz="2000" b="1" dirty="0" smtClean="0">
                <a:solidFill>
                  <a:srgbClr val="FF0000"/>
                </a:solidFill>
                <a:latin typeface="+mn-ea"/>
                <a:sym typeface="Wingdings" pitchFamily="2" charset="2"/>
              </a:rPr>
              <a:t> integer }</a:t>
            </a:r>
            <a:endParaRPr lang="en-US" altLang="zh-CN" sz="2000" b="1" dirty="0">
              <a:solidFill>
                <a:srgbClr val="FF0000"/>
              </a:solidFill>
              <a:latin typeface="+mn-ea"/>
              <a:ea typeface="+mn-ea"/>
            </a:endParaRPr>
          </a:p>
          <a:p>
            <a:pPr algn="l">
              <a:lnSpc>
                <a:spcPct val="110000"/>
              </a:lnSpc>
              <a:spcBef>
                <a:spcPct val="20000"/>
              </a:spcBef>
            </a:pPr>
            <a:r>
              <a:rPr lang="en-US" altLang="zh-CN" sz="2000" b="1" dirty="0">
                <a:solidFill>
                  <a:srgbClr val="FF0000"/>
                </a:solidFill>
                <a:latin typeface="+mn-ea"/>
                <a:ea typeface="+mn-ea"/>
              </a:rPr>
              <a:t>     </a:t>
            </a:r>
            <a:r>
              <a:rPr lang="en-US" altLang="zh-CN" sz="2000" b="1" dirty="0" smtClean="0">
                <a:solidFill>
                  <a:srgbClr val="FF0000"/>
                </a:solidFill>
                <a:latin typeface="+mn-ea"/>
                <a:ea typeface="+mn-ea"/>
              </a:rPr>
              <a:t> </a:t>
            </a:r>
            <a:r>
              <a:rPr lang="en-US" altLang="zh-CN" sz="2000" b="1" dirty="0">
                <a:solidFill>
                  <a:srgbClr val="FF0000"/>
                </a:solidFill>
                <a:latin typeface="+mn-ea"/>
                <a:ea typeface="+mn-ea"/>
              </a:rPr>
              <a:t>⑶ </a:t>
            </a:r>
            <a:r>
              <a:rPr lang="en-US" altLang="zh-CN" sz="2000" b="1" dirty="0" err="1">
                <a:solidFill>
                  <a:srgbClr val="FF0000"/>
                </a:solidFill>
                <a:latin typeface="+mn-ea"/>
                <a:ea typeface="+mn-ea"/>
              </a:rPr>
              <a:t>T→</a:t>
            </a:r>
            <a:r>
              <a:rPr lang="en-US" altLang="zh-CN" sz="2000" b="1" dirty="0" err="1" smtClean="0">
                <a:solidFill>
                  <a:srgbClr val="FF0000"/>
                </a:solidFill>
                <a:latin typeface="+mn-ea"/>
                <a:ea typeface="+mn-ea"/>
              </a:rPr>
              <a:t>real</a:t>
            </a:r>
            <a:r>
              <a:rPr lang="en-US" altLang="zh-CN" sz="2000" b="1" dirty="0" smtClean="0">
                <a:solidFill>
                  <a:srgbClr val="FF0000"/>
                </a:solidFill>
                <a:latin typeface="+mn-ea"/>
              </a:rPr>
              <a:t>   { </a:t>
            </a:r>
            <a:r>
              <a:rPr lang="en-US" altLang="zh-CN" sz="2000" b="1" dirty="0" err="1" smtClean="0">
                <a:solidFill>
                  <a:srgbClr val="FF0000"/>
                </a:solidFill>
                <a:latin typeface="+mn-ea"/>
              </a:rPr>
              <a:t>T.type</a:t>
            </a:r>
            <a:r>
              <a:rPr lang="en-US" altLang="zh-CN" sz="2000" b="1" dirty="0" smtClean="0">
                <a:solidFill>
                  <a:srgbClr val="FF0000"/>
                </a:solidFill>
                <a:latin typeface="+mn-ea"/>
              </a:rPr>
              <a:t> </a:t>
            </a:r>
            <a:r>
              <a:rPr lang="en-US" altLang="zh-CN" sz="2000" b="1" dirty="0" smtClean="0">
                <a:solidFill>
                  <a:srgbClr val="FF0000"/>
                </a:solidFill>
                <a:latin typeface="+mn-ea"/>
                <a:sym typeface="Wingdings" pitchFamily="2" charset="2"/>
              </a:rPr>
              <a:t> real }</a:t>
            </a:r>
            <a:endParaRPr lang="en-US" altLang="zh-CN" sz="2000" b="1" dirty="0">
              <a:solidFill>
                <a:srgbClr val="FF0000"/>
              </a:solidFill>
              <a:latin typeface="+mn-ea"/>
              <a:ea typeface="+mn-ea"/>
            </a:endParaRPr>
          </a:p>
          <a:p>
            <a:pPr algn="l">
              <a:lnSpc>
                <a:spcPct val="110000"/>
              </a:lnSpc>
              <a:spcBef>
                <a:spcPct val="20000"/>
              </a:spcBef>
            </a:pPr>
            <a:r>
              <a:rPr lang="en-US" altLang="zh-CN" sz="2000" b="1" dirty="0">
                <a:solidFill>
                  <a:srgbClr val="FF0000"/>
                </a:solidFill>
                <a:latin typeface="+mn-ea"/>
                <a:ea typeface="+mn-ea"/>
              </a:rPr>
              <a:t>     </a:t>
            </a:r>
            <a:r>
              <a:rPr lang="en-US" altLang="zh-CN" sz="2000" b="1" dirty="0" smtClean="0">
                <a:solidFill>
                  <a:srgbClr val="FF0000"/>
                </a:solidFill>
                <a:latin typeface="+mn-ea"/>
                <a:ea typeface="+mn-ea"/>
              </a:rPr>
              <a:t> </a:t>
            </a:r>
            <a:r>
              <a:rPr lang="en-US" altLang="zh-CN" sz="2000" b="1" dirty="0">
                <a:solidFill>
                  <a:srgbClr val="FF0000"/>
                </a:solidFill>
                <a:latin typeface="+mn-ea"/>
                <a:ea typeface="+mn-ea"/>
              </a:rPr>
              <a:t>⑷ L→L</a:t>
            </a:r>
            <a:r>
              <a:rPr lang="en-US" altLang="zh-CN" sz="2000" b="1" baseline="30000" dirty="0">
                <a:solidFill>
                  <a:srgbClr val="FF0000"/>
                </a:solidFill>
                <a:latin typeface="+mn-ea"/>
                <a:ea typeface="+mn-ea"/>
              </a:rPr>
              <a:t>1</a:t>
            </a:r>
            <a:r>
              <a:rPr lang="zh-CN" altLang="en-US" sz="2000" b="1" dirty="0">
                <a:solidFill>
                  <a:srgbClr val="FF0000"/>
                </a:solidFill>
                <a:latin typeface="+mn-ea"/>
                <a:ea typeface="+mn-ea"/>
              </a:rPr>
              <a:t>，</a:t>
            </a:r>
            <a:r>
              <a:rPr lang="en-US" altLang="zh-CN" sz="2000" b="1" dirty="0" smtClean="0">
                <a:solidFill>
                  <a:srgbClr val="FF0000"/>
                </a:solidFill>
                <a:latin typeface="+mn-ea"/>
                <a:ea typeface="+mn-ea"/>
              </a:rPr>
              <a:t>id </a:t>
            </a:r>
            <a:r>
              <a:rPr lang="en-US" altLang="zh-CN" sz="2000" b="1" dirty="0" smtClean="0">
                <a:solidFill>
                  <a:srgbClr val="FF0000"/>
                </a:solidFill>
                <a:latin typeface="+mn-ea"/>
              </a:rPr>
              <a:t>{ L</a:t>
            </a:r>
            <a:r>
              <a:rPr lang="en-US" altLang="zh-CN" sz="2000" b="1" baseline="30000" dirty="0" smtClean="0">
                <a:solidFill>
                  <a:srgbClr val="FF0000"/>
                </a:solidFill>
                <a:latin typeface="+mn-ea"/>
              </a:rPr>
              <a:t>1</a:t>
            </a:r>
            <a:r>
              <a:rPr lang="en-US" altLang="zh-CN" sz="2000" b="1" dirty="0" smtClean="0">
                <a:solidFill>
                  <a:srgbClr val="FF0000"/>
                </a:solidFill>
                <a:latin typeface="+mn-ea"/>
              </a:rPr>
              <a:t>.in </a:t>
            </a:r>
            <a:r>
              <a:rPr lang="en-US" altLang="zh-CN" sz="2000" b="1" dirty="0" smtClean="0">
                <a:solidFill>
                  <a:srgbClr val="FF0000"/>
                </a:solidFill>
                <a:latin typeface="+mn-ea"/>
                <a:sym typeface="Wingdings" pitchFamily="2" charset="2"/>
              </a:rPr>
              <a:t> </a:t>
            </a:r>
            <a:r>
              <a:rPr lang="en-US" altLang="zh-CN" sz="2000" b="1" dirty="0" err="1" smtClean="0">
                <a:solidFill>
                  <a:srgbClr val="FF0000"/>
                </a:solidFill>
                <a:latin typeface="+mn-ea"/>
              </a:rPr>
              <a:t>L.in</a:t>
            </a:r>
            <a:r>
              <a:rPr lang="en-US" altLang="zh-CN" sz="2000" b="1" dirty="0" smtClean="0">
                <a:solidFill>
                  <a:srgbClr val="FF0000"/>
                </a:solidFill>
                <a:latin typeface="+mn-ea"/>
              </a:rPr>
              <a:t> ;</a:t>
            </a:r>
            <a:r>
              <a:rPr lang="en-US" altLang="zh-CN" sz="2000" b="1" dirty="0" smtClean="0">
                <a:solidFill>
                  <a:srgbClr val="FF0000"/>
                </a:solidFill>
                <a:latin typeface="+mn-ea"/>
                <a:sym typeface="Wingdings" pitchFamily="2" charset="2"/>
              </a:rPr>
              <a:t>enter(id, </a:t>
            </a:r>
            <a:r>
              <a:rPr lang="en-US" altLang="zh-CN" sz="2000" b="1" dirty="0" err="1" smtClean="0">
                <a:solidFill>
                  <a:srgbClr val="FF0000"/>
                </a:solidFill>
                <a:latin typeface="+mn-ea"/>
              </a:rPr>
              <a:t>L.in</a:t>
            </a:r>
            <a:r>
              <a:rPr lang="en-US" altLang="zh-CN" sz="2000" b="1" dirty="0" smtClean="0">
                <a:solidFill>
                  <a:srgbClr val="FF0000"/>
                </a:solidFill>
                <a:latin typeface="+mn-ea"/>
              </a:rPr>
              <a:t> ) </a:t>
            </a:r>
            <a:r>
              <a:rPr lang="en-US" altLang="zh-CN" sz="2000" b="1" dirty="0" smtClean="0">
                <a:solidFill>
                  <a:srgbClr val="FF0000"/>
                </a:solidFill>
                <a:latin typeface="+mn-ea"/>
                <a:sym typeface="Wingdings" pitchFamily="2" charset="2"/>
              </a:rPr>
              <a:t> }</a:t>
            </a:r>
            <a:endParaRPr lang="en-US" altLang="zh-CN" sz="2000" b="1" dirty="0">
              <a:solidFill>
                <a:srgbClr val="FF0000"/>
              </a:solidFill>
              <a:latin typeface="+mn-ea"/>
              <a:ea typeface="+mn-ea"/>
            </a:endParaRPr>
          </a:p>
          <a:p>
            <a:pPr algn="l">
              <a:lnSpc>
                <a:spcPct val="110000"/>
              </a:lnSpc>
              <a:spcBef>
                <a:spcPct val="20000"/>
              </a:spcBef>
            </a:pPr>
            <a:r>
              <a:rPr lang="en-US" altLang="zh-CN" sz="2000" b="1" dirty="0">
                <a:solidFill>
                  <a:srgbClr val="FF0000"/>
                </a:solidFill>
                <a:latin typeface="+mn-ea"/>
                <a:ea typeface="+mn-ea"/>
              </a:rPr>
              <a:t>     </a:t>
            </a:r>
            <a:r>
              <a:rPr lang="zh-CN" altLang="en-US" sz="2000" b="1" dirty="0" smtClean="0">
                <a:solidFill>
                  <a:srgbClr val="FF0000"/>
                </a:solidFill>
                <a:latin typeface="+mn-ea"/>
                <a:ea typeface="+mn-ea"/>
              </a:rPr>
              <a:t> </a:t>
            </a:r>
            <a:r>
              <a:rPr lang="zh-CN" altLang="en-US" sz="2000" b="1" dirty="0">
                <a:solidFill>
                  <a:srgbClr val="FF0000"/>
                </a:solidFill>
                <a:latin typeface="+mn-ea"/>
                <a:ea typeface="+mn-ea"/>
              </a:rPr>
              <a:t>⑸ </a:t>
            </a:r>
            <a:r>
              <a:rPr lang="en-US" altLang="zh-CN" sz="2000" b="1" dirty="0" err="1">
                <a:solidFill>
                  <a:srgbClr val="FF0000"/>
                </a:solidFill>
                <a:latin typeface="+mn-ea"/>
                <a:ea typeface="+mn-ea"/>
              </a:rPr>
              <a:t>L→id</a:t>
            </a:r>
            <a:r>
              <a:rPr lang="en-US" altLang="zh-CN" sz="2000" b="1" dirty="0">
                <a:solidFill>
                  <a:srgbClr val="FF0000"/>
                </a:solidFill>
                <a:latin typeface="+mn-ea"/>
                <a:ea typeface="+mn-ea"/>
              </a:rPr>
              <a:t> </a:t>
            </a:r>
            <a:r>
              <a:rPr lang="en-US" altLang="zh-CN" sz="2000" b="1" dirty="0" smtClean="0">
                <a:solidFill>
                  <a:srgbClr val="FF0000"/>
                </a:solidFill>
                <a:latin typeface="+mn-ea"/>
                <a:ea typeface="+mn-ea"/>
              </a:rPr>
              <a:t>    </a:t>
            </a:r>
            <a:r>
              <a:rPr lang="en-US" altLang="zh-CN" sz="2000" b="1" dirty="0" smtClean="0">
                <a:solidFill>
                  <a:srgbClr val="FF0000"/>
                </a:solidFill>
                <a:latin typeface="+mn-ea"/>
              </a:rPr>
              <a:t>{</a:t>
            </a:r>
            <a:r>
              <a:rPr lang="en-US" altLang="zh-CN" sz="2000" b="1" dirty="0" smtClean="0">
                <a:solidFill>
                  <a:srgbClr val="FF0000"/>
                </a:solidFill>
                <a:latin typeface="+mn-ea"/>
                <a:sym typeface="Wingdings" pitchFamily="2" charset="2"/>
              </a:rPr>
              <a:t>enter(id, </a:t>
            </a:r>
            <a:r>
              <a:rPr lang="en-US" altLang="zh-CN" sz="2000" b="1" dirty="0" err="1" smtClean="0">
                <a:solidFill>
                  <a:srgbClr val="FF0000"/>
                </a:solidFill>
                <a:latin typeface="+mn-ea"/>
              </a:rPr>
              <a:t>L.in</a:t>
            </a:r>
            <a:r>
              <a:rPr lang="en-US" altLang="zh-CN" sz="2000" b="1" dirty="0" smtClean="0">
                <a:solidFill>
                  <a:srgbClr val="FF0000"/>
                </a:solidFill>
                <a:latin typeface="+mn-ea"/>
              </a:rPr>
              <a:t> </a:t>
            </a:r>
            <a:r>
              <a:rPr lang="en-US" altLang="zh-CN" sz="2000" b="1" dirty="0" smtClean="0">
                <a:solidFill>
                  <a:srgbClr val="FF0000"/>
                </a:solidFill>
                <a:latin typeface="+mn-ea"/>
                <a:sym typeface="Wingdings" pitchFamily="2" charset="2"/>
              </a:rPr>
              <a:t> }</a:t>
            </a:r>
            <a:endParaRPr lang="en-US" altLang="zh-CN" sz="2000" b="1" dirty="0">
              <a:solidFill>
                <a:srgbClr val="FF0000"/>
              </a:solidFill>
              <a:latin typeface="+mn-ea"/>
              <a:ea typeface="+mn-ea"/>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11</a:t>
            </a:fld>
            <a:endParaRPr lang="en-US" altLang="zh-CN"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04800" y="2590800"/>
            <a:ext cx="8077200" cy="338328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4340" name="Text Box 2"/>
          <p:cNvSpPr txBox="1">
            <a:spLocks noChangeArrowheads="1"/>
          </p:cNvSpPr>
          <p:nvPr/>
        </p:nvSpPr>
        <p:spPr bwMode="auto">
          <a:xfrm>
            <a:off x="381000" y="911225"/>
            <a:ext cx="8001000" cy="1679575"/>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规则⑵和⑶的语义规则中</a:t>
            </a:r>
            <a:r>
              <a:rPr lang="en-US" altLang="zh-CN" sz="2000" b="1" dirty="0">
                <a:latin typeface="宋体" pitchFamily="2" charset="-122"/>
                <a:ea typeface="宋体" pitchFamily="2" charset="-122"/>
              </a:rPr>
              <a:t>integer </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real</a:t>
            </a:r>
            <a:r>
              <a:rPr lang="zh-CN" altLang="en-US" sz="2000" b="1" dirty="0">
                <a:latin typeface="宋体" pitchFamily="2" charset="-122"/>
                <a:ea typeface="宋体" pitchFamily="2" charset="-122"/>
              </a:rPr>
              <a:t>表示数据类型整型和实型的内部名称。属性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是综合属性，属性</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是继承属性。输入串</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a,b</a:t>
            </a:r>
            <a:r>
              <a:rPr lang="zh-CN" altLang="en-US" sz="2000" b="1" dirty="0">
                <a:latin typeface="宋体" pitchFamily="2" charset="-122"/>
                <a:ea typeface="宋体" pitchFamily="2" charset="-122"/>
              </a:rPr>
              <a:t>的属性值传递过程如下图所示，其中天蓝色和粉红色分别表示属性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的传递线路。 </a:t>
            </a:r>
          </a:p>
        </p:txBody>
      </p:sp>
      <p:pic>
        <p:nvPicPr>
          <p:cNvPr id="14341" name="Picture 3" descr="例8_2[2]"/>
          <p:cNvPicPr>
            <a:picLocks noChangeAspect="1" noChangeArrowheads="1"/>
          </p:cNvPicPr>
          <p:nvPr/>
        </p:nvPicPr>
        <p:blipFill>
          <a:blip r:embed="rId3" cstate="print"/>
          <a:srcRect/>
          <a:stretch>
            <a:fillRect/>
          </a:stretch>
        </p:blipFill>
        <p:spPr bwMode="auto">
          <a:xfrm>
            <a:off x="4783455" y="2651444"/>
            <a:ext cx="3554413" cy="3262728"/>
          </a:xfrm>
          <a:prstGeom prst="rect">
            <a:avLst/>
          </a:prstGeom>
          <a:noFill/>
          <a:ln w="9525">
            <a:noFill/>
            <a:miter lim="800000"/>
            <a:headEnd/>
            <a:tailEnd/>
          </a:ln>
        </p:spPr>
      </p:pic>
      <p:pic>
        <p:nvPicPr>
          <p:cNvPr id="174082" name="Picture 2"/>
          <p:cNvPicPr>
            <a:picLocks noChangeAspect="1" noChangeArrowheads="1"/>
          </p:cNvPicPr>
          <p:nvPr/>
        </p:nvPicPr>
        <p:blipFill>
          <a:blip r:embed="rId4" cstate="print"/>
          <a:srcRect l="21084" t="47917" r="21523" b="25000"/>
          <a:stretch>
            <a:fillRect/>
          </a:stretch>
        </p:blipFill>
        <p:spPr bwMode="auto">
          <a:xfrm>
            <a:off x="381000" y="2672715"/>
            <a:ext cx="4343400" cy="3235597"/>
          </a:xfrm>
          <a:prstGeom prst="rect">
            <a:avLst/>
          </a:prstGeom>
          <a:noFill/>
          <a:ln w="9525">
            <a:noFill/>
            <a:miter lim="800000"/>
            <a:headEnd/>
            <a:tailEnd/>
          </a:ln>
        </p:spPr>
      </p:pic>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12</a:t>
            </a:fld>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9"/>
          <p:cNvSpPr>
            <a:spLocks noChangeArrowheads="1"/>
          </p:cNvSpPr>
          <p:nvPr/>
        </p:nvSpPr>
        <p:spPr bwMode="auto">
          <a:xfrm>
            <a:off x="685800" y="5181600"/>
            <a:ext cx="1524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6388" name="Text Box 1028"/>
          <p:cNvSpPr txBox="1">
            <a:spLocks noChangeArrowheads="1"/>
          </p:cNvSpPr>
          <p:nvPr/>
        </p:nvSpPr>
        <p:spPr bwMode="auto">
          <a:xfrm>
            <a:off x="304800" y="926842"/>
            <a:ext cx="8229600" cy="5016758"/>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一个一般性的属性文法的翻译器可能是很难建立，但对于</a:t>
            </a:r>
            <a:r>
              <a:rPr lang="en-US" altLang="zh-CN" sz="2000" b="1" dirty="0">
                <a:latin typeface="+mn-ea"/>
                <a:ea typeface="+mn-ea"/>
              </a:rPr>
              <a:t>L-</a:t>
            </a:r>
            <a:r>
              <a:rPr lang="zh-CN" altLang="en-US" sz="2000" b="1" dirty="0">
                <a:latin typeface="+mn-ea"/>
                <a:ea typeface="+mn-ea"/>
              </a:rPr>
              <a:t>属性文法的翻译器却很好建立。</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S-</a:t>
            </a:r>
            <a:r>
              <a:rPr lang="zh-CN" altLang="en-US" sz="2000" b="1" dirty="0">
                <a:solidFill>
                  <a:srgbClr val="CC6600"/>
                </a:solidFill>
                <a:latin typeface="+mn-ea"/>
                <a:ea typeface="+mn-ea"/>
              </a:rPr>
              <a:t>属性文法</a:t>
            </a:r>
            <a:r>
              <a:rPr lang="zh-CN" altLang="en-US" sz="2000" b="1" dirty="0">
                <a:latin typeface="+mn-ea"/>
                <a:ea typeface="+mn-ea"/>
              </a:rPr>
              <a:t>：只含有综合属性的属性文法。</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L-</a:t>
            </a:r>
            <a:r>
              <a:rPr lang="zh-CN" altLang="en-US" sz="2000" b="1" dirty="0">
                <a:solidFill>
                  <a:srgbClr val="CC6600"/>
                </a:solidFill>
                <a:latin typeface="+mn-ea"/>
                <a:ea typeface="+mn-ea"/>
              </a:rPr>
              <a:t>属性文法</a:t>
            </a:r>
            <a:r>
              <a:rPr lang="zh-CN" altLang="en-US" sz="2000" b="1" dirty="0">
                <a:latin typeface="+mn-ea"/>
                <a:ea typeface="+mn-ea"/>
              </a:rPr>
              <a:t>：如果对每个产生式  </a:t>
            </a:r>
            <a:r>
              <a:rPr lang="en-US" altLang="zh-CN" sz="2000" b="1" dirty="0">
                <a:latin typeface="+mn-ea"/>
                <a:ea typeface="+mn-ea"/>
              </a:rPr>
              <a:t>A→X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a:t>
            </a:r>
            <a:r>
              <a:rPr lang="en-US" altLang="zh-CN" sz="2000" b="1" dirty="0" err="1">
                <a:latin typeface="+mn-ea"/>
                <a:ea typeface="+mn-ea"/>
              </a:rPr>
              <a:t>X</a:t>
            </a:r>
            <a:r>
              <a:rPr lang="en-US" altLang="zh-CN" sz="2000" b="1" baseline="-25000" dirty="0" err="1">
                <a:latin typeface="+mn-ea"/>
                <a:ea typeface="+mn-ea"/>
              </a:rPr>
              <a:t>n</a:t>
            </a:r>
            <a:r>
              <a:rPr lang="en-US" altLang="zh-CN" sz="2000" b="1" baseline="-25000" dirty="0">
                <a:latin typeface="+mn-ea"/>
                <a:ea typeface="+mn-ea"/>
              </a:rPr>
              <a:t>,</a:t>
            </a:r>
            <a:r>
              <a:rPr lang="zh-CN" altLang="en-US" sz="2000" b="1" dirty="0">
                <a:latin typeface="+mn-ea"/>
                <a:ea typeface="+mn-ea"/>
              </a:rPr>
              <a:t>其</a:t>
            </a:r>
            <a:r>
              <a:rPr lang="en-US" altLang="zh-CN" sz="2000" b="1" dirty="0">
                <a:latin typeface="+mn-ea"/>
                <a:ea typeface="+mn-ea"/>
              </a:rPr>
              <a:t> </a:t>
            </a:r>
            <a:r>
              <a:rPr lang="zh-CN" altLang="en-US" sz="2000" b="1" dirty="0">
                <a:latin typeface="+mn-ea"/>
                <a:ea typeface="+mn-ea"/>
              </a:rPr>
              <a:t>每个语义规则中的每个属性或者为综合属性，或者是</a:t>
            </a:r>
            <a:r>
              <a:rPr lang="en-US" altLang="zh-CN" sz="2000" b="1" dirty="0" err="1">
                <a:latin typeface="+mn-ea"/>
                <a:ea typeface="+mn-ea"/>
              </a:rPr>
              <a:t>X</a:t>
            </a:r>
            <a:r>
              <a:rPr lang="en-US" altLang="zh-CN" sz="2000" b="1" baseline="-25000" dirty="0" err="1">
                <a:latin typeface="+mn-ea"/>
                <a:ea typeface="+mn-ea"/>
              </a:rPr>
              <a:t>j</a:t>
            </a:r>
            <a:r>
              <a:rPr lang="en-US" altLang="zh-CN" sz="2000" b="1" dirty="0">
                <a:latin typeface="+mn-ea"/>
                <a:ea typeface="+mn-ea"/>
              </a:rPr>
              <a:t>(1 ≤ j ≤ n)</a:t>
            </a:r>
            <a:r>
              <a:rPr lang="zh-CN" altLang="en-US" sz="2000" b="1" dirty="0">
                <a:latin typeface="+mn-ea"/>
                <a:ea typeface="+mn-ea"/>
              </a:rPr>
              <a:t>的一个继承属性且这个继承属性仅依赖于：</a:t>
            </a:r>
            <a:endParaRPr lang="en-US" altLang="zh-CN" sz="2000" b="1"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）产生式</a:t>
            </a:r>
            <a:r>
              <a:rPr lang="en-US" altLang="zh-CN" sz="2000" b="1" dirty="0" err="1">
                <a:latin typeface="+mn-ea"/>
                <a:ea typeface="+mn-ea"/>
              </a:rPr>
              <a:t>X</a:t>
            </a:r>
            <a:r>
              <a:rPr lang="en-US" altLang="zh-CN" sz="2000" b="1" baseline="-25000" dirty="0" err="1">
                <a:latin typeface="+mn-ea"/>
                <a:ea typeface="+mn-ea"/>
              </a:rPr>
              <a:t>j</a:t>
            </a:r>
            <a:r>
              <a:rPr lang="zh-CN" altLang="en-US" sz="2000" b="1" dirty="0">
                <a:latin typeface="+mn-ea"/>
                <a:ea typeface="+mn-ea"/>
              </a:rPr>
              <a:t>在左边的</a:t>
            </a:r>
            <a:r>
              <a:rPr lang="en-US" altLang="zh-CN" sz="2000" b="1" dirty="0">
                <a:latin typeface="+mn-ea"/>
                <a:ea typeface="+mn-ea"/>
              </a:rPr>
              <a:t>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…X</a:t>
            </a:r>
            <a:r>
              <a:rPr lang="en-US" altLang="zh-CN" sz="2000" b="1" baseline="-25000" dirty="0">
                <a:latin typeface="+mn-ea"/>
                <a:ea typeface="+mn-ea"/>
              </a:rPr>
              <a:t>j-1</a:t>
            </a: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的继承属性</a:t>
            </a:r>
            <a:endParaRPr lang="en-US" altLang="zh-CN" sz="2000" b="1" dirty="0">
              <a:latin typeface="+mn-ea"/>
              <a:ea typeface="+mn-ea"/>
            </a:endParaRPr>
          </a:p>
          <a:p>
            <a:pPr indent="514350" algn="l">
              <a:lnSpc>
                <a:spcPct val="150000"/>
              </a:lnSpc>
              <a:spcBef>
                <a:spcPct val="50000"/>
              </a:spcBef>
            </a:pPr>
            <a:r>
              <a:rPr lang="en-US" altLang="zh-CN" sz="2000" b="1" dirty="0">
                <a:latin typeface="+mn-ea"/>
                <a:ea typeface="+mn-ea"/>
              </a:rPr>
              <a:t>S-</a:t>
            </a:r>
            <a:r>
              <a:rPr lang="zh-CN" altLang="en-US" sz="2000" b="1" dirty="0">
                <a:latin typeface="+mn-ea"/>
                <a:ea typeface="+mn-ea"/>
              </a:rPr>
              <a:t>属性文法是</a:t>
            </a:r>
            <a:r>
              <a:rPr lang="en-US" altLang="zh-CN" sz="2000" b="1" dirty="0">
                <a:latin typeface="+mn-ea"/>
                <a:ea typeface="+mn-ea"/>
              </a:rPr>
              <a:t>L-</a:t>
            </a:r>
            <a:r>
              <a:rPr lang="zh-CN" altLang="en-US" sz="2000" b="1" dirty="0">
                <a:latin typeface="+mn-ea"/>
                <a:ea typeface="+mn-ea"/>
              </a:rPr>
              <a:t>属性文法的一个特例</a:t>
            </a:r>
            <a:r>
              <a:rPr lang="zh-CN" altLang="en-US" sz="2000" b="1" dirty="0" smtClean="0">
                <a:latin typeface="+mn-ea"/>
                <a:ea typeface="+mn-ea"/>
              </a:rPr>
              <a:t>。</a:t>
            </a:r>
            <a:endParaRPr lang="en-US" altLang="zh-CN" sz="2000" b="1" dirty="0">
              <a:latin typeface="+mn-ea"/>
              <a:ea typeface="+mn-ea"/>
            </a:endParaRPr>
          </a:p>
        </p:txBody>
      </p:sp>
      <p:sp>
        <p:nvSpPr>
          <p:cNvPr id="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13</a:t>
            </a:fld>
            <a:endParaRPr lang="en-US" altLang="zh-CN" dirty="0" smtClean="0"/>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Times New Roman" pitchFamily="18" charset="0"/>
                <a:ea typeface="黑体" pitchFamily="2" charset="-122"/>
              </a:rPr>
              <a:t>7.1.2  S-</a:t>
            </a:r>
            <a:r>
              <a:rPr lang="zh-CN" altLang="en-US" sz="2800" b="1" dirty="0" smtClean="0">
                <a:solidFill>
                  <a:srgbClr val="CC0099"/>
                </a:solidFill>
                <a:latin typeface="Times New Roman" pitchFamily="18" charset="0"/>
                <a:ea typeface="黑体" pitchFamily="2" charset="-122"/>
              </a:rPr>
              <a:t>属性文法与</a:t>
            </a:r>
            <a:r>
              <a:rPr lang="en-US" altLang="zh-CN" sz="2800" b="1" dirty="0" smtClean="0">
                <a:solidFill>
                  <a:srgbClr val="CC0099"/>
                </a:solidFill>
                <a:latin typeface="Times New Roman" pitchFamily="18" charset="0"/>
                <a:ea typeface="黑体" pitchFamily="2" charset="-122"/>
              </a:rPr>
              <a:t>L-</a:t>
            </a:r>
            <a:r>
              <a:rPr lang="zh-CN" altLang="en-US" sz="2800" b="1" dirty="0" smtClean="0">
                <a:solidFill>
                  <a:srgbClr val="CC0099"/>
                </a:solidFill>
                <a:latin typeface="Times New Roman" pitchFamily="18" charset="0"/>
                <a:ea typeface="黑体" pitchFamily="2" charset="-122"/>
              </a:rPr>
              <a:t>属性文法</a:t>
            </a:r>
            <a:endParaRPr lang="zh-CN" altLang="en-US" sz="2800" b="1" dirty="0">
              <a:solidFill>
                <a:srgbClr val="CC0099"/>
              </a:solidFill>
              <a:latin typeface="Times New Roman" pitchFamily="18" charset="0"/>
              <a:ea typeface="黑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8"/>
          <p:cNvSpPr>
            <a:spLocks noChangeArrowheads="1"/>
          </p:cNvSpPr>
          <p:nvPr/>
        </p:nvSpPr>
        <p:spPr bwMode="auto">
          <a:xfrm>
            <a:off x="609600" y="2819400"/>
            <a:ext cx="7924800" cy="3233738"/>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7412" name="Text Box 1026"/>
          <p:cNvSpPr txBox="1">
            <a:spLocks noChangeArrowheads="1"/>
          </p:cNvSpPr>
          <p:nvPr/>
        </p:nvSpPr>
        <p:spPr bwMode="auto">
          <a:xfrm>
            <a:off x="381000" y="976312"/>
            <a:ext cx="8153400" cy="1766888"/>
          </a:xfrm>
          <a:prstGeom prst="rect">
            <a:avLst/>
          </a:prstGeom>
          <a:noFill/>
          <a:ln w="9525">
            <a:noFill/>
            <a:miter lim="800000"/>
            <a:headEnd/>
            <a:tailEnd/>
          </a:ln>
        </p:spPr>
        <p:txBody>
          <a:bodyPr>
            <a:spAutoFit/>
          </a:bodyPr>
          <a:lstStyle/>
          <a:p>
            <a:pPr indent="504825" algn="l">
              <a:lnSpc>
                <a:spcPct val="110000"/>
              </a:lnSpc>
              <a:spcBef>
                <a:spcPct val="10000"/>
              </a:spcBef>
            </a:pPr>
            <a:r>
              <a:rPr lang="zh-CN" altLang="en-US" sz="2000" b="1" dirty="0">
                <a:solidFill>
                  <a:srgbClr val="800000"/>
                </a:solidFill>
                <a:latin typeface="宋体" pitchFamily="2" charset="-122"/>
                <a:ea typeface="宋体" pitchFamily="2" charset="-122"/>
              </a:rPr>
              <a:t>自底向上语法制导翻译</a:t>
            </a:r>
            <a:r>
              <a:rPr lang="zh-CN" altLang="en-US" sz="2000" b="1" dirty="0">
                <a:latin typeface="宋体" pitchFamily="2" charset="-122"/>
                <a:ea typeface="宋体" pitchFamily="2" charset="-122"/>
              </a:rPr>
              <a:t>的实现总体框架是基于自底向上语法分析程序总体框架基础上，⑴增加一个与语法分析栈同步的语义栈，存放与分析栈中文法符对应属性值，⑵依据每个语法规则的语义规则、语义信息处理和代码生成处理，编写成独立的语义处理子程序，待语法规则用于归约时刻调用。自底向上语法制导翻译程序总体框架如下</a:t>
            </a:r>
            <a:r>
              <a:rPr lang="zh-CN" altLang="en-US" sz="2000" b="1" dirty="0" smtClean="0">
                <a:latin typeface="宋体" pitchFamily="2" charset="-122"/>
                <a:ea typeface="宋体" pitchFamily="2" charset="-122"/>
              </a:rPr>
              <a:t>图所</a:t>
            </a:r>
            <a:r>
              <a:rPr lang="zh-CN" altLang="en-US" sz="2000" b="1" dirty="0">
                <a:latin typeface="宋体" pitchFamily="2" charset="-122"/>
                <a:ea typeface="宋体" pitchFamily="2" charset="-122"/>
              </a:rPr>
              <a:t>示。 </a:t>
            </a:r>
          </a:p>
        </p:txBody>
      </p:sp>
      <p:pic>
        <p:nvPicPr>
          <p:cNvPr id="17413" name="Picture 1027" descr="图8_1自底向上语法制导翻译程序总体框架示意图"/>
          <p:cNvPicPr>
            <a:picLocks noChangeAspect="1" noChangeArrowheads="1"/>
          </p:cNvPicPr>
          <p:nvPr/>
        </p:nvPicPr>
        <p:blipFill>
          <a:blip r:embed="rId3" cstate="print"/>
          <a:srcRect/>
          <a:stretch>
            <a:fillRect/>
          </a:stretch>
        </p:blipFill>
        <p:spPr bwMode="auto">
          <a:xfrm>
            <a:off x="655320" y="2886710"/>
            <a:ext cx="7772400" cy="3117850"/>
          </a:xfrm>
          <a:prstGeom prst="rect">
            <a:avLst/>
          </a:prstGeom>
          <a:noFill/>
          <a:ln w="9525">
            <a:noFill/>
            <a:miter lim="800000"/>
            <a:headEnd/>
            <a:tailEnd/>
          </a:ln>
        </p:spPr>
      </p:pic>
      <p:sp>
        <p:nvSpPr>
          <p:cNvPr id="17414" name="Text Box 6"/>
          <p:cNvSpPr txBox="1">
            <a:spLocks noChangeArrowheads="1"/>
          </p:cNvSpPr>
          <p:nvPr/>
        </p:nvSpPr>
        <p:spPr bwMode="auto">
          <a:xfrm>
            <a:off x="5334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黑体" pitchFamily="49" charset="-122"/>
                <a:ea typeface="黑体" pitchFamily="49" charset="-122"/>
              </a:rPr>
              <a:t>7.1.3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属性文法</a:t>
            </a:r>
            <a:r>
              <a:rPr lang="zh-CN" altLang="en-US" sz="2800" b="1" dirty="0" smtClean="0">
                <a:solidFill>
                  <a:srgbClr val="CC0099"/>
                </a:solidFill>
                <a:latin typeface="黑体" pitchFamily="49" charset="-122"/>
                <a:ea typeface="黑体" pitchFamily="49" charset="-122"/>
              </a:rPr>
              <a:t>的语义计算 </a:t>
            </a:r>
            <a:endParaRPr lang="zh-CN" altLang="en-US" sz="2800" b="1" dirty="0">
              <a:solidFill>
                <a:srgbClr val="CC0099"/>
              </a:solidFill>
              <a:latin typeface="黑体" pitchFamily="49" charset="-122"/>
              <a:ea typeface="黑体" pitchFamily="49"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14</a:t>
            </a:fld>
            <a:endParaRPr lang="en-US" altLang="zh-CN"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ChangeArrowheads="1"/>
          </p:cNvSpPr>
          <p:nvPr/>
        </p:nvSpPr>
        <p:spPr bwMode="auto">
          <a:xfrm>
            <a:off x="609600" y="3276600"/>
            <a:ext cx="7772400" cy="27432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8436" name="Text Box 2"/>
          <p:cNvSpPr txBox="1">
            <a:spLocks noChangeArrowheads="1"/>
          </p:cNvSpPr>
          <p:nvPr/>
        </p:nvSpPr>
        <p:spPr bwMode="auto">
          <a:xfrm>
            <a:off x="457200" y="850900"/>
            <a:ext cx="8001000" cy="1282700"/>
          </a:xfrm>
          <a:prstGeom prst="rect">
            <a:avLst/>
          </a:prstGeom>
          <a:noFill/>
          <a:ln w="9525">
            <a:noFill/>
            <a:miter lim="800000"/>
            <a:headEnd/>
            <a:tailEnd/>
          </a:ln>
        </p:spPr>
        <p:txBody>
          <a:bodyPr>
            <a:spAutoFit/>
          </a:bodyPr>
          <a:lstStyle/>
          <a:p>
            <a:pPr marL="876300" indent="-876300" algn="l">
              <a:lnSpc>
                <a:spcPct val="130000"/>
              </a:lnSpc>
              <a:spcBef>
                <a:spcPct val="50000"/>
              </a:spcBef>
            </a:pPr>
            <a:r>
              <a:rPr lang="zh-CN" altLang="en-US" sz="2000" b="1" dirty="0" smtClean="0">
                <a:latin typeface="+mn-ea"/>
                <a:ea typeface="+mn-ea"/>
              </a:rPr>
              <a:t>例</a:t>
            </a:r>
            <a:r>
              <a:rPr lang="en-US" altLang="zh-CN" sz="2000" b="1" dirty="0" smtClean="0">
                <a:latin typeface="+mn-ea"/>
                <a:ea typeface="+mn-ea"/>
              </a:rPr>
              <a:t>7.3</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定义如下，仅仅文法考虑数据值</a:t>
            </a:r>
            <a:r>
              <a:rPr lang="en-US" altLang="zh-CN" sz="2000" b="1" dirty="0">
                <a:latin typeface="+mn-ea"/>
                <a:ea typeface="+mn-ea"/>
              </a:rPr>
              <a:t>value</a:t>
            </a:r>
            <a:r>
              <a:rPr lang="zh-CN" altLang="en-US" sz="2000" b="1" dirty="0">
                <a:latin typeface="+mn-ea"/>
                <a:ea typeface="+mn-ea"/>
              </a:rPr>
              <a:t>属性，试设计属性文法，并基于特殊二义性文法的</a:t>
            </a:r>
            <a:r>
              <a:rPr lang="en-US" altLang="zh-CN" sz="2000" b="1" dirty="0">
                <a:latin typeface="+mn-ea"/>
                <a:ea typeface="+mn-ea"/>
              </a:rPr>
              <a:t>LR</a:t>
            </a:r>
            <a:r>
              <a:rPr lang="zh-CN" altLang="en-US" sz="2000" b="1" dirty="0">
                <a:latin typeface="+mn-ea"/>
                <a:ea typeface="+mn-ea"/>
              </a:rPr>
              <a:t>分析法，给出输入串</a:t>
            </a:r>
            <a:r>
              <a:rPr lang="en-US" altLang="zh-CN" sz="2000" b="1" dirty="0">
                <a:latin typeface="+mn-ea"/>
                <a:ea typeface="+mn-ea"/>
              </a:rPr>
              <a:t>7+8*5</a:t>
            </a:r>
            <a:r>
              <a:rPr lang="zh-CN" altLang="en-US" sz="2000" b="1" dirty="0">
                <a:latin typeface="+mn-ea"/>
                <a:ea typeface="+mn-ea"/>
              </a:rPr>
              <a:t>的语法制导翻译过程。 </a:t>
            </a:r>
          </a:p>
        </p:txBody>
      </p:sp>
      <p:sp>
        <p:nvSpPr>
          <p:cNvPr id="18437" name="Text Box 3"/>
          <p:cNvSpPr txBox="1">
            <a:spLocks noChangeArrowheads="1"/>
          </p:cNvSpPr>
          <p:nvPr/>
        </p:nvSpPr>
        <p:spPr bwMode="auto">
          <a:xfrm>
            <a:off x="1295400" y="2029760"/>
            <a:ext cx="5257800" cy="789640"/>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G[E</a:t>
            </a:r>
            <a:r>
              <a:rPr lang="en-US" altLang="zh-CN" sz="2000" b="1" dirty="0" smtClean="0">
                <a:latin typeface="+mn-ea"/>
                <a:ea typeface="+mn-ea"/>
              </a:rPr>
              <a:t>]</a:t>
            </a:r>
            <a:r>
              <a:rPr lang="zh-CN" altLang="en-US" sz="2000" b="1" dirty="0" smtClean="0">
                <a:latin typeface="+mn-ea"/>
                <a:ea typeface="+mn-ea"/>
              </a:rPr>
              <a:t>： ⑴ </a:t>
            </a:r>
            <a:r>
              <a:rPr lang="en-US" altLang="zh-CN" sz="2000" b="1" dirty="0">
                <a:latin typeface="+mn-ea"/>
                <a:ea typeface="+mn-ea"/>
              </a:rPr>
              <a:t>E→E</a:t>
            </a:r>
            <a:r>
              <a:rPr lang="en-US" altLang="zh-CN" sz="2000" b="1" baseline="30000" dirty="0">
                <a:latin typeface="+mn-ea"/>
                <a:ea typeface="+mn-ea"/>
              </a:rPr>
              <a:t>1 </a:t>
            </a:r>
            <a:r>
              <a:rPr lang="en-US" altLang="zh-CN" sz="2000" b="1" dirty="0">
                <a:latin typeface="+mn-ea"/>
                <a:ea typeface="+mn-ea"/>
              </a:rPr>
              <a:t>+ E</a:t>
            </a:r>
            <a:r>
              <a:rPr lang="en-US" altLang="zh-CN" sz="2000" b="1" baseline="30000" dirty="0">
                <a:latin typeface="+mn-ea"/>
                <a:ea typeface="+mn-ea"/>
              </a:rPr>
              <a:t>2      </a:t>
            </a:r>
            <a:r>
              <a:rPr lang="en-US" altLang="zh-CN" sz="2000" b="1" dirty="0">
                <a:latin typeface="+mn-ea"/>
                <a:ea typeface="+mn-ea"/>
              </a:rPr>
              <a:t>⑵ E→E</a:t>
            </a:r>
            <a:r>
              <a:rPr lang="en-US" altLang="zh-CN" sz="2000" b="1" baseline="30000" dirty="0">
                <a:latin typeface="+mn-ea"/>
                <a:ea typeface="+mn-ea"/>
              </a:rPr>
              <a:t>1</a:t>
            </a:r>
            <a:r>
              <a:rPr lang="en-US" altLang="zh-CN" sz="2000" b="1" dirty="0">
                <a:latin typeface="+mn-ea"/>
                <a:ea typeface="+mn-ea"/>
              </a:rPr>
              <a:t> * E</a:t>
            </a:r>
            <a:r>
              <a:rPr lang="en-US" altLang="zh-CN" sz="2000" b="1" baseline="30000" dirty="0">
                <a:latin typeface="+mn-ea"/>
                <a:ea typeface="+mn-ea"/>
              </a:rPr>
              <a:t>2</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E→(E</a:t>
            </a:r>
            <a:r>
              <a:rPr lang="en-US" altLang="zh-CN" sz="2000" b="1" baseline="30000" dirty="0">
                <a:latin typeface="+mn-ea"/>
                <a:ea typeface="+mn-ea"/>
              </a:rPr>
              <a:t>1</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a:t>
            </a:r>
            <a:r>
              <a:rPr lang="en-US" altLang="zh-CN" sz="2000" b="1" dirty="0" err="1">
                <a:latin typeface="+mn-ea"/>
                <a:ea typeface="+mn-ea"/>
              </a:rPr>
              <a:t>E→d</a:t>
            </a:r>
            <a:r>
              <a:rPr lang="en-US" altLang="zh-CN" sz="2000" b="1" dirty="0">
                <a:latin typeface="+mn-ea"/>
                <a:ea typeface="+mn-ea"/>
              </a:rPr>
              <a:t> </a:t>
            </a:r>
          </a:p>
        </p:txBody>
      </p:sp>
      <p:sp>
        <p:nvSpPr>
          <p:cNvPr id="18438" name="Text Box 4"/>
          <p:cNvSpPr txBox="1">
            <a:spLocks noChangeArrowheads="1"/>
          </p:cNvSpPr>
          <p:nvPr/>
        </p:nvSpPr>
        <p:spPr bwMode="auto">
          <a:xfrm>
            <a:off x="533400" y="2743200"/>
            <a:ext cx="8001000" cy="396875"/>
          </a:xfrm>
          <a:prstGeom prst="rect">
            <a:avLst/>
          </a:prstGeom>
          <a:noFill/>
          <a:ln w="9525">
            <a:noFill/>
            <a:miter lim="800000"/>
            <a:headEnd/>
            <a:tailEnd/>
          </a:ln>
        </p:spPr>
        <p:txBody>
          <a:bodyPr>
            <a:spAutoFit/>
          </a:bodyPr>
          <a:lstStyle/>
          <a:p>
            <a:pPr marL="519113" indent="-519113" algn="l">
              <a:spcBef>
                <a:spcPct val="50000"/>
              </a:spcBef>
            </a:pPr>
            <a:r>
              <a:rPr lang="en-US" altLang="zh-CN" sz="2000" b="1" dirty="0">
                <a:latin typeface="+mn-ea"/>
                <a:ea typeface="+mn-ea"/>
              </a:rPr>
              <a:t>ⅰ) </a:t>
            </a:r>
            <a:r>
              <a:rPr lang="zh-CN" altLang="en-US" sz="2000" b="1" dirty="0">
                <a:latin typeface="+mn-ea"/>
                <a:ea typeface="+mn-ea"/>
              </a:rPr>
              <a:t>设计属性文法如下，其中</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18439" name="Picture 5" descr="例8_3[1]"/>
          <p:cNvPicPr>
            <a:picLocks noChangeAspect="1" noChangeArrowheads="1"/>
          </p:cNvPicPr>
          <p:nvPr/>
        </p:nvPicPr>
        <p:blipFill>
          <a:blip r:embed="rId3" cstate="print"/>
          <a:srcRect/>
          <a:stretch>
            <a:fillRect/>
          </a:stretch>
        </p:blipFill>
        <p:spPr bwMode="auto">
          <a:xfrm>
            <a:off x="655320" y="3341687"/>
            <a:ext cx="7600950" cy="2590800"/>
          </a:xfrm>
          <a:prstGeom prst="rect">
            <a:avLst/>
          </a:prstGeom>
          <a:noFill/>
          <a:ln w="9525">
            <a:noFill/>
            <a:miter lim="800000"/>
            <a:headEnd/>
            <a:tailEnd/>
          </a:ln>
        </p:spPr>
      </p:pic>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15</a:t>
            </a:fld>
            <a:endParaRPr lang="en-US" altLang="zh-CN"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3"/>
          <p:cNvSpPr>
            <a:spLocks noChangeArrowheads="1"/>
          </p:cNvSpPr>
          <p:nvPr/>
        </p:nvSpPr>
        <p:spPr bwMode="auto">
          <a:xfrm>
            <a:off x="914400" y="1295400"/>
            <a:ext cx="7010400" cy="37338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9460" name="Text Box 19"/>
          <p:cNvSpPr txBox="1">
            <a:spLocks noChangeArrowheads="1"/>
          </p:cNvSpPr>
          <p:nvPr/>
        </p:nvSpPr>
        <p:spPr bwMode="auto">
          <a:xfrm>
            <a:off x="609600" y="898525"/>
            <a:ext cx="42672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ⅱ</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的</a:t>
            </a:r>
            <a:r>
              <a:rPr lang="en-US" altLang="zh-CN" sz="2000" b="1" dirty="0">
                <a:latin typeface="+mn-ea"/>
                <a:ea typeface="+mn-ea"/>
              </a:rPr>
              <a:t>LR</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如下。 </a:t>
            </a:r>
          </a:p>
        </p:txBody>
      </p:sp>
      <p:pic>
        <p:nvPicPr>
          <p:cNvPr id="19461" name="Picture 20" descr="例8_3[2]"/>
          <p:cNvPicPr>
            <a:picLocks noChangeAspect="1" noChangeArrowheads="1"/>
          </p:cNvPicPr>
          <p:nvPr/>
        </p:nvPicPr>
        <p:blipFill>
          <a:blip r:embed="rId3" cstate="print"/>
          <a:srcRect/>
          <a:stretch>
            <a:fillRect/>
          </a:stretch>
        </p:blipFill>
        <p:spPr bwMode="auto">
          <a:xfrm>
            <a:off x="975361" y="1341120"/>
            <a:ext cx="6851712" cy="3640016"/>
          </a:xfrm>
          <a:prstGeom prst="rect">
            <a:avLst/>
          </a:prstGeom>
          <a:noFill/>
          <a:ln w="9525">
            <a:noFill/>
            <a:miter lim="800000"/>
            <a:headEnd/>
            <a:tailEnd/>
          </a:ln>
        </p:spPr>
      </p:pic>
      <p:sp>
        <p:nvSpPr>
          <p:cNvPr id="19462" name="Text Box 21"/>
          <p:cNvSpPr txBox="1">
            <a:spLocks noChangeArrowheads="1"/>
          </p:cNvSpPr>
          <p:nvPr/>
        </p:nvSpPr>
        <p:spPr bwMode="auto">
          <a:xfrm>
            <a:off x="762000" y="5188803"/>
            <a:ext cx="7162800" cy="830997"/>
          </a:xfrm>
          <a:prstGeom prst="rect">
            <a:avLst/>
          </a:prstGeom>
          <a:noFill/>
          <a:ln w="9525">
            <a:noFill/>
            <a:miter lim="800000"/>
            <a:headEnd/>
            <a:tailEnd/>
          </a:ln>
        </p:spPr>
        <p:txBody>
          <a:bodyPr wrap="square">
            <a:spAutoFit/>
          </a:bodyPr>
          <a:lstStyle/>
          <a:p>
            <a:pPr marL="584200" indent="-584200" algn="l">
              <a:lnSpc>
                <a:spcPct val="120000"/>
              </a:lnSpc>
              <a:spcBef>
                <a:spcPct val="50000"/>
              </a:spcBef>
            </a:pPr>
            <a:r>
              <a:rPr lang="en-US" altLang="zh-CN" sz="2000" b="1" dirty="0">
                <a:latin typeface="+mn-ea"/>
                <a:ea typeface="+mn-ea"/>
              </a:rPr>
              <a:t>ⅲ</a:t>
            </a:r>
            <a:r>
              <a:rPr lang="zh-CN" altLang="en-US" sz="2000" b="1" dirty="0">
                <a:latin typeface="+mn-ea"/>
                <a:ea typeface="+mn-ea"/>
              </a:rPr>
              <a:t>）输入串</a:t>
            </a:r>
            <a:r>
              <a:rPr lang="en-US" altLang="zh-CN" sz="2000" b="1" dirty="0">
                <a:latin typeface="+mn-ea"/>
                <a:ea typeface="+mn-ea"/>
              </a:rPr>
              <a:t>7+8*5</a:t>
            </a:r>
            <a:r>
              <a:rPr lang="zh-CN" altLang="en-US" sz="2000" b="1" dirty="0">
                <a:latin typeface="+mn-ea"/>
                <a:ea typeface="+mn-ea"/>
              </a:rPr>
              <a:t>的</a:t>
            </a:r>
            <a:r>
              <a:rPr lang="zh-CN" altLang="en-US" sz="2000" b="1" dirty="0">
                <a:latin typeface="+mn-ea"/>
                <a:ea typeface="+mn-ea"/>
                <a:hlinkClick r:id="rId4" action="ppaction://hlinkfile"/>
              </a:rPr>
              <a:t>语法制导翻译过程演示</a:t>
            </a:r>
            <a:r>
              <a:rPr lang="zh-CN" altLang="en-US" sz="2000" b="1" dirty="0">
                <a:latin typeface="+mn-ea"/>
                <a:ea typeface="+mn-ea"/>
              </a:rPr>
              <a:t>，其中符号“－”表示空属性值。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16</a:t>
            </a:fld>
            <a:endParaRPr lang="en-US" altLang="zh-CN"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6"/>
          <p:cNvSpPr txBox="1">
            <a:spLocks noChangeArrowheads="1"/>
          </p:cNvSpPr>
          <p:nvPr/>
        </p:nvSpPr>
        <p:spPr bwMode="auto">
          <a:xfrm>
            <a:off x="565150" y="228600"/>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黑体" pitchFamily="49" charset="-122"/>
                <a:ea typeface="黑体" pitchFamily="49" charset="-122"/>
              </a:rPr>
              <a:t>7.1.4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 </a:t>
            </a:r>
            <a:endParaRPr lang="zh-CN" altLang="en-US" sz="2800" b="1" dirty="0">
              <a:solidFill>
                <a:srgbClr val="CC0099"/>
              </a:solidFill>
              <a:latin typeface="黑体" pitchFamily="49" charset="-122"/>
              <a:ea typeface="黑体" pitchFamily="49" charset="-122"/>
            </a:endParaRPr>
          </a:p>
        </p:txBody>
      </p:sp>
      <p:sp>
        <p:nvSpPr>
          <p:cNvPr id="29" name="Rectangle 8"/>
          <p:cNvSpPr>
            <a:spLocks noChangeArrowheads="1"/>
          </p:cNvSpPr>
          <p:nvPr/>
        </p:nvSpPr>
        <p:spPr bwMode="auto">
          <a:xfrm>
            <a:off x="381000" y="993024"/>
            <a:ext cx="8039100" cy="5632311"/>
          </a:xfrm>
          <a:prstGeom prst="rect">
            <a:avLst/>
          </a:prstGeom>
          <a:noFill/>
          <a:ln w="9525">
            <a:noFill/>
            <a:miter lim="800000"/>
            <a:headEnd/>
            <a:tailEnd/>
          </a:ln>
        </p:spPr>
        <p:txBody>
          <a:bodyPr>
            <a:spAutoFit/>
          </a:bodyPr>
          <a:lstStyle/>
          <a:p>
            <a:pPr algn="l">
              <a:lnSpc>
                <a:spcPct val="150000"/>
              </a:lnSpc>
              <a:defRPr/>
            </a:pPr>
            <a:r>
              <a:rPr lang="zh-CN" altLang="en-US" sz="2000" b="1" dirty="0" smtClean="0">
                <a:solidFill>
                  <a:srgbClr val="000000"/>
                </a:solidFill>
                <a:latin typeface="+mn-ea"/>
                <a:ea typeface="+mn-ea"/>
              </a:rPr>
              <a:t>    假定在语法分析中建立了语法树，可以采用自顶向下深度优先从左到右遍历语法树的算法，完成属性计算。</a:t>
            </a:r>
            <a:endParaRPr lang="zh-CN" altLang="en-US" sz="2000" b="1" dirty="0">
              <a:solidFill>
                <a:srgbClr val="000000"/>
              </a:solidFill>
              <a:latin typeface="+mn-ea"/>
              <a:ea typeface="+mn-ea"/>
            </a:endParaRP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procedure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(n: node);</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for n </a:t>
            </a:r>
            <a:r>
              <a:rPr lang="zh-CN" altLang="en-US" sz="2000" b="1" dirty="0">
                <a:solidFill>
                  <a:srgbClr val="000000"/>
                </a:solidFill>
                <a:latin typeface="+mn-ea"/>
                <a:ea typeface="+mn-ea"/>
              </a:rPr>
              <a:t>的每一孩子</a:t>
            </a:r>
            <a:r>
              <a:rPr lang="en-US" altLang="zh-CN" sz="2000" b="1" dirty="0">
                <a:solidFill>
                  <a:srgbClr val="000000"/>
                </a:solidFill>
                <a:latin typeface="+mn-ea"/>
                <a:ea typeface="+mn-ea"/>
              </a:rPr>
              <a:t>m, </a:t>
            </a:r>
            <a:r>
              <a:rPr lang="zh-CN" altLang="en-US" sz="2000" b="1" dirty="0">
                <a:solidFill>
                  <a:srgbClr val="000000"/>
                </a:solidFill>
                <a:latin typeface="+mn-ea"/>
                <a:ea typeface="+mn-ea"/>
              </a:rPr>
              <a:t>从左到右 </a:t>
            </a:r>
            <a:r>
              <a:rPr lang="en-US" altLang="zh-CN" sz="2000" b="1" dirty="0">
                <a:solidFill>
                  <a:srgbClr val="000000"/>
                </a:solidFill>
                <a:latin typeface="+mn-ea"/>
                <a:ea typeface="+mn-ea"/>
              </a:rPr>
              <a:t>do </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 </a:t>
            </a:r>
            <a:r>
              <a:rPr lang="en-US" altLang="zh-CN" sz="2000" b="1" dirty="0">
                <a:solidFill>
                  <a:srgbClr val="000000"/>
                </a:solidFill>
                <a:latin typeface="+mn-ea"/>
                <a:ea typeface="+mn-ea"/>
              </a:rPr>
              <a:t>m </a:t>
            </a:r>
            <a:r>
              <a:rPr lang="zh-CN" altLang="en-US" sz="2000" b="1" dirty="0">
                <a:solidFill>
                  <a:srgbClr val="000000"/>
                </a:solidFill>
                <a:latin typeface="+mn-ea"/>
                <a:ea typeface="+mn-ea"/>
              </a:rPr>
              <a:t>的继承属性值</a:t>
            </a:r>
            <a:r>
              <a:rPr lang="en-US" altLang="zh-CN" sz="2000" b="1" dirty="0">
                <a:solidFill>
                  <a:srgbClr val="000000"/>
                </a:solidFill>
                <a:latin typeface="+mn-ea"/>
                <a:ea typeface="+mn-ea"/>
              </a:rPr>
              <a:t>;</a:t>
            </a:r>
          </a:p>
          <a:p>
            <a:pPr algn="l">
              <a:lnSpc>
                <a:spcPct val="150000"/>
              </a:lnSpc>
              <a:buFont typeface="Symbol" pitchFamily="18" charset="2"/>
              <a:buNone/>
              <a:defRPr/>
            </a:pPr>
            <a:r>
              <a:rPr lang="en-US" altLang="zh-CN" sz="2000" b="1" dirty="0">
                <a:solidFill>
                  <a:srgbClr val="000000"/>
                </a:solidFill>
                <a:latin typeface="+mn-ea"/>
                <a:ea typeface="+mn-ea"/>
              </a:rPr>
              <a:t>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(m)</a:t>
            </a:r>
          </a:p>
          <a:p>
            <a:pPr algn="l">
              <a:lnSpc>
                <a:spcPct val="150000"/>
              </a:lnSpc>
              <a:buFont typeface="Symbol" pitchFamily="18" charset="2"/>
              <a:buNone/>
              <a:defRPr/>
            </a:pPr>
            <a:r>
              <a:rPr lang="en-US" altLang="zh-CN" sz="2000" b="1" dirty="0">
                <a:solidFill>
                  <a:srgbClr val="000000"/>
                </a:solidFill>
                <a:latin typeface="+mn-ea"/>
                <a:ea typeface="+mn-ea"/>
              </a:rPr>
              <a:t>                    end;</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a:t>
            </a:r>
            <a:r>
              <a:rPr lang="en-US" altLang="zh-CN" sz="2000" b="1" dirty="0">
                <a:solidFill>
                  <a:srgbClr val="000000"/>
                </a:solidFill>
                <a:latin typeface="+mn-ea"/>
                <a:ea typeface="+mn-ea"/>
              </a:rPr>
              <a:t>n</a:t>
            </a:r>
            <a:r>
              <a:rPr lang="zh-CN" altLang="en-US" sz="2000" b="1" dirty="0">
                <a:solidFill>
                  <a:srgbClr val="000000"/>
                </a:solidFill>
                <a:latin typeface="+mn-ea"/>
                <a:ea typeface="+mn-ea"/>
              </a:rPr>
              <a:t>的综合属性值</a:t>
            </a: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end </a:t>
            </a:r>
          </a:p>
          <a:p>
            <a:pPr algn="l">
              <a:lnSpc>
                <a:spcPct val="150000"/>
              </a:lnSpc>
              <a:buFont typeface="Symbol" pitchFamily="18" charset="2"/>
              <a:buNone/>
              <a:defRPr/>
            </a:pPr>
            <a:endParaRPr lang="en-US" altLang="zh-CN" sz="2000" b="1" dirty="0">
              <a:solidFill>
                <a:srgbClr val="000000"/>
              </a:solidFill>
              <a:latin typeface="+mn-ea"/>
              <a:ea typeface="+mn-ea"/>
            </a:endParaRPr>
          </a:p>
        </p:txBody>
      </p:sp>
      <p:sp>
        <p:nvSpPr>
          <p:cNvPr id="4"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17</a:t>
            </a:fld>
            <a:endParaRPr lang="en-US" altLang="zh-CN"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5"/>
          <p:cNvPicPr>
            <a:picLocks noChangeAspect="1" noChangeArrowheads="1"/>
          </p:cNvPicPr>
          <p:nvPr/>
        </p:nvPicPr>
        <p:blipFill>
          <a:blip r:embed="rId2" cstate="print"/>
          <a:srcRect/>
          <a:stretch>
            <a:fillRect/>
          </a:stretch>
        </p:blipFill>
        <p:spPr bwMode="auto">
          <a:xfrm>
            <a:off x="2339975" y="2048193"/>
            <a:ext cx="5688013" cy="4062412"/>
          </a:xfrm>
          <a:prstGeom prst="rect">
            <a:avLst/>
          </a:prstGeom>
          <a:noFill/>
          <a:ln w="9525">
            <a:noFill/>
            <a:miter lim="800000"/>
            <a:headEnd/>
            <a:tailEnd/>
          </a:ln>
        </p:spPr>
      </p:pic>
      <p:graphicFrame>
        <p:nvGraphicFramePr>
          <p:cNvPr id="6" name="表格 5"/>
          <p:cNvGraphicFramePr>
            <a:graphicFrameLocks noGrp="1"/>
          </p:cNvGraphicFramePr>
          <p:nvPr/>
        </p:nvGraphicFramePr>
        <p:xfrm>
          <a:off x="3708400" y="2799080"/>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9" name="直接箭头连接符 8"/>
          <p:cNvCxnSpPr>
            <a:cxnSpLocks noChangeShapeType="1"/>
          </p:cNvCxnSpPr>
          <p:nvPr/>
        </p:nvCxnSpPr>
        <p:spPr bwMode="auto">
          <a:xfrm>
            <a:off x="3492500" y="2438718"/>
            <a:ext cx="287338" cy="360362"/>
          </a:xfrm>
          <a:prstGeom prst="straightConnector1">
            <a:avLst/>
          </a:prstGeom>
          <a:noFill/>
          <a:ln w="12700" algn="ctr">
            <a:solidFill>
              <a:srgbClr val="FF3300"/>
            </a:solidFill>
            <a:prstDash val="dash"/>
            <a:miter lim="800000"/>
            <a:headEnd/>
            <a:tailEnd type="arrow" w="med" len="med"/>
          </a:ln>
        </p:spPr>
      </p:cxnSp>
      <p:graphicFrame>
        <p:nvGraphicFramePr>
          <p:cNvPr id="10" name="表格 9"/>
          <p:cNvGraphicFramePr>
            <a:graphicFrameLocks noGrp="1"/>
          </p:cNvGraphicFramePr>
          <p:nvPr/>
        </p:nvGraphicFramePr>
        <p:xfrm>
          <a:off x="2700338"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B.f:1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 name="直接箭头连接符 10"/>
          <p:cNvCxnSpPr>
            <a:cxnSpLocks noChangeShapeType="1"/>
          </p:cNvCxnSpPr>
          <p:nvPr/>
        </p:nvCxnSpPr>
        <p:spPr bwMode="auto">
          <a:xfrm flipH="1">
            <a:off x="3132138" y="3159443"/>
            <a:ext cx="719137" cy="287337"/>
          </a:xfrm>
          <a:prstGeom prst="straightConnector1">
            <a:avLst/>
          </a:prstGeom>
          <a:noFill/>
          <a:ln w="12700" algn="ctr">
            <a:solidFill>
              <a:srgbClr val="FF3300"/>
            </a:solidFill>
            <a:prstDash val="dash"/>
            <a:miter lim="800000"/>
            <a:headEnd/>
            <a:tailEnd type="arrow" w="med" len="med"/>
          </a:ln>
        </p:spPr>
      </p:cxnSp>
      <p:graphicFrame>
        <p:nvGraphicFramePr>
          <p:cNvPr id="16" name="表格 15"/>
          <p:cNvGraphicFramePr>
            <a:graphicFrameLocks noGrp="1"/>
          </p:cNvGraphicFramePr>
          <p:nvPr/>
        </p:nvGraphicFramePr>
        <p:xfrm>
          <a:off x="3635375" y="3518218"/>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B.v:0.5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7" name="直接箭头连接符 16"/>
          <p:cNvCxnSpPr>
            <a:cxnSpLocks noChangeShapeType="1"/>
          </p:cNvCxnSpPr>
          <p:nvPr/>
        </p:nvCxnSpPr>
        <p:spPr bwMode="auto">
          <a:xfrm flipV="1">
            <a:off x="2987675" y="3878580"/>
            <a:ext cx="936625" cy="360363"/>
          </a:xfrm>
          <a:prstGeom prst="straightConnector1">
            <a:avLst/>
          </a:prstGeom>
          <a:noFill/>
          <a:ln w="12700" algn="ctr">
            <a:solidFill>
              <a:srgbClr val="0070C0"/>
            </a:solidFill>
            <a:prstDash val="dash"/>
            <a:miter lim="800000"/>
            <a:headEnd/>
            <a:tailEnd type="arrow" w="med" len="med"/>
          </a:ln>
        </p:spPr>
      </p:cxnSp>
      <p:graphicFrame>
        <p:nvGraphicFramePr>
          <p:cNvPr id="19" name="表格 18"/>
          <p:cNvGraphicFramePr>
            <a:graphicFrameLocks noGrp="1"/>
          </p:cNvGraphicFramePr>
          <p:nvPr/>
        </p:nvGraphicFramePr>
        <p:xfrm>
          <a:off x="5003800"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0" name="直接箭头连接符 19"/>
          <p:cNvCxnSpPr>
            <a:cxnSpLocks noChangeShapeType="1"/>
          </p:cNvCxnSpPr>
          <p:nvPr/>
        </p:nvCxnSpPr>
        <p:spPr bwMode="auto">
          <a:xfrm>
            <a:off x="4067175" y="3086418"/>
            <a:ext cx="1009650" cy="431800"/>
          </a:xfrm>
          <a:prstGeom prst="straightConnector1">
            <a:avLst/>
          </a:prstGeom>
          <a:noFill/>
          <a:ln w="12700" algn="ctr">
            <a:solidFill>
              <a:srgbClr val="FF3300"/>
            </a:solidFill>
            <a:prstDash val="dash"/>
            <a:miter lim="800000"/>
            <a:headEnd/>
            <a:tailEnd type="arrow" w="med" len="med"/>
          </a:ln>
        </p:spPr>
      </p:cxnSp>
      <p:graphicFrame>
        <p:nvGraphicFramePr>
          <p:cNvPr id="22" name="表格 21"/>
          <p:cNvGraphicFramePr>
            <a:graphicFrameLocks noGrp="1"/>
          </p:cNvGraphicFramePr>
          <p:nvPr/>
        </p:nvGraphicFramePr>
        <p:xfrm>
          <a:off x="3924300" y="42818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B.f:2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3" name="直接箭头连接符 22"/>
          <p:cNvCxnSpPr>
            <a:cxnSpLocks noChangeShapeType="1"/>
          </p:cNvCxnSpPr>
          <p:nvPr/>
        </p:nvCxnSpPr>
        <p:spPr bwMode="auto">
          <a:xfrm flipH="1">
            <a:off x="4356100" y="38785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24" name="表格 23"/>
          <p:cNvGraphicFramePr>
            <a:graphicFrameLocks noGrp="1"/>
          </p:cNvGraphicFramePr>
          <p:nvPr/>
        </p:nvGraphicFramePr>
        <p:xfrm>
          <a:off x="4787900" y="4281805"/>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5" name="直接箭头连接符 24"/>
          <p:cNvCxnSpPr>
            <a:cxnSpLocks noChangeShapeType="1"/>
          </p:cNvCxnSpPr>
          <p:nvPr/>
        </p:nvCxnSpPr>
        <p:spPr bwMode="auto">
          <a:xfrm flipV="1">
            <a:off x="4211638" y="4642168"/>
            <a:ext cx="865187" cy="317500"/>
          </a:xfrm>
          <a:prstGeom prst="straightConnector1">
            <a:avLst/>
          </a:prstGeom>
          <a:noFill/>
          <a:ln w="12700" algn="ctr">
            <a:solidFill>
              <a:srgbClr val="0070C0"/>
            </a:solidFill>
            <a:prstDash val="dash"/>
            <a:miter lim="800000"/>
            <a:headEnd/>
            <a:tailEnd type="arrow" w="med" len="med"/>
          </a:ln>
        </p:spPr>
      </p:cxnSp>
      <p:graphicFrame>
        <p:nvGraphicFramePr>
          <p:cNvPr id="30" name="表格 29"/>
          <p:cNvGraphicFramePr>
            <a:graphicFrameLocks noGrp="1"/>
          </p:cNvGraphicFramePr>
          <p:nvPr/>
        </p:nvGraphicFramePr>
        <p:xfrm>
          <a:off x="6156325" y="42675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1" name="直接箭头连接符 30"/>
          <p:cNvCxnSpPr>
            <a:cxnSpLocks noChangeShapeType="1"/>
          </p:cNvCxnSpPr>
          <p:nvPr/>
        </p:nvCxnSpPr>
        <p:spPr bwMode="auto">
          <a:xfrm>
            <a:off x="5364163" y="3878580"/>
            <a:ext cx="863600" cy="388938"/>
          </a:xfrm>
          <a:prstGeom prst="straightConnector1">
            <a:avLst/>
          </a:prstGeom>
          <a:noFill/>
          <a:ln w="12700" algn="ctr">
            <a:solidFill>
              <a:srgbClr val="FF3300"/>
            </a:solidFill>
            <a:prstDash val="dash"/>
            <a:miter lim="800000"/>
            <a:headEnd/>
            <a:tailEnd type="arrow" w="med" len="med"/>
          </a:ln>
        </p:spPr>
      </p:cxnSp>
      <p:graphicFrame>
        <p:nvGraphicFramePr>
          <p:cNvPr id="33" name="表格 32"/>
          <p:cNvGraphicFramePr>
            <a:graphicFrameLocks noGrp="1"/>
          </p:cNvGraphicFramePr>
          <p:nvPr/>
        </p:nvGraphicFramePr>
        <p:xfrm>
          <a:off x="50768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B.f:3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4" name="直接箭头连接符 33"/>
          <p:cNvCxnSpPr>
            <a:cxnSpLocks noChangeShapeType="1"/>
          </p:cNvCxnSpPr>
          <p:nvPr/>
        </p:nvCxnSpPr>
        <p:spPr bwMode="auto">
          <a:xfrm flipH="1">
            <a:off x="5508625" y="46278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35" name="表格 34"/>
          <p:cNvGraphicFramePr>
            <a:graphicFrameLocks noGrp="1"/>
          </p:cNvGraphicFramePr>
          <p:nvPr/>
        </p:nvGraphicFramePr>
        <p:xfrm>
          <a:off x="5867400" y="50596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B.v:0.125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6" name="直接箭头连接符 35"/>
          <p:cNvCxnSpPr>
            <a:cxnSpLocks noChangeShapeType="1"/>
          </p:cNvCxnSpPr>
          <p:nvPr/>
        </p:nvCxnSpPr>
        <p:spPr bwMode="auto">
          <a:xfrm flipV="1">
            <a:off x="5219700" y="5420043"/>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37" name="表格 36"/>
          <p:cNvGraphicFramePr>
            <a:graphicFrameLocks noGrp="1"/>
          </p:cNvGraphicFramePr>
          <p:nvPr/>
        </p:nvGraphicFramePr>
        <p:xfrm>
          <a:off x="73374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S.f:4</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8" name="直接箭头连接符 37"/>
          <p:cNvCxnSpPr>
            <a:cxnSpLocks noChangeShapeType="1"/>
          </p:cNvCxnSpPr>
          <p:nvPr/>
        </p:nvCxnSpPr>
        <p:spPr bwMode="auto">
          <a:xfrm>
            <a:off x="6545263" y="4642168"/>
            <a:ext cx="863600" cy="388937"/>
          </a:xfrm>
          <a:prstGeom prst="straightConnector1">
            <a:avLst/>
          </a:prstGeom>
          <a:noFill/>
          <a:ln w="12700" algn="ctr">
            <a:solidFill>
              <a:srgbClr val="FF3300"/>
            </a:solidFill>
            <a:prstDash val="dash"/>
            <a:miter lim="800000"/>
            <a:headEnd/>
            <a:tailEnd type="arrow" w="med" len="med"/>
          </a:ln>
        </p:spPr>
      </p:cxnSp>
      <p:graphicFrame>
        <p:nvGraphicFramePr>
          <p:cNvPr id="39" name="表格 38"/>
          <p:cNvGraphicFramePr>
            <a:graphicFrameLocks noGrp="1"/>
          </p:cNvGraphicFramePr>
          <p:nvPr/>
        </p:nvGraphicFramePr>
        <p:xfrm>
          <a:off x="8101013" y="50311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0" name="直接箭头连接符 39"/>
          <p:cNvCxnSpPr>
            <a:cxnSpLocks noChangeShapeType="1"/>
          </p:cNvCxnSpPr>
          <p:nvPr/>
        </p:nvCxnSpPr>
        <p:spPr bwMode="auto">
          <a:xfrm flipV="1">
            <a:off x="7451725" y="5391468"/>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41" name="表格 40"/>
          <p:cNvGraphicFramePr>
            <a:graphicFrameLocks noGrp="1"/>
          </p:cNvGraphicFramePr>
          <p:nvPr/>
        </p:nvGraphicFramePr>
        <p:xfrm>
          <a:off x="7019925" y="42818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2" name="直接箭头连接符 41"/>
          <p:cNvCxnSpPr>
            <a:cxnSpLocks noChangeShapeType="1"/>
          </p:cNvCxnSpPr>
          <p:nvPr/>
        </p:nvCxnSpPr>
        <p:spPr bwMode="auto">
          <a:xfrm flipV="1">
            <a:off x="6372225" y="4670743"/>
            <a:ext cx="936625" cy="360362"/>
          </a:xfrm>
          <a:prstGeom prst="straightConnector1">
            <a:avLst/>
          </a:prstGeom>
          <a:noFill/>
          <a:ln w="12700" algn="ctr">
            <a:solidFill>
              <a:srgbClr val="0070C0"/>
            </a:solidFill>
            <a:prstDash val="dash"/>
            <a:miter lim="800000"/>
            <a:headEnd/>
            <a:tailEnd type="arrow" w="med" len="med"/>
          </a:ln>
        </p:spPr>
      </p:cxnSp>
      <p:cxnSp>
        <p:nvCxnSpPr>
          <p:cNvPr id="43" name="直接箭头连接符 42"/>
          <p:cNvCxnSpPr>
            <a:cxnSpLocks noChangeShapeType="1"/>
          </p:cNvCxnSpPr>
          <p:nvPr/>
        </p:nvCxnSpPr>
        <p:spPr bwMode="auto">
          <a:xfrm flipH="1" flipV="1">
            <a:off x="7667625" y="4670743"/>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48" name="表格 47"/>
          <p:cNvGraphicFramePr>
            <a:graphicFrameLocks noGrp="1"/>
          </p:cNvGraphicFramePr>
          <p:nvPr/>
        </p:nvGraphicFramePr>
        <p:xfrm>
          <a:off x="5867400" y="3518218"/>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9" name="直接箭头连接符 48"/>
          <p:cNvCxnSpPr>
            <a:cxnSpLocks noChangeShapeType="1"/>
          </p:cNvCxnSpPr>
          <p:nvPr/>
        </p:nvCxnSpPr>
        <p:spPr bwMode="auto">
          <a:xfrm flipV="1">
            <a:off x="5148263" y="3878580"/>
            <a:ext cx="936625" cy="360363"/>
          </a:xfrm>
          <a:prstGeom prst="straightConnector1">
            <a:avLst/>
          </a:prstGeom>
          <a:noFill/>
          <a:ln w="12700" algn="ctr">
            <a:solidFill>
              <a:srgbClr val="0070C0"/>
            </a:solidFill>
            <a:prstDash val="dash"/>
            <a:miter lim="800000"/>
            <a:headEnd/>
            <a:tailEnd type="arrow" w="med" len="med"/>
          </a:ln>
        </p:spPr>
      </p:cxnSp>
      <p:cxnSp>
        <p:nvCxnSpPr>
          <p:cNvPr id="50" name="直接箭头连接符 49"/>
          <p:cNvCxnSpPr>
            <a:cxnSpLocks noChangeShapeType="1"/>
          </p:cNvCxnSpPr>
          <p:nvPr/>
        </p:nvCxnSpPr>
        <p:spPr bwMode="auto">
          <a:xfrm flipH="1" flipV="1">
            <a:off x="6443663" y="3878580"/>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51" name="表格 50"/>
          <p:cNvGraphicFramePr>
            <a:graphicFrameLocks noGrp="1"/>
          </p:cNvGraphicFramePr>
          <p:nvPr/>
        </p:nvGraphicFramePr>
        <p:xfrm>
          <a:off x="4932363" y="27990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S.v:0.625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2" name="直接箭头连接符 51"/>
          <p:cNvCxnSpPr>
            <a:cxnSpLocks noChangeShapeType="1"/>
          </p:cNvCxnSpPr>
          <p:nvPr/>
        </p:nvCxnSpPr>
        <p:spPr bwMode="auto">
          <a:xfrm flipV="1">
            <a:off x="4211638" y="3159443"/>
            <a:ext cx="936625" cy="358775"/>
          </a:xfrm>
          <a:prstGeom prst="straightConnector1">
            <a:avLst/>
          </a:prstGeom>
          <a:noFill/>
          <a:ln w="12700" algn="ctr">
            <a:solidFill>
              <a:srgbClr val="0070C0"/>
            </a:solidFill>
            <a:prstDash val="dash"/>
            <a:miter lim="800000"/>
            <a:headEnd/>
            <a:tailEnd type="arrow" w="med" len="med"/>
          </a:ln>
        </p:spPr>
      </p:cxnSp>
      <p:cxnSp>
        <p:nvCxnSpPr>
          <p:cNvPr id="53" name="直接箭头连接符 52"/>
          <p:cNvCxnSpPr>
            <a:cxnSpLocks noChangeShapeType="1"/>
          </p:cNvCxnSpPr>
          <p:nvPr/>
        </p:nvCxnSpPr>
        <p:spPr bwMode="auto">
          <a:xfrm flipH="1" flipV="1">
            <a:off x="5508625" y="3159443"/>
            <a:ext cx="719138" cy="287337"/>
          </a:xfrm>
          <a:prstGeom prst="straightConnector1">
            <a:avLst/>
          </a:prstGeom>
          <a:noFill/>
          <a:ln w="12700" algn="ctr">
            <a:solidFill>
              <a:srgbClr val="0070C0"/>
            </a:solidFill>
            <a:prstDash val="dash"/>
            <a:miter lim="800000"/>
            <a:headEnd/>
            <a:tailEnd type="arrow" w="med" len="med"/>
          </a:ln>
        </p:spPr>
      </p:cxnSp>
      <p:graphicFrame>
        <p:nvGraphicFramePr>
          <p:cNvPr id="54" name="表格 53"/>
          <p:cNvGraphicFramePr>
            <a:graphicFrameLocks noGrp="1"/>
          </p:cNvGraphicFramePr>
          <p:nvPr/>
        </p:nvGraphicFramePr>
        <p:xfrm>
          <a:off x="3924300" y="2106930"/>
          <a:ext cx="1368152" cy="432048"/>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Print</a:t>
                      </a:r>
                      <a:r>
                        <a:rPr lang="zh-CN" altLang="en-US" sz="1400" dirty="0" smtClean="0">
                          <a:solidFill>
                            <a:srgbClr val="002060"/>
                          </a:solidFill>
                        </a:rPr>
                        <a:t>（</a:t>
                      </a:r>
                      <a:r>
                        <a:rPr lang="en-US" altLang="zh-CN" sz="1400" dirty="0" smtClean="0">
                          <a:solidFill>
                            <a:srgbClr val="002060"/>
                          </a:solidFill>
                        </a:rPr>
                        <a:t>0.625</a:t>
                      </a:r>
                      <a:r>
                        <a:rPr lang="zh-CN" altLang="en-US" sz="1400" dirty="0" smtClean="0">
                          <a:solidFill>
                            <a:srgbClr val="002060"/>
                          </a:solidFill>
                        </a:rPr>
                        <a:t>）</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5" name="直接箭头连接符 54"/>
          <p:cNvCxnSpPr>
            <a:cxnSpLocks noChangeShapeType="1"/>
          </p:cNvCxnSpPr>
          <p:nvPr/>
        </p:nvCxnSpPr>
        <p:spPr bwMode="auto">
          <a:xfrm flipH="1" flipV="1">
            <a:off x="4500563" y="2467293"/>
            <a:ext cx="719137" cy="287337"/>
          </a:xfrm>
          <a:prstGeom prst="straightConnector1">
            <a:avLst/>
          </a:prstGeom>
          <a:noFill/>
          <a:ln w="12700" algn="ctr">
            <a:solidFill>
              <a:srgbClr val="0070C0"/>
            </a:solidFill>
            <a:prstDash val="dash"/>
            <a:miter lim="800000"/>
            <a:headEnd/>
            <a:tailEnd type="arrow" w="med" len="med"/>
          </a:ln>
        </p:spPr>
      </p:cxnSp>
      <p:sp>
        <p:nvSpPr>
          <p:cNvPr id="44" name="Text Box 6"/>
          <p:cNvSpPr txBox="1">
            <a:spLocks noChangeArrowheads="1"/>
          </p:cNvSpPr>
          <p:nvPr/>
        </p:nvSpPr>
        <p:spPr bwMode="auto">
          <a:xfrm>
            <a:off x="457200" y="228600"/>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遍历语法树完成语义计算 </a:t>
            </a:r>
            <a:endParaRPr lang="zh-CN" altLang="en-US" sz="2800" b="1" dirty="0">
              <a:solidFill>
                <a:srgbClr val="CC0099"/>
              </a:solidFill>
              <a:latin typeface="黑体" pitchFamily="49" charset="-122"/>
              <a:ea typeface="黑体" pitchFamily="49" charset="-122"/>
            </a:endParaRPr>
          </a:p>
        </p:txBody>
      </p:sp>
      <p:sp>
        <p:nvSpPr>
          <p:cNvPr id="21507" name="Text Box 8"/>
          <p:cNvSpPr txBox="1">
            <a:spLocks noChangeArrowheads="1"/>
          </p:cNvSpPr>
          <p:nvPr/>
        </p:nvSpPr>
        <p:spPr bwMode="auto">
          <a:xfrm>
            <a:off x="395288" y="838200"/>
            <a:ext cx="8424862" cy="1323439"/>
          </a:xfrm>
          <a:prstGeom prst="rect">
            <a:avLst/>
          </a:prstGeom>
          <a:noFill/>
          <a:ln w="9525">
            <a:noFill/>
            <a:miter lim="800000"/>
            <a:headEnd/>
            <a:tailEnd/>
          </a:ln>
        </p:spPr>
        <p:txBody>
          <a:bodyPr>
            <a:spAutoFit/>
          </a:bodyPr>
          <a:lstStyle/>
          <a:p>
            <a:pPr algn="l"/>
            <a:r>
              <a:rPr lang="zh-CN" altLang="en-US" sz="2000" b="1" dirty="0" smtClean="0">
                <a:solidFill>
                  <a:srgbClr val="000000"/>
                </a:solidFill>
                <a:latin typeface="宋体" pitchFamily="2" charset="-122"/>
                <a:ea typeface="宋体" pitchFamily="2" charset="-122"/>
                <a:cs typeface="Times New Roman" pitchFamily="18" charset="0"/>
                <a:sym typeface="Symbol" pitchFamily="18" charset="2"/>
              </a:rPr>
              <a:t>例</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7.4  </a:t>
            </a:r>
            <a:r>
              <a:rPr lang="zh-CN" altLang="en-US" sz="2000" b="1" dirty="0">
                <a:solidFill>
                  <a:srgbClr val="000000"/>
                </a:solidFill>
                <a:latin typeface="宋体" pitchFamily="2" charset="-122"/>
                <a:ea typeface="宋体" pitchFamily="2" charset="-122"/>
                <a:cs typeface="Times New Roman" pitchFamily="18" charset="0"/>
                <a:sym typeface="Symbol" pitchFamily="18" charset="2"/>
              </a:rPr>
              <a:t>将二进制小数转变成十进制小数的属性文法。分析符号串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.101</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00"/>
                </a:solidFill>
                <a:latin typeface="宋体" pitchFamily="2" charset="-122"/>
                <a:ea typeface="宋体" pitchFamily="2" charset="-122"/>
                <a:cs typeface="Times New Roman" pitchFamily="18" charset="0"/>
              </a:rPr>
              <a:t>rint(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4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18</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par>
                                <p:cTn id="24" presetID="4"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par>
                                <p:cTn id="40" presetID="4"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par>
                                <p:cTn id="48" presetID="4"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par>
                                <p:cTn id="56" presetID="4"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in)">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ox(in)">
                                      <p:cBhvr>
                                        <p:cTn id="63" dur="500"/>
                                        <p:tgtEl>
                                          <p:spTgt spid="33"/>
                                        </p:tgtEl>
                                      </p:cBhvr>
                                    </p:animEffect>
                                  </p:childTnLst>
                                </p:cTn>
                              </p:par>
                              <p:par>
                                <p:cTn id="64" presetID="4" presetClass="entr" presetSubtype="16"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ox(in)">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ox(in)">
                                      <p:cBhvr>
                                        <p:cTn id="71" dur="500"/>
                                        <p:tgtEl>
                                          <p:spTgt spid="35"/>
                                        </p:tgtEl>
                                      </p:cBhvr>
                                    </p:animEffect>
                                  </p:childTnLst>
                                </p:cTn>
                              </p:par>
                              <p:par>
                                <p:cTn id="72" presetID="4" presetClass="entr" presetSubtype="16"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ox(in)">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ox(in)">
                                      <p:cBhvr>
                                        <p:cTn id="79" dur="500"/>
                                        <p:tgtEl>
                                          <p:spTgt spid="37"/>
                                        </p:tgtEl>
                                      </p:cBhvr>
                                    </p:animEffect>
                                  </p:childTnLst>
                                </p:cTn>
                              </p:par>
                              <p:par>
                                <p:cTn id="80" presetID="4" presetClass="entr" presetSubtype="16"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ox(i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ox(in)">
                                      <p:cBhvr>
                                        <p:cTn id="87" dur="500"/>
                                        <p:tgtEl>
                                          <p:spTgt spid="39"/>
                                        </p:tgtEl>
                                      </p:cBhvr>
                                    </p:animEffect>
                                  </p:childTnLst>
                                </p:cTn>
                              </p:par>
                              <p:par>
                                <p:cTn id="88" presetID="4" presetClass="entr" presetSubtype="16"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ox(in)">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ox(in)">
                                      <p:cBhvr>
                                        <p:cTn id="95" dur="500"/>
                                        <p:tgtEl>
                                          <p:spTgt spid="42"/>
                                        </p:tgtEl>
                                      </p:cBhvr>
                                    </p:animEffect>
                                  </p:childTnLst>
                                </p:cTn>
                              </p:par>
                              <p:par>
                                <p:cTn id="96" presetID="4" presetClass="entr" presetSubtype="16"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par>
                          <p:cTn id="99" fill="hold">
                            <p:stCondLst>
                              <p:cond delay="500"/>
                            </p:stCondLst>
                            <p:childTnLst>
                              <p:par>
                                <p:cTn id="100" presetID="4" presetClass="entr" presetSubtype="16"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ox(in)">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ox(in)">
                                      <p:cBhvr>
                                        <p:cTn id="107" dur="500"/>
                                        <p:tgtEl>
                                          <p:spTgt spid="49"/>
                                        </p:tgtEl>
                                      </p:cBhvr>
                                    </p:animEffect>
                                  </p:childTnLst>
                                </p:cTn>
                              </p:par>
                              <p:par>
                                <p:cTn id="108" presetID="4" presetClass="entr" presetSubtype="16"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ox(in)">
                                      <p:cBhvr>
                                        <p:cTn id="110" dur="500"/>
                                        <p:tgtEl>
                                          <p:spTgt spid="50"/>
                                        </p:tgtEl>
                                      </p:cBhvr>
                                    </p:animEffect>
                                  </p:childTnLst>
                                </p:cTn>
                              </p:par>
                            </p:childTnLst>
                          </p:cTn>
                        </p:par>
                        <p:par>
                          <p:cTn id="111" fill="hold">
                            <p:stCondLst>
                              <p:cond delay="500"/>
                            </p:stCondLst>
                            <p:childTnLst>
                              <p:par>
                                <p:cTn id="112" presetID="4" presetClass="entr" presetSubtype="16"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box(in)">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box(in)">
                                      <p:cBhvr>
                                        <p:cTn id="119" dur="500"/>
                                        <p:tgtEl>
                                          <p:spTgt spid="52"/>
                                        </p:tgtEl>
                                      </p:cBhvr>
                                    </p:animEffect>
                                  </p:childTnLst>
                                </p:cTn>
                              </p:par>
                              <p:par>
                                <p:cTn id="120" presetID="4" presetClass="entr" presetSubtype="16" fill="hold"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box(in)">
                                      <p:cBhvr>
                                        <p:cTn id="122" dur="500"/>
                                        <p:tgtEl>
                                          <p:spTgt spid="53"/>
                                        </p:tgtEl>
                                      </p:cBhvr>
                                    </p:animEffect>
                                  </p:childTnLst>
                                </p:cTn>
                              </p:par>
                            </p:childTnLst>
                          </p:cTn>
                        </p:par>
                        <p:par>
                          <p:cTn id="123" fill="hold">
                            <p:stCondLst>
                              <p:cond delay="500"/>
                            </p:stCondLst>
                            <p:childTnLst>
                              <p:par>
                                <p:cTn id="124" presetID="4" presetClass="entr" presetSubtype="16" fill="hold"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ox(in)">
                                      <p:cBhvr>
                                        <p:cTn id="126" dur="500"/>
                                        <p:tgtEl>
                                          <p:spTgt spid="51"/>
                                        </p:tgtEl>
                                      </p:cBhvr>
                                    </p:animEffect>
                                  </p:childTnLst>
                                </p:cTn>
                              </p:par>
                              <p:par>
                                <p:cTn id="127" presetID="4" presetClass="entr" presetSubtype="16"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ox(in)">
                                      <p:cBhvr>
                                        <p:cTn id="129" dur="500"/>
                                        <p:tgtEl>
                                          <p:spTgt spid="55"/>
                                        </p:tgtEl>
                                      </p:cBhvr>
                                    </p:animEffect>
                                  </p:childTnLst>
                                </p:cTn>
                              </p:par>
                            </p:childTnLst>
                          </p:cTn>
                        </p:par>
                        <p:par>
                          <p:cTn id="130" fill="hold">
                            <p:stCondLst>
                              <p:cond delay="1000"/>
                            </p:stCondLst>
                            <p:childTnLst>
                              <p:par>
                                <p:cTn id="131" presetID="4" presetClass="entr" presetSubtype="16" fill="hold" nodeType="after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box(in)">
                                      <p:cBhvr>
                                        <p:cTn id="1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304800" y="1041737"/>
            <a:ext cx="8039100" cy="943528"/>
          </a:xfrm>
          <a:prstGeom prst="rect">
            <a:avLst/>
          </a:prstGeom>
          <a:noFill/>
          <a:ln w="9525">
            <a:noFill/>
            <a:miter lim="800000"/>
            <a:headEnd/>
            <a:tailEnd/>
          </a:ln>
        </p:spPr>
        <p:txBody>
          <a:bodyPr>
            <a:spAutoFit/>
          </a:bodyPr>
          <a:lstStyle/>
          <a:p>
            <a:pPr algn="l">
              <a:lnSpc>
                <a:spcPct val="150000"/>
              </a:lnSpc>
              <a:defRPr/>
            </a:pPr>
            <a:r>
              <a:rPr lang="zh-CN" altLang="en-US" sz="2000" b="1" dirty="0" smtClean="0">
                <a:solidFill>
                  <a:srgbClr val="000000"/>
                </a:solidFill>
                <a:latin typeface="+mn-ea"/>
                <a:ea typeface="+mn-ea"/>
              </a:rPr>
              <a:t>   </a:t>
            </a: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该</a:t>
            </a:r>
            <a:r>
              <a:rPr lang="zh-CN" altLang="en-US" sz="2000" b="1" dirty="0">
                <a:solidFill>
                  <a:srgbClr val="000000"/>
                </a:solidFill>
                <a:latin typeface="+mn-ea"/>
                <a:ea typeface="+mn-ea"/>
              </a:rPr>
              <a:t>算法与自上而下预测分析过程对应</a:t>
            </a:r>
            <a:r>
              <a:rPr lang="en-US" altLang="zh-CN" sz="2000" b="1" dirty="0">
                <a:solidFill>
                  <a:srgbClr val="000000"/>
                </a:solidFill>
                <a:latin typeface="+mn-ea"/>
                <a:ea typeface="+mn-ea"/>
              </a:rPr>
              <a:t>. </a:t>
            </a:r>
            <a:r>
              <a:rPr lang="zh-CN" altLang="en-US" sz="2000" b="1" dirty="0">
                <a:solidFill>
                  <a:srgbClr val="000000"/>
                </a:solidFill>
                <a:latin typeface="+mn-ea"/>
                <a:ea typeface="+mn-ea"/>
              </a:rPr>
              <a:t>因此</a:t>
            </a:r>
            <a:r>
              <a:rPr lang="en-US" altLang="zh-CN" sz="2000" b="1" dirty="0">
                <a:solidFill>
                  <a:srgbClr val="000000"/>
                </a:solidFill>
                <a:latin typeface="+mn-ea"/>
                <a:ea typeface="+mn-ea"/>
              </a:rPr>
              <a:t>,</a:t>
            </a:r>
            <a:r>
              <a:rPr lang="zh-CN" altLang="en-US" sz="2000" b="1" dirty="0">
                <a:solidFill>
                  <a:srgbClr val="000000"/>
                </a:solidFill>
                <a:latin typeface="+mn-ea"/>
                <a:ea typeface="+mn-ea"/>
              </a:rPr>
              <a:t>基于 </a:t>
            </a:r>
            <a:r>
              <a:rPr lang="en-US" altLang="zh-CN" sz="2000" dirty="0">
                <a:solidFill>
                  <a:srgbClr val="000000"/>
                </a:solidFill>
                <a:latin typeface="+mn-ea"/>
                <a:ea typeface="+mn-ea"/>
              </a:rPr>
              <a:t>LL(1</a:t>
            </a:r>
            <a:r>
              <a:rPr lang="en-US" altLang="zh-CN" sz="2000" dirty="0" smtClean="0">
                <a:solidFill>
                  <a:srgbClr val="000000"/>
                </a:solidFill>
                <a:latin typeface="+mn-ea"/>
                <a:ea typeface="+mn-ea"/>
              </a:rPr>
              <a:t>)</a:t>
            </a:r>
            <a:r>
              <a:rPr lang="zh-CN" altLang="en-US" sz="2000" b="1" dirty="0" smtClean="0">
                <a:solidFill>
                  <a:srgbClr val="000000"/>
                </a:solidFill>
                <a:latin typeface="+mn-ea"/>
                <a:ea typeface="+mn-ea"/>
              </a:rPr>
              <a:t>文法</a:t>
            </a:r>
            <a:r>
              <a:rPr lang="zh-CN" altLang="en-US" sz="2000" b="1" dirty="0">
                <a:solidFill>
                  <a:srgbClr val="000000"/>
                </a:solidFill>
                <a:latin typeface="+mn-ea"/>
                <a:ea typeface="+mn-ea"/>
              </a:rPr>
              <a:t>的 </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属性文法可以采用这种方法进行语义计算</a:t>
            </a: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 </a:t>
            </a:r>
            <a:endParaRPr lang="zh-CN" altLang="en-US" sz="2000" b="1" dirty="0">
              <a:solidFill>
                <a:srgbClr val="000000"/>
              </a:solidFill>
              <a:latin typeface="+mn-ea"/>
              <a:ea typeface="+mn-ea"/>
            </a:endParaRPr>
          </a:p>
        </p:txBody>
      </p:sp>
      <p:sp>
        <p:nvSpPr>
          <p:cNvPr id="4" name="Rectangle 12"/>
          <p:cNvSpPr>
            <a:spLocks noChangeArrowheads="1"/>
          </p:cNvSpPr>
          <p:nvPr/>
        </p:nvSpPr>
        <p:spPr bwMode="auto">
          <a:xfrm>
            <a:off x="457200" y="2057400"/>
            <a:ext cx="7834312" cy="1938992"/>
          </a:xfrm>
          <a:prstGeom prst="rect">
            <a:avLst/>
          </a:prstGeom>
          <a:noFill/>
          <a:ln w="9525">
            <a:noFill/>
            <a:miter lim="800000"/>
            <a:headEnd/>
            <a:tailEnd/>
          </a:ln>
        </p:spPr>
        <p:txBody>
          <a:bodyPr wrap="square">
            <a:spAutoFit/>
          </a:bodyPr>
          <a:lstStyle/>
          <a:p>
            <a:pPr algn="l">
              <a:lnSpc>
                <a:spcPct val="150000"/>
              </a:lnSpc>
              <a:defRPr/>
            </a:pPr>
            <a:r>
              <a:rPr lang="zh-CN" altLang="en-US" sz="2000" b="1" dirty="0" smtClean="0">
                <a:solidFill>
                  <a:srgbClr val="000000"/>
                </a:solidFill>
                <a:latin typeface="+mn-ea"/>
                <a:ea typeface="+mn-ea"/>
              </a:rPr>
              <a:t>例</a:t>
            </a:r>
            <a:r>
              <a:rPr lang="en-US" altLang="zh-CN" sz="2000" b="1" dirty="0" smtClean="0">
                <a:solidFill>
                  <a:srgbClr val="000000"/>
                </a:solidFill>
                <a:latin typeface="+mn-ea"/>
                <a:ea typeface="+mn-ea"/>
              </a:rPr>
              <a:t>7.5 </a:t>
            </a:r>
            <a:r>
              <a:rPr lang="zh-CN" altLang="en-US" sz="2000" b="1" dirty="0" smtClean="0">
                <a:solidFill>
                  <a:srgbClr val="000000"/>
                </a:solidFill>
                <a:latin typeface="+mn-ea"/>
                <a:ea typeface="+mn-ea"/>
              </a:rPr>
              <a:t> </a:t>
            </a:r>
            <a:r>
              <a:rPr lang="zh-CN" altLang="en-US" sz="2000" b="1" dirty="0">
                <a:solidFill>
                  <a:srgbClr val="000000"/>
                </a:solidFill>
                <a:latin typeface="+mn-ea"/>
                <a:ea typeface="+mn-ea"/>
              </a:rPr>
              <a:t>对于下列</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属性文法，输入串为 </a:t>
            </a:r>
            <a:r>
              <a:rPr lang="en-US" altLang="zh-CN" sz="2000" b="1" dirty="0">
                <a:solidFill>
                  <a:srgbClr val="000000"/>
                </a:solidFill>
                <a:latin typeface="+mn-ea"/>
                <a:ea typeface="+mn-ea"/>
              </a:rPr>
              <a:t>.101 </a:t>
            </a:r>
            <a:r>
              <a:rPr lang="zh-CN" altLang="en-US" sz="2000" b="1" dirty="0">
                <a:solidFill>
                  <a:srgbClr val="000000"/>
                </a:solidFill>
                <a:latin typeface="+mn-ea"/>
                <a:ea typeface="+mn-ea"/>
              </a:rPr>
              <a:t>时的计算过程。每次推导</a:t>
            </a:r>
            <a:r>
              <a:rPr lang="zh-CN" altLang="en-US" sz="2000" b="1" dirty="0" smtClean="0">
                <a:solidFill>
                  <a:srgbClr val="000000"/>
                </a:solidFill>
                <a:latin typeface="+mn-ea"/>
                <a:ea typeface="+mn-ea"/>
              </a:rPr>
              <a:t>时</a:t>
            </a:r>
            <a:r>
              <a:rPr lang="zh-CN" altLang="en-US" sz="2000" b="1" dirty="0" smtClean="0">
                <a:solidFill>
                  <a:srgbClr val="000000"/>
                </a:solidFill>
                <a:latin typeface="+mn-ea"/>
                <a:ea typeface="+mn-ea"/>
                <a:sym typeface="Wingdings" pitchFamily="2" charset="2"/>
              </a:rPr>
              <a:t>：（</a:t>
            </a:r>
            <a:r>
              <a:rPr lang="en-US" altLang="zh-CN" sz="2000" b="1" dirty="0" smtClean="0">
                <a:solidFill>
                  <a:srgbClr val="000000"/>
                </a:solidFill>
                <a:latin typeface="+mn-ea"/>
                <a:ea typeface="+mn-ea"/>
                <a:sym typeface="Wingdings" pitchFamily="2" charset="2"/>
              </a:rPr>
              <a:t>1</a:t>
            </a:r>
            <a:r>
              <a:rPr lang="zh-CN" altLang="en-US" sz="2000" b="1" dirty="0" smtClean="0">
                <a:solidFill>
                  <a:srgbClr val="000000"/>
                </a:solidFill>
                <a:latin typeface="+mn-ea"/>
                <a:ea typeface="+mn-ea"/>
                <a:sym typeface="Wingdings" pitchFamily="2" charset="2"/>
              </a:rPr>
              <a:t>）</a:t>
            </a:r>
            <a:r>
              <a:rPr lang="zh-CN" altLang="en-US" sz="2000" b="1" dirty="0" smtClean="0">
                <a:solidFill>
                  <a:srgbClr val="000000"/>
                </a:solidFill>
                <a:latin typeface="+mn-ea"/>
                <a:ea typeface="+mn-ea"/>
              </a:rPr>
              <a:t>综合</a:t>
            </a:r>
            <a:r>
              <a:rPr lang="zh-CN" altLang="en-US" sz="2000" b="1" dirty="0">
                <a:solidFill>
                  <a:srgbClr val="000000"/>
                </a:solidFill>
                <a:latin typeface="+mn-ea"/>
                <a:ea typeface="+mn-ea"/>
              </a:rPr>
              <a:t>属性计算先进</a:t>
            </a:r>
            <a:r>
              <a:rPr lang="zh-CN" altLang="en-US" sz="2000" b="1" dirty="0" smtClean="0">
                <a:solidFill>
                  <a:srgbClr val="000000"/>
                </a:solidFill>
                <a:latin typeface="+mn-ea"/>
                <a:ea typeface="+mn-ea"/>
              </a:rPr>
              <a:t>栈；</a:t>
            </a:r>
            <a:r>
              <a:rPr lang="zh-CN" altLang="en-US" sz="2000" b="1" dirty="0" smtClean="0">
                <a:solidFill>
                  <a:srgbClr val="000000"/>
                </a:solidFill>
                <a:latin typeface="+mn-ea"/>
                <a:sym typeface="Wingdings" pitchFamily="2" charset="2"/>
              </a:rPr>
              <a:t> （</a:t>
            </a:r>
            <a:r>
              <a:rPr lang="en-US" altLang="zh-CN" sz="2000" b="1" dirty="0" smtClean="0">
                <a:solidFill>
                  <a:srgbClr val="000000"/>
                </a:solidFill>
                <a:latin typeface="+mn-ea"/>
                <a:sym typeface="Wingdings" pitchFamily="2" charset="2"/>
              </a:rPr>
              <a:t>2</a:t>
            </a:r>
            <a:r>
              <a:rPr lang="zh-CN" altLang="en-US" sz="2000" b="1" dirty="0" smtClean="0">
                <a:solidFill>
                  <a:srgbClr val="000000"/>
                </a:solidFill>
                <a:latin typeface="+mn-ea"/>
                <a:sym typeface="Wingdings" pitchFamily="2" charset="2"/>
              </a:rPr>
              <a:t>）</a:t>
            </a:r>
            <a:r>
              <a:rPr lang="zh-CN" altLang="en-US" sz="2000" b="1" dirty="0" smtClean="0">
                <a:solidFill>
                  <a:srgbClr val="000000"/>
                </a:solidFill>
                <a:latin typeface="+mn-ea"/>
                <a:ea typeface="+mn-ea"/>
              </a:rPr>
              <a:t>每个</a:t>
            </a:r>
            <a:r>
              <a:rPr lang="zh-CN" altLang="en-US" sz="2000" b="1" dirty="0">
                <a:solidFill>
                  <a:srgbClr val="000000"/>
                </a:solidFill>
                <a:latin typeface="+mn-ea"/>
                <a:ea typeface="+mn-ea"/>
              </a:rPr>
              <a:t>文法符号进栈后，</a:t>
            </a:r>
            <a:r>
              <a:rPr lang="zh-CN" altLang="en-US" sz="2000" b="1" dirty="0" smtClean="0">
                <a:solidFill>
                  <a:srgbClr val="000000"/>
                </a:solidFill>
                <a:latin typeface="+mn-ea"/>
                <a:ea typeface="+mn-ea"/>
              </a:rPr>
              <a:t>随后该文法符号的继承</a:t>
            </a:r>
            <a:r>
              <a:rPr lang="zh-CN" altLang="en-US" sz="2000" b="1" dirty="0">
                <a:solidFill>
                  <a:srgbClr val="000000"/>
                </a:solidFill>
                <a:latin typeface="+mn-ea"/>
                <a:ea typeface="+mn-ea"/>
              </a:rPr>
              <a:t>属性计算进栈，同时规则右部的属性列表进</a:t>
            </a:r>
            <a:r>
              <a:rPr lang="zh-CN" altLang="en-US" sz="2000" b="1" dirty="0" smtClean="0">
                <a:solidFill>
                  <a:srgbClr val="000000"/>
                </a:solidFill>
                <a:latin typeface="+mn-ea"/>
                <a:ea typeface="+mn-ea"/>
              </a:rPr>
              <a:t>栈；</a:t>
            </a:r>
            <a:r>
              <a:rPr lang="zh-CN" altLang="en-US" sz="2000" b="1" dirty="0" smtClean="0">
                <a:solidFill>
                  <a:srgbClr val="000000"/>
                </a:solidFill>
                <a:latin typeface="+mn-ea"/>
                <a:sym typeface="Wingdings" pitchFamily="2" charset="2"/>
              </a:rPr>
              <a:t> （</a:t>
            </a:r>
            <a:r>
              <a:rPr lang="en-US" altLang="zh-CN" sz="2000" b="1" dirty="0" smtClean="0">
                <a:solidFill>
                  <a:srgbClr val="000000"/>
                </a:solidFill>
                <a:latin typeface="+mn-ea"/>
                <a:sym typeface="Wingdings" pitchFamily="2" charset="2"/>
              </a:rPr>
              <a:t>3</a:t>
            </a:r>
            <a:r>
              <a:rPr lang="zh-CN" altLang="en-US" sz="2000" b="1" dirty="0" smtClean="0">
                <a:solidFill>
                  <a:srgbClr val="000000"/>
                </a:solidFill>
                <a:latin typeface="+mn-ea"/>
                <a:sym typeface="Wingdings" pitchFamily="2" charset="2"/>
              </a:rPr>
              <a:t>）</a:t>
            </a:r>
            <a:r>
              <a:rPr lang="zh-CN" altLang="en-US" sz="2000" b="1" dirty="0" smtClean="0">
                <a:solidFill>
                  <a:srgbClr val="000000"/>
                </a:solidFill>
                <a:latin typeface="+mn-ea"/>
                <a:ea typeface="+mn-ea"/>
              </a:rPr>
              <a:t>每次</a:t>
            </a:r>
            <a:r>
              <a:rPr lang="zh-CN" altLang="en-US" sz="2000" b="1" dirty="0">
                <a:solidFill>
                  <a:srgbClr val="000000"/>
                </a:solidFill>
                <a:latin typeface="+mn-ea"/>
                <a:ea typeface="+mn-ea"/>
              </a:rPr>
              <a:t>计算综合属性计算后，需要退栈。</a:t>
            </a:r>
          </a:p>
        </p:txBody>
      </p:sp>
      <p:sp>
        <p:nvSpPr>
          <p:cNvPr id="5" name="Text Box 8"/>
          <p:cNvSpPr txBox="1">
            <a:spLocks noChangeArrowheads="1"/>
          </p:cNvSpPr>
          <p:nvPr/>
        </p:nvSpPr>
        <p:spPr bwMode="auto">
          <a:xfrm>
            <a:off x="381000" y="4162961"/>
            <a:ext cx="8458200" cy="1477328"/>
          </a:xfrm>
          <a:prstGeom prst="rect">
            <a:avLst/>
          </a:prstGeom>
          <a:noFill/>
          <a:ln w="9525">
            <a:noFill/>
            <a:miter lim="800000"/>
            <a:headEnd/>
            <a:tailEnd/>
          </a:ln>
        </p:spPr>
        <p:txBody>
          <a:bodyPr wrap="square">
            <a:spAutoFit/>
          </a:bodyPr>
          <a:lstStyle/>
          <a:p>
            <a:pPr algn="l">
              <a:lnSpc>
                <a:spcPct val="150000"/>
              </a:lnSpc>
            </a:pP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N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FF0000"/>
                </a:solidFill>
                <a:latin typeface="宋体" pitchFamily="2" charset="-122"/>
                <a:ea typeface="宋体" pitchFamily="2" charset="-122"/>
                <a:cs typeface="Times New Roman" pitchFamily="18" charset="0"/>
              </a:rPr>
              <a:t>rint(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BS</a:t>
            </a:r>
            <a:r>
              <a:rPr lang="en-US" altLang="zh-CN" sz="2000" b="1" baseline="-25000" dirty="0" smtClean="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2</a:t>
            </a:r>
            <a:r>
              <a:rPr lang="en-US" altLang="zh-CN" sz="2000" b="1" baseline="30000" dirty="0">
                <a:solidFill>
                  <a:srgbClr val="FF0000"/>
                </a:solidFill>
                <a:latin typeface="宋体" pitchFamily="2" charset="-122"/>
                <a:ea typeface="宋体" pitchFamily="2" charset="-122"/>
                <a:cs typeface="Times New Roman" pitchFamily="18" charset="0"/>
              </a:rPr>
              <a:t>-</a:t>
            </a:r>
            <a:r>
              <a:rPr lang="en-US" altLang="zh-CN" sz="2000" b="1" baseline="30000" dirty="0">
                <a:solidFill>
                  <a:srgbClr val="FF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FF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6" name="Text Box 6"/>
          <p:cNvSpPr txBox="1">
            <a:spLocks noChangeArrowheads="1"/>
          </p:cNvSpPr>
          <p:nvPr/>
        </p:nvSpPr>
        <p:spPr bwMode="auto">
          <a:xfrm>
            <a:off x="304800" y="22860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LL</a:t>
            </a:r>
            <a:r>
              <a:rPr lang="zh-CN" altLang="en-US" sz="2800" b="1" dirty="0" smtClean="0">
                <a:solidFill>
                  <a:srgbClr val="CC0099"/>
                </a:solidFill>
                <a:latin typeface="黑体" pitchFamily="49" charset="-122"/>
                <a:ea typeface="黑体" pitchFamily="49" charset="-122"/>
              </a:rPr>
              <a:t>（</a:t>
            </a:r>
            <a:r>
              <a:rPr lang="en-US" altLang="zh-CN" sz="2800" b="1" dirty="0" smtClean="0">
                <a:solidFill>
                  <a:srgbClr val="CC0099"/>
                </a:solidFill>
                <a:latin typeface="黑体" pitchFamily="49" charset="-122"/>
                <a:ea typeface="黑体" pitchFamily="49" charset="-122"/>
              </a:rPr>
              <a:t>1</a:t>
            </a:r>
            <a:r>
              <a:rPr lang="zh-CN" altLang="en-US" sz="2800" b="1" dirty="0" smtClean="0">
                <a:solidFill>
                  <a:srgbClr val="CC0099"/>
                </a:solidFill>
                <a:latin typeface="黑体" pitchFamily="49" charset="-122"/>
                <a:ea typeface="黑体" pitchFamily="49" charset="-122"/>
              </a:rPr>
              <a:t>）分析法完成</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属性文法的语义计算（选讲） </a:t>
            </a:r>
            <a:endParaRPr lang="zh-CN" altLang="en-US" sz="2800" b="1" dirty="0">
              <a:solidFill>
                <a:srgbClr val="CC0099"/>
              </a:solidFill>
              <a:latin typeface="黑体" pitchFamily="49" charset="-122"/>
              <a:ea typeface="黑体" pitchFamily="49"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19</a:t>
            </a:fld>
            <a:endParaRPr lang="en-US" altLang="zh-CN"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100" name="Rectangle 31"/>
          <p:cNvSpPr>
            <a:spLocks noChangeArrowheads="1"/>
          </p:cNvSpPr>
          <p:nvPr/>
        </p:nvSpPr>
        <p:spPr bwMode="auto">
          <a:xfrm>
            <a:off x="685800" y="2590800"/>
            <a:ext cx="7924800" cy="1754326"/>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400" b="1" dirty="0">
                <a:latin typeface="宋体" pitchFamily="2" charset="-122"/>
                <a:ea typeface="宋体" pitchFamily="2" charset="-122"/>
              </a:rPr>
              <a:t>本章研究</a:t>
            </a:r>
            <a:r>
              <a:rPr lang="zh-CN" altLang="en-US" sz="2400" b="1" dirty="0" smtClean="0">
                <a:latin typeface="宋体" pitchFamily="2" charset="-122"/>
                <a:ea typeface="宋体" pitchFamily="2" charset="-122"/>
              </a:rPr>
              <a:t>语义分析基本原理</a:t>
            </a:r>
            <a:r>
              <a:rPr lang="zh-CN" altLang="en-US" sz="2400" b="1" dirty="0">
                <a:latin typeface="宋体" pitchFamily="2" charset="-122"/>
                <a:ea typeface="宋体" pitchFamily="2" charset="-122"/>
              </a:rPr>
              <a:t>和方法，主要介绍</a:t>
            </a:r>
            <a:r>
              <a:rPr lang="zh-CN" altLang="en-US" sz="2400" b="1" dirty="0" smtClean="0">
                <a:latin typeface="宋体" pitchFamily="2" charset="-122"/>
                <a:ea typeface="宋体" pitchFamily="2" charset="-122"/>
              </a:rPr>
              <a:t>属性文法中各类属性的计算方法。在</a:t>
            </a:r>
            <a:r>
              <a:rPr lang="zh-CN" altLang="en-US" sz="2400" b="1" dirty="0">
                <a:latin typeface="宋体" pitchFamily="2" charset="-122"/>
                <a:ea typeface="宋体" pitchFamily="2" charset="-122"/>
              </a:rPr>
              <a:t>语法分析过程的制导下，如何</a:t>
            </a:r>
            <a:r>
              <a:rPr lang="zh-CN" altLang="en-US" sz="2400" b="1" dirty="0" smtClean="0">
                <a:latin typeface="宋体" pitchFamily="2" charset="-122"/>
                <a:ea typeface="宋体" pitchFamily="2" charset="-122"/>
              </a:rPr>
              <a:t>进行静态语义分析的</a:t>
            </a:r>
            <a:r>
              <a:rPr lang="zh-CN" altLang="en-US" sz="2400" b="1" dirty="0">
                <a:latin typeface="宋体" pitchFamily="2" charset="-122"/>
                <a:ea typeface="宋体" pitchFamily="2" charset="-122"/>
              </a:rPr>
              <a:t>各种相应的技术。 </a:t>
            </a:r>
          </a:p>
        </p:txBody>
      </p:sp>
      <p:sp>
        <p:nvSpPr>
          <p:cNvPr id="4101" name="Text Box 34"/>
          <p:cNvSpPr txBox="1">
            <a:spLocks noChangeArrowheads="1"/>
          </p:cNvSpPr>
          <p:nvPr/>
        </p:nvSpPr>
        <p:spPr bwMode="auto">
          <a:xfrm>
            <a:off x="3756025" y="1676400"/>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a:t>
            </a:fld>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表格 62"/>
          <p:cNvGraphicFramePr>
            <a:graphicFrameLocks noGrp="1"/>
          </p:cNvGraphicFramePr>
          <p:nvPr/>
        </p:nvGraphicFramePr>
        <p:xfrm>
          <a:off x="647700" y="1444625"/>
          <a:ext cx="4248472" cy="4311225"/>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rowSpan="8">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79025">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2556" name="Text Box 8"/>
          <p:cNvSpPr txBox="1">
            <a:spLocks noChangeArrowheads="1"/>
          </p:cNvSpPr>
          <p:nvPr/>
        </p:nvSpPr>
        <p:spPr bwMode="auto">
          <a:xfrm>
            <a:off x="5113338" y="1681163"/>
            <a:ext cx="3743325" cy="4298950"/>
          </a:xfrm>
          <a:prstGeom prst="rect">
            <a:avLst/>
          </a:prstGeom>
          <a:noFill/>
          <a:ln w="9525">
            <a:noFill/>
            <a:miter lim="800000"/>
            <a:headEnd/>
            <a:tailEnd/>
          </a:ln>
        </p:spPr>
        <p:txBody>
          <a:bodyPr>
            <a:spAutoFit/>
          </a:bodyPr>
          <a:lstStyle/>
          <a:p>
            <a:r>
              <a:rPr kumimoji="0" lang="zh-CN" altLang="en-US" sz="2000" b="1" dirty="0">
                <a:solidFill>
                  <a:srgbClr val="000000"/>
                </a:solidFill>
                <a:latin typeface="Times New Roman" pitchFamily="18" charset="0"/>
                <a:cs typeface="Times New Roman" pitchFamily="18" charset="0"/>
                <a:sym typeface="Symbol" pitchFamily="18" charset="2"/>
              </a:rPr>
              <a:t>产生式        语义动作</a:t>
            </a:r>
          </a:p>
          <a:p>
            <a:endParaRPr kumimoji="0" lang="zh-CN" altLang="en-US"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N  .S     { </a:t>
            </a:r>
            <a:r>
              <a:rPr lang="en-US" altLang="zh-CN" sz="2000" b="1" dirty="0" err="1">
                <a:solidFill>
                  <a:srgbClr val="000000"/>
                </a:solidFill>
                <a:latin typeface="Times New Roman" pitchFamily="18" charset="0"/>
                <a:cs typeface="Times New Roman" pitchFamily="18" charset="0"/>
                <a:sym typeface="Symbol" pitchFamily="18" charset="2"/>
              </a:rPr>
              <a:t>S.</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=1</a:t>
            </a:r>
            <a:r>
              <a:rPr lang="zh-CN" altLang="en-US" sz="2000" b="1" dirty="0">
                <a:solidFill>
                  <a:srgbClr val="000000"/>
                </a:solidFill>
                <a:latin typeface="Times New Roman" pitchFamily="18" charset="0"/>
                <a:cs typeface="Times New Roman" pitchFamily="18" charset="0"/>
              </a:rPr>
              <a:t>；   </a:t>
            </a:r>
            <a:endParaRPr lang="en-US" altLang="zh-CN" sz="2000" b="1" dirty="0">
              <a:solidFill>
                <a:srgbClr val="000000"/>
              </a:solidFill>
              <a:latin typeface="Times New Roman" pitchFamily="18" charset="0"/>
              <a:cs typeface="Times New Roman" pitchFamily="18" charset="0"/>
            </a:endParaRPr>
          </a:p>
          <a:p>
            <a:r>
              <a:rPr lang="en-US" altLang="zh-CN" sz="2000" b="1" dirty="0">
                <a:solidFill>
                  <a:srgbClr val="000000"/>
                </a:solidFill>
                <a:latin typeface="Times New Roman" pitchFamily="18" charset="0"/>
                <a:cs typeface="Times New Roman" pitchFamily="18" charset="0"/>
                <a:sym typeface="Symbol" pitchFamily="18" charset="2"/>
              </a:rPr>
              <a:t>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BS</a:t>
            </a:r>
            <a:r>
              <a:rPr lang="en-US" altLang="zh-CN" sz="2000" b="1" baseline="-25000" dirty="0">
                <a:solidFill>
                  <a:srgbClr val="000000"/>
                </a:solidFill>
                <a:latin typeface="Times New Roman" pitchFamily="18" charset="0"/>
                <a:cs typeface="Times New Roman" pitchFamily="18" charset="0"/>
                <a:sym typeface="Symbol" pitchFamily="18" charset="2"/>
              </a:rPr>
              <a:t>1    </a:t>
            </a:r>
            <a:r>
              <a:rPr lang="en-US" altLang="zh-CN" sz="2000" b="1" dirty="0">
                <a:solidFill>
                  <a:srgbClr val="000000"/>
                </a:solidFill>
                <a:latin typeface="Times New Roman" pitchFamily="18" charset="0"/>
                <a:cs typeface="Times New Roman" pitchFamily="18" charset="0"/>
                <a:sym typeface="Symbol" pitchFamily="18" charset="2"/>
              </a:rPr>
              <a:t>{ 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.f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S.f+1</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u="sng" dirty="0">
              <a:solidFill>
                <a:srgbClr val="000000"/>
              </a:solidFill>
              <a:latin typeface="Times New Roman" pitchFamily="18" charset="0"/>
              <a:ea typeface="华文行楷" pitchFamily="2" charset="-122"/>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p:txBody>
      </p:sp>
      <p:graphicFrame>
        <p:nvGraphicFramePr>
          <p:cNvPr id="70" name="表格 69"/>
          <p:cNvGraphicFramePr>
            <a:graphicFrameLocks noGrp="1"/>
          </p:cNvGraphicFramePr>
          <p:nvPr/>
        </p:nvGraphicFramePr>
        <p:xfrm>
          <a:off x="4895850" y="1009650"/>
          <a:ext cx="2304256" cy="432048"/>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3" name="表格 72"/>
          <p:cNvGraphicFramePr>
            <a:graphicFrameLocks noGrp="1"/>
          </p:cNvGraphicFramePr>
          <p:nvPr/>
        </p:nvGraphicFramePr>
        <p:xfrm>
          <a:off x="6767513" y="1082675"/>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4" name="表格 73"/>
          <p:cNvGraphicFramePr>
            <a:graphicFrameLocks noGrp="1"/>
          </p:cNvGraphicFramePr>
          <p:nvPr/>
        </p:nvGraphicFramePr>
        <p:xfrm>
          <a:off x="5111750" y="1009650"/>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nvGraphicFramePr>
        <p:xfrm>
          <a:off x="5616575" y="1082675"/>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nvGraphicFramePr>
        <p:xfrm>
          <a:off x="6192838" y="10826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7" name="表格 76"/>
          <p:cNvGraphicFramePr>
            <a:graphicFrameLocks noGrp="1"/>
          </p:cNvGraphicFramePr>
          <p:nvPr/>
        </p:nvGraphicFramePr>
        <p:xfrm>
          <a:off x="2519363" y="5116513"/>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8" name="表格 77"/>
          <p:cNvGraphicFramePr>
            <a:graphicFrameLocks noGrp="1"/>
          </p:cNvGraphicFramePr>
          <p:nvPr/>
        </p:nvGraphicFramePr>
        <p:xfrm>
          <a:off x="3382963" y="54768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9" name="表格 78"/>
          <p:cNvGraphicFramePr>
            <a:graphicFrameLocks noGrp="1"/>
          </p:cNvGraphicFramePr>
          <p:nvPr/>
        </p:nvGraphicFramePr>
        <p:xfrm>
          <a:off x="1366838" y="48291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N</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0" name="表格 79"/>
          <p:cNvGraphicFramePr>
            <a:graphicFrameLocks noGrp="1"/>
          </p:cNvGraphicFramePr>
          <p:nvPr/>
        </p:nvGraphicFramePr>
        <p:xfrm>
          <a:off x="935038" y="4900613"/>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smtClean="0">
                          <a:solidFill>
                            <a:srgbClr val="FF0000"/>
                          </a:solidFill>
                        </a:rPr>
                        <a:t>Print(</a:t>
                      </a:r>
                      <a:r>
                        <a:rPr lang="en-US" altLang="zh-CN" sz="1400" dirty="0" err="1" smtClean="0">
                          <a:solidFill>
                            <a:srgbClr val="FF0000"/>
                          </a:solidFill>
                        </a:rPr>
                        <a:t>S.v</a:t>
                      </a:r>
                      <a:r>
                        <a:rPr lang="en-US" altLang="zh-CN" sz="1400" dirty="0" smtClean="0">
                          <a:solidFill>
                            <a:srgbClr val="FF0000"/>
                          </a:solidFill>
                        </a:rPr>
                        <a:t>)</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1" name="表格 80"/>
          <p:cNvGraphicFramePr>
            <a:graphicFrameLocks noGrp="1"/>
          </p:cNvGraphicFramePr>
          <p:nvPr/>
        </p:nvGraphicFramePr>
        <p:xfrm>
          <a:off x="1366838" y="3389313"/>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2" name="表格 81"/>
          <p:cNvGraphicFramePr>
            <a:graphicFrameLocks noGrp="1"/>
          </p:cNvGraphicFramePr>
          <p:nvPr/>
        </p:nvGraphicFramePr>
        <p:xfrm>
          <a:off x="1366838" y="43973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3" name="表格 82"/>
          <p:cNvGraphicFramePr>
            <a:graphicFrameLocks noGrp="1"/>
          </p:cNvGraphicFramePr>
          <p:nvPr/>
        </p:nvGraphicFramePr>
        <p:xfrm>
          <a:off x="1222375" y="39655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002060"/>
                          </a:solidFill>
                        </a:rPr>
                        <a:t>S.f</a:t>
                      </a:r>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4" name="表格 83"/>
          <p:cNvGraphicFramePr>
            <a:graphicFrameLocks noGrp="1"/>
          </p:cNvGraphicFramePr>
          <p:nvPr/>
        </p:nvGraphicFramePr>
        <p:xfrm>
          <a:off x="2519363" y="4468813"/>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4" name="表格 93"/>
          <p:cNvGraphicFramePr>
            <a:graphicFrameLocks noGrp="1"/>
          </p:cNvGraphicFramePr>
          <p:nvPr/>
        </p:nvGraphicFramePr>
        <p:xfrm>
          <a:off x="2620963" y="47847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5" name="表格 94"/>
          <p:cNvGraphicFramePr>
            <a:graphicFrameLocks noGrp="1"/>
          </p:cNvGraphicFramePr>
          <p:nvPr/>
        </p:nvGraphicFramePr>
        <p:xfrm>
          <a:off x="1366838" y="2957513"/>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8" name="表格 97"/>
          <p:cNvGraphicFramePr>
            <a:graphicFrameLocks noGrp="1"/>
          </p:cNvGraphicFramePr>
          <p:nvPr/>
        </p:nvGraphicFramePr>
        <p:xfrm>
          <a:off x="863600" y="44259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FF0000"/>
                          </a:solidFill>
                        </a:rPr>
                        <a:t>S.v</a:t>
                      </a:r>
                      <a:r>
                        <a:rPr lang="en-US" altLang="zh-CN" sz="1400" dirty="0" smtClean="0">
                          <a:solidFill>
                            <a:srgbClr val="FF0000"/>
                          </a:solidFill>
                        </a:rPr>
                        <a:t>=S</a:t>
                      </a:r>
                      <a:r>
                        <a:rPr lang="en-US" altLang="zh-CN" sz="1400" baseline="-25000" dirty="0" smtClean="0">
                          <a:solidFill>
                            <a:srgbClr val="FF0000"/>
                          </a:solidFill>
                        </a:rPr>
                        <a:t>1</a:t>
                      </a:r>
                      <a:r>
                        <a:rPr lang="en-US" altLang="zh-CN" sz="1400" dirty="0" smtClean="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9" name="表格 98"/>
          <p:cNvGraphicFramePr>
            <a:graphicFrameLocks noGrp="1"/>
          </p:cNvGraphicFramePr>
          <p:nvPr/>
        </p:nvGraphicFramePr>
        <p:xfrm>
          <a:off x="1338263" y="3935413"/>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0" name="表格 99"/>
          <p:cNvGraphicFramePr>
            <a:graphicFrameLocks noGrp="1"/>
          </p:cNvGraphicFramePr>
          <p:nvPr/>
        </p:nvGraphicFramePr>
        <p:xfrm>
          <a:off x="935038" y="34607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a:t>
                      </a:r>
                      <a:r>
                        <a:rPr lang="en-US" altLang="zh-CN" sz="1400" baseline="-25000" dirty="0" smtClean="0">
                          <a:solidFill>
                            <a:srgbClr val="002060"/>
                          </a:solidFill>
                        </a:rPr>
                        <a:t>1</a:t>
                      </a:r>
                      <a:r>
                        <a:rPr lang="en-US" altLang="zh-CN" sz="1400" dirty="0" smtClean="0">
                          <a:solidFill>
                            <a:srgbClr val="002060"/>
                          </a:solidFill>
                        </a:rPr>
                        <a:t>.f=</a:t>
                      </a:r>
                      <a:r>
                        <a:rPr lang="en-US" altLang="zh-CN" sz="1400" dirty="0" smtClean="0">
                          <a:solidFill>
                            <a:srgbClr val="FF3300"/>
                          </a:solidFill>
                        </a:rPr>
                        <a:t>S</a:t>
                      </a:r>
                      <a:r>
                        <a:rPr lang="en-US" altLang="zh-CN" sz="1400" dirty="0" smtClean="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1" name="表格 100"/>
          <p:cNvGraphicFramePr>
            <a:graphicFrameLocks noGrp="1"/>
          </p:cNvGraphicFramePr>
          <p:nvPr/>
        </p:nvGraphicFramePr>
        <p:xfrm>
          <a:off x="1050925" y="2509838"/>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002060"/>
                          </a:solidFill>
                        </a:rPr>
                        <a:t>B.f</a:t>
                      </a:r>
                      <a:r>
                        <a:rPr lang="en-US" altLang="zh-CN" sz="1400" dirty="0" smtClean="0">
                          <a:solidFill>
                            <a:srgbClr val="002060"/>
                          </a:solidFill>
                        </a:rPr>
                        <a:t>=</a:t>
                      </a:r>
                      <a:r>
                        <a:rPr lang="en-US" altLang="zh-CN" sz="1400" dirty="0" err="1" smtClean="0">
                          <a:solidFill>
                            <a:srgbClr val="FF0000"/>
                          </a:solidFill>
                        </a:rPr>
                        <a:t>S</a:t>
                      </a:r>
                      <a:r>
                        <a:rPr lang="en-US" altLang="zh-CN" sz="1400" dirty="0" err="1" smtClean="0">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2" name="表格 101"/>
          <p:cNvGraphicFramePr>
            <a:graphicFrameLocks noGrp="1"/>
          </p:cNvGraphicFramePr>
          <p:nvPr/>
        </p:nvGraphicFramePr>
        <p:xfrm>
          <a:off x="2519363" y="3821113"/>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03" name="表格 102"/>
          <p:cNvGraphicFramePr>
            <a:graphicFrameLocks noGrp="1"/>
          </p:cNvGraphicFramePr>
          <p:nvPr/>
        </p:nvGraphicFramePr>
        <p:xfrm>
          <a:off x="3765550" y="4151313"/>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4" name="表格 103"/>
          <p:cNvGraphicFramePr>
            <a:graphicFrameLocks noGrp="1"/>
          </p:cNvGraphicFramePr>
          <p:nvPr/>
        </p:nvGraphicFramePr>
        <p:xfrm>
          <a:off x="1079500" y="30003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FF0000"/>
                          </a:solidFill>
                        </a:rPr>
                        <a:t>B.v</a:t>
                      </a:r>
                      <a:r>
                        <a:rPr lang="en-US" altLang="zh-CN" sz="1400" dirty="0" smtClean="0">
                          <a:solidFill>
                            <a:srgbClr val="FF0000"/>
                          </a:solidFill>
                        </a:rPr>
                        <a:t>=2</a:t>
                      </a:r>
                      <a:r>
                        <a:rPr lang="en-US" altLang="zh-CN" sz="1400" baseline="30000" dirty="0" smtClean="0">
                          <a:solidFill>
                            <a:srgbClr val="FF0000"/>
                          </a:solidFill>
                        </a:rPr>
                        <a:t>- </a:t>
                      </a:r>
                      <a:r>
                        <a:rPr lang="en-US" altLang="zh-CN" sz="1400" baseline="30000" dirty="0" err="1" smtClean="0">
                          <a:solidFill>
                            <a:srgbClr val="FF0000"/>
                          </a:solidFill>
                        </a:rPr>
                        <a:t>B.f</a:t>
                      </a:r>
                      <a:endParaRPr lang="zh-CN" altLang="en-US" sz="1400" baseline="300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5" name="表格 104"/>
          <p:cNvGraphicFramePr>
            <a:graphicFrameLocks noGrp="1"/>
          </p:cNvGraphicFramePr>
          <p:nvPr/>
        </p:nvGraphicFramePr>
        <p:xfrm>
          <a:off x="1368425" y="341788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6" name="表格 105"/>
          <p:cNvGraphicFramePr>
            <a:graphicFrameLocks noGrp="1"/>
          </p:cNvGraphicFramePr>
          <p:nvPr/>
        </p:nvGraphicFramePr>
        <p:xfrm>
          <a:off x="1368425" y="2481263"/>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7" name="表格 106"/>
          <p:cNvGraphicFramePr>
            <a:graphicFrameLocks noGrp="1"/>
          </p:cNvGraphicFramePr>
          <p:nvPr/>
        </p:nvGraphicFramePr>
        <p:xfrm>
          <a:off x="2519363" y="3457575"/>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8" name="表格 107"/>
          <p:cNvGraphicFramePr>
            <a:graphicFrameLocks noGrp="1"/>
          </p:cNvGraphicFramePr>
          <p:nvPr/>
        </p:nvGraphicFramePr>
        <p:xfrm>
          <a:off x="4194175" y="4152900"/>
          <a:ext cx="557054" cy="432048"/>
        </p:xfrm>
        <a:graphic>
          <a:graphicData uri="http://schemas.openxmlformats.org/drawingml/2006/table">
            <a:tbl>
              <a:tblPr firstRow="1" bandRow="1">
                <a:tableStyleId>{5C22544A-7EE6-4342-B048-85BDC9FD1C3A}</a:tableStyleId>
              </a:tblPr>
              <a:tblGrid>
                <a:gridCol w="557054">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9" name="表格 108"/>
          <p:cNvGraphicFramePr>
            <a:graphicFrameLocks noGrp="1"/>
          </p:cNvGraphicFramePr>
          <p:nvPr/>
        </p:nvGraphicFramePr>
        <p:xfrm>
          <a:off x="2590800" y="4122738"/>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0" name="表格 109"/>
          <p:cNvGraphicFramePr>
            <a:graphicFrameLocks noGrp="1"/>
          </p:cNvGraphicFramePr>
          <p:nvPr/>
        </p:nvGraphicFramePr>
        <p:xfrm>
          <a:off x="863600" y="39655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FF0000"/>
                          </a:solidFill>
                        </a:rPr>
                        <a:t>S.v</a:t>
                      </a:r>
                      <a:r>
                        <a:rPr lang="en-US" altLang="zh-CN" sz="1400" dirty="0" smtClean="0">
                          <a:solidFill>
                            <a:srgbClr val="FF0000"/>
                          </a:solidFill>
                        </a:rPr>
                        <a:t>=S</a:t>
                      </a:r>
                      <a:r>
                        <a:rPr lang="en-US" altLang="zh-CN" sz="1400" baseline="-25000" dirty="0" smtClean="0">
                          <a:solidFill>
                            <a:srgbClr val="FF0000"/>
                          </a:solidFill>
                        </a:rPr>
                        <a:t>1</a:t>
                      </a:r>
                      <a:r>
                        <a:rPr lang="en-US" altLang="zh-CN" sz="1400" dirty="0" smtClean="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1" name="表格 110"/>
          <p:cNvGraphicFramePr>
            <a:graphicFrameLocks noGrp="1"/>
          </p:cNvGraphicFramePr>
          <p:nvPr/>
        </p:nvGraphicFramePr>
        <p:xfrm>
          <a:off x="935038" y="30003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S</a:t>
                      </a:r>
                      <a:r>
                        <a:rPr lang="en-US" altLang="zh-CN" sz="1400" baseline="-25000" dirty="0" smtClean="0">
                          <a:solidFill>
                            <a:srgbClr val="002060"/>
                          </a:solidFill>
                        </a:rPr>
                        <a:t>1</a:t>
                      </a:r>
                      <a:r>
                        <a:rPr lang="en-US" altLang="zh-CN" sz="1400" dirty="0" smtClean="0">
                          <a:solidFill>
                            <a:srgbClr val="002060"/>
                          </a:solidFill>
                        </a:rPr>
                        <a:t>.f=</a:t>
                      </a:r>
                      <a:r>
                        <a:rPr lang="en-US" altLang="zh-CN" sz="1400" dirty="0" smtClean="0">
                          <a:solidFill>
                            <a:srgbClr val="FF0000"/>
                          </a:solidFill>
                        </a:rPr>
                        <a:t>S</a:t>
                      </a:r>
                      <a:r>
                        <a:rPr lang="en-US" altLang="zh-CN" sz="1400" dirty="0" smtClean="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2" name="表格 111"/>
          <p:cNvGraphicFramePr>
            <a:graphicFrameLocks noGrp="1"/>
          </p:cNvGraphicFramePr>
          <p:nvPr/>
        </p:nvGraphicFramePr>
        <p:xfrm>
          <a:off x="1368425" y="245268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3" name="表格 112"/>
          <p:cNvGraphicFramePr>
            <a:graphicFrameLocks noGrp="1"/>
          </p:cNvGraphicFramePr>
          <p:nvPr/>
        </p:nvGraphicFramePr>
        <p:xfrm>
          <a:off x="1079500" y="2020888"/>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002060"/>
                          </a:solidFill>
                        </a:rPr>
                        <a:t>B.f</a:t>
                      </a:r>
                      <a:r>
                        <a:rPr lang="en-US" altLang="zh-CN" sz="1400" dirty="0" smtClean="0">
                          <a:solidFill>
                            <a:srgbClr val="002060"/>
                          </a:solidFill>
                        </a:rPr>
                        <a:t>=</a:t>
                      </a:r>
                      <a:r>
                        <a:rPr lang="en-US" altLang="zh-CN" sz="1400" dirty="0" err="1" smtClean="0">
                          <a:solidFill>
                            <a:srgbClr val="FF3300"/>
                          </a:solidFill>
                        </a:rPr>
                        <a:t>S</a:t>
                      </a:r>
                      <a:r>
                        <a:rPr lang="en-US" altLang="zh-CN" sz="1400" dirty="0" err="1" smtClean="0">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4" name="表格 113"/>
          <p:cNvGraphicFramePr>
            <a:graphicFrameLocks noGrp="1"/>
          </p:cNvGraphicFramePr>
          <p:nvPr/>
        </p:nvGraphicFramePr>
        <p:xfrm>
          <a:off x="2519363" y="3181350"/>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15" name="表格 114"/>
          <p:cNvGraphicFramePr>
            <a:graphicFrameLocks noGrp="1"/>
          </p:cNvGraphicFramePr>
          <p:nvPr/>
        </p:nvGraphicFramePr>
        <p:xfrm>
          <a:off x="3779838" y="3503613"/>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6" name="表格 115"/>
          <p:cNvGraphicFramePr>
            <a:graphicFrameLocks noGrp="1"/>
          </p:cNvGraphicFramePr>
          <p:nvPr/>
        </p:nvGraphicFramePr>
        <p:xfrm>
          <a:off x="1079500" y="24955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smtClean="0">
                          <a:solidFill>
                            <a:srgbClr val="FF3300"/>
                          </a:solidFill>
                        </a:rPr>
                        <a:t>B.v</a:t>
                      </a:r>
                      <a:r>
                        <a:rPr lang="en-US" altLang="zh-CN" sz="1400" dirty="0" smtClean="0">
                          <a:solidFill>
                            <a:srgbClr val="FF3300"/>
                          </a:solidFill>
                        </a:rPr>
                        <a:t>=0</a:t>
                      </a:r>
                      <a:endParaRPr lang="zh-CN" altLang="en-US" sz="1400" baseline="30000" dirty="0">
                        <a:solidFill>
                          <a:srgbClr val="FF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8" name="表格 117"/>
          <p:cNvGraphicFramePr>
            <a:graphicFrameLocks noGrp="1"/>
          </p:cNvGraphicFramePr>
          <p:nvPr/>
        </p:nvGraphicFramePr>
        <p:xfrm>
          <a:off x="1368425" y="197643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9" name="表格 118"/>
          <p:cNvGraphicFramePr>
            <a:graphicFrameLocks noGrp="1"/>
          </p:cNvGraphicFramePr>
          <p:nvPr/>
        </p:nvGraphicFramePr>
        <p:xfrm>
          <a:off x="2519363" y="2841625"/>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0" name="表格 119"/>
          <p:cNvGraphicFramePr>
            <a:graphicFrameLocks noGrp="1"/>
          </p:cNvGraphicFramePr>
          <p:nvPr/>
        </p:nvGraphicFramePr>
        <p:xfrm>
          <a:off x="2663825" y="34893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1" name="表格 120"/>
          <p:cNvGraphicFramePr>
            <a:graphicFrameLocks noGrp="1"/>
          </p:cNvGraphicFramePr>
          <p:nvPr/>
        </p:nvGraphicFramePr>
        <p:xfrm>
          <a:off x="4298950" y="34893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圆角矩形标注 54"/>
          <p:cNvSpPr>
            <a:spLocks noChangeArrowheads="1"/>
          </p:cNvSpPr>
          <p:nvPr/>
        </p:nvSpPr>
        <p:spPr bwMode="auto">
          <a:xfrm>
            <a:off x="28575" y="4324350"/>
            <a:ext cx="865188"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t>N</a:t>
            </a:r>
            <a:r>
              <a:rPr lang="en-US" altLang="zh-CN" sz="1600">
                <a:sym typeface="Wingdings" pitchFamily="2" charset="2"/>
              </a:rPr>
              <a:t>.S</a:t>
            </a:r>
            <a:endParaRPr lang="zh-CN" altLang="en-US" sz="1600"/>
          </a:p>
        </p:txBody>
      </p:sp>
      <p:sp>
        <p:nvSpPr>
          <p:cNvPr id="57" name="圆角矩形标注 56"/>
          <p:cNvSpPr>
            <a:spLocks noChangeArrowheads="1"/>
          </p:cNvSpPr>
          <p:nvPr/>
        </p:nvSpPr>
        <p:spPr bwMode="auto">
          <a:xfrm>
            <a:off x="0" y="3892550"/>
            <a:ext cx="863600"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58" name="圆角矩形标注 57"/>
          <p:cNvSpPr>
            <a:spLocks noChangeArrowheads="1"/>
          </p:cNvSpPr>
          <p:nvPr/>
        </p:nvSpPr>
        <p:spPr bwMode="auto">
          <a:xfrm>
            <a:off x="14288" y="2381250"/>
            <a:ext cx="865187"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B1</a:t>
            </a:r>
            <a:endParaRPr lang="zh-CN" altLang="en-US" sz="1600" baseline="-25000"/>
          </a:p>
        </p:txBody>
      </p:sp>
      <p:sp>
        <p:nvSpPr>
          <p:cNvPr id="59" name="圆角矩形标注 58"/>
          <p:cNvSpPr>
            <a:spLocks noChangeArrowheads="1"/>
          </p:cNvSpPr>
          <p:nvPr/>
        </p:nvSpPr>
        <p:spPr bwMode="auto">
          <a:xfrm>
            <a:off x="0" y="3389313"/>
            <a:ext cx="865188" cy="360362"/>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60" name="圆角矩形标注 59"/>
          <p:cNvSpPr>
            <a:spLocks noChangeArrowheads="1"/>
          </p:cNvSpPr>
          <p:nvPr/>
        </p:nvSpPr>
        <p:spPr bwMode="auto">
          <a:xfrm>
            <a:off x="0" y="1949450"/>
            <a:ext cx="863600"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B0</a:t>
            </a:r>
            <a:endParaRPr lang="zh-CN" altLang="en-US" sz="1600" baseline="-25000"/>
          </a:p>
        </p:txBody>
      </p:sp>
      <p:sp>
        <p:nvSpPr>
          <p:cNvPr id="50" name="Text Box 6"/>
          <p:cNvSpPr txBox="1">
            <a:spLocks noChangeArrowheads="1"/>
          </p:cNvSpPr>
          <p:nvPr/>
        </p:nvSpPr>
        <p:spPr bwMode="auto">
          <a:xfrm>
            <a:off x="304800" y="23878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LL</a:t>
            </a:r>
            <a:r>
              <a:rPr lang="zh-CN" altLang="en-US" sz="2800" b="1" dirty="0" smtClean="0">
                <a:solidFill>
                  <a:srgbClr val="CC0099"/>
                </a:solidFill>
                <a:latin typeface="黑体" pitchFamily="49" charset="-122"/>
                <a:ea typeface="黑体" pitchFamily="49" charset="-122"/>
              </a:rPr>
              <a:t>（</a:t>
            </a:r>
            <a:r>
              <a:rPr lang="en-US" altLang="zh-CN" sz="2800" b="1" dirty="0" smtClean="0">
                <a:solidFill>
                  <a:srgbClr val="CC0099"/>
                </a:solidFill>
                <a:latin typeface="黑体" pitchFamily="49" charset="-122"/>
                <a:ea typeface="黑体" pitchFamily="49" charset="-122"/>
              </a:rPr>
              <a:t>1</a:t>
            </a:r>
            <a:r>
              <a:rPr lang="zh-CN" altLang="en-US" sz="2800" b="1" dirty="0" smtClean="0">
                <a:solidFill>
                  <a:srgbClr val="CC0099"/>
                </a:solidFill>
                <a:latin typeface="黑体" pitchFamily="49" charset="-122"/>
                <a:ea typeface="黑体" pitchFamily="49" charset="-122"/>
              </a:rPr>
              <a:t>）分析法完成</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属性文法的语义计算（选讲） </a:t>
            </a:r>
            <a:endParaRPr lang="zh-CN" altLang="en-US" sz="2800" b="1" dirty="0">
              <a:solidFill>
                <a:srgbClr val="CC0099"/>
              </a:solidFill>
              <a:latin typeface="黑体" pitchFamily="49" charset="-122"/>
              <a:ea typeface="黑体" pitchFamily="49" charset="-122"/>
            </a:endParaRPr>
          </a:p>
        </p:txBody>
      </p:sp>
      <p:sp>
        <p:nvSpPr>
          <p:cNvPr id="4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20</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par>
                          <p:cTn id="13" fill="hold">
                            <p:stCondLst>
                              <p:cond delay="500"/>
                            </p:stCondLst>
                            <p:childTnLst>
                              <p:par>
                                <p:cTn id="14" presetID="2" presetClass="exit" presetSubtype="1" fill="hold" nodeType="afterEffect">
                                  <p:stCondLst>
                                    <p:cond delay="0"/>
                                  </p:stCondLst>
                                  <p:childTnLst>
                                    <p:anim calcmode="lin" valueType="num">
                                      <p:cBhvr additive="base">
                                        <p:cTn id="15" dur="1000"/>
                                        <p:tgtEl>
                                          <p:spTgt spid="79"/>
                                        </p:tgtEl>
                                        <p:attrNameLst>
                                          <p:attrName>ppt_x</p:attrName>
                                        </p:attrNameLst>
                                      </p:cBhvr>
                                      <p:tavLst>
                                        <p:tav tm="0">
                                          <p:val>
                                            <p:strVal val="ppt_x"/>
                                          </p:val>
                                        </p:tav>
                                        <p:tav tm="100000">
                                          <p:val>
                                            <p:strVal val="ppt_x"/>
                                          </p:val>
                                        </p:tav>
                                      </p:tavLst>
                                    </p:anim>
                                    <p:anim calcmode="lin" valueType="num">
                                      <p:cBhvr additive="base">
                                        <p:cTn id="16" dur="1000"/>
                                        <p:tgtEl>
                                          <p:spTgt spid="79"/>
                                        </p:tgtEl>
                                        <p:attrNameLst>
                                          <p:attrName>ppt_y</p:attrName>
                                        </p:attrNameLst>
                                      </p:cBhvr>
                                      <p:tavLst>
                                        <p:tav tm="0">
                                          <p:val>
                                            <p:strVal val="ppt_y"/>
                                          </p:val>
                                        </p:tav>
                                        <p:tav tm="100000">
                                          <p:val>
                                            <p:strVal val="0-ppt_h/2"/>
                                          </p:val>
                                        </p:tav>
                                      </p:tavLst>
                                    </p:anim>
                                    <p:set>
                                      <p:cBhvr>
                                        <p:cTn id="17" dur="1" fill="hold">
                                          <p:stCondLst>
                                            <p:cond delay="999"/>
                                          </p:stCondLst>
                                        </p:cTn>
                                        <p:tgtEl>
                                          <p:spTgt spid="79"/>
                                        </p:tgtEl>
                                        <p:attrNameLst>
                                          <p:attrName>style.visibility</p:attrName>
                                        </p:attrNameLst>
                                      </p:cBhvr>
                                      <p:to>
                                        <p:strVal val="hidden"/>
                                      </p:to>
                                    </p:se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additive="base">
                                        <p:cTn id="21" dur="1000" fill="hold"/>
                                        <p:tgtEl>
                                          <p:spTgt spid="80"/>
                                        </p:tgtEl>
                                        <p:attrNameLst>
                                          <p:attrName>ppt_x</p:attrName>
                                        </p:attrNameLst>
                                      </p:cBhvr>
                                      <p:tavLst>
                                        <p:tav tm="0">
                                          <p:val>
                                            <p:strVal val="#ppt_x"/>
                                          </p:val>
                                        </p:tav>
                                        <p:tav tm="100000">
                                          <p:val>
                                            <p:strVal val="#ppt_x"/>
                                          </p:val>
                                        </p:tav>
                                      </p:tavLst>
                                    </p:anim>
                                    <p:anim calcmode="lin" valueType="num">
                                      <p:cBhvr additive="base">
                                        <p:cTn id="22" dur="1000" fill="hold"/>
                                        <p:tgtEl>
                                          <p:spTgt spid="80"/>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2" presetClass="entr" presetSubtype="1" fill="hold" nodeType="after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1000" fill="hold"/>
                                        <p:tgtEl>
                                          <p:spTgt spid="82"/>
                                        </p:tgtEl>
                                        <p:attrNameLst>
                                          <p:attrName>ppt_x</p:attrName>
                                        </p:attrNameLst>
                                      </p:cBhvr>
                                      <p:tavLst>
                                        <p:tav tm="0">
                                          <p:val>
                                            <p:strVal val="#ppt_x"/>
                                          </p:val>
                                        </p:tav>
                                        <p:tav tm="100000">
                                          <p:val>
                                            <p:strVal val="#ppt_x"/>
                                          </p:val>
                                        </p:tav>
                                      </p:tavLst>
                                    </p:anim>
                                    <p:anim calcmode="lin" valueType="num">
                                      <p:cBhvr additive="base">
                                        <p:cTn id="27" dur="1000" fill="hold"/>
                                        <p:tgtEl>
                                          <p:spTgt spid="82"/>
                                        </p:tgtEl>
                                        <p:attrNameLst>
                                          <p:attrName>ppt_y</p:attrName>
                                        </p:attrNameLst>
                                      </p:cBhvr>
                                      <p:tavLst>
                                        <p:tav tm="0">
                                          <p:val>
                                            <p:strVal val="0-#ppt_h/2"/>
                                          </p:val>
                                        </p:tav>
                                        <p:tav tm="100000">
                                          <p:val>
                                            <p:strVal val="#ppt_y"/>
                                          </p:val>
                                        </p:tav>
                                      </p:tavLst>
                                    </p:anim>
                                  </p:childTnLst>
                                </p:cTn>
                              </p:par>
                            </p:childTnLst>
                          </p:cTn>
                        </p:par>
                        <p:par>
                          <p:cTn id="28" fill="hold">
                            <p:stCondLst>
                              <p:cond delay="3500"/>
                            </p:stCondLst>
                            <p:childTnLst>
                              <p:par>
                                <p:cTn id="29" presetID="2" presetClass="entr" presetSubtype="1" fill="hold" nodeType="after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0-#ppt_h/2"/>
                                          </p:val>
                                        </p:tav>
                                        <p:tav tm="100000">
                                          <p:val>
                                            <p:strVal val="#ppt_y"/>
                                          </p:val>
                                        </p:tav>
                                      </p:tavLst>
                                    </p:anim>
                                  </p:childTnLst>
                                </p:cTn>
                              </p:par>
                            </p:childTnLst>
                          </p:cTn>
                        </p:par>
                        <p:par>
                          <p:cTn id="33" fill="hold">
                            <p:stCondLst>
                              <p:cond delay="4500"/>
                            </p:stCondLst>
                            <p:childTnLst>
                              <p:par>
                                <p:cTn id="34" presetID="2" presetClass="entr" presetSubtype="1" fill="hold" nodeType="after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additive="base">
                                        <p:cTn id="36" dur="500" fill="hold"/>
                                        <p:tgtEl>
                                          <p:spTgt spid="81"/>
                                        </p:tgtEl>
                                        <p:attrNameLst>
                                          <p:attrName>ppt_x</p:attrName>
                                        </p:attrNameLst>
                                      </p:cBhvr>
                                      <p:tavLst>
                                        <p:tav tm="0">
                                          <p:val>
                                            <p:strVal val="#ppt_x"/>
                                          </p:val>
                                        </p:tav>
                                        <p:tav tm="100000">
                                          <p:val>
                                            <p:strVal val="#ppt_x"/>
                                          </p:val>
                                        </p:tav>
                                      </p:tavLst>
                                    </p:anim>
                                    <p:anim calcmode="lin" valueType="num">
                                      <p:cBhvr additive="base">
                                        <p:cTn id="37" dur="500" fill="hold"/>
                                        <p:tgtEl>
                                          <p:spTgt spid="81"/>
                                        </p:tgtEl>
                                        <p:attrNameLst>
                                          <p:attrName>ppt_y</p:attrName>
                                        </p:attrNameLst>
                                      </p:cBhvr>
                                      <p:tavLst>
                                        <p:tav tm="0">
                                          <p:val>
                                            <p:strVal val="0-#ppt_h/2"/>
                                          </p:val>
                                        </p:tav>
                                        <p:tav tm="100000">
                                          <p:val>
                                            <p:strVal val="#ppt_y"/>
                                          </p:val>
                                        </p:tav>
                                      </p:tavLst>
                                    </p:anim>
                                  </p:childTnLst>
                                </p:cTn>
                              </p:par>
                            </p:childTnLst>
                          </p:cTn>
                        </p:par>
                        <p:par>
                          <p:cTn id="38" fill="hold">
                            <p:stCondLst>
                              <p:cond delay="5000"/>
                            </p:stCondLst>
                            <p:childTnLst>
                              <p:par>
                                <p:cTn id="39" presetID="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1000" fill="hold"/>
                                        <p:tgtEl>
                                          <p:spTgt spid="84"/>
                                        </p:tgtEl>
                                        <p:attrNameLst>
                                          <p:attrName>ppt_x</p:attrName>
                                        </p:attrNameLst>
                                      </p:cBhvr>
                                      <p:tavLst>
                                        <p:tav tm="0">
                                          <p:val>
                                            <p:strVal val="#ppt_x"/>
                                          </p:val>
                                        </p:tav>
                                        <p:tav tm="100000">
                                          <p:val>
                                            <p:strVal val="#ppt_x"/>
                                          </p:val>
                                        </p:tav>
                                      </p:tavLst>
                                    </p:anim>
                                    <p:anim calcmode="lin" valueType="num">
                                      <p:cBhvr additive="base">
                                        <p:cTn id="42" dur="1000" fill="hold"/>
                                        <p:tgtEl>
                                          <p:spTgt spid="8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nodeType="clickEffect">
                                  <p:stCondLst>
                                    <p:cond delay="0"/>
                                  </p:stCondLst>
                                  <p:childTnLst>
                                    <p:anim calcmode="lin" valueType="num">
                                      <p:cBhvr additive="base">
                                        <p:cTn id="46" dur="1000"/>
                                        <p:tgtEl>
                                          <p:spTgt spid="81"/>
                                        </p:tgtEl>
                                        <p:attrNameLst>
                                          <p:attrName>ppt_x</p:attrName>
                                        </p:attrNameLst>
                                      </p:cBhvr>
                                      <p:tavLst>
                                        <p:tav tm="0">
                                          <p:val>
                                            <p:strVal val="ppt_x"/>
                                          </p:val>
                                        </p:tav>
                                        <p:tav tm="100000">
                                          <p:val>
                                            <p:strVal val="ppt_x"/>
                                          </p:val>
                                        </p:tav>
                                      </p:tavLst>
                                    </p:anim>
                                    <p:anim calcmode="lin" valueType="num">
                                      <p:cBhvr additive="base">
                                        <p:cTn id="47" dur="1000"/>
                                        <p:tgtEl>
                                          <p:spTgt spid="81"/>
                                        </p:tgtEl>
                                        <p:attrNameLst>
                                          <p:attrName>ppt_y</p:attrName>
                                        </p:attrNameLst>
                                      </p:cBhvr>
                                      <p:tavLst>
                                        <p:tav tm="0">
                                          <p:val>
                                            <p:strVal val="ppt_y"/>
                                          </p:val>
                                        </p:tav>
                                        <p:tav tm="100000">
                                          <p:val>
                                            <p:strVal val="0-ppt_h/2"/>
                                          </p:val>
                                        </p:tav>
                                      </p:tavLst>
                                    </p:anim>
                                    <p:set>
                                      <p:cBhvr>
                                        <p:cTn id="48" dur="1" fill="hold">
                                          <p:stCondLst>
                                            <p:cond delay="999"/>
                                          </p:stCondLst>
                                        </p:cTn>
                                        <p:tgtEl>
                                          <p:spTgt spid="81"/>
                                        </p:tgtEl>
                                        <p:attrNameLst>
                                          <p:attrName>style.visibility</p:attrName>
                                        </p:attrNameLst>
                                      </p:cBhvr>
                                      <p:to>
                                        <p:strVal val="hidden"/>
                                      </p:to>
                                    </p:set>
                                  </p:childTnLst>
                                </p:cTn>
                              </p:par>
                              <p:par>
                                <p:cTn id="49" presetID="2" presetClass="exit" presetSubtype="8" fill="hold" nodeType="withEffect">
                                  <p:stCondLst>
                                    <p:cond delay="0"/>
                                  </p:stCondLst>
                                  <p:childTnLst>
                                    <p:anim calcmode="lin" valueType="num">
                                      <p:cBhvr additive="base">
                                        <p:cTn id="50" dur="1000"/>
                                        <p:tgtEl>
                                          <p:spTgt spid="74"/>
                                        </p:tgtEl>
                                        <p:attrNameLst>
                                          <p:attrName>ppt_x</p:attrName>
                                        </p:attrNameLst>
                                      </p:cBhvr>
                                      <p:tavLst>
                                        <p:tav tm="0">
                                          <p:val>
                                            <p:strVal val="ppt_x"/>
                                          </p:val>
                                        </p:tav>
                                        <p:tav tm="100000">
                                          <p:val>
                                            <p:strVal val="0-ppt_w/2"/>
                                          </p:val>
                                        </p:tav>
                                      </p:tavLst>
                                    </p:anim>
                                    <p:anim calcmode="lin" valueType="num">
                                      <p:cBhvr additive="base">
                                        <p:cTn id="51" dur="1000"/>
                                        <p:tgtEl>
                                          <p:spTgt spid="74"/>
                                        </p:tgtEl>
                                        <p:attrNameLst>
                                          <p:attrName>ppt_y</p:attrName>
                                        </p:attrNameLst>
                                      </p:cBhvr>
                                      <p:tavLst>
                                        <p:tav tm="0">
                                          <p:val>
                                            <p:strVal val="ppt_y"/>
                                          </p:val>
                                        </p:tav>
                                        <p:tav tm="100000">
                                          <p:val>
                                            <p:strVal val="ppt_y"/>
                                          </p:val>
                                        </p:tav>
                                      </p:tavLst>
                                    </p:anim>
                                    <p:set>
                                      <p:cBhvr>
                                        <p:cTn id="52" dur="1" fill="hold">
                                          <p:stCondLst>
                                            <p:cond delay="999"/>
                                          </p:stCondLst>
                                        </p:cTn>
                                        <p:tgtEl>
                                          <p:spTgt spid="7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nodeType="clickEffect">
                                  <p:stCondLst>
                                    <p:cond delay="0"/>
                                  </p:stCondLst>
                                  <p:childTnLst>
                                    <p:anim calcmode="lin" valueType="num">
                                      <p:cBhvr additive="base">
                                        <p:cTn id="56" dur="500"/>
                                        <p:tgtEl>
                                          <p:spTgt spid="83"/>
                                        </p:tgtEl>
                                        <p:attrNameLst>
                                          <p:attrName>ppt_x</p:attrName>
                                        </p:attrNameLst>
                                      </p:cBhvr>
                                      <p:tavLst>
                                        <p:tav tm="0">
                                          <p:val>
                                            <p:strVal val="ppt_x"/>
                                          </p:val>
                                        </p:tav>
                                        <p:tav tm="100000">
                                          <p:val>
                                            <p:strVal val="ppt_x"/>
                                          </p:val>
                                        </p:tav>
                                      </p:tavLst>
                                    </p:anim>
                                    <p:anim calcmode="lin" valueType="num">
                                      <p:cBhvr additive="base">
                                        <p:cTn id="57" dur="500"/>
                                        <p:tgtEl>
                                          <p:spTgt spid="83"/>
                                        </p:tgtEl>
                                        <p:attrNameLst>
                                          <p:attrName>ppt_y</p:attrName>
                                        </p:attrNameLst>
                                      </p:cBhvr>
                                      <p:tavLst>
                                        <p:tav tm="0">
                                          <p:val>
                                            <p:strVal val="ppt_y"/>
                                          </p:val>
                                        </p:tav>
                                        <p:tav tm="100000">
                                          <p:val>
                                            <p:strVal val="0-ppt_h/2"/>
                                          </p:val>
                                        </p:tav>
                                      </p:tavLst>
                                    </p:anim>
                                    <p:set>
                                      <p:cBhvr>
                                        <p:cTn id="58" dur="1" fill="hold">
                                          <p:stCondLst>
                                            <p:cond delay="499"/>
                                          </p:stCondLst>
                                        </p:cTn>
                                        <p:tgtEl>
                                          <p:spTgt spid="83"/>
                                        </p:tgtEl>
                                        <p:attrNameLst>
                                          <p:attrName>style.visibility</p:attrName>
                                        </p:attrNameLst>
                                      </p:cBhvr>
                                      <p:to>
                                        <p:strVal val="hidden"/>
                                      </p:to>
                                    </p:se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box(in)">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ox(i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1" nodeType="clickEffect">
                                  <p:stCondLst>
                                    <p:cond delay="0"/>
                                  </p:stCondLst>
                                  <p:childTnLst>
                                    <p:animEffect transition="out" filter="box(in)">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par>
                          <p:cTn id="73" fill="hold">
                            <p:stCondLst>
                              <p:cond delay="500"/>
                            </p:stCondLst>
                            <p:childTnLst>
                              <p:par>
                                <p:cTn id="74" presetID="2" presetClass="exit" presetSubtype="1" fill="hold" nodeType="afterEffect">
                                  <p:stCondLst>
                                    <p:cond delay="0"/>
                                  </p:stCondLst>
                                  <p:childTnLst>
                                    <p:anim calcmode="lin" valueType="num">
                                      <p:cBhvr additive="base">
                                        <p:cTn id="75" dur="500"/>
                                        <p:tgtEl>
                                          <p:spTgt spid="82"/>
                                        </p:tgtEl>
                                        <p:attrNameLst>
                                          <p:attrName>ppt_x</p:attrName>
                                        </p:attrNameLst>
                                      </p:cBhvr>
                                      <p:tavLst>
                                        <p:tav tm="0">
                                          <p:val>
                                            <p:strVal val="ppt_x"/>
                                          </p:val>
                                        </p:tav>
                                        <p:tav tm="100000">
                                          <p:val>
                                            <p:strVal val="ppt_x"/>
                                          </p:val>
                                        </p:tav>
                                      </p:tavLst>
                                    </p:anim>
                                    <p:anim calcmode="lin" valueType="num">
                                      <p:cBhvr additive="base">
                                        <p:cTn id="76" dur="500"/>
                                        <p:tgtEl>
                                          <p:spTgt spid="82"/>
                                        </p:tgtEl>
                                        <p:attrNameLst>
                                          <p:attrName>ppt_y</p:attrName>
                                        </p:attrNameLst>
                                      </p:cBhvr>
                                      <p:tavLst>
                                        <p:tav tm="0">
                                          <p:val>
                                            <p:strVal val="ppt_y"/>
                                          </p:val>
                                        </p:tav>
                                        <p:tav tm="100000">
                                          <p:val>
                                            <p:strVal val="0-ppt_h/2"/>
                                          </p:val>
                                        </p:tav>
                                      </p:tavLst>
                                    </p:anim>
                                    <p:set>
                                      <p:cBhvr>
                                        <p:cTn id="77" dur="1" fill="hold">
                                          <p:stCondLst>
                                            <p:cond delay="499"/>
                                          </p:stCondLst>
                                        </p:cTn>
                                        <p:tgtEl>
                                          <p:spTgt spid="82"/>
                                        </p:tgtEl>
                                        <p:attrNameLst>
                                          <p:attrName>style.visibility</p:attrName>
                                        </p:attrNameLst>
                                      </p:cBhvr>
                                      <p:to>
                                        <p:strVal val="hidden"/>
                                      </p:to>
                                    </p:set>
                                  </p:childTnLst>
                                </p:cTn>
                              </p:par>
                            </p:childTnLst>
                          </p:cTn>
                        </p:par>
                        <p:par>
                          <p:cTn id="78" fill="hold">
                            <p:stCondLst>
                              <p:cond delay="1000"/>
                            </p:stCondLst>
                            <p:childTnLst>
                              <p:par>
                                <p:cTn id="79" presetID="2" presetClass="entr" presetSubtype="1" fill="hold" nodeType="afterEffect">
                                  <p:stCondLst>
                                    <p:cond delay="0"/>
                                  </p:stCondLst>
                                  <p:childTnLst>
                                    <p:set>
                                      <p:cBhvr>
                                        <p:cTn id="80" dur="1" fill="hold">
                                          <p:stCondLst>
                                            <p:cond delay="0"/>
                                          </p:stCondLst>
                                        </p:cTn>
                                        <p:tgtEl>
                                          <p:spTgt spid="98"/>
                                        </p:tgtEl>
                                        <p:attrNameLst>
                                          <p:attrName>style.visibility</p:attrName>
                                        </p:attrNameLst>
                                      </p:cBhvr>
                                      <p:to>
                                        <p:strVal val="visible"/>
                                      </p:to>
                                    </p:set>
                                    <p:anim calcmode="lin" valueType="num">
                                      <p:cBhvr additive="base">
                                        <p:cTn id="81" dur="500" fill="hold"/>
                                        <p:tgtEl>
                                          <p:spTgt spid="98"/>
                                        </p:tgtEl>
                                        <p:attrNameLst>
                                          <p:attrName>ppt_x</p:attrName>
                                        </p:attrNameLst>
                                      </p:cBhvr>
                                      <p:tavLst>
                                        <p:tav tm="0">
                                          <p:val>
                                            <p:strVal val="#ppt_x"/>
                                          </p:val>
                                        </p:tav>
                                        <p:tav tm="100000">
                                          <p:val>
                                            <p:strVal val="#ppt_x"/>
                                          </p:val>
                                        </p:tav>
                                      </p:tavLst>
                                    </p:anim>
                                    <p:anim calcmode="lin" valueType="num">
                                      <p:cBhvr additive="base">
                                        <p:cTn id="82" dur="500" fill="hold"/>
                                        <p:tgtEl>
                                          <p:spTgt spid="98"/>
                                        </p:tgtEl>
                                        <p:attrNameLst>
                                          <p:attrName>ppt_y</p:attrName>
                                        </p:attrNameLst>
                                      </p:cBhvr>
                                      <p:tavLst>
                                        <p:tav tm="0">
                                          <p:val>
                                            <p:strVal val="0-#ppt_h/2"/>
                                          </p:val>
                                        </p:tav>
                                        <p:tav tm="100000">
                                          <p:val>
                                            <p:strVal val="#ppt_y"/>
                                          </p:val>
                                        </p:tav>
                                      </p:tavLst>
                                    </p:anim>
                                  </p:childTnLst>
                                </p:cTn>
                              </p:par>
                            </p:childTnLst>
                          </p:cTn>
                        </p:par>
                        <p:par>
                          <p:cTn id="83" fill="hold">
                            <p:stCondLst>
                              <p:cond delay="1500"/>
                            </p:stCondLst>
                            <p:childTnLst>
                              <p:par>
                                <p:cTn id="84" presetID="2" presetClass="entr" presetSubtype="1" fill="hold" nodeType="afterEffect">
                                  <p:stCondLst>
                                    <p:cond delay="0"/>
                                  </p:stCondLst>
                                  <p:childTnLst>
                                    <p:set>
                                      <p:cBhvr>
                                        <p:cTn id="85" dur="1" fill="hold">
                                          <p:stCondLst>
                                            <p:cond delay="0"/>
                                          </p:stCondLst>
                                        </p:cTn>
                                        <p:tgtEl>
                                          <p:spTgt spid="99"/>
                                        </p:tgtEl>
                                        <p:attrNameLst>
                                          <p:attrName>style.visibility</p:attrName>
                                        </p:attrNameLst>
                                      </p:cBhvr>
                                      <p:to>
                                        <p:strVal val="visible"/>
                                      </p:to>
                                    </p:set>
                                    <p:anim calcmode="lin" valueType="num">
                                      <p:cBhvr additive="base">
                                        <p:cTn id="86" dur="500" fill="hold"/>
                                        <p:tgtEl>
                                          <p:spTgt spid="99"/>
                                        </p:tgtEl>
                                        <p:attrNameLst>
                                          <p:attrName>ppt_x</p:attrName>
                                        </p:attrNameLst>
                                      </p:cBhvr>
                                      <p:tavLst>
                                        <p:tav tm="0">
                                          <p:val>
                                            <p:strVal val="#ppt_x"/>
                                          </p:val>
                                        </p:tav>
                                        <p:tav tm="100000">
                                          <p:val>
                                            <p:strVal val="#ppt_x"/>
                                          </p:val>
                                        </p:tav>
                                      </p:tavLst>
                                    </p:anim>
                                    <p:anim calcmode="lin" valueType="num">
                                      <p:cBhvr additive="base">
                                        <p:cTn id="87" dur="500" fill="hold"/>
                                        <p:tgtEl>
                                          <p:spTgt spid="99"/>
                                        </p:tgtEl>
                                        <p:attrNameLst>
                                          <p:attrName>ppt_y</p:attrName>
                                        </p:attrNameLst>
                                      </p:cBhvr>
                                      <p:tavLst>
                                        <p:tav tm="0">
                                          <p:val>
                                            <p:strVal val="0-#ppt_h/2"/>
                                          </p:val>
                                        </p:tav>
                                        <p:tav tm="100000">
                                          <p:val>
                                            <p:strVal val="#ppt_y"/>
                                          </p:val>
                                        </p:tav>
                                      </p:tavLst>
                                    </p:anim>
                                  </p:childTnLst>
                                </p:cTn>
                              </p:par>
                            </p:childTnLst>
                          </p:cTn>
                        </p:par>
                        <p:par>
                          <p:cTn id="88" fill="hold">
                            <p:stCondLst>
                              <p:cond delay="2000"/>
                            </p:stCondLst>
                            <p:childTnLst>
                              <p:par>
                                <p:cTn id="89" presetID="2" presetClass="entr" presetSubtype="1" fill="hold" nodeType="afterEffect">
                                  <p:stCondLst>
                                    <p:cond delay="0"/>
                                  </p:stCondLst>
                                  <p:childTnLst>
                                    <p:set>
                                      <p:cBhvr>
                                        <p:cTn id="90" dur="1" fill="hold">
                                          <p:stCondLst>
                                            <p:cond delay="0"/>
                                          </p:stCondLst>
                                        </p:cTn>
                                        <p:tgtEl>
                                          <p:spTgt spid="100"/>
                                        </p:tgtEl>
                                        <p:attrNameLst>
                                          <p:attrName>style.visibility</p:attrName>
                                        </p:attrNameLst>
                                      </p:cBhvr>
                                      <p:to>
                                        <p:strVal val="visible"/>
                                      </p:to>
                                    </p:set>
                                    <p:anim calcmode="lin" valueType="num">
                                      <p:cBhvr additive="base">
                                        <p:cTn id="91" dur="500" fill="hold"/>
                                        <p:tgtEl>
                                          <p:spTgt spid="100"/>
                                        </p:tgtEl>
                                        <p:attrNameLst>
                                          <p:attrName>ppt_x</p:attrName>
                                        </p:attrNameLst>
                                      </p:cBhvr>
                                      <p:tavLst>
                                        <p:tav tm="0">
                                          <p:val>
                                            <p:strVal val="#ppt_x"/>
                                          </p:val>
                                        </p:tav>
                                        <p:tav tm="100000">
                                          <p:val>
                                            <p:strVal val="#ppt_x"/>
                                          </p:val>
                                        </p:tav>
                                      </p:tavLst>
                                    </p:anim>
                                    <p:anim calcmode="lin" valueType="num">
                                      <p:cBhvr additive="base">
                                        <p:cTn id="92" dur="500" fill="hold"/>
                                        <p:tgtEl>
                                          <p:spTgt spid="100"/>
                                        </p:tgtEl>
                                        <p:attrNameLst>
                                          <p:attrName>ppt_y</p:attrName>
                                        </p:attrNameLst>
                                      </p:cBhvr>
                                      <p:tavLst>
                                        <p:tav tm="0">
                                          <p:val>
                                            <p:strVal val="0-#ppt_h/2"/>
                                          </p:val>
                                        </p:tav>
                                        <p:tav tm="100000">
                                          <p:val>
                                            <p:strVal val="#ppt_y"/>
                                          </p:val>
                                        </p:tav>
                                      </p:tavLst>
                                    </p:anim>
                                  </p:childTnLst>
                                </p:cTn>
                              </p:par>
                            </p:childTnLst>
                          </p:cTn>
                        </p:par>
                        <p:par>
                          <p:cTn id="93" fill="hold">
                            <p:stCondLst>
                              <p:cond delay="2500"/>
                            </p:stCondLst>
                            <p:childTnLst>
                              <p:par>
                                <p:cTn id="94" presetID="2" presetClass="entr" presetSubtype="1" fill="hold" nodeType="afterEffect">
                                  <p:stCondLst>
                                    <p:cond delay="0"/>
                                  </p:stCondLst>
                                  <p:childTnLst>
                                    <p:set>
                                      <p:cBhvr>
                                        <p:cTn id="95" dur="1" fill="hold">
                                          <p:stCondLst>
                                            <p:cond delay="0"/>
                                          </p:stCondLst>
                                        </p:cTn>
                                        <p:tgtEl>
                                          <p:spTgt spid="95"/>
                                        </p:tgtEl>
                                        <p:attrNameLst>
                                          <p:attrName>style.visibility</p:attrName>
                                        </p:attrNameLst>
                                      </p:cBhvr>
                                      <p:to>
                                        <p:strVal val="visible"/>
                                      </p:to>
                                    </p:set>
                                    <p:anim calcmode="lin" valueType="num">
                                      <p:cBhvr additive="base">
                                        <p:cTn id="96" dur="500" fill="hold"/>
                                        <p:tgtEl>
                                          <p:spTgt spid="95"/>
                                        </p:tgtEl>
                                        <p:attrNameLst>
                                          <p:attrName>ppt_x</p:attrName>
                                        </p:attrNameLst>
                                      </p:cBhvr>
                                      <p:tavLst>
                                        <p:tav tm="0">
                                          <p:val>
                                            <p:strVal val="#ppt_x"/>
                                          </p:val>
                                        </p:tav>
                                        <p:tav tm="100000">
                                          <p:val>
                                            <p:strVal val="#ppt_x"/>
                                          </p:val>
                                        </p:tav>
                                      </p:tavLst>
                                    </p:anim>
                                    <p:anim calcmode="lin" valueType="num">
                                      <p:cBhvr additive="base">
                                        <p:cTn id="97" dur="500" fill="hold"/>
                                        <p:tgtEl>
                                          <p:spTgt spid="95"/>
                                        </p:tgtEl>
                                        <p:attrNameLst>
                                          <p:attrName>ppt_y</p:attrName>
                                        </p:attrNameLst>
                                      </p:cBhvr>
                                      <p:tavLst>
                                        <p:tav tm="0">
                                          <p:val>
                                            <p:strVal val="0-#ppt_h/2"/>
                                          </p:val>
                                        </p:tav>
                                        <p:tav tm="100000">
                                          <p:val>
                                            <p:strVal val="#ppt_y"/>
                                          </p:val>
                                        </p:tav>
                                      </p:tavLst>
                                    </p:anim>
                                  </p:childTnLst>
                                </p:cTn>
                              </p:par>
                            </p:childTnLst>
                          </p:cTn>
                        </p:par>
                        <p:par>
                          <p:cTn id="98" fill="hold">
                            <p:stCondLst>
                              <p:cond delay="3000"/>
                            </p:stCondLst>
                            <p:childTnLst>
                              <p:par>
                                <p:cTn id="99" presetID="2" presetClass="entr" presetSubtype="1" fill="hold" nodeType="afterEffect">
                                  <p:stCondLst>
                                    <p:cond delay="0"/>
                                  </p:stCondLst>
                                  <p:childTnLst>
                                    <p:set>
                                      <p:cBhvr>
                                        <p:cTn id="100" dur="1" fill="hold">
                                          <p:stCondLst>
                                            <p:cond delay="0"/>
                                          </p:stCondLst>
                                        </p:cTn>
                                        <p:tgtEl>
                                          <p:spTgt spid="101"/>
                                        </p:tgtEl>
                                        <p:attrNameLst>
                                          <p:attrName>style.visibility</p:attrName>
                                        </p:attrNameLst>
                                      </p:cBhvr>
                                      <p:to>
                                        <p:strVal val="visible"/>
                                      </p:to>
                                    </p:set>
                                    <p:anim calcmode="lin" valueType="num">
                                      <p:cBhvr additive="base">
                                        <p:cTn id="101" dur="500" fill="hold"/>
                                        <p:tgtEl>
                                          <p:spTgt spid="101"/>
                                        </p:tgtEl>
                                        <p:attrNameLst>
                                          <p:attrName>ppt_x</p:attrName>
                                        </p:attrNameLst>
                                      </p:cBhvr>
                                      <p:tavLst>
                                        <p:tav tm="0">
                                          <p:val>
                                            <p:strVal val="#ppt_x"/>
                                          </p:val>
                                        </p:tav>
                                        <p:tav tm="100000">
                                          <p:val>
                                            <p:strVal val="#ppt_x"/>
                                          </p:val>
                                        </p:tav>
                                      </p:tavLst>
                                    </p:anim>
                                    <p:anim calcmode="lin" valueType="num">
                                      <p:cBhvr additive="base">
                                        <p:cTn id="102" dur="500" fill="hold"/>
                                        <p:tgtEl>
                                          <p:spTgt spid="101"/>
                                        </p:tgtEl>
                                        <p:attrNameLst>
                                          <p:attrName>ppt_y</p:attrName>
                                        </p:attrNameLst>
                                      </p:cBhvr>
                                      <p:tavLst>
                                        <p:tav tm="0">
                                          <p:val>
                                            <p:strVal val="0-#ppt_h/2"/>
                                          </p:val>
                                        </p:tav>
                                        <p:tav tm="100000">
                                          <p:val>
                                            <p:strVal val="#ppt_y"/>
                                          </p:val>
                                        </p:tav>
                                      </p:tavLst>
                                    </p:anim>
                                  </p:childTnLst>
                                </p:cTn>
                              </p:par>
                            </p:childTnLst>
                          </p:cTn>
                        </p:par>
                        <p:par>
                          <p:cTn id="103" fill="hold">
                            <p:stCondLst>
                              <p:cond delay="3500"/>
                            </p:stCondLst>
                            <p:childTnLst>
                              <p:par>
                                <p:cTn id="104" presetID="2" presetClass="entr" presetSubtype="1" fill="hold" nodeType="afterEffect">
                                  <p:stCondLst>
                                    <p:cond delay="0"/>
                                  </p:stCondLst>
                                  <p:childTnLst>
                                    <p:set>
                                      <p:cBhvr>
                                        <p:cTn id="105" dur="1" fill="hold">
                                          <p:stCondLst>
                                            <p:cond delay="0"/>
                                          </p:stCondLst>
                                        </p:cTn>
                                        <p:tgtEl>
                                          <p:spTgt spid="102"/>
                                        </p:tgtEl>
                                        <p:attrNameLst>
                                          <p:attrName>style.visibility</p:attrName>
                                        </p:attrNameLst>
                                      </p:cBhvr>
                                      <p:to>
                                        <p:strVal val="visible"/>
                                      </p:to>
                                    </p:set>
                                    <p:anim calcmode="lin" valueType="num">
                                      <p:cBhvr additive="base">
                                        <p:cTn id="106" dur="500" fill="hold"/>
                                        <p:tgtEl>
                                          <p:spTgt spid="102"/>
                                        </p:tgtEl>
                                        <p:attrNameLst>
                                          <p:attrName>ppt_x</p:attrName>
                                        </p:attrNameLst>
                                      </p:cBhvr>
                                      <p:tavLst>
                                        <p:tav tm="0">
                                          <p:val>
                                            <p:strVal val="#ppt_x"/>
                                          </p:val>
                                        </p:tav>
                                        <p:tav tm="100000">
                                          <p:val>
                                            <p:strVal val="#ppt_x"/>
                                          </p:val>
                                        </p:tav>
                                      </p:tavLst>
                                    </p:anim>
                                    <p:anim calcmode="lin" valueType="num">
                                      <p:cBhvr additive="base">
                                        <p:cTn id="107"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1" fill="hold" nodeType="clickEffect">
                                  <p:stCondLst>
                                    <p:cond delay="0"/>
                                  </p:stCondLst>
                                  <p:childTnLst>
                                    <p:anim calcmode="lin" valueType="num">
                                      <p:cBhvr additive="base">
                                        <p:cTn id="111" dur="500"/>
                                        <p:tgtEl>
                                          <p:spTgt spid="101"/>
                                        </p:tgtEl>
                                        <p:attrNameLst>
                                          <p:attrName>ppt_x</p:attrName>
                                        </p:attrNameLst>
                                      </p:cBhvr>
                                      <p:tavLst>
                                        <p:tav tm="0">
                                          <p:val>
                                            <p:strVal val="ppt_x"/>
                                          </p:val>
                                        </p:tav>
                                        <p:tav tm="100000">
                                          <p:val>
                                            <p:strVal val="ppt_x"/>
                                          </p:val>
                                        </p:tav>
                                      </p:tavLst>
                                    </p:anim>
                                    <p:anim calcmode="lin" valueType="num">
                                      <p:cBhvr additive="base">
                                        <p:cTn id="112" dur="500"/>
                                        <p:tgtEl>
                                          <p:spTgt spid="101"/>
                                        </p:tgtEl>
                                        <p:attrNameLst>
                                          <p:attrName>ppt_y</p:attrName>
                                        </p:attrNameLst>
                                      </p:cBhvr>
                                      <p:tavLst>
                                        <p:tav tm="0">
                                          <p:val>
                                            <p:strVal val="ppt_y"/>
                                          </p:val>
                                        </p:tav>
                                        <p:tav tm="100000">
                                          <p:val>
                                            <p:strVal val="0-ppt_h/2"/>
                                          </p:val>
                                        </p:tav>
                                      </p:tavLst>
                                    </p:anim>
                                    <p:set>
                                      <p:cBhvr>
                                        <p:cTn id="113" dur="1" fill="hold">
                                          <p:stCondLst>
                                            <p:cond delay="499"/>
                                          </p:stCondLst>
                                        </p:cTn>
                                        <p:tgtEl>
                                          <p:spTgt spid="101"/>
                                        </p:tgtEl>
                                        <p:attrNameLst>
                                          <p:attrName>style.visibility</p:attrName>
                                        </p:attrNameLst>
                                      </p:cBhvr>
                                      <p:to>
                                        <p:strVal val="hidden"/>
                                      </p:to>
                                    </p:set>
                                  </p:childTnLst>
                                </p:cTn>
                              </p:par>
                            </p:childTnLst>
                          </p:cTn>
                        </p:par>
                        <p:par>
                          <p:cTn id="114" fill="hold">
                            <p:stCondLst>
                              <p:cond delay="500"/>
                            </p:stCondLst>
                            <p:childTnLst>
                              <p:par>
                                <p:cTn id="115" presetID="4" presetClass="entr" presetSubtype="16" fill="hold" nodeType="afterEffect">
                                  <p:stCondLst>
                                    <p:cond delay="0"/>
                                  </p:stCondLst>
                                  <p:childTnLst>
                                    <p:set>
                                      <p:cBhvr>
                                        <p:cTn id="116" dur="1" fill="hold">
                                          <p:stCondLst>
                                            <p:cond delay="0"/>
                                          </p:stCondLst>
                                        </p:cTn>
                                        <p:tgtEl>
                                          <p:spTgt spid="103"/>
                                        </p:tgtEl>
                                        <p:attrNameLst>
                                          <p:attrName>style.visibility</p:attrName>
                                        </p:attrNameLst>
                                      </p:cBhvr>
                                      <p:to>
                                        <p:strVal val="visible"/>
                                      </p:to>
                                    </p:set>
                                    <p:animEffect transition="in" filter="box(in)">
                                      <p:cBhvr>
                                        <p:cTn id="117" dur="500"/>
                                        <p:tgtEl>
                                          <p:spTgt spid="103"/>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box(in)">
                                      <p:cBhvr>
                                        <p:cTn id="122" dur="500"/>
                                        <p:tgtEl>
                                          <p:spTgt spid="58"/>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xit" presetSubtype="16" fill="hold" grpId="1" nodeType="clickEffect">
                                  <p:stCondLst>
                                    <p:cond delay="0"/>
                                  </p:stCondLst>
                                  <p:childTnLst>
                                    <p:animEffect transition="out" filter="box(in)">
                                      <p:cBhvr>
                                        <p:cTn id="126" dur="500"/>
                                        <p:tgtEl>
                                          <p:spTgt spid="58"/>
                                        </p:tgtEl>
                                      </p:cBhvr>
                                    </p:animEffect>
                                    <p:set>
                                      <p:cBhvr>
                                        <p:cTn id="127" dur="1" fill="hold">
                                          <p:stCondLst>
                                            <p:cond delay="499"/>
                                          </p:stCondLst>
                                        </p:cTn>
                                        <p:tgtEl>
                                          <p:spTgt spid="58"/>
                                        </p:tgtEl>
                                        <p:attrNameLst>
                                          <p:attrName>style.visibility</p:attrName>
                                        </p:attrNameLst>
                                      </p:cBhvr>
                                      <p:to>
                                        <p:strVal val="hidden"/>
                                      </p:to>
                                    </p:set>
                                  </p:childTnLst>
                                </p:cTn>
                              </p:par>
                            </p:childTnLst>
                          </p:cTn>
                        </p:par>
                        <p:par>
                          <p:cTn id="128" fill="hold">
                            <p:stCondLst>
                              <p:cond delay="500"/>
                            </p:stCondLst>
                            <p:childTnLst>
                              <p:par>
                                <p:cTn id="129" presetID="2" presetClass="exit" presetSubtype="1" fill="hold" nodeType="afterEffect">
                                  <p:stCondLst>
                                    <p:cond delay="0"/>
                                  </p:stCondLst>
                                  <p:childTnLst>
                                    <p:anim calcmode="lin" valueType="num">
                                      <p:cBhvr additive="base">
                                        <p:cTn id="130" dur="500"/>
                                        <p:tgtEl>
                                          <p:spTgt spid="95"/>
                                        </p:tgtEl>
                                        <p:attrNameLst>
                                          <p:attrName>ppt_x</p:attrName>
                                        </p:attrNameLst>
                                      </p:cBhvr>
                                      <p:tavLst>
                                        <p:tav tm="0">
                                          <p:val>
                                            <p:strVal val="ppt_x"/>
                                          </p:val>
                                        </p:tav>
                                        <p:tav tm="100000">
                                          <p:val>
                                            <p:strVal val="ppt_x"/>
                                          </p:val>
                                        </p:tav>
                                      </p:tavLst>
                                    </p:anim>
                                    <p:anim calcmode="lin" valueType="num">
                                      <p:cBhvr additive="base">
                                        <p:cTn id="131" dur="500"/>
                                        <p:tgtEl>
                                          <p:spTgt spid="95"/>
                                        </p:tgtEl>
                                        <p:attrNameLst>
                                          <p:attrName>ppt_y</p:attrName>
                                        </p:attrNameLst>
                                      </p:cBhvr>
                                      <p:tavLst>
                                        <p:tav tm="0">
                                          <p:val>
                                            <p:strVal val="ppt_y"/>
                                          </p:val>
                                        </p:tav>
                                        <p:tav tm="100000">
                                          <p:val>
                                            <p:strVal val="0-ppt_h/2"/>
                                          </p:val>
                                        </p:tav>
                                      </p:tavLst>
                                    </p:anim>
                                    <p:set>
                                      <p:cBhvr>
                                        <p:cTn id="132" dur="1" fill="hold">
                                          <p:stCondLst>
                                            <p:cond delay="499"/>
                                          </p:stCondLst>
                                        </p:cTn>
                                        <p:tgtEl>
                                          <p:spTgt spid="95"/>
                                        </p:tgtEl>
                                        <p:attrNameLst>
                                          <p:attrName>style.visibility</p:attrName>
                                        </p:attrNameLst>
                                      </p:cBhvr>
                                      <p:to>
                                        <p:strVal val="hidden"/>
                                      </p:to>
                                    </p:set>
                                  </p:childTnLst>
                                </p:cTn>
                              </p:par>
                            </p:childTnLst>
                          </p:cTn>
                        </p:par>
                        <p:par>
                          <p:cTn id="133" fill="hold">
                            <p:stCondLst>
                              <p:cond delay="1000"/>
                            </p:stCondLst>
                            <p:childTnLst>
                              <p:par>
                                <p:cTn id="134" presetID="2" presetClass="entr" presetSubtype="1" fill="hold" nodeType="afterEffect">
                                  <p:stCondLst>
                                    <p:cond delay="0"/>
                                  </p:stCondLst>
                                  <p:childTnLst>
                                    <p:set>
                                      <p:cBhvr>
                                        <p:cTn id="135" dur="1" fill="hold">
                                          <p:stCondLst>
                                            <p:cond delay="0"/>
                                          </p:stCondLst>
                                        </p:cTn>
                                        <p:tgtEl>
                                          <p:spTgt spid="104"/>
                                        </p:tgtEl>
                                        <p:attrNameLst>
                                          <p:attrName>style.visibility</p:attrName>
                                        </p:attrNameLst>
                                      </p:cBhvr>
                                      <p:to>
                                        <p:strVal val="visible"/>
                                      </p:to>
                                    </p:set>
                                    <p:anim calcmode="lin" valueType="num">
                                      <p:cBhvr additive="base">
                                        <p:cTn id="136" dur="500" fill="hold"/>
                                        <p:tgtEl>
                                          <p:spTgt spid="104"/>
                                        </p:tgtEl>
                                        <p:attrNameLst>
                                          <p:attrName>ppt_x</p:attrName>
                                        </p:attrNameLst>
                                      </p:cBhvr>
                                      <p:tavLst>
                                        <p:tav tm="0">
                                          <p:val>
                                            <p:strVal val="#ppt_x"/>
                                          </p:val>
                                        </p:tav>
                                        <p:tav tm="100000">
                                          <p:val>
                                            <p:strVal val="#ppt_x"/>
                                          </p:val>
                                        </p:tav>
                                      </p:tavLst>
                                    </p:anim>
                                    <p:anim calcmode="lin" valueType="num">
                                      <p:cBhvr additive="base">
                                        <p:cTn id="137" dur="500" fill="hold"/>
                                        <p:tgtEl>
                                          <p:spTgt spid="104"/>
                                        </p:tgtEl>
                                        <p:attrNameLst>
                                          <p:attrName>ppt_y</p:attrName>
                                        </p:attrNameLst>
                                      </p:cBhvr>
                                      <p:tavLst>
                                        <p:tav tm="0">
                                          <p:val>
                                            <p:strVal val="0-#ppt_h/2"/>
                                          </p:val>
                                        </p:tav>
                                        <p:tav tm="100000">
                                          <p:val>
                                            <p:strVal val="#ppt_y"/>
                                          </p:val>
                                        </p:tav>
                                      </p:tavLst>
                                    </p:anim>
                                  </p:childTnLst>
                                </p:cTn>
                              </p:par>
                            </p:childTnLst>
                          </p:cTn>
                        </p:par>
                        <p:par>
                          <p:cTn id="138" fill="hold">
                            <p:stCondLst>
                              <p:cond delay="1500"/>
                            </p:stCondLst>
                            <p:childTnLst>
                              <p:par>
                                <p:cTn id="139" presetID="2" presetClass="entr" presetSubtype="1" fill="hold" nodeType="afterEffect">
                                  <p:stCondLst>
                                    <p:cond delay="0"/>
                                  </p:stCondLst>
                                  <p:childTnLst>
                                    <p:set>
                                      <p:cBhvr>
                                        <p:cTn id="140" dur="1" fill="hold">
                                          <p:stCondLst>
                                            <p:cond delay="0"/>
                                          </p:stCondLst>
                                        </p:cTn>
                                        <p:tgtEl>
                                          <p:spTgt spid="106"/>
                                        </p:tgtEl>
                                        <p:attrNameLst>
                                          <p:attrName>style.visibility</p:attrName>
                                        </p:attrNameLst>
                                      </p:cBhvr>
                                      <p:to>
                                        <p:strVal val="visible"/>
                                      </p:to>
                                    </p:set>
                                    <p:anim calcmode="lin" valueType="num">
                                      <p:cBhvr additive="base">
                                        <p:cTn id="141" dur="500" fill="hold"/>
                                        <p:tgtEl>
                                          <p:spTgt spid="106"/>
                                        </p:tgtEl>
                                        <p:attrNameLst>
                                          <p:attrName>ppt_x</p:attrName>
                                        </p:attrNameLst>
                                      </p:cBhvr>
                                      <p:tavLst>
                                        <p:tav tm="0">
                                          <p:val>
                                            <p:strVal val="#ppt_x"/>
                                          </p:val>
                                        </p:tav>
                                        <p:tav tm="100000">
                                          <p:val>
                                            <p:strVal val="#ppt_x"/>
                                          </p:val>
                                        </p:tav>
                                      </p:tavLst>
                                    </p:anim>
                                    <p:anim calcmode="lin" valueType="num">
                                      <p:cBhvr additive="base">
                                        <p:cTn id="142" dur="500" fill="hold"/>
                                        <p:tgtEl>
                                          <p:spTgt spid="106"/>
                                        </p:tgtEl>
                                        <p:attrNameLst>
                                          <p:attrName>ppt_y</p:attrName>
                                        </p:attrNameLst>
                                      </p:cBhvr>
                                      <p:tavLst>
                                        <p:tav tm="0">
                                          <p:val>
                                            <p:strVal val="0-#ppt_h/2"/>
                                          </p:val>
                                        </p:tav>
                                        <p:tav tm="100000">
                                          <p:val>
                                            <p:strVal val="#ppt_y"/>
                                          </p:val>
                                        </p:tav>
                                      </p:tavLst>
                                    </p:anim>
                                  </p:childTnLst>
                                </p:cTn>
                              </p:par>
                            </p:childTnLst>
                          </p:cTn>
                        </p:par>
                        <p:par>
                          <p:cTn id="143" fill="hold">
                            <p:stCondLst>
                              <p:cond delay="2000"/>
                            </p:stCondLst>
                            <p:childTnLst>
                              <p:par>
                                <p:cTn id="144" presetID="2" presetClass="entr" presetSubtype="1" fill="hold" nodeType="afterEffect">
                                  <p:stCondLst>
                                    <p:cond delay="0"/>
                                  </p:stCondLst>
                                  <p:childTnLst>
                                    <p:set>
                                      <p:cBhvr>
                                        <p:cTn id="145" dur="1" fill="hold">
                                          <p:stCondLst>
                                            <p:cond delay="0"/>
                                          </p:stCondLst>
                                        </p:cTn>
                                        <p:tgtEl>
                                          <p:spTgt spid="107"/>
                                        </p:tgtEl>
                                        <p:attrNameLst>
                                          <p:attrName>style.visibility</p:attrName>
                                        </p:attrNameLst>
                                      </p:cBhvr>
                                      <p:to>
                                        <p:strVal val="visible"/>
                                      </p:to>
                                    </p:set>
                                    <p:anim calcmode="lin" valueType="num">
                                      <p:cBhvr additive="base">
                                        <p:cTn id="146" dur="500" fill="hold"/>
                                        <p:tgtEl>
                                          <p:spTgt spid="107"/>
                                        </p:tgtEl>
                                        <p:attrNameLst>
                                          <p:attrName>ppt_x</p:attrName>
                                        </p:attrNameLst>
                                      </p:cBhvr>
                                      <p:tavLst>
                                        <p:tav tm="0">
                                          <p:val>
                                            <p:strVal val="#ppt_x"/>
                                          </p:val>
                                        </p:tav>
                                        <p:tav tm="100000">
                                          <p:val>
                                            <p:strVal val="#ppt_x"/>
                                          </p:val>
                                        </p:tav>
                                      </p:tavLst>
                                    </p:anim>
                                    <p:anim calcmode="lin" valueType="num">
                                      <p:cBhvr additive="base">
                                        <p:cTn id="147"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1" fill="hold" nodeType="clickEffect">
                                  <p:stCondLst>
                                    <p:cond delay="0"/>
                                  </p:stCondLst>
                                  <p:childTnLst>
                                    <p:anim calcmode="lin" valueType="num">
                                      <p:cBhvr additive="base">
                                        <p:cTn id="151" dur="500"/>
                                        <p:tgtEl>
                                          <p:spTgt spid="106"/>
                                        </p:tgtEl>
                                        <p:attrNameLst>
                                          <p:attrName>ppt_x</p:attrName>
                                        </p:attrNameLst>
                                      </p:cBhvr>
                                      <p:tavLst>
                                        <p:tav tm="0">
                                          <p:val>
                                            <p:strVal val="ppt_x"/>
                                          </p:val>
                                        </p:tav>
                                        <p:tav tm="100000">
                                          <p:val>
                                            <p:strVal val="ppt_x"/>
                                          </p:val>
                                        </p:tav>
                                      </p:tavLst>
                                    </p:anim>
                                    <p:anim calcmode="lin" valueType="num">
                                      <p:cBhvr additive="base">
                                        <p:cTn id="152" dur="500"/>
                                        <p:tgtEl>
                                          <p:spTgt spid="106"/>
                                        </p:tgtEl>
                                        <p:attrNameLst>
                                          <p:attrName>ppt_y</p:attrName>
                                        </p:attrNameLst>
                                      </p:cBhvr>
                                      <p:tavLst>
                                        <p:tav tm="0">
                                          <p:val>
                                            <p:strVal val="ppt_y"/>
                                          </p:val>
                                        </p:tav>
                                        <p:tav tm="100000">
                                          <p:val>
                                            <p:strVal val="0-ppt_h/2"/>
                                          </p:val>
                                        </p:tav>
                                      </p:tavLst>
                                    </p:anim>
                                    <p:set>
                                      <p:cBhvr>
                                        <p:cTn id="153" dur="1" fill="hold">
                                          <p:stCondLst>
                                            <p:cond delay="499"/>
                                          </p:stCondLst>
                                        </p:cTn>
                                        <p:tgtEl>
                                          <p:spTgt spid="106"/>
                                        </p:tgtEl>
                                        <p:attrNameLst>
                                          <p:attrName>style.visibility</p:attrName>
                                        </p:attrNameLst>
                                      </p:cBhvr>
                                      <p:to>
                                        <p:strVal val="hidden"/>
                                      </p:to>
                                    </p:set>
                                  </p:childTnLst>
                                </p:cTn>
                              </p:par>
                            </p:childTnLst>
                          </p:cTn>
                        </p:par>
                        <p:par>
                          <p:cTn id="154" fill="hold">
                            <p:stCondLst>
                              <p:cond delay="500"/>
                            </p:stCondLst>
                            <p:childTnLst>
                              <p:par>
                                <p:cTn id="155" presetID="2" presetClass="exit" presetSubtype="8" fill="hold" nodeType="afterEffect">
                                  <p:stCondLst>
                                    <p:cond delay="0"/>
                                  </p:stCondLst>
                                  <p:childTnLst>
                                    <p:anim calcmode="lin" valueType="num">
                                      <p:cBhvr additive="base">
                                        <p:cTn id="156" dur="500"/>
                                        <p:tgtEl>
                                          <p:spTgt spid="75"/>
                                        </p:tgtEl>
                                        <p:attrNameLst>
                                          <p:attrName>ppt_x</p:attrName>
                                        </p:attrNameLst>
                                      </p:cBhvr>
                                      <p:tavLst>
                                        <p:tav tm="0">
                                          <p:val>
                                            <p:strVal val="ppt_x"/>
                                          </p:val>
                                        </p:tav>
                                        <p:tav tm="100000">
                                          <p:val>
                                            <p:strVal val="0-ppt_w/2"/>
                                          </p:val>
                                        </p:tav>
                                      </p:tavLst>
                                    </p:anim>
                                    <p:anim calcmode="lin" valueType="num">
                                      <p:cBhvr additive="base">
                                        <p:cTn id="157" dur="500"/>
                                        <p:tgtEl>
                                          <p:spTgt spid="75"/>
                                        </p:tgtEl>
                                        <p:attrNameLst>
                                          <p:attrName>ppt_y</p:attrName>
                                        </p:attrNameLst>
                                      </p:cBhvr>
                                      <p:tavLst>
                                        <p:tav tm="0">
                                          <p:val>
                                            <p:strVal val="ppt_y"/>
                                          </p:val>
                                        </p:tav>
                                        <p:tav tm="100000">
                                          <p:val>
                                            <p:strVal val="ppt_y"/>
                                          </p:val>
                                        </p:tav>
                                      </p:tavLst>
                                    </p:anim>
                                    <p:set>
                                      <p:cBhvr>
                                        <p:cTn id="158" dur="1" fill="hold">
                                          <p:stCondLst>
                                            <p:cond delay="499"/>
                                          </p:stCondLst>
                                        </p:cTn>
                                        <p:tgtEl>
                                          <p:spTgt spid="75"/>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 presetClass="exit" presetSubtype="1" fill="hold" nodeType="clickEffect">
                                  <p:stCondLst>
                                    <p:cond delay="0"/>
                                  </p:stCondLst>
                                  <p:childTnLst>
                                    <p:anim calcmode="lin" valueType="num">
                                      <p:cBhvr additive="base">
                                        <p:cTn id="162" dur="500"/>
                                        <p:tgtEl>
                                          <p:spTgt spid="104"/>
                                        </p:tgtEl>
                                        <p:attrNameLst>
                                          <p:attrName>ppt_x</p:attrName>
                                        </p:attrNameLst>
                                      </p:cBhvr>
                                      <p:tavLst>
                                        <p:tav tm="0">
                                          <p:val>
                                            <p:strVal val="ppt_x"/>
                                          </p:val>
                                        </p:tav>
                                        <p:tav tm="100000">
                                          <p:val>
                                            <p:strVal val="ppt_x"/>
                                          </p:val>
                                        </p:tav>
                                      </p:tavLst>
                                    </p:anim>
                                    <p:anim calcmode="lin" valueType="num">
                                      <p:cBhvr additive="base">
                                        <p:cTn id="163" dur="500"/>
                                        <p:tgtEl>
                                          <p:spTgt spid="104"/>
                                        </p:tgtEl>
                                        <p:attrNameLst>
                                          <p:attrName>ppt_y</p:attrName>
                                        </p:attrNameLst>
                                      </p:cBhvr>
                                      <p:tavLst>
                                        <p:tav tm="0">
                                          <p:val>
                                            <p:strVal val="ppt_y"/>
                                          </p:val>
                                        </p:tav>
                                        <p:tav tm="100000">
                                          <p:val>
                                            <p:strVal val="0-ppt_h/2"/>
                                          </p:val>
                                        </p:tav>
                                      </p:tavLst>
                                    </p:anim>
                                    <p:set>
                                      <p:cBhvr>
                                        <p:cTn id="164" dur="1" fill="hold">
                                          <p:stCondLst>
                                            <p:cond delay="499"/>
                                          </p:stCondLst>
                                        </p:cTn>
                                        <p:tgtEl>
                                          <p:spTgt spid="104"/>
                                        </p:tgtEl>
                                        <p:attrNameLst>
                                          <p:attrName>style.visibility</p:attrName>
                                        </p:attrNameLst>
                                      </p:cBhvr>
                                      <p:to>
                                        <p:strVal val="hidden"/>
                                      </p:to>
                                    </p:set>
                                  </p:childTnLst>
                                </p:cTn>
                              </p:par>
                            </p:childTnLst>
                          </p:cTn>
                        </p:par>
                        <p:par>
                          <p:cTn id="165" fill="hold">
                            <p:stCondLst>
                              <p:cond delay="500"/>
                            </p:stCondLst>
                            <p:childTnLst>
                              <p:par>
                                <p:cTn id="166" presetID="4" presetClass="entr" presetSubtype="16" fill="hold" nodeType="afterEffect">
                                  <p:stCondLst>
                                    <p:cond delay="0"/>
                                  </p:stCondLst>
                                  <p:childTnLst>
                                    <p:set>
                                      <p:cBhvr>
                                        <p:cTn id="167" dur="1" fill="hold">
                                          <p:stCondLst>
                                            <p:cond delay="0"/>
                                          </p:stCondLst>
                                        </p:cTn>
                                        <p:tgtEl>
                                          <p:spTgt spid="108"/>
                                        </p:tgtEl>
                                        <p:attrNameLst>
                                          <p:attrName>style.visibility</p:attrName>
                                        </p:attrNameLst>
                                      </p:cBhvr>
                                      <p:to>
                                        <p:strVal val="visible"/>
                                      </p:to>
                                    </p:set>
                                    <p:animEffect transition="in" filter="box(in)">
                                      <p:cBhvr>
                                        <p:cTn id="168" dur="500"/>
                                        <p:tgtEl>
                                          <p:spTgt spid="108"/>
                                        </p:tgtEl>
                                      </p:cBhvr>
                                    </p:animEffect>
                                  </p:childTnLst>
                                </p:cTn>
                              </p:par>
                            </p:childTnLst>
                          </p:cTn>
                        </p:par>
                        <p:par>
                          <p:cTn id="169" fill="hold">
                            <p:stCondLst>
                              <p:cond delay="1000"/>
                            </p:stCondLst>
                            <p:childTnLst>
                              <p:par>
                                <p:cTn id="170" presetID="2" presetClass="exit" presetSubtype="1" fill="hold" nodeType="afterEffect">
                                  <p:stCondLst>
                                    <p:cond delay="0"/>
                                  </p:stCondLst>
                                  <p:childTnLst>
                                    <p:anim calcmode="lin" valueType="num">
                                      <p:cBhvr additive="base">
                                        <p:cTn id="171" dur="500"/>
                                        <p:tgtEl>
                                          <p:spTgt spid="107"/>
                                        </p:tgtEl>
                                        <p:attrNameLst>
                                          <p:attrName>ppt_x</p:attrName>
                                        </p:attrNameLst>
                                      </p:cBhvr>
                                      <p:tavLst>
                                        <p:tav tm="0">
                                          <p:val>
                                            <p:strVal val="ppt_x"/>
                                          </p:val>
                                        </p:tav>
                                        <p:tav tm="100000">
                                          <p:val>
                                            <p:strVal val="ppt_x"/>
                                          </p:val>
                                        </p:tav>
                                      </p:tavLst>
                                    </p:anim>
                                    <p:anim calcmode="lin" valueType="num">
                                      <p:cBhvr additive="base">
                                        <p:cTn id="172" dur="500"/>
                                        <p:tgtEl>
                                          <p:spTgt spid="107"/>
                                        </p:tgtEl>
                                        <p:attrNameLst>
                                          <p:attrName>ppt_y</p:attrName>
                                        </p:attrNameLst>
                                      </p:cBhvr>
                                      <p:tavLst>
                                        <p:tav tm="0">
                                          <p:val>
                                            <p:strVal val="ppt_y"/>
                                          </p:val>
                                        </p:tav>
                                        <p:tav tm="100000">
                                          <p:val>
                                            <p:strVal val="0-ppt_h/2"/>
                                          </p:val>
                                        </p:tav>
                                      </p:tavLst>
                                    </p:anim>
                                    <p:set>
                                      <p:cBhvr>
                                        <p:cTn id="173" dur="1" fill="hold">
                                          <p:stCondLst>
                                            <p:cond delay="499"/>
                                          </p:stCondLst>
                                        </p:cTn>
                                        <p:tgtEl>
                                          <p:spTgt spid="10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nodeType="clickEffect">
                                  <p:stCondLst>
                                    <p:cond delay="0"/>
                                  </p:stCondLst>
                                  <p:childTnLst>
                                    <p:anim calcmode="lin" valueType="num">
                                      <p:cBhvr additive="base">
                                        <p:cTn id="177" dur="500"/>
                                        <p:tgtEl>
                                          <p:spTgt spid="100"/>
                                        </p:tgtEl>
                                        <p:attrNameLst>
                                          <p:attrName>ppt_x</p:attrName>
                                        </p:attrNameLst>
                                      </p:cBhvr>
                                      <p:tavLst>
                                        <p:tav tm="0">
                                          <p:val>
                                            <p:strVal val="ppt_x"/>
                                          </p:val>
                                        </p:tav>
                                        <p:tav tm="100000">
                                          <p:val>
                                            <p:strVal val="ppt_x"/>
                                          </p:val>
                                        </p:tav>
                                      </p:tavLst>
                                    </p:anim>
                                    <p:anim calcmode="lin" valueType="num">
                                      <p:cBhvr additive="base">
                                        <p:cTn id="178" dur="500"/>
                                        <p:tgtEl>
                                          <p:spTgt spid="100"/>
                                        </p:tgtEl>
                                        <p:attrNameLst>
                                          <p:attrName>ppt_y</p:attrName>
                                        </p:attrNameLst>
                                      </p:cBhvr>
                                      <p:tavLst>
                                        <p:tav tm="0">
                                          <p:val>
                                            <p:strVal val="ppt_y"/>
                                          </p:val>
                                        </p:tav>
                                        <p:tav tm="100000">
                                          <p:val>
                                            <p:strVal val="0-ppt_h/2"/>
                                          </p:val>
                                        </p:tav>
                                      </p:tavLst>
                                    </p:anim>
                                    <p:set>
                                      <p:cBhvr>
                                        <p:cTn id="179" dur="1" fill="hold">
                                          <p:stCondLst>
                                            <p:cond delay="499"/>
                                          </p:stCondLst>
                                        </p:cTn>
                                        <p:tgtEl>
                                          <p:spTgt spid="100"/>
                                        </p:tgtEl>
                                        <p:attrNameLst>
                                          <p:attrName>style.visibility</p:attrName>
                                        </p:attrNameLst>
                                      </p:cBhvr>
                                      <p:to>
                                        <p:strVal val="hidden"/>
                                      </p:to>
                                    </p:set>
                                  </p:childTnLst>
                                </p:cTn>
                              </p:par>
                            </p:childTnLst>
                          </p:cTn>
                        </p:par>
                        <p:par>
                          <p:cTn id="180" fill="hold">
                            <p:stCondLst>
                              <p:cond delay="500"/>
                            </p:stCondLst>
                            <p:childTnLst>
                              <p:par>
                                <p:cTn id="181" presetID="4" presetClass="entr" presetSubtype="16" fill="hold" nodeType="after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box(in)">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grpId="0" nodeType="click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box(in)">
                                      <p:cBhvr>
                                        <p:cTn id="188" dur="500"/>
                                        <p:tgtEl>
                                          <p:spTgt spid="59"/>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xit" presetSubtype="16" fill="hold" grpId="1" nodeType="clickEffect">
                                  <p:stCondLst>
                                    <p:cond delay="0"/>
                                  </p:stCondLst>
                                  <p:childTnLst>
                                    <p:animEffect transition="out" filter="box(in)">
                                      <p:cBhvr>
                                        <p:cTn id="192" dur="500"/>
                                        <p:tgtEl>
                                          <p:spTgt spid="59"/>
                                        </p:tgtEl>
                                      </p:cBhvr>
                                    </p:animEffect>
                                    <p:set>
                                      <p:cBhvr>
                                        <p:cTn id="193" dur="1" fill="hold">
                                          <p:stCondLst>
                                            <p:cond delay="499"/>
                                          </p:stCondLst>
                                        </p:cTn>
                                        <p:tgtEl>
                                          <p:spTgt spid="59"/>
                                        </p:tgtEl>
                                        <p:attrNameLst>
                                          <p:attrName>style.visibility</p:attrName>
                                        </p:attrNameLst>
                                      </p:cBhvr>
                                      <p:to>
                                        <p:strVal val="hidden"/>
                                      </p:to>
                                    </p:set>
                                  </p:childTnLst>
                                </p:cTn>
                              </p:par>
                            </p:childTnLst>
                          </p:cTn>
                        </p:par>
                        <p:par>
                          <p:cTn id="194" fill="hold">
                            <p:stCondLst>
                              <p:cond delay="500"/>
                            </p:stCondLst>
                            <p:childTnLst>
                              <p:par>
                                <p:cTn id="195" presetID="2" presetClass="exit" presetSubtype="1" fill="hold" nodeType="afterEffect">
                                  <p:stCondLst>
                                    <p:cond delay="0"/>
                                  </p:stCondLst>
                                  <p:childTnLst>
                                    <p:anim calcmode="lin" valueType="num">
                                      <p:cBhvr additive="base">
                                        <p:cTn id="196" dur="500"/>
                                        <p:tgtEl>
                                          <p:spTgt spid="99"/>
                                        </p:tgtEl>
                                        <p:attrNameLst>
                                          <p:attrName>ppt_x</p:attrName>
                                        </p:attrNameLst>
                                      </p:cBhvr>
                                      <p:tavLst>
                                        <p:tav tm="0">
                                          <p:val>
                                            <p:strVal val="ppt_x"/>
                                          </p:val>
                                        </p:tav>
                                        <p:tav tm="100000">
                                          <p:val>
                                            <p:strVal val="ppt_x"/>
                                          </p:val>
                                        </p:tav>
                                      </p:tavLst>
                                    </p:anim>
                                    <p:anim calcmode="lin" valueType="num">
                                      <p:cBhvr additive="base">
                                        <p:cTn id="197" dur="500"/>
                                        <p:tgtEl>
                                          <p:spTgt spid="99"/>
                                        </p:tgtEl>
                                        <p:attrNameLst>
                                          <p:attrName>ppt_y</p:attrName>
                                        </p:attrNameLst>
                                      </p:cBhvr>
                                      <p:tavLst>
                                        <p:tav tm="0">
                                          <p:val>
                                            <p:strVal val="ppt_y"/>
                                          </p:val>
                                        </p:tav>
                                        <p:tav tm="100000">
                                          <p:val>
                                            <p:strVal val="0-ppt_h/2"/>
                                          </p:val>
                                        </p:tav>
                                      </p:tavLst>
                                    </p:anim>
                                    <p:set>
                                      <p:cBhvr>
                                        <p:cTn id="198" dur="1" fill="hold">
                                          <p:stCondLst>
                                            <p:cond delay="499"/>
                                          </p:stCondLst>
                                        </p:cTn>
                                        <p:tgtEl>
                                          <p:spTgt spid="99"/>
                                        </p:tgtEl>
                                        <p:attrNameLst>
                                          <p:attrName>style.visibility</p:attrName>
                                        </p:attrNameLst>
                                      </p:cBhvr>
                                      <p:to>
                                        <p:strVal val="hidden"/>
                                      </p:to>
                                    </p:set>
                                  </p:childTnLst>
                                </p:cTn>
                              </p:par>
                            </p:childTnLst>
                          </p:cTn>
                        </p:par>
                        <p:par>
                          <p:cTn id="199" fill="hold">
                            <p:stCondLst>
                              <p:cond delay="1000"/>
                            </p:stCondLst>
                            <p:childTnLst>
                              <p:par>
                                <p:cTn id="200" presetID="2" presetClass="entr" presetSubtype="1" fill="hold" nodeType="afterEffect">
                                  <p:stCondLst>
                                    <p:cond delay="0"/>
                                  </p:stCondLst>
                                  <p:childTnLst>
                                    <p:set>
                                      <p:cBhvr>
                                        <p:cTn id="201" dur="1" fill="hold">
                                          <p:stCondLst>
                                            <p:cond delay="0"/>
                                          </p:stCondLst>
                                        </p:cTn>
                                        <p:tgtEl>
                                          <p:spTgt spid="110"/>
                                        </p:tgtEl>
                                        <p:attrNameLst>
                                          <p:attrName>style.visibility</p:attrName>
                                        </p:attrNameLst>
                                      </p:cBhvr>
                                      <p:to>
                                        <p:strVal val="visible"/>
                                      </p:to>
                                    </p:set>
                                    <p:anim calcmode="lin" valueType="num">
                                      <p:cBhvr additive="base">
                                        <p:cTn id="202" dur="500" fill="hold"/>
                                        <p:tgtEl>
                                          <p:spTgt spid="110"/>
                                        </p:tgtEl>
                                        <p:attrNameLst>
                                          <p:attrName>ppt_x</p:attrName>
                                        </p:attrNameLst>
                                      </p:cBhvr>
                                      <p:tavLst>
                                        <p:tav tm="0">
                                          <p:val>
                                            <p:strVal val="#ppt_x"/>
                                          </p:val>
                                        </p:tav>
                                        <p:tav tm="100000">
                                          <p:val>
                                            <p:strVal val="#ppt_x"/>
                                          </p:val>
                                        </p:tav>
                                      </p:tavLst>
                                    </p:anim>
                                    <p:anim calcmode="lin" valueType="num">
                                      <p:cBhvr additive="base">
                                        <p:cTn id="203" dur="500" fill="hold"/>
                                        <p:tgtEl>
                                          <p:spTgt spid="110"/>
                                        </p:tgtEl>
                                        <p:attrNameLst>
                                          <p:attrName>ppt_y</p:attrName>
                                        </p:attrNameLst>
                                      </p:cBhvr>
                                      <p:tavLst>
                                        <p:tav tm="0">
                                          <p:val>
                                            <p:strVal val="0-#ppt_h/2"/>
                                          </p:val>
                                        </p:tav>
                                        <p:tav tm="100000">
                                          <p:val>
                                            <p:strVal val="#ppt_y"/>
                                          </p:val>
                                        </p:tav>
                                      </p:tavLst>
                                    </p:anim>
                                  </p:childTnLst>
                                </p:cTn>
                              </p:par>
                            </p:childTnLst>
                          </p:cTn>
                        </p:par>
                        <p:par>
                          <p:cTn id="204" fill="hold">
                            <p:stCondLst>
                              <p:cond delay="1500"/>
                            </p:stCondLst>
                            <p:childTnLst>
                              <p:par>
                                <p:cTn id="205" presetID="2" presetClass="entr" presetSubtype="1" fill="hold" nodeType="afterEffect">
                                  <p:stCondLst>
                                    <p:cond delay="0"/>
                                  </p:stCondLst>
                                  <p:childTnLst>
                                    <p:set>
                                      <p:cBhvr>
                                        <p:cTn id="206" dur="1" fill="hold">
                                          <p:stCondLst>
                                            <p:cond delay="0"/>
                                          </p:stCondLst>
                                        </p:cTn>
                                        <p:tgtEl>
                                          <p:spTgt spid="105"/>
                                        </p:tgtEl>
                                        <p:attrNameLst>
                                          <p:attrName>style.visibility</p:attrName>
                                        </p:attrNameLst>
                                      </p:cBhvr>
                                      <p:to>
                                        <p:strVal val="visible"/>
                                      </p:to>
                                    </p:set>
                                    <p:anim calcmode="lin" valueType="num">
                                      <p:cBhvr additive="base">
                                        <p:cTn id="207" dur="500" fill="hold"/>
                                        <p:tgtEl>
                                          <p:spTgt spid="105"/>
                                        </p:tgtEl>
                                        <p:attrNameLst>
                                          <p:attrName>ppt_x</p:attrName>
                                        </p:attrNameLst>
                                      </p:cBhvr>
                                      <p:tavLst>
                                        <p:tav tm="0">
                                          <p:val>
                                            <p:strVal val="#ppt_x"/>
                                          </p:val>
                                        </p:tav>
                                        <p:tav tm="100000">
                                          <p:val>
                                            <p:strVal val="#ppt_x"/>
                                          </p:val>
                                        </p:tav>
                                      </p:tavLst>
                                    </p:anim>
                                    <p:anim calcmode="lin" valueType="num">
                                      <p:cBhvr additive="base">
                                        <p:cTn id="208" dur="500" fill="hold"/>
                                        <p:tgtEl>
                                          <p:spTgt spid="105"/>
                                        </p:tgtEl>
                                        <p:attrNameLst>
                                          <p:attrName>ppt_y</p:attrName>
                                        </p:attrNameLst>
                                      </p:cBhvr>
                                      <p:tavLst>
                                        <p:tav tm="0">
                                          <p:val>
                                            <p:strVal val="0-#ppt_h/2"/>
                                          </p:val>
                                        </p:tav>
                                        <p:tav tm="100000">
                                          <p:val>
                                            <p:strVal val="#ppt_y"/>
                                          </p:val>
                                        </p:tav>
                                      </p:tavLst>
                                    </p:anim>
                                  </p:childTnLst>
                                </p:cTn>
                              </p:par>
                            </p:childTnLst>
                          </p:cTn>
                        </p:par>
                        <p:par>
                          <p:cTn id="209" fill="hold">
                            <p:stCondLst>
                              <p:cond delay="2000"/>
                            </p:stCondLst>
                            <p:childTnLst>
                              <p:par>
                                <p:cTn id="210" presetID="2" presetClass="entr" presetSubtype="1" fill="hold" nodeType="afterEffect">
                                  <p:stCondLst>
                                    <p:cond delay="0"/>
                                  </p:stCondLst>
                                  <p:childTnLst>
                                    <p:set>
                                      <p:cBhvr>
                                        <p:cTn id="211" dur="1" fill="hold">
                                          <p:stCondLst>
                                            <p:cond delay="0"/>
                                          </p:stCondLst>
                                        </p:cTn>
                                        <p:tgtEl>
                                          <p:spTgt spid="111"/>
                                        </p:tgtEl>
                                        <p:attrNameLst>
                                          <p:attrName>style.visibility</p:attrName>
                                        </p:attrNameLst>
                                      </p:cBhvr>
                                      <p:to>
                                        <p:strVal val="visible"/>
                                      </p:to>
                                    </p:set>
                                    <p:anim calcmode="lin" valueType="num">
                                      <p:cBhvr additive="base">
                                        <p:cTn id="212" dur="500" fill="hold"/>
                                        <p:tgtEl>
                                          <p:spTgt spid="111"/>
                                        </p:tgtEl>
                                        <p:attrNameLst>
                                          <p:attrName>ppt_x</p:attrName>
                                        </p:attrNameLst>
                                      </p:cBhvr>
                                      <p:tavLst>
                                        <p:tav tm="0">
                                          <p:val>
                                            <p:strVal val="#ppt_x"/>
                                          </p:val>
                                        </p:tav>
                                        <p:tav tm="100000">
                                          <p:val>
                                            <p:strVal val="#ppt_x"/>
                                          </p:val>
                                        </p:tav>
                                      </p:tavLst>
                                    </p:anim>
                                    <p:anim calcmode="lin" valueType="num">
                                      <p:cBhvr additive="base">
                                        <p:cTn id="213" dur="500" fill="hold"/>
                                        <p:tgtEl>
                                          <p:spTgt spid="111"/>
                                        </p:tgtEl>
                                        <p:attrNameLst>
                                          <p:attrName>ppt_y</p:attrName>
                                        </p:attrNameLst>
                                      </p:cBhvr>
                                      <p:tavLst>
                                        <p:tav tm="0">
                                          <p:val>
                                            <p:strVal val="0-#ppt_h/2"/>
                                          </p:val>
                                        </p:tav>
                                        <p:tav tm="100000">
                                          <p:val>
                                            <p:strVal val="#ppt_y"/>
                                          </p:val>
                                        </p:tav>
                                      </p:tavLst>
                                    </p:anim>
                                  </p:childTnLst>
                                </p:cTn>
                              </p:par>
                            </p:childTnLst>
                          </p:cTn>
                        </p:par>
                        <p:par>
                          <p:cTn id="214" fill="hold">
                            <p:stCondLst>
                              <p:cond delay="2500"/>
                            </p:stCondLst>
                            <p:childTnLst>
                              <p:par>
                                <p:cTn id="215" presetID="2" presetClass="entr" presetSubtype="1" fill="hold" nodeType="afterEffect">
                                  <p:stCondLst>
                                    <p:cond delay="0"/>
                                  </p:stCondLst>
                                  <p:childTnLst>
                                    <p:set>
                                      <p:cBhvr>
                                        <p:cTn id="216" dur="1" fill="hold">
                                          <p:stCondLst>
                                            <p:cond delay="0"/>
                                          </p:stCondLst>
                                        </p:cTn>
                                        <p:tgtEl>
                                          <p:spTgt spid="112"/>
                                        </p:tgtEl>
                                        <p:attrNameLst>
                                          <p:attrName>style.visibility</p:attrName>
                                        </p:attrNameLst>
                                      </p:cBhvr>
                                      <p:to>
                                        <p:strVal val="visible"/>
                                      </p:to>
                                    </p:set>
                                    <p:anim calcmode="lin" valueType="num">
                                      <p:cBhvr additive="base">
                                        <p:cTn id="217" dur="500" fill="hold"/>
                                        <p:tgtEl>
                                          <p:spTgt spid="112"/>
                                        </p:tgtEl>
                                        <p:attrNameLst>
                                          <p:attrName>ppt_x</p:attrName>
                                        </p:attrNameLst>
                                      </p:cBhvr>
                                      <p:tavLst>
                                        <p:tav tm="0">
                                          <p:val>
                                            <p:strVal val="#ppt_x"/>
                                          </p:val>
                                        </p:tav>
                                        <p:tav tm="100000">
                                          <p:val>
                                            <p:strVal val="#ppt_x"/>
                                          </p:val>
                                        </p:tav>
                                      </p:tavLst>
                                    </p:anim>
                                    <p:anim calcmode="lin" valueType="num">
                                      <p:cBhvr additive="base">
                                        <p:cTn id="218" dur="500" fill="hold"/>
                                        <p:tgtEl>
                                          <p:spTgt spid="112"/>
                                        </p:tgtEl>
                                        <p:attrNameLst>
                                          <p:attrName>ppt_y</p:attrName>
                                        </p:attrNameLst>
                                      </p:cBhvr>
                                      <p:tavLst>
                                        <p:tav tm="0">
                                          <p:val>
                                            <p:strVal val="0-#ppt_h/2"/>
                                          </p:val>
                                        </p:tav>
                                        <p:tav tm="100000">
                                          <p:val>
                                            <p:strVal val="#ppt_y"/>
                                          </p:val>
                                        </p:tav>
                                      </p:tavLst>
                                    </p:anim>
                                  </p:childTnLst>
                                </p:cTn>
                              </p:par>
                            </p:childTnLst>
                          </p:cTn>
                        </p:par>
                        <p:par>
                          <p:cTn id="219" fill="hold">
                            <p:stCondLst>
                              <p:cond delay="3000"/>
                            </p:stCondLst>
                            <p:childTnLst>
                              <p:par>
                                <p:cTn id="220" presetID="2" presetClass="entr" presetSubtype="1" fill="hold" nodeType="afterEffect">
                                  <p:stCondLst>
                                    <p:cond delay="0"/>
                                  </p:stCondLst>
                                  <p:childTnLst>
                                    <p:set>
                                      <p:cBhvr>
                                        <p:cTn id="221" dur="1" fill="hold">
                                          <p:stCondLst>
                                            <p:cond delay="0"/>
                                          </p:stCondLst>
                                        </p:cTn>
                                        <p:tgtEl>
                                          <p:spTgt spid="113"/>
                                        </p:tgtEl>
                                        <p:attrNameLst>
                                          <p:attrName>style.visibility</p:attrName>
                                        </p:attrNameLst>
                                      </p:cBhvr>
                                      <p:to>
                                        <p:strVal val="visible"/>
                                      </p:to>
                                    </p:set>
                                    <p:anim calcmode="lin" valueType="num">
                                      <p:cBhvr additive="base">
                                        <p:cTn id="222" dur="500" fill="hold"/>
                                        <p:tgtEl>
                                          <p:spTgt spid="113"/>
                                        </p:tgtEl>
                                        <p:attrNameLst>
                                          <p:attrName>ppt_x</p:attrName>
                                        </p:attrNameLst>
                                      </p:cBhvr>
                                      <p:tavLst>
                                        <p:tav tm="0">
                                          <p:val>
                                            <p:strVal val="#ppt_x"/>
                                          </p:val>
                                        </p:tav>
                                        <p:tav tm="100000">
                                          <p:val>
                                            <p:strVal val="#ppt_x"/>
                                          </p:val>
                                        </p:tav>
                                      </p:tavLst>
                                    </p:anim>
                                    <p:anim calcmode="lin" valueType="num">
                                      <p:cBhvr additive="base">
                                        <p:cTn id="223" dur="500" fill="hold"/>
                                        <p:tgtEl>
                                          <p:spTgt spid="113"/>
                                        </p:tgtEl>
                                        <p:attrNameLst>
                                          <p:attrName>ppt_y</p:attrName>
                                        </p:attrNameLst>
                                      </p:cBhvr>
                                      <p:tavLst>
                                        <p:tav tm="0">
                                          <p:val>
                                            <p:strVal val="0-#ppt_h/2"/>
                                          </p:val>
                                        </p:tav>
                                        <p:tav tm="100000">
                                          <p:val>
                                            <p:strVal val="#ppt_y"/>
                                          </p:val>
                                        </p:tav>
                                      </p:tavLst>
                                    </p:anim>
                                  </p:childTnLst>
                                </p:cTn>
                              </p:par>
                            </p:childTnLst>
                          </p:cTn>
                        </p:par>
                        <p:par>
                          <p:cTn id="224" fill="hold">
                            <p:stCondLst>
                              <p:cond delay="3500"/>
                            </p:stCondLst>
                            <p:childTnLst>
                              <p:par>
                                <p:cTn id="225" presetID="2" presetClass="entr" presetSubtype="1" fill="hold" nodeType="afterEffect">
                                  <p:stCondLst>
                                    <p:cond delay="0"/>
                                  </p:stCondLst>
                                  <p:childTnLst>
                                    <p:set>
                                      <p:cBhvr>
                                        <p:cTn id="226" dur="1" fill="hold">
                                          <p:stCondLst>
                                            <p:cond delay="0"/>
                                          </p:stCondLst>
                                        </p:cTn>
                                        <p:tgtEl>
                                          <p:spTgt spid="114"/>
                                        </p:tgtEl>
                                        <p:attrNameLst>
                                          <p:attrName>style.visibility</p:attrName>
                                        </p:attrNameLst>
                                      </p:cBhvr>
                                      <p:to>
                                        <p:strVal val="visible"/>
                                      </p:to>
                                    </p:set>
                                    <p:anim calcmode="lin" valueType="num">
                                      <p:cBhvr additive="base">
                                        <p:cTn id="227" dur="1000" fill="hold"/>
                                        <p:tgtEl>
                                          <p:spTgt spid="114"/>
                                        </p:tgtEl>
                                        <p:attrNameLst>
                                          <p:attrName>ppt_x</p:attrName>
                                        </p:attrNameLst>
                                      </p:cBhvr>
                                      <p:tavLst>
                                        <p:tav tm="0">
                                          <p:val>
                                            <p:strVal val="#ppt_x"/>
                                          </p:val>
                                        </p:tav>
                                        <p:tav tm="100000">
                                          <p:val>
                                            <p:strVal val="#ppt_x"/>
                                          </p:val>
                                        </p:tav>
                                      </p:tavLst>
                                    </p:anim>
                                    <p:anim calcmode="lin" valueType="num">
                                      <p:cBhvr additive="base">
                                        <p:cTn id="228" dur="10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xit" presetSubtype="1" fill="hold" nodeType="clickEffect">
                                  <p:stCondLst>
                                    <p:cond delay="0"/>
                                  </p:stCondLst>
                                  <p:childTnLst>
                                    <p:anim calcmode="lin" valueType="num">
                                      <p:cBhvr additive="base">
                                        <p:cTn id="232" dur="500"/>
                                        <p:tgtEl>
                                          <p:spTgt spid="113"/>
                                        </p:tgtEl>
                                        <p:attrNameLst>
                                          <p:attrName>ppt_x</p:attrName>
                                        </p:attrNameLst>
                                      </p:cBhvr>
                                      <p:tavLst>
                                        <p:tav tm="0">
                                          <p:val>
                                            <p:strVal val="ppt_x"/>
                                          </p:val>
                                        </p:tav>
                                        <p:tav tm="100000">
                                          <p:val>
                                            <p:strVal val="ppt_x"/>
                                          </p:val>
                                        </p:tav>
                                      </p:tavLst>
                                    </p:anim>
                                    <p:anim calcmode="lin" valueType="num">
                                      <p:cBhvr additive="base">
                                        <p:cTn id="233" dur="500"/>
                                        <p:tgtEl>
                                          <p:spTgt spid="113"/>
                                        </p:tgtEl>
                                        <p:attrNameLst>
                                          <p:attrName>ppt_y</p:attrName>
                                        </p:attrNameLst>
                                      </p:cBhvr>
                                      <p:tavLst>
                                        <p:tav tm="0">
                                          <p:val>
                                            <p:strVal val="ppt_y"/>
                                          </p:val>
                                        </p:tav>
                                        <p:tav tm="100000">
                                          <p:val>
                                            <p:strVal val="0-ppt_h/2"/>
                                          </p:val>
                                        </p:tav>
                                      </p:tavLst>
                                    </p:anim>
                                    <p:set>
                                      <p:cBhvr>
                                        <p:cTn id="234" dur="1" fill="hold">
                                          <p:stCondLst>
                                            <p:cond delay="499"/>
                                          </p:stCondLst>
                                        </p:cTn>
                                        <p:tgtEl>
                                          <p:spTgt spid="113"/>
                                        </p:tgtEl>
                                        <p:attrNameLst>
                                          <p:attrName>style.visibility</p:attrName>
                                        </p:attrNameLst>
                                      </p:cBhvr>
                                      <p:to>
                                        <p:strVal val="hidden"/>
                                      </p:to>
                                    </p:set>
                                  </p:childTnLst>
                                </p:cTn>
                              </p:par>
                            </p:childTnLst>
                          </p:cTn>
                        </p:par>
                        <p:par>
                          <p:cTn id="235" fill="hold">
                            <p:stCondLst>
                              <p:cond delay="500"/>
                            </p:stCondLst>
                            <p:childTnLst>
                              <p:par>
                                <p:cTn id="236" presetID="4" presetClass="entr" presetSubtype="16" fill="hold" nodeType="afterEffect">
                                  <p:stCondLst>
                                    <p:cond delay="0"/>
                                  </p:stCondLst>
                                  <p:childTnLst>
                                    <p:set>
                                      <p:cBhvr>
                                        <p:cTn id="237" dur="1" fill="hold">
                                          <p:stCondLst>
                                            <p:cond delay="0"/>
                                          </p:stCondLst>
                                        </p:cTn>
                                        <p:tgtEl>
                                          <p:spTgt spid="115"/>
                                        </p:tgtEl>
                                        <p:attrNameLst>
                                          <p:attrName>style.visibility</p:attrName>
                                        </p:attrNameLst>
                                      </p:cBhvr>
                                      <p:to>
                                        <p:strVal val="visible"/>
                                      </p:to>
                                    </p:set>
                                    <p:animEffect transition="in" filter="box(in)">
                                      <p:cBhvr>
                                        <p:cTn id="238" dur="500"/>
                                        <p:tgtEl>
                                          <p:spTgt spid="115"/>
                                        </p:tgtEl>
                                      </p:cBhvr>
                                    </p:animEffect>
                                  </p:childTnLst>
                                </p:cTn>
                              </p:par>
                            </p:childTnLst>
                          </p:cTn>
                        </p:par>
                      </p:childTnLst>
                    </p:cTn>
                  </p:par>
                  <p:par>
                    <p:cTn id="239" fill="hold">
                      <p:stCondLst>
                        <p:cond delay="indefinite"/>
                      </p:stCondLst>
                      <p:childTnLst>
                        <p:par>
                          <p:cTn id="240" fill="hold">
                            <p:stCondLst>
                              <p:cond delay="0"/>
                            </p:stCondLst>
                            <p:childTnLst>
                              <p:par>
                                <p:cTn id="241" presetID="4" presetClass="entr" presetSubtype="16" fill="hold" grpId="0" nodeType="clickEffect">
                                  <p:stCondLst>
                                    <p:cond delay="0"/>
                                  </p:stCondLst>
                                  <p:childTnLst>
                                    <p:set>
                                      <p:cBhvr>
                                        <p:cTn id="242" dur="1" fill="hold">
                                          <p:stCondLst>
                                            <p:cond delay="0"/>
                                          </p:stCondLst>
                                        </p:cTn>
                                        <p:tgtEl>
                                          <p:spTgt spid="60"/>
                                        </p:tgtEl>
                                        <p:attrNameLst>
                                          <p:attrName>style.visibility</p:attrName>
                                        </p:attrNameLst>
                                      </p:cBhvr>
                                      <p:to>
                                        <p:strVal val="visible"/>
                                      </p:to>
                                    </p:set>
                                    <p:animEffect transition="in" filter="box(in)">
                                      <p:cBhvr>
                                        <p:cTn id="243" dur="500"/>
                                        <p:tgtEl>
                                          <p:spTgt spid="60"/>
                                        </p:tgtEl>
                                      </p:cBhvr>
                                    </p:animEffect>
                                  </p:childTnLst>
                                </p:cTn>
                              </p:par>
                            </p:childTnLst>
                          </p:cTn>
                        </p:par>
                      </p:childTnLst>
                    </p:cTn>
                  </p:par>
                  <p:par>
                    <p:cTn id="244" fill="hold">
                      <p:stCondLst>
                        <p:cond delay="indefinite"/>
                      </p:stCondLst>
                      <p:childTnLst>
                        <p:par>
                          <p:cTn id="245" fill="hold">
                            <p:stCondLst>
                              <p:cond delay="0"/>
                            </p:stCondLst>
                            <p:childTnLst>
                              <p:par>
                                <p:cTn id="246" presetID="4" presetClass="exit" presetSubtype="16" fill="hold" grpId="1" nodeType="clickEffect">
                                  <p:stCondLst>
                                    <p:cond delay="0"/>
                                  </p:stCondLst>
                                  <p:childTnLst>
                                    <p:animEffect transition="out" filter="box(in)">
                                      <p:cBhvr>
                                        <p:cTn id="247" dur="500"/>
                                        <p:tgtEl>
                                          <p:spTgt spid="60"/>
                                        </p:tgtEl>
                                      </p:cBhvr>
                                    </p:animEffect>
                                    <p:set>
                                      <p:cBhvr>
                                        <p:cTn id="248" dur="1" fill="hold">
                                          <p:stCondLst>
                                            <p:cond delay="499"/>
                                          </p:stCondLst>
                                        </p:cTn>
                                        <p:tgtEl>
                                          <p:spTgt spid="60"/>
                                        </p:tgtEl>
                                        <p:attrNameLst>
                                          <p:attrName>style.visibility</p:attrName>
                                        </p:attrNameLst>
                                      </p:cBhvr>
                                      <p:to>
                                        <p:strVal val="hidden"/>
                                      </p:to>
                                    </p:set>
                                  </p:childTnLst>
                                </p:cTn>
                              </p:par>
                            </p:childTnLst>
                          </p:cTn>
                        </p:par>
                        <p:par>
                          <p:cTn id="249" fill="hold">
                            <p:stCondLst>
                              <p:cond delay="500"/>
                            </p:stCondLst>
                            <p:childTnLst>
                              <p:par>
                                <p:cTn id="250" presetID="2" presetClass="exit" presetSubtype="1" fill="hold" nodeType="afterEffect">
                                  <p:stCondLst>
                                    <p:cond delay="0"/>
                                  </p:stCondLst>
                                  <p:childTnLst>
                                    <p:anim calcmode="lin" valueType="num">
                                      <p:cBhvr additive="base">
                                        <p:cTn id="251" dur="500"/>
                                        <p:tgtEl>
                                          <p:spTgt spid="112"/>
                                        </p:tgtEl>
                                        <p:attrNameLst>
                                          <p:attrName>ppt_x</p:attrName>
                                        </p:attrNameLst>
                                      </p:cBhvr>
                                      <p:tavLst>
                                        <p:tav tm="0">
                                          <p:val>
                                            <p:strVal val="ppt_x"/>
                                          </p:val>
                                        </p:tav>
                                        <p:tav tm="100000">
                                          <p:val>
                                            <p:strVal val="ppt_x"/>
                                          </p:val>
                                        </p:tav>
                                      </p:tavLst>
                                    </p:anim>
                                    <p:anim calcmode="lin" valueType="num">
                                      <p:cBhvr additive="base">
                                        <p:cTn id="252" dur="500"/>
                                        <p:tgtEl>
                                          <p:spTgt spid="112"/>
                                        </p:tgtEl>
                                        <p:attrNameLst>
                                          <p:attrName>ppt_y</p:attrName>
                                        </p:attrNameLst>
                                      </p:cBhvr>
                                      <p:tavLst>
                                        <p:tav tm="0">
                                          <p:val>
                                            <p:strVal val="ppt_y"/>
                                          </p:val>
                                        </p:tav>
                                        <p:tav tm="100000">
                                          <p:val>
                                            <p:strVal val="0-ppt_h/2"/>
                                          </p:val>
                                        </p:tav>
                                      </p:tavLst>
                                    </p:anim>
                                    <p:set>
                                      <p:cBhvr>
                                        <p:cTn id="253" dur="1" fill="hold">
                                          <p:stCondLst>
                                            <p:cond delay="499"/>
                                          </p:stCondLst>
                                        </p:cTn>
                                        <p:tgtEl>
                                          <p:spTgt spid="112"/>
                                        </p:tgtEl>
                                        <p:attrNameLst>
                                          <p:attrName>style.visibility</p:attrName>
                                        </p:attrNameLst>
                                      </p:cBhvr>
                                      <p:to>
                                        <p:strVal val="hidden"/>
                                      </p:to>
                                    </p:set>
                                  </p:childTnLst>
                                </p:cTn>
                              </p:par>
                            </p:childTnLst>
                          </p:cTn>
                        </p:par>
                        <p:par>
                          <p:cTn id="254" fill="hold">
                            <p:stCondLst>
                              <p:cond delay="1000"/>
                            </p:stCondLst>
                            <p:childTnLst>
                              <p:par>
                                <p:cTn id="255" presetID="2" presetClass="entr" presetSubtype="1" fill="hold" nodeType="afterEffect">
                                  <p:stCondLst>
                                    <p:cond delay="0"/>
                                  </p:stCondLst>
                                  <p:childTnLst>
                                    <p:set>
                                      <p:cBhvr>
                                        <p:cTn id="256" dur="1" fill="hold">
                                          <p:stCondLst>
                                            <p:cond delay="0"/>
                                          </p:stCondLst>
                                        </p:cTn>
                                        <p:tgtEl>
                                          <p:spTgt spid="116"/>
                                        </p:tgtEl>
                                        <p:attrNameLst>
                                          <p:attrName>style.visibility</p:attrName>
                                        </p:attrNameLst>
                                      </p:cBhvr>
                                      <p:to>
                                        <p:strVal val="visible"/>
                                      </p:to>
                                    </p:set>
                                    <p:anim calcmode="lin" valueType="num">
                                      <p:cBhvr additive="base">
                                        <p:cTn id="257" dur="500" fill="hold"/>
                                        <p:tgtEl>
                                          <p:spTgt spid="116"/>
                                        </p:tgtEl>
                                        <p:attrNameLst>
                                          <p:attrName>ppt_x</p:attrName>
                                        </p:attrNameLst>
                                      </p:cBhvr>
                                      <p:tavLst>
                                        <p:tav tm="0">
                                          <p:val>
                                            <p:strVal val="#ppt_x"/>
                                          </p:val>
                                        </p:tav>
                                        <p:tav tm="100000">
                                          <p:val>
                                            <p:strVal val="#ppt_x"/>
                                          </p:val>
                                        </p:tav>
                                      </p:tavLst>
                                    </p:anim>
                                    <p:anim calcmode="lin" valueType="num">
                                      <p:cBhvr additive="base">
                                        <p:cTn id="258" dur="500" fill="hold"/>
                                        <p:tgtEl>
                                          <p:spTgt spid="116"/>
                                        </p:tgtEl>
                                        <p:attrNameLst>
                                          <p:attrName>ppt_y</p:attrName>
                                        </p:attrNameLst>
                                      </p:cBhvr>
                                      <p:tavLst>
                                        <p:tav tm="0">
                                          <p:val>
                                            <p:strVal val="0-#ppt_h/2"/>
                                          </p:val>
                                        </p:tav>
                                        <p:tav tm="100000">
                                          <p:val>
                                            <p:strVal val="#ppt_y"/>
                                          </p:val>
                                        </p:tav>
                                      </p:tavLst>
                                    </p:anim>
                                  </p:childTnLst>
                                </p:cTn>
                              </p:par>
                            </p:childTnLst>
                          </p:cTn>
                        </p:par>
                        <p:par>
                          <p:cTn id="259" fill="hold">
                            <p:stCondLst>
                              <p:cond delay="1500"/>
                            </p:stCondLst>
                            <p:childTnLst>
                              <p:par>
                                <p:cTn id="260" presetID="2" presetClass="entr" presetSubtype="1" fill="hold" nodeType="afterEffect">
                                  <p:stCondLst>
                                    <p:cond delay="0"/>
                                  </p:stCondLst>
                                  <p:childTnLst>
                                    <p:set>
                                      <p:cBhvr>
                                        <p:cTn id="261" dur="1" fill="hold">
                                          <p:stCondLst>
                                            <p:cond delay="0"/>
                                          </p:stCondLst>
                                        </p:cTn>
                                        <p:tgtEl>
                                          <p:spTgt spid="118"/>
                                        </p:tgtEl>
                                        <p:attrNameLst>
                                          <p:attrName>style.visibility</p:attrName>
                                        </p:attrNameLst>
                                      </p:cBhvr>
                                      <p:to>
                                        <p:strVal val="visible"/>
                                      </p:to>
                                    </p:set>
                                    <p:anim calcmode="lin" valueType="num">
                                      <p:cBhvr additive="base">
                                        <p:cTn id="262" dur="500" fill="hold"/>
                                        <p:tgtEl>
                                          <p:spTgt spid="118"/>
                                        </p:tgtEl>
                                        <p:attrNameLst>
                                          <p:attrName>ppt_x</p:attrName>
                                        </p:attrNameLst>
                                      </p:cBhvr>
                                      <p:tavLst>
                                        <p:tav tm="0">
                                          <p:val>
                                            <p:strVal val="#ppt_x"/>
                                          </p:val>
                                        </p:tav>
                                        <p:tav tm="100000">
                                          <p:val>
                                            <p:strVal val="#ppt_x"/>
                                          </p:val>
                                        </p:tav>
                                      </p:tavLst>
                                    </p:anim>
                                    <p:anim calcmode="lin" valueType="num">
                                      <p:cBhvr additive="base">
                                        <p:cTn id="263" dur="500" fill="hold"/>
                                        <p:tgtEl>
                                          <p:spTgt spid="118"/>
                                        </p:tgtEl>
                                        <p:attrNameLst>
                                          <p:attrName>ppt_y</p:attrName>
                                        </p:attrNameLst>
                                      </p:cBhvr>
                                      <p:tavLst>
                                        <p:tav tm="0">
                                          <p:val>
                                            <p:strVal val="0-#ppt_h/2"/>
                                          </p:val>
                                        </p:tav>
                                        <p:tav tm="100000">
                                          <p:val>
                                            <p:strVal val="#ppt_y"/>
                                          </p:val>
                                        </p:tav>
                                      </p:tavLst>
                                    </p:anim>
                                  </p:childTnLst>
                                </p:cTn>
                              </p:par>
                            </p:childTnLst>
                          </p:cTn>
                        </p:par>
                        <p:par>
                          <p:cTn id="264" fill="hold">
                            <p:stCondLst>
                              <p:cond delay="2000"/>
                            </p:stCondLst>
                            <p:childTnLst>
                              <p:par>
                                <p:cTn id="265" presetID="2" presetClass="entr" presetSubtype="1" fill="hold" nodeType="afterEffect">
                                  <p:stCondLst>
                                    <p:cond delay="0"/>
                                  </p:stCondLst>
                                  <p:childTnLst>
                                    <p:set>
                                      <p:cBhvr>
                                        <p:cTn id="266" dur="1" fill="hold">
                                          <p:stCondLst>
                                            <p:cond delay="0"/>
                                          </p:stCondLst>
                                        </p:cTn>
                                        <p:tgtEl>
                                          <p:spTgt spid="119"/>
                                        </p:tgtEl>
                                        <p:attrNameLst>
                                          <p:attrName>style.visibility</p:attrName>
                                        </p:attrNameLst>
                                      </p:cBhvr>
                                      <p:to>
                                        <p:strVal val="visible"/>
                                      </p:to>
                                    </p:set>
                                    <p:anim calcmode="lin" valueType="num">
                                      <p:cBhvr additive="base">
                                        <p:cTn id="267" dur="500" fill="hold"/>
                                        <p:tgtEl>
                                          <p:spTgt spid="119"/>
                                        </p:tgtEl>
                                        <p:attrNameLst>
                                          <p:attrName>ppt_x</p:attrName>
                                        </p:attrNameLst>
                                      </p:cBhvr>
                                      <p:tavLst>
                                        <p:tav tm="0">
                                          <p:val>
                                            <p:strVal val="#ppt_x"/>
                                          </p:val>
                                        </p:tav>
                                        <p:tav tm="100000">
                                          <p:val>
                                            <p:strVal val="#ppt_x"/>
                                          </p:val>
                                        </p:tav>
                                      </p:tavLst>
                                    </p:anim>
                                    <p:anim calcmode="lin" valueType="num">
                                      <p:cBhvr additive="base">
                                        <p:cTn id="268"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xit" presetSubtype="1" fill="hold" nodeType="clickEffect">
                                  <p:stCondLst>
                                    <p:cond delay="0"/>
                                  </p:stCondLst>
                                  <p:childTnLst>
                                    <p:anim calcmode="lin" valueType="num">
                                      <p:cBhvr additive="base">
                                        <p:cTn id="272" dur="500"/>
                                        <p:tgtEl>
                                          <p:spTgt spid="118"/>
                                        </p:tgtEl>
                                        <p:attrNameLst>
                                          <p:attrName>ppt_x</p:attrName>
                                        </p:attrNameLst>
                                      </p:cBhvr>
                                      <p:tavLst>
                                        <p:tav tm="0">
                                          <p:val>
                                            <p:strVal val="ppt_x"/>
                                          </p:val>
                                        </p:tav>
                                        <p:tav tm="100000">
                                          <p:val>
                                            <p:strVal val="ppt_x"/>
                                          </p:val>
                                        </p:tav>
                                      </p:tavLst>
                                    </p:anim>
                                    <p:anim calcmode="lin" valueType="num">
                                      <p:cBhvr additive="base">
                                        <p:cTn id="273" dur="500"/>
                                        <p:tgtEl>
                                          <p:spTgt spid="118"/>
                                        </p:tgtEl>
                                        <p:attrNameLst>
                                          <p:attrName>ppt_y</p:attrName>
                                        </p:attrNameLst>
                                      </p:cBhvr>
                                      <p:tavLst>
                                        <p:tav tm="0">
                                          <p:val>
                                            <p:strVal val="ppt_y"/>
                                          </p:val>
                                        </p:tav>
                                        <p:tav tm="100000">
                                          <p:val>
                                            <p:strVal val="0-ppt_h/2"/>
                                          </p:val>
                                        </p:tav>
                                      </p:tavLst>
                                    </p:anim>
                                    <p:set>
                                      <p:cBhvr>
                                        <p:cTn id="274" dur="1" fill="hold">
                                          <p:stCondLst>
                                            <p:cond delay="499"/>
                                          </p:stCondLst>
                                        </p:cTn>
                                        <p:tgtEl>
                                          <p:spTgt spid="118"/>
                                        </p:tgtEl>
                                        <p:attrNameLst>
                                          <p:attrName>style.visibility</p:attrName>
                                        </p:attrNameLst>
                                      </p:cBhvr>
                                      <p:to>
                                        <p:strVal val="hidden"/>
                                      </p:to>
                                    </p:set>
                                  </p:childTnLst>
                                </p:cTn>
                              </p:par>
                            </p:childTnLst>
                          </p:cTn>
                        </p:par>
                        <p:par>
                          <p:cTn id="275" fill="hold">
                            <p:stCondLst>
                              <p:cond delay="500"/>
                            </p:stCondLst>
                            <p:childTnLst>
                              <p:par>
                                <p:cTn id="276" presetID="2" presetClass="exit" presetSubtype="8" fill="hold" nodeType="afterEffect">
                                  <p:stCondLst>
                                    <p:cond delay="0"/>
                                  </p:stCondLst>
                                  <p:childTnLst>
                                    <p:anim calcmode="lin" valueType="num">
                                      <p:cBhvr additive="base">
                                        <p:cTn id="277" dur="500"/>
                                        <p:tgtEl>
                                          <p:spTgt spid="76"/>
                                        </p:tgtEl>
                                        <p:attrNameLst>
                                          <p:attrName>ppt_x</p:attrName>
                                        </p:attrNameLst>
                                      </p:cBhvr>
                                      <p:tavLst>
                                        <p:tav tm="0">
                                          <p:val>
                                            <p:strVal val="ppt_x"/>
                                          </p:val>
                                        </p:tav>
                                        <p:tav tm="100000">
                                          <p:val>
                                            <p:strVal val="0-ppt_w/2"/>
                                          </p:val>
                                        </p:tav>
                                      </p:tavLst>
                                    </p:anim>
                                    <p:anim calcmode="lin" valueType="num">
                                      <p:cBhvr additive="base">
                                        <p:cTn id="278" dur="500"/>
                                        <p:tgtEl>
                                          <p:spTgt spid="76"/>
                                        </p:tgtEl>
                                        <p:attrNameLst>
                                          <p:attrName>ppt_y</p:attrName>
                                        </p:attrNameLst>
                                      </p:cBhvr>
                                      <p:tavLst>
                                        <p:tav tm="0">
                                          <p:val>
                                            <p:strVal val="ppt_y"/>
                                          </p:val>
                                        </p:tav>
                                        <p:tav tm="100000">
                                          <p:val>
                                            <p:strVal val="ppt_y"/>
                                          </p:val>
                                        </p:tav>
                                      </p:tavLst>
                                    </p:anim>
                                    <p:set>
                                      <p:cBhvr>
                                        <p:cTn id="279" dur="1" fill="hold">
                                          <p:stCondLst>
                                            <p:cond delay="499"/>
                                          </p:stCondLst>
                                        </p:cTn>
                                        <p:tgtEl>
                                          <p:spTgt spid="76"/>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2" presetClass="exit" presetSubtype="1" fill="hold" nodeType="clickEffect">
                                  <p:stCondLst>
                                    <p:cond delay="0"/>
                                  </p:stCondLst>
                                  <p:childTnLst>
                                    <p:anim calcmode="lin" valueType="num">
                                      <p:cBhvr additive="base">
                                        <p:cTn id="283" dur="500"/>
                                        <p:tgtEl>
                                          <p:spTgt spid="116"/>
                                        </p:tgtEl>
                                        <p:attrNameLst>
                                          <p:attrName>ppt_x</p:attrName>
                                        </p:attrNameLst>
                                      </p:cBhvr>
                                      <p:tavLst>
                                        <p:tav tm="0">
                                          <p:val>
                                            <p:strVal val="ppt_x"/>
                                          </p:val>
                                        </p:tav>
                                        <p:tav tm="100000">
                                          <p:val>
                                            <p:strVal val="ppt_x"/>
                                          </p:val>
                                        </p:tav>
                                      </p:tavLst>
                                    </p:anim>
                                    <p:anim calcmode="lin" valueType="num">
                                      <p:cBhvr additive="base">
                                        <p:cTn id="284" dur="500"/>
                                        <p:tgtEl>
                                          <p:spTgt spid="116"/>
                                        </p:tgtEl>
                                        <p:attrNameLst>
                                          <p:attrName>ppt_y</p:attrName>
                                        </p:attrNameLst>
                                      </p:cBhvr>
                                      <p:tavLst>
                                        <p:tav tm="0">
                                          <p:val>
                                            <p:strVal val="ppt_y"/>
                                          </p:val>
                                        </p:tav>
                                        <p:tav tm="100000">
                                          <p:val>
                                            <p:strVal val="0-ppt_h/2"/>
                                          </p:val>
                                        </p:tav>
                                      </p:tavLst>
                                    </p:anim>
                                    <p:set>
                                      <p:cBhvr>
                                        <p:cTn id="285" dur="1" fill="hold">
                                          <p:stCondLst>
                                            <p:cond delay="499"/>
                                          </p:stCondLst>
                                        </p:cTn>
                                        <p:tgtEl>
                                          <p:spTgt spid="116"/>
                                        </p:tgtEl>
                                        <p:attrNameLst>
                                          <p:attrName>style.visibility</p:attrName>
                                        </p:attrNameLst>
                                      </p:cBhvr>
                                      <p:to>
                                        <p:strVal val="hidden"/>
                                      </p:to>
                                    </p:set>
                                  </p:childTnLst>
                                </p:cTn>
                              </p:par>
                            </p:childTnLst>
                          </p:cTn>
                        </p:par>
                        <p:par>
                          <p:cTn id="286" fill="hold">
                            <p:stCondLst>
                              <p:cond delay="500"/>
                            </p:stCondLst>
                            <p:childTnLst>
                              <p:par>
                                <p:cTn id="287" presetID="4" presetClass="entr" presetSubtype="16" fill="hold" nodeType="afterEffect">
                                  <p:stCondLst>
                                    <p:cond delay="0"/>
                                  </p:stCondLst>
                                  <p:childTnLst>
                                    <p:set>
                                      <p:cBhvr>
                                        <p:cTn id="288" dur="1" fill="hold">
                                          <p:stCondLst>
                                            <p:cond delay="0"/>
                                          </p:stCondLst>
                                        </p:cTn>
                                        <p:tgtEl>
                                          <p:spTgt spid="121"/>
                                        </p:tgtEl>
                                        <p:attrNameLst>
                                          <p:attrName>style.visibility</p:attrName>
                                        </p:attrNameLst>
                                      </p:cBhvr>
                                      <p:to>
                                        <p:strVal val="visible"/>
                                      </p:to>
                                    </p:set>
                                    <p:animEffect transition="in" filter="box(in)">
                                      <p:cBhvr>
                                        <p:cTn id="289" dur="500"/>
                                        <p:tgtEl>
                                          <p:spTgt spid="121"/>
                                        </p:tgtEl>
                                      </p:cBhvr>
                                    </p:animEffect>
                                  </p:childTnLst>
                                </p:cTn>
                              </p:par>
                            </p:childTnLst>
                          </p:cTn>
                        </p:par>
                        <p:par>
                          <p:cTn id="290" fill="hold">
                            <p:stCondLst>
                              <p:cond delay="1000"/>
                            </p:stCondLst>
                            <p:childTnLst>
                              <p:par>
                                <p:cTn id="291" presetID="2" presetClass="exit" presetSubtype="1" fill="hold" nodeType="afterEffect">
                                  <p:stCondLst>
                                    <p:cond delay="0"/>
                                  </p:stCondLst>
                                  <p:childTnLst>
                                    <p:anim calcmode="lin" valueType="num">
                                      <p:cBhvr additive="base">
                                        <p:cTn id="292" dur="500"/>
                                        <p:tgtEl>
                                          <p:spTgt spid="119"/>
                                        </p:tgtEl>
                                        <p:attrNameLst>
                                          <p:attrName>ppt_x</p:attrName>
                                        </p:attrNameLst>
                                      </p:cBhvr>
                                      <p:tavLst>
                                        <p:tav tm="0">
                                          <p:val>
                                            <p:strVal val="ppt_x"/>
                                          </p:val>
                                        </p:tav>
                                        <p:tav tm="100000">
                                          <p:val>
                                            <p:strVal val="ppt_x"/>
                                          </p:val>
                                        </p:tav>
                                      </p:tavLst>
                                    </p:anim>
                                    <p:anim calcmode="lin" valueType="num">
                                      <p:cBhvr additive="base">
                                        <p:cTn id="293" dur="500"/>
                                        <p:tgtEl>
                                          <p:spTgt spid="119"/>
                                        </p:tgtEl>
                                        <p:attrNameLst>
                                          <p:attrName>ppt_y</p:attrName>
                                        </p:attrNameLst>
                                      </p:cBhvr>
                                      <p:tavLst>
                                        <p:tav tm="0">
                                          <p:val>
                                            <p:strVal val="ppt_y"/>
                                          </p:val>
                                        </p:tav>
                                        <p:tav tm="100000">
                                          <p:val>
                                            <p:strVal val="0-ppt_h/2"/>
                                          </p:val>
                                        </p:tav>
                                      </p:tavLst>
                                    </p:anim>
                                    <p:set>
                                      <p:cBhvr>
                                        <p:cTn id="294" dur="1" fill="hold">
                                          <p:stCondLst>
                                            <p:cond delay="499"/>
                                          </p:stCondLst>
                                        </p:cTn>
                                        <p:tgtEl>
                                          <p:spTgt spid="119"/>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xit" presetSubtype="1" fill="hold" nodeType="clickEffect">
                                  <p:stCondLst>
                                    <p:cond delay="0"/>
                                  </p:stCondLst>
                                  <p:childTnLst>
                                    <p:anim calcmode="lin" valueType="num">
                                      <p:cBhvr additive="base">
                                        <p:cTn id="298" dur="500"/>
                                        <p:tgtEl>
                                          <p:spTgt spid="111"/>
                                        </p:tgtEl>
                                        <p:attrNameLst>
                                          <p:attrName>ppt_x</p:attrName>
                                        </p:attrNameLst>
                                      </p:cBhvr>
                                      <p:tavLst>
                                        <p:tav tm="0">
                                          <p:val>
                                            <p:strVal val="ppt_x"/>
                                          </p:val>
                                        </p:tav>
                                        <p:tav tm="100000">
                                          <p:val>
                                            <p:strVal val="ppt_x"/>
                                          </p:val>
                                        </p:tav>
                                      </p:tavLst>
                                    </p:anim>
                                    <p:anim calcmode="lin" valueType="num">
                                      <p:cBhvr additive="base">
                                        <p:cTn id="299" dur="500"/>
                                        <p:tgtEl>
                                          <p:spTgt spid="111"/>
                                        </p:tgtEl>
                                        <p:attrNameLst>
                                          <p:attrName>ppt_y</p:attrName>
                                        </p:attrNameLst>
                                      </p:cBhvr>
                                      <p:tavLst>
                                        <p:tav tm="0">
                                          <p:val>
                                            <p:strVal val="ppt_y"/>
                                          </p:val>
                                        </p:tav>
                                        <p:tav tm="100000">
                                          <p:val>
                                            <p:strVal val="0-ppt_h/2"/>
                                          </p:val>
                                        </p:tav>
                                      </p:tavLst>
                                    </p:anim>
                                    <p:set>
                                      <p:cBhvr>
                                        <p:cTn id="300" dur="1" fill="hold">
                                          <p:stCondLst>
                                            <p:cond delay="499"/>
                                          </p:stCondLst>
                                        </p:cTn>
                                        <p:tgtEl>
                                          <p:spTgt spid="111"/>
                                        </p:tgtEl>
                                        <p:attrNameLst>
                                          <p:attrName>style.visibility</p:attrName>
                                        </p:attrNameLst>
                                      </p:cBhvr>
                                      <p:to>
                                        <p:strVal val="hidden"/>
                                      </p:to>
                                    </p:set>
                                  </p:childTnLst>
                                </p:cTn>
                              </p:par>
                            </p:childTnLst>
                          </p:cTn>
                        </p:par>
                        <p:par>
                          <p:cTn id="301" fill="hold">
                            <p:stCondLst>
                              <p:cond delay="500"/>
                            </p:stCondLst>
                            <p:childTnLst>
                              <p:par>
                                <p:cTn id="302" presetID="4" presetClass="entr" presetSubtype="16" fill="hold" nodeType="afterEffect">
                                  <p:stCondLst>
                                    <p:cond delay="0"/>
                                  </p:stCondLst>
                                  <p:childTnLst>
                                    <p:set>
                                      <p:cBhvr>
                                        <p:cTn id="303" dur="1" fill="hold">
                                          <p:stCondLst>
                                            <p:cond delay="0"/>
                                          </p:stCondLst>
                                        </p:cTn>
                                        <p:tgtEl>
                                          <p:spTgt spid="120"/>
                                        </p:tgtEl>
                                        <p:attrNameLst>
                                          <p:attrName>style.visibility</p:attrName>
                                        </p:attrNameLst>
                                      </p:cBhvr>
                                      <p:to>
                                        <p:strVal val="visible"/>
                                      </p:to>
                                    </p:set>
                                    <p:animEffect transition="in" filter="box(in)">
                                      <p:cBhvr>
                                        <p:cTn id="30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7" grpId="0" animBg="1"/>
      <p:bldP spid="57" grpId="1" animBg="1"/>
      <p:bldP spid="58" grpId="0" animBg="1"/>
      <p:bldP spid="58" grpId="1" animBg="1"/>
      <p:bldP spid="59" grpId="0" animBg="1"/>
      <p:bldP spid="59" grpId="1" animBg="1"/>
      <p:bldP spid="60" grpId="0" animBg="1"/>
      <p:bldP spid="6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0070C0"/>
                </a:solidFill>
                <a:latin typeface="黑体" pitchFamily="49" charset="-122"/>
                <a:ea typeface="黑体" pitchFamily="49" charset="-122"/>
              </a:rPr>
              <a:t>7.2</a:t>
            </a:r>
            <a:r>
              <a:rPr lang="zh-CN" altLang="en-US" sz="2800" b="1" dirty="0">
                <a:solidFill>
                  <a:srgbClr val="0070C0"/>
                </a:solidFill>
                <a:latin typeface="黑体" pitchFamily="49" charset="-122"/>
                <a:ea typeface="黑体" pitchFamily="49" charset="-122"/>
              </a:rPr>
              <a:t>　</a:t>
            </a:r>
            <a:r>
              <a:rPr lang="zh-CN" altLang="en-US" sz="2800" b="1" dirty="0" smtClean="0">
                <a:solidFill>
                  <a:srgbClr val="0070C0"/>
                </a:solidFill>
                <a:latin typeface="黑体" pitchFamily="49" charset="-122"/>
                <a:ea typeface="黑体" pitchFamily="49" charset="-122"/>
              </a:rPr>
              <a:t>基于翻译模式的语义计算</a:t>
            </a:r>
            <a:endParaRPr lang="zh-CN" altLang="en-US" sz="2800" b="1" dirty="0">
              <a:solidFill>
                <a:srgbClr val="0070C0"/>
              </a:solidFill>
              <a:latin typeface="黑体" pitchFamily="49" charset="-122"/>
              <a:ea typeface="黑体" pitchFamily="49" charset="-122"/>
            </a:endParaRPr>
          </a:p>
        </p:txBody>
      </p:sp>
      <p:sp>
        <p:nvSpPr>
          <p:cNvPr id="29" name="Text Box 16"/>
          <p:cNvSpPr txBox="1">
            <a:spLocks noChangeArrowheads="1"/>
          </p:cNvSpPr>
          <p:nvPr/>
        </p:nvSpPr>
        <p:spPr bwMode="auto">
          <a:xfrm>
            <a:off x="457201" y="1668403"/>
            <a:ext cx="8001000" cy="3888244"/>
          </a:xfrm>
          <a:prstGeom prst="rect">
            <a:avLst/>
          </a:prstGeom>
          <a:noFill/>
          <a:ln w="9525">
            <a:noFill/>
            <a:miter lim="800000"/>
            <a:headEnd/>
            <a:tailEnd/>
          </a:ln>
        </p:spPr>
        <p:txBody>
          <a:bodyPr wrap="square">
            <a:spAutoFit/>
          </a:bodyPr>
          <a:lstStyle/>
          <a:p>
            <a:pPr algn="l">
              <a:defRPr/>
            </a:pPr>
            <a:r>
              <a:rPr lang="zh-CN" altLang="en-US" sz="2000" b="1" dirty="0" smtClean="0">
                <a:solidFill>
                  <a:srgbClr val="000000"/>
                </a:solidFill>
                <a:latin typeface="+mn-ea"/>
                <a:ea typeface="+mn-ea"/>
              </a:rPr>
              <a:t>    适合</a:t>
            </a:r>
            <a:r>
              <a:rPr lang="zh-CN" altLang="en-US" sz="2000" b="1" dirty="0">
                <a:solidFill>
                  <a:srgbClr val="000000"/>
                </a:solidFill>
                <a:latin typeface="+mn-ea"/>
                <a:ea typeface="+mn-ea"/>
              </a:rPr>
              <a:t>语法制导语义计算的另一种描述形式，面向实现的一种计算模式。   可以体现一种合理调用语义动作的翻译算法</a:t>
            </a:r>
          </a:p>
          <a:p>
            <a:pPr marL="0" lvl="1" algn="l">
              <a:spcBef>
                <a:spcPts val="800"/>
              </a:spcBef>
              <a:defRPr/>
            </a:pPr>
            <a:r>
              <a:rPr lang="zh-CN" altLang="en-US" sz="2000" b="1" dirty="0">
                <a:solidFill>
                  <a:srgbClr val="000000"/>
                </a:solidFill>
                <a:latin typeface="+mn-ea"/>
                <a:ea typeface="+mn-ea"/>
              </a:rPr>
              <a:t>    形式上类似于属性文法，但允许由</a:t>
            </a:r>
            <a:r>
              <a:rPr lang="en-US" altLang="zh-CN" sz="2000" b="1" dirty="0">
                <a:solidFill>
                  <a:srgbClr val="000000"/>
                </a:solidFill>
                <a:latin typeface="+mn-ea"/>
                <a:ea typeface="+mn-ea"/>
              </a:rPr>
              <a:t>{}</a:t>
            </a:r>
            <a:r>
              <a:rPr lang="zh-CN" altLang="en-US" sz="2000" b="1" dirty="0">
                <a:solidFill>
                  <a:srgbClr val="000000"/>
                </a:solidFill>
                <a:latin typeface="+mn-ea"/>
                <a:ea typeface="+mn-ea"/>
              </a:rPr>
              <a:t>括起来的语义规则集合出现在产生式右端的任何位置</a:t>
            </a:r>
            <a:r>
              <a:rPr lang="en-US" altLang="zh-CN" sz="2000" b="1" dirty="0">
                <a:solidFill>
                  <a:srgbClr val="000000"/>
                </a:solidFill>
                <a:latin typeface="+mn-ea"/>
                <a:ea typeface="+mn-ea"/>
              </a:rPr>
              <a:t>. </a:t>
            </a:r>
            <a:r>
              <a:rPr lang="zh-CN" altLang="en-US" sz="2000" b="1" dirty="0">
                <a:solidFill>
                  <a:srgbClr val="000000"/>
                </a:solidFill>
                <a:latin typeface="+mn-ea"/>
                <a:ea typeface="+mn-ea"/>
              </a:rPr>
              <a:t>这样做的好处是可以显式地表达动作和属性计算的次序，而在前述的属性文法中不体现这种次序</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S-</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一种仅涉及到综合属性的情形，通常语义动作集置于相应产生式右端的末尾</a:t>
            </a:r>
            <a:r>
              <a:rPr lang="zh-CN" altLang="en-US" sz="2000" b="1" dirty="0" smtClean="0">
                <a:solidFill>
                  <a:srgbClr val="000000"/>
                </a:solidFill>
                <a:latin typeface="+mn-ea"/>
                <a:ea typeface="+mn-ea"/>
              </a:rPr>
              <a:t>。</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L-</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既包含综合属性，也可以包含继承属性，需要满足</a:t>
            </a:r>
            <a:r>
              <a:rPr lang="en-US" altLang="zh-CN" sz="2000" b="1" dirty="0">
                <a:solidFill>
                  <a:srgbClr val="000000"/>
                </a:solidFill>
                <a:latin typeface="+mn-ea"/>
                <a:ea typeface="+mn-ea"/>
              </a:rPr>
              <a:t>2</a:t>
            </a:r>
            <a:r>
              <a:rPr lang="zh-CN" altLang="en-US" sz="2000" b="1" dirty="0">
                <a:solidFill>
                  <a:srgbClr val="000000"/>
                </a:solidFill>
                <a:latin typeface="+mn-ea"/>
                <a:ea typeface="+mn-ea"/>
              </a:rPr>
              <a:t>个条件</a:t>
            </a:r>
            <a:r>
              <a:rPr lang="zh-CN" altLang="en-US" sz="2000" b="1" dirty="0">
                <a:solidFill>
                  <a:srgbClr val="000000"/>
                </a:solidFill>
                <a:latin typeface="+mn-ea"/>
                <a:ea typeface="+mn-ea"/>
                <a:sym typeface="Wingdings" pitchFamily="2" charset="2"/>
              </a:rPr>
              <a:t>（</a:t>
            </a:r>
            <a:r>
              <a:rPr lang="en-US" altLang="zh-CN" sz="2000" b="1" dirty="0">
                <a:solidFill>
                  <a:srgbClr val="000000"/>
                </a:solidFill>
                <a:latin typeface="+mn-ea"/>
                <a:ea typeface="+mn-ea"/>
                <a:sym typeface="Wingdings" pitchFamily="2" charset="2"/>
              </a:rPr>
              <a:t>1</a:t>
            </a:r>
            <a:r>
              <a:rPr lang="zh-CN" altLang="en-US" sz="2000" b="1" dirty="0">
                <a:solidFill>
                  <a:srgbClr val="000000"/>
                </a:solidFill>
                <a:latin typeface="+mn-ea"/>
                <a:ea typeface="+mn-ea"/>
                <a:sym typeface="Wingdings" pitchFamily="2" charset="2"/>
              </a:rPr>
              <a:t>）产生式右部的某个符号的继承属性的计算必须位于该符号前，语义动作不访问右边符号的属性；（</a:t>
            </a:r>
            <a:r>
              <a:rPr lang="en-US" altLang="zh-CN" sz="2000" b="1" dirty="0">
                <a:solidFill>
                  <a:srgbClr val="000000"/>
                </a:solidFill>
                <a:latin typeface="+mn-ea"/>
                <a:ea typeface="+mn-ea"/>
                <a:sym typeface="Wingdings" pitchFamily="2" charset="2"/>
              </a:rPr>
              <a:t>2</a:t>
            </a:r>
            <a:r>
              <a:rPr lang="zh-CN" altLang="en-US" sz="2000" b="1" dirty="0">
                <a:solidFill>
                  <a:srgbClr val="000000"/>
                </a:solidFill>
                <a:latin typeface="+mn-ea"/>
                <a:ea typeface="+mn-ea"/>
                <a:sym typeface="Wingdings" pitchFamily="2" charset="2"/>
              </a:rPr>
              <a:t>）综合属性位于产生式的尾部。</a:t>
            </a:r>
            <a:endParaRPr lang="zh-CN" altLang="en-US" sz="2000" b="1" dirty="0">
              <a:solidFill>
                <a:srgbClr val="000000"/>
              </a:solidFill>
              <a:latin typeface="+mn-ea"/>
              <a:ea typeface="+mn-ea"/>
            </a:endParaRPr>
          </a:p>
          <a:p>
            <a:pPr lvl="1" algn="l">
              <a:spcBef>
                <a:spcPts val="800"/>
              </a:spcBef>
              <a:defRPr/>
            </a:pPr>
            <a:endParaRPr lang="zh-CN" altLang="en-US" sz="2000" b="1" dirty="0">
              <a:solidFill>
                <a:srgbClr val="000000"/>
              </a:solidFill>
              <a:latin typeface="+mn-ea"/>
              <a:ea typeface="+mn-ea"/>
            </a:endParaRPr>
          </a:p>
        </p:txBody>
      </p:sp>
      <p:sp>
        <p:nvSpPr>
          <p:cNvPr id="5" name="Text Box 6"/>
          <p:cNvSpPr txBox="1">
            <a:spLocks noChangeArrowheads="1"/>
          </p:cNvSpPr>
          <p:nvPr/>
        </p:nvSpPr>
        <p:spPr bwMode="auto">
          <a:xfrm>
            <a:off x="457200" y="1000780"/>
            <a:ext cx="7207250" cy="461665"/>
          </a:xfrm>
          <a:prstGeom prst="rect">
            <a:avLst/>
          </a:prstGeom>
          <a:noFill/>
          <a:ln w="9525">
            <a:noFill/>
            <a:miter lim="800000"/>
            <a:headEnd/>
            <a:tailEnd/>
          </a:ln>
        </p:spPr>
        <p:txBody>
          <a:bodyPr>
            <a:spAutoFit/>
          </a:bodyPr>
          <a:lstStyle/>
          <a:p>
            <a:pPr algn="l">
              <a:spcBef>
                <a:spcPct val="50000"/>
              </a:spcBef>
            </a:pPr>
            <a:r>
              <a:rPr lang="en-US" altLang="zh-CN" sz="2400" b="1" dirty="0" smtClean="0">
                <a:solidFill>
                  <a:srgbClr val="CC0099"/>
                </a:solidFill>
                <a:latin typeface="黑体" pitchFamily="49" charset="-122"/>
                <a:ea typeface="黑体" pitchFamily="49" charset="-122"/>
              </a:rPr>
              <a:t>7.2.1 </a:t>
            </a:r>
            <a:r>
              <a:rPr lang="zh-CN" altLang="en-US" sz="2400" b="1" dirty="0" smtClean="0">
                <a:solidFill>
                  <a:srgbClr val="CC0099"/>
                </a:solidFill>
                <a:latin typeface="黑体" pitchFamily="49" charset="-122"/>
                <a:ea typeface="黑体" pitchFamily="49" charset="-122"/>
              </a:rPr>
              <a:t>翻译（</a:t>
            </a:r>
            <a:r>
              <a:rPr lang="en-US" altLang="zh-CN" sz="2400" b="1" dirty="0" smtClean="0">
                <a:solidFill>
                  <a:srgbClr val="CC0099"/>
                </a:solidFill>
                <a:latin typeface="黑体" pitchFamily="49" charset="-122"/>
                <a:ea typeface="黑体" pitchFamily="49" charset="-122"/>
              </a:rPr>
              <a:t>Translation Scheme</a:t>
            </a:r>
            <a:r>
              <a:rPr lang="zh-CN" altLang="en-US" sz="2400" b="1" dirty="0" smtClean="0">
                <a:solidFill>
                  <a:srgbClr val="CC0099"/>
                </a:solidFill>
                <a:latin typeface="黑体" pitchFamily="49" charset="-122"/>
                <a:ea typeface="黑体" pitchFamily="49" charset="-122"/>
              </a:rPr>
              <a:t>）模式 </a:t>
            </a:r>
            <a:endParaRPr lang="zh-CN" altLang="en-US" sz="2400" b="1" dirty="0">
              <a:solidFill>
                <a:srgbClr val="CC0099"/>
              </a:solidFill>
              <a:latin typeface="黑体" pitchFamily="49" charset="-122"/>
              <a:ea typeface="黑体" pitchFamily="49" charset="-122"/>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21</a:t>
            </a:fld>
            <a:endParaRPr lang="en-US" altLang="zh-CN"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533400" y="971252"/>
            <a:ext cx="7924800" cy="2000548"/>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smtClean="0">
                <a:latin typeface="+mn-ea"/>
                <a:ea typeface="+mn-ea"/>
              </a:rPr>
              <a:t>例</a:t>
            </a:r>
            <a:r>
              <a:rPr lang="en-US" altLang="zh-CN" sz="2000" b="1" dirty="0">
                <a:latin typeface="+mn-ea"/>
                <a:ea typeface="+mn-ea"/>
              </a:rPr>
              <a:t>7</a:t>
            </a:r>
            <a:r>
              <a:rPr lang="en-US" altLang="zh-CN" sz="2000" b="1" dirty="0" smtClean="0">
                <a:latin typeface="+mn-ea"/>
                <a:ea typeface="+mn-ea"/>
              </a:rPr>
              <a:t>.5</a:t>
            </a:r>
            <a:r>
              <a:rPr lang="zh-CN" altLang="en-US" sz="2000" b="1" dirty="0">
                <a:latin typeface="+mn-ea"/>
                <a:ea typeface="+mn-ea"/>
              </a:rPr>
              <a:t>将中綴表达式翻译成后缀表达式的属性文法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E→E </a:t>
            </a:r>
            <a:r>
              <a:rPr lang="en-US" altLang="zh-CN" sz="2000" b="1" dirty="0" smtClean="0">
                <a:latin typeface="+mn-ea"/>
                <a:ea typeface="+mn-ea"/>
              </a:rPr>
              <a:t>op </a:t>
            </a:r>
            <a:r>
              <a:rPr lang="en-US" altLang="zh-CN" sz="2000" b="1" dirty="0">
                <a:latin typeface="+mn-ea"/>
                <a:ea typeface="+mn-ea"/>
              </a:rPr>
              <a:t>T   </a:t>
            </a:r>
            <a:r>
              <a:rPr lang="en-US" altLang="zh-CN" sz="2000" b="1" dirty="0" smtClean="0">
                <a:latin typeface="+mn-ea"/>
                <a:ea typeface="+mn-ea"/>
              </a:rPr>
              <a:t>  { print(</a:t>
            </a:r>
            <a:r>
              <a:rPr lang="en-US" altLang="zh-CN" sz="2000" b="1" dirty="0" err="1" smtClean="0">
                <a:latin typeface="+mn-ea"/>
                <a:ea typeface="+mn-ea"/>
              </a:rPr>
              <a:t>op.Lexeme</a:t>
            </a:r>
            <a:r>
              <a:rPr lang="en-US" altLang="zh-CN" sz="2000" b="1" dirty="0">
                <a:latin typeface="+mn-ea"/>
                <a:ea typeface="+mn-ea"/>
              </a:rPr>
              <a:t>) } |  T</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print(num.val) }</a:t>
            </a:r>
          </a:p>
          <a:p>
            <a:pPr algn="l"/>
            <a:endParaRPr lang="en-US" altLang="zh-CN" sz="2000" b="1" dirty="0">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，如果采用</a:t>
            </a:r>
            <a:r>
              <a:rPr lang="en-US" altLang="zh-CN" sz="2000" b="1" dirty="0">
                <a:latin typeface="+mn-ea"/>
                <a:ea typeface="+mn-ea"/>
              </a:rPr>
              <a:t>LR</a:t>
            </a:r>
            <a:r>
              <a:rPr lang="zh-CN" altLang="en-US" sz="2000" b="1" dirty="0">
                <a:latin typeface="+mn-ea"/>
                <a:ea typeface="+mn-ea"/>
              </a:rPr>
              <a:t>分析法，</a:t>
            </a:r>
            <a:r>
              <a:rPr lang="zh-CN" altLang="en-US" sz="2000" b="1" dirty="0" smtClean="0">
                <a:latin typeface="+mn-ea"/>
                <a:ea typeface="+mn-ea"/>
              </a:rPr>
              <a:t>在归约</a:t>
            </a:r>
            <a:r>
              <a:rPr lang="zh-CN" altLang="en-US" sz="2000" b="1" dirty="0">
                <a:latin typeface="+mn-ea"/>
                <a:ea typeface="+mn-ea"/>
              </a:rPr>
              <a:t>时执行语义动作即可完成。</a:t>
            </a:r>
            <a:endParaRPr lang="en-US" altLang="zh-CN" sz="2000" b="1" dirty="0">
              <a:latin typeface="+mn-ea"/>
              <a:ea typeface="+mn-ea"/>
            </a:endParaRPr>
          </a:p>
        </p:txBody>
      </p:sp>
      <p:sp>
        <p:nvSpPr>
          <p:cNvPr id="25604" name="Text Box 6"/>
          <p:cNvSpPr txBox="1">
            <a:spLocks noChangeArrowheads="1"/>
          </p:cNvSpPr>
          <p:nvPr/>
        </p:nvSpPr>
        <p:spPr bwMode="auto">
          <a:xfrm>
            <a:off x="-76200" y="30480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7.2.2</a:t>
            </a:r>
            <a:r>
              <a:rPr lang="zh-CN" altLang="en-US" sz="2800" b="1" dirty="0">
                <a:solidFill>
                  <a:srgbClr val="CC0099"/>
                </a:solidFill>
                <a:latin typeface="黑体" pitchFamily="49" charset="-122"/>
                <a:ea typeface="黑体" pitchFamily="49" charset="-122"/>
              </a:rPr>
              <a:t>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翻译</a:t>
            </a:r>
            <a:r>
              <a:rPr lang="zh-CN" altLang="en-US" sz="2800" b="1" dirty="0" smtClean="0">
                <a:solidFill>
                  <a:srgbClr val="CC0099"/>
                </a:solidFill>
                <a:latin typeface="黑体" pitchFamily="49" charset="-122"/>
                <a:ea typeface="黑体" pitchFamily="49" charset="-122"/>
              </a:rPr>
              <a:t>模式的语义计算 </a:t>
            </a:r>
            <a:endParaRPr lang="zh-CN" altLang="en-US" sz="2800" b="1" dirty="0">
              <a:solidFill>
                <a:srgbClr val="CC0099"/>
              </a:solidFill>
              <a:latin typeface="黑体" pitchFamily="49" charset="-122"/>
              <a:ea typeface="黑体" pitchFamily="49" charset="-122"/>
            </a:endParaRPr>
          </a:p>
        </p:txBody>
      </p:sp>
      <p:sp>
        <p:nvSpPr>
          <p:cNvPr id="25605" name="Text Box 5"/>
          <p:cNvSpPr txBox="1">
            <a:spLocks noChangeArrowheads="1"/>
          </p:cNvSpPr>
          <p:nvPr/>
        </p:nvSpPr>
        <p:spPr bwMode="auto">
          <a:xfrm>
            <a:off x="4137025" y="2514600"/>
            <a:ext cx="433388" cy="461962"/>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25606" name="Text Box 6"/>
          <p:cNvSpPr txBox="1">
            <a:spLocks noChangeArrowheads="1"/>
          </p:cNvSpPr>
          <p:nvPr/>
        </p:nvSpPr>
        <p:spPr bwMode="auto">
          <a:xfrm>
            <a:off x="2446582" y="3233737"/>
            <a:ext cx="381635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a:t>
            </a:r>
            <a:r>
              <a:rPr lang="en-US" altLang="zh-CN" dirty="0" smtClean="0">
                <a:latin typeface="Times New Roman" pitchFamily="18" charset="0"/>
              </a:rPr>
              <a:t>     </a:t>
            </a: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a:t>
            </a:r>
          </a:p>
        </p:txBody>
      </p:sp>
      <p:sp>
        <p:nvSpPr>
          <p:cNvPr id="25607" name="Text Box 8"/>
          <p:cNvSpPr txBox="1">
            <a:spLocks noChangeArrowheads="1"/>
          </p:cNvSpPr>
          <p:nvPr/>
        </p:nvSpPr>
        <p:spPr bwMode="auto">
          <a:xfrm>
            <a:off x="2220684" y="4114800"/>
            <a:ext cx="259080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a:t>
            </a:r>
            <a:r>
              <a:rPr lang="en-US" altLang="zh-CN" dirty="0" smtClean="0">
                <a:latin typeface="Times New Roman" pitchFamily="18" charset="0"/>
              </a:rPr>
              <a:t>      </a:t>
            </a: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a:t>
            </a:r>
            <a:endParaRPr lang="en-US" altLang="zh-CN" baseline="30000" dirty="0">
              <a:latin typeface="Times New Roman" pitchFamily="18" charset="0"/>
            </a:endParaRPr>
          </a:p>
        </p:txBody>
      </p:sp>
      <p:sp>
        <p:nvSpPr>
          <p:cNvPr id="25608" name="Line 18"/>
          <p:cNvSpPr>
            <a:spLocks noChangeShapeType="1"/>
          </p:cNvSpPr>
          <p:nvPr/>
        </p:nvSpPr>
        <p:spPr bwMode="auto">
          <a:xfrm flipH="1">
            <a:off x="3633788" y="2873375"/>
            <a:ext cx="504825" cy="360362"/>
          </a:xfrm>
          <a:prstGeom prst="line">
            <a:avLst/>
          </a:prstGeom>
          <a:noFill/>
          <a:ln w="9525">
            <a:solidFill>
              <a:schemeClr val="tx1"/>
            </a:solidFill>
            <a:miter lim="800000"/>
            <a:headEnd/>
            <a:tailEnd/>
          </a:ln>
        </p:spPr>
        <p:txBody>
          <a:bodyPr wrap="none"/>
          <a:lstStyle/>
          <a:p>
            <a:endParaRPr lang="zh-CN" altLang="en-US"/>
          </a:p>
        </p:txBody>
      </p:sp>
      <p:sp>
        <p:nvSpPr>
          <p:cNvPr id="25609" name="Line 19"/>
          <p:cNvSpPr>
            <a:spLocks noChangeShapeType="1"/>
          </p:cNvSpPr>
          <p:nvPr/>
        </p:nvSpPr>
        <p:spPr bwMode="auto">
          <a:xfrm>
            <a:off x="4498975" y="2873375"/>
            <a:ext cx="646113" cy="433387"/>
          </a:xfrm>
          <a:prstGeom prst="line">
            <a:avLst/>
          </a:prstGeom>
          <a:noFill/>
          <a:ln w="9525">
            <a:solidFill>
              <a:schemeClr val="tx1"/>
            </a:solidFill>
            <a:miter lim="800000"/>
            <a:headEnd/>
            <a:tailEnd/>
          </a:ln>
        </p:spPr>
        <p:txBody>
          <a:bodyPr wrap="none"/>
          <a:lstStyle/>
          <a:p>
            <a:endParaRPr lang="zh-CN" altLang="en-US"/>
          </a:p>
        </p:txBody>
      </p:sp>
      <p:sp>
        <p:nvSpPr>
          <p:cNvPr id="25610" name="Line 20"/>
          <p:cNvSpPr>
            <a:spLocks noChangeShapeType="1"/>
          </p:cNvSpPr>
          <p:nvPr/>
        </p:nvSpPr>
        <p:spPr bwMode="auto">
          <a:xfrm flipH="1">
            <a:off x="2878138" y="3594100"/>
            <a:ext cx="468312" cy="528637"/>
          </a:xfrm>
          <a:prstGeom prst="line">
            <a:avLst/>
          </a:prstGeom>
          <a:noFill/>
          <a:ln w="9525">
            <a:solidFill>
              <a:schemeClr val="tx1"/>
            </a:solidFill>
            <a:miter lim="800000"/>
            <a:headEnd/>
            <a:tailEnd/>
          </a:ln>
        </p:spPr>
        <p:txBody>
          <a:bodyPr wrap="none"/>
          <a:lstStyle/>
          <a:p>
            <a:endParaRPr lang="zh-CN" altLang="en-US"/>
          </a:p>
        </p:txBody>
      </p:sp>
      <p:sp>
        <p:nvSpPr>
          <p:cNvPr id="25611" name="Line 21"/>
          <p:cNvSpPr>
            <a:spLocks noChangeShapeType="1"/>
          </p:cNvSpPr>
          <p:nvPr/>
        </p:nvSpPr>
        <p:spPr bwMode="auto">
          <a:xfrm flipH="1">
            <a:off x="3490913" y="3665537"/>
            <a:ext cx="0" cy="433388"/>
          </a:xfrm>
          <a:prstGeom prst="line">
            <a:avLst/>
          </a:prstGeom>
          <a:noFill/>
          <a:ln w="9525">
            <a:solidFill>
              <a:schemeClr val="tx1"/>
            </a:solidFill>
            <a:miter lim="800000"/>
            <a:headEnd/>
            <a:tailEnd/>
          </a:ln>
        </p:spPr>
        <p:txBody>
          <a:bodyPr wrap="none"/>
          <a:lstStyle/>
          <a:p>
            <a:endParaRPr lang="zh-CN" altLang="en-US"/>
          </a:p>
        </p:txBody>
      </p:sp>
      <p:sp>
        <p:nvSpPr>
          <p:cNvPr id="25612" name="Line 22"/>
          <p:cNvSpPr>
            <a:spLocks noChangeShapeType="1"/>
          </p:cNvSpPr>
          <p:nvPr/>
        </p:nvSpPr>
        <p:spPr bwMode="auto">
          <a:xfrm>
            <a:off x="3670300" y="3619500"/>
            <a:ext cx="466725" cy="479425"/>
          </a:xfrm>
          <a:prstGeom prst="line">
            <a:avLst/>
          </a:prstGeom>
          <a:noFill/>
          <a:ln w="9525">
            <a:solidFill>
              <a:schemeClr val="tx1"/>
            </a:solidFill>
            <a:miter lim="800000"/>
            <a:headEnd/>
            <a:tailEnd/>
          </a:ln>
        </p:spPr>
        <p:txBody>
          <a:bodyPr wrap="none"/>
          <a:lstStyle/>
          <a:p>
            <a:endParaRPr lang="zh-CN" altLang="en-US"/>
          </a:p>
        </p:txBody>
      </p:sp>
      <p:sp>
        <p:nvSpPr>
          <p:cNvPr id="25613" name="Line 24"/>
          <p:cNvSpPr>
            <a:spLocks noChangeShapeType="1"/>
          </p:cNvSpPr>
          <p:nvPr/>
        </p:nvSpPr>
        <p:spPr bwMode="auto">
          <a:xfrm>
            <a:off x="5057781" y="359410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14" name="Line 34"/>
          <p:cNvSpPr>
            <a:spLocks noChangeShapeType="1"/>
          </p:cNvSpPr>
          <p:nvPr/>
        </p:nvSpPr>
        <p:spPr bwMode="auto">
          <a:xfrm>
            <a:off x="4318000" y="2827337"/>
            <a:ext cx="0" cy="503238"/>
          </a:xfrm>
          <a:prstGeom prst="line">
            <a:avLst/>
          </a:prstGeom>
          <a:noFill/>
          <a:ln w="9525">
            <a:solidFill>
              <a:schemeClr val="tx1"/>
            </a:solidFill>
            <a:miter lim="800000"/>
            <a:headEnd/>
            <a:tailEnd/>
          </a:ln>
        </p:spPr>
        <p:txBody>
          <a:bodyPr wrap="none"/>
          <a:lstStyle/>
          <a:p>
            <a:endParaRPr lang="zh-CN" altLang="en-US"/>
          </a:p>
        </p:txBody>
      </p:sp>
      <p:sp>
        <p:nvSpPr>
          <p:cNvPr id="25615" name="Text Box 65"/>
          <p:cNvSpPr txBox="1">
            <a:spLocks noChangeArrowheads="1"/>
          </p:cNvSpPr>
          <p:nvPr/>
        </p:nvSpPr>
        <p:spPr bwMode="auto">
          <a:xfrm>
            <a:off x="4887702" y="4114800"/>
            <a:ext cx="1441450"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5      Print(5)</a:t>
            </a:r>
          </a:p>
        </p:txBody>
      </p:sp>
      <p:sp>
        <p:nvSpPr>
          <p:cNvPr id="25616" name="Line 24"/>
          <p:cNvSpPr>
            <a:spLocks noChangeShapeType="1"/>
          </p:cNvSpPr>
          <p:nvPr/>
        </p:nvSpPr>
        <p:spPr bwMode="auto">
          <a:xfrm>
            <a:off x="4460875" y="2827337"/>
            <a:ext cx="12969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25617" name="Text Box 65"/>
          <p:cNvSpPr txBox="1">
            <a:spLocks noChangeArrowheads="1"/>
          </p:cNvSpPr>
          <p:nvPr/>
        </p:nvSpPr>
        <p:spPr bwMode="auto">
          <a:xfrm>
            <a:off x="5257800" y="3276600"/>
            <a:ext cx="1441450"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   Print(-)</a:t>
            </a:r>
          </a:p>
        </p:txBody>
      </p:sp>
      <p:sp>
        <p:nvSpPr>
          <p:cNvPr id="25618" name="Text Box 8"/>
          <p:cNvSpPr txBox="1">
            <a:spLocks noChangeArrowheads="1"/>
          </p:cNvSpPr>
          <p:nvPr/>
        </p:nvSpPr>
        <p:spPr bwMode="auto">
          <a:xfrm>
            <a:off x="2504171" y="4889500"/>
            <a:ext cx="717550" cy="457200"/>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T</a:t>
            </a:r>
            <a:endParaRPr lang="en-US" altLang="zh-CN" baseline="30000" dirty="0">
              <a:latin typeface="Times New Roman" pitchFamily="18" charset="0"/>
            </a:endParaRPr>
          </a:p>
        </p:txBody>
      </p:sp>
      <p:sp>
        <p:nvSpPr>
          <p:cNvPr id="25619" name="Line 21"/>
          <p:cNvSpPr>
            <a:spLocks noChangeShapeType="1"/>
          </p:cNvSpPr>
          <p:nvPr/>
        </p:nvSpPr>
        <p:spPr bwMode="auto">
          <a:xfrm flipH="1">
            <a:off x="2843213" y="4481512"/>
            <a:ext cx="0" cy="433388"/>
          </a:xfrm>
          <a:prstGeom prst="line">
            <a:avLst/>
          </a:prstGeom>
          <a:noFill/>
          <a:ln w="9525">
            <a:solidFill>
              <a:schemeClr val="tx1"/>
            </a:solidFill>
            <a:miter lim="800000"/>
            <a:headEnd/>
            <a:tailEnd/>
          </a:ln>
        </p:spPr>
        <p:txBody>
          <a:bodyPr wrap="none"/>
          <a:lstStyle/>
          <a:p>
            <a:endParaRPr lang="zh-CN" altLang="en-US"/>
          </a:p>
        </p:txBody>
      </p:sp>
      <p:sp>
        <p:nvSpPr>
          <p:cNvPr id="25620" name="Line 24"/>
          <p:cNvSpPr>
            <a:spLocks noChangeShapeType="1"/>
          </p:cNvSpPr>
          <p:nvPr/>
        </p:nvSpPr>
        <p:spPr bwMode="auto">
          <a:xfrm>
            <a:off x="4165831" y="4479925"/>
            <a:ext cx="539750" cy="434975"/>
          </a:xfrm>
          <a:prstGeom prst="line">
            <a:avLst/>
          </a:prstGeom>
          <a:noFill/>
          <a:ln w="9525">
            <a:solidFill>
              <a:schemeClr val="tx1"/>
            </a:solidFill>
            <a:prstDash val="dash"/>
            <a:miter lim="800000"/>
            <a:headEnd/>
            <a:tailEnd/>
          </a:ln>
        </p:spPr>
        <p:txBody>
          <a:bodyPr wrap="none"/>
          <a:lstStyle/>
          <a:p>
            <a:endParaRPr lang="zh-CN" altLang="en-US"/>
          </a:p>
        </p:txBody>
      </p:sp>
      <p:sp>
        <p:nvSpPr>
          <p:cNvPr id="25621" name="Text Box 65"/>
          <p:cNvSpPr txBox="1">
            <a:spLocks noChangeArrowheads="1"/>
          </p:cNvSpPr>
          <p:nvPr/>
        </p:nvSpPr>
        <p:spPr bwMode="auto">
          <a:xfrm>
            <a:off x="3926124" y="4876800"/>
            <a:ext cx="1441450"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Print(3)</a:t>
            </a:r>
          </a:p>
        </p:txBody>
      </p:sp>
      <p:sp>
        <p:nvSpPr>
          <p:cNvPr id="25622" name="Line 24"/>
          <p:cNvSpPr>
            <a:spLocks noChangeShapeType="1"/>
          </p:cNvSpPr>
          <p:nvPr/>
        </p:nvSpPr>
        <p:spPr bwMode="auto">
          <a:xfrm>
            <a:off x="2885622" y="520065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23" name="Text Box 65"/>
          <p:cNvSpPr txBox="1">
            <a:spLocks noChangeArrowheads="1"/>
          </p:cNvSpPr>
          <p:nvPr/>
        </p:nvSpPr>
        <p:spPr bwMode="auto">
          <a:xfrm>
            <a:off x="2217060" y="5715000"/>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Print(2)</a:t>
            </a:r>
          </a:p>
        </p:txBody>
      </p:sp>
      <p:sp>
        <p:nvSpPr>
          <p:cNvPr id="25624" name="Line 24"/>
          <p:cNvSpPr>
            <a:spLocks noChangeShapeType="1"/>
          </p:cNvSpPr>
          <p:nvPr/>
        </p:nvSpPr>
        <p:spPr bwMode="auto">
          <a:xfrm>
            <a:off x="3597275" y="3568700"/>
            <a:ext cx="792163" cy="338137"/>
          </a:xfrm>
          <a:prstGeom prst="line">
            <a:avLst/>
          </a:prstGeom>
          <a:noFill/>
          <a:ln w="9525">
            <a:solidFill>
              <a:schemeClr val="tx1"/>
            </a:solidFill>
            <a:prstDash val="dash"/>
            <a:miter lim="800000"/>
            <a:headEnd/>
            <a:tailEnd/>
          </a:ln>
        </p:spPr>
        <p:txBody>
          <a:bodyPr wrap="none"/>
          <a:lstStyle/>
          <a:p>
            <a:endParaRPr lang="zh-CN" altLang="en-US"/>
          </a:p>
        </p:txBody>
      </p:sp>
      <p:sp>
        <p:nvSpPr>
          <p:cNvPr id="25625" name="Text Box 65"/>
          <p:cNvSpPr txBox="1">
            <a:spLocks noChangeArrowheads="1"/>
          </p:cNvSpPr>
          <p:nvPr/>
        </p:nvSpPr>
        <p:spPr bwMode="auto">
          <a:xfrm>
            <a:off x="3754897" y="3856037"/>
            <a:ext cx="1439862"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   Print(+)</a:t>
            </a:r>
          </a:p>
        </p:txBody>
      </p:sp>
      <p:sp>
        <p:nvSpPr>
          <p:cNvPr id="25626" name="Line 21"/>
          <p:cNvSpPr>
            <a:spLocks noChangeShapeType="1"/>
          </p:cNvSpPr>
          <p:nvPr/>
        </p:nvSpPr>
        <p:spPr bwMode="auto">
          <a:xfrm flipH="1">
            <a:off x="2849110" y="5346700"/>
            <a:ext cx="0" cy="433387"/>
          </a:xfrm>
          <a:prstGeom prst="line">
            <a:avLst/>
          </a:prstGeom>
          <a:noFill/>
          <a:ln w="9525">
            <a:solidFill>
              <a:schemeClr val="tx1"/>
            </a:solidFill>
            <a:miter lim="800000"/>
            <a:headEnd/>
            <a:tailEnd/>
          </a:ln>
        </p:spPr>
        <p:txBody>
          <a:bodyPr wrap="none"/>
          <a:lstStyle/>
          <a:p>
            <a:endParaRPr lang="zh-CN" altLang="en-US"/>
          </a:p>
        </p:txBody>
      </p:sp>
      <p:sp>
        <p:nvSpPr>
          <p:cNvPr id="25627" name="Line 21"/>
          <p:cNvSpPr>
            <a:spLocks noChangeShapeType="1"/>
          </p:cNvSpPr>
          <p:nvPr/>
        </p:nvSpPr>
        <p:spPr bwMode="auto">
          <a:xfrm flipH="1">
            <a:off x="4129775" y="4445000"/>
            <a:ext cx="0" cy="433387"/>
          </a:xfrm>
          <a:prstGeom prst="line">
            <a:avLst/>
          </a:prstGeom>
          <a:noFill/>
          <a:ln w="9525">
            <a:solidFill>
              <a:schemeClr val="tx1"/>
            </a:solidFill>
            <a:miter lim="800000"/>
            <a:headEnd/>
            <a:tailEnd/>
          </a:ln>
        </p:spPr>
        <p:txBody>
          <a:bodyPr wrap="none"/>
          <a:lstStyle/>
          <a:p>
            <a:endParaRPr lang="zh-CN" altLang="en-US"/>
          </a:p>
        </p:txBody>
      </p:sp>
      <p:sp>
        <p:nvSpPr>
          <p:cNvPr id="25628" name="Line 21"/>
          <p:cNvSpPr>
            <a:spLocks noChangeShapeType="1"/>
          </p:cNvSpPr>
          <p:nvPr/>
        </p:nvSpPr>
        <p:spPr bwMode="auto">
          <a:xfrm flipH="1">
            <a:off x="5061193" y="3683000"/>
            <a:ext cx="0" cy="433388"/>
          </a:xfrm>
          <a:prstGeom prst="line">
            <a:avLst/>
          </a:prstGeom>
          <a:noFill/>
          <a:ln w="9525">
            <a:solidFill>
              <a:schemeClr val="tx1"/>
            </a:solidFill>
            <a:miter lim="800000"/>
            <a:headEnd/>
            <a:tailEnd/>
          </a:ln>
        </p:spPr>
        <p:txBody>
          <a:bodyPr wrap="none"/>
          <a:lstStyle/>
          <a:p>
            <a:endParaRPr lang="zh-CN" altLang="en-US"/>
          </a:p>
        </p:txBody>
      </p:sp>
      <p:sp>
        <p:nvSpPr>
          <p:cNvPr id="29"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22</a:t>
            </a:fld>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247650" y="914400"/>
            <a:ext cx="8439150" cy="2062103"/>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    </a:t>
            </a:r>
            <a:r>
              <a:rPr lang="zh-CN" altLang="en-US" sz="2000" b="1" dirty="0" smtClean="0">
                <a:latin typeface="+mn-ea"/>
                <a:ea typeface="+mn-ea"/>
              </a:rPr>
              <a:t>将</a:t>
            </a:r>
            <a:r>
              <a:rPr lang="en-US" altLang="zh-CN" sz="2000" b="1" dirty="0">
                <a:latin typeface="+mn-ea"/>
                <a:ea typeface="+mn-ea"/>
              </a:rPr>
              <a:t>7</a:t>
            </a:r>
            <a:r>
              <a:rPr lang="en-US" altLang="zh-CN" sz="2000" b="1" dirty="0" smtClean="0">
                <a:latin typeface="+mn-ea"/>
                <a:ea typeface="+mn-ea"/>
              </a:rPr>
              <a:t>.5</a:t>
            </a:r>
            <a:r>
              <a:rPr lang="zh-CN" altLang="en-US" sz="2000" b="1" dirty="0">
                <a:latin typeface="+mn-ea"/>
                <a:ea typeface="+mn-ea"/>
              </a:rPr>
              <a:t>的改写成</a:t>
            </a:r>
            <a:r>
              <a:rPr lang="en-US" altLang="zh-CN" sz="2000" b="1" dirty="0">
                <a:latin typeface="+mn-ea"/>
                <a:ea typeface="+mn-ea"/>
              </a:rPr>
              <a:t>LL</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）文法后，中綴表达式翻译成后缀表达式的属性文法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E→TR </a:t>
            </a:r>
            <a:r>
              <a:rPr lang="en-US" altLang="zh-CN" sz="2000" b="1" dirty="0" smtClean="0">
                <a:latin typeface="+mn-ea"/>
                <a:ea typeface="+mn-ea"/>
              </a:rPr>
              <a:t>      R </a:t>
            </a:r>
            <a:r>
              <a:rPr lang="en-US" altLang="zh-CN" sz="2000" b="1" dirty="0">
                <a:latin typeface="+mn-ea"/>
                <a:ea typeface="+mn-ea"/>
              </a:rPr>
              <a:t>→ </a:t>
            </a:r>
            <a:r>
              <a:rPr lang="en-US" altLang="zh-CN" sz="2000" b="1" dirty="0" smtClean="0">
                <a:latin typeface="+mn-ea"/>
                <a:ea typeface="+mn-ea"/>
              </a:rPr>
              <a:t>op </a:t>
            </a:r>
            <a:r>
              <a:rPr lang="en-US" altLang="zh-CN" sz="2000" b="1" dirty="0">
                <a:latin typeface="+mn-ea"/>
                <a:ea typeface="+mn-ea"/>
              </a:rPr>
              <a:t>T   </a:t>
            </a:r>
            <a:r>
              <a:rPr lang="en-US" altLang="zh-CN" sz="2000" b="1" dirty="0" smtClean="0">
                <a:latin typeface="+mn-ea"/>
                <a:ea typeface="+mn-ea"/>
              </a:rPr>
              <a:t>{ print(</a:t>
            </a:r>
            <a:r>
              <a:rPr lang="en-US" altLang="zh-CN" sz="2000" b="1" dirty="0" err="1" smtClean="0">
                <a:latin typeface="+mn-ea"/>
                <a:ea typeface="+mn-ea"/>
              </a:rPr>
              <a:t>op.Lexeme</a:t>
            </a:r>
            <a:r>
              <a:rPr lang="en-US" altLang="zh-CN" sz="2000" b="1" dirty="0">
                <a:latin typeface="+mn-ea"/>
                <a:ea typeface="+mn-ea"/>
              </a:rPr>
              <a:t>) }  R  | ε</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latin typeface="+mn-ea"/>
                <a:ea typeface="+mn-ea"/>
              </a:rPr>
              <a:t> { </a:t>
            </a:r>
            <a:r>
              <a:rPr lang="en-US" altLang="zh-CN" sz="2000" b="1" dirty="0">
                <a:latin typeface="+mn-ea"/>
                <a:ea typeface="+mn-ea"/>
              </a:rPr>
              <a:t>print(num.val)}</a:t>
            </a:r>
          </a:p>
          <a:p>
            <a:pPr algn="l"/>
            <a:r>
              <a:rPr lang="zh-CN" altLang="en-US" sz="2000" b="1" dirty="0" smtClean="0">
                <a:latin typeface="+mn-ea"/>
                <a:ea typeface="+mn-ea"/>
              </a:rPr>
              <a:t>    处理</a:t>
            </a:r>
            <a:r>
              <a:rPr lang="zh-CN" altLang="en-US" sz="2000" b="1" dirty="0">
                <a:latin typeface="+mn-ea"/>
                <a:ea typeface="+mn-ea"/>
              </a:rPr>
              <a:t>成了将语义动作嵌入规则右部文法符号之间的形式</a:t>
            </a:r>
            <a:r>
              <a:rPr lang="zh-CN" altLang="en-US" sz="2000" b="1" dirty="0">
                <a:solidFill>
                  <a:srgbClr val="002060"/>
                </a:solidFill>
                <a:latin typeface="+mn-ea"/>
                <a:ea typeface="+mn-ea"/>
              </a:rPr>
              <a:t>（翻译模式）</a:t>
            </a:r>
            <a:endParaRPr lang="en-US" altLang="zh-CN" sz="2000" b="1" dirty="0">
              <a:solidFill>
                <a:srgbClr val="002060"/>
              </a:solidFill>
              <a:latin typeface="+mn-ea"/>
              <a:ea typeface="+mn-ea"/>
            </a:endParaRPr>
          </a:p>
          <a:p>
            <a:pPr algn="l"/>
            <a:r>
              <a:rPr lang="zh-CN" altLang="en-US" sz="2000" b="1" dirty="0" smtClean="0">
                <a:latin typeface="+mn-ea"/>
                <a:ea typeface="+mn-ea"/>
              </a:rPr>
              <a:t>对</a:t>
            </a:r>
            <a:r>
              <a:rPr lang="zh-CN" altLang="en-US" sz="2000" b="1" dirty="0">
                <a:latin typeface="+mn-ea"/>
                <a:ea typeface="+mn-ea"/>
              </a:rPr>
              <a:t>表达式</a:t>
            </a:r>
            <a:r>
              <a:rPr lang="en-US" altLang="zh-CN" sz="2000" b="1" dirty="0">
                <a:latin typeface="+mn-ea"/>
                <a:ea typeface="+mn-ea"/>
              </a:rPr>
              <a:t>2+3-5</a:t>
            </a:r>
            <a:r>
              <a:rPr lang="zh-CN" altLang="en-US" sz="2000" b="1" dirty="0">
                <a:latin typeface="+mn-ea"/>
                <a:ea typeface="+mn-ea"/>
              </a:rPr>
              <a:t>，</a:t>
            </a:r>
            <a:endParaRPr lang="en-US" altLang="zh-CN" sz="2000" b="1" dirty="0">
              <a:latin typeface="+mn-ea"/>
              <a:ea typeface="+mn-ea"/>
            </a:endParaRPr>
          </a:p>
        </p:txBody>
      </p:sp>
      <p:graphicFrame>
        <p:nvGraphicFramePr>
          <p:cNvPr id="4" name="Group 465"/>
          <p:cNvGraphicFramePr>
            <a:graphicFrameLocks noGrp="1"/>
          </p:cNvGraphicFramePr>
          <p:nvPr/>
        </p:nvGraphicFramePr>
        <p:xfrm>
          <a:off x="228600" y="3027680"/>
          <a:ext cx="8640762" cy="3022600"/>
        </p:xfrm>
        <a:graphic>
          <a:graphicData uri="http://schemas.openxmlformats.org/drawingml/2006/table">
            <a:tbl>
              <a:tblPr/>
              <a:tblGrid>
                <a:gridCol w="720080">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55986">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Group 574"/>
          <p:cNvGraphicFramePr>
            <a:graphicFrameLocks noGrp="1"/>
          </p:cNvGraphicFramePr>
          <p:nvPr/>
        </p:nvGraphicFramePr>
        <p:xfrm>
          <a:off x="263525" y="353250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000" b="1" dirty="0" smtClean="0">
                          <a:latin typeface="Times New Roman" pitchFamily="18" charset="0"/>
                        </a:rPr>
                        <a:t>E→TR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574"/>
          <p:cNvGraphicFramePr>
            <a:graphicFrameLocks noGrp="1"/>
          </p:cNvGraphicFramePr>
          <p:nvPr/>
        </p:nvGraphicFramePr>
        <p:xfrm>
          <a:off x="257175" y="3927793"/>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5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gridCol w="1666875">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#RT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T→num</a:t>
                      </a:r>
                      <a:endParaRPr kumimoji="1" lang="en-US"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574"/>
          <p:cNvGraphicFramePr>
            <a:graphicFrameLocks noGrp="1"/>
          </p:cNvGraphicFramePr>
          <p:nvPr/>
        </p:nvGraphicFramePr>
        <p:xfrm>
          <a:off x="257175" y="4356418"/>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5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gridCol w="1666875">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(2)</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574"/>
          <p:cNvGraphicFramePr>
            <a:graphicFrameLocks noGrp="1"/>
          </p:cNvGraphicFramePr>
          <p:nvPr/>
        </p:nvGraphicFramePr>
        <p:xfrm>
          <a:off x="257175" y="4792980"/>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T→opTR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574"/>
          <p:cNvGraphicFramePr>
            <a:graphicFrameLocks noGrp="1"/>
          </p:cNvGraphicFramePr>
          <p:nvPr/>
        </p:nvGraphicFramePr>
        <p:xfrm>
          <a:off x="257175" y="5220018"/>
          <a:ext cx="8616950" cy="396875"/>
        </p:xfrm>
        <a:graphic>
          <a:graphicData uri="http://schemas.openxmlformats.org/drawingml/2006/table">
            <a:tbl>
              <a:tblPr/>
              <a:tblGrid>
                <a:gridCol w="803275">
                  <a:extLst>
                    <a:ext uri="{9D8B030D-6E8A-4147-A177-3AD203B41FA5}">
                      <a16:colId xmlns:a16="http://schemas.microsoft.com/office/drawing/2014/main" val="20000"/>
                    </a:ext>
                  </a:extLst>
                </a:gridCol>
                <a:gridCol w="3338512">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666875">
                  <a:extLst>
                    <a:ext uri="{9D8B030D-6E8A-4147-A177-3AD203B41FA5}">
                      <a16:colId xmlns:a16="http://schemas.microsoft.com/office/drawing/2014/main" val="20004"/>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匹配</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574"/>
          <p:cNvGraphicFramePr>
            <a:graphicFrameLocks noGrp="1"/>
          </p:cNvGraphicFramePr>
          <p:nvPr/>
        </p:nvGraphicFramePr>
        <p:xfrm>
          <a:off x="266700" y="5642293"/>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T→num</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6"/>
          <p:cNvSpPr txBox="1">
            <a:spLocks noChangeArrowheads="1"/>
          </p:cNvSpPr>
          <p:nvPr/>
        </p:nvSpPr>
        <p:spPr bwMode="auto">
          <a:xfrm>
            <a:off x="304800" y="31498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7.2.3</a:t>
            </a:r>
            <a:r>
              <a:rPr lang="zh-CN" altLang="en-US" sz="2800" b="1" dirty="0">
                <a:solidFill>
                  <a:srgbClr val="CC0099"/>
                </a:solidFill>
                <a:latin typeface="黑体" pitchFamily="49" charset="-122"/>
                <a:ea typeface="黑体" pitchFamily="49" charset="-122"/>
              </a:rPr>
              <a:t>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翻译</a:t>
            </a:r>
            <a:r>
              <a:rPr lang="zh-CN" altLang="en-US" sz="2800" b="1" dirty="0" smtClean="0">
                <a:solidFill>
                  <a:srgbClr val="CC0099"/>
                </a:solidFill>
                <a:latin typeface="黑体" pitchFamily="49" charset="-122"/>
                <a:ea typeface="黑体" pitchFamily="49" charset="-122"/>
              </a:rPr>
              <a:t>模式的自顶而下的语义分析 </a:t>
            </a:r>
            <a:endParaRPr lang="zh-CN" altLang="en-US" sz="2800" b="1" dirty="0">
              <a:solidFill>
                <a:srgbClr val="CC0099"/>
              </a:solidFill>
              <a:latin typeface="黑体" pitchFamily="49" charset="-122"/>
              <a:ea typeface="黑体" pitchFamily="49" charset="-122"/>
            </a:endParaRPr>
          </a:p>
        </p:txBody>
      </p:sp>
      <p:sp>
        <p:nvSpPr>
          <p:cNvPr id="11"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23</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65"/>
          <p:cNvGraphicFramePr>
            <a:graphicFrameLocks noGrp="1"/>
          </p:cNvGraphicFramePr>
          <p:nvPr/>
        </p:nvGraphicFramePr>
        <p:xfrm>
          <a:off x="152400" y="1193800"/>
          <a:ext cx="8640762" cy="3454400"/>
        </p:xfrm>
        <a:graphic>
          <a:graphicData uri="http://schemas.openxmlformats.org/drawingml/2006/table">
            <a:tbl>
              <a:tblPr/>
              <a:tblGrid>
                <a:gridCol w="720080">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55986">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574"/>
          <p:cNvGraphicFramePr>
            <a:graphicFrameLocks noGrp="1"/>
          </p:cNvGraphicFramePr>
          <p:nvPr/>
        </p:nvGraphicFramePr>
        <p:xfrm>
          <a:off x="190500" y="16525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 print(3)3</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mn-ea"/>
                        </a:rPr>
                        <a:t>匹配显示</a:t>
                      </a:r>
                      <a:r>
                        <a:rPr kumimoji="0" lang="en-US" altLang="zh-CN" sz="2000" b="1" i="0" u="none" strike="noStrike" cap="none" normalizeH="0" baseline="0" dirty="0" smtClean="0">
                          <a:ln>
                            <a:noFill/>
                          </a:ln>
                          <a:solidFill>
                            <a:schemeClr val="tx1"/>
                          </a:solidFill>
                          <a:effectLst/>
                          <a:latin typeface="Times New Roman" pitchFamily="18" charset="0"/>
                          <a:ea typeface="+mn-ea"/>
                        </a:rPr>
                        <a:t>3+</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574"/>
          <p:cNvGraphicFramePr>
            <a:graphicFrameLocks noGrp="1"/>
          </p:cNvGraphicFramePr>
          <p:nvPr/>
        </p:nvGraphicFramePr>
        <p:xfrm>
          <a:off x="176213" y="20923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T→opTR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574"/>
          <p:cNvGraphicFramePr>
            <a:graphicFrameLocks noGrp="1"/>
          </p:cNvGraphicFramePr>
          <p:nvPr/>
        </p:nvGraphicFramePr>
        <p:xfrm>
          <a:off x="176213" y="25161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匹配</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574"/>
          <p:cNvGraphicFramePr>
            <a:graphicFrameLocks noGrp="1"/>
          </p:cNvGraphicFramePr>
          <p:nvPr/>
        </p:nvGraphicFramePr>
        <p:xfrm>
          <a:off x="166688" y="294163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T→num</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574"/>
          <p:cNvGraphicFramePr>
            <a:graphicFrameLocks noGrp="1"/>
          </p:cNvGraphicFramePr>
          <p:nvPr/>
        </p:nvGraphicFramePr>
        <p:xfrm>
          <a:off x="166688" y="33877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574"/>
          <p:cNvGraphicFramePr>
            <a:graphicFrameLocks noGrp="1"/>
          </p:cNvGraphicFramePr>
          <p:nvPr/>
        </p:nvGraphicFramePr>
        <p:xfrm>
          <a:off x="166688" y="38195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smtClean="0">
                          <a:latin typeface="Times New Roman" pitchFamily="18" charset="0"/>
                        </a:rPr>
                        <a:t>R → </a:t>
                      </a:r>
                      <a:r>
                        <a:rPr lang="en-US" altLang="zh-CN" sz="2000" b="1" baseline="0" dirty="0" smtClean="0">
                          <a:latin typeface="Times New Roman" pitchFamily="18" charset="0"/>
                        </a:rPr>
                        <a:t> </a:t>
                      </a:r>
                      <a:r>
                        <a:rPr lang="en-US" altLang="zh-CN" sz="2000" b="1" dirty="0" smtClean="0">
                          <a:latin typeface="Times New Roman" pitchFamily="18" charset="0"/>
                        </a:rPr>
                        <a:t>ε</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574"/>
          <p:cNvGraphicFramePr>
            <a:graphicFrameLocks noGrp="1"/>
          </p:cNvGraphicFramePr>
          <p:nvPr/>
        </p:nvGraphicFramePr>
        <p:xfrm>
          <a:off x="176213" y="4216400"/>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mn-ea"/>
                        </a:rPr>
                        <a:t>结束</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Text Box 3"/>
          <p:cNvSpPr txBox="1">
            <a:spLocks noChangeArrowheads="1"/>
          </p:cNvSpPr>
          <p:nvPr/>
        </p:nvSpPr>
        <p:spPr bwMode="auto">
          <a:xfrm>
            <a:off x="304800" y="4983163"/>
            <a:ext cx="8588375" cy="708025"/>
          </a:xfrm>
          <a:prstGeom prst="rect">
            <a:avLst/>
          </a:prstGeom>
          <a:noFill/>
          <a:ln w="9525">
            <a:noFill/>
            <a:miter lim="800000"/>
            <a:headEnd/>
            <a:tailEnd/>
          </a:ln>
        </p:spPr>
        <p:txBody>
          <a:bodyPr wrap="square">
            <a:spAutoFit/>
          </a:bodyPr>
          <a:lstStyle/>
          <a:p>
            <a:pPr marL="0" lvl="1" algn="l"/>
            <a:r>
              <a:rPr lang="zh-CN" altLang="en-US" sz="2000" b="1" dirty="0">
                <a:solidFill>
                  <a:srgbClr val="000000"/>
                </a:solidFill>
                <a:latin typeface="宋体" pitchFamily="2" charset="-122"/>
                <a:ea typeface="宋体" pitchFamily="2" charset="-122"/>
              </a:rPr>
              <a:t>    </a:t>
            </a:r>
            <a:r>
              <a:rPr lang="zh-CN" altLang="en-US" sz="2000" b="1" dirty="0" smtClean="0">
                <a:solidFill>
                  <a:srgbClr val="000000"/>
                </a:solidFill>
                <a:latin typeface="宋体" pitchFamily="2" charset="-122"/>
                <a:ea typeface="宋体" pitchFamily="2" charset="-122"/>
              </a:rPr>
              <a:t>以上</a:t>
            </a:r>
            <a:r>
              <a:rPr lang="zh-CN" altLang="en-US" sz="2000" b="1" dirty="0">
                <a:solidFill>
                  <a:srgbClr val="000000"/>
                </a:solidFill>
                <a:latin typeface="宋体" pitchFamily="2" charset="-122"/>
                <a:ea typeface="宋体" pitchFamily="2" charset="-122"/>
              </a:rPr>
              <a:t>只是一个简化了的分析过程，实际上还需要一个语义栈维护有关属性的值，进行属性计算。</a:t>
            </a:r>
          </a:p>
        </p:txBody>
      </p:sp>
      <p:sp>
        <p:nvSpPr>
          <p:cNvPr id="13"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24</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533400" y="971252"/>
            <a:ext cx="7924800" cy="1384995"/>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smtClean="0">
                <a:latin typeface="+mn-ea"/>
                <a:ea typeface="+mn-ea"/>
              </a:rPr>
              <a:t>例</a:t>
            </a:r>
            <a:r>
              <a:rPr lang="en-US" altLang="zh-CN" sz="2000" b="1" dirty="0" smtClean="0">
                <a:latin typeface="+mn-ea"/>
                <a:ea typeface="+mn-ea"/>
              </a:rPr>
              <a:t>7.6 </a:t>
            </a:r>
            <a:r>
              <a:rPr lang="zh-CN" altLang="en-US" sz="2000" b="1" dirty="0" smtClean="0">
                <a:latin typeface="+mn-ea"/>
                <a:ea typeface="+mn-ea"/>
              </a:rPr>
              <a:t>算术表达式的计值的</a:t>
            </a:r>
            <a:r>
              <a:rPr lang="zh-CN" altLang="en-US" sz="2000" b="1" dirty="0">
                <a:latin typeface="+mn-ea"/>
                <a:ea typeface="+mn-ea"/>
              </a:rPr>
              <a:t>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a:t>
            </a:r>
            <a:r>
              <a:rPr lang="en-US" altLang="zh-CN" sz="2000" b="1" dirty="0" smtClean="0">
                <a:latin typeface="+mn-ea"/>
                <a:ea typeface="+mn-ea"/>
              </a:rPr>
              <a:t>E</a:t>
            </a:r>
            <a:r>
              <a:rPr lang="en-US" altLang="zh-CN" sz="2000" b="1" baseline="30000" dirty="0" smtClean="0">
                <a:latin typeface="+mn-ea"/>
                <a:ea typeface="+mn-ea"/>
              </a:rPr>
              <a:t>1</a:t>
            </a:r>
            <a:r>
              <a:rPr lang="en-US" altLang="zh-CN" sz="2000" b="1" dirty="0" smtClean="0">
                <a:latin typeface="+mn-ea"/>
                <a:ea typeface="+mn-ea"/>
              </a:rPr>
              <a:t> op </a:t>
            </a:r>
            <a:r>
              <a:rPr lang="en-US" altLang="zh-CN" sz="2000" b="1" dirty="0">
                <a:latin typeface="+mn-ea"/>
                <a:ea typeface="+mn-ea"/>
              </a:rPr>
              <a:t>T   </a:t>
            </a:r>
            <a:r>
              <a:rPr lang="en-US" altLang="zh-CN" sz="2000" b="1" dirty="0" smtClean="0">
                <a:latin typeface="+mn-ea"/>
                <a:ea typeface="+mn-ea"/>
              </a:rPr>
              <a:t>  { </a:t>
            </a:r>
            <a:r>
              <a:rPr lang="en-US" altLang="zh-CN" sz="2000" b="1" dirty="0" err="1" smtClean="0">
                <a:latin typeface="+mn-ea"/>
                <a:ea typeface="+mn-ea"/>
              </a:rPr>
              <a:t>E.v</a:t>
            </a:r>
            <a:r>
              <a:rPr lang="en-US" altLang="zh-CN" sz="2000" b="1" dirty="0" smtClean="0">
                <a:latin typeface="+mn-ea"/>
                <a:ea typeface="+mn-ea"/>
              </a:rPr>
              <a:t>=</a:t>
            </a:r>
            <a:r>
              <a:rPr lang="en-US" altLang="zh-CN" sz="2000" b="1" dirty="0" smtClean="0">
                <a:latin typeface="+mn-ea"/>
              </a:rPr>
              <a:t>E</a:t>
            </a:r>
            <a:r>
              <a:rPr lang="en-US" altLang="zh-CN" sz="2000" b="1" baseline="30000" dirty="0" smtClean="0">
                <a:latin typeface="+mn-ea"/>
              </a:rPr>
              <a:t>1</a:t>
            </a:r>
            <a:r>
              <a:rPr lang="en-US" altLang="zh-CN" sz="2000" b="1" dirty="0" smtClean="0">
                <a:latin typeface="+mn-ea"/>
              </a:rPr>
              <a:t>.v </a:t>
            </a:r>
            <a:r>
              <a:rPr lang="en-US" altLang="zh-CN" sz="2000" b="1" dirty="0" smtClean="0">
                <a:latin typeface="+mn-ea"/>
                <a:ea typeface="+mn-ea"/>
              </a:rPr>
              <a:t>op </a:t>
            </a:r>
            <a:r>
              <a:rPr lang="en-US" altLang="zh-CN" sz="2000" b="1" dirty="0" err="1" smtClean="0">
                <a:latin typeface="+mn-ea"/>
              </a:rPr>
              <a:t>T.v</a:t>
            </a:r>
            <a:r>
              <a:rPr lang="en-US" altLang="zh-CN" sz="2000" b="1" dirty="0" smtClean="0">
                <a:latin typeface="+mn-ea"/>
              </a:rPr>
              <a:t>}</a:t>
            </a:r>
          </a:p>
          <a:p>
            <a:pPr algn="l"/>
            <a:r>
              <a:rPr lang="en-US" altLang="zh-CN" sz="2000" b="1" dirty="0" smtClean="0">
                <a:latin typeface="+mn-ea"/>
                <a:ea typeface="+mn-ea"/>
              </a:rPr>
              <a:t>    </a:t>
            </a:r>
            <a:r>
              <a:rPr lang="en-US" altLang="zh-CN" sz="2000" b="1" dirty="0" smtClean="0">
                <a:latin typeface="+mn-ea"/>
              </a:rPr>
              <a:t>E→T          { </a:t>
            </a:r>
            <a:r>
              <a:rPr lang="en-US" altLang="zh-CN" sz="2000" b="1" dirty="0" err="1" smtClean="0">
                <a:latin typeface="+mn-ea"/>
              </a:rPr>
              <a:t>E.v</a:t>
            </a:r>
            <a:r>
              <a:rPr lang="en-US" altLang="zh-CN" sz="2000" b="1" dirty="0" smtClean="0">
                <a:latin typeface="+mn-ea"/>
              </a:rPr>
              <a:t>=</a:t>
            </a:r>
            <a:r>
              <a:rPr lang="en-US" altLang="zh-CN" sz="2000" b="1" dirty="0" err="1" smtClean="0">
                <a:latin typeface="+mn-ea"/>
              </a:rPr>
              <a:t>T.v</a:t>
            </a:r>
            <a:r>
              <a:rPr lang="en-US" altLang="zh-CN" sz="2000" b="1" dirty="0" smtClean="0">
                <a:latin typeface="+mn-ea"/>
              </a:rPr>
              <a:t>}</a:t>
            </a:r>
            <a:endParaRPr lang="en-US" altLang="zh-CN" sz="2000" b="1" dirty="0">
              <a:latin typeface="+mn-ea"/>
              <a:ea typeface="+mn-ea"/>
            </a:endParaRP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latin typeface="+mn-ea"/>
                <a:ea typeface="+mn-ea"/>
              </a:rPr>
              <a:t>{</a:t>
            </a:r>
            <a:r>
              <a:rPr lang="en-US" altLang="zh-CN" sz="2000" b="1" dirty="0" err="1" smtClean="0">
                <a:latin typeface="+mn-ea"/>
              </a:rPr>
              <a:t>T.v</a:t>
            </a:r>
            <a:r>
              <a:rPr lang="en-US" altLang="zh-CN" sz="2000" b="1" dirty="0" smtClean="0">
                <a:latin typeface="+mn-ea"/>
              </a:rPr>
              <a:t>=</a:t>
            </a:r>
            <a:r>
              <a:rPr lang="en-US" altLang="zh-CN" sz="2000" b="1" dirty="0" smtClean="0">
                <a:latin typeface="+mn-ea"/>
                <a:ea typeface="+mn-ea"/>
              </a:rPr>
              <a:t>num.val }</a:t>
            </a:r>
            <a:endParaRPr lang="en-US" altLang="zh-CN" sz="2000" b="1" dirty="0">
              <a:latin typeface="+mn-ea"/>
              <a:ea typeface="+mn-ea"/>
            </a:endParaRPr>
          </a:p>
        </p:txBody>
      </p:sp>
      <p:sp>
        <p:nvSpPr>
          <p:cNvPr id="29"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25</a:t>
            </a:fld>
            <a:endParaRPr lang="en-US" altLang="zh-CN" dirty="0" smtClean="0"/>
          </a:p>
        </p:txBody>
      </p:sp>
      <p:sp>
        <p:nvSpPr>
          <p:cNvPr id="30" name="矩形 29"/>
          <p:cNvSpPr/>
          <p:nvPr/>
        </p:nvSpPr>
        <p:spPr>
          <a:xfrm>
            <a:off x="601134" y="2376309"/>
            <a:ext cx="6790266" cy="1200329"/>
          </a:xfrm>
          <a:prstGeom prst="rect">
            <a:avLst/>
          </a:prstGeom>
        </p:spPr>
        <p:txBody>
          <a:bodyPr wrap="square">
            <a:spAutoFit/>
          </a:bodyPr>
          <a:lstStyle/>
          <a:p>
            <a:pPr algn="l"/>
            <a:r>
              <a:rPr lang="en-US" altLang="zh-CN" b="1" dirty="0" smtClean="0">
                <a:latin typeface="+mn-ea"/>
              </a:rPr>
              <a:t>    E→TE’      {</a:t>
            </a:r>
            <a:r>
              <a:rPr lang="en-US" altLang="zh-CN" b="1" dirty="0" err="1" smtClean="0">
                <a:latin typeface="+mn-ea"/>
              </a:rPr>
              <a:t>E</a:t>
            </a:r>
            <a:r>
              <a:rPr lang="en-US" altLang="zh-CN" b="1" baseline="30000" dirty="0" err="1" smtClean="0">
                <a:latin typeface="+mn-ea"/>
              </a:rPr>
              <a:t>’</a:t>
            </a:r>
            <a:r>
              <a:rPr lang="en-US" altLang="zh-CN" b="1" dirty="0" err="1" smtClean="0">
                <a:latin typeface="+mn-ea"/>
              </a:rPr>
              <a:t>.i</a:t>
            </a:r>
            <a:r>
              <a:rPr lang="en-US" altLang="zh-CN" b="1" dirty="0" smtClean="0">
                <a:latin typeface="+mn-ea"/>
              </a:rPr>
              <a:t>= </a:t>
            </a:r>
            <a:r>
              <a:rPr lang="en-US" altLang="zh-CN" b="1" dirty="0" err="1" smtClean="0">
                <a:latin typeface="+mn-ea"/>
              </a:rPr>
              <a:t>T.v</a:t>
            </a:r>
            <a:r>
              <a:rPr lang="en-US" altLang="zh-CN" b="1" dirty="0" smtClean="0">
                <a:latin typeface="+mn-ea"/>
              </a:rPr>
              <a:t>; </a:t>
            </a:r>
            <a:r>
              <a:rPr lang="en-US" altLang="zh-CN" b="1" dirty="0" err="1" smtClean="0">
                <a:latin typeface="+mn-ea"/>
              </a:rPr>
              <a:t>E.v</a:t>
            </a:r>
            <a:r>
              <a:rPr lang="en-US" altLang="zh-CN" b="1" dirty="0" smtClean="0">
                <a:latin typeface="+mn-ea"/>
              </a:rPr>
              <a:t>=</a:t>
            </a:r>
            <a:r>
              <a:rPr lang="en-US" altLang="zh-CN" b="1" dirty="0" err="1" smtClean="0">
                <a:latin typeface="+mn-ea"/>
              </a:rPr>
              <a:t>E</a:t>
            </a:r>
            <a:r>
              <a:rPr lang="en-US" altLang="zh-CN" b="1" baseline="30000" dirty="0" err="1" smtClean="0">
                <a:latin typeface="+mn-ea"/>
              </a:rPr>
              <a:t>’</a:t>
            </a:r>
            <a:r>
              <a:rPr lang="en-US" altLang="zh-CN" b="1" dirty="0" err="1" smtClean="0">
                <a:latin typeface="+mn-ea"/>
              </a:rPr>
              <a:t>.v</a:t>
            </a:r>
            <a:r>
              <a:rPr lang="en-US" altLang="zh-CN" b="1" dirty="0" smtClean="0">
                <a:latin typeface="+mn-ea"/>
              </a:rPr>
              <a:t> }</a:t>
            </a:r>
          </a:p>
          <a:p>
            <a:pPr algn="l"/>
            <a:r>
              <a:rPr lang="en-US" altLang="zh-CN" b="1" dirty="0" smtClean="0">
                <a:latin typeface="+mn-ea"/>
              </a:rPr>
              <a:t>    </a:t>
            </a:r>
            <a:r>
              <a:rPr lang="en-US" altLang="zh-CN" b="1" dirty="0" err="1" smtClean="0">
                <a:latin typeface="+mn-ea"/>
              </a:rPr>
              <a:t>E’→opT</a:t>
            </a:r>
            <a:r>
              <a:rPr lang="en-US" altLang="zh-CN" b="1" dirty="0" smtClean="0">
                <a:latin typeface="+mn-ea"/>
              </a:rPr>
              <a:t> E</a:t>
            </a:r>
            <a:r>
              <a:rPr lang="en-US" altLang="zh-CN" b="1" baseline="30000" dirty="0" smtClean="0">
                <a:latin typeface="+mn-ea"/>
              </a:rPr>
              <a:t>1</a:t>
            </a:r>
            <a:r>
              <a:rPr lang="en-US" altLang="zh-CN" b="1" dirty="0" smtClean="0">
                <a:latin typeface="+mn-ea"/>
              </a:rPr>
              <a:t>’</a:t>
            </a:r>
            <a:r>
              <a:rPr lang="en-US" altLang="zh-CN" b="1" baseline="30000" dirty="0" smtClean="0">
                <a:latin typeface="+mn-ea"/>
              </a:rPr>
              <a:t> </a:t>
            </a:r>
            <a:r>
              <a:rPr lang="en-US" altLang="zh-CN" b="1" dirty="0" smtClean="0">
                <a:latin typeface="+mn-ea"/>
              </a:rPr>
              <a:t>{E</a:t>
            </a:r>
            <a:r>
              <a:rPr lang="en-US" altLang="zh-CN" b="1" baseline="30000" dirty="0" smtClean="0">
                <a:latin typeface="+mn-ea"/>
              </a:rPr>
              <a:t>1’</a:t>
            </a:r>
            <a:r>
              <a:rPr lang="en-US" altLang="zh-CN" b="1" dirty="0" smtClean="0">
                <a:latin typeface="+mn-ea"/>
              </a:rPr>
              <a:t>.i= </a:t>
            </a:r>
            <a:r>
              <a:rPr lang="en-US" altLang="zh-CN" b="1" dirty="0" err="1" smtClean="0">
                <a:latin typeface="+mn-ea"/>
              </a:rPr>
              <a:t>T.v</a:t>
            </a:r>
            <a:r>
              <a:rPr lang="en-US" altLang="zh-CN" b="1" dirty="0" smtClean="0">
                <a:latin typeface="+mn-ea"/>
              </a:rPr>
              <a:t> op E</a:t>
            </a:r>
            <a:r>
              <a:rPr lang="en-US" altLang="zh-CN" b="1" baseline="30000" dirty="0" smtClean="0">
                <a:latin typeface="+mn-ea"/>
              </a:rPr>
              <a:t>1’</a:t>
            </a:r>
            <a:r>
              <a:rPr lang="en-US" altLang="zh-CN" b="1" dirty="0" smtClean="0">
                <a:latin typeface="+mn-ea"/>
              </a:rPr>
              <a:t>.i ; </a:t>
            </a:r>
            <a:r>
              <a:rPr lang="en-US" altLang="zh-CN" b="1" dirty="0" err="1" smtClean="0">
                <a:latin typeface="+mn-ea"/>
              </a:rPr>
              <a:t>E’.v</a:t>
            </a:r>
            <a:r>
              <a:rPr lang="en-US" altLang="zh-CN" b="1" dirty="0" smtClean="0">
                <a:latin typeface="+mn-ea"/>
              </a:rPr>
              <a:t> = E</a:t>
            </a:r>
            <a:r>
              <a:rPr lang="en-US" altLang="zh-CN" b="1" baseline="30000" dirty="0" smtClean="0">
                <a:latin typeface="+mn-ea"/>
              </a:rPr>
              <a:t>1’</a:t>
            </a:r>
            <a:r>
              <a:rPr lang="en-US" altLang="zh-CN" b="1" dirty="0" smtClean="0">
                <a:latin typeface="+mn-ea"/>
              </a:rPr>
              <a:t>.v}</a:t>
            </a:r>
          </a:p>
          <a:p>
            <a:pPr algn="l"/>
            <a:r>
              <a:rPr lang="en-US" altLang="zh-CN" b="1" dirty="0" smtClean="0">
                <a:latin typeface="+mn-ea"/>
              </a:rPr>
              <a:t>    E’→ ε     {</a:t>
            </a:r>
            <a:r>
              <a:rPr lang="en-US" altLang="zh-CN" b="1" dirty="0" err="1" smtClean="0">
                <a:latin typeface="+mn-ea"/>
              </a:rPr>
              <a:t>E’.v</a:t>
            </a:r>
            <a:r>
              <a:rPr lang="en-US" altLang="zh-CN" b="1" dirty="0" smtClean="0">
                <a:latin typeface="+mn-ea"/>
              </a:rPr>
              <a:t> = </a:t>
            </a:r>
            <a:r>
              <a:rPr lang="en-US" altLang="zh-CN" b="1" dirty="0" err="1" smtClean="0">
                <a:latin typeface="+mn-ea"/>
              </a:rPr>
              <a:t>E</a:t>
            </a:r>
            <a:r>
              <a:rPr lang="en-US" altLang="zh-CN" b="1" baseline="30000" dirty="0" err="1" smtClean="0">
                <a:latin typeface="+mn-ea"/>
              </a:rPr>
              <a:t>’</a:t>
            </a:r>
            <a:r>
              <a:rPr lang="en-US" altLang="zh-CN" b="1" dirty="0" err="1" smtClean="0">
                <a:latin typeface="+mn-ea"/>
              </a:rPr>
              <a:t>.i</a:t>
            </a:r>
            <a:r>
              <a:rPr lang="en-US" altLang="zh-CN" b="1" dirty="0" smtClean="0">
                <a:latin typeface="+mn-ea"/>
              </a:rPr>
              <a:t>}</a:t>
            </a:r>
          </a:p>
          <a:p>
            <a:pPr algn="l"/>
            <a:r>
              <a:rPr lang="en-US" altLang="zh-CN" b="1" dirty="0" smtClean="0">
                <a:latin typeface="+mn-ea"/>
              </a:rPr>
              <a:t>    </a:t>
            </a:r>
            <a:r>
              <a:rPr lang="en-US" altLang="zh-CN" b="1" dirty="0" err="1" smtClean="0">
                <a:latin typeface="+mn-ea"/>
              </a:rPr>
              <a:t>T→num</a:t>
            </a:r>
            <a:r>
              <a:rPr lang="en-US" altLang="zh-CN" b="1" dirty="0" smtClean="0">
                <a:latin typeface="+mn-ea"/>
              </a:rPr>
              <a:t>        {</a:t>
            </a:r>
            <a:r>
              <a:rPr lang="en-US" altLang="zh-CN" b="1" dirty="0" err="1" smtClean="0">
                <a:latin typeface="+mn-ea"/>
              </a:rPr>
              <a:t>T.v</a:t>
            </a:r>
            <a:r>
              <a:rPr lang="en-US" altLang="zh-CN" b="1" dirty="0" smtClean="0">
                <a:latin typeface="+mn-ea"/>
              </a:rPr>
              <a:t>=num.val }  </a:t>
            </a:r>
            <a:endParaRPr lang="en-US" altLang="zh-CN" b="1" dirty="0">
              <a:latin typeface="+mn-ea"/>
            </a:endParaRPr>
          </a:p>
        </p:txBody>
      </p:sp>
      <p:sp>
        <p:nvSpPr>
          <p:cNvPr id="31" name="矩形 30"/>
          <p:cNvSpPr/>
          <p:nvPr/>
        </p:nvSpPr>
        <p:spPr>
          <a:xfrm>
            <a:off x="609597" y="3629376"/>
            <a:ext cx="6790266" cy="1200329"/>
          </a:xfrm>
          <a:prstGeom prst="rect">
            <a:avLst/>
          </a:prstGeom>
        </p:spPr>
        <p:txBody>
          <a:bodyPr wrap="square">
            <a:spAutoFit/>
          </a:bodyPr>
          <a:lstStyle/>
          <a:p>
            <a:pPr algn="l"/>
            <a:r>
              <a:rPr lang="en-US" altLang="zh-CN" b="1" dirty="0" smtClean="0">
                <a:latin typeface="+mn-ea"/>
              </a:rPr>
              <a:t>    E→T {</a:t>
            </a:r>
            <a:r>
              <a:rPr lang="en-US" altLang="zh-CN" b="1" dirty="0" err="1" smtClean="0">
                <a:latin typeface="+mn-ea"/>
              </a:rPr>
              <a:t>E</a:t>
            </a:r>
            <a:r>
              <a:rPr lang="en-US" altLang="zh-CN" b="1" baseline="30000" dirty="0" err="1" smtClean="0">
                <a:latin typeface="+mn-ea"/>
              </a:rPr>
              <a:t>’</a:t>
            </a:r>
            <a:r>
              <a:rPr lang="en-US" altLang="zh-CN" b="1" dirty="0" err="1" smtClean="0">
                <a:latin typeface="+mn-ea"/>
              </a:rPr>
              <a:t>.i</a:t>
            </a:r>
            <a:r>
              <a:rPr lang="en-US" altLang="zh-CN" b="1" dirty="0" smtClean="0">
                <a:latin typeface="+mn-ea"/>
              </a:rPr>
              <a:t>= </a:t>
            </a:r>
            <a:r>
              <a:rPr lang="en-US" altLang="zh-CN" b="1" dirty="0" err="1" smtClean="0">
                <a:latin typeface="+mn-ea"/>
              </a:rPr>
              <a:t>T.v</a:t>
            </a:r>
            <a:r>
              <a:rPr lang="en-US" altLang="zh-CN" b="1" dirty="0" smtClean="0">
                <a:latin typeface="+mn-ea"/>
              </a:rPr>
              <a:t> } E’ { </a:t>
            </a:r>
            <a:r>
              <a:rPr lang="en-US" altLang="zh-CN" b="1" dirty="0" err="1" smtClean="0">
                <a:latin typeface="+mn-ea"/>
              </a:rPr>
              <a:t>E.v</a:t>
            </a:r>
            <a:r>
              <a:rPr lang="en-US" altLang="zh-CN" b="1" dirty="0" smtClean="0">
                <a:latin typeface="+mn-ea"/>
              </a:rPr>
              <a:t>=</a:t>
            </a:r>
            <a:r>
              <a:rPr lang="en-US" altLang="zh-CN" b="1" dirty="0" err="1" smtClean="0">
                <a:latin typeface="+mn-ea"/>
              </a:rPr>
              <a:t>E</a:t>
            </a:r>
            <a:r>
              <a:rPr lang="en-US" altLang="zh-CN" b="1" baseline="30000" dirty="0" err="1" smtClean="0">
                <a:latin typeface="+mn-ea"/>
              </a:rPr>
              <a:t>’</a:t>
            </a:r>
            <a:r>
              <a:rPr lang="en-US" altLang="zh-CN" b="1" dirty="0" err="1" smtClean="0">
                <a:latin typeface="+mn-ea"/>
              </a:rPr>
              <a:t>.v</a:t>
            </a:r>
            <a:r>
              <a:rPr lang="en-US" altLang="zh-CN" b="1" dirty="0" smtClean="0">
                <a:latin typeface="+mn-ea"/>
              </a:rPr>
              <a:t> }</a:t>
            </a:r>
          </a:p>
          <a:p>
            <a:pPr algn="l"/>
            <a:r>
              <a:rPr lang="en-US" altLang="zh-CN" b="1" dirty="0" smtClean="0">
                <a:latin typeface="+mn-ea"/>
              </a:rPr>
              <a:t>    </a:t>
            </a:r>
            <a:r>
              <a:rPr lang="en-US" altLang="zh-CN" b="1" dirty="0" err="1" smtClean="0">
                <a:latin typeface="+mn-ea"/>
              </a:rPr>
              <a:t>E’→opT</a:t>
            </a:r>
            <a:r>
              <a:rPr lang="en-US" altLang="zh-CN" b="1" dirty="0" smtClean="0">
                <a:latin typeface="+mn-ea"/>
              </a:rPr>
              <a:t> {E</a:t>
            </a:r>
            <a:r>
              <a:rPr lang="en-US" altLang="zh-CN" b="1" baseline="30000" dirty="0" smtClean="0">
                <a:latin typeface="+mn-ea"/>
              </a:rPr>
              <a:t>1’</a:t>
            </a:r>
            <a:r>
              <a:rPr lang="en-US" altLang="zh-CN" b="1" dirty="0" smtClean="0">
                <a:latin typeface="+mn-ea"/>
              </a:rPr>
              <a:t>.i= </a:t>
            </a:r>
            <a:r>
              <a:rPr lang="en-US" altLang="zh-CN" b="1" dirty="0" err="1" smtClean="0">
                <a:latin typeface="+mn-ea"/>
              </a:rPr>
              <a:t>T.v</a:t>
            </a:r>
            <a:r>
              <a:rPr lang="en-US" altLang="zh-CN" b="1" dirty="0" smtClean="0">
                <a:latin typeface="+mn-ea"/>
              </a:rPr>
              <a:t> op E</a:t>
            </a:r>
            <a:r>
              <a:rPr lang="en-US" altLang="zh-CN" b="1" baseline="30000" dirty="0" smtClean="0">
                <a:latin typeface="+mn-ea"/>
              </a:rPr>
              <a:t>1’</a:t>
            </a:r>
            <a:r>
              <a:rPr lang="en-US" altLang="zh-CN" b="1" dirty="0" smtClean="0">
                <a:latin typeface="+mn-ea"/>
              </a:rPr>
              <a:t>.i } E</a:t>
            </a:r>
            <a:r>
              <a:rPr lang="en-US" altLang="zh-CN" b="1" baseline="30000" dirty="0" smtClean="0">
                <a:latin typeface="+mn-ea"/>
              </a:rPr>
              <a:t>1</a:t>
            </a:r>
            <a:r>
              <a:rPr lang="en-US" altLang="zh-CN" b="1" dirty="0" smtClean="0">
                <a:latin typeface="+mn-ea"/>
              </a:rPr>
              <a:t>’{</a:t>
            </a:r>
            <a:r>
              <a:rPr lang="en-US" altLang="zh-CN" b="1" dirty="0" err="1" smtClean="0">
                <a:latin typeface="+mn-ea"/>
              </a:rPr>
              <a:t>E’.v</a:t>
            </a:r>
            <a:r>
              <a:rPr lang="en-US" altLang="zh-CN" b="1" dirty="0" smtClean="0">
                <a:latin typeface="+mn-ea"/>
              </a:rPr>
              <a:t> = E</a:t>
            </a:r>
            <a:r>
              <a:rPr lang="en-US" altLang="zh-CN" b="1" baseline="30000" dirty="0" smtClean="0">
                <a:latin typeface="+mn-ea"/>
              </a:rPr>
              <a:t>1’</a:t>
            </a:r>
            <a:r>
              <a:rPr lang="en-US" altLang="zh-CN" b="1" dirty="0" smtClean="0">
                <a:latin typeface="+mn-ea"/>
              </a:rPr>
              <a:t>.v}</a:t>
            </a:r>
          </a:p>
          <a:p>
            <a:pPr algn="l"/>
            <a:r>
              <a:rPr lang="en-US" altLang="zh-CN" b="1" dirty="0" smtClean="0">
                <a:latin typeface="+mn-ea"/>
              </a:rPr>
              <a:t>    E’→ ε     {</a:t>
            </a:r>
            <a:r>
              <a:rPr lang="en-US" altLang="zh-CN" b="1" dirty="0" err="1" smtClean="0">
                <a:latin typeface="+mn-ea"/>
              </a:rPr>
              <a:t>E’.v</a:t>
            </a:r>
            <a:r>
              <a:rPr lang="en-US" altLang="zh-CN" b="1" dirty="0" smtClean="0">
                <a:latin typeface="+mn-ea"/>
              </a:rPr>
              <a:t> = </a:t>
            </a:r>
            <a:r>
              <a:rPr lang="en-US" altLang="zh-CN" b="1" dirty="0" err="1" smtClean="0">
                <a:latin typeface="+mn-ea"/>
              </a:rPr>
              <a:t>E</a:t>
            </a:r>
            <a:r>
              <a:rPr lang="en-US" altLang="zh-CN" b="1" baseline="30000" dirty="0" err="1" smtClean="0">
                <a:latin typeface="+mn-ea"/>
              </a:rPr>
              <a:t>’</a:t>
            </a:r>
            <a:r>
              <a:rPr lang="en-US" altLang="zh-CN" b="1" dirty="0" err="1" smtClean="0">
                <a:latin typeface="+mn-ea"/>
              </a:rPr>
              <a:t>.i</a:t>
            </a:r>
            <a:r>
              <a:rPr lang="en-US" altLang="zh-CN" b="1" dirty="0" smtClean="0">
                <a:latin typeface="+mn-ea"/>
              </a:rPr>
              <a:t>}</a:t>
            </a:r>
          </a:p>
          <a:p>
            <a:pPr algn="l"/>
            <a:r>
              <a:rPr lang="en-US" altLang="zh-CN" b="1" dirty="0" smtClean="0">
                <a:latin typeface="+mn-ea"/>
              </a:rPr>
              <a:t>    </a:t>
            </a:r>
            <a:r>
              <a:rPr lang="en-US" altLang="zh-CN" b="1" dirty="0" err="1" smtClean="0">
                <a:latin typeface="+mn-ea"/>
              </a:rPr>
              <a:t>T→num</a:t>
            </a:r>
            <a:r>
              <a:rPr lang="en-US" altLang="zh-CN" b="1" dirty="0" smtClean="0">
                <a:latin typeface="+mn-ea"/>
              </a:rPr>
              <a:t>        {</a:t>
            </a:r>
            <a:r>
              <a:rPr lang="en-US" altLang="zh-CN" b="1" dirty="0" err="1" smtClean="0">
                <a:latin typeface="+mn-ea"/>
              </a:rPr>
              <a:t>T.v</a:t>
            </a:r>
            <a:r>
              <a:rPr lang="en-US" altLang="zh-CN" b="1" dirty="0" smtClean="0">
                <a:latin typeface="+mn-ea"/>
              </a:rPr>
              <a:t>=num.val }  </a:t>
            </a:r>
            <a:endParaRPr lang="en-US" altLang="zh-CN" b="1" dirty="0">
              <a:latin typeface="+mn-ea"/>
            </a:endParaRPr>
          </a:p>
        </p:txBody>
      </p:sp>
      <p:sp>
        <p:nvSpPr>
          <p:cNvPr id="32" name="矩形 31"/>
          <p:cNvSpPr/>
          <p:nvPr/>
        </p:nvSpPr>
        <p:spPr>
          <a:xfrm>
            <a:off x="609600" y="4876800"/>
            <a:ext cx="4191000" cy="646331"/>
          </a:xfrm>
          <a:prstGeom prst="rect">
            <a:avLst/>
          </a:prstGeom>
        </p:spPr>
        <p:txBody>
          <a:bodyPr wrap="square">
            <a:spAutoFit/>
          </a:bodyPr>
          <a:lstStyle/>
          <a:p>
            <a:pPr algn="l"/>
            <a:r>
              <a:rPr lang="en-US" altLang="zh-CN" b="1" dirty="0" smtClean="0">
                <a:latin typeface="+mn-ea"/>
              </a:rPr>
              <a:t>    A→A</a:t>
            </a:r>
            <a:r>
              <a:rPr lang="en-US" altLang="zh-CN" b="1" baseline="30000" dirty="0" smtClean="0">
                <a:latin typeface="+mn-ea"/>
              </a:rPr>
              <a:t>1</a:t>
            </a:r>
            <a:r>
              <a:rPr lang="en-US" altLang="zh-CN" b="1" dirty="0" smtClean="0">
                <a:latin typeface="+mn-ea"/>
              </a:rPr>
              <a:t>Y  { </a:t>
            </a:r>
            <a:r>
              <a:rPr lang="en-US" altLang="zh-CN" b="1" dirty="0" err="1" smtClean="0">
                <a:latin typeface="+mn-ea"/>
              </a:rPr>
              <a:t>A.a</a:t>
            </a:r>
            <a:r>
              <a:rPr lang="en-US" altLang="zh-CN" b="1" dirty="0" smtClean="0">
                <a:latin typeface="+mn-ea"/>
              </a:rPr>
              <a:t>=g(A</a:t>
            </a:r>
            <a:r>
              <a:rPr lang="en-US" altLang="zh-CN" b="1" baseline="30000" dirty="0" smtClean="0">
                <a:latin typeface="+mn-ea"/>
              </a:rPr>
              <a:t>1</a:t>
            </a:r>
            <a:r>
              <a:rPr lang="en-US" altLang="zh-CN" b="1" dirty="0" smtClean="0">
                <a:latin typeface="+mn-ea"/>
              </a:rPr>
              <a:t>.a,Y.y)}</a:t>
            </a:r>
          </a:p>
          <a:p>
            <a:pPr algn="l"/>
            <a:r>
              <a:rPr lang="en-US" altLang="zh-CN" b="1" dirty="0" smtClean="0">
                <a:latin typeface="+mn-ea"/>
              </a:rPr>
              <a:t>    A→X   { </a:t>
            </a:r>
            <a:r>
              <a:rPr lang="en-US" altLang="zh-CN" b="1" dirty="0" err="1" smtClean="0">
                <a:latin typeface="+mn-ea"/>
              </a:rPr>
              <a:t>A.a</a:t>
            </a:r>
            <a:r>
              <a:rPr lang="en-US" altLang="zh-CN" b="1" dirty="0" smtClean="0">
                <a:latin typeface="+mn-ea"/>
              </a:rPr>
              <a:t>=f(</a:t>
            </a:r>
            <a:r>
              <a:rPr lang="en-US" altLang="zh-CN" b="1" dirty="0" err="1" smtClean="0">
                <a:latin typeface="+mn-ea"/>
              </a:rPr>
              <a:t>X.x</a:t>
            </a:r>
            <a:r>
              <a:rPr lang="en-US" altLang="zh-CN" b="1" dirty="0" smtClean="0">
                <a:latin typeface="+mn-ea"/>
              </a:rPr>
              <a:t>)}    </a:t>
            </a:r>
            <a:endParaRPr lang="en-US" altLang="zh-CN" b="1" dirty="0">
              <a:latin typeface="+mn-ea"/>
            </a:endParaRPr>
          </a:p>
        </p:txBody>
      </p:sp>
      <p:sp>
        <p:nvSpPr>
          <p:cNvPr id="33" name="矩形 32"/>
          <p:cNvSpPr/>
          <p:nvPr/>
        </p:nvSpPr>
        <p:spPr>
          <a:xfrm>
            <a:off x="3976512" y="4845756"/>
            <a:ext cx="4648200" cy="923330"/>
          </a:xfrm>
          <a:prstGeom prst="rect">
            <a:avLst/>
          </a:prstGeom>
        </p:spPr>
        <p:txBody>
          <a:bodyPr wrap="square">
            <a:spAutoFit/>
          </a:bodyPr>
          <a:lstStyle/>
          <a:p>
            <a:pPr algn="l"/>
            <a:r>
              <a:rPr lang="en-US" altLang="zh-CN" b="1" dirty="0" smtClean="0">
                <a:latin typeface="+mn-ea"/>
              </a:rPr>
              <a:t>    A→X { </a:t>
            </a:r>
            <a:r>
              <a:rPr lang="en-US" altLang="zh-CN" b="1" dirty="0" err="1" smtClean="0">
                <a:latin typeface="+mn-ea"/>
              </a:rPr>
              <a:t>R.i</a:t>
            </a:r>
            <a:r>
              <a:rPr lang="en-US" altLang="zh-CN" b="1" dirty="0" smtClean="0">
                <a:latin typeface="+mn-ea"/>
              </a:rPr>
              <a:t>=f(</a:t>
            </a:r>
            <a:r>
              <a:rPr lang="en-US" altLang="zh-CN" b="1" dirty="0" err="1" smtClean="0">
                <a:latin typeface="+mn-ea"/>
              </a:rPr>
              <a:t>X.x</a:t>
            </a:r>
            <a:r>
              <a:rPr lang="en-US" altLang="zh-CN" b="1" dirty="0" smtClean="0">
                <a:latin typeface="+mn-ea"/>
              </a:rPr>
              <a:t>)} R { </a:t>
            </a:r>
            <a:r>
              <a:rPr lang="en-US" altLang="zh-CN" b="1" dirty="0" err="1" smtClean="0">
                <a:latin typeface="+mn-ea"/>
              </a:rPr>
              <a:t>A.a</a:t>
            </a:r>
            <a:r>
              <a:rPr lang="en-US" altLang="zh-CN" b="1" dirty="0" smtClean="0">
                <a:latin typeface="+mn-ea"/>
              </a:rPr>
              <a:t>=R.s}</a:t>
            </a:r>
          </a:p>
          <a:p>
            <a:pPr algn="l"/>
            <a:r>
              <a:rPr lang="en-US" altLang="zh-CN" b="1" dirty="0" smtClean="0">
                <a:latin typeface="+mn-ea"/>
              </a:rPr>
              <a:t>    R→Y { </a:t>
            </a:r>
            <a:r>
              <a:rPr lang="en-US" altLang="zh-CN" b="1" dirty="0" err="1" smtClean="0">
                <a:latin typeface="+mn-ea"/>
              </a:rPr>
              <a:t>R.i</a:t>
            </a:r>
            <a:r>
              <a:rPr lang="en-US" altLang="zh-CN" b="1" dirty="0" smtClean="0">
                <a:latin typeface="+mn-ea"/>
              </a:rPr>
              <a:t>=g(</a:t>
            </a:r>
            <a:r>
              <a:rPr lang="en-US" altLang="zh-CN" b="1" dirty="0" err="1" smtClean="0">
                <a:latin typeface="+mn-ea"/>
              </a:rPr>
              <a:t>R.i,Y.y</a:t>
            </a:r>
            <a:r>
              <a:rPr lang="en-US" altLang="zh-CN" b="1" dirty="0" smtClean="0">
                <a:latin typeface="+mn-ea"/>
              </a:rPr>
              <a:t>)} R {</a:t>
            </a:r>
            <a:r>
              <a:rPr lang="en-US" altLang="zh-CN" b="1" dirty="0" err="1" smtClean="0">
                <a:latin typeface="+mn-ea"/>
              </a:rPr>
              <a:t>A.a</a:t>
            </a:r>
            <a:r>
              <a:rPr lang="en-US" altLang="zh-CN" b="1" dirty="0" smtClean="0">
                <a:latin typeface="+mn-ea"/>
              </a:rPr>
              <a:t>=R.s}</a:t>
            </a:r>
          </a:p>
          <a:p>
            <a:pPr algn="l"/>
            <a:r>
              <a:rPr lang="en-US" altLang="zh-CN" b="1" dirty="0" smtClean="0">
                <a:latin typeface="+mn-ea"/>
              </a:rPr>
              <a:t>    R→ ε {R.s = </a:t>
            </a:r>
            <a:r>
              <a:rPr lang="en-US" altLang="zh-CN" b="1" dirty="0" err="1" smtClean="0">
                <a:latin typeface="+mn-ea"/>
              </a:rPr>
              <a:t>R.i</a:t>
            </a:r>
            <a:r>
              <a:rPr lang="en-US" altLang="zh-CN" b="1" dirty="0" smtClean="0">
                <a:latin typeface="+mn-ea"/>
              </a:rPr>
              <a:t>}    </a:t>
            </a:r>
            <a:endParaRPr lang="en-US" altLang="zh-CN" b="1" dirty="0">
              <a:latin typeface="+mn-ea"/>
            </a:endParaRPr>
          </a:p>
        </p:txBody>
      </p:sp>
      <p:sp>
        <p:nvSpPr>
          <p:cNvPr id="34" name="右箭头 33"/>
          <p:cNvSpPr/>
          <p:nvPr/>
        </p:nvSpPr>
        <p:spPr bwMode="auto">
          <a:xfrm>
            <a:off x="4114800" y="5277555"/>
            <a:ext cx="381000" cy="152400"/>
          </a:xfrm>
          <a:prstGeom prst="rightArrow">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381000" y="314980"/>
            <a:ext cx="7207250" cy="523220"/>
          </a:xfrm>
          <a:prstGeom prst="rect">
            <a:avLst/>
          </a:prstGeom>
          <a:noFill/>
          <a:ln w="9525">
            <a:noFill/>
            <a:miter lim="800000"/>
            <a:headEnd/>
            <a:tailEnd/>
          </a:ln>
        </p:spPr>
        <p:txBody>
          <a:bodyPr>
            <a:spAutoFit/>
          </a:bodyPr>
          <a:lstStyle/>
          <a:p>
            <a:pPr>
              <a:spcBef>
                <a:spcPct val="50000"/>
              </a:spcBef>
            </a:pPr>
            <a:r>
              <a:rPr lang="en-US" altLang="zh-CN" sz="2800" b="1" dirty="0" smtClean="0">
                <a:solidFill>
                  <a:srgbClr val="CC0099"/>
                </a:solidFill>
                <a:latin typeface="+mn-ea"/>
                <a:ea typeface="+mn-ea"/>
              </a:rPr>
              <a:t>7.2.4</a:t>
            </a:r>
            <a:r>
              <a:rPr lang="zh-CN" altLang="en-US" sz="2800" b="1" dirty="0">
                <a:solidFill>
                  <a:srgbClr val="CC0099"/>
                </a:solidFill>
                <a:latin typeface="+mn-ea"/>
                <a:ea typeface="+mn-ea"/>
              </a:rPr>
              <a:t>　</a:t>
            </a:r>
            <a:r>
              <a:rPr lang="zh-CN" altLang="en-US" sz="2800" b="1" dirty="0" smtClean="0">
                <a:solidFill>
                  <a:srgbClr val="CC0099"/>
                </a:solidFill>
                <a:latin typeface="+mn-ea"/>
                <a:ea typeface="+mn-ea"/>
              </a:rPr>
              <a:t>基于</a:t>
            </a:r>
            <a:r>
              <a:rPr lang="en-US" altLang="zh-CN" sz="2800" b="1" dirty="0" smtClean="0">
                <a:solidFill>
                  <a:srgbClr val="CC0099"/>
                </a:solidFill>
                <a:latin typeface="+mn-ea"/>
                <a:ea typeface="+mn-ea"/>
              </a:rPr>
              <a:t>L-</a:t>
            </a:r>
            <a:r>
              <a:rPr lang="zh-CN" altLang="en-US" sz="2800" b="1" dirty="0">
                <a:solidFill>
                  <a:srgbClr val="CC0099"/>
                </a:solidFill>
                <a:latin typeface="+mn-ea"/>
                <a:ea typeface="+mn-ea"/>
              </a:rPr>
              <a:t>翻译模式在</a:t>
            </a:r>
            <a:r>
              <a:rPr lang="zh-CN" altLang="en-US" sz="2800" b="1" dirty="0" smtClean="0">
                <a:solidFill>
                  <a:srgbClr val="CC0099"/>
                </a:solidFill>
                <a:latin typeface="+mn-ea"/>
                <a:ea typeface="+mn-ea"/>
              </a:rPr>
              <a:t>自底向上语义计算 </a:t>
            </a:r>
            <a:endParaRPr lang="zh-CN" altLang="en-US" sz="2800" b="1" dirty="0">
              <a:solidFill>
                <a:srgbClr val="CC0099"/>
              </a:solidFill>
              <a:latin typeface="+mn-ea"/>
              <a:ea typeface="+mn-ea"/>
            </a:endParaRPr>
          </a:p>
        </p:txBody>
      </p:sp>
      <p:sp>
        <p:nvSpPr>
          <p:cNvPr id="28676" name="Text Box 3"/>
          <p:cNvSpPr txBox="1">
            <a:spLocks noChangeArrowheads="1"/>
          </p:cNvSpPr>
          <p:nvPr/>
        </p:nvSpPr>
        <p:spPr bwMode="auto">
          <a:xfrm>
            <a:off x="82550" y="1143000"/>
            <a:ext cx="8223250" cy="1015663"/>
          </a:xfrm>
          <a:prstGeom prst="rect">
            <a:avLst/>
          </a:prstGeom>
          <a:noFill/>
          <a:ln w="9525">
            <a:noFill/>
            <a:miter lim="800000"/>
            <a:headEnd/>
            <a:tailEnd/>
          </a:ln>
        </p:spPr>
        <p:txBody>
          <a:bodyPr>
            <a:spAutoFit/>
          </a:bodyPr>
          <a:lstStyle/>
          <a:p>
            <a:pPr lvl="1" algn="l"/>
            <a:r>
              <a:rPr lang="zh-CN" altLang="en-US" sz="2000" b="1" dirty="0">
                <a:solidFill>
                  <a:srgbClr val="000000"/>
                </a:solidFill>
                <a:latin typeface="+mn-ea"/>
                <a:ea typeface="+mn-ea"/>
              </a:rPr>
              <a:t>    </a:t>
            </a:r>
            <a:r>
              <a:rPr lang="zh-CN" altLang="en-US" sz="2000" b="1" dirty="0" smtClean="0">
                <a:solidFill>
                  <a:srgbClr val="000000"/>
                </a:solidFill>
                <a:latin typeface="+mn-ea"/>
                <a:ea typeface="+mn-ea"/>
              </a:rPr>
              <a:t>引入</a:t>
            </a:r>
            <a:r>
              <a:rPr lang="zh-CN" altLang="en-US" sz="2000" b="1" dirty="0">
                <a:solidFill>
                  <a:srgbClr val="000000"/>
                </a:solidFill>
                <a:latin typeface="+mn-ea"/>
                <a:ea typeface="+mn-ea"/>
              </a:rPr>
              <a:t>新的非终结符，从翻译模式中去掉嵌在产生式中间的语义规则集。对于语义动作集中未关联任何继承属性的，翻译模式可以变换后按</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属性文法的处理方式</a:t>
            </a:r>
          </a:p>
        </p:txBody>
      </p:sp>
      <p:sp>
        <p:nvSpPr>
          <p:cNvPr id="30" name="Text Box 9"/>
          <p:cNvSpPr txBox="1">
            <a:spLocks noChangeArrowheads="1"/>
          </p:cNvSpPr>
          <p:nvPr/>
        </p:nvSpPr>
        <p:spPr bwMode="auto">
          <a:xfrm>
            <a:off x="395288" y="2767013"/>
            <a:ext cx="4024312" cy="1631216"/>
          </a:xfrm>
          <a:prstGeom prst="rect">
            <a:avLst/>
          </a:prstGeom>
          <a:noFill/>
          <a:ln w="9525">
            <a:noFill/>
            <a:miter lim="800000"/>
            <a:headEnd/>
            <a:tailEnd/>
          </a:ln>
        </p:spPr>
        <p:txBody>
          <a:bodyPr wrap="square">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p:txBody>
      </p:sp>
      <p:sp>
        <p:nvSpPr>
          <p:cNvPr id="32" name="Text Box 10"/>
          <p:cNvSpPr txBox="1">
            <a:spLocks noChangeArrowheads="1"/>
          </p:cNvSpPr>
          <p:nvPr/>
        </p:nvSpPr>
        <p:spPr bwMode="auto">
          <a:xfrm>
            <a:off x="5003800" y="2406650"/>
            <a:ext cx="4049713"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M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N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a:p>
            <a:pPr algn="l">
              <a:defRPr/>
            </a:pPr>
            <a:r>
              <a:rPr lang="en-US" altLang="zh-CN" sz="2000" b="1" dirty="0">
                <a:solidFill>
                  <a:srgbClr val="000000"/>
                </a:solidFill>
                <a:latin typeface="+mn-ea"/>
                <a:ea typeface="+mn-ea"/>
                <a:cs typeface="Times New Roman" pitchFamily="18" charset="0"/>
                <a:sym typeface="Symbol" pitchFamily="18" charset="2"/>
              </a:rPr>
              <a:t>M    { print(‘+’) } </a:t>
            </a:r>
          </a:p>
          <a:p>
            <a:pPr algn="l">
              <a:defRPr/>
            </a:pPr>
            <a:r>
              <a:rPr lang="en-US" altLang="zh-CN" sz="2000" b="1" dirty="0">
                <a:solidFill>
                  <a:srgbClr val="000000"/>
                </a:solidFill>
                <a:latin typeface="+mn-ea"/>
                <a:ea typeface="+mn-ea"/>
                <a:cs typeface="Times New Roman" pitchFamily="18" charset="0"/>
                <a:sym typeface="Symbol" pitchFamily="18" charset="2"/>
              </a:rPr>
              <a:t>N    { print(‘’) } </a:t>
            </a:r>
          </a:p>
        </p:txBody>
      </p:sp>
      <p:sp>
        <p:nvSpPr>
          <p:cNvPr id="9" name="右箭头 8"/>
          <p:cNvSpPr>
            <a:spLocks noChangeArrowheads="1"/>
          </p:cNvSpPr>
          <p:nvPr/>
        </p:nvSpPr>
        <p:spPr bwMode="auto">
          <a:xfrm>
            <a:off x="4427538" y="32131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pPr algn="l"/>
            <a:endParaRPr lang="zh-CN" altLang="en-US" sz="2000">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26</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1016000"/>
            <a:ext cx="4608513" cy="431800"/>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采用</a:t>
            </a:r>
            <a:r>
              <a:rPr lang="en-US" altLang="zh-CN" sz="2200" b="1" dirty="0">
                <a:solidFill>
                  <a:srgbClr val="000000"/>
                </a:solidFill>
                <a:latin typeface="+mn-ea"/>
                <a:ea typeface="+mn-ea"/>
              </a:rPr>
              <a:t>LR</a:t>
            </a:r>
            <a:r>
              <a:rPr lang="zh-CN" altLang="en-US" sz="2200" b="1" dirty="0">
                <a:solidFill>
                  <a:srgbClr val="000000"/>
                </a:solidFill>
                <a:latin typeface="+mn-ea"/>
                <a:ea typeface="+mn-ea"/>
              </a:rPr>
              <a:t>分析法，完成分析过程</a:t>
            </a:r>
          </a:p>
        </p:txBody>
      </p:sp>
      <p:sp>
        <p:nvSpPr>
          <p:cNvPr id="4" name="Text Box 10"/>
          <p:cNvSpPr txBox="1">
            <a:spLocks noChangeArrowheads="1"/>
          </p:cNvSpPr>
          <p:nvPr/>
        </p:nvSpPr>
        <p:spPr bwMode="auto">
          <a:xfrm>
            <a:off x="4770438" y="609600"/>
            <a:ext cx="4049712"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a:t>
            </a:r>
            <a:r>
              <a:rPr lang="en-US" altLang="zh-CN" sz="2000" b="1" dirty="0">
                <a:solidFill>
                  <a:srgbClr val="000000"/>
                </a:solidFill>
                <a:latin typeface="+mn-ea"/>
                <a:ea typeface="+mn-ea"/>
                <a:sym typeface="Symbol" pitchFamily="18" charset="2"/>
              </a:rPr>
              <a:t>M R</a:t>
            </a:r>
            <a:r>
              <a:rPr lang="en-US" altLang="zh-CN" sz="2000" b="1" baseline="-25000" dirty="0">
                <a:solidFill>
                  <a:srgbClr val="000000"/>
                </a:solidFill>
                <a:latin typeface="+mn-ea"/>
                <a:ea typeface="+mn-ea"/>
                <a:sym typeface="Symbol" pitchFamily="18" charset="2"/>
              </a:rPr>
              <a:t>1</a:t>
            </a:r>
            <a:endParaRPr lang="en-US" altLang="zh-CN" sz="2000" b="1" dirty="0">
              <a:solidFill>
                <a:srgbClr val="000000"/>
              </a:solidFill>
              <a:latin typeface="+mn-ea"/>
              <a:ea typeface="+mn-ea"/>
              <a:sym typeface="Symbol" pitchFamily="18" charset="2"/>
            </a:endParaRPr>
          </a:p>
          <a:p>
            <a:pPr algn="l" eaLnBrk="0" hangingPunct="0">
              <a:defRPr/>
            </a:pPr>
            <a:r>
              <a:rPr lang="en-US" altLang="zh-CN" sz="2000" b="1" dirty="0">
                <a:solidFill>
                  <a:srgbClr val="000000"/>
                </a:solidFill>
                <a:latin typeface="+mn-ea"/>
                <a:ea typeface="+mn-ea"/>
                <a:sym typeface="Symbol" pitchFamily="18" charset="2"/>
              </a:rPr>
              <a:t>R   T N R</a:t>
            </a:r>
            <a:r>
              <a:rPr lang="en-US" altLang="zh-CN" sz="2000" b="1" baseline="-25000" dirty="0">
                <a:solidFill>
                  <a:srgbClr val="000000"/>
                </a:solidFill>
                <a:latin typeface="+mn-ea"/>
                <a:ea typeface="+mn-ea"/>
                <a:sym typeface="Symbol" pitchFamily="18" charset="2"/>
              </a:rPr>
              <a:t>1</a:t>
            </a:r>
            <a:r>
              <a:rPr lang="en-US" altLang="zh-CN" sz="2000" b="1" dirty="0">
                <a:solidFill>
                  <a:srgbClr val="000000"/>
                </a:solidFill>
                <a:latin typeface="+mn-ea"/>
                <a:ea typeface="+mn-ea"/>
                <a:sym typeface="Symbol" pitchFamily="18" charset="2"/>
              </a:rPr>
              <a:t> </a:t>
            </a:r>
          </a:p>
          <a:p>
            <a:pPr algn="l" eaLnBrk="0" hangingPunct="0">
              <a:defRPr/>
            </a:pPr>
            <a:r>
              <a:rPr lang="en-US" altLang="zh-CN" sz="2000" b="1" dirty="0">
                <a:solidFill>
                  <a:srgbClr val="000000"/>
                </a:solidFill>
                <a:latin typeface="+mn-ea"/>
                <a:ea typeface="+mn-ea"/>
                <a:sym typeface="Symbol" pitchFamily="18" charset="2"/>
              </a:rPr>
              <a:t>R  </a:t>
            </a:r>
          </a:p>
          <a:p>
            <a:pPr algn="l">
              <a:defRPr/>
            </a:pPr>
            <a:r>
              <a:rPr lang="en-US" altLang="zh-CN" sz="2000" b="1" dirty="0">
                <a:solidFill>
                  <a:srgbClr val="000000"/>
                </a:solidFill>
                <a:latin typeface="+mn-ea"/>
                <a:ea typeface="+mn-ea"/>
                <a:sym typeface="Symbol" pitchFamily="18" charset="2"/>
              </a:rPr>
              <a:t>T  </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sym typeface="Symbol" pitchFamily="18" charset="2"/>
              </a:rPr>
              <a:t>   { print(</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rPr>
              <a:t>.val</a:t>
            </a:r>
            <a:r>
              <a:rPr lang="en-US" altLang="zh-CN" sz="2000" b="1" dirty="0">
                <a:solidFill>
                  <a:srgbClr val="000000"/>
                </a:solidFill>
                <a:latin typeface="+mn-ea"/>
                <a:ea typeface="+mn-ea"/>
                <a:sym typeface="Symbol" pitchFamily="18" charset="2"/>
              </a:rPr>
              <a:t> ) }</a:t>
            </a:r>
          </a:p>
          <a:p>
            <a:pPr algn="l">
              <a:defRPr/>
            </a:pPr>
            <a:r>
              <a:rPr lang="en-US" altLang="zh-CN" sz="2000" b="1" dirty="0">
                <a:solidFill>
                  <a:srgbClr val="000000"/>
                </a:solidFill>
                <a:latin typeface="+mn-ea"/>
                <a:ea typeface="+mn-ea"/>
                <a:sym typeface="Symbol" pitchFamily="18" charset="2"/>
              </a:rPr>
              <a:t>M    { print(‘+’) } </a:t>
            </a:r>
          </a:p>
          <a:p>
            <a:pPr algn="l">
              <a:defRPr/>
            </a:pPr>
            <a:r>
              <a:rPr lang="en-US" altLang="zh-CN" sz="2000" b="1" dirty="0">
                <a:solidFill>
                  <a:srgbClr val="000000"/>
                </a:solidFill>
                <a:latin typeface="+mn-ea"/>
                <a:ea typeface="+mn-ea"/>
                <a:sym typeface="Symbol" pitchFamily="18" charset="2"/>
              </a:rPr>
              <a:t>N    { print(‘’) } </a:t>
            </a:r>
          </a:p>
        </p:txBody>
      </p:sp>
      <p:sp>
        <p:nvSpPr>
          <p:cNvPr id="5" name="Text Box 5"/>
          <p:cNvSpPr txBox="1">
            <a:spLocks noChangeArrowheads="1"/>
          </p:cNvSpPr>
          <p:nvPr/>
        </p:nvSpPr>
        <p:spPr bwMode="auto">
          <a:xfrm>
            <a:off x="1692275" y="1676400"/>
            <a:ext cx="433388" cy="461963"/>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6" name="Text Box 6"/>
          <p:cNvSpPr txBox="1">
            <a:spLocks noChangeArrowheads="1"/>
          </p:cNvSpPr>
          <p:nvPr/>
        </p:nvSpPr>
        <p:spPr bwMode="auto">
          <a:xfrm>
            <a:off x="468313" y="2611438"/>
            <a:ext cx="38163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T                  </a:t>
            </a:r>
            <a:r>
              <a:rPr lang="en-US" altLang="zh-CN" dirty="0" smtClean="0">
                <a:latin typeface="Times New Roman" pitchFamily="18" charset="0"/>
              </a:rPr>
              <a:t>                      </a:t>
            </a:r>
            <a:r>
              <a:rPr lang="en-US" altLang="zh-CN" dirty="0">
                <a:latin typeface="Times New Roman" pitchFamily="18" charset="0"/>
              </a:rPr>
              <a:t>R</a:t>
            </a:r>
          </a:p>
        </p:txBody>
      </p:sp>
      <p:sp>
        <p:nvSpPr>
          <p:cNvPr id="7" name="Text Box 8"/>
          <p:cNvSpPr txBox="1">
            <a:spLocks noChangeArrowheads="1"/>
          </p:cNvSpPr>
          <p:nvPr/>
        </p:nvSpPr>
        <p:spPr bwMode="auto">
          <a:xfrm>
            <a:off x="2063750" y="3479800"/>
            <a:ext cx="47180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  </a:t>
            </a:r>
            <a:r>
              <a:rPr lang="en-US" altLang="zh-CN" dirty="0" smtClean="0">
                <a:latin typeface="Times New Roman" pitchFamily="18" charset="0"/>
              </a:rPr>
              <a:t>             </a:t>
            </a:r>
            <a:r>
              <a:rPr lang="en-US" altLang="zh-CN" dirty="0">
                <a:latin typeface="Times New Roman" pitchFamily="18" charset="0"/>
              </a:rPr>
              <a:t>M     </a:t>
            </a:r>
            <a:r>
              <a:rPr lang="en-US" altLang="zh-CN" dirty="0" smtClean="0">
                <a:latin typeface="Times New Roman" pitchFamily="18" charset="0"/>
              </a:rPr>
              <a:t>                       </a:t>
            </a:r>
            <a:r>
              <a:rPr lang="en-US" altLang="zh-CN" dirty="0">
                <a:latin typeface="Times New Roman" pitchFamily="18" charset="0"/>
              </a:rPr>
              <a:t>R</a:t>
            </a:r>
            <a:endParaRPr lang="en-US" altLang="zh-CN" baseline="30000" dirty="0">
              <a:latin typeface="Times New Roman" pitchFamily="18" charset="0"/>
            </a:endParaRPr>
          </a:p>
        </p:txBody>
      </p:sp>
      <p:sp>
        <p:nvSpPr>
          <p:cNvPr id="8" name="Line 18"/>
          <p:cNvSpPr>
            <a:spLocks noChangeShapeType="1"/>
          </p:cNvSpPr>
          <p:nvPr/>
        </p:nvSpPr>
        <p:spPr bwMode="auto">
          <a:xfrm flipH="1">
            <a:off x="755650" y="2109788"/>
            <a:ext cx="1008063" cy="501650"/>
          </a:xfrm>
          <a:prstGeom prst="line">
            <a:avLst/>
          </a:prstGeom>
          <a:noFill/>
          <a:ln w="9525">
            <a:solidFill>
              <a:schemeClr val="tx1"/>
            </a:solidFill>
            <a:miter lim="800000"/>
            <a:headEnd/>
            <a:tailEnd/>
          </a:ln>
        </p:spPr>
        <p:txBody>
          <a:bodyPr wrap="none"/>
          <a:lstStyle/>
          <a:p>
            <a:endParaRPr lang="zh-CN" altLang="en-US"/>
          </a:p>
        </p:txBody>
      </p:sp>
      <p:sp>
        <p:nvSpPr>
          <p:cNvPr id="9" name="Line 19"/>
          <p:cNvSpPr>
            <a:spLocks noChangeShapeType="1"/>
          </p:cNvSpPr>
          <p:nvPr/>
        </p:nvSpPr>
        <p:spPr bwMode="auto">
          <a:xfrm>
            <a:off x="1979613" y="2109788"/>
            <a:ext cx="1008062" cy="574675"/>
          </a:xfrm>
          <a:prstGeom prst="line">
            <a:avLst/>
          </a:prstGeom>
          <a:noFill/>
          <a:ln w="9525">
            <a:solidFill>
              <a:schemeClr val="tx1"/>
            </a:solidFill>
            <a:miter lim="800000"/>
            <a:headEnd/>
            <a:tailEnd/>
          </a:ln>
        </p:spPr>
        <p:txBody>
          <a:bodyPr wrap="none"/>
          <a:lstStyle/>
          <a:p>
            <a:endParaRPr lang="zh-CN" altLang="en-US"/>
          </a:p>
        </p:txBody>
      </p:sp>
      <p:sp>
        <p:nvSpPr>
          <p:cNvPr id="10" name="Line 20"/>
          <p:cNvSpPr>
            <a:spLocks noChangeShapeType="1"/>
          </p:cNvSpPr>
          <p:nvPr/>
        </p:nvSpPr>
        <p:spPr bwMode="auto">
          <a:xfrm flipH="1">
            <a:off x="4933950" y="3860800"/>
            <a:ext cx="395288" cy="576263"/>
          </a:xfrm>
          <a:prstGeom prst="line">
            <a:avLst/>
          </a:prstGeom>
          <a:noFill/>
          <a:ln w="9525">
            <a:solidFill>
              <a:schemeClr val="tx1"/>
            </a:solidFill>
            <a:miter lim="800000"/>
            <a:headEnd/>
            <a:tailEnd/>
          </a:ln>
        </p:spPr>
        <p:txBody>
          <a:bodyPr wrap="none"/>
          <a:lstStyle/>
          <a:p>
            <a:endParaRPr lang="zh-CN" altLang="en-US"/>
          </a:p>
        </p:txBody>
      </p:sp>
      <p:sp>
        <p:nvSpPr>
          <p:cNvPr id="11" name="Line 22"/>
          <p:cNvSpPr>
            <a:spLocks noChangeShapeType="1"/>
          </p:cNvSpPr>
          <p:nvPr/>
        </p:nvSpPr>
        <p:spPr bwMode="auto">
          <a:xfrm>
            <a:off x="3384550" y="3044825"/>
            <a:ext cx="2017713" cy="528638"/>
          </a:xfrm>
          <a:prstGeom prst="line">
            <a:avLst/>
          </a:prstGeom>
          <a:noFill/>
          <a:ln w="9525">
            <a:solidFill>
              <a:schemeClr val="tx1"/>
            </a:solidFill>
            <a:miter lim="800000"/>
            <a:headEnd/>
            <a:tailEnd/>
          </a:ln>
        </p:spPr>
        <p:txBody>
          <a:bodyPr wrap="none"/>
          <a:lstStyle/>
          <a:p>
            <a:endParaRPr lang="zh-CN" altLang="en-US"/>
          </a:p>
        </p:txBody>
      </p:sp>
      <p:sp>
        <p:nvSpPr>
          <p:cNvPr id="12" name="Line 34"/>
          <p:cNvSpPr>
            <a:spLocks noChangeShapeType="1"/>
          </p:cNvSpPr>
          <p:nvPr/>
        </p:nvSpPr>
        <p:spPr bwMode="auto">
          <a:xfrm>
            <a:off x="5473700" y="3860800"/>
            <a:ext cx="0" cy="503238"/>
          </a:xfrm>
          <a:prstGeom prst="line">
            <a:avLst/>
          </a:prstGeom>
          <a:noFill/>
          <a:ln w="9525">
            <a:solidFill>
              <a:schemeClr val="tx1"/>
            </a:solidFill>
            <a:miter lim="800000"/>
            <a:headEnd/>
            <a:tailEnd/>
          </a:ln>
        </p:spPr>
        <p:txBody>
          <a:bodyPr wrap="none"/>
          <a:lstStyle/>
          <a:p>
            <a:endParaRPr lang="zh-CN" altLang="en-US"/>
          </a:p>
        </p:txBody>
      </p:sp>
      <p:sp>
        <p:nvSpPr>
          <p:cNvPr id="13" name="Line 24"/>
          <p:cNvSpPr>
            <a:spLocks noChangeShapeType="1"/>
          </p:cNvSpPr>
          <p:nvPr/>
        </p:nvSpPr>
        <p:spPr bwMode="auto">
          <a:xfrm>
            <a:off x="648017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14" name="Line 21"/>
          <p:cNvSpPr>
            <a:spLocks noChangeShapeType="1"/>
          </p:cNvSpPr>
          <p:nvPr/>
        </p:nvSpPr>
        <p:spPr bwMode="auto">
          <a:xfrm flipH="1">
            <a:off x="2195513" y="3044825"/>
            <a:ext cx="720725" cy="431800"/>
          </a:xfrm>
          <a:prstGeom prst="line">
            <a:avLst/>
          </a:prstGeom>
          <a:noFill/>
          <a:ln w="9525">
            <a:solidFill>
              <a:schemeClr val="tx1"/>
            </a:solidFill>
            <a:miter lim="800000"/>
            <a:headEnd/>
            <a:tailEnd/>
          </a:ln>
        </p:spPr>
        <p:txBody>
          <a:bodyPr wrap="none"/>
          <a:lstStyle/>
          <a:p>
            <a:endParaRPr lang="zh-CN" altLang="en-US"/>
          </a:p>
        </p:txBody>
      </p:sp>
      <p:sp>
        <p:nvSpPr>
          <p:cNvPr id="15" name="Text Box 65"/>
          <p:cNvSpPr txBox="1">
            <a:spLocks noChangeArrowheads="1"/>
          </p:cNvSpPr>
          <p:nvPr/>
        </p:nvSpPr>
        <p:spPr bwMode="auto">
          <a:xfrm>
            <a:off x="4828540" y="5392738"/>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16" name="Line 24"/>
          <p:cNvSpPr>
            <a:spLocks noChangeShapeType="1"/>
          </p:cNvSpPr>
          <p:nvPr/>
        </p:nvSpPr>
        <p:spPr bwMode="auto">
          <a:xfrm>
            <a:off x="682625" y="2973388"/>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17" name="Text Box 65"/>
          <p:cNvSpPr txBox="1">
            <a:spLocks noChangeArrowheads="1"/>
          </p:cNvSpPr>
          <p:nvPr/>
        </p:nvSpPr>
        <p:spPr bwMode="auto">
          <a:xfrm>
            <a:off x="130175" y="3549650"/>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a:t>
            </a:r>
            <a:r>
              <a:rPr lang="en-US" altLang="zh-CN" sz="1600" b="1" dirty="0" smtClean="0">
                <a:latin typeface="Times New Roman" pitchFamily="18" charset="0"/>
              </a:rPr>
              <a:t>     </a:t>
            </a:r>
            <a:r>
              <a:rPr lang="en-US" altLang="zh-CN" sz="1600" b="1" dirty="0">
                <a:latin typeface="Times New Roman" pitchFamily="18" charset="0"/>
              </a:rPr>
              <a:t>Print(2)</a:t>
            </a:r>
          </a:p>
        </p:txBody>
      </p:sp>
      <p:sp>
        <p:nvSpPr>
          <p:cNvPr id="18" name="Line 24"/>
          <p:cNvSpPr>
            <a:spLocks noChangeShapeType="1"/>
          </p:cNvSpPr>
          <p:nvPr/>
        </p:nvSpPr>
        <p:spPr bwMode="auto">
          <a:xfrm>
            <a:off x="3817938" y="3933825"/>
            <a:ext cx="358775" cy="596900"/>
          </a:xfrm>
          <a:prstGeom prst="line">
            <a:avLst/>
          </a:prstGeom>
          <a:noFill/>
          <a:ln w="9525">
            <a:solidFill>
              <a:schemeClr val="tx1"/>
            </a:solidFill>
            <a:prstDash val="dash"/>
            <a:miter lim="800000"/>
            <a:headEnd/>
            <a:tailEnd/>
          </a:ln>
        </p:spPr>
        <p:txBody>
          <a:bodyPr wrap="none"/>
          <a:lstStyle/>
          <a:p>
            <a:endParaRPr lang="zh-CN" altLang="en-US"/>
          </a:p>
        </p:txBody>
      </p:sp>
      <p:sp>
        <p:nvSpPr>
          <p:cNvPr id="19" name="Text Box 65"/>
          <p:cNvSpPr txBox="1">
            <a:spLocks noChangeArrowheads="1"/>
          </p:cNvSpPr>
          <p:nvPr/>
        </p:nvSpPr>
        <p:spPr bwMode="auto">
          <a:xfrm>
            <a:off x="3436938" y="4479925"/>
            <a:ext cx="1439862" cy="338138"/>
          </a:xfrm>
          <a:prstGeom prst="rect">
            <a:avLst/>
          </a:prstGeom>
          <a:noFill/>
          <a:ln w="9525">
            <a:noFill/>
            <a:miter lim="800000"/>
            <a:headEnd/>
            <a:tailEnd/>
          </a:ln>
        </p:spPr>
        <p:txBody>
          <a:bodyPr>
            <a:spAutoFit/>
          </a:bodyPr>
          <a:lstStyle/>
          <a:p>
            <a:pPr>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a:t>
            </a:r>
          </a:p>
        </p:txBody>
      </p:sp>
      <p:sp>
        <p:nvSpPr>
          <p:cNvPr id="20" name="Line 21"/>
          <p:cNvSpPr>
            <a:spLocks noChangeShapeType="1"/>
          </p:cNvSpPr>
          <p:nvPr/>
        </p:nvSpPr>
        <p:spPr bwMode="auto">
          <a:xfrm flipH="1">
            <a:off x="646113" y="3119438"/>
            <a:ext cx="0" cy="433387"/>
          </a:xfrm>
          <a:prstGeom prst="line">
            <a:avLst/>
          </a:prstGeom>
          <a:noFill/>
          <a:ln w="9525">
            <a:solidFill>
              <a:schemeClr val="tx1"/>
            </a:solidFill>
            <a:miter lim="800000"/>
            <a:headEnd/>
            <a:tailEnd/>
          </a:ln>
        </p:spPr>
        <p:txBody>
          <a:bodyPr wrap="none"/>
          <a:lstStyle/>
          <a:p>
            <a:endParaRPr lang="zh-CN" altLang="en-US"/>
          </a:p>
        </p:txBody>
      </p:sp>
      <p:sp>
        <p:nvSpPr>
          <p:cNvPr id="21" name="Line 21"/>
          <p:cNvSpPr>
            <a:spLocks noChangeShapeType="1"/>
          </p:cNvSpPr>
          <p:nvPr/>
        </p:nvSpPr>
        <p:spPr bwMode="auto">
          <a:xfrm flipH="1">
            <a:off x="2736850" y="3044825"/>
            <a:ext cx="322263" cy="455613"/>
          </a:xfrm>
          <a:prstGeom prst="line">
            <a:avLst/>
          </a:prstGeom>
          <a:noFill/>
          <a:ln w="9525">
            <a:solidFill>
              <a:schemeClr val="tx1"/>
            </a:solidFill>
            <a:miter lim="800000"/>
            <a:headEnd/>
            <a:tailEnd/>
          </a:ln>
        </p:spPr>
        <p:txBody>
          <a:bodyPr wrap="none"/>
          <a:lstStyle/>
          <a:p>
            <a:endParaRPr lang="zh-CN" altLang="en-US"/>
          </a:p>
        </p:txBody>
      </p:sp>
      <p:sp>
        <p:nvSpPr>
          <p:cNvPr id="22" name="Line 21"/>
          <p:cNvSpPr>
            <a:spLocks noChangeShapeType="1"/>
          </p:cNvSpPr>
          <p:nvPr/>
        </p:nvSpPr>
        <p:spPr bwMode="auto">
          <a:xfrm flipH="1">
            <a:off x="7391400" y="4940300"/>
            <a:ext cx="0" cy="433388"/>
          </a:xfrm>
          <a:prstGeom prst="line">
            <a:avLst/>
          </a:prstGeom>
          <a:noFill/>
          <a:ln w="9525">
            <a:solidFill>
              <a:schemeClr val="tx1"/>
            </a:solidFill>
            <a:miter lim="800000"/>
            <a:headEnd/>
            <a:tailEnd/>
          </a:ln>
        </p:spPr>
        <p:txBody>
          <a:bodyPr wrap="none"/>
          <a:lstStyle/>
          <a:p>
            <a:endParaRPr lang="zh-CN" altLang="en-US"/>
          </a:p>
        </p:txBody>
      </p:sp>
      <p:sp>
        <p:nvSpPr>
          <p:cNvPr id="23" name="Line 21"/>
          <p:cNvSpPr>
            <a:spLocks noChangeShapeType="1"/>
          </p:cNvSpPr>
          <p:nvPr/>
        </p:nvSpPr>
        <p:spPr bwMode="auto">
          <a:xfrm>
            <a:off x="3203575" y="3044825"/>
            <a:ext cx="398463" cy="455613"/>
          </a:xfrm>
          <a:prstGeom prst="line">
            <a:avLst/>
          </a:prstGeom>
          <a:noFill/>
          <a:ln w="9525">
            <a:solidFill>
              <a:schemeClr val="tx1"/>
            </a:solidFill>
            <a:miter lim="800000"/>
            <a:headEnd/>
            <a:tailEnd/>
          </a:ln>
        </p:spPr>
        <p:txBody>
          <a:bodyPr wrap="none"/>
          <a:lstStyle/>
          <a:p>
            <a:endParaRPr lang="zh-CN" altLang="en-US"/>
          </a:p>
        </p:txBody>
      </p:sp>
      <p:sp>
        <p:nvSpPr>
          <p:cNvPr id="24" name="Line 24"/>
          <p:cNvSpPr>
            <a:spLocks noChangeShapeType="1"/>
          </p:cNvSpPr>
          <p:nvPr/>
        </p:nvSpPr>
        <p:spPr bwMode="auto">
          <a:xfrm>
            <a:off x="2736850" y="3883025"/>
            <a:ext cx="431800" cy="554038"/>
          </a:xfrm>
          <a:prstGeom prst="line">
            <a:avLst/>
          </a:prstGeom>
          <a:noFill/>
          <a:ln w="9525">
            <a:solidFill>
              <a:schemeClr val="tx1"/>
            </a:solidFill>
            <a:prstDash val="dash"/>
            <a:miter lim="800000"/>
            <a:headEnd/>
            <a:tailEnd/>
          </a:ln>
        </p:spPr>
        <p:txBody>
          <a:bodyPr wrap="none"/>
          <a:lstStyle/>
          <a:p>
            <a:endParaRPr lang="zh-CN" altLang="en-US"/>
          </a:p>
        </p:txBody>
      </p:sp>
      <p:sp>
        <p:nvSpPr>
          <p:cNvPr id="25" name="Text Box 65"/>
          <p:cNvSpPr txBox="1">
            <a:spLocks noChangeArrowheads="1"/>
          </p:cNvSpPr>
          <p:nvPr/>
        </p:nvSpPr>
        <p:spPr bwMode="auto">
          <a:xfrm>
            <a:off x="1974215" y="4505008"/>
            <a:ext cx="2232025" cy="338137"/>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a:t>
            </a:r>
            <a:r>
              <a:rPr lang="en-US" altLang="zh-CN" sz="1600" b="1" dirty="0" smtClean="0">
                <a:latin typeface="Times New Roman" pitchFamily="18" charset="0"/>
              </a:rPr>
              <a:t>  Print(3</a:t>
            </a:r>
            <a:r>
              <a:rPr lang="en-US" altLang="zh-CN" sz="1600" b="1" dirty="0">
                <a:latin typeface="Times New Roman" pitchFamily="18" charset="0"/>
              </a:rPr>
              <a:t>)</a:t>
            </a:r>
          </a:p>
        </p:txBody>
      </p:sp>
      <p:sp>
        <p:nvSpPr>
          <p:cNvPr id="26" name="Line 21"/>
          <p:cNvSpPr>
            <a:spLocks noChangeShapeType="1"/>
          </p:cNvSpPr>
          <p:nvPr/>
        </p:nvSpPr>
        <p:spPr bwMode="auto">
          <a:xfrm flipH="1">
            <a:off x="2700338" y="3933825"/>
            <a:ext cx="0" cy="433388"/>
          </a:xfrm>
          <a:prstGeom prst="line">
            <a:avLst/>
          </a:prstGeom>
          <a:noFill/>
          <a:ln w="9525">
            <a:solidFill>
              <a:schemeClr val="tx1"/>
            </a:solidFill>
            <a:miter lim="800000"/>
            <a:headEnd/>
            <a:tailEnd/>
          </a:ln>
        </p:spPr>
        <p:txBody>
          <a:bodyPr wrap="none"/>
          <a:lstStyle/>
          <a:p>
            <a:endParaRPr lang="zh-CN" altLang="en-US"/>
          </a:p>
        </p:txBody>
      </p:sp>
      <p:sp>
        <p:nvSpPr>
          <p:cNvPr id="27" name="Line 21"/>
          <p:cNvSpPr>
            <a:spLocks noChangeShapeType="1"/>
          </p:cNvSpPr>
          <p:nvPr/>
        </p:nvSpPr>
        <p:spPr bwMode="auto">
          <a:xfrm flipH="1">
            <a:off x="3744913" y="3937000"/>
            <a:ext cx="0" cy="433388"/>
          </a:xfrm>
          <a:prstGeom prst="line">
            <a:avLst/>
          </a:prstGeom>
          <a:noFill/>
          <a:ln w="9525">
            <a:solidFill>
              <a:schemeClr val="tx1"/>
            </a:solidFill>
            <a:miter lim="800000"/>
            <a:headEnd/>
            <a:tailEnd/>
          </a:ln>
        </p:spPr>
        <p:txBody>
          <a:bodyPr wrap="none"/>
          <a:lstStyle/>
          <a:p>
            <a:endParaRPr lang="zh-CN" altLang="en-US"/>
          </a:p>
        </p:txBody>
      </p:sp>
      <p:sp>
        <p:nvSpPr>
          <p:cNvPr id="28" name="Text Box 8"/>
          <p:cNvSpPr txBox="1">
            <a:spLocks noChangeArrowheads="1"/>
          </p:cNvSpPr>
          <p:nvPr/>
        </p:nvSpPr>
        <p:spPr bwMode="auto">
          <a:xfrm>
            <a:off x="4776787" y="4406900"/>
            <a:ext cx="3529013"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          M         </a:t>
            </a:r>
            <a:r>
              <a:rPr lang="en-US" altLang="zh-CN" dirty="0" smtClean="0">
                <a:latin typeface="Times New Roman" pitchFamily="18" charset="0"/>
              </a:rPr>
              <a:t>       </a:t>
            </a:r>
            <a:r>
              <a:rPr lang="en-US" altLang="zh-CN" dirty="0">
                <a:latin typeface="Times New Roman" pitchFamily="18" charset="0"/>
              </a:rPr>
              <a:t>R</a:t>
            </a:r>
            <a:endParaRPr lang="en-US" altLang="zh-CN" baseline="30000" dirty="0">
              <a:latin typeface="Times New Roman" pitchFamily="18" charset="0"/>
            </a:endParaRPr>
          </a:p>
        </p:txBody>
      </p:sp>
      <p:sp>
        <p:nvSpPr>
          <p:cNvPr id="29" name="Line 34"/>
          <p:cNvSpPr>
            <a:spLocks noChangeShapeType="1"/>
          </p:cNvSpPr>
          <p:nvPr/>
        </p:nvSpPr>
        <p:spPr bwMode="auto">
          <a:xfrm>
            <a:off x="5626100" y="3860800"/>
            <a:ext cx="711200" cy="576263"/>
          </a:xfrm>
          <a:prstGeom prst="line">
            <a:avLst/>
          </a:prstGeom>
          <a:noFill/>
          <a:ln w="9525">
            <a:solidFill>
              <a:schemeClr val="tx1"/>
            </a:solidFill>
            <a:miter lim="800000"/>
            <a:headEnd/>
            <a:tailEnd/>
          </a:ln>
        </p:spPr>
        <p:txBody>
          <a:bodyPr wrap="none"/>
          <a:lstStyle/>
          <a:p>
            <a:endParaRPr lang="zh-CN" altLang="en-US"/>
          </a:p>
        </p:txBody>
      </p:sp>
      <p:sp>
        <p:nvSpPr>
          <p:cNvPr id="30" name="Line 34"/>
          <p:cNvSpPr>
            <a:spLocks noChangeShapeType="1"/>
          </p:cNvSpPr>
          <p:nvPr/>
        </p:nvSpPr>
        <p:spPr bwMode="auto">
          <a:xfrm>
            <a:off x="5778500" y="3860800"/>
            <a:ext cx="1495425" cy="576263"/>
          </a:xfrm>
          <a:prstGeom prst="line">
            <a:avLst/>
          </a:prstGeom>
          <a:noFill/>
          <a:ln w="9525">
            <a:solidFill>
              <a:schemeClr val="tx1"/>
            </a:solidFill>
            <a:miter lim="800000"/>
            <a:headEnd/>
            <a:tailEnd/>
          </a:ln>
        </p:spPr>
        <p:txBody>
          <a:bodyPr wrap="none"/>
          <a:lstStyle/>
          <a:p>
            <a:endParaRPr lang="zh-CN" altLang="en-US"/>
          </a:p>
        </p:txBody>
      </p:sp>
      <p:sp>
        <p:nvSpPr>
          <p:cNvPr id="31" name="Text Box 65"/>
          <p:cNvSpPr txBox="1">
            <a:spLocks noChangeArrowheads="1"/>
          </p:cNvSpPr>
          <p:nvPr/>
        </p:nvSpPr>
        <p:spPr bwMode="auto">
          <a:xfrm>
            <a:off x="6172200" y="5394325"/>
            <a:ext cx="2087563" cy="338138"/>
          </a:xfrm>
          <a:prstGeom prst="rect">
            <a:avLst/>
          </a:prstGeom>
          <a:noFill/>
          <a:ln w="9525">
            <a:noFill/>
            <a:miter lim="800000"/>
            <a:headEnd/>
            <a:tailEnd/>
          </a:ln>
        </p:spPr>
        <p:txBody>
          <a:bodyPr>
            <a:spAutoFit/>
          </a:bodyPr>
          <a:lstStyle/>
          <a:p>
            <a:pPr algn="l">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 </a:t>
            </a:r>
            <a:r>
              <a:rPr lang="en-US" altLang="zh-CN" sz="1600" b="1" dirty="0" smtClean="0">
                <a:latin typeface="Times New Roman" pitchFamily="18" charset="0"/>
              </a:rPr>
              <a:t>   </a:t>
            </a:r>
            <a:r>
              <a:rPr lang="en-US" altLang="zh-CN" sz="1600" b="1" dirty="0">
                <a:solidFill>
                  <a:srgbClr val="000000"/>
                </a:solidFill>
                <a:latin typeface="+mn-ea"/>
                <a:sym typeface="Symbol" pitchFamily="18" charset="2"/>
              </a:rPr>
              <a:t></a:t>
            </a:r>
            <a:r>
              <a:rPr lang="en-US" altLang="zh-CN" sz="1600" b="1" dirty="0">
                <a:latin typeface="Times New Roman" pitchFamily="18" charset="0"/>
              </a:rPr>
              <a:t> </a:t>
            </a:r>
          </a:p>
        </p:txBody>
      </p:sp>
      <p:sp>
        <p:nvSpPr>
          <p:cNvPr id="32" name="Line 21"/>
          <p:cNvSpPr>
            <a:spLocks noChangeShapeType="1"/>
          </p:cNvSpPr>
          <p:nvPr/>
        </p:nvSpPr>
        <p:spPr bwMode="auto">
          <a:xfrm flipH="1">
            <a:off x="6337300" y="4941888"/>
            <a:ext cx="0" cy="433387"/>
          </a:xfrm>
          <a:prstGeom prst="line">
            <a:avLst/>
          </a:prstGeom>
          <a:noFill/>
          <a:ln w="9525">
            <a:solidFill>
              <a:schemeClr val="tx1"/>
            </a:solidFill>
            <a:miter lim="800000"/>
            <a:headEnd/>
            <a:tailEnd/>
          </a:ln>
        </p:spPr>
        <p:txBody>
          <a:bodyPr wrap="none"/>
          <a:lstStyle/>
          <a:p>
            <a:endParaRPr lang="zh-CN" altLang="en-US"/>
          </a:p>
        </p:txBody>
      </p:sp>
      <p:sp>
        <p:nvSpPr>
          <p:cNvPr id="33" name="Line 24"/>
          <p:cNvSpPr>
            <a:spLocks noChangeShapeType="1"/>
          </p:cNvSpPr>
          <p:nvPr/>
        </p:nvSpPr>
        <p:spPr bwMode="auto">
          <a:xfrm>
            <a:off x="549211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34" name="Line 21"/>
          <p:cNvSpPr>
            <a:spLocks noChangeShapeType="1"/>
          </p:cNvSpPr>
          <p:nvPr/>
        </p:nvSpPr>
        <p:spPr bwMode="auto">
          <a:xfrm flipH="1">
            <a:off x="5277803" y="4941888"/>
            <a:ext cx="142875" cy="433387"/>
          </a:xfrm>
          <a:prstGeom prst="line">
            <a:avLst/>
          </a:prstGeom>
          <a:noFill/>
          <a:ln w="9525">
            <a:solidFill>
              <a:schemeClr val="tx1"/>
            </a:solidFill>
            <a:miter lim="800000"/>
            <a:headEnd/>
            <a:tailEnd/>
          </a:ln>
        </p:spPr>
        <p:txBody>
          <a:bodyPr wrap="none"/>
          <a:lstStyle/>
          <a:p>
            <a:endParaRPr lang="zh-CN" altLang="en-US"/>
          </a:p>
        </p:txBody>
      </p:sp>
      <p:sp>
        <p:nvSpPr>
          <p:cNvPr id="35" name="Text Box 3"/>
          <p:cNvSpPr txBox="1">
            <a:spLocks noChangeArrowheads="1"/>
          </p:cNvSpPr>
          <p:nvPr/>
        </p:nvSpPr>
        <p:spPr bwMode="auto">
          <a:xfrm>
            <a:off x="-228600" y="5334000"/>
            <a:ext cx="3832225" cy="430213"/>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       </a:t>
            </a:r>
            <a:r>
              <a:rPr lang="en-US" altLang="zh-CN" sz="2200" b="1" dirty="0">
                <a:solidFill>
                  <a:srgbClr val="000000"/>
                </a:solidFill>
                <a:latin typeface="+mn-ea"/>
                <a:ea typeface="+mn-ea"/>
              </a:rPr>
              <a:t>2+3-5</a:t>
            </a:r>
            <a:r>
              <a:rPr lang="zh-CN" altLang="en-US" sz="2200" b="1" dirty="0">
                <a:solidFill>
                  <a:srgbClr val="000000"/>
                </a:solidFill>
                <a:latin typeface="+mn-ea"/>
                <a:ea typeface="+mn-ea"/>
              </a:rPr>
              <a:t>的语法树</a:t>
            </a:r>
          </a:p>
        </p:txBody>
      </p:sp>
      <p:sp>
        <p:nvSpPr>
          <p:cNvPr id="3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27</a:t>
            </a:fld>
            <a:endParaRPr lang="en-US" altLang="zh-CN"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838200" y="457200"/>
            <a:ext cx="82296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mn-ea"/>
                <a:ea typeface="+mn-ea"/>
              </a:rPr>
              <a:t>例</a:t>
            </a:r>
            <a:r>
              <a:rPr lang="en-US" altLang="zh-CN" sz="2000" b="1" dirty="0" smtClean="0">
                <a:solidFill>
                  <a:srgbClr val="000000"/>
                </a:solidFill>
                <a:latin typeface="+mn-ea"/>
                <a:ea typeface="+mn-ea"/>
              </a:rPr>
              <a:t>7.7 </a:t>
            </a:r>
            <a:r>
              <a:rPr lang="zh-CN" altLang="en-US" sz="2000" b="1" dirty="0" smtClean="0">
                <a:solidFill>
                  <a:srgbClr val="000000"/>
                </a:solidFill>
                <a:latin typeface="+mn-ea"/>
                <a:ea typeface="+mn-ea"/>
              </a:rPr>
              <a:t> </a:t>
            </a:r>
            <a:r>
              <a:rPr lang="zh-CN" altLang="en-US" sz="2000" b="1" dirty="0">
                <a:solidFill>
                  <a:srgbClr val="000000"/>
                </a:solidFill>
                <a:latin typeface="+mn-ea"/>
                <a:ea typeface="+mn-ea"/>
              </a:rPr>
              <a:t>对于</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属性文法，处理</a:t>
            </a:r>
            <a:r>
              <a:rPr lang="zh-CN" altLang="en-US" sz="2000" b="1" dirty="0" smtClean="0">
                <a:solidFill>
                  <a:srgbClr val="000000"/>
                </a:solidFill>
                <a:latin typeface="+mn-ea"/>
                <a:ea typeface="+mn-ea"/>
              </a:rPr>
              <a:t>成 </a:t>
            </a:r>
            <a:r>
              <a:rPr lang="en-US" altLang="zh-CN" sz="2000" b="1" dirty="0" smtClean="0">
                <a:solidFill>
                  <a:srgbClr val="000000"/>
                </a:solidFill>
                <a:latin typeface="+mn-ea"/>
                <a:ea typeface="+mn-ea"/>
              </a:rPr>
              <a:t>L</a:t>
            </a:r>
            <a:r>
              <a:rPr lang="zh-CN" altLang="en-US" sz="2000" b="1" dirty="0">
                <a:solidFill>
                  <a:srgbClr val="000000"/>
                </a:solidFill>
                <a:latin typeface="+mn-ea"/>
                <a:ea typeface="+mn-ea"/>
              </a:rPr>
              <a:t>翻译模式</a:t>
            </a:r>
          </a:p>
        </p:txBody>
      </p:sp>
      <p:sp>
        <p:nvSpPr>
          <p:cNvPr id="4" name="Text Box 8"/>
          <p:cNvSpPr txBox="1">
            <a:spLocks noChangeArrowheads="1"/>
          </p:cNvSpPr>
          <p:nvPr/>
        </p:nvSpPr>
        <p:spPr bwMode="auto">
          <a:xfrm>
            <a:off x="533400" y="998676"/>
            <a:ext cx="3378200" cy="5178918"/>
          </a:xfrm>
          <a:prstGeom prst="rect">
            <a:avLst/>
          </a:prstGeom>
          <a:noFill/>
          <a:ln w="9525">
            <a:noFill/>
            <a:miter lim="800000"/>
            <a:headEnd/>
            <a:tailEnd/>
          </a:ln>
        </p:spPr>
        <p:txBody>
          <a:bodyPr wrap="square">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endParaRPr lang="en-US" altLang="zh-CN" sz="2000" b="1" dirty="0">
              <a:solidFill>
                <a:srgbClr val="000000"/>
              </a:solidFill>
              <a:latin typeface="宋体" pitchFamily="2" charset="-122"/>
              <a:ea typeface="宋体" pitchFamily="2" charset="-122"/>
              <a:cs typeface="Times New Roman" pitchFamily="18" charset="0"/>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p</a:t>
            </a:r>
            <a:r>
              <a:rPr lang="en-US" altLang="zh-CN" sz="2000" b="1" dirty="0" smtClean="0">
                <a:solidFill>
                  <a:srgbClr val="000000"/>
                </a:solidFill>
                <a:latin typeface="宋体" pitchFamily="2" charset="-122"/>
                <a:ea typeface="宋体" pitchFamily="2" charset="-122"/>
                <a:cs typeface="Times New Roman" pitchFamily="18" charset="0"/>
              </a:rPr>
              <a:t>rint(</a:t>
            </a:r>
            <a:r>
              <a:rPr lang="en-US" altLang="zh-CN" sz="2000" b="1" dirty="0" err="1" smtClean="0">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err="1" smtClean="0">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5" name="右箭头 4"/>
          <p:cNvSpPr>
            <a:spLocks noChangeArrowheads="1"/>
          </p:cNvSpPr>
          <p:nvPr/>
        </p:nvSpPr>
        <p:spPr bwMode="auto">
          <a:xfrm>
            <a:off x="4284663" y="29972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6" name="Text Box 8"/>
          <p:cNvSpPr txBox="1">
            <a:spLocks noChangeArrowheads="1"/>
          </p:cNvSpPr>
          <p:nvPr/>
        </p:nvSpPr>
        <p:spPr bwMode="auto">
          <a:xfrm>
            <a:off x="4876800" y="933450"/>
            <a:ext cx="3743325" cy="5178918"/>
          </a:xfrm>
          <a:prstGeom prst="rect">
            <a:avLst/>
          </a:prstGeom>
          <a:noFill/>
          <a:ln w="9525">
            <a:noFill/>
            <a:miter lim="800000"/>
            <a:headEnd/>
            <a:tailEnd/>
          </a:ln>
        </p:spPr>
        <p:txBody>
          <a:bodyPr>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00"/>
                </a:solidFill>
                <a:latin typeface="宋体" pitchFamily="2" charset="-122"/>
                <a:ea typeface="宋体" pitchFamily="2" charset="-122"/>
                <a:cs typeface="Times New Roman" pitchFamily="18" charset="0"/>
              </a:rPr>
              <a:t>rint(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a:t>
            </a:r>
          </a:p>
          <a:p>
            <a:pPr algn="l">
              <a:lnSpc>
                <a:spcPct val="125000"/>
              </a:lnSpc>
            </a:pP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endParaRPr lang="en-US" altLang="zh-CN" sz="2000" b="1" dirty="0">
              <a:solidFill>
                <a:srgbClr val="000000"/>
              </a:solidFill>
              <a:latin typeface="宋体" pitchFamily="2" charset="-122"/>
              <a:ea typeface="宋体" pitchFamily="2" charset="-122"/>
              <a:cs typeface="Times New Roman" pitchFamily="18" charset="0"/>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28</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a:spLocks noChangeArrowheads="1"/>
          </p:cNvSpPr>
          <p:nvPr/>
        </p:nvSpPr>
        <p:spPr bwMode="auto">
          <a:xfrm>
            <a:off x="3543300" y="2568575"/>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4" name="Text Box 8"/>
          <p:cNvSpPr txBox="1">
            <a:spLocks noChangeArrowheads="1"/>
          </p:cNvSpPr>
          <p:nvPr/>
        </p:nvSpPr>
        <p:spPr bwMode="auto">
          <a:xfrm>
            <a:off x="457200" y="522963"/>
            <a:ext cx="3743325" cy="5268237"/>
          </a:xfrm>
          <a:prstGeom prst="rect">
            <a:avLst/>
          </a:prstGeom>
          <a:noFill/>
          <a:ln w="9525">
            <a:noFill/>
            <a:miter lim="800000"/>
            <a:headEnd/>
            <a:tailEnd/>
          </a:ln>
        </p:spPr>
        <p:txBody>
          <a:bodyPr>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 </a:t>
            </a:r>
            <a:r>
              <a:rPr lang="en-US" altLang="zh-CN" sz="2000" b="1" dirty="0" err="1">
                <a:solidFill>
                  <a:srgbClr val="FF0000"/>
                </a:solidFill>
                <a:latin typeface="Times New Roman" pitchFamily="18" charset="0"/>
                <a:cs typeface="Times New Roman" pitchFamily="18" charset="0"/>
                <a:sym typeface="Symbol" pitchFamily="18" charset="2"/>
              </a:rPr>
              <a:t>S.</a:t>
            </a:r>
            <a:r>
              <a:rPr lang="en-US" altLang="zh-CN" sz="2000" b="1" dirty="0" err="1">
                <a:solidFill>
                  <a:srgbClr val="FF0000"/>
                </a:solidFill>
                <a:latin typeface="Times New Roman" pitchFamily="18" charset="0"/>
                <a:cs typeface="Times New Roman" pitchFamily="18" charset="0"/>
              </a:rPr>
              <a:t>f</a:t>
            </a:r>
            <a:r>
              <a:rPr lang="en-US" altLang="zh-CN" sz="2000" b="1" dirty="0">
                <a:solidFill>
                  <a:srgbClr val="FF0000"/>
                </a:solidFill>
                <a:latin typeface="Times New Roman" pitchFamily="18" charset="0"/>
                <a:cs typeface="Times New Roman" pitchFamily="18" charset="0"/>
              </a:rPr>
              <a:t> : =1;</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S </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 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.f </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S.f+1</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endParaRPr lang="en-US" altLang="zh-CN" sz="2000" b="1" dirty="0">
              <a:solidFill>
                <a:srgbClr val="000000"/>
              </a:solidFill>
              <a:latin typeface="Times New Roman" pitchFamily="18" charset="0"/>
              <a:cs typeface="Times New Roman" pitchFamily="18" charset="0"/>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u="sng" dirty="0">
              <a:solidFill>
                <a:srgbClr val="000000"/>
              </a:solidFill>
              <a:latin typeface="Times New Roman" pitchFamily="18" charset="0"/>
              <a:ea typeface="华文行楷" pitchFamily="2" charset="-122"/>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p:txBody>
      </p:sp>
      <p:sp>
        <p:nvSpPr>
          <p:cNvPr id="5" name="Text Box 8"/>
          <p:cNvSpPr txBox="1">
            <a:spLocks noChangeArrowheads="1"/>
          </p:cNvSpPr>
          <p:nvPr/>
        </p:nvSpPr>
        <p:spPr bwMode="auto">
          <a:xfrm>
            <a:off x="4033838" y="609600"/>
            <a:ext cx="4500562" cy="5576014"/>
          </a:xfrm>
          <a:prstGeom prst="rect">
            <a:avLst/>
          </a:prstGeom>
          <a:noFill/>
          <a:ln w="9525">
            <a:noFill/>
            <a:miter lim="800000"/>
            <a:headEnd/>
            <a:tailEnd/>
          </a:ln>
        </p:spPr>
        <p:txBody>
          <a:bodyPr>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M{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 =M.s;} </a:t>
            </a:r>
            <a:r>
              <a:rPr lang="en-US" altLang="zh-CN" sz="2000" b="1" dirty="0">
                <a:solidFill>
                  <a:srgbClr val="000000"/>
                </a:solidFill>
                <a:latin typeface="Times New Roman" pitchFamily="18" charset="0"/>
                <a:cs typeface="Times New Roman" pitchFamily="18" charset="0"/>
                <a:sym typeface="Symbol" pitchFamily="18" charset="2"/>
              </a:rPr>
              <a:t>S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err="1">
                <a:solidFill>
                  <a:srgbClr val="000000"/>
                </a:solidFill>
                <a:latin typeface="Times New Roman" pitchFamily="18" charset="0"/>
                <a:cs typeface="Times New Roman" pitchFamily="18" charset="0"/>
                <a:sym typeface="Symbol" pitchFamily="18" charset="2"/>
              </a:rPr>
              <a:t>P.</a:t>
            </a:r>
            <a:r>
              <a:rPr lang="en-US" altLang="zh-CN" sz="2000" b="1" dirty="0" err="1">
                <a:solidFill>
                  <a:srgbClr val="000000"/>
                </a:solidFill>
                <a:latin typeface="Times New Roman" pitchFamily="18" charset="0"/>
                <a:cs typeface="Times New Roman" pitchFamily="18" charset="0"/>
              </a:rPr>
              <a:t>i</a:t>
            </a:r>
            <a:r>
              <a:rPr lang="en-US" altLang="zh-CN" sz="2000" b="1" dirty="0">
                <a:solidFill>
                  <a:srgbClr val="000000"/>
                </a:solidFill>
                <a:latin typeface="Times New Roman" pitchFamily="18" charset="0"/>
                <a:cs typeface="Times New Roman" pitchFamily="18" charset="0"/>
              </a:rPr>
              <a:t>: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P</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a:t>
            </a:r>
            <a:r>
              <a:rPr lang="en-US" altLang="zh-CN" sz="2000" b="1" dirty="0">
                <a:solidFill>
                  <a:srgbClr val="000000"/>
                </a:solidFill>
                <a:latin typeface="Times New Roman" pitchFamily="18" charset="0"/>
                <a:cs typeface="Times New Roman" pitchFamily="18" charset="0"/>
              </a:rPr>
              <a:t>f : =</a:t>
            </a:r>
            <a:r>
              <a:rPr lang="en-US" altLang="zh-CN" sz="2000" b="1" dirty="0">
                <a:solidFill>
                  <a:srgbClr val="000000"/>
                </a:solidFill>
                <a:latin typeface="Times New Roman" pitchFamily="18" charset="0"/>
                <a:cs typeface="Times New Roman" pitchFamily="18" charset="0"/>
                <a:sym typeface="Symbol" pitchFamily="18" charset="2"/>
              </a:rPr>
              <a:t>P.s</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M     { M.s</a:t>
            </a:r>
            <a:r>
              <a:rPr lang="en-US" altLang="zh-CN" sz="2000" b="1" dirty="0">
                <a:solidFill>
                  <a:srgbClr val="000000"/>
                </a:solidFill>
                <a:latin typeface="Times New Roman" pitchFamily="18" charset="0"/>
                <a:cs typeface="Times New Roman" pitchFamily="18" charset="0"/>
              </a:rPr>
              <a:t> : =1;}</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P      {P.s </a:t>
            </a:r>
            <a:r>
              <a:rPr lang="en-US" altLang="zh-CN" sz="2000" b="1" dirty="0">
                <a:solidFill>
                  <a:srgbClr val="000000"/>
                </a:solidFill>
                <a:latin typeface="Times New Roman" pitchFamily="18" charset="0"/>
                <a:cs typeface="Times New Roman" pitchFamily="18" charset="0"/>
              </a:rPr>
              <a:t>:= P</a:t>
            </a:r>
            <a:r>
              <a:rPr lang="en-US" altLang="zh-CN" sz="2000" b="1" dirty="0">
                <a:solidFill>
                  <a:srgbClr val="000000"/>
                </a:solidFill>
                <a:latin typeface="Times New Roman" pitchFamily="18" charset="0"/>
                <a:cs typeface="Times New Roman" pitchFamily="18" charset="0"/>
                <a:sym typeface="Symbol" pitchFamily="18" charset="2"/>
              </a:rPr>
              <a:t>.i+1</a:t>
            </a:r>
            <a:r>
              <a:rPr lang="en-US" altLang="zh-CN" sz="2000" b="1" dirty="0">
                <a:solidFill>
                  <a:srgbClr val="000000"/>
                </a:solidFill>
                <a:latin typeface="Times New Roman" pitchFamily="18" charset="0"/>
                <a:cs typeface="Times New Roman" pitchFamily="18" charset="0"/>
              </a:rPr>
              <a:t>; }</a:t>
            </a:r>
            <a:endParaRPr lang="en-US" altLang="zh-CN" sz="2000" b="1" dirty="0">
              <a:solidFill>
                <a:srgbClr val="000000"/>
              </a:solidFill>
              <a:latin typeface="Times New Roman" pitchFamily="18" charset="0"/>
              <a:cs typeface="Times New Roman" pitchFamily="18" charset="0"/>
              <a:sym typeface="Symbol" pitchFamily="18" charset="2"/>
            </a:endParaRPr>
          </a:p>
        </p:txBody>
      </p:sp>
      <p:sp>
        <p:nvSpPr>
          <p:cNvPr id="7"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29</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30000"/>
              </a:spcBef>
            </a:pPr>
            <a:r>
              <a:rPr lang="en-US" altLang="zh-CN" sz="2400" b="1" dirty="0" smtClean="0">
                <a:latin typeface="+mn-ea"/>
                <a:ea typeface="+mn-ea"/>
                <a:hlinkClick r:id="rId3" action="ppaction://hlinksldjump"/>
              </a:rPr>
              <a:t>7.1</a:t>
            </a:r>
            <a:r>
              <a:rPr lang="zh-CN" altLang="en-US" sz="2400" b="1" dirty="0">
                <a:latin typeface="+mn-ea"/>
                <a:ea typeface="+mn-ea"/>
                <a:hlinkClick r:id="rId3" action="ppaction://hlinksldjump"/>
              </a:rPr>
              <a:t>　</a:t>
            </a:r>
            <a:r>
              <a:rPr lang="zh-CN" altLang="en-US" sz="2400" b="1" dirty="0" smtClean="0">
                <a:latin typeface="+mn-ea"/>
                <a:ea typeface="+mn-ea"/>
                <a:hlinkClick r:id="rId3" action="ppaction://hlinksldjump"/>
              </a:rPr>
              <a:t>基于属性文法的语义计算 </a:t>
            </a:r>
            <a:r>
              <a:rPr lang="zh-CN" altLang="en-US" sz="2400" b="1" dirty="0" smtClean="0">
                <a:latin typeface="+mn-ea"/>
                <a:ea typeface="+mn-ea"/>
                <a:hlinkClick r:id="rId4" action="ppaction://hlinksldjump"/>
              </a:rPr>
              <a:t> </a:t>
            </a:r>
            <a:endParaRPr lang="zh-CN" altLang="en-US" sz="2400" b="1" dirty="0">
              <a:latin typeface="+mn-ea"/>
              <a:ea typeface="+mn-ea"/>
            </a:endParaRPr>
          </a:p>
          <a:p>
            <a:pPr algn="l">
              <a:lnSpc>
                <a:spcPct val="130000"/>
              </a:lnSpc>
              <a:spcBef>
                <a:spcPct val="30000"/>
              </a:spcBef>
            </a:pPr>
            <a:r>
              <a:rPr lang="en-US" altLang="zh-CN" sz="2400" b="1" dirty="0" smtClean="0">
                <a:latin typeface="+mn-ea"/>
                <a:ea typeface="+mn-ea"/>
                <a:hlinkClick r:id="rId5" action="ppaction://hlinksldjump"/>
              </a:rPr>
              <a:t>7.2</a:t>
            </a:r>
            <a:r>
              <a:rPr lang="zh-CN" altLang="en-US" sz="2400" b="1" dirty="0">
                <a:latin typeface="+mn-ea"/>
                <a:ea typeface="+mn-ea"/>
                <a:hlinkClick r:id="rId5" action="ppaction://hlinksldjump"/>
              </a:rPr>
              <a:t>　</a:t>
            </a:r>
            <a:r>
              <a:rPr lang="zh-CN" altLang="en-US" sz="2400" b="1" dirty="0" smtClean="0">
                <a:latin typeface="+mn-ea"/>
                <a:ea typeface="+mn-ea"/>
                <a:hlinkClick r:id="rId5" action="ppaction://hlinksldjump"/>
              </a:rPr>
              <a:t>基于翻译模式的语义计算 </a:t>
            </a:r>
            <a:endParaRPr lang="zh-CN" altLang="en-US" sz="2400" b="1" dirty="0">
              <a:latin typeface="+mn-ea"/>
              <a:ea typeface="+mn-ea"/>
            </a:endParaRPr>
          </a:p>
          <a:p>
            <a:pPr algn="l">
              <a:lnSpc>
                <a:spcPct val="130000"/>
              </a:lnSpc>
              <a:spcBef>
                <a:spcPct val="30000"/>
              </a:spcBef>
            </a:pPr>
            <a:r>
              <a:rPr lang="en-US" altLang="zh-CN" sz="2400" b="1" dirty="0" smtClean="0">
                <a:latin typeface="+mn-ea"/>
                <a:ea typeface="+mn-ea"/>
                <a:hlinkClick r:id="rId6" action="ppaction://hlinksldjump"/>
              </a:rPr>
              <a:t>7.3</a:t>
            </a:r>
            <a:r>
              <a:rPr lang="zh-CN" altLang="en-US" sz="2400" b="1" dirty="0">
                <a:latin typeface="+mn-ea"/>
                <a:ea typeface="+mn-ea"/>
                <a:hlinkClick r:id="rId6" action="ppaction://hlinksldjump"/>
              </a:rPr>
              <a:t>　</a:t>
            </a:r>
            <a:r>
              <a:rPr lang="zh-CN" altLang="en-US" sz="2400" b="1" dirty="0" smtClean="0">
                <a:latin typeface="+mn-ea"/>
                <a:ea typeface="+mn-ea"/>
                <a:hlinkClick r:id="rId6" action="ppaction://hlinksldjump"/>
              </a:rPr>
              <a:t>语法分析自动生成工具</a:t>
            </a:r>
            <a:r>
              <a:rPr lang="en-US" altLang="zh-CN" sz="2400" b="1" dirty="0" smtClean="0">
                <a:latin typeface="+mn-ea"/>
                <a:ea typeface="+mn-ea"/>
                <a:hlinkClick r:id="rId6" action="ppaction://hlinksldjump"/>
              </a:rPr>
              <a:t>YACC</a:t>
            </a:r>
            <a:r>
              <a:rPr lang="zh-CN" altLang="en-US" sz="2400" b="1" dirty="0" smtClean="0">
                <a:latin typeface="+mn-ea"/>
                <a:ea typeface="+mn-ea"/>
                <a:hlinkClick r:id="rId6" action="ppaction://hlinksldjump"/>
              </a:rPr>
              <a:t> </a:t>
            </a:r>
            <a:endParaRPr lang="zh-CN" altLang="en-US" sz="2400" b="1" dirty="0">
              <a:latin typeface="+mn-ea"/>
              <a:ea typeface="+mn-ea"/>
            </a:endParaRPr>
          </a:p>
          <a:p>
            <a:pPr algn="l">
              <a:lnSpc>
                <a:spcPct val="130000"/>
              </a:lnSpc>
              <a:spcBef>
                <a:spcPct val="30000"/>
              </a:spcBef>
            </a:pPr>
            <a:endParaRPr lang="zh-CN" altLang="en-US" sz="2400" b="1" dirty="0">
              <a:latin typeface="+mn-ea"/>
              <a:ea typeface="+mn-ea"/>
            </a:endParaRPr>
          </a:p>
        </p:txBody>
      </p:sp>
      <p:sp>
        <p:nvSpPr>
          <p:cNvPr id="7" name="Text Box 4"/>
          <p:cNvSpPr txBox="1">
            <a:spLocks noChangeArrowheads="1"/>
          </p:cNvSpPr>
          <p:nvPr/>
        </p:nvSpPr>
        <p:spPr bwMode="auto">
          <a:xfrm>
            <a:off x="3157538" y="112786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a:t>
            </a:fld>
            <a:endParaRPr lang="en-US" altLang="zh-CN"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30</a:t>
            </a:fld>
            <a:endParaRPr lang="en-US" altLang="zh-CN" sz="1800" dirty="0"/>
          </a:p>
        </p:txBody>
      </p:sp>
      <p:sp>
        <p:nvSpPr>
          <p:cNvPr id="3" name="Text Box 8"/>
          <p:cNvSpPr txBox="1">
            <a:spLocks noChangeArrowheads="1"/>
          </p:cNvSpPr>
          <p:nvPr/>
        </p:nvSpPr>
        <p:spPr bwMode="auto">
          <a:xfrm>
            <a:off x="381001" y="381000"/>
            <a:ext cx="7848600" cy="2015936"/>
          </a:xfrm>
          <a:prstGeom prst="rect">
            <a:avLst/>
          </a:prstGeom>
          <a:noFill/>
          <a:ln w="9525">
            <a:noFill/>
            <a:miter lim="800000"/>
            <a:headEnd/>
            <a:tailEnd/>
          </a:ln>
        </p:spPr>
        <p:txBody>
          <a:bodyPr wrap="square">
            <a:spAutoFit/>
          </a:bodyPr>
          <a:lstStyle/>
          <a:p>
            <a:pPr algn="l">
              <a:lnSpc>
                <a:spcPct val="125000"/>
              </a:lnSpc>
            </a:pPr>
            <a:r>
              <a:rPr lang="en-US" altLang="zh-CN" sz="2000" b="1" dirty="0">
                <a:solidFill>
                  <a:srgbClr val="000000"/>
                </a:solidFill>
                <a:latin typeface="+mn-ea"/>
                <a:ea typeface="+mn-ea"/>
                <a:cs typeface="Times New Roman" pitchFamily="18" charset="0"/>
                <a:sym typeface="Symbol" pitchFamily="18" charset="2"/>
              </a:rPr>
              <a:t>N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 M{ </a:t>
            </a:r>
            <a:r>
              <a:rPr lang="en-US" altLang="zh-CN" sz="2000" b="1" dirty="0" err="1">
                <a:solidFill>
                  <a:srgbClr val="000000"/>
                </a:solidFill>
                <a:latin typeface="+mn-ea"/>
                <a:ea typeface="+mn-ea"/>
                <a:cs typeface="Times New Roman" pitchFamily="18" charset="0"/>
                <a:sym typeface="Symbol" pitchFamily="18" charset="2"/>
              </a:rPr>
              <a:t>S.f</a:t>
            </a:r>
            <a:r>
              <a:rPr lang="en-US" altLang="zh-CN" sz="2000" b="1" dirty="0">
                <a:solidFill>
                  <a:srgbClr val="000000"/>
                </a:solidFill>
                <a:latin typeface="+mn-ea"/>
                <a:ea typeface="+mn-ea"/>
                <a:cs typeface="Times New Roman" pitchFamily="18" charset="0"/>
              </a:rPr>
              <a:t> : =M.s;} </a:t>
            </a:r>
            <a:r>
              <a:rPr lang="en-US" altLang="zh-CN" sz="2000" b="1" dirty="0">
                <a:solidFill>
                  <a:srgbClr val="000000"/>
                </a:solidFill>
                <a:latin typeface="+mn-ea"/>
                <a:ea typeface="+mn-ea"/>
                <a:cs typeface="Times New Roman" pitchFamily="18" charset="0"/>
                <a:sym typeface="Symbol" pitchFamily="18" charset="2"/>
              </a:rPr>
              <a:t>S  { p</a:t>
            </a:r>
            <a:r>
              <a:rPr lang="en-US" altLang="zh-CN" sz="2000" b="1" dirty="0">
                <a:solidFill>
                  <a:srgbClr val="000000"/>
                </a:solidFill>
                <a:latin typeface="+mn-ea"/>
                <a:ea typeface="+mn-ea"/>
                <a:cs typeface="Times New Roman" pitchFamily="18" charset="0"/>
              </a:rPr>
              <a:t>rint(</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rPr>
              <a:t>) ; </a:t>
            </a:r>
            <a:r>
              <a:rPr lang="en-US" altLang="zh-CN" sz="2000" b="1" dirty="0" smtClean="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dirty="0" smtClean="0">
                <a:solidFill>
                  <a:srgbClr val="000000"/>
                </a:solidFill>
                <a:latin typeface="+mn-ea"/>
                <a:ea typeface="+mn-ea"/>
                <a:cs typeface="Times New Roman" pitchFamily="18" charset="0"/>
                <a:sym typeface="Symbol" pitchFamily="18" charset="2"/>
              </a:rPr>
              <a:t>S 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err="1">
                <a:solidFill>
                  <a:srgbClr val="000000"/>
                </a:solidFill>
                <a:latin typeface="+mn-ea"/>
                <a:ea typeface="+mn-ea"/>
                <a:cs typeface="Times New Roman" pitchFamily="18" charset="0"/>
                <a:sym typeface="Symbol" pitchFamily="18" charset="2"/>
              </a:rPr>
              <a:t>B.</a:t>
            </a:r>
            <a:r>
              <a:rPr lang="en-US" altLang="zh-CN" sz="2000" b="1" dirty="0" err="1">
                <a:solidFill>
                  <a:srgbClr val="000000"/>
                </a:solidFill>
                <a:latin typeface="+mn-ea"/>
                <a:ea typeface="+mn-ea"/>
                <a:cs typeface="Times New Roman" pitchFamily="18" charset="0"/>
              </a:rPr>
              <a:t>f</a:t>
            </a:r>
            <a:r>
              <a:rPr lang="en-US" altLang="zh-CN" sz="2000" b="1" dirty="0">
                <a:solidFill>
                  <a:srgbClr val="000000"/>
                </a:solidFill>
                <a:latin typeface="+mn-ea"/>
                <a:ea typeface="+mn-ea"/>
                <a:cs typeface="Times New Roman" pitchFamily="18" charset="0"/>
              </a:rPr>
              <a:t> : =</a:t>
            </a:r>
            <a:r>
              <a:rPr lang="en-US" altLang="zh-CN" sz="2000" b="1" dirty="0" err="1">
                <a:solidFill>
                  <a:srgbClr val="000000"/>
                </a:solidFill>
                <a:latin typeface="+mn-ea"/>
                <a:ea typeface="+mn-ea"/>
                <a:cs typeface="Times New Roman" pitchFamily="18" charset="0"/>
                <a:sym typeface="Symbol" pitchFamily="18" charset="2"/>
              </a:rPr>
              <a:t>S.f</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B </a:t>
            </a:r>
            <a:r>
              <a:rPr lang="en-US" altLang="zh-CN" sz="2000" b="1" dirty="0" smtClean="0">
                <a:solidFill>
                  <a:srgbClr val="000000"/>
                </a:solidFill>
                <a:latin typeface="+mn-ea"/>
                <a:ea typeface="+mn-ea"/>
                <a:cs typeface="Times New Roman" pitchFamily="18" charset="0"/>
                <a:sym typeface="Symbol" pitchFamily="18" charset="2"/>
              </a:rPr>
              <a:t>{</a:t>
            </a:r>
            <a:r>
              <a:rPr lang="en-US" altLang="zh-CN" sz="2000" b="1" dirty="0" err="1">
                <a:solidFill>
                  <a:srgbClr val="000000"/>
                </a:solidFill>
                <a:latin typeface="+mn-ea"/>
                <a:ea typeface="+mn-ea"/>
                <a:cs typeface="Times New Roman" pitchFamily="18" charset="0"/>
                <a:sym typeface="Symbol" pitchFamily="18" charset="2"/>
              </a:rPr>
              <a:t>P.</a:t>
            </a:r>
            <a:r>
              <a:rPr lang="en-US" altLang="zh-CN" sz="2000" b="1" dirty="0" err="1">
                <a:solidFill>
                  <a:srgbClr val="000000"/>
                </a:solidFill>
                <a:latin typeface="+mn-ea"/>
                <a:ea typeface="+mn-ea"/>
                <a:cs typeface="Times New Roman" pitchFamily="18" charset="0"/>
              </a:rPr>
              <a:t>i</a:t>
            </a:r>
            <a:r>
              <a:rPr lang="en-US" altLang="zh-CN" sz="2000" b="1" dirty="0">
                <a:solidFill>
                  <a:srgbClr val="000000"/>
                </a:solidFill>
                <a:latin typeface="+mn-ea"/>
                <a:ea typeface="+mn-ea"/>
                <a:cs typeface="Times New Roman" pitchFamily="18" charset="0"/>
              </a:rPr>
              <a:t>: =</a:t>
            </a:r>
            <a:r>
              <a:rPr lang="en-US" altLang="zh-CN" sz="2000" b="1" dirty="0" err="1">
                <a:solidFill>
                  <a:srgbClr val="000000"/>
                </a:solidFill>
                <a:latin typeface="+mn-ea"/>
                <a:ea typeface="+mn-ea"/>
                <a:cs typeface="Times New Roman" pitchFamily="18" charset="0"/>
                <a:sym typeface="Symbol" pitchFamily="18" charset="2"/>
              </a:rPr>
              <a:t>S.f</a:t>
            </a:r>
            <a:r>
              <a:rPr lang="en-US" altLang="zh-CN" sz="2000" b="1" dirty="0">
                <a:solidFill>
                  <a:srgbClr val="000000"/>
                </a:solidFill>
                <a:latin typeface="+mn-ea"/>
                <a:ea typeface="+mn-ea"/>
                <a:cs typeface="Times New Roman" pitchFamily="18" charset="0"/>
              </a:rPr>
              <a:t>;} </a:t>
            </a:r>
            <a:r>
              <a:rPr lang="en-US" altLang="zh-CN" sz="2000" b="1" dirty="0" smtClean="0">
                <a:solidFill>
                  <a:srgbClr val="000000"/>
                </a:solidFill>
                <a:latin typeface="+mn-ea"/>
                <a:ea typeface="+mn-ea"/>
                <a:cs typeface="Times New Roman" pitchFamily="18" charset="0"/>
                <a:sym typeface="Symbol" pitchFamily="18" charset="2"/>
              </a:rPr>
              <a:t>P</a:t>
            </a:r>
            <a:r>
              <a:rPr lang="en-US" altLang="zh-CN" sz="2000" b="1" dirty="0" smtClean="0">
                <a:solidFill>
                  <a:srgbClr val="000000"/>
                </a:solidFill>
                <a:latin typeface="+mn-ea"/>
                <a:cs typeface="Times New Roman" pitchFamily="18" charset="0"/>
                <a:sym typeface="Symbol" pitchFamily="18" charset="2"/>
              </a:rPr>
              <a:t> {S</a:t>
            </a:r>
            <a:r>
              <a:rPr lang="en-US" altLang="zh-CN" sz="2000" b="1" baseline="-25000" dirty="0" smtClean="0">
                <a:solidFill>
                  <a:srgbClr val="000000"/>
                </a:solidFill>
                <a:latin typeface="+mn-ea"/>
                <a:cs typeface="Times New Roman" pitchFamily="18" charset="0"/>
                <a:sym typeface="Symbol" pitchFamily="18" charset="2"/>
              </a:rPr>
              <a:t>1</a:t>
            </a:r>
            <a:r>
              <a:rPr lang="en-US" altLang="zh-CN" sz="2000" b="1" dirty="0" smtClean="0">
                <a:solidFill>
                  <a:srgbClr val="000000"/>
                </a:solidFill>
                <a:latin typeface="+mn-ea"/>
                <a:cs typeface="Times New Roman" pitchFamily="18" charset="0"/>
                <a:sym typeface="Symbol" pitchFamily="18" charset="2"/>
              </a:rPr>
              <a:t>.</a:t>
            </a:r>
            <a:r>
              <a:rPr lang="en-US" altLang="zh-CN" sz="2000" b="1" dirty="0" smtClean="0">
                <a:solidFill>
                  <a:srgbClr val="000000"/>
                </a:solidFill>
                <a:latin typeface="+mn-ea"/>
                <a:cs typeface="Times New Roman" pitchFamily="18" charset="0"/>
              </a:rPr>
              <a:t>f : =</a:t>
            </a:r>
            <a:r>
              <a:rPr lang="en-US" altLang="zh-CN" sz="2000" b="1" dirty="0" smtClean="0">
                <a:solidFill>
                  <a:srgbClr val="000000"/>
                </a:solidFill>
                <a:latin typeface="+mn-ea"/>
                <a:cs typeface="Times New Roman" pitchFamily="18" charset="0"/>
                <a:sym typeface="Symbol" pitchFamily="18" charset="2"/>
              </a:rPr>
              <a:t>P.s</a:t>
            </a:r>
            <a:r>
              <a:rPr lang="en-US" altLang="zh-CN" sz="2000" b="1" dirty="0" smtClean="0">
                <a:solidFill>
                  <a:srgbClr val="000000"/>
                </a:solidFill>
                <a:latin typeface="+mn-ea"/>
                <a:cs typeface="Times New Roman" pitchFamily="18" charset="0"/>
              </a:rPr>
              <a:t>;} </a:t>
            </a:r>
            <a:r>
              <a:rPr lang="en-US" altLang="zh-CN" sz="2000" b="1" dirty="0" smtClean="0">
                <a:solidFill>
                  <a:srgbClr val="000000"/>
                </a:solidFill>
                <a:latin typeface="+mn-ea"/>
                <a:cs typeface="Times New Roman" pitchFamily="18" charset="0"/>
                <a:sym typeface="Symbol" pitchFamily="18" charset="2"/>
              </a:rPr>
              <a:t>S</a:t>
            </a:r>
            <a:r>
              <a:rPr lang="en-US" altLang="zh-CN" sz="2000" b="1" baseline="-25000" dirty="0" smtClean="0">
                <a:solidFill>
                  <a:srgbClr val="000000"/>
                </a:solidFill>
                <a:latin typeface="+mn-ea"/>
                <a:cs typeface="Times New Roman" pitchFamily="18" charset="0"/>
                <a:sym typeface="Symbol" pitchFamily="18" charset="2"/>
              </a:rPr>
              <a:t>1</a:t>
            </a:r>
            <a:r>
              <a:rPr lang="en-US" altLang="zh-CN" sz="2000" b="1" dirty="0" smtClean="0">
                <a:solidFill>
                  <a:srgbClr val="000000"/>
                </a:solidFill>
                <a:latin typeface="+mn-ea"/>
                <a:cs typeface="Times New Roman" pitchFamily="18" charset="0"/>
                <a:sym typeface="Symbol" pitchFamily="18" charset="2"/>
              </a:rPr>
              <a:t> {</a:t>
            </a:r>
            <a:r>
              <a:rPr lang="en-US" altLang="zh-CN" sz="2000" b="1" dirty="0" err="1" smtClean="0">
                <a:solidFill>
                  <a:srgbClr val="000000"/>
                </a:solidFill>
                <a:latin typeface="+mn-ea"/>
                <a:cs typeface="Times New Roman" pitchFamily="18" charset="0"/>
                <a:sym typeface="Symbol" pitchFamily="18" charset="2"/>
              </a:rPr>
              <a:t>S.v</a:t>
            </a:r>
            <a:r>
              <a:rPr lang="en-US" altLang="zh-CN" sz="2000" b="1" dirty="0" smtClean="0">
                <a:solidFill>
                  <a:srgbClr val="000000"/>
                </a:solidFill>
                <a:latin typeface="+mn-ea"/>
                <a:cs typeface="Times New Roman" pitchFamily="18" charset="0"/>
                <a:sym typeface="Symbol" pitchFamily="18" charset="2"/>
              </a:rPr>
              <a:t> </a:t>
            </a:r>
            <a:r>
              <a:rPr lang="en-US" altLang="zh-CN" sz="2000" b="1" dirty="0" smtClean="0">
                <a:solidFill>
                  <a:srgbClr val="000000"/>
                </a:solidFill>
                <a:latin typeface="+mn-ea"/>
                <a:cs typeface="Times New Roman" pitchFamily="18" charset="0"/>
              </a:rPr>
              <a:t>:= </a:t>
            </a:r>
            <a:r>
              <a:rPr lang="en-US" altLang="zh-CN" sz="2000" b="1" dirty="0" smtClean="0">
                <a:solidFill>
                  <a:srgbClr val="000000"/>
                </a:solidFill>
                <a:latin typeface="+mn-ea"/>
                <a:cs typeface="Times New Roman" pitchFamily="18" charset="0"/>
                <a:sym typeface="Symbol" pitchFamily="18" charset="2"/>
              </a:rPr>
              <a:t>S</a:t>
            </a:r>
            <a:r>
              <a:rPr lang="en-US" altLang="zh-CN" sz="2000" b="1" baseline="-25000" dirty="0" smtClean="0">
                <a:solidFill>
                  <a:srgbClr val="000000"/>
                </a:solidFill>
                <a:latin typeface="+mn-ea"/>
                <a:cs typeface="Times New Roman" pitchFamily="18" charset="0"/>
                <a:sym typeface="Symbol" pitchFamily="18" charset="2"/>
              </a:rPr>
              <a:t>1</a:t>
            </a:r>
            <a:r>
              <a:rPr lang="en-US" altLang="zh-CN" sz="2000" b="1" dirty="0" smtClean="0">
                <a:solidFill>
                  <a:srgbClr val="000000"/>
                </a:solidFill>
                <a:latin typeface="+mn-ea"/>
                <a:cs typeface="Times New Roman" pitchFamily="18" charset="0"/>
                <a:sym typeface="Symbol" pitchFamily="18" charset="2"/>
              </a:rPr>
              <a:t>.v</a:t>
            </a:r>
            <a:r>
              <a:rPr lang="en-US" altLang="zh-CN" sz="2000" b="1" dirty="0" smtClean="0">
                <a:solidFill>
                  <a:srgbClr val="000000"/>
                </a:solidFill>
                <a:latin typeface="+mn-ea"/>
                <a:cs typeface="Times New Roman" pitchFamily="18" charset="0"/>
              </a:rPr>
              <a:t>+</a:t>
            </a:r>
            <a:r>
              <a:rPr lang="en-US" altLang="zh-CN" sz="2000" b="1" dirty="0" smtClean="0">
                <a:solidFill>
                  <a:srgbClr val="000000"/>
                </a:solidFill>
                <a:latin typeface="+mn-ea"/>
                <a:cs typeface="Times New Roman" pitchFamily="18" charset="0"/>
                <a:sym typeface="Symbol" pitchFamily="18" charset="2"/>
              </a:rPr>
              <a:t>B.v }  </a:t>
            </a:r>
            <a:r>
              <a:rPr lang="en-US" altLang="zh-CN" sz="2000" b="1" dirty="0" smtClean="0">
                <a:solidFill>
                  <a:srgbClr val="000000"/>
                </a:solidFill>
                <a:latin typeface="+mn-ea"/>
                <a:ea typeface="+mn-ea"/>
                <a:cs typeface="Times New Roman" pitchFamily="18" charset="0"/>
                <a:sym typeface="Symbol" pitchFamily="18" charset="2"/>
              </a:rPr>
              <a:t>S </a:t>
            </a:r>
            <a:r>
              <a:rPr lang="en-US" altLang="zh-CN" sz="2000" b="1" dirty="0">
                <a:solidFill>
                  <a:srgbClr val="000000"/>
                </a:solidFill>
                <a:latin typeface="+mn-ea"/>
                <a:ea typeface="+mn-ea"/>
                <a:cs typeface="Times New Roman" pitchFamily="18" charset="0"/>
                <a:sym typeface="Symbol" pitchFamily="18" charset="2"/>
              </a:rPr>
              <a:t>  { </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a:t>
            </a:r>
            <a:r>
              <a:rPr lang="en-US" altLang="zh-CN" sz="2000" b="1" dirty="0" smtClean="0">
                <a:solidFill>
                  <a:srgbClr val="000000"/>
                </a:solidFill>
                <a:latin typeface="+mn-ea"/>
                <a:ea typeface="+mn-ea"/>
                <a:cs typeface="Times New Roman" pitchFamily="18" charset="0"/>
                <a:sym typeface="Symbol" pitchFamily="18" charset="2"/>
              </a:rPr>
              <a:t>0</a:t>
            </a:r>
            <a:r>
              <a:rPr lang="en-US" altLang="zh-CN" sz="2000" b="1" dirty="0" smtClean="0">
                <a:solidFill>
                  <a:srgbClr val="000000"/>
                </a:solidFill>
                <a:latin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B </a:t>
            </a:r>
            <a:r>
              <a:rPr lang="en-US" altLang="zh-CN" sz="2000" b="1" dirty="0">
                <a:solidFill>
                  <a:srgbClr val="000000"/>
                </a:solidFill>
                <a:latin typeface="+mn-ea"/>
                <a:ea typeface="+mn-ea"/>
                <a:cs typeface="Times New Roman" pitchFamily="18" charset="0"/>
                <a:sym typeface="Symbol" pitchFamily="18" charset="2"/>
              </a:rPr>
              <a:t> 0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0 </a:t>
            </a:r>
            <a:r>
              <a:rPr lang="en-US" altLang="zh-CN" sz="2000" b="1" dirty="0" smtClean="0">
                <a:solidFill>
                  <a:srgbClr val="000000"/>
                </a:solidFill>
                <a:latin typeface="+mn-ea"/>
                <a:ea typeface="+mn-ea"/>
                <a:cs typeface="Times New Roman" pitchFamily="18" charset="0"/>
                <a:sym typeface="Symbol" pitchFamily="18" charset="2"/>
              </a:rPr>
              <a:t>}  </a:t>
            </a:r>
          </a:p>
          <a:p>
            <a:pPr algn="l">
              <a:lnSpc>
                <a:spcPct val="125000"/>
              </a:lnSpc>
            </a:pPr>
            <a:r>
              <a:rPr lang="en-US" altLang="zh-CN" sz="2000" b="1" dirty="0" smtClean="0">
                <a:solidFill>
                  <a:srgbClr val="000000"/>
                </a:solidFill>
                <a:latin typeface="+mn-ea"/>
                <a:ea typeface="+mn-ea"/>
                <a:cs typeface="Times New Roman" pitchFamily="18" charset="0"/>
                <a:sym typeface="Symbol" pitchFamily="18" charset="2"/>
              </a:rPr>
              <a:t>B </a:t>
            </a:r>
            <a:r>
              <a:rPr lang="en-US" altLang="zh-CN" sz="2000" b="1" dirty="0">
                <a:solidFill>
                  <a:srgbClr val="000000"/>
                </a:solidFill>
                <a:latin typeface="+mn-ea"/>
                <a:ea typeface="+mn-ea"/>
                <a:cs typeface="Times New Roman" pitchFamily="18" charset="0"/>
                <a:sym typeface="Symbol" pitchFamily="18" charset="2"/>
              </a:rPr>
              <a:t> 1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2</a:t>
            </a:r>
            <a:r>
              <a:rPr lang="en-US" altLang="zh-CN" sz="2000" b="1" baseline="30000" dirty="0">
                <a:solidFill>
                  <a:srgbClr val="000000"/>
                </a:solidFill>
                <a:latin typeface="+mn-ea"/>
                <a:ea typeface="+mn-ea"/>
                <a:cs typeface="Times New Roman" pitchFamily="18" charset="0"/>
              </a:rPr>
              <a:t>-</a:t>
            </a:r>
            <a:r>
              <a:rPr lang="en-US" altLang="zh-CN" sz="2000" b="1" baseline="30000" dirty="0">
                <a:solidFill>
                  <a:srgbClr val="000000"/>
                </a:solidFill>
                <a:latin typeface="+mn-ea"/>
                <a:ea typeface="+mn-ea"/>
                <a:cs typeface="Times New Roman" pitchFamily="18" charset="0"/>
                <a:sym typeface="Symbol" pitchFamily="18" charset="2"/>
              </a:rPr>
              <a:t>B.</a:t>
            </a:r>
            <a:r>
              <a:rPr lang="en-US" altLang="zh-CN" sz="2000" b="1" baseline="30000" dirty="0">
                <a:solidFill>
                  <a:srgbClr val="000000"/>
                </a:solidFill>
                <a:latin typeface="+mn-ea"/>
                <a:ea typeface="+mn-ea"/>
                <a:cs typeface="Times New Roman" pitchFamily="18" charset="0"/>
              </a:rPr>
              <a:t>f</a:t>
            </a:r>
            <a:r>
              <a:rPr lang="en-US" altLang="zh-CN" sz="2000" b="1" dirty="0">
                <a:solidFill>
                  <a:srgbClr val="000000"/>
                </a:solidFill>
                <a:latin typeface="+mn-ea"/>
                <a:ea typeface="+mn-ea"/>
                <a:cs typeface="Times New Roman" pitchFamily="18" charset="0"/>
              </a:rPr>
              <a:t> </a:t>
            </a:r>
            <a:r>
              <a:rPr lang="en-US" altLang="zh-CN" sz="2000" b="1" dirty="0" smtClean="0">
                <a:solidFill>
                  <a:srgbClr val="000000"/>
                </a:solidFill>
                <a:latin typeface="+mn-ea"/>
                <a:ea typeface="+mn-ea"/>
                <a:cs typeface="Times New Roman" pitchFamily="18" charset="0"/>
                <a:sym typeface="Symbol" pitchFamily="18" charset="2"/>
              </a:rPr>
              <a:t>}   M </a:t>
            </a:r>
            <a:r>
              <a:rPr lang="en-US" altLang="zh-CN" sz="2000" b="1" dirty="0">
                <a:solidFill>
                  <a:srgbClr val="000000"/>
                </a:solidFill>
                <a:latin typeface="+mn-ea"/>
                <a:ea typeface="+mn-ea"/>
                <a:cs typeface="Times New Roman" pitchFamily="18" charset="0"/>
                <a:sym typeface="Symbol" pitchFamily="18" charset="2"/>
              </a:rPr>
              <a:t>    { M.s</a:t>
            </a:r>
            <a:r>
              <a:rPr lang="en-US" altLang="zh-CN" sz="2000" b="1" dirty="0">
                <a:solidFill>
                  <a:srgbClr val="000000"/>
                </a:solidFill>
                <a:latin typeface="+mn-ea"/>
                <a:ea typeface="+mn-ea"/>
                <a:cs typeface="Times New Roman" pitchFamily="18" charset="0"/>
              </a:rPr>
              <a:t> : =1</a:t>
            </a:r>
            <a:r>
              <a:rPr lang="en-US" altLang="zh-CN" sz="2000" b="1" dirty="0" smtClean="0">
                <a:solidFill>
                  <a:srgbClr val="000000"/>
                </a:solidFill>
                <a:latin typeface="+mn-ea"/>
                <a:ea typeface="+mn-ea"/>
                <a:cs typeface="Times New Roman" pitchFamily="18" charset="0"/>
              </a:rPr>
              <a:t>;}  </a:t>
            </a:r>
          </a:p>
          <a:p>
            <a:pPr algn="l">
              <a:lnSpc>
                <a:spcPct val="125000"/>
              </a:lnSpc>
            </a:pPr>
            <a:r>
              <a:rPr lang="en-US" altLang="zh-CN" sz="2000" b="1" dirty="0" smtClean="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P       {P.s </a:t>
            </a:r>
            <a:r>
              <a:rPr lang="en-US" altLang="zh-CN" sz="2000" b="1" dirty="0">
                <a:solidFill>
                  <a:srgbClr val="000000"/>
                </a:solidFill>
                <a:latin typeface="+mn-ea"/>
                <a:ea typeface="+mn-ea"/>
                <a:cs typeface="Times New Roman" pitchFamily="18" charset="0"/>
              </a:rPr>
              <a:t>:= P</a:t>
            </a:r>
            <a:r>
              <a:rPr lang="en-US" altLang="zh-CN" sz="2000" b="1" dirty="0">
                <a:solidFill>
                  <a:srgbClr val="000000"/>
                </a:solidFill>
                <a:latin typeface="+mn-ea"/>
                <a:ea typeface="+mn-ea"/>
                <a:cs typeface="Times New Roman" pitchFamily="18" charset="0"/>
                <a:sym typeface="Symbol" pitchFamily="18" charset="2"/>
              </a:rPr>
              <a:t>.i+1</a:t>
            </a:r>
            <a:r>
              <a:rPr lang="en-US" altLang="zh-CN" sz="2000" b="1" dirty="0">
                <a:solidFill>
                  <a:srgbClr val="000000"/>
                </a:solidFill>
                <a:latin typeface="+mn-ea"/>
                <a:ea typeface="+mn-ea"/>
                <a:cs typeface="Times New Roman" pitchFamily="18" charset="0"/>
              </a:rPr>
              <a:t>; }</a:t>
            </a:r>
            <a:endParaRPr lang="en-US" altLang="zh-CN" sz="2000" b="1" dirty="0">
              <a:solidFill>
                <a:srgbClr val="000000"/>
              </a:solidFill>
              <a:latin typeface="+mn-ea"/>
              <a:ea typeface="+mn-ea"/>
              <a:cs typeface="Times New Roman" pitchFamily="18" charset="0"/>
              <a:sym typeface="Symbol" pitchFamily="18" charset="2"/>
            </a:endParaRPr>
          </a:p>
        </p:txBody>
      </p:sp>
      <p:sp>
        <p:nvSpPr>
          <p:cNvPr id="4" name="Text Box 14"/>
          <p:cNvSpPr txBox="1">
            <a:spLocks noChangeArrowheads="1"/>
          </p:cNvSpPr>
          <p:nvPr/>
        </p:nvSpPr>
        <p:spPr bwMode="auto">
          <a:xfrm>
            <a:off x="304800" y="2438400"/>
            <a:ext cx="8610600" cy="4117474"/>
          </a:xfrm>
          <a:prstGeom prst="rect">
            <a:avLst/>
          </a:prstGeom>
          <a:noFill/>
          <a:ln w="9525">
            <a:noFill/>
            <a:miter lim="800000"/>
            <a:headEnd/>
            <a:tailEnd/>
          </a:ln>
        </p:spPr>
        <p:txBody>
          <a:bodyPr wrap="square">
            <a:spAutoFit/>
          </a:bodyPr>
          <a:lstStyle/>
          <a:p>
            <a:pPr algn="l">
              <a:lnSpc>
                <a:spcPct val="125000"/>
              </a:lnSpc>
            </a:pPr>
            <a:r>
              <a:rPr lang="zh-CN" altLang="en-US" sz="2000" b="1" dirty="0">
                <a:solidFill>
                  <a:srgbClr val="000000"/>
                </a:solidFill>
                <a:latin typeface="+mn-ea"/>
                <a:ea typeface="+mn-ea"/>
                <a:cs typeface="Times New Roman" pitchFamily="18" charset="0"/>
                <a:sym typeface="Symbol" pitchFamily="18" charset="2"/>
              </a:rPr>
              <a:t>跟踪分析属性间的关系，变换后的语义计算代码片段：</a:t>
            </a:r>
            <a:endParaRPr lang="en-US" altLang="zh-CN" sz="2000" b="1" dirty="0">
              <a:solidFill>
                <a:srgbClr val="000000"/>
              </a:solidFill>
              <a:latin typeface="+mn-ea"/>
              <a:ea typeface="+mn-ea"/>
              <a:cs typeface="Times New Roman" pitchFamily="18" charset="0"/>
              <a:sym typeface="Symbol" pitchFamily="18" charset="2"/>
            </a:endParaRPr>
          </a:p>
          <a:p>
            <a:pPr algn="l">
              <a:lnSpc>
                <a:spcPct val="125000"/>
              </a:lnSpc>
              <a:spcBef>
                <a:spcPts val="300"/>
              </a:spcBef>
            </a:pPr>
            <a:r>
              <a:rPr lang="zh-CN" altLang="en-US" sz="2000" b="1" dirty="0" smtClean="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1</a:t>
            </a: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N  . M S      print(</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 .v)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2</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B P S</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3</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4</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0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[top].v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5</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1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[top].v := 2^(-</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[top-1].s)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6</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M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s := 1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7</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s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top-2].</a:t>
            </a:r>
            <a:r>
              <a:rPr lang="en-US" altLang="zh-CN" sz="2000" b="1" dirty="0">
                <a:solidFill>
                  <a:srgbClr val="000000"/>
                </a:solidFill>
                <a:latin typeface="+mn-ea"/>
                <a:ea typeface="+mn-ea"/>
                <a:cs typeface="Times New Roman" pitchFamily="18" charset="0"/>
                <a:sym typeface="Symbol" pitchFamily="18" charset="2"/>
              </a:rPr>
              <a:t>s+1</a:t>
            </a:r>
          </a:p>
          <a:p>
            <a:pPr algn="l">
              <a:lnSpc>
                <a:spcPct val="125000"/>
              </a:lnSpc>
              <a:spcBef>
                <a:spcPts val="0"/>
              </a:spcBef>
            </a:pPr>
            <a:r>
              <a:rPr lang="en-US" altLang="zh-CN" sz="2000" b="1" dirty="0" smtClean="0">
                <a:solidFill>
                  <a:srgbClr val="000000"/>
                </a:solidFill>
                <a:latin typeface="+mn-ea"/>
                <a:ea typeface="+mn-ea"/>
                <a:cs typeface="Times New Roman" pitchFamily="18" charset="0"/>
                <a:sym typeface="Symbol" pitchFamily="18" charset="2"/>
              </a:rPr>
              <a:t>(</a:t>
            </a:r>
            <a:r>
              <a:rPr lang="zh-CN" altLang="en-US" sz="2000" b="1" dirty="0">
                <a:solidFill>
                  <a:srgbClr val="000000"/>
                </a:solidFill>
                <a:latin typeface="+mn-ea"/>
                <a:ea typeface="+mn-ea"/>
                <a:cs typeface="Times New Roman" pitchFamily="18" charset="0"/>
                <a:sym typeface="Symbol" pitchFamily="18" charset="2"/>
              </a:rPr>
              <a:t>分析栈</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zh-CN" altLang="en-US" sz="2000" b="1" dirty="0">
                <a:solidFill>
                  <a:srgbClr val="000000"/>
                </a:solidFill>
                <a:latin typeface="+mn-ea"/>
                <a:ea typeface="+mn-ea"/>
                <a:cs typeface="Times New Roman" pitchFamily="18" charset="0"/>
                <a:sym typeface="Symbol" pitchFamily="18" charset="2"/>
              </a:rPr>
              <a:t>存放文法符号的综合属性，</a:t>
            </a:r>
            <a:r>
              <a:rPr lang="en-US" altLang="zh-CN" sz="2000" b="1" dirty="0">
                <a:solidFill>
                  <a:srgbClr val="000000"/>
                </a:solidFill>
                <a:latin typeface="+mn-ea"/>
                <a:ea typeface="+mn-ea"/>
                <a:cs typeface="Times New Roman" pitchFamily="18" charset="0"/>
                <a:sym typeface="Symbol" pitchFamily="18" charset="2"/>
              </a:rPr>
              <a:t>top</a:t>
            </a:r>
            <a:r>
              <a:rPr lang="zh-CN" altLang="en-US" sz="2000" b="1" dirty="0">
                <a:solidFill>
                  <a:srgbClr val="000000"/>
                </a:solidFill>
                <a:latin typeface="+mn-ea"/>
                <a:ea typeface="+mn-ea"/>
                <a:cs typeface="Times New Roman" pitchFamily="18" charset="0"/>
                <a:sym typeface="Symbol" pitchFamily="18" charset="2"/>
              </a:rPr>
              <a:t>为栈顶</a:t>
            </a:r>
            <a:r>
              <a:rPr lang="zh-CN" altLang="en-US" sz="2000" b="1" dirty="0" smtClean="0">
                <a:solidFill>
                  <a:srgbClr val="000000"/>
                </a:solidFill>
                <a:latin typeface="+mn-ea"/>
                <a:ea typeface="+mn-ea"/>
                <a:cs typeface="Times New Roman" pitchFamily="18" charset="0"/>
                <a:sym typeface="Symbol" pitchFamily="18" charset="2"/>
              </a:rPr>
              <a:t>指针</a:t>
            </a:r>
            <a:r>
              <a:rPr lang="en-US" altLang="zh-CN" sz="2000" b="1" dirty="0" smtClean="0">
                <a:solidFill>
                  <a:srgbClr val="000000"/>
                </a:solidFill>
                <a:latin typeface="+mn-ea"/>
                <a:ea typeface="+mn-ea"/>
                <a:cs typeface="Times New Roman" pitchFamily="18" charset="0"/>
                <a:sym typeface="Symbol" pitchFamily="18" charset="2"/>
              </a:rPr>
              <a:t>,</a:t>
            </a:r>
            <a:r>
              <a:rPr lang="zh-CN" altLang="en-US" sz="2000" b="1" dirty="0" smtClean="0">
                <a:solidFill>
                  <a:srgbClr val="000000"/>
                </a:solidFill>
                <a:latin typeface="+mn-ea"/>
                <a:ea typeface="+mn-ea"/>
                <a:cs typeface="Times New Roman" pitchFamily="18" charset="0"/>
                <a:sym typeface="Symbol" pitchFamily="18" charset="2"/>
              </a:rPr>
              <a:t>每次完成归约后，执行语义动作</a:t>
            </a:r>
            <a:r>
              <a:rPr lang="en-US" altLang="zh-CN" sz="2000" b="1" dirty="0" smtClean="0">
                <a:solidFill>
                  <a:srgbClr val="000000"/>
                </a:solidFill>
                <a:latin typeface="+mn-ea"/>
                <a:ea typeface="+mn-ea"/>
                <a:cs typeface="Times New Roman" pitchFamily="18" charset="0"/>
                <a:sym typeface="Symbol" pitchFamily="18" charset="2"/>
              </a:rPr>
              <a:t>)</a:t>
            </a:r>
            <a:endParaRPr lang="en-US" altLang="zh-CN" sz="2000" b="1" dirty="0">
              <a:solidFill>
                <a:srgbClr val="000000"/>
              </a:solidFill>
              <a:latin typeface="+mn-ea"/>
              <a:ea typeface="+mn-ea"/>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0711" t="18329" r="25014" b="21625"/>
          <a:stretch>
            <a:fillRect/>
          </a:stretch>
        </p:blipFill>
        <p:spPr bwMode="auto">
          <a:xfrm>
            <a:off x="2362200" y="928608"/>
            <a:ext cx="6019800" cy="2936875"/>
          </a:xfrm>
          <a:prstGeom prst="rect">
            <a:avLst/>
          </a:prstGeom>
          <a:noFill/>
          <a:ln w="9525">
            <a:noFill/>
            <a:miter lim="800000"/>
            <a:headEnd/>
            <a:tailEnd/>
          </a:ln>
        </p:spPr>
      </p:pic>
      <p:graphicFrame>
        <p:nvGraphicFramePr>
          <p:cNvPr id="4" name="表格 3"/>
          <p:cNvGraphicFramePr>
            <a:graphicFrameLocks noGrp="1"/>
          </p:cNvGraphicFramePr>
          <p:nvPr/>
        </p:nvGraphicFramePr>
        <p:xfrm>
          <a:off x="518160" y="884583"/>
          <a:ext cx="1758747" cy="4311225"/>
        </p:xfrm>
        <a:graphic>
          <a:graphicData uri="http://schemas.openxmlformats.org/drawingml/2006/table">
            <a:tbl>
              <a:tblPr firstRow="1" bandRow="1">
                <a:tableStyleId>{5C22544A-7EE6-4342-B048-85BDC9FD1C3A}</a:tableStyleId>
              </a:tblPr>
              <a:tblGrid>
                <a:gridCol w="1758747">
                  <a:extLst>
                    <a:ext uri="{9D8B030D-6E8A-4147-A177-3AD203B41FA5}">
                      <a16:colId xmlns:a16="http://schemas.microsoft.com/office/drawing/2014/main" val="20000"/>
                    </a:ext>
                  </a:extLst>
                </a:gridCol>
              </a:tblGrid>
              <a:tr h="47902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3832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2261235" y="443258"/>
          <a:ext cx="2938040" cy="432048"/>
        </p:xfrm>
        <a:graphic>
          <a:graphicData uri="http://schemas.openxmlformats.org/drawingml/2006/table">
            <a:tbl>
              <a:tblPr firstRow="1" bandRow="1">
                <a:tableStyleId>{5C22544A-7EE6-4342-B048-85BDC9FD1C3A}</a:tableStyleId>
              </a:tblPr>
              <a:tblGrid>
                <a:gridCol w="587608">
                  <a:extLst>
                    <a:ext uri="{9D8B030D-6E8A-4147-A177-3AD203B41FA5}">
                      <a16:colId xmlns:a16="http://schemas.microsoft.com/office/drawing/2014/main" val="20000"/>
                    </a:ext>
                  </a:extLst>
                </a:gridCol>
                <a:gridCol w="587608">
                  <a:extLst>
                    <a:ext uri="{9D8B030D-6E8A-4147-A177-3AD203B41FA5}">
                      <a16:colId xmlns:a16="http://schemas.microsoft.com/office/drawing/2014/main" val="20001"/>
                    </a:ext>
                  </a:extLst>
                </a:gridCol>
                <a:gridCol w="587608">
                  <a:extLst>
                    <a:ext uri="{9D8B030D-6E8A-4147-A177-3AD203B41FA5}">
                      <a16:colId xmlns:a16="http://schemas.microsoft.com/office/drawing/2014/main" val="20002"/>
                    </a:ext>
                  </a:extLst>
                </a:gridCol>
                <a:gridCol w="587608">
                  <a:extLst>
                    <a:ext uri="{9D8B030D-6E8A-4147-A177-3AD203B41FA5}">
                      <a16:colId xmlns:a16="http://schemas.microsoft.com/office/drawing/2014/main" val="20003"/>
                    </a:ext>
                  </a:extLst>
                </a:gridCol>
                <a:gridCol w="587608">
                  <a:extLst>
                    <a:ext uri="{9D8B030D-6E8A-4147-A177-3AD203B41FA5}">
                      <a16:colId xmlns:a16="http://schemas.microsoft.com/office/drawing/2014/main" val="20004"/>
                    </a:ext>
                  </a:extLst>
                </a:gridCol>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118610" y="443258"/>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2499360" y="395208"/>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2967672" y="444846"/>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3543935" y="444846"/>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561022" y="48326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r>
                        <a:rPr lang="en-US" altLang="zh-CN" sz="1400" dirty="0" smtClean="0">
                          <a:solidFill>
                            <a:srgbClr val="002060"/>
                          </a:solidFill>
                        </a:rPr>
                        <a:t>0.625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562610" y="411514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3</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M</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562610" y="375478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990600" y="411673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smtClean="0">
                          <a:solidFill>
                            <a:srgbClr val="FF0000"/>
                          </a:solidFill>
                        </a:rPr>
                        <a:t>1</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635635" y="3756371"/>
          <a:ext cx="719133" cy="304800"/>
        </p:xfrm>
        <a:graphic>
          <a:graphicData uri="http://schemas.openxmlformats.org/drawingml/2006/table">
            <a:tbl>
              <a:tblPr firstRow="1" bandRow="1">
                <a:tableStyleId>{5C22544A-7EE6-4342-B048-85BDC9FD1C3A}</a:tableStyleId>
              </a:tblPr>
              <a:tblGrid>
                <a:gridCol w="719133">
                  <a:extLst>
                    <a:ext uri="{9D8B030D-6E8A-4147-A177-3AD203B41FA5}">
                      <a16:colId xmlns:a16="http://schemas.microsoft.com/office/drawing/2014/main" val="20000"/>
                    </a:ext>
                  </a:extLst>
                </a:gridCol>
              </a:tblGrid>
              <a:tr h="288032">
                <a:tc>
                  <a:txBody>
                    <a:bodyPr/>
                    <a:lstStyle/>
                    <a:p>
                      <a:r>
                        <a:rPr lang="en-US" altLang="zh-CN" sz="1400" dirty="0" smtClean="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nvGraphicFramePr>
        <p:xfrm>
          <a:off x="562610" y="34102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975995" y="3410296"/>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smtClean="0">
                          <a:solidFill>
                            <a:srgbClr val="FF0000"/>
                          </a:solidFill>
                        </a:rPr>
                        <a:t>2</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表格 19"/>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562610" y="30626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表格 21"/>
          <p:cNvGraphicFramePr>
            <a:graphicFrameLocks noGrp="1"/>
          </p:cNvGraphicFramePr>
          <p:nvPr/>
        </p:nvGraphicFramePr>
        <p:xfrm>
          <a:off x="747395" y="3064221"/>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nvGraphicFramePr>
        <p:xfrm>
          <a:off x="546735" y="268798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nvGraphicFramePr>
        <p:xfrm>
          <a:off x="975995" y="268798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smtClean="0">
                          <a:solidFill>
                            <a:srgbClr val="FF0000"/>
                          </a:solidFill>
                        </a:rPr>
                        <a:t>3</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nvGraphicFramePr>
        <p:xfrm>
          <a:off x="562610" y="23307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562610" y="232762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7" name="表格 26"/>
          <p:cNvGraphicFramePr>
            <a:graphicFrameLocks noGrp="1"/>
          </p:cNvGraphicFramePr>
          <p:nvPr/>
        </p:nvGraphicFramePr>
        <p:xfrm>
          <a:off x="635635" y="2327621"/>
          <a:ext cx="719133" cy="304800"/>
        </p:xfrm>
        <a:graphic>
          <a:graphicData uri="http://schemas.openxmlformats.org/drawingml/2006/table">
            <a:tbl>
              <a:tblPr firstRow="1" bandRow="1">
                <a:tableStyleId>{5C22544A-7EE6-4342-B048-85BDC9FD1C3A}</a:tableStyleId>
              </a:tblPr>
              <a:tblGrid>
                <a:gridCol w="719133">
                  <a:extLst>
                    <a:ext uri="{9D8B030D-6E8A-4147-A177-3AD203B41FA5}">
                      <a16:colId xmlns:a16="http://schemas.microsoft.com/office/drawing/2014/main" val="20000"/>
                    </a:ext>
                  </a:extLst>
                </a:gridCol>
              </a:tblGrid>
              <a:tr h="288032">
                <a:tc>
                  <a:txBody>
                    <a:bodyPr/>
                    <a:lstStyle/>
                    <a:p>
                      <a:r>
                        <a:rPr lang="en-US" altLang="zh-CN" sz="1400" dirty="0" smtClean="0">
                          <a:solidFill>
                            <a:srgbClr val="002060"/>
                          </a:solidFill>
                        </a:rPr>
                        <a:t>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8" name="表格 27"/>
          <p:cNvGraphicFramePr>
            <a:graphicFrameLocks noGrp="1"/>
          </p:cNvGraphicFramePr>
          <p:nvPr/>
        </p:nvGraphicFramePr>
        <p:xfrm>
          <a:off x="561022" y="19704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9" name="表格 28"/>
          <p:cNvGraphicFramePr>
            <a:graphicFrameLocks noGrp="1"/>
          </p:cNvGraphicFramePr>
          <p:nvPr/>
        </p:nvGraphicFramePr>
        <p:xfrm>
          <a:off x="975995" y="197043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smtClean="0">
                          <a:solidFill>
                            <a:srgbClr val="FF0000"/>
                          </a:solidFill>
                        </a:rPr>
                        <a:t>4</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561022" y="16100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829310" y="1610071"/>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561022" y="2316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r>
                        <a:rPr lang="en-US" altLang="zh-CN" sz="1400" dirty="0" smtClean="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3" name="表格 32"/>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r>
                        <a:rPr lang="en-US" altLang="zh-CN" sz="1400" dirty="0" smtClean="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N</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35" name="Picture 2"/>
          <p:cNvPicPr>
            <a:picLocks noChangeAspect="1" noChangeArrowheads="1"/>
          </p:cNvPicPr>
          <p:nvPr/>
        </p:nvPicPr>
        <p:blipFill>
          <a:blip r:embed="rId3" cstate="print"/>
          <a:srcRect l="16398" t="43750" r="15081" b="23958"/>
          <a:stretch>
            <a:fillRect/>
          </a:stretch>
        </p:blipFill>
        <p:spPr bwMode="auto">
          <a:xfrm>
            <a:off x="2438400" y="3865484"/>
            <a:ext cx="5867400" cy="2438400"/>
          </a:xfrm>
          <a:prstGeom prst="rect">
            <a:avLst/>
          </a:prstGeom>
          <a:noFill/>
          <a:ln w="9525">
            <a:noFill/>
            <a:miter lim="800000"/>
            <a:headEnd/>
            <a:tailEnd/>
          </a:ln>
        </p:spPr>
      </p:pic>
      <p:sp>
        <p:nvSpPr>
          <p:cNvPr id="36" name="TextBox 35"/>
          <p:cNvSpPr txBox="1"/>
          <p:nvPr/>
        </p:nvSpPr>
        <p:spPr>
          <a:xfrm>
            <a:off x="457200" y="5104368"/>
            <a:ext cx="9144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v  s</a:t>
            </a:r>
            <a:endParaRPr lang="zh-CN" altLang="en-US" b="1" dirty="0">
              <a:latin typeface="宋体" pitchFamily="2" charset="-122"/>
              <a:ea typeface="宋体" pitchFamily="2" charset="-122"/>
            </a:endParaRPr>
          </a:p>
        </p:txBody>
      </p:sp>
      <p:sp>
        <p:nvSpPr>
          <p:cNvPr id="37" name="TextBox 36"/>
          <p:cNvSpPr txBox="1"/>
          <p:nvPr/>
        </p:nvSpPr>
        <p:spPr>
          <a:xfrm>
            <a:off x="1295400" y="5212652"/>
            <a:ext cx="914400" cy="261610"/>
          </a:xfrm>
          <a:prstGeom prst="rect">
            <a:avLst/>
          </a:prstGeom>
          <a:noFill/>
        </p:spPr>
        <p:txBody>
          <a:bodyPr wrap="square" rtlCol="0">
            <a:spAutoFit/>
          </a:bodyPr>
          <a:lstStyle/>
          <a:p>
            <a:r>
              <a:rPr lang="zh-CN" altLang="en-US" sz="1100" b="1" dirty="0" smtClean="0">
                <a:latin typeface="宋体" pitchFamily="2" charset="-122"/>
                <a:ea typeface="宋体" pitchFamily="2" charset="-122"/>
              </a:rPr>
              <a:t>状态  符号</a:t>
            </a:r>
            <a:endParaRPr lang="zh-CN" altLang="en-US" sz="1100" b="1" dirty="0">
              <a:latin typeface="宋体" pitchFamily="2" charset="-122"/>
              <a:ea typeface="宋体" pitchFamily="2" charset="-122"/>
            </a:endParaRPr>
          </a:p>
        </p:txBody>
      </p:sp>
      <p:sp>
        <p:nvSpPr>
          <p:cNvPr id="39" name="灯片编号占位符 3"/>
          <p:cNvSpPr>
            <a:spLocks noGrp="1"/>
          </p:cNvSpPr>
          <p:nvPr>
            <p:ph type="sldNum" sz="quarter" idx="10"/>
          </p:nvPr>
        </p:nvSpPr>
        <p:spPr>
          <a:xfrm>
            <a:off x="8077200" y="6435725"/>
            <a:ext cx="1905000" cy="422275"/>
          </a:xfrm>
          <a:noFill/>
        </p:spPr>
        <p:txBody>
          <a:bodyPr/>
          <a:lstStyle/>
          <a:p>
            <a:fld id="{6DC338DD-BAA1-4AAB-8BA4-FF3C40E266F3}" type="slidenum">
              <a:rPr lang="en-US" altLang="zh-CN" sz="1800" smtClean="0"/>
              <a:pPr/>
              <a:t>31</a:t>
            </a:fld>
            <a:endParaRPr lang="en-US" altLang="zh-CN"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 presetClass="exit" presetSubtype="16" fill="hold" nodeType="after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4" presetClass="exit" presetSubtype="16" fill="hold" nodeType="afterEffect">
                                  <p:stCondLst>
                                    <p:cond delay="0"/>
                                  </p:stCondLst>
                                  <p:childTnLst>
                                    <p:animEffect transition="out" filter="box(i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1" fill="hold" nodeType="clickEffect">
                                  <p:stCondLst>
                                    <p:cond delay="0"/>
                                  </p:stCondLst>
                                  <p:childTnLst>
                                    <p:anim calcmode="lin" valueType="num">
                                      <p:cBhvr additive="base">
                                        <p:cTn id="37" dur="500"/>
                                        <p:tgtEl>
                                          <p:spTgt spid="14"/>
                                        </p:tgtEl>
                                        <p:attrNameLst>
                                          <p:attrName>ppt_x</p:attrName>
                                        </p:attrNameLst>
                                      </p:cBhvr>
                                      <p:tavLst>
                                        <p:tav tm="0">
                                          <p:val>
                                            <p:strVal val="ppt_x"/>
                                          </p:val>
                                        </p:tav>
                                        <p:tav tm="100000">
                                          <p:val>
                                            <p:strVal val="ppt_x"/>
                                          </p:val>
                                        </p:tav>
                                      </p:tavLst>
                                    </p:anim>
                                    <p:anim calcmode="lin" valueType="num">
                                      <p:cBhvr additive="base">
                                        <p:cTn id="38" dur="500"/>
                                        <p:tgtEl>
                                          <p:spTgt spid="14"/>
                                        </p:tgtEl>
                                        <p:attrNameLst>
                                          <p:attrName>ppt_y</p:attrName>
                                        </p:attrNameLst>
                                      </p:cBhvr>
                                      <p:tavLst>
                                        <p:tav tm="0">
                                          <p:val>
                                            <p:strVal val="ppt_y"/>
                                          </p:val>
                                        </p:tav>
                                        <p:tav tm="100000">
                                          <p:val>
                                            <p:strVal val="0-ppt_h/2"/>
                                          </p:val>
                                        </p:tav>
                                      </p:tavLst>
                                    </p:anim>
                                    <p:set>
                                      <p:cBhvr>
                                        <p:cTn id="39" dur="1" fill="hold">
                                          <p:stCondLst>
                                            <p:cond delay="4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in)">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10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0-#ppt_h/2"/>
                                          </p:val>
                                        </p:tav>
                                        <p:tav tm="100000">
                                          <p:val>
                                            <p:strVal val="#ppt_y"/>
                                          </p:val>
                                        </p:tav>
                                      </p:tavLst>
                                    </p:anim>
                                  </p:childTnLst>
                                </p:cTn>
                              </p:par>
                              <p:par>
                                <p:cTn id="68" presetID="4" presetClass="exit" presetSubtype="16" fill="hold" nodeType="withEffect">
                                  <p:stCondLst>
                                    <p:cond delay="0"/>
                                  </p:stCondLst>
                                  <p:childTnLst>
                                    <p:animEffect transition="out" filter="box(in)">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1" fill="hold" nodeType="clickEffect">
                                  <p:stCondLst>
                                    <p:cond delay="0"/>
                                  </p:stCondLst>
                                  <p:childTnLst>
                                    <p:anim calcmode="lin" valueType="num">
                                      <p:cBhvr additive="base">
                                        <p:cTn id="74" dur="500"/>
                                        <p:tgtEl>
                                          <p:spTgt spid="20"/>
                                        </p:tgtEl>
                                        <p:attrNameLst>
                                          <p:attrName>ppt_x</p:attrName>
                                        </p:attrNameLst>
                                      </p:cBhvr>
                                      <p:tavLst>
                                        <p:tav tm="0">
                                          <p:val>
                                            <p:strVal val="ppt_x"/>
                                          </p:val>
                                        </p:tav>
                                        <p:tav tm="100000">
                                          <p:val>
                                            <p:strVal val="ppt_x"/>
                                          </p:val>
                                        </p:tav>
                                      </p:tavLst>
                                    </p:anim>
                                    <p:anim calcmode="lin" valueType="num">
                                      <p:cBhvr additive="base">
                                        <p:cTn id="75" dur="500"/>
                                        <p:tgtEl>
                                          <p:spTgt spid="20"/>
                                        </p:tgtEl>
                                        <p:attrNameLst>
                                          <p:attrName>ppt_y</p:attrName>
                                        </p:attrNameLst>
                                      </p:cBhvr>
                                      <p:tavLst>
                                        <p:tav tm="0">
                                          <p:val>
                                            <p:strVal val="ppt_y"/>
                                          </p:val>
                                        </p:tav>
                                        <p:tav tm="100000">
                                          <p:val>
                                            <p:strVal val="0-ppt_h/2"/>
                                          </p:val>
                                        </p:tav>
                                      </p:tavLst>
                                    </p:anim>
                                    <p:set>
                                      <p:cBhvr>
                                        <p:cTn id="76" dur="1" fill="hold">
                                          <p:stCondLst>
                                            <p:cond delay="499"/>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ox(in)">
                                      <p:cBhvr>
                                        <p:cTn id="87" dur="10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fill="hold"/>
                                        <p:tgtEl>
                                          <p:spTgt spid="23"/>
                                        </p:tgtEl>
                                        <p:attrNameLst>
                                          <p:attrName>ppt_x</p:attrName>
                                        </p:attrNameLst>
                                      </p:cBhvr>
                                      <p:tavLst>
                                        <p:tav tm="0">
                                          <p:val>
                                            <p:strVal val="#ppt_x"/>
                                          </p:val>
                                        </p:tav>
                                        <p:tav tm="100000">
                                          <p:val>
                                            <p:strVal val="#ppt_x"/>
                                          </p:val>
                                        </p:tav>
                                      </p:tavLst>
                                    </p:anim>
                                    <p:anim calcmode="lin" valueType="num">
                                      <p:cBhvr additive="base">
                                        <p:cTn id="93" dur="500" fill="hold"/>
                                        <p:tgtEl>
                                          <p:spTgt spid="23"/>
                                        </p:tgtEl>
                                        <p:attrNameLst>
                                          <p:attrName>ppt_y</p:attrName>
                                        </p:attrNameLst>
                                      </p:cBhvr>
                                      <p:tavLst>
                                        <p:tav tm="0">
                                          <p:val>
                                            <p:strVal val="0-#ppt_h/2"/>
                                          </p:val>
                                        </p:tav>
                                        <p:tav tm="100000">
                                          <p:val>
                                            <p:strVal val="#ppt_y"/>
                                          </p:val>
                                        </p:tav>
                                      </p:tavLst>
                                    </p:anim>
                                  </p:childTnLst>
                                </p:cTn>
                              </p:par>
                              <p:par>
                                <p:cTn id="94" presetID="4" presetClass="entr" presetSubtype="16"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ox(in)">
                                      <p:cBhvr>
                                        <p:cTn id="96" dur="10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0-#ppt_h/2"/>
                                          </p:val>
                                        </p:tav>
                                        <p:tav tm="100000">
                                          <p:val>
                                            <p:strVal val="#ppt_y"/>
                                          </p:val>
                                        </p:tav>
                                      </p:tavLst>
                                    </p:anim>
                                  </p:childTnLst>
                                </p:cTn>
                              </p:par>
                              <p:par>
                                <p:cTn id="103" presetID="4" presetClass="exit" presetSubtype="16" fill="hold" nodeType="withEffect">
                                  <p:stCondLst>
                                    <p:cond delay="0"/>
                                  </p:stCondLst>
                                  <p:childTnLst>
                                    <p:animEffect transition="out" filter="box(in)">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 presetClass="exit" presetSubtype="1" fill="hold" nodeType="clickEffect">
                                  <p:stCondLst>
                                    <p:cond delay="0"/>
                                  </p:stCondLst>
                                  <p:childTnLst>
                                    <p:anim calcmode="lin" valueType="num">
                                      <p:cBhvr additive="base">
                                        <p:cTn id="109" dur="500"/>
                                        <p:tgtEl>
                                          <p:spTgt spid="25"/>
                                        </p:tgtEl>
                                        <p:attrNameLst>
                                          <p:attrName>ppt_x</p:attrName>
                                        </p:attrNameLst>
                                      </p:cBhvr>
                                      <p:tavLst>
                                        <p:tav tm="0">
                                          <p:val>
                                            <p:strVal val="ppt_x"/>
                                          </p:val>
                                        </p:tav>
                                        <p:tav tm="100000">
                                          <p:val>
                                            <p:strVal val="ppt_x"/>
                                          </p:val>
                                        </p:tav>
                                      </p:tavLst>
                                    </p:anim>
                                    <p:anim calcmode="lin" valueType="num">
                                      <p:cBhvr additive="base">
                                        <p:cTn id="110" dur="500"/>
                                        <p:tgtEl>
                                          <p:spTgt spid="25"/>
                                        </p:tgtEl>
                                        <p:attrNameLst>
                                          <p:attrName>ppt_y</p:attrName>
                                        </p:attrNameLst>
                                      </p:cBhvr>
                                      <p:tavLst>
                                        <p:tav tm="0">
                                          <p:val>
                                            <p:strVal val="ppt_y"/>
                                          </p:val>
                                        </p:tav>
                                        <p:tav tm="100000">
                                          <p:val>
                                            <p:strVal val="0-ppt_h/2"/>
                                          </p:val>
                                        </p:tav>
                                      </p:tavLst>
                                    </p:anim>
                                    <p:set>
                                      <p:cBhvr>
                                        <p:cTn id="111" dur="1" fill="hold">
                                          <p:stCondLst>
                                            <p:cond delay="499"/>
                                          </p:stCondLst>
                                        </p:cTn>
                                        <p:tgtEl>
                                          <p:spTgt spid="2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additive="base">
                                        <p:cTn id="116" dur="500" fill="hold"/>
                                        <p:tgtEl>
                                          <p:spTgt spid="26"/>
                                        </p:tgtEl>
                                        <p:attrNameLst>
                                          <p:attrName>ppt_x</p:attrName>
                                        </p:attrNameLst>
                                      </p:cBhvr>
                                      <p:tavLst>
                                        <p:tav tm="0">
                                          <p:val>
                                            <p:strVal val="#ppt_x"/>
                                          </p:val>
                                        </p:tav>
                                        <p:tav tm="100000">
                                          <p:val>
                                            <p:strVal val="#ppt_x"/>
                                          </p:val>
                                        </p:tav>
                                      </p:tavLst>
                                    </p:anim>
                                    <p:anim calcmode="lin" valueType="num">
                                      <p:cBhvr additive="base">
                                        <p:cTn id="117"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box(in)">
                                      <p:cBhvr>
                                        <p:cTn id="122" dur="10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box(in)">
                                      <p:cBhvr>
                                        <p:cTn id="133" dur="10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1"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additive="base">
                                        <p:cTn id="138" dur="500" fill="hold"/>
                                        <p:tgtEl>
                                          <p:spTgt spid="30"/>
                                        </p:tgtEl>
                                        <p:attrNameLst>
                                          <p:attrName>ppt_x</p:attrName>
                                        </p:attrNameLst>
                                      </p:cBhvr>
                                      <p:tavLst>
                                        <p:tav tm="0">
                                          <p:val>
                                            <p:strVal val="#ppt_x"/>
                                          </p:val>
                                        </p:tav>
                                        <p:tav tm="100000">
                                          <p:val>
                                            <p:strVal val="#ppt_x"/>
                                          </p:val>
                                        </p:tav>
                                      </p:tavLst>
                                    </p:anim>
                                    <p:anim calcmode="lin" valueType="num">
                                      <p:cBhvr additive="base">
                                        <p:cTn id="139"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 presetClass="entr" presetSubtype="16"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box(in)">
                                      <p:cBhvr>
                                        <p:cTn id="144" dur="10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xit" presetSubtype="1" fill="hold" nodeType="clickEffect">
                                  <p:stCondLst>
                                    <p:cond delay="0"/>
                                  </p:stCondLst>
                                  <p:childTnLst>
                                    <p:anim calcmode="lin" valueType="num">
                                      <p:cBhvr additive="base">
                                        <p:cTn id="148" dur="500"/>
                                        <p:tgtEl>
                                          <p:spTgt spid="28"/>
                                        </p:tgtEl>
                                        <p:attrNameLst>
                                          <p:attrName>ppt_x</p:attrName>
                                        </p:attrNameLst>
                                      </p:cBhvr>
                                      <p:tavLst>
                                        <p:tav tm="0">
                                          <p:val>
                                            <p:strVal val="ppt_x"/>
                                          </p:val>
                                        </p:tav>
                                        <p:tav tm="100000">
                                          <p:val>
                                            <p:strVal val="ppt_x"/>
                                          </p:val>
                                        </p:tav>
                                      </p:tavLst>
                                    </p:anim>
                                    <p:anim calcmode="lin" valueType="num">
                                      <p:cBhvr additive="base">
                                        <p:cTn id="149" dur="500"/>
                                        <p:tgtEl>
                                          <p:spTgt spid="28"/>
                                        </p:tgtEl>
                                        <p:attrNameLst>
                                          <p:attrName>ppt_y</p:attrName>
                                        </p:attrNameLst>
                                      </p:cBhvr>
                                      <p:tavLst>
                                        <p:tav tm="0">
                                          <p:val>
                                            <p:strVal val="ppt_y"/>
                                          </p:val>
                                        </p:tav>
                                        <p:tav tm="100000">
                                          <p:val>
                                            <p:strVal val="0-ppt_h/2"/>
                                          </p:val>
                                        </p:tav>
                                      </p:tavLst>
                                    </p:anim>
                                    <p:set>
                                      <p:cBhvr>
                                        <p:cTn id="150" dur="1" fill="hold">
                                          <p:stCondLst>
                                            <p:cond delay="499"/>
                                          </p:stCondLst>
                                        </p:cTn>
                                        <p:tgtEl>
                                          <p:spTgt spid="28"/>
                                        </p:tgtEl>
                                        <p:attrNameLst>
                                          <p:attrName>style.visibility</p:attrName>
                                        </p:attrNameLst>
                                      </p:cBhvr>
                                      <p:to>
                                        <p:strVal val="hidden"/>
                                      </p:to>
                                    </p:set>
                                  </p:childTnLst>
                                </p:cTn>
                              </p:par>
                              <p:par>
                                <p:cTn id="151" presetID="2" presetClass="exit" presetSubtype="1" fill="hold" nodeType="withEffect">
                                  <p:stCondLst>
                                    <p:cond delay="0"/>
                                  </p:stCondLst>
                                  <p:childTnLst>
                                    <p:anim calcmode="lin" valueType="num">
                                      <p:cBhvr additive="base">
                                        <p:cTn id="152" dur="500"/>
                                        <p:tgtEl>
                                          <p:spTgt spid="29"/>
                                        </p:tgtEl>
                                        <p:attrNameLst>
                                          <p:attrName>ppt_x</p:attrName>
                                        </p:attrNameLst>
                                      </p:cBhvr>
                                      <p:tavLst>
                                        <p:tav tm="0">
                                          <p:val>
                                            <p:strVal val="ppt_x"/>
                                          </p:val>
                                        </p:tav>
                                        <p:tav tm="100000">
                                          <p:val>
                                            <p:strVal val="ppt_x"/>
                                          </p:val>
                                        </p:tav>
                                      </p:tavLst>
                                    </p:anim>
                                    <p:anim calcmode="lin" valueType="num">
                                      <p:cBhvr additive="base">
                                        <p:cTn id="153" dur="500"/>
                                        <p:tgtEl>
                                          <p:spTgt spid="29"/>
                                        </p:tgtEl>
                                        <p:attrNameLst>
                                          <p:attrName>ppt_y</p:attrName>
                                        </p:attrNameLst>
                                      </p:cBhvr>
                                      <p:tavLst>
                                        <p:tav tm="0">
                                          <p:val>
                                            <p:strVal val="ppt_y"/>
                                          </p:val>
                                        </p:tav>
                                        <p:tav tm="100000">
                                          <p:val>
                                            <p:strVal val="0-ppt_h/2"/>
                                          </p:val>
                                        </p:tav>
                                      </p:tavLst>
                                    </p:anim>
                                    <p:set>
                                      <p:cBhvr>
                                        <p:cTn id="154" dur="1" fill="hold">
                                          <p:stCondLst>
                                            <p:cond delay="499"/>
                                          </p:stCondLst>
                                        </p:cTn>
                                        <p:tgtEl>
                                          <p:spTgt spid="29"/>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500"/>
                                        <p:tgtEl>
                                          <p:spTgt spid="30"/>
                                        </p:tgtEl>
                                        <p:attrNameLst>
                                          <p:attrName>ppt_x</p:attrName>
                                        </p:attrNameLst>
                                      </p:cBhvr>
                                      <p:tavLst>
                                        <p:tav tm="0">
                                          <p:val>
                                            <p:strVal val="ppt_x"/>
                                          </p:val>
                                        </p:tav>
                                        <p:tav tm="100000">
                                          <p:val>
                                            <p:strVal val="ppt_x"/>
                                          </p:val>
                                        </p:tav>
                                      </p:tavLst>
                                    </p:anim>
                                    <p:anim calcmode="lin" valueType="num">
                                      <p:cBhvr additive="base">
                                        <p:cTn id="157" dur="500"/>
                                        <p:tgtEl>
                                          <p:spTgt spid="30"/>
                                        </p:tgtEl>
                                        <p:attrNameLst>
                                          <p:attrName>ppt_y</p:attrName>
                                        </p:attrNameLst>
                                      </p:cBhvr>
                                      <p:tavLst>
                                        <p:tav tm="0">
                                          <p:val>
                                            <p:strVal val="ppt_y"/>
                                          </p:val>
                                        </p:tav>
                                        <p:tav tm="100000">
                                          <p:val>
                                            <p:strVal val="0-ppt_h/2"/>
                                          </p:val>
                                        </p:tav>
                                      </p:tavLst>
                                    </p:anim>
                                    <p:set>
                                      <p:cBhvr>
                                        <p:cTn id="158" dur="1" fill="hold">
                                          <p:stCondLst>
                                            <p:cond delay="499"/>
                                          </p:stCondLst>
                                        </p:cTn>
                                        <p:tgtEl>
                                          <p:spTgt spid="3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500"/>
                                        <p:tgtEl>
                                          <p:spTgt spid="31"/>
                                        </p:tgtEl>
                                        <p:attrNameLst>
                                          <p:attrName>ppt_x</p:attrName>
                                        </p:attrNameLst>
                                      </p:cBhvr>
                                      <p:tavLst>
                                        <p:tav tm="0">
                                          <p:val>
                                            <p:strVal val="ppt_x"/>
                                          </p:val>
                                        </p:tav>
                                        <p:tav tm="100000">
                                          <p:val>
                                            <p:strVal val="ppt_x"/>
                                          </p:val>
                                        </p:tav>
                                      </p:tavLst>
                                    </p:anim>
                                    <p:anim calcmode="lin" valueType="num">
                                      <p:cBhvr additive="base">
                                        <p:cTn id="161" dur="500"/>
                                        <p:tgtEl>
                                          <p:spTgt spid="31"/>
                                        </p:tgtEl>
                                        <p:attrNameLst>
                                          <p:attrName>ppt_y</p:attrName>
                                        </p:attrNameLst>
                                      </p:cBhvr>
                                      <p:tavLst>
                                        <p:tav tm="0">
                                          <p:val>
                                            <p:strVal val="ppt_y"/>
                                          </p:val>
                                        </p:tav>
                                        <p:tav tm="100000">
                                          <p:val>
                                            <p:strVal val="0-ppt_h/2"/>
                                          </p:val>
                                        </p:tav>
                                      </p:tavLst>
                                    </p:anim>
                                    <p:set>
                                      <p:cBhvr>
                                        <p:cTn id="162" dur="1" fill="hold">
                                          <p:stCondLst>
                                            <p:cond delay="499"/>
                                          </p:stCondLst>
                                        </p:cTn>
                                        <p:tgtEl>
                                          <p:spTgt spid="31"/>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500"/>
                                        <p:tgtEl>
                                          <p:spTgt spid="27"/>
                                        </p:tgtEl>
                                        <p:attrNameLst>
                                          <p:attrName>ppt_x</p:attrName>
                                        </p:attrNameLst>
                                      </p:cBhvr>
                                      <p:tavLst>
                                        <p:tav tm="0">
                                          <p:val>
                                            <p:strVal val="ppt_x"/>
                                          </p:val>
                                        </p:tav>
                                        <p:tav tm="100000">
                                          <p:val>
                                            <p:strVal val="ppt_x"/>
                                          </p:val>
                                        </p:tav>
                                      </p:tavLst>
                                    </p:anim>
                                    <p:anim calcmode="lin" valueType="num">
                                      <p:cBhvr additive="base">
                                        <p:cTn id="165" dur="500"/>
                                        <p:tgtEl>
                                          <p:spTgt spid="27"/>
                                        </p:tgtEl>
                                        <p:attrNameLst>
                                          <p:attrName>ppt_y</p:attrName>
                                        </p:attrNameLst>
                                      </p:cBhvr>
                                      <p:tavLst>
                                        <p:tav tm="0">
                                          <p:val>
                                            <p:strVal val="ppt_y"/>
                                          </p:val>
                                        </p:tav>
                                        <p:tav tm="100000">
                                          <p:val>
                                            <p:strVal val="0-ppt_h/2"/>
                                          </p:val>
                                        </p:tav>
                                      </p:tavLst>
                                    </p:anim>
                                    <p:set>
                                      <p:cBhvr>
                                        <p:cTn id="166" dur="1" fill="hold">
                                          <p:stCondLst>
                                            <p:cond delay="499"/>
                                          </p:stCondLst>
                                        </p:cTn>
                                        <p:tgtEl>
                                          <p:spTgt spid="27"/>
                                        </p:tgtEl>
                                        <p:attrNameLst>
                                          <p:attrName>style.visibility</p:attrName>
                                        </p:attrNameLst>
                                      </p:cBhvr>
                                      <p:to>
                                        <p:strVal val="hidden"/>
                                      </p:to>
                                    </p:set>
                                  </p:childTnLst>
                                </p:cTn>
                              </p:par>
                              <p:par>
                                <p:cTn id="167" presetID="2" presetClass="exit" presetSubtype="1" fill="hold" nodeType="withEffect">
                                  <p:stCondLst>
                                    <p:cond delay="0"/>
                                  </p:stCondLst>
                                  <p:childTnLst>
                                    <p:anim calcmode="lin" valueType="num">
                                      <p:cBhvr additive="base">
                                        <p:cTn id="168" dur="500"/>
                                        <p:tgtEl>
                                          <p:spTgt spid="26"/>
                                        </p:tgtEl>
                                        <p:attrNameLst>
                                          <p:attrName>ppt_x</p:attrName>
                                        </p:attrNameLst>
                                      </p:cBhvr>
                                      <p:tavLst>
                                        <p:tav tm="0">
                                          <p:val>
                                            <p:strVal val="ppt_x"/>
                                          </p:val>
                                        </p:tav>
                                        <p:tav tm="100000">
                                          <p:val>
                                            <p:strVal val="ppt_x"/>
                                          </p:val>
                                        </p:tav>
                                      </p:tavLst>
                                    </p:anim>
                                    <p:anim calcmode="lin" valueType="num">
                                      <p:cBhvr additive="base">
                                        <p:cTn id="169" dur="500"/>
                                        <p:tgtEl>
                                          <p:spTgt spid="26"/>
                                        </p:tgtEl>
                                        <p:attrNameLst>
                                          <p:attrName>ppt_y</p:attrName>
                                        </p:attrNameLst>
                                      </p:cBhvr>
                                      <p:tavLst>
                                        <p:tav tm="0">
                                          <p:val>
                                            <p:strVal val="ppt_y"/>
                                          </p:val>
                                        </p:tav>
                                        <p:tav tm="100000">
                                          <p:val>
                                            <p:strVal val="0-ppt_h/2"/>
                                          </p:val>
                                        </p:tav>
                                      </p:tavLst>
                                    </p:anim>
                                    <p:set>
                                      <p:cBhvr>
                                        <p:cTn id="170" dur="1" fill="hold">
                                          <p:stCondLst>
                                            <p:cond delay="499"/>
                                          </p:stCondLst>
                                        </p:cTn>
                                        <p:tgtEl>
                                          <p:spTgt spid="26"/>
                                        </p:tgtEl>
                                        <p:attrNameLst>
                                          <p:attrName>style.visibility</p:attrName>
                                        </p:attrNameLst>
                                      </p:cBhvr>
                                      <p:to>
                                        <p:strVal val="hidden"/>
                                      </p:to>
                                    </p:set>
                                  </p:childTnLst>
                                </p:cTn>
                              </p:par>
                            </p:childTnLst>
                          </p:cTn>
                        </p:par>
                        <p:par>
                          <p:cTn id="171" fill="hold">
                            <p:stCondLst>
                              <p:cond delay="500"/>
                            </p:stCondLst>
                            <p:childTnLst>
                              <p:par>
                                <p:cTn id="172" presetID="2" presetClass="entr" presetSubtype="1" fill="hold" nodeType="afterEffect">
                                  <p:stCondLst>
                                    <p:cond delay="0"/>
                                  </p:stCondLst>
                                  <p:childTnLst>
                                    <p:set>
                                      <p:cBhvr>
                                        <p:cTn id="173" dur="1" fill="hold">
                                          <p:stCondLst>
                                            <p:cond delay="0"/>
                                          </p:stCondLst>
                                        </p:cTn>
                                        <p:tgtEl>
                                          <p:spTgt spid="32"/>
                                        </p:tgtEl>
                                        <p:attrNameLst>
                                          <p:attrName>style.visibility</p:attrName>
                                        </p:attrNameLst>
                                      </p:cBhvr>
                                      <p:to>
                                        <p:strVal val="visible"/>
                                      </p:to>
                                    </p:set>
                                    <p:anim calcmode="lin" valueType="num">
                                      <p:cBhvr additive="base">
                                        <p:cTn id="174" dur="500" fill="hold"/>
                                        <p:tgtEl>
                                          <p:spTgt spid="32"/>
                                        </p:tgtEl>
                                        <p:attrNameLst>
                                          <p:attrName>ppt_x</p:attrName>
                                        </p:attrNameLst>
                                      </p:cBhvr>
                                      <p:tavLst>
                                        <p:tav tm="0">
                                          <p:val>
                                            <p:strVal val="#ppt_x"/>
                                          </p:val>
                                        </p:tav>
                                        <p:tav tm="100000">
                                          <p:val>
                                            <p:strVal val="#ppt_x"/>
                                          </p:val>
                                        </p:tav>
                                      </p:tavLst>
                                    </p:anim>
                                    <p:anim calcmode="lin" valueType="num">
                                      <p:cBhvr additive="base">
                                        <p:cTn id="175"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xit" presetSubtype="1" fill="hold" nodeType="clickEffect">
                                  <p:stCondLst>
                                    <p:cond delay="0"/>
                                  </p:stCondLst>
                                  <p:childTnLst>
                                    <p:anim calcmode="lin" valueType="num">
                                      <p:cBhvr additive="base">
                                        <p:cTn id="179" dur="500"/>
                                        <p:tgtEl>
                                          <p:spTgt spid="21"/>
                                        </p:tgtEl>
                                        <p:attrNameLst>
                                          <p:attrName>ppt_x</p:attrName>
                                        </p:attrNameLst>
                                      </p:cBhvr>
                                      <p:tavLst>
                                        <p:tav tm="0">
                                          <p:val>
                                            <p:strVal val="ppt_x"/>
                                          </p:val>
                                        </p:tav>
                                        <p:tav tm="100000">
                                          <p:val>
                                            <p:strVal val="ppt_x"/>
                                          </p:val>
                                        </p:tav>
                                      </p:tavLst>
                                    </p:anim>
                                    <p:anim calcmode="lin" valueType="num">
                                      <p:cBhvr additive="base">
                                        <p:cTn id="180" dur="500"/>
                                        <p:tgtEl>
                                          <p:spTgt spid="21"/>
                                        </p:tgtEl>
                                        <p:attrNameLst>
                                          <p:attrName>ppt_y</p:attrName>
                                        </p:attrNameLst>
                                      </p:cBhvr>
                                      <p:tavLst>
                                        <p:tav tm="0">
                                          <p:val>
                                            <p:strVal val="ppt_y"/>
                                          </p:val>
                                        </p:tav>
                                        <p:tav tm="100000">
                                          <p:val>
                                            <p:strVal val="0-ppt_h/2"/>
                                          </p:val>
                                        </p:tav>
                                      </p:tavLst>
                                    </p:anim>
                                    <p:set>
                                      <p:cBhvr>
                                        <p:cTn id="181" dur="1" fill="hold">
                                          <p:stCondLst>
                                            <p:cond delay="499"/>
                                          </p:stCondLst>
                                        </p:cTn>
                                        <p:tgtEl>
                                          <p:spTgt spid="21"/>
                                        </p:tgtEl>
                                        <p:attrNameLst>
                                          <p:attrName>style.visibility</p:attrName>
                                        </p:attrNameLst>
                                      </p:cBhvr>
                                      <p:to>
                                        <p:strVal val="hidden"/>
                                      </p:to>
                                    </p:set>
                                  </p:childTnLst>
                                </p:cTn>
                              </p:par>
                              <p:par>
                                <p:cTn id="182" presetID="2" presetClass="exit" presetSubtype="1" fill="hold" nodeType="withEffect">
                                  <p:stCondLst>
                                    <p:cond delay="0"/>
                                  </p:stCondLst>
                                  <p:childTnLst>
                                    <p:anim calcmode="lin" valueType="num">
                                      <p:cBhvr additive="base">
                                        <p:cTn id="183" dur="500"/>
                                        <p:tgtEl>
                                          <p:spTgt spid="22"/>
                                        </p:tgtEl>
                                        <p:attrNameLst>
                                          <p:attrName>ppt_x</p:attrName>
                                        </p:attrNameLst>
                                      </p:cBhvr>
                                      <p:tavLst>
                                        <p:tav tm="0">
                                          <p:val>
                                            <p:strVal val="ppt_x"/>
                                          </p:val>
                                        </p:tav>
                                        <p:tav tm="100000">
                                          <p:val>
                                            <p:strVal val="ppt_x"/>
                                          </p:val>
                                        </p:tav>
                                      </p:tavLst>
                                    </p:anim>
                                    <p:anim calcmode="lin" valueType="num">
                                      <p:cBhvr additive="base">
                                        <p:cTn id="184" dur="500"/>
                                        <p:tgtEl>
                                          <p:spTgt spid="22"/>
                                        </p:tgtEl>
                                        <p:attrNameLst>
                                          <p:attrName>ppt_y</p:attrName>
                                        </p:attrNameLst>
                                      </p:cBhvr>
                                      <p:tavLst>
                                        <p:tav tm="0">
                                          <p:val>
                                            <p:strVal val="ppt_y"/>
                                          </p:val>
                                        </p:tav>
                                        <p:tav tm="100000">
                                          <p:val>
                                            <p:strVal val="0-ppt_h/2"/>
                                          </p:val>
                                        </p:tav>
                                      </p:tavLst>
                                    </p:anim>
                                    <p:set>
                                      <p:cBhvr>
                                        <p:cTn id="185" dur="1" fill="hold">
                                          <p:stCondLst>
                                            <p:cond delay="499"/>
                                          </p:stCondLst>
                                        </p:cTn>
                                        <p:tgtEl>
                                          <p:spTgt spid="22"/>
                                        </p:tgtEl>
                                        <p:attrNameLst>
                                          <p:attrName>style.visibility</p:attrName>
                                        </p:attrNameLst>
                                      </p:cBhvr>
                                      <p:to>
                                        <p:strVal val="hidden"/>
                                      </p:to>
                                    </p:set>
                                  </p:childTnLst>
                                </p:cTn>
                              </p:par>
                              <p:par>
                                <p:cTn id="186" presetID="2" presetClass="exit" presetSubtype="1" fill="hold" nodeType="withEffect">
                                  <p:stCondLst>
                                    <p:cond delay="0"/>
                                  </p:stCondLst>
                                  <p:childTnLst>
                                    <p:anim calcmode="lin" valueType="num">
                                      <p:cBhvr additive="base">
                                        <p:cTn id="187" dur="500"/>
                                        <p:tgtEl>
                                          <p:spTgt spid="23"/>
                                        </p:tgtEl>
                                        <p:attrNameLst>
                                          <p:attrName>ppt_x</p:attrName>
                                        </p:attrNameLst>
                                      </p:cBhvr>
                                      <p:tavLst>
                                        <p:tav tm="0">
                                          <p:val>
                                            <p:strVal val="ppt_x"/>
                                          </p:val>
                                        </p:tav>
                                        <p:tav tm="100000">
                                          <p:val>
                                            <p:strVal val="ppt_x"/>
                                          </p:val>
                                        </p:tav>
                                      </p:tavLst>
                                    </p:anim>
                                    <p:anim calcmode="lin" valueType="num">
                                      <p:cBhvr additive="base">
                                        <p:cTn id="188" dur="500"/>
                                        <p:tgtEl>
                                          <p:spTgt spid="23"/>
                                        </p:tgtEl>
                                        <p:attrNameLst>
                                          <p:attrName>ppt_y</p:attrName>
                                        </p:attrNameLst>
                                      </p:cBhvr>
                                      <p:tavLst>
                                        <p:tav tm="0">
                                          <p:val>
                                            <p:strVal val="ppt_y"/>
                                          </p:val>
                                        </p:tav>
                                        <p:tav tm="100000">
                                          <p:val>
                                            <p:strVal val="0-ppt_h/2"/>
                                          </p:val>
                                        </p:tav>
                                      </p:tavLst>
                                    </p:anim>
                                    <p:set>
                                      <p:cBhvr>
                                        <p:cTn id="189" dur="1" fill="hold">
                                          <p:stCondLst>
                                            <p:cond delay="499"/>
                                          </p:stCondLst>
                                        </p:cTn>
                                        <p:tgtEl>
                                          <p:spTgt spid="23"/>
                                        </p:tgtEl>
                                        <p:attrNameLst>
                                          <p:attrName>style.visibility</p:attrName>
                                        </p:attrNameLst>
                                      </p:cBhvr>
                                      <p:to>
                                        <p:strVal val="hidden"/>
                                      </p:to>
                                    </p:set>
                                  </p:childTnLst>
                                </p:cTn>
                              </p:par>
                              <p:par>
                                <p:cTn id="190" presetID="2" presetClass="exit" presetSubtype="1" fill="hold" nodeType="withEffect">
                                  <p:stCondLst>
                                    <p:cond delay="0"/>
                                  </p:stCondLst>
                                  <p:childTnLst>
                                    <p:anim calcmode="lin" valueType="num">
                                      <p:cBhvr additive="base">
                                        <p:cTn id="191" dur="500"/>
                                        <p:tgtEl>
                                          <p:spTgt spid="32"/>
                                        </p:tgtEl>
                                        <p:attrNameLst>
                                          <p:attrName>ppt_x</p:attrName>
                                        </p:attrNameLst>
                                      </p:cBhvr>
                                      <p:tavLst>
                                        <p:tav tm="0">
                                          <p:val>
                                            <p:strVal val="ppt_x"/>
                                          </p:val>
                                        </p:tav>
                                        <p:tav tm="100000">
                                          <p:val>
                                            <p:strVal val="ppt_x"/>
                                          </p:val>
                                        </p:tav>
                                      </p:tavLst>
                                    </p:anim>
                                    <p:anim calcmode="lin" valueType="num">
                                      <p:cBhvr additive="base">
                                        <p:cTn id="192" dur="500"/>
                                        <p:tgtEl>
                                          <p:spTgt spid="32"/>
                                        </p:tgtEl>
                                        <p:attrNameLst>
                                          <p:attrName>ppt_y</p:attrName>
                                        </p:attrNameLst>
                                      </p:cBhvr>
                                      <p:tavLst>
                                        <p:tav tm="0">
                                          <p:val>
                                            <p:strVal val="ppt_y"/>
                                          </p:val>
                                        </p:tav>
                                        <p:tav tm="100000">
                                          <p:val>
                                            <p:strVal val="0-ppt_h/2"/>
                                          </p:val>
                                        </p:tav>
                                      </p:tavLst>
                                    </p:anim>
                                    <p:set>
                                      <p:cBhvr>
                                        <p:cTn id="193" dur="1" fill="hold">
                                          <p:stCondLst>
                                            <p:cond delay="499"/>
                                          </p:stCondLst>
                                        </p:cTn>
                                        <p:tgtEl>
                                          <p:spTgt spid="32"/>
                                        </p:tgtEl>
                                        <p:attrNameLst>
                                          <p:attrName>style.visibility</p:attrName>
                                        </p:attrNameLst>
                                      </p:cBhvr>
                                      <p:to>
                                        <p:strVal val="hidden"/>
                                      </p:to>
                                    </p:set>
                                  </p:childTnLst>
                                </p:cTn>
                              </p:par>
                              <p:par>
                                <p:cTn id="194" presetID="2" presetClass="exit" presetSubtype="1" fill="hold" nodeType="withEffect">
                                  <p:stCondLst>
                                    <p:cond delay="0"/>
                                  </p:stCondLst>
                                  <p:childTnLst>
                                    <p:anim calcmode="lin" valueType="num">
                                      <p:cBhvr additive="base">
                                        <p:cTn id="195" dur="500"/>
                                        <p:tgtEl>
                                          <p:spTgt spid="24"/>
                                        </p:tgtEl>
                                        <p:attrNameLst>
                                          <p:attrName>ppt_x</p:attrName>
                                        </p:attrNameLst>
                                      </p:cBhvr>
                                      <p:tavLst>
                                        <p:tav tm="0">
                                          <p:val>
                                            <p:strVal val="ppt_x"/>
                                          </p:val>
                                        </p:tav>
                                        <p:tav tm="100000">
                                          <p:val>
                                            <p:strVal val="ppt_x"/>
                                          </p:val>
                                        </p:tav>
                                      </p:tavLst>
                                    </p:anim>
                                    <p:anim calcmode="lin" valueType="num">
                                      <p:cBhvr additive="base">
                                        <p:cTn id="196" dur="500"/>
                                        <p:tgtEl>
                                          <p:spTgt spid="24"/>
                                        </p:tgtEl>
                                        <p:attrNameLst>
                                          <p:attrName>ppt_y</p:attrName>
                                        </p:attrNameLst>
                                      </p:cBhvr>
                                      <p:tavLst>
                                        <p:tav tm="0">
                                          <p:val>
                                            <p:strVal val="ppt_y"/>
                                          </p:val>
                                        </p:tav>
                                        <p:tav tm="100000">
                                          <p:val>
                                            <p:strVal val="0-ppt_h/2"/>
                                          </p:val>
                                        </p:tav>
                                      </p:tavLst>
                                    </p:anim>
                                    <p:set>
                                      <p:cBhvr>
                                        <p:cTn id="197" dur="1" fill="hold">
                                          <p:stCondLst>
                                            <p:cond delay="499"/>
                                          </p:stCondLst>
                                        </p:cTn>
                                        <p:tgtEl>
                                          <p:spTgt spid="24"/>
                                        </p:tgtEl>
                                        <p:attrNameLst>
                                          <p:attrName>style.visibility</p:attrName>
                                        </p:attrNameLst>
                                      </p:cBhvr>
                                      <p:to>
                                        <p:strVal val="hidden"/>
                                      </p:to>
                                    </p:set>
                                  </p:childTnLst>
                                </p:cTn>
                              </p:par>
                            </p:childTnLst>
                          </p:cTn>
                        </p:par>
                        <p:par>
                          <p:cTn id="198" fill="hold">
                            <p:stCondLst>
                              <p:cond delay="500"/>
                            </p:stCondLst>
                            <p:childTnLst>
                              <p:par>
                                <p:cTn id="199" presetID="2" presetClass="entr" presetSubtype="1" fill="hold" nodeType="afterEffect">
                                  <p:stCondLst>
                                    <p:cond delay="0"/>
                                  </p:stCondLst>
                                  <p:childTnLst>
                                    <p:set>
                                      <p:cBhvr>
                                        <p:cTn id="200" dur="1" fill="hold">
                                          <p:stCondLst>
                                            <p:cond delay="0"/>
                                          </p:stCondLst>
                                        </p:cTn>
                                        <p:tgtEl>
                                          <p:spTgt spid="33"/>
                                        </p:tgtEl>
                                        <p:attrNameLst>
                                          <p:attrName>style.visibility</p:attrName>
                                        </p:attrNameLst>
                                      </p:cBhvr>
                                      <p:to>
                                        <p:strVal val="visible"/>
                                      </p:to>
                                    </p:set>
                                    <p:anim calcmode="lin" valueType="num">
                                      <p:cBhvr additive="base">
                                        <p:cTn id="201" dur="500" fill="hold"/>
                                        <p:tgtEl>
                                          <p:spTgt spid="33"/>
                                        </p:tgtEl>
                                        <p:attrNameLst>
                                          <p:attrName>ppt_x</p:attrName>
                                        </p:attrNameLst>
                                      </p:cBhvr>
                                      <p:tavLst>
                                        <p:tav tm="0">
                                          <p:val>
                                            <p:strVal val="#ppt_x"/>
                                          </p:val>
                                        </p:tav>
                                        <p:tav tm="100000">
                                          <p:val>
                                            <p:strVal val="#ppt_x"/>
                                          </p:val>
                                        </p:tav>
                                      </p:tavLst>
                                    </p:anim>
                                    <p:anim calcmode="lin" valueType="num">
                                      <p:cBhvr additive="base">
                                        <p:cTn id="202"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1" fill="hold" nodeType="clickEffect">
                                  <p:stCondLst>
                                    <p:cond delay="0"/>
                                  </p:stCondLst>
                                  <p:childTnLst>
                                    <p:anim calcmode="lin" valueType="num">
                                      <p:cBhvr additive="base">
                                        <p:cTn id="206" dur="500"/>
                                        <p:tgtEl>
                                          <p:spTgt spid="15"/>
                                        </p:tgtEl>
                                        <p:attrNameLst>
                                          <p:attrName>ppt_x</p:attrName>
                                        </p:attrNameLst>
                                      </p:cBhvr>
                                      <p:tavLst>
                                        <p:tav tm="0">
                                          <p:val>
                                            <p:strVal val="ppt_x"/>
                                          </p:val>
                                        </p:tav>
                                        <p:tav tm="100000">
                                          <p:val>
                                            <p:strVal val="ppt_x"/>
                                          </p:val>
                                        </p:tav>
                                      </p:tavLst>
                                    </p:anim>
                                    <p:anim calcmode="lin" valueType="num">
                                      <p:cBhvr additive="base">
                                        <p:cTn id="207" dur="500"/>
                                        <p:tgtEl>
                                          <p:spTgt spid="15"/>
                                        </p:tgtEl>
                                        <p:attrNameLst>
                                          <p:attrName>ppt_y</p:attrName>
                                        </p:attrNameLst>
                                      </p:cBhvr>
                                      <p:tavLst>
                                        <p:tav tm="0">
                                          <p:val>
                                            <p:strVal val="ppt_y"/>
                                          </p:val>
                                        </p:tav>
                                        <p:tav tm="100000">
                                          <p:val>
                                            <p:strVal val="0-ppt_h/2"/>
                                          </p:val>
                                        </p:tav>
                                      </p:tavLst>
                                    </p:anim>
                                    <p:set>
                                      <p:cBhvr>
                                        <p:cTn id="208" dur="1" fill="hold">
                                          <p:stCondLst>
                                            <p:cond delay="499"/>
                                          </p:stCondLst>
                                        </p:cTn>
                                        <p:tgtEl>
                                          <p:spTgt spid="15"/>
                                        </p:tgtEl>
                                        <p:attrNameLst>
                                          <p:attrName>style.visibility</p:attrName>
                                        </p:attrNameLst>
                                      </p:cBhvr>
                                      <p:to>
                                        <p:strVal val="hidden"/>
                                      </p:to>
                                    </p:set>
                                  </p:childTnLst>
                                </p:cTn>
                              </p:par>
                              <p:par>
                                <p:cTn id="209" presetID="2" presetClass="exit" presetSubtype="1" fill="hold" nodeType="withEffect">
                                  <p:stCondLst>
                                    <p:cond delay="0"/>
                                  </p:stCondLst>
                                  <p:childTnLst>
                                    <p:anim calcmode="lin" valueType="num">
                                      <p:cBhvr additive="base">
                                        <p:cTn id="210" dur="500"/>
                                        <p:tgtEl>
                                          <p:spTgt spid="17"/>
                                        </p:tgtEl>
                                        <p:attrNameLst>
                                          <p:attrName>ppt_x</p:attrName>
                                        </p:attrNameLst>
                                      </p:cBhvr>
                                      <p:tavLst>
                                        <p:tav tm="0">
                                          <p:val>
                                            <p:strVal val="ppt_x"/>
                                          </p:val>
                                        </p:tav>
                                        <p:tav tm="100000">
                                          <p:val>
                                            <p:strVal val="ppt_x"/>
                                          </p:val>
                                        </p:tav>
                                      </p:tavLst>
                                    </p:anim>
                                    <p:anim calcmode="lin" valueType="num">
                                      <p:cBhvr additive="base">
                                        <p:cTn id="211" dur="500"/>
                                        <p:tgtEl>
                                          <p:spTgt spid="17"/>
                                        </p:tgtEl>
                                        <p:attrNameLst>
                                          <p:attrName>ppt_y</p:attrName>
                                        </p:attrNameLst>
                                      </p:cBhvr>
                                      <p:tavLst>
                                        <p:tav tm="0">
                                          <p:val>
                                            <p:strVal val="ppt_y"/>
                                          </p:val>
                                        </p:tav>
                                        <p:tav tm="100000">
                                          <p:val>
                                            <p:strVal val="0-ppt_h/2"/>
                                          </p:val>
                                        </p:tav>
                                      </p:tavLst>
                                    </p:anim>
                                    <p:set>
                                      <p:cBhvr>
                                        <p:cTn id="212" dur="1" fill="hold">
                                          <p:stCondLst>
                                            <p:cond delay="499"/>
                                          </p:stCondLst>
                                        </p:cTn>
                                        <p:tgtEl>
                                          <p:spTgt spid="17"/>
                                        </p:tgtEl>
                                        <p:attrNameLst>
                                          <p:attrName>style.visibility</p:attrName>
                                        </p:attrNameLst>
                                      </p:cBhvr>
                                      <p:to>
                                        <p:strVal val="hidden"/>
                                      </p:to>
                                    </p:set>
                                  </p:childTnLst>
                                </p:cTn>
                              </p:par>
                              <p:par>
                                <p:cTn id="213" presetID="2" presetClass="exit" presetSubtype="1" fill="hold" nodeType="withEffect">
                                  <p:stCondLst>
                                    <p:cond delay="0"/>
                                  </p:stCondLst>
                                  <p:childTnLst>
                                    <p:anim calcmode="lin" valueType="num">
                                      <p:cBhvr additive="base">
                                        <p:cTn id="214" dur="500"/>
                                        <p:tgtEl>
                                          <p:spTgt spid="18"/>
                                        </p:tgtEl>
                                        <p:attrNameLst>
                                          <p:attrName>ppt_x</p:attrName>
                                        </p:attrNameLst>
                                      </p:cBhvr>
                                      <p:tavLst>
                                        <p:tav tm="0">
                                          <p:val>
                                            <p:strVal val="ppt_x"/>
                                          </p:val>
                                        </p:tav>
                                        <p:tav tm="100000">
                                          <p:val>
                                            <p:strVal val="ppt_x"/>
                                          </p:val>
                                        </p:tav>
                                      </p:tavLst>
                                    </p:anim>
                                    <p:anim calcmode="lin" valueType="num">
                                      <p:cBhvr additive="base">
                                        <p:cTn id="215" dur="500"/>
                                        <p:tgtEl>
                                          <p:spTgt spid="18"/>
                                        </p:tgtEl>
                                        <p:attrNameLst>
                                          <p:attrName>ppt_y</p:attrName>
                                        </p:attrNameLst>
                                      </p:cBhvr>
                                      <p:tavLst>
                                        <p:tav tm="0">
                                          <p:val>
                                            <p:strVal val="ppt_y"/>
                                          </p:val>
                                        </p:tav>
                                        <p:tav tm="100000">
                                          <p:val>
                                            <p:strVal val="0-ppt_h/2"/>
                                          </p:val>
                                        </p:tav>
                                      </p:tavLst>
                                    </p:anim>
                                    <p:set>
                                      <p:cBhvr>
                                        <p:cTn id="216" dur="1" fill="hold">
                                          <p:stCondLst>
                                            <p:cond delay="499"/>
                                          </p:stCondLst>
                                        </p:cTn>
                                        <p:tgtEl>
                                          <p:spTgt spid="18"/>
                                        </p:tgtEl>
                                        <p:attrNameLst>
                                          <p:attrName>style.visibility</p:attrName>
                                        </p:attrNameLst>
                                      </p:cBhvr>
                                      <p:to>
                                        <p:strVal val="hidden"/>
                                      </p:to>
                                    </p:set>
                                  </p:childTnLst>
                                </p:cTn>
                              </p:par>
                              <p:par>
                                <p:cTn id="217" presetID="2" presetClass="exit" presetSubtype="1" fill="hold" nodeType="withEffect">
                                  <p:stCondLst>
                                    <p:cond delay="0"/>
                                  </p:stCondLst>
                                  <p:childTnLst>
                                    <p:anim calcmode="lin" valueType="num">
                                      <p:cBhvr additive="base">
                                        <p:cTn id="218" dur="500"/>
                                        <p:tgtEl>
                                          <p:spTgt spid="33"/>
                                        </p:tgtEl>
                                        <p:attrNameLst>
                                          <p:attrName>ppt_x</p:attrName>
                                        </p:attrNameLst>
                                      </p:cBhvr>
                                      <p:tavLst>
                                        <p:tav tm="0">
                                          <p:val>
                                            <p:strVal val="ppt_x"/>
                                          </p:val>
                                        </p:tav>
                                        <p:tav tm="100000">
                                          <p:val>
                                            <p:strVal val="ppt_x"/>
                                          </p:val>
                                        </p:tav>
                                      </p:tavLst>
                                    </p:anim>
                                    <p:anim calcmode="lin" valueType="num">
                                      <p:cBhvr additive="base">
                                        <p:cTn id="219" dur="500"/>
                                        <p:tgtEl>
                                          <p:spTgt spid="33"/>
                                        </p:tgtEl>
                                        <p:attrNameLst>
                                          <p:attrName>ppt_y</p:attrName>
                                        </p:attrNameLst>
                                      </p:cBhvr>
                                      <p:tavLst>
                                        <p:tav tm="0">
                                          <p:val>
                                            <p:strVal val="ppt_y"/>
                                          </p:val>
                                        </p:tav>
                                        <p:tav tm="100000">
                                          <p:val>
                                            <p:strVal val="0-ppt_h/2"/>
                                          </p:val>
                                        </p:tav>
                                      </p:tavLst>
                                    </p:anim>
                                    <p:set>
                                      <p:cBhvr>
                                        <p:cTn id="220" dur="1" fill="hold">
                                          <p:stCondLst>
                                            <p:cond delay="499"/>
                                          </p:stCondLst>
                                        </p:cTn>
                                        <p:tgtEl>
                                          <p:spTgt spid="33"/>
                                        </p:tgtEl>
                                        <p:attrNameLst>
                                          <p:attrName>style.visibility</p:attrName>
                                        </p:attrNameLst>
                                      </p:cBhvr>
                                      <p:to>
                                        <p:strVal val="hidden"/>
                                      </p:to>
                                    </p:set>
                                  </p:childTnLst>
                                </p:cTn>
                              </p:par>
                              <p:par>
                                <p:cTn id="221" presetID="2" presetClass="exit" presetSubtype="1" fill="hold" nodeType="withEffect">
                                  <p:stCondLst>
                                    <p:cond delay="0"/>
                                  </p:stCondLst>
                                  <p:childTnLst>
                                    <p:anim calcmode="lin" valueType="num">
                                      <p:cBhvr additive="base">
                                        <p:cTn id="222" dur="500"/>
                                        <p:tgtEl>
                                          <p:spTgt spid="19"/>
                                        </p:tgtEl>
                                        <p:attrNameLst>
                                          <p:attrName>ppt_x</p:attrName>
                                        </p:attrNameLst>
                                      </p:cBhvr>
                                      <p:tavLst>
                                        <p:tav tm="0">
                                          <p:val>
                                            <p:strVal val="ppt_x"/>
                                          </p:val>
                                        </p:tav>
                                        <p:tav tm="100000">
                                          <p:val>
                                            <p:strVal val="ppt_x"/>
                                          </p:val>
                                        </p:tav>
                                      </p:tavLst>
                                    </p:anim>
                                    <p:anim calcmode="lin" valueType="num">
                                      <p:cBhvr additive="base">
                                        <p:cTn id="223" dur="500"/>
                                        <p:tgtEl>
                                          <p:spTgt spid="19"/>
                                        </p:tgtEl>
                                        <p:attrNameLst>
                                          <p:attrName>ppt_y</p:attrName>
                                        </p:attrNameLst>
                                      </p:cBhvr>
                                      <p:tavLst>
                                        <p:tav tm="0">
                                          <p:val>
                                            <p:strVal val="ppt_y"/>
                                          </p:val>
                                        </p:tav>
                                        <p:tav tm="100000">
                                          <p:val>
                                            <p:strVal val="0-ppt_h/2"/>
                                          </p:val>
                                        </p:tav>
                                      </p:tavLst>
                                    </p:anim>
                                    <p:set>
                                      <p:cBhvr>
                                        <p:cTn id="224" dur="1" fill="hold">
                                          <p:stCondLst>
                                            <p:cond delay="499"/>
                                          </p:stCondLst>
                                        </p:cTn>
                                        <p:tgtEl>
                                          <p:spTgt spid="19"/>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2" presetClass="entr" presetSubtype="1" fill="hold" nodeType="clickEffect">
                                  <p:stCondLst>
                                    <p:cond delay="0"/>
                                  </p:stCondLst>
                                  <p:childTnLst>
                                    <p:set>
                                      <p:cBhvr>
                                        <p:cTn id="228" dur="1" fill="hold">
                                          <p:stCondLst>
                                            <p:cond delay="0"/>
                                          </p:stCondLst>
                                        </p:cTn>
                                        <p:tgtEl>
                                          <p:spTgt spid="11"/>
                                        </p:tgtEl>
                                        <p:attrNameLst>
                                          <p:attrName>style.visibility</p:attrName>
                                        </p:attrNameLst>
                                      </p:cBhvr>
                                      <p:to>
                                        <p:strVal val="visible"/>
                                      </p:to>
                                    </p:set>
                                    <p:anim calcmode="lin" valueType="num">
                                      <p:cBhvr additive="base">
                                        <p:cTn id="229" dur="500" fill="hold"/>
                                        <p:tgtEl>
                                          <p:spTgt spid="11"/>
                                        </p:tgtEl>
                                        <p:attrNameLst>
                                          <p:attrName>ppt_x</p:attrName>
                                        </p:attrNameLst>
                                      </p:cBhvr>
                                      <p:tavLst>
                                        <p:tav tm="0">
                                          <p:val>
                                            <p:strVal val="#ppt_x"/>
                                          </p:val>
                                        </p:tav>
                                        <p:tav tm="100000">
                                          <p:val>
                                            <p:strVal val="#ppt_x"/>
                                          </p:val>
                                        </p:tav>
                                      </p:tavLst>
                                    </p:anim>
                                    <p:anim calcmode="lin" valueType="num">
                                      <p:cBhvr additive="base">
                                        <p:cTn id="23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xit" presetSubtype="1" fill="hold" nodeType="clickEffect">
                                  <p:stCondLst>
                                    <p:cond delay="0"/>
                                  </p:stCondLst>
                                  <p:childTnLst>
                                    <p:anim calcmode="lin" valueType="num">
                                      <p:cBhvr additive="base">
                                        <p:cTn id="234" dur="500"/>
                                        <p:tgtEl>
                                          <p:spTgt spid="12"/>
                                        </p:tgtEl>
                                        <p:attrNameLst>
                                          <p:attrName>ppt_x</p:attrName>
                                        </p:attrNameLst>
                                      </p:cBhvr>
                                      <p:tavLst>
                                        <p:tav tm="0">
                                          <p:val>
                                            <p:strVal val="ppt_x"/>
                                          </p:val>
                                        </p:tav>
                                        <p:tav tm="100000">
                                          <p:val>
                                            <p:strVal val="ppt_x"/>
                                          </p:val>
                                        </p:tav>
                                      </p:tavLst>
                                    </p:anim>
                                    <p:anim calcmode="lin" valueType="num">
                                      <p:cBhvr additive="base">
                                        <p:cTn id="235" dur="500"/>
                                        <p:tgtEl>
                                          <p:spTgt spid="12"/>
                                        </p:tgtEl>
                                        <p:attrNameLst>
                                          <p:attrName>ppt_y</p:attrName>
                                        </p:attrNameLst>
                                      </p:cBhvr>
                                      <p:tavLst>
                                        <p:tav tm="0">
                                          <p:val>
                                            <p:strVal val="ppt_y"/>
                                          </p:val>
                                        </p:tav>
                                        <p:tav tm="100000">
                                          <p:val>
                                            <p:strVal val="0-ppt_h/2"/>
                                          </p:val>
                                        </p:tav>
                                      </p:tavLst>
                                    </p:anim>
                                    <p:set>
                                      <p:cBhvr>
                                        <p:cTn id="236" dur="1" fill="hold">
                                          <p:stCondLst>
                                            <p:cond delay="499"/>
                                          </p:stCondLst>
                                        </p:cTn>
                                        <p:tgtEl>
                                          <p:spTgt spid="12"/>
                                        </p:tgtEl>
                                        <p:attrNameLst>
                                          <p:attrName>style.visibility</p:attrName>
                                        </p:attrNameLst>
                                      </p:cBhvr>
                                      <p:to>
                                        <p:strVal val="hidden"/>
                                      </p:to>
                                    </p:set>
                                  </p:childTnLst>
                                </p:cTn>
                              </p:par>
                              <p:par>
                                <p:cTn id="237" presetID="2" presetClass="exit" presetSubtype="1" fill="hold" nodeType="withEffect">
                                  <p:stCondLst>
                                    <p:cond delay="0"/>
                                  </p:stCondLst>
                                  <p:childTnLst>
                                    <p:anim calcmode="lin" valueType="num">
                                      <p:cBhvr additive="base">
                                        <p:cTn id="238" dur="500"/>
                                        <p:tgtEl>
                                          <p:spTgt spid="13"/>
                                        </p:tgtEl>
                                        <p:attrNameLst>
                                          <p:attrName>ppt_x</p:attrName>
                                        </p:attrNameLst>
                                      </p:cBhvr>
                                      <p:tavLst>
                                        <p:tav tm="0">
                                          <p:val>
                                            <p:strVal val="ppt_x"/>
                                          </p:val>
                                        </p:tav>
                                        <p:tav tm="100000">
                                          <p:val>
                                            <p:strVal val="ppt_x"/>
                                          </p:val>
                                        </p:tav>
                                      </p:tavLst>
                                    </p:anim>
                                    <p:anim calcmode="lin" valueType="num">
                                      <p:cBhvr additive="base">
                                        <p:cTn id="239" dur="500"/>
                                        <p:tgtEl>
                                          <p:spTgt spid="13"/>
                                        </p:tgtEl>
                                        <p:attrNameLst>
                                          <p:attrName>ppt_y</p:attrName>
                                        </p:attrNameLst>
                                      </p:cBhvr>
                                      <p:tavLst>
                                        <p:tav tm="0">
                                          <p:val>
                                            <p:strVal val="ppt_y"/>
                                          </p:val>
                                        </p:tav>
                                        <p:tav tm="100000">
                                          <p:val>
                                            <p:strVal val="0-ppt_h/2"/>
                                          </p:val>
                                        </p:tav>
                                      </p:tavLst>
                                    </p:anim>
                                    <p:set>
                                      <p:cBhvr>
                                        <p:cTn id="240" dur="1" fill="hold">
                                          <p:stCondLst>
                                            <p:cond delay="499"/>
                                          </p:stCondLst>
                                        </p:cTn>
                                        <p:tgtEl>
                                          <p:spTgt spid="13"/>
                                        </p:tgtEl>
                                        <p:attrNameLst>
                                          <p:attrName>style.visibility</p:attrName>
                                        </p:attrNameLst>
                                      </p:cBhvr>
                                      <p:to>
                                        <p:strVal val="hidden"/>
                                      </p:to>
                                    </p:set>
                                  </p:childTnLst>
                                </p:cTn>
                              </p:par>
                              <p:par>
                                <p:cTn id="241" presetID="2" presetClass="exit" presetSubtype="1" fill="hold" nodeType="withEffect">
                                  <p:stCondLst>
                                    <p:cond delay="0"/>
                                  </p:stCondLst>
                                  <p:childTnLst>
                                    <p:anim calcmode="lin" valueType="num">
                                      <p:cBhvr additive="base">
                                        <p:cTn id="242" dur="500"/>
                                        <p:tgtEl>
                                          <p:spTgt spid="16"/>
                                        </p:tgtEl>
                                        <p:attrNameLst>
                                          <p:attrName>ppt_x</p:attrName>
                                        </p:attrNameLst>
                                      </p:cBhvr>
                                      <p:tavLst>
                                        <p:tav tm="0">
                                          <p:val>
                                            <p:strVal val="ppt_x"/>
                                          </p:val>
                                        </p:tav>
                                        <p:tav tm="100000">
                                          <p:val>
                                            <p:strVal val="ppt_x"/>
                                          </p:val>
                                        </p:tav>
                                      </p:tavLst>
                                    </p:anim>
                                    <p:anim calcmode="lin" valueType="num">
                                      <p:cBhvr additive="base">
                                        <p:cTn id="243" dur="500"/>
                                        <p:tgtEl>
                                          <p:spTgt spid="16"/>
                                        </p:tgtEl>
                                        <p:attrNameLst>
                                          <p:attrName>ppt_y</p:attrName>
                                        </p:attrNameLst>
                                      </p:cBhvr>
                                      <p:tavLst>
                                        <p:tav tm="0">
                                          <p:val>
                                            <p:strVal val="ppt_y"/>
                                          </p:val>
                                        </p:tav>
                                        <p:tav tm="100000">
                                          <p:val>
                                            <p:strVal val="0-ppt_h/2"/>
                                          </p:val>
                                        </p:tav>
                                      </p:tavLst>
                                    </p:anim>
                                    <p:set>
                                      <p:cBhvr>
                                        <p:cTn id="244" dur="1" fill="hold">
                                          <p:stCondLst>
                                            <p:cond delay="499"/>
                                          </p:stCondLst>
                                        </p:cTn>
                                        <p:tgtEl>
                                          <p:spTgt spid="16"/>
                                        </p:tgtEl>
                                        <p:attrNameLst>
                                          <p:attrName>style.visibility</p:attrName>
                                        </p:attrNameLst>
                                      </p:cBhvr>
                                      <p:to>
                                        <p:strVal val="hidden"/>
                                      </p:to>
                                    </p:set>
                                  </p:childTnLst>
                                </p:cTn>
                              </p:par>
                              <p:par>
                                <p:cTn id="245" presetID="2" presetClass="exit" presetSubtype="1" fill="hold" nodeType="withEffect">
                                  <p:stCondLst>
                                    <p:cond delay="0"/>
                                  </p:stCondLst>
                                  <p:childTnLst>
                                    <p:anim calcmode="lin" valueType="num">
                                      <p:cBhvr additive="base">
                                        <p:cTn id="246" dur="500"/>
                                        <p:tgtEl>
                                          <p:spTgt spid="11"/>
                                        </p:tgtEl>
                                        <p:attrNameLst>
                                          <p:attrName>ppt_x</p:attrName>
                                        </p:attrNameLst>
                                      </p:cBhvr>
                                      <p:tavLst>
                                        <p:tav tm="0">
                                          <p:val>
                                            <p:strVal val="ppt_x"/>
                                          </p:val>
                                        </p:tav>
                                        <p:tav tm="100000">
                                          <p:val>
                                            <p:strVal val="ppt_x"/>
                                          </p:val>
                                        </p:tav>
                                      </p:tavLst>
                                    </p:anim>
                                    <p:anim calcmode="lin" valueType="num">
                                      <p:cBhvr additive="base">
                                        <p:cTn id="247" dur="500"/>
                                        <p:tgtEl>
                                          <p:spTgt spid="11"/>
                                        </p:tgtEl>
                                        <p:attrNameLst>
                                          <p:attrName>ppt_y</p:attrName>
                                        </p:attrNameLst>
                                      </p:cBhvr>
                                      <p:tavLst>
                                        <p:tav tm="0">
                                          <p:val>
                                            <p:strVal val="ppt_y"/>
                                          </p:val>
                                        </p:tav>
                                        <p:tav tm="100000">
                                          <p:val>
                                            <p:strVal val="0-ppt_h/2"/>
                                          </p:val>
                                        </p:tav>
                                      </p:tavLst>
                                    </p:anim>
                                    <p:set>
                                      <p:cBhvr>
                                        <p:cTn id="248" dur="1" fill="hold">
                                          <p:stCondLst>
                                            <p:cond delay="499"/>
                                          </p:stCondLst>
                                        </p:cTn>
                                        <p:tgtEl>
                                          <p:spTgt spid="1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1" fill="hold" nodeType="clickEffect">
                                  <p:stCondLst>
                                    <p:cond delay="0"/>
                                  </p:stCondLst>
                                  <p:childTnLst>
                                    <p:set>
                                      <p:cBhvr>
                                        <p:cTn id="252" dur="1" fill="hold">
                                          <p:stCondLst>
                                            <p:cond delay="0"/>
                                          </p:stCondLst>
                                        </p:cTn>
                                        <p:tgtEl>
                                          <p:spTgt spid="34"/>
                                        </p:tgtEl>
                                        <p:attrNameLst>
                                          <p:attrName>style.visibility</p:attrName>
                                        </p:attrNameLst>
                                      </p:cBhvr>
                                      <p:to>
                                        <p:strVal val="visible"/>
                                      </p:to>
                                    </p:set>
                                    <p:anim calcmode="lin" valueType="num">
                                      <p:cBhvr additive="base">
                                        <p:cTn id="253" dur="500" fill="hold"/>
                                        <p:tgtEl>
                                          <p:spTgt spid="34"/>
                                        </p:tgtEl>
                                        <p:attrNameLst>
                                          <p:attrName>ppt_x</p:attrName>
                                        </p:attrNameLst>
                                      </p:cBhvr>
                                      <p:tavLst>
                                        <p:tav tm="0">
                                          <p:val>
                                            <p:strVal val="#ppt_x"/>
                                          </p:val>
                                        </p:tav>
                                        <p:tav tm="100000">
                                          <p:val>
                                            <p:strVal val="#ppt_x"/>
                                          </p:val>
                                        </p:tav>
                                      </p:tavLst>
                                    </p:anim>
                                    <p:anim calcmode="lin" valueType="num">
                                      <p:cBhvr additive="base">
                                        <p:cTn id="25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0070C0"/>
                </a:solidFill>
                <a:latin typeface="黑体" pitchFamily="49" charset="-122"/>
                <a:ea typeface="黑体" pitchFamily="49" charset="-122"/>
              </a:rPr>
              <a:t>7.3 </a:t>
            </a:r>
            <a:r>
              <a:rPr lang="zh-CN" altLang="en-US" sz="2800" b="1" dirty="0" smtClean="0">
                <a:solidFill>
                  <a:srgbClr val="0070C0"/>
                </a:solidFill>
                <a:latin typeface="黑体" pitchFamily="49" charset="-122"/>
                <a:ea typeface="黑体" pitchFamily="49" charset="-122"/>
              </a:rPr>
              <a:t>分析和翻译程序的自动生成工具</a:t>
            </a:r>
            <a:r>
              <a:rPr lang="en-US" altLang="zh-CN" sz="2800" b="1" dirty="0" err="1" smtClean="0">
                <a:solidFill>
                  <a:srgbClr val="0070C0"/>
                </a:solidFill>
                <a:latin typeface="黑体" pitchFamily="49" charset="-122"/>
                <a:ea typeface="黑体" pitchFamily="49" charset="-122"/>
              </a:rPr>
              <a:t>yacc</a:t>
            </a:r>
            <a:endParaRPr lang="zh-CN" altLang="en-US" sz="2800" b="1" dirty="0">
              <a:solidFill>
                <a:srgbClr val="0070C0"/>
              </a:solidFill>
              <a:latin typeface="黑体" pitchFamily="49" charset="-122"/>
              <a:ea typeface="黑体" pitchFamily="49" charset="-122"/>
            </a:endParaRPr>
          </a:p>
        </p:txBody>
      </p:sp>
      <p:sp>
        <p:nvSpPr>
          <p:cNvPr id="6" name="Rectangle 12"/>
          <p:cNvSpPr>
            <a:spLocks noChangeArrowheads="1"/>
          </p:cNvSpPr>
          <p:nvPr/>
        </p:nvSpPr>
        <p:spPr bwMode="auto">
          <a:xfrm>
            <a:off x="685800" y="1104543"/>
            <a:ext cx="7467600" cy="481863"/>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a:t>
            </a:r>
            <a:r>
              <a:rPr lang="zh-CN" altLang="en-US" sz="2000" b="1" dirty="0" smtClean="0">
                <a:solidFill>
                  <a:srgbClr val="000000"/>
                </a:solidFill>
                <a:latin typeface="+mn-ea"/>
                <a:ea typeface="+mn-ea"/>
              </a:rPr>
              <a:t>详见实验教材</a:t>
            </a:r>
            <a:endParaRPr lang="zh-CN" altLang="en-US" sz="2000" b="1" dirty="0">
              <a:solidFill>
                <a:srgbClr val="000000"/>
              </a:solidFill>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32</a:t>
            </a:fld>
            <a:endParaRPr lang="en-US" altLang="zh-CN"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087438" y="5257800"/>
            <a:ext cx="1219200" cy="944563"/>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0" name="Text Box 2"/>
          <p:cNvSpPr txBox="1">
            <a:spLocks noChangeArrowheads="1"/>
          </p:cNvSpPr>
          <p:nvPr/>
        </p:nvSpPr>
        <p:spPr bwMode="auto">
          <a:xfrm>
            <a:off x="381000" y="1192173"/>
            <a:ext cx="8077200" cy="5047536"/>
          </a:xfrm>
          <a:prstGeom prst="rect">
            <a:avLst/>
          </a:prstGeom>
          <a:noFill/>
          <a:ln w="9525">
            <a:noFill/>
            <a:miter lim="800000"/>
            <a:headEnd/>
            <a:tailEnd/>
          </a:ln>
        </p:spPr>
        <p:txBody>
          <a:bodyPr wrap="square">
            <a:spAutoFit/>
          </a:bodyPr>
          <a:lstStyle/>
          <a:p>
            <a:pPr indent="519113" algn="l">
              <a:lnSpc>
                <a:spcPct val="120000"/>
              </a:lnSpc>
              <a:spcBef>
                <a:spcPct val="40000"/>
              </a:spcBef>
            </a:pPr>
            <a:r>
              <a:rPr lang="zh-CN" altLang="en-US" sz="2000" b="1" dirty="0" smtClean="0">
                <a:latin typeface="+mn-ea"/>
                <a:ea typeface="+mn-ea"/>
              </a:rPr>
              <a:t>本章研究语义分析的基本原理和方法，主要介绍属性文法和翻译模式的形式及其特点，在语法分析过程制导下，如何进行语义分析的各种相应的技术。</a:t>
            </a:r>
            <a:endParaRPr lang="en-US" altLang="zh-CN" sz="2000" b="1" dirty="0" smtClean="0">
              <a:latin typeface="+mn-ea"/>
              <a:ea typeface="+mn-ea"/>
            </a:endParaRPr>
          </a:p>
          <a:p>
            <a:pPr indent="606425" algn="l">
              <a:lnSpc>
                <a:spcPct val="110000"/>
              </a:lnSpc>
              <a:spcBef>
                <a:spcPct val="20000"/>
              </a:spcBef>
            </a:pPr>
            <a:r>
              <a:rPr lang="zh-CN" altLang="en-US" sz="2000" b="1" dirty="0" smtClean="0">
                <a:latin typeface="+mn-ea"/>
                <a:ea typeface="+mn-ea"/>
              </a:rPr>
              <a:t>属性文法是将文法、属性和断言相互关联，用于准确描述，在语法分析过程制导下，即在每个规则推导</a:t>
            </a:r>
            <a:r>
              <a:rPr lang="en-US" altLang="zh-CN" sz="2000" b="1" dirty="0" smtClean="0">
                <a:latin typeface="+mn-ea"/>
                <a:ea typeface="+mn-ea"/>
              </a:rPr>
              <a:t>(</a:t>
            </a:r>
            <a:r>
              <a:rPr lang="zh-CN" altLang="en-US" sz="2000" b="1" dirty="0" smtClean="0">
                <a:latin typeface="+mn-ea"/>
                <a:ea typeface="+mn-ea"/>
              </a:rPr>
              <a:t>或归约</a:t>
            </a:r>
            <a:r>
              <a:rPr lang="en-US" altLang="zh-CN" sz="2000" b="1" dirty="0" smtClean="0">
                <a:latin typeface="+mn-ea"/>
                <a:ea typeface="+mn-ea"/>
              </a:rPr>
              <a:t>)</a:t>
            </a:r>
            <a:r>
              <a:rPr lang="zh-CN" altLang="en-US" sz="2000" b="1" dirty="0" smtClean="0">
                <a:latin typeface="+mn-ea"/>
                <a:ea typeface="+mn-ea"/>
              </a:rPr>
              <a:t>时，语义分析的处理规则。</a:t>
            </a:r>
          </a:p>
          <a:p>
            <a:pPr indent="606425" algn="l">
              <a:lnSpc>
                <a:spcPct val="110000"/>
              </a:lnSpc>
              <a:spcBef>
                <a:spcPct val="20000"/>
              </a:spcBef>
            </a:pPr>
            <a:r>
              <a:rPr lang="zh-CN" altLang="en-US" sz="2000" b="1" dirty="0" smtClean="0">
                <a:latin typeface="+mn-ea"/>
                <a:ea typeface="+mn-ea"/>
              </a:rPr>
              <a:t>对于自上而下和自下而上的两类语法分析制导翻译方法，其属性值的传递方法具有不同的特点。据此，属性划分为继承属性和综合属性两类。</a:t>
            </a:r>
          </a:p>
          <a:p>
            <a:pPr indent="606425" algn="l">
              <a:lnSpc>
                <a:spcPct val="110000"/>
              </a:lnSpc>
              <a:spcBef>
                <a:spcPct val="20000"/>
              </a:spcBef>
            </a:pPr>
            <a:r>
              <a:rPr lang="zh-CN" altLang="en-US" sz="2000" b="1" dirty="0" smtClean="0">
                <a:latin typeface="+mn-ea"/>
                <a:ea typeface="+mn-ea"/>
              </a:rPr>
              <a:t>重点掌握的内容是</a:t>
            </a:r>
          </a:p>
          <a:p>
            <a:pPr indent="606425" algn="l">
              <a:lnSpc>
                <a:spcPct val="110000"/>
              </a:lnSpc>
              <a:spcBef>
                <a:spcPct val="20000"/>
              </a:spcBef>
            </a:pPr>
            <a:r>
              <a:rPr lang="zh-CN" altLang="en-US" sz="2000" b="1" dirty="0" smtClean="0">
                <a:latin typeface="+mn-ea"/>
                <a:ea typeface="+mn-ea"/>
              </a:rPr>
              <a:t>    ①属性文法基本概念与属性的计算方法；</a:t>
            </a:r>
          </a:p>
          <a:p>
            <a:pPr indent="606425" algn="l">
              <a:lnSpc>
                <a:spcPct val="110000"/>
              </a:lnSpc>
              <a:spcBef>
                <a:spcPct val="20000"/>
              </a:spcBef>
            </a:pPr>
            <a:r>
              <a:rPr lang="zh-CN" altLang="en-US" sz="2000" b="1" dirty="0" smtClean="0">
                <a:latin typeface="+mn-ea"/>
                <a:ea typeface="+mn-ea"/>
              </a:rPr>
              <a:t>    ②翻译模式基本概念与属性的计算方法。</a:t>
            </a:r>
          </a:p>
          <a:p>
            <a:pPr indent="519113" algn="l">
              <a:lnSpc>
                <a:spcPct val="120000"/>
              </a:lnSpc>
              <a:spcBef>
                <a:spcPct val="40000"/>
              </a:spcBef>
            </a:pPr>
            <a:endParaRPr lang="zh-CN" altLang="en-US" sz="2000" b="1" dirty="0">
              <a:latin typeface="+mn-ea"/>
              <a:ea typeface="+mn-ea"/>
            </a:endParaRPr>
          </a:p>
        </p:txBody>
      </p:sp>
      <p:sp>
        <p:nvSpPr>
          <p:cNvPr id="11"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33</a:t>
            </a:fld>
            <a:endParaRPr lang="en-US" altLang="zh-CN" dirty="0"/>
          </a:p>
        </p:txBody>
      </p:sp>
      <p:sp>
        <p:nvSpPr>
          <p:cNvPr id="12"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4"/>
          <p:cNvSpPr>
            <a:spLocks noChangeArrowheads="1"/>
          </p:cNvSpPr>
          <p:nvPr/>
        </p:nvSpPr>
        <p:spPr bwMode="auto">
          <a:xfrm>
            <a:off x="742950" y="5210175"/>
            <a:ext cx="1371600" cy="5334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6150" name="Text Box 8"/>
          <p:cNvSpPr txBox="1">
            <a:spLocks noChangeArrowheads="1"/>
          </p:cNvSpPr>
          <p:nvPr/>
        </p:nvSpPr>
        <p:spPr bwMode="auto">
          <a:xfrm>
            <a:off x="533400" y="1143000"/>
            <a:ext cx="7924800" cy="4359275"/>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宋体" pitchFamily="2" charset="-122"/>
                <a:ea typeface="宋体" pitchFamily="2" charset="-122"/>
              </a:rPr>
              <a:t>在语言形式化研究领域，基于形式语言和自动机理论，可以较好地解决计算机高级语言语法的形式化描述。关于语言语义形式化问题，已经推出了诸如操作语义学、公理语义学和指称语义学等理论。但是，目前这些理论与实际应用尚有较大距离。</a:t>
            </a:r>
          </a:p>
          <a:p>
            <a:pPr indent="584200" algn="l">
              <a:lnSpc>
                <a:spcPct val="150000"/>
              </a:lnSpc>
              <a:spcBef>
                <a:spcPct val="50000"/>
              </a:spcBef>
            </a:pPr>
            <a:r>
              <a:rPr lang="zh-CN" altLang="en-US" sz="2000" b="1" dirty="0">
                <a:latin typeface="宋体" pitchFamily="2" charset="-122"/>
                <a:ea typeface="宋体" pitchFamily="2" charset="-122"/>
              </a:rPr>
              <a:t>现实的编译程序通常采用一种在语法制导下的语义分析和代码生成方法。所谓“</a:t>
            </a:r>
            <a:r>
              <a:rPr lang="zh-CN" altLang="en-US" sz="2000" b="1" dirty="0">
                <a:solidFill>
                  <a:srgbClr val="CC6600"/>
                </a:solidFill>
                <a:latin typeface="宋体" pitchFamily="2" charset="-122"/>
                <a:ea typeface="宋体" pitchFamily="2" charset="-122"/>
              </a:rPr>
              <a:t>语法制导</a:t>
            </a:r>
            <a:r>
              <a:rPr lang="zh-CN" altLang="en-US" sz="2000" b="1" dirty="0">
                <a:latin typeface="宋体" pitchFamily="2" charset="-122"/>
                <a:ea typeface="宋体" pitchFamily="2" charset="-122"/>
              </a:rPr>
              <a:t>”是指伴随着语法分析过程，在语法分析每步推导或归约时刻，增加相应的语义分析和代码生成处理之含义。这种方法，可以采用一种非形式化、但接近形式化的“</a:t>
            </a:r>
            <a:r>
              <a:rPr lang="zh-CN" altLang="en-US" sz="2000" b="1" dirty="0">
                <a:solidFill>
                  <a:srgbClr val="CC6600"/>
                </a:solidFill>
                <a:latin typeface="宋体" pitchFamily="2" charset="-122"/>
                <a:ea typeface="宋体" pitchFamily="2" charset="-122"/>
              </a:rPr>
              <a:t>属性文法</a:t>
            </a:r>
            <a:r>
              <a:rPr lang="zh-CN" altLang="en-US" sz="2000" b="1" dirty="0">
                <a:latin typeface="宋体" pitchFamily="2" charset="-122"/>
                <a:ea typeface="宋体" pitchFamily="2" charset="-122"/>
              </a:rPr>
              <a:t>”，作为语言语义的描述工具。</a:t>
            </a:r>
          </a:p>
        </p:txBody>
      </p:sp>
      <p:sp>
        <p:nvSpPr>
          <p:cNvPr id="6151" name="Rectangle 11"/>
          <p:cNvSpPr>
            <a:spLocks noGrp="1" noChangeArrowheads="1"/>
          </p:cNvSpPr>
          <p:nvPr>
            <p:ph type="title"/>
          </p:nvPr>
        </p:nvSpPr>
        <p:spPr>
          <a:xfrm>
            <a:off x="685800" y="304800"/>
            <a:ext cx="6172200" cy="533400"/>
          </a:xfrm>
        </p:spPr>
        <p:txBody>
          <a:bodyPr/>
          <a:lstStyle/>
          <a:p>
            <a:pPr eaLnBrk="1" hangingPunct="1"/>
            <a:r>
              <a:rPr lang="en-US" altLang="zh-CN" sz="2800" b="1" dirty="0" smtClean="0">
                <a:latin typeface="黑体" pitchFamily="49" charset="-122"/>
                <a:ea typeface="黑体" pitchFamily="49" charset="-122"/>
              </a:rPr>
              <a:t>7</a:t>
            </a:r>
            <a:r>
              <a:rPr lang="en-US" altLang="zh-CN" sz="2800" b="1" dirty="0" smtClean="0">
                <a:solidFill>
                  <a:srgbClr val="0000FF"/>
                </a:solidFill>
                <a:latin typeface="黑体" pitchFamily="49" charset="-122"/>
                <a:ea typeface="黑体" pitchFamily="49" charset="-122"/>
              </a:rPr>
              <a:t>.1  </a:t>
            </a:r>
            <a:r>
              <a:rPr lang="zh-CN" altLang="en-US" sz="2800" b="1" dirty="0" smtClean="0">
                <a:solidFill>
                  <a:srgbClr val="0000FF"/>
                </a:solidFill>
                <a:latin typeface="黑体" pitchFamily="49" charset="-122"/>
                <a:ea typeface="黑体" pitchFamily="49" charset="-122"/>
              </a:rPr>
              <a:t>基于属性文法的语义计算</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4</a:t>
            </a:fld>
            <a:endParaRPr lang="en-US" altLang="zh-CN" dirty="0"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09600" y="889000"/>
            <a:ext cx="58674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宋体" pitchFamily="2" charset="-122"/>
                <a:ea typeface="宋体" pitchFamily="2" charset="-122"/>
              </a:rPr>
              <a:t>例</a:t>
            </a:r>
            <a:r>
              <a:rPr lang="en-US" altLang="zh-CN" sz="2000" b="1" dirty="0">
                <a:latin typeface="宋体" pitchFamily="2" charset="-122"/>
                <a:ea typeface="宋体" pitchFamily="2" charset="-122"/>
              </a:rPr>
              <a:t>7</a:t>
            </a:r>
            <a:r>
              <a:rPr lang="en-US" altLang="zh-CN" sz="2000" b="1" dirty="0" smtClean="0">
                <a:latin typeface="宋体" pitchFamily="2" charset="-122"/>
                <a:ea typeface="宋体" pitchFamily="2" charset="-122"/>
              </a:rPr>
              <a:t>.1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定义如下，试解释其语义。 </a:t>
            </a:r>
          </a:p>
        </p:txBody>
      </p:sp>
      <p:sp>
        <p:nvSpPr>
          <p:cNvPr id="7172" name="Text Box 3"/>
          <p:cNvSpPr txBox="1">
            <a:spLocks noChangeArrowheads="1"/>
          </p:cNvSpPr>
          <p:nvPr/>
        </p:nvSpPr>
        <p:spPr bwMode="auto">
          <a:xfrm>
            <a:off x="2438400" y="1270000"/>
            <a:ext cx="3962400" cy="1631216"/>
          </a:xfrm>
          <a:prstGeom prst="rect">
            <a:avLst/>
          </a:prstGeom>
          <a:noFill/>
          <a:ln w="9525">
            <a:solidFill>
              <a:srgbClr val="808080"/>
            </a:solidFill>
            <a:miter lim="800000"/>
            <a:headEnd/>
            <a:tailEnd/>
          </a:ln>
        </p:spPr>
        <p:txBody>
          <a:bodyPr wrap="square">
            <a:spAutoFit/>
          </a:bodyPr>
          <a:lstStyle/>
          <a:p>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：⑴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⑵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latin typeface="宋体" pitchFamily="2" charset="-122"/>
                <a:ea typeface="宋体" pitchFamily="2" charset="-122"/>
              </a:rPr>
              <a:t>or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⑶ </a:t>
            </a:r>
            <a:r>
              <a:rPr lang="en-US" altLang="zh-CN" sz="2000" b="1" dirty="0" err="1">
                <a:latin typeface="宋体" pitchFamily="2" charset="-122"/>
                <a:ea typeface="宋体" pitchFamily="2" charset="-122"/>
              </a:rPr>
              <a:t>N→n</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⑷ </a:t>
            </a:r>
            <a:r>
              <a:rPr lang="en-US" altLang="zh-CN" sz="2000" b="1" dirty="0" err="1">
                <a:latin typeface="宋体" pitchFamily="2" charset="-122"/>
                <a:ea typeface="宋体" pitchFamily="2" charset="-122"/>
              </a:rPr>
              <a:t>N→</a:t>
            </a:r>
            <a:r>
              <a:rPr lang="en-US" altLang="zh-CN" sz="2000" b="1" dirty="0" err="1" smtClean="0">
                <a:latin typeface="宋体" pitchFamily="2" charset="-122"/>
                <a:ea typeface="宋体" pitchFamily="2" charset="-122"/>
              </a:rPr>
              <a:t>t</a:t>
            </a:r>
            <a:endParaRPr lang="en-US" altLang="zh-CN" sz="2000" b="1" dirty="0" smtClean="0">
              <a:latin typeface="宋体" pitchFamily="2" charset="-122"/>
              <a:ea typeface="宋体" pitchFamily="2" charset="-122"/>
            </a:endParaRPr>
          </a:p>
          <a:p>
            <a:pPr algn="just"/>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⑸ </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a:t>
            </a:r>
          </a:p>
        </p:txBody>
      </p:sp>
      <p:sp>
        <p:nvSpPr>
          <p:cNvPr id="7173" name="Text Box 4"/>
          <p:cNvSpPr txBox="1">
            <a:spLocks noChangeArrowheads="1"/>
          </p:cNvSpPr>
          <p:nvPr/>
        </p:nvSpPr>
        <p:spPr bwMode="auto">
          <a:xfrm>
            <a:off x="685800" y="2955925"/>
            <a:ext cx="7620000" cy="701675"/>
          </a:xfrm>
          <a:prstGeom prst="rect">
            <a:avLst/>
          </a:prstGeom>
          <a:noFill/>
          <a:ln w="9525">
            <a:noFill/>
            <a:miter lim="800000"/>
            <a:headEnd/>
            <a:tailEnd/>
          </a:ln>
        </p:spPr>
        <p:txBody>
          <a:bodyPr>
            <a:spAutoFit/>
          </a:bodyPr>
          <a:lstStyle/>
          <a:p>
            <a:pPr indent="504825" algn="l">
              <a:spcBef>
                <a:spcPct val="50000"/>
              </a:spcBef>
            </a:pPr>
            <a:r>
              <a:rPr lang="zh-CN" altLang="en-US" sz="2000" b="1" dirty="0">
                <a:latin typeface="宋体" pitchFamily="2" charset="-122"/>
                <a:ea typeface="宋体" pitchFamily="2" charset="-122"/>
              </a:rPr>
              <a:t>考察输入串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，因为存在如下推导过程，所以输入串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的一个句子。 </a:t>
            </a:r>
          </a:p>
        </p:txBody>
      </p:sp>
      <p:grpSp>
        <p:nvGrpSpPr>
          <p:cNvPr id="2" name="Group 10"/>
          <p:cNvGrpSpPr>
            <a:grpSpLocks/>
          </p:cNvGrpSpPr>
          <p:nvPr/>
        </p:nvGrpSpPr>
        <p:grpSpPr bwMode="auto">
          <a:xfrm>
            <a:off x="2286000" y="3810000"/>
            <a:ext cx="4724400" cy="1828800"/>
            <a:chOff x="1488" y="2208"/>
            <a:chExt cx="3168" cy="1440"/>
          </a:xfrm>
        </p:grpSpPr>
        <p:sp>
          <p:nvSpPr>
            <p:cNvPr id="7176" name="Rectangle 7"/>
            <p:cNvSpPr>
              <a:spLocks noChangeArrowheads="1"/>
            </p:cNvSpPr>
            <p:nvPr/>
          </p:nvSpPr>
          <p:spPr bwMode="auto">
            <a:xfrm>
              <a:off x="1488" y="2208"/>
              <a:ext cx="3168" cy="1440"/>
            </a:xfrm>
            <a:prstGeom prst="rect">
              <a:avLst/>
            </a:prstGeom>
            <a:solidFill>
              <a:schemeClr val="accent1">
                <a:alpha val="50195"/>
              </a:schemeClr>
            </a:solidFill>
            <a:ln w="9525">
              <a:noFill/>
              <a:miter lim="800000"/>
              <a:headEnd/>
              <a:tailEnd/>
            </a:ln>
          </p:spPr>
          <p:txBody>
            <a:bodyPr wrap="none" anchor="ctr"/>
            <a:lstStyle/>
            <a:p>
              <a:endParaRPr lang="zh-CN" altLang="en-US" sz="2000" b="1">
                <a:latin typeface="宋体" pitchFamily="2" charset="-122"/>
                <a:ea typeface="宋体" pitchFamily="2" charset="-122"/>
              </a:endParaRPr>
            </a:p>
          </p:txBody>
        </p:sp>
        <p:pic>
          <p:nvPicPr>
            <p:cNvPr id="7177" name="Picture 5" descr="例8_1[1]"/>
            <p:cNvPicPr>
              <a:picLocks noChangeAspect="1" noChangeArrowheads="1"/>
            </p:cNvPicPr>
            <p:nvPr/>
          </p:nvPicPr>
          <p:blipFill>
            <a:blip r:embed="rId3" cstate="print"/>
            <a:srcRect/>
            <a:stretch>
              <a:fillRect/>
            </a:stretch>
          </p:blipFill>
          <p:spPr bwMode="auto">
            <a:xfrm>
              <a:off x="1584" y="2262"/>
              <a:ext cx="2983" cy="1338"/>
            </a:xfrm>
            <a:prstGeom prst="rect">
              <a:avLst/>
            </a:prstGeom>
            <a:noFill/>
            <a:ln w="9525">
              <a:noFill/>
              <a:miter lim="800000"/>
              <a:headEnd/>
              <a:tailEnd/>
            </a:ln>
          </p:spPr>
        </p:pic>
        <p:sp>
          <p:nvSpPr>
            <p:cNvPr id="7178" name="Arc 8"/>
            <p:cNvSpPr>
              <a:spLocks/>
            </p:cNvSpPr>
            <p:nvPr/>
          </p:nvSpPr>
          <p:spPr bwMode="auto">
            <a:xfrm rot="5546727" flipH="1" flipV="1">
              <a:off x="2131" y="2683"/>
              <a:ext cx="282" cy="688"/>
            </a:xfrm>
            <a:custGeom>
              <a:avLst/>
              <a:gdLst>
                <a:gd name="T0" fmla="*/ 0 w 21600"/>
                <a:gd name="T1" fmla="*/ 0 h 37588"/>
                <a:gd name="T2" fmla="*/ 0 w 21600"/>
                <a:gd name="T3" fmla="*/ 0 h 37588"/>
                <a:gd name="T4" fmla="*/ 0 w 21600"/>
                <a:gd name="T5" fmla="*/ 0 h 37588"/>
                <a:gd name="T6" fmla="*/ 0 60000 65536"/>
                <a:gd name="T7" fmla="*/ 0 60000 65536"/>
                <a:gd name="T8" fmla="*/ 0 60000 65536"/>
                <a:gd name="T9" fmla="*/ 0 w 21600"/>
                <a:gd name="T10" fmla="*/ 0 h 37588"/>
                <a:gd name="T11" fmla="*/ 21600 w 21600"/>
                <a:gd name="T12" fmla="*/ 37588 h 37588"/>
              </a:gdLst>
              <a:ahLst/>
              <a:cxnLst>
                <a:cxn ang="T6">
                  <a:pos x="T0" y="T1"/>
                </a:cxn>
                <a:cxn ang="T7">
                  <a:pos x="T2" y="T3"/>
                </a:cxn>
                <a:cxn ang="T8">
                  <a:pos x="T4" y="T5"/>
                </a:cxn>
              </a:cxnLst>
              <a:rect l="T9" t="T10" r="T11" b="T12"/>
              <a:pathLst>
                <a:path w="21600" h="37588" fill="none" extrusionOk="0">
                  <a:moveTo>
                    <a:pt x="9858" y="-1"/>
                  </a:moveTo>
                  <a:cubicBezTo>
                    <a:pt x="17066" y="3697"/>
                    <a:pt x="21600" y="11117"/>
                    <a:pt x="21600" y="19219"/>
                  </a:cubicBezTo>
                  <a:cubicBezTo>
                    <a:pt x="21600" y="26701"/>
                    <a:pt x="17727" y="33651"/>
                    <a:pt x="11363" y="37587"/>
                  </a:cubicBezTo>
                </a:path>
                <a:path w="21600" h="37588" stroke="0" extrusionOk="0">
                  <a:moveTo>
                    <a:pt x="9858" y="-1"/>
                  </a:moveTo>
                  <a:cubicBezTo>
                    <a:pt x="17066" y="3697"/>
                    <a:pt x="21600" y="11117"/>
                    <a:pt x="21600" y="19219"/>
                  </a:cubicBezTo>
                  <a:cubicBezTo>
                    <a:pt x="21600" y="26701"/>
                    <a:pt x="17727" y="33651"/>
                    <a:pt x="11363" y="37587"/>
                  </a:cubicBezTo>
                  <a:lnTo>
                    <a:pt x="0" y="19219"/>
                  </a:lnTo>
                  <a:close/>
                </a:path>
              </a:pathLst>
            </a:custGeom>
            <a:noFill/>
            <a:ln w="19050">
              <a:solidFill>
                <a:srgbClr val="FF0000"/>
              </a:solidFill>
              <a:miter lim="800000"/>
              <a:headEnd type="triangle" w="med" len="med"/>
              <a:tailEnd/>
            </a:ln>
          </p:spPr>
          <p:txBody>
            <a:bodyPr wrap="none" anchor="ctr"/>
            <a:lstStyle/>
            <a:p>
              <a:endParaRPr lang="zh-CN" altLang="en-US" sz="2000" b="1">
                <a:latin typeface="宋体" pitchFamily="2" charset="-122"/>
                <a:ea typeface="宋体" pitchFamily="2" charset="-122"/>
              </a:endParaRPr>
            </a:p>
          </p:txBody>
        </p:sp>
        <p:sp>
          <p:nvSpPr>
            <p:cNvPr id="7179" name="Line 9"/>
            <p:cNvSpPr>
              <a:spLocks noChangeShapeType="1"/>
            </p:cNvSpPr>
            <p:nvPr/>
          </p:nvSpPr>
          <p:spPr bwMode="auto">
            <a:xfrm>
              <a:off x="2250" y="3030"/>
              <a:ext cx="672" cy="0"/>
            </a:xfrm>
            <a:prstGeom prst="line">
              <a:avLst/>
            </a:prstGeom>
            <a:noFill/>
            <a:ln w="19050">
              <a:solidFill>
                <a:srgbClr val="FF0000"/>
              </a:solidFill>
              <a:miter lim="800000"/>
              <a:headEnd/>
              <a:tailEnd/>
            </a:ln>
          </p:spPr>
          <p:txBody>
            <a:bodyPr wrap="none"/>
            <a:lstStyle/>
            <a:p>
              <a:endParaRPr lang="zh-CN" altLang="en-US" sz="2000" b="1">
                <a:latin typeface="宋体" pitchFamily="2" charset="-122"/>
                <a:ea typeface="宋体" pitchFamily="2" charset="-122"/>
              </a:endParaRPr>
            </a:p>
          </p:txBody>
        </p:sp>
      </p:grpSp>
      <p:sp>
        <p:nvSpPr>
          <p:cNvPr id="7175" name="Text Box 11"/>
          <p:cNvSpPr txBox="1">
            <a:spLocks noChangeArrowheads="1"/>
          </p:cNvSpPr>
          <p:nvPr/>
        </p:nvSpPr>
        <p:spPr bwMode="auto">
          <a:xfrm>
            <a:off x="2286000" y="5699125"/>
            <a:ext cx="4953000" cy="396875"/>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最后一步归约时，可以发现其语义错误！</a:t>
            </a:r>
          </a:p>
        </p:txBody>
      </p:sp>
      <p:sp>
        <p:nvSpPr>
          <p:cNvPr id="12"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a:t>
            </a:fld>
            <a:endParaRPr lang="en-US" altLang="zh-CN" dirty="0" smtClean="0"/>
          </a:p>
        </p:txBody>
      </p:sp>
      <p:sp>
        <p:nvSpPr>
          <p:cNvPr id="13"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Times New Roman" pitchFamily="18" charset="0"/>
                <a:ea typeface="黑体" pitchFamily="2" charset="-122"/>
              </a:rPr>
              <a:t>7.1.1 </a:t>
            </a:r>
            <a:r>
              <a:rPr lang="zh-CN" altLang="en-US" sz="2800" b="1" dirty="0" smtClean="0">
                <a:solidFill>
                  <a:srgbClr val="CC0099"/>
                </a:solidFill>
                <a:latin typeface="Times New Roman" pitchFamily="18" charset="0"/>
                <a:ea typeface="黑体" pitchFamily="2" charset="-122"/>
              </a:rPr>
              <a:t>属性文法</a:t>
            </a:r>
            <a:endParaRPr lang="zh-CN" altLang="en-US" sz="2800" b="1" dirty="0">
              <a:solidFill>
                <a:srgbClr val="CC0099"/>
              </a:solidFill>
              <a:latin typeface="Times New Roman" pitchFamily="18" charset="0"/>
              <a:ea typeface="黑体"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381000" y="2971800"/>
            <a:ext cx="8001000" cy="28956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8196" name="Text Box 2"/>
          <p:cNvSpPr txBox="1">
            <a:spLocks noChangeArrowheads="1"/>
          </p:cNvSpPr>
          <p:nvPr/>
        </p:nvSpPr>
        <p:spPr bwMode="auto">
          <a:xfrm>
            <a:off x="457200" y="977900"/>
            <a:ext cx="8153400" cy="1917700"/>
          </a:xfrm>
          <a:prstGeom prst="rect">
            <a:avLst/>
          </a:prstGeom>
          <a:noFill/>
          <a:ln w="9525">
            <a:noFill/>
            <a:miter lim="800000"/>
            <a:headEnd/>
            <a:tailEnd/>
          </a:ln>
        </p:spPr>
        <p:txBody>
          <a:bodyPr>
            <a:spAutoFit/>
          </a:bodyPr>
          <a:lstStyle/>
          <a:p>
            <a:pPr indent="504825" algn="l">
              <a:lnSpc>
                <a:spcPct val="120000"/>
              </a:lnSpc>
              <a:spcBef>
                <a:spcPct val="10000"/>
              </a:spcBef>
            </a:pPr>
            <a:r>
              <a:rPr lang="zh-CN" altLang="en-US" sz="2000" b="1" dirty="0">
                <a:latin typeface="+mn-ea"/>
                <a:ea typeface="+mn-ea"/>
              </a:rPr>
              <a:t>如果将数据值和数据类型两类语义称为文法符的属性，并分别命名为 </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属性，任意文法符</a:t>
            </a:r>
            <a:r>
              <a:rPr lang="en-US" altLang="zh-CN" sz="2000" b="1" dirty="0">
                <a:latin typeface="+mn-ea"/>
                <a:ea typeface="+mn-ea"/>
              </a:rPr>
              <a:t>X</a:t>
            </a:r>
            <a:r>
              <a:rPr lang="zh-CN" altLang="en-US" sz="2000" b="1" dirty="0">
                <a:latin typeface="+mn-ea"/>
                <a:ea typeface="+mn-ea"/>
              </a:rPr>
              <a:t>的数据值和数据类型两类语义分别记为 </a:t>
            </a:r>
            <a:r>
              <a:rPr lang="en-US" altLang="zh-CN" sz="2000" b="1" dirty="0" err="1">
                <a:latin typeface="+mn-ea"/>
                <a:ea typeface="+mn-ea"/>
              </a:rPr>
              <a:t>X.value</a:t>
            </a:r>
            <a:r>
              <a:rPr lang="zh-CN" altLang="en-US" sz="2000" b="1" dirty="0">
                <a:latin typeface="+mn-ea"/>
                <a:ea typeface="+mn-ea"/>
              </a:rPr>
              <a:t>和</a:t>
            </a:r>
            <a:r>
              <a:rPr lang="en-US" altLang="zh-CN" sz="2000" b="1" dirty="0" err="1">
                <a:latin typeface="+mn-ea"/>
                <a:ea typeface="+mn-ea"/>
              </a:rPr>
              <a:t>X.type</a:t>
            </a:r>
            <a:r>
              <a:rPr lang="en-US" altLang="zh-CN" sz="2000" b="1" dirty="0">
                <a:latin typeface="+mn-ea"/>
                <a:ea typeface="+mn-ea"/>
              </a:rPr>
              <a:t> </a:t>
            </a:r>
            <a:r>
              <a:rPr lang="zh-CN" altLang="en-US" sz="2000" b="1" dirty="0">
                <a:latin typeface="+mn-ea"/>
                <a:ea typeface="+mn-ea"/>
              </a:rPr>
              <a:t>，则每个规则的语义要求就可以描述成形式化的断言或谓词形式如下，并称为语义规则。其中，</a:t>
            </a:r>
            <a:r>
              <a:rPr lang="en-US" altLang="zh-CN" sz="2000" b="1" dirty="0" err="1">
                <a:latin typeface="+mn-ea"/>
                <a:ea typeface="+mn-ea"/>
              </a:rPr>
              <a:t>int</a:t>
            </a:r>
            <a:r>
              <a:rPr lang="zh-CN" altLang="en-US" sz="2000" b="1" dirty="0">
                <a:latin typeface="+mn-ea"/>
                <a:ea typeface="+mn-ea"/>
              </a:rPr>
              <a:t>和</a:t>
            </a:r>
            <a:r>
              <a:rPr lang="en-US" altLang="zh-CN" sz="2000" b="1" dirty="0" err="1">
                <a:latin typeface="+mn-ea"/>
                <a:ea typeface="+mn-ea"/>
              </a:rPr>
              <a:t>bool</a:t>
            </a:r>
            <a:r>
              <a:rPr lang="zh-CN" altLang="en-US" sz="2000" b="1" dirty="0">
                <a:latin typeface="+mn-ea"/>
                <a:ea typeface="+mn-ea"/>
              </a:rPr>
              <a:t>分别表示整数型和逻辑型，</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8197" name="Picture 4" descr="例8_1[2]"/>
          <p:cNvPicPr>
            <a:picLocks noChangeAspect="1" noChangeArrowheads="1"/>
          </p:cNvPicPr>
          <p:nvPr/>
        </p:nvPicPr>
        <p:blipFill>
          <a:blip r:embed="rId3" cstate="print"/>
          <a:srcRect/>
          <a:stretch>
            <a:fillRect/>
          </a:stretch>
        </p:blipFill>
        <p:spPr bwMode="auto">
          <a:xfrm>
            <a:off x="457200" y="3048000"/>
            <a:ext cx="7848600" cy="2743200"/>
          </a:xfrm>
          <a:prstGeom prst="rect">
            <a:avLst/>
          </a:prstGeom>
          <a:noFill/>
          <a:ln w="9525">
            <a:noFill/>
            <a:miter lim="800000"/>
            <a:headEnd/>
            <a:tailEnd/>
          </a:ln>
        </p:spPr>
      </p:pic>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6</a:t>
            </a:fld>
            <a:endParaRPr lang="en-US" altLang="zh-CN"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1026"/>
          <p:cNvSpPr txBox="1">
            <a:spLocks noChangeArrowheads="1"/>
          </p:cNvSpPr>
          <p:nvPr/>
        </p:nvSpPr>
        <p:spPr bwMode="auto">
          <a:xfrm>
            <a:off x="330200" y="4386263"/>
            <a:ext cx="8280400" cy="1405193"/>
          </a:xfrm>
          <a:prstGeom prst="rect">
            <a:avLst/>
          </a:prstGeom>
          <a:noFill/>
          <a:ln w="9525">
            <a:noFill/>
            <a:miter lim="800000"/>
            <a:headEnd/>
            <a:tailEnd/>
          </a:ln>
        </p:spPr>
        <p:txBody>
          <a:bodyPr>
            <a:spAutoFit/>
          </a:bodyPr>
          <a:lstStyle/>
          <a:p>
            <a:pPr indent="573088" algn="l">
              <a:lnSpc>
                <a:spcPct val="150000"/>
              </a:lnSpc>
              <a:spcBef>
                <a:spcPct val="50000"/>
              </a:spcBef>
            </a:pPr>
            <a:r>
              <a:rPr lang="zh-CN" altLang="en-US" sz="2000" b="1" dirty="0">
                <a:latin typeface="+mn-ea"/>
                <a:ea typeface="+mn-ea"/>
              </a:rPr>
              <a:t>定义</a:t>
            </a:r>
            <a:r>
              <a:rPr lang="en-US" altLang="zh-CN" sz="2000" b="1" dirty="0">
                <a:latin typeface="+mn-ea"/>
                <a:ea typeface="+mn-ea"/>
              </a:rPr>
              <a:t>8.1 </a:t>
            </a:r>
            <a:r>
              <a:rPr lang="zh-CN" altLang="en-US" sz="2000" b="1" dirty="0">
                <a:latin typeface="+mn-ea"/>
                <a:ea typeface="+mn-ea"/>
              </a:rPr>
              <a:t>一个</a:t>
            </a:r>
            <a:r>
              <a:rPr lang="zh-CN" altLang="en-US" sz="2000" b="1" dirty="0">
                <a:solidFill>
                  <a:srgbClr val="CC6600"/>
                </a:solidFill>
                <a:latin typeface="+mn-ea"/>
                <a:ea typeface="+mn-ea"/>
              </a:rPr>
              <a:t>属性文法</a:t>
            </a:r>
            <a:r>
              <a:rPr lang="en-US" altLang="zh-CN" sz="2000" b="1" dirty="0">
                <a:latin typeface="+mn-ea"/>
                <a:ea typeface="+mn-ea"/>
              </a:rPr>
              <a:t>A</a:t>
            </a:r>
            <a:r>
              <a:rPr lang="zh-CN" altLang="en-US" sz="2000" b="1" dirty="0">
                <a:latin typeface="+mn-ea"/>
                <a:ea typeface="+mn-ea"/>
              </a:rPr>
              <a:t>定义为一个三元组（</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），记为</a:t>
            </a:r>
            <a:r>
              <a:rPr lang="en-US" altLang="zh-CN" sz="2000" b="1" dirty="0">
                <a:latin typeface="+mn-ea"/>
                <a:ea typeface="+mn-ea"/>
              </a:rPr>
              <a:t>A</a:t>
            </a:r>
            <a:r>
              <a:rPr lang="zh-CN" altLang="en-US" sz="2000" b="1" dirty="0">
                <a:latin typeface="+mn-ea"/>
                <a:ea typeface="+mn-ea"/>
              </a:rPr>
              <a:t>＝（</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）。其中，</a:t>
            </a:r>
            <a:r>
              <a:rPr lang="en-US" altLang="zh-CN" sz="2000" b="1" dirty="0">
                <a:latin typeface="+mn-ea"/>
                <a:ea typeface="+mn-ea"/>
              </a:rPr>
              <a:t>G</a:t>
            </a:r>
            <a:r>
              <a:rPr lang="zh-CN" altLang="en-US" sz="2000" b="1" dirty="0">
                <a:latin typeface="+mn-ea"/>
                <a:ea typeface="+mn-ea"/>
              </a:rPr>
              <a:t>为文法，</a:t>
            </a:r>
            <a:r>
              <a:rPr lang="en-US" altLang="zh-CN" sz="2000" b="1" dirty="0">
                <a:latin typeface="+mn-ea"/>
                <a:ea typeface="+mn-ea"/>
              </a:rPr>
              <a:t>V</a:t>
            </a:r>
            <a:r>
              <a:rPr lang="zh-CN" altLang="en-US" sz="2000" b="1" dirty="0">
                <a:latin typeface="+mn-ea"/>
                <a:ea typeface="+mn-ea"/>
              </a:rPr>
              <a:t>为文法</a:t>
            </a:r>
            <a:r>
              <a:rPr lang="zh-CN" altLang="en-US" sz="2000" b="1" dirty="0">
                <a:solidFill>
                  <a:srgbClr val="CC6600"/>
                </a:solidFill>
                <a:latin typeface="+mn-ea"/>
                <a:ea typeface="+mn-ea"/>
              </a:rPr>
              <a:t>符号属性集</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为规则的有关属性的断言或谓词集也称为</a:t>
            </a:r>
            <a:r>
              <a:rPr lang="zh-CN" altLang="en-US" sz="2000" b="1" dirty="0">
                <a:solidFill>
                  <a:srgbClr val="CC6600"/>
                </a:solidFill>
                <a:latin typeface="+mn-ea"/>
                <a:ea typeface="+mn-ea"/>
              </a:rPr>
              <a:t>语义规则集</a:t>
            </a:r>
            <a:r>
              <a:rPr lang="zh-CN" altLang="en-US" sz="2000" b="1" dirty="0">
                <a:latin typeface="+mn-ea"/>
                <a:ea typeface="+mn-ea"/>
              </a:rPr>
              <a:t>。</a:t>
            </a:r>
          </a:p>
        </p:txBody>
      </p:sp>
      <p:sp>
        <p:nvSpPr>
          <p:cNvPr id="9221" name="Text Box 1027"/>
          <p:cNvSpPr txBox="1">
            <a:spLocks noChangeArrowheads="1"/>
          </p:cNvSpPr>
          <p:nvPr/>
        </p:nvSpPr>
        <p:spPr bwMode="auto">
          <a:xfrm>
            <a:off x="228600" y="1001713"/>
            <a:ext cx="8382000" cy="3508375"/>
          </a:xfrm>
          <a:prstGeom prst="rect">
            <a:avLst/>
          </a:prstGeom>
          <a:noFill/>
          <a:ln w="9525">
            <a:noFill/>
            <a:miter lim="800000"/>
            <a:headEnd/>
            <a:tailEnd/>
          </a:ln>
        </p:spPr>
        <p:txBody>
          <a:bodyPr>
            <a:spAutoFit/>
          </a:bodyPr>
          <a:lstStyle/>
          <a:p>
            <a:pPr indent="514350" algn="l">
              <a:lnSpc>
                <a:spcPct val="150000"/>
              </a:lnSpc>
              <a:spcBef>
                <a:spcPct val="30000"/>
              </a:spcBef>
            </a:pPr>
            <a:r>
              <a:rPr lang="zh-CN" altLang="en-US" sz="2000" b="1" dirty="0">
                <a:solidFill>
                  <a:srgbClr val="FF0000"/>
                </a:solidFill>
                <a:latin typeface="+mn-ea"/>
                <a:ea typeface="+mn-ea"/>
              </a:rPr>
              <a:t>文法符</a:t>
            </a:r>
            <a:r>
              <a:rPr lang="en-US" altLang="zh-CN" sz="2000" b="1" dirty="0">
                <a:solidFill>
                  <a:srgbClr val="FF0000"/>
                </a:solidFill>
                <a:latin typeface="+mn-ea"/>
                <a:ea typeface="+mn-ea"/>
              </a:rPr>
              <a:t>(</a:t>
            </a:r>
            <a:r>
              <a:rPr lang="zh-CN" altLang="en-US" sz="2000" b="1" dirty="0">
                <a:solidFill>
                  <a:srgbClr val="FF0000"/>
                </a:solidFill>
                <a:latin typeface="+mn-ea"/>
                <a:ea typeface="+mn-ea"/>
              </a:rPr>
              <a:t>对应于自然语言的语法成分</a:t>
            </a:r>
            <a:r>
              <a:rPr lang="en-US" altLang="zh-CN" sz="2000" b="1" dirty="0">
                <a:solidFill>
                  <a:srgbClr val="FF0000"/>
                </a:solidFill>
                <a:latin typeface="+mn-ea"/>
                <a:ea typeface="+mn-ea"/>
              </a:rPr>
              <a:t>)</a:t>
            </a:r>
            <a:r>
              <a:rPr lang="zh-CN" altLang="en-US" sz="2000" b="1" dirty="0">
                <a:solidFill>
                  <a:srgbClr val="FF0000"/>
                </a:solidFill>
                <a:latin typeface="+mn-ea"/>
                <a:ea typeface="+mn-ea"/>
              </a:rPr>
              <a:t>的</a:t>
            </a:r>
            <a:r>
              <a:rPr lang="zh-CN" altLang="en-US" sz="2000" b="1" dirty="0" smtClean="0">
                <a:solidFill>
                  <a:srgbClr val="FF0000"/>
                </a:solidFill>
                <a:latin typeface="+mn-ea"/>
                <a:ea typeface="+mn-ea"/>
              </a:rPr>
              <a:t>语义</a:t>
            </a:r>
            <a:r>
              <a:rPr lang="zh-CN" altLang="en-US" sz="2000" b="1" dirty="0" smtClean="0">
                <a:latin typeface="+mn-ea"/>
                <a:ea typeface="+mn-ea"/>
              </a:rPr>
              <a:t>，可以</a:t>
            </a:r>
            <a:r>
              <a:rPr lang="zh-CN" altLang="en-US" sz="2000" b="1" dirty="0">
                <a:latin typeface="+mn-ea"/>
                <a:ea typeface="+mn-ea"/>
              </a:rPr>
              <a:t>通过引入属性来进行描述，称为</a:t>
            </a:r>
            <a:r>
              <a:rPr lang="zh-CN" altLang="en-US" sz="2000" b="1" dirty="0">
                <a:solidFill>
                  <a:srgbClr val="CC6600"/>
                </a:solidFill>
                <a:latin typeface="+mn-ea"/>
                <a:ea typeface="+mn-ea"/>
              </a:rPr>
              <a:t>文法符的属性</a:t>
            </a:r>
            <a:r>
              <a:rPr lang="zh-CN" altLang="en-US" sz="2000" b="1" dirty="0">
                <a:latin typeface="+mn-ea"/>
                <a:ea typeface="+mn-ea"/>
              </a:rPr>
              <a:t>。如：“数据类型”、“数据值”和“存储地址”等等属性来描述。</a:t>
            </a:r>
            <a:endParaRPr lang="en-US" altLang="zh-CN" sz="2000" b="1" dirty="0">
              <a:latin typeface="+mn-ea"/>
              <a:ea typeface="+mn-ea"/>
            </a:endParaRPr>
          </a:p>
          <a:p>
            <a:pPr indent="514350" algn="l">
              <a:lnSpc>
                <a:spcPct val="150000"/>
              </a:lnSpc>
              <a:spcBef>
                <a:spcPct val="30000"/>
              </a:spcBef>
            </a:pPr>
            <a:r>
              <a:rPr lang="zh-CN" altLang="en-US" sz="2000" b="1" dirty="0">
                <a:solidFill>
                  <a:srgbClr val="FF0000"/>
                </a:solidFill>
                <a:latin typeface="+mn-ea"/>
                <a:ea typeface="+mn-ea"/>
              </a:rPr>
              <a:t>每个规则的语义</a:t>
            </a:r>
            <a:r>
              <a:rPr lang="zh-CN" altLang="en-US" sz="2000" b="1" dirty="0">
                <a:latin typeface="+mn-ea"/>
                <a:ea typeface="+mn-ea"/>
              </a:rPr>
              <a:t>可以使用有关属性的断言或谓词形式加以描述。即为文法的每个规则配备计算属性的计算规则，称为语义规则。</a:t>
            </a:r>
            <a:endParaRPr lang="en-US" altLang="zh-CN" sz="2000" b="1" dirty="0">
              <a:latin typeface="+mn-ea"/>
              <a:ea typeface="+mn-ea"/>
            </a:endParaRPr>
          </a:p>
          <a:p>
            <a:pPr indent="514350" algn="l">
              <a:lnSpc>
                <a:spcPct val="150000"/>
              </a:lnSpc>
              <a:spcBef>
                <a:spcPct val="30000"/>
              </a:spcBef>
            </a:pPr>
            <a:r>
              <a:rPr lang="zh-CN" altLang="en-US" sz="2000" b="1" dirty="0">
                <a:latin typeface="+mn-ea"/>
                <a:ea typeface="+mn-ea"/>
              </a:rPr>
              <a:t>在文法基础上扩充属性和属性的断言，就是所谓的“属性文法”近似描述语言语义的基本思路。 </a:t>
            </a:r>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Times New Roman" pitchFamily="18" charset="0"/>
                <a:ea typeface="黑体" pitchFamily="2" charset="-122"/>
              </a:rPr>
              <a:t>属性文法的定义</a:t>
            </a:r>
            <a:endParaRPr lang="zh-CN" altLang="en-US" sz="2800" b="1" dirty="0">
              <a:solidFill>
                <a:srgbClr val="CC0099"/>
              </a:solidFill>
              <a:latin typeface="Times New Roman" pitchFamily="18" charset="0"/>
              <a:ea typeface="黑体" pitchFamily="2"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7</a:t>
            </a:fld>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1028"/>
          <p:cNvSpPr txBox="1">
            <a:spLocks noChangeArrowheads="1"/>
          </p:cNvSpPr>
          <p:nvPr/>
        </p:nvSpPr>
        <p:spPr bwMode="auto">
          <a:xfrm>
            <a:off x="468313" y="811875"/>
            <a:ext cx="8229600" cy="1412875"/>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属性可以分为两类：继承属性和综合属性。</a:t>
            </a:r>
            <a:r>
              <a:rPr lang="zh-CN" altLang="en-US" sz="2000" b="1" dirty="0">
                <a:solidFill>
                  <a:srgbClr val="CC6600"/>
                </a:solidFill>
                <a:latin typeface="+mn-ea"/>
                <a:ea typeface="+mn-ea"/>
              </a:rPr>
              <a:t>继承属性</a:t>
            </a:r>
            <a:r>
              <a:rPr lang="zh-CN" altLang="en-US" sz="2000" b="1" dirty="0">
                <a:latin typeface="+mn-ea"/>
                <a:ea typeface="+mn-ea"/>
              </a:rPr>
              <a:t>是指其属性值是自顶向下传递所得的属性。</a:t>
            </a:r>
            <a:r>
              <a:rPr lang="zh-CN" altLang="en-US" sz="2000" b="1" dirty="0">
                <a:solidFill>
                  <a:srgbClr val="CC6600"/>
                </a:solidFill>
                <a:latin typeface="+mn-ea"/>
                <a:ea typeface="+mn-ea"/>
              </a:rPr>
              <a:t>综合属性</a:t>
            </a:r>
            <a:r>
              <a:rPr lang="zh-CN" altLang="en-US" sz="2000" b="1" dirty="0">
                <a:latin typeface="+mn-ea"/>
                <a:ea typeface="+mn-ea"/>
              </a:rPr>
              <a:t>是指其属性值是自底向上传递所得的属性。</a:t>
            </a:r>
            <a:endParaRPr lang="en-US" altLang="zh-CN" sz="2000" b="1" dirty="0">
              <a:latin typeface="+mn-ea"/>
              <a:ea typeface="+mn-ea"/>
            </a:endParaRPr>
          </a:p>
        </p:txBody>
      </p:sp>
      <p:sp>
        <p:nvSpPr>
          <p:cNvPr id="10245" name="Text Box 1028"/>
          <p:cNvSpPr txBox="1">
            <a:spLocks noChangeArrowheads="1"/>
          </p:cNvSpPr>
          <p:nvPr/>
        </p:nvSpPr>
        <p:spPr bwMode="auto">
          <a:xfrm>
            <a:off x="488950" y="2245475"/>
            <a:ext cx="8229600" cy="2847896"/>
          </a:xfrm>
          <a:prstGeom prst="rect">
            <a:avLst/>
          </a:prstGeom>
          <a:noFill/>
          <a:ln w="9525">
            <a:noFill/>
            <a:miter lim="800000"/>
            <a:headEnd/>
            <a:tailEnd/>
          </a:ln>
        </p:spPr>
        <p:txBody>
          <a:bodyPr>
            <a:spAutoFit/>
          </a:bodyPr>
          <a:lstStyle/>
          <a:p>
            <a:pPr indent="514350" algn="l">
              <a:lnSpc>
                <a:spcPts val="2600"/>
              </a:lnSpc>
              <a:spcBef>
                <a:spcPct val="50000"/>
              </a:spcBef>
            </a:pPr>
            <a:r>
              <a:rPr lang="zh-CN" altLang="en-US" sz="2000" b="1" dirty="0">
                <a:latin typeface="+mn-ea"/>
                <a:ea typeface="+mn-ea"/>
              </a:rPr>
              <a:t>对每个产生式</a:t>
            </a:r>
            <a:r>
              <a:rPr lang="en-US" altLang="zh-CN" sz="2000" b="1" dirty="0">
                <a:latin typeface="+mn-ea"/>
                <a:ea typeface="+mn-ea"/>
              </a:rPr>
              <a:t>A→</a:t>
            </a:r>
            <a:r>
              <a:rPr lang="zh-CN" altLang="en-US" sz="2000" b="1" dirty="0">
                <a:latin typeface="+mn-ea"/>
                <a:ea typeface="+mn-ea"/>
                <a:sym typeface="Symbol" pitchFamily="18" charset="2"/>
              </a:rPr>
              <a:t>，都有一套与之相关联的语义规则，其形式为：</a:t>
            </a:r>
            <a:endParaRPr lang="en-US" altLang="zh-CN" sz="2000" b="1" dirty="0">
              <a:latin typeface="+mn-ea"/>
              <a:ea typeface="+mn-ea"/>
              <a:sym typeface="Symbol" pitchFamily="18" charset="2"/>
            </a:endParaRPr>
          </a:p>
          <a:p>
            <a:pPr indent="514350" algn="l">
              <a:lnSpc>
                <a:spcPts val="2600"/>
              </a:lnSpc>
              <a:spcBef>
                <a:spcPct val="50000"/>
              </a:spcBef>
            </a:pPr>
            <a:r>
              <a:rPr lang="en-US" altLang="zh-CN" sz="2000" b="1" dirty="0">
                <a:latin typeface="+mn-ea"/>
                <a:ea typeface="+mn-ea"/>
                <a:sym typeface="Symbol" pitchFamily="18" charset="2"/>
              </a:rPr>
              <a:t>b=f(</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en-US" altLang="zh-CN" sz="2000" b="1" dirty="0">
                <a:latin typeface="+mn-ea"/>
                <a:ea typeface="+mn-ea"/>
                <a:sym typeface="Symbol" pitchFamily="18" charset="2"/>
              </a:rPr>
              <a:t>),</a:t>
            </a:r>
            <a:r>
              <a:rPr lang="zh-CN" altLang="en-US" sz="2000" b="1" dirty="0">
                <a:latin typeface="+mn-ea"/>
                <a:ea typeface="+mn-ea"/>
                <a:sym typeface="Symbol" pitchFamily="18" charset="2"/>
              </a:rPr>
              <a:t>其中</a:t>
            </a:r>
            <a:r>
              <a:rPr lang="en-US" altLang="zh-CN" sz="2000" b="1" dirty="0">
                <a:latin typeface="+mn-ea"/>
                <a:ea typeface="+mn-ea"/>
                <a:sym typeface="Symbol" pitchFamily="18" charset="2"/>
              </a:rPr>
              <a:t>b,</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是该产生式文法符号的属性。</a:t>
            </a:r>
            <a:endParaRPr lang="en-US" altLang="zh-CN" sz="2000" b="1" dirty="0">
              <a:latin typeface="+mn-ea"/>
              <a:ea typeface="+mn-ea"/>
            </a:endParaRPr>
          </a:p>
          <a:p>
            <a:pPr indent="514350" algn="l">
              <a:lnSpc>
                <a:spcPts val="26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）如果</a:t>
            </a:r>
            <a:r>
              <a:rPr lang="en-US" altLang="zh-CN" sz="2000" b="1" dirty="0">
                <a:latin typeface="+mn-ea"/>
                <a:ea typeface="+mn-ea"/>
              </a:rPr>
              <a:t>b</a:t>
            </a:r>
            <a:r>
              <a:rPr lang="zh-CN" altLang="en-US" sz="2000" b="1" dirty="0">
                <a:latin typeface="+mn-ea"/>
                <a:ea typeface="+mn-ea"/>
              </a:rPr>
              <a:t>是</a:t>
            </a:r>
            <a:r>
              <a:rPr lang="en-US" altLang="zh-CN" sz="2000" b="1" dirty="0">
                <a:latin typeface="+mn-ea"/>
                <a:ea typeface="+mn-ea"/>
              </a:rPr>
              <a:t>A</a:t>
            </a:r>
            <a:r>
              <a:rPr lang="zh-CN" altLang="en-US" sz="2000" b="1" dirty="0">
                <a:latin typeface="+mn-ea"/>
                <a:ea typeface="+mn-ea"/>
              </a:rPr>
              <a:t>的一个属性，</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是该产生式右部文法符号的属性。则称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综合属性</a:t>
            </a:r>
            <a:r>
              <a:rPr lang="zh-CN" altLang="en-US" sz="2000" b="1" dirty="0">
                <a:latin typeface="+mn-ea"/>
                <a:ea typeface="+mn-ea"/>
                <a:sym typeface="Symbol" pitchFamily="18" charset="2"/>
              </a:rPr>
              <a:t>。</a:t>
            </a:r>
            <a:endParaRPr lang="en-US" altLang="zh-CN" sz="2000" b="1" dirty="0">
              <a:latin typeface="+mn-ea"/>
              <a:ea typeface="+mn-ea"/>
              <a:sym typeface="Symbol" pitchFamily="18" charset="2"/>
            </a:endParaRPr>
          </a:p>
          <a:p>
            <a:pPr indent="514350" algn="l">
              <a:lnSpc>
                <a:spcPts val="2600"/>
              </a:lnSpc>
              <a:spcBef>
                <a:spcPct val="50000"/>
              </a:spcBef>
            </a:pPr>
            <a:r>
              <a:rPr lang="zh-CN" altLang="en-US" sz="2000" b="1" dirty="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）如果</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是产生式右部某个文法符号</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的属性，</a:t>
            </a:r>
            <a:r>
              <a:rPr lang="en-US" altLang="zh-CN" sz="2000" b="1" dirty="0">
                <a:latin typeface="+mn-ea"/>
                <a:ea typeface="+mn-ea"/>
              </a:rPr>
              <a:t> 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或产生式右部任何文法符号的属性。则称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继承属性</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10246" name="Text Box 1028"/>
          <p:cNvSpPr txBox="1">
            <a:spLocks noChangeArrowheads="1"/>
          </p:cNvSpPr>
          <p:nvPr/>
        </p:nvSpPr>
        <p:spPr bwMode="auto">
          <a:xfrm>
            <a:off x="533400" y="5074313"/>
            <a:ext cx="8229600" cy="1092607"/>
          </a:xfrm>
          <a:prstGeom prst="rect">
            <a:avLst/>
          </a:prstGeom>
          <a:noFill/>
          <a:ln w="9525">
            <a:noFill/>
            <a:miter lim="800000"/>
            <a:headEnd/>
            <a:tailEnd/>
          </a:ln>
        </p:spPr>
        <p:txBody>
          <a:bodyPr>
            <a:spAutoFit/>
          </a:bodyPr>
          <a:lstStyle/>
          <a:p>
            <a:pPr indent="514350" algn="l">
              <a:spcBef>
                <a:spcPct val="50000"/>
              </a:spcBef>
            </a:pPr>
            <a:r>
              <a:rPr lang="zh-CN" altLang="en-US" sz="2000" b="1" dirty="0">
                <a:latin typeface="+mn-ea"/>
                <a:ea typeface="+mn-ea"/>
              </a:rPr>
              <a:t>注：（</a:t>
            </a:r>
            <a:r>
              <a:rPr lang="en-US" altLang="zh-CN" sz="2000" b="1" dirty="0">
                <a:latin typeface="+mn-ea"/>
                <a:ea typeface="+mn-ea"/>
              </a:rPr>
              <a:t>1</a:t>
            </a:r>
            <a:r>
              <a:rPr lang="zh-CN" altLang="en-US" sz="2000" b="1" dirty="0">
                <a:latin typeface="+mn-ea"/>
                <a:ea typeface="+mn-ea"/>
              </a:rPr>
              <a:t>）非终结符既</a:t>
            </a:r>
            <a:r>
              <a:rPr lang="zh-CN" altLang="en-US" sz="2000" b="1" dirty="0">
                <a:latin typeface="+mn-ea"/>
                <a:ea typeface="+mn-ea"/>
                <a:sym typeface="Symbol" pitchFamily="18" charset="2"/>
              </a:rPr>
              <a:t>可以有综合属性，也可以有继承属性。但文法开始符号没有继承属性。</a:t>
            </a:r>
            <a:endParaRPr lang="en-US" altLang="zh-CN" sz="2000" b="1" dirty="0">
              <a:latin typeface="+mn-ea"/>
              <a:ea typeface="+mn-ea"/>
              <a:sym typeface="Symbol" pitchFamily="18" charset="2"/>
            </a:endParaRPr>
          </a:p>
          <a:p>
            <a:pPr indent="514350" algn="l">
              <a:spcBef>
                <a:spcPts val="300"/>
              </a:spcBef>
            </a:pPr>
            <a:r>
              <a:rPr lang="zh-CN" altLang="en-US" sz="2000" b="1" dirty="0">
                <a:latin typeface="+mn-ea"/>
                <a:ea typeface="+mn-ea"/>
                <a:sym typeface="Symbol" pitchFamily="18" charset="2"/>
              </a:rPr>
              <a:t>    </a:t>
            </a:r>
            <a:r>
              <a:rPr lang="zh-CN" altLang="en-US" sz="2000" b="1" dirty="0" smtClean="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a:t>
            </a:r>
            <a:r>
              <a:rPr lang="zh-CN" altLang="en-US" sz="2000" b="1" dirty="0">
                <a:latin typeface="+mn-ea"/>
                <a:ea typeface="+mn-ea"/>
              </a:rPr>
              <a:t>终结符只有综合属性，它们是由词法程序提供的</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7" name="矩形 6"/>
          <p:cNvSpPr/>
          <p:nvPr/>
        </p:nvSpPr>
        <p:spPr>
          <a:xfrm>
            <a:off x="607854" y="245225"/>
            <a:ext cx="3430746" cy="523220"/>
          </a:xfrm>
          <a:prstGeom prst="rect">
            <a:avLst/>
          </a:prstGeom>
        </p:spPr>
        <p:txBody>
          <a:bodyPr wrap="none">
            <a:spAutoFit/>
          </a:bodyPr>
          <a:lstStyle/>
          <a:p>
            <a:r>
              <a:rPr lang="zh-CN" altLang="en-US" sz="2800" b="1" dirty="0" smtClean="0">
                <a:solidFill>
                  <a:srgbClr val="C00000"/>
                </a:solidFill>
                <a:latin typeface="黑体" pitchFamily="49" charset="-122"/>
                <a:ea typeface="黑体" pitchFamily="49" charset="-122"/>
              </a:rPr>
              <a:t>综合属性与继承属性</a:t>
            </a:r>
            <a:endParaRPr lang="zh-CN" altLang="en-US" sz="2800" dirty="0">
              <a:solidFill>
                <a:srgbClr val="C00000"/>
              </a:solidFill>
              <a:latin typeface="黑体" pitchFamily="49" charset="-122"/>
              <a:ea typeface="黑体" pitchFamily="49" charset="-122"/>
            </a:endParaRP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8</a:t>
            </a:fld>
            <a:endParaRPr lang="en-US" altLang="zh-CN"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1524000" y="2286000"/>
            <a:ext cx="6019800" cy="3810000"/>
          </a:xfrm>
          <a:prstGeom prst="rect">
            <a:avLst/>
          </a:prstGeom>
          <a:solidFill>
            <a:schemeClr val="accent1">
              <a:alpha val="50195"/>
            </a:schemeClr>
          </a:solidFill>
          <a:ln w="9525">
            <a:noFill/>
            <a:miter lim="800000"/>
            <a:headEnd/>
            <a:tailEnd/>
          </a:ln>
        </p:spPr>
        <p:txBody>
          <a:bodyPr wrap="none" anchor="ctr"/>
          <a:lstStyle/>
          <a:p>
            <a:endParaRPr lang="zh-CN" altLang="en-US"/>
          </a:p>
        </p:txBody>
      </p:sp>
      <p:pic>
        <p:nvPicPr>
          <p:cNvPr id="11268" name="Picture 2"/>
          <p:cNvPicPr>
            <a:picLocks noChangeAspect="1" noChangeArrowheads="1"/>
          </p:cNvPicPr>
          <p:nvPr/>
        </p:nvPicPr>
        <p:blipFill>
          <a:blip r:embed="rId3" cstate="print"/>
          <a:srcRect/>
          <a:stretch>
            <a:fillRect/>
          </a:stretch>
        </p:blipFill>
        <p:spPr bwMode="auto">
          <a:xfrm>
            <a:off x="1676400" y="2438400"/>
            <a:ext cx="5715000" cy="3505200"/>
          </a:xfrm>
          <a:prstGeom prst="rect">
            <a:avLst/>
          </a:prstGeom>
          <a:noFill/>
          <a:ln w="9525">
            <a:noFill/>
            <a:miter lim="800000"/>
            <a:headEnd/>
            <a:tailEnd/>
          </a:ln>
        </p:spPr>
      </p:pic>
      <p:sp>
        <p:nvSpPr>
          <p:cNvPr id="11269" name="Text Box 3"/>
          <p:cNvSpPr txBox="1">
            <a:spLocks noChangeArrowheads="1"/>
          </p:cNvSpPr>
          <p:nvPr/>
        </p:nvSpPr>
        <p:spPr bwMode="auto">
          <a:xfrm>
            <a:off x="457200" y="880807"/>
            <a:ext cx="7848600" cy="1405193"/>
          </a:xfrm>
          <a:prstGeom prst="rect">
            <a:avLst/>
          </a:prstGeom>
          <a:noFill/>
          <a:ln w="9525">
            <a:noFill/>
            <a:miter lim="800000"/>
            <a:headEnd/>
            <a:tailEnd/>
          </a:ln>
        </p:spPr>
        <p:txBody>
          <a:bodyPr>
            <a:spAutoFit/>
          </a:bodyPr>
          <a:lstStyle/>
          <a:p>
            <a:pPr indent="638175" algn="l">
              <a:lnSpc>
                <a:spcPct val="150000"/>
              </a:lnSpc>
              <a:spcBef>
                <a:spcPct val="50000"/>
              </a:spcBef>
            </a:pPr>
            <a:r>
              <a:rPr lang="zh-CN" altLang="en-US" sz="2000" b="1" dirty="0" smtClean="0">
                <a:latin typeface="+mn-ea"/>
                <a:ea typeface="+mn-ea"/>
              </a:rPr>
              <a:t>例</a:t>
            </a:r>
            <a:r>
              <a:rPr lang="en-US" altLang="zh-CN" sz="2000" b="1" dirty="0" smtClean="0">
                <a:latin typeface="+mn-ea"/>
                <a:ea typeface="+mn-ea"/>
              </a:rPr>
              <a:t>7.1</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语义规则，实际上，是在假定归约分析前提下设计的。涉及到的</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属性都是综合属性。输入串</a:t>
            </a:r>
            <a:r>
              <a:rPr lang="en-US" altLang="zh-CN" sz="2000" b="1" dirty="0" err="1">
                <a:latin typeface="+mn-ea"/>
                <a:ea typeface="+mn-ea"/>
              </a:rPr>
              <a:t>n+t</a:t>
            </a:r>
            <a:r>
              <a:rPr lang="zh-CN" altLang="en-US" sz="2000" b="1" dirty="0">
                <a:latin typeface="+mn-ea"/>
                <a:ea typeface="+mn-ea"/>
              </a:rPr>
              <a:t>的属性值传递过程如下图所示。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9</a:t>
            </a:fld>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22160</TotalTime>
  <Words>3547</Words>
  <Application>Microsoft Office PowerPoint</Application>
  <PresentationFormat>全屏显示(4:3)</PresentationFormat>
  <Paragraphs>494</Paragraphs>
  <Slides>33</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黑体</vt:lpstr>
      <vt:lpstr>华文行楷</vt:lpstr>
      <vt:lpstr>华文隶书</vt:lpstr>
      <vt:lpstr>宋体</vt:lpstr>
      <vt:lpstr>微软雅黑</vt:lpstr>
      <vt:lpstr>Arial</vt:lpstr>
      <vt:lpstr>Symbol</vt:lpstr>
      <vt:lpstr>Times New Roman</vt:lpstr>
      <vt:lpstr>Wingdings</vt:lpstr>
      <vt:lpstr>默认设计模板</vt:lpstr>
      <vt:lpstr>1_默认设计模板</vt:lpstr>
      <vt:lpstr>第7章　语法制导的语义计算 </vt:lpstr>
      <vt:lpstr>PowerPoint 演示文稿</vt:lpstr>
      <vt:lpstr>PowerPoint 演示文稿</vt:lpstr>
      <vt:lpstr>7.1  基于属性文法的语义计算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星 江易</cp:lastModifiedBy>
  <cp:revision>467</cp:revision>
  <cp:lastPrinted>1601-01-01T00:00:00Z</cp:lastPrinted>
  <dcterms:created xsi:type="dcterms:W3CDTF">1601-01-01T00:00:00Z</dcterms:created>
  <dcterms:modified xsi:type="dcterms:W3CDTF">2019-04-23T09:12:09Z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