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67"/>
  </p:notesMasterIdLst>
  <p:handoutMasterIdLst>
    <p:handoutMasterId r:id="rId68"/>
  </p:handoutMasterIdLst>
  <p:sldIdLst>
    <p:sldId id="256" r:id="rId3"/>
    <p:sldId id="259" r:id="rId4"/>
    <p:sldId id="261" r:id="rId5"/>
    <p:sldId id="262" r:id="rId6"/>
    <p:sldId id="264" r:id="rId7"/>
    <p:sldId id="265" r:id="rId8"/>
    <p:sldId id="334" r:id="rId9"/>
    <p:sldId id="267" r:id="rId10"/>
    <p:sldId id="268" r:id="rId11"/>
    <p:sldId id="335" r:id="rId12"/>
    <p:sldId id="336" r:id="rId13"/>
    <p:sldId id="271" r:id="rId14"/>
    <p:sldId id="337" r:id="rId15"/>
    <p:sldId id="273" r:id="rId16"/>
    <p:sldId id="274" r:id="rId17"/>
    <p:sldId id="275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338" r:id="rId29"/>
    <p:sldId id="292" r:id="rId30"/>
    <p:sldId id="293" r:id="rId31"/>
    <p:sldId id="294" r:id="rId32"/>
    <p:sldId id="339" r:id="rId33"/>
    <p:sldId id="296" r:id="rId34"/>
    <p:sldId id="298" r:id="rId35"/>
    <p:sldId id="342" r:id="rId36"/>
    <p:sldId id="300" r:id="rId37"/>
    <p:sldId id="341" r:id="rId38"/>
    <p:sldId id="302" r:id="rId39"/>
    <p:sldId id="343" r:id="rId40"/>
    <p:sldId id="340" r:id="rId41"/>
    <p:sldId id="306" r:id="rId42"/>
    <p:sldId id="344" r:id="rId43"/>
    <p:sldId id="345" r:id="rId44"/>
    <p:sldId id="346" r:id="rId45"/>
    <p:sldId id="347" r:id="rId46"/>
    <p:sldId id="311" r:id="rId47"/>
    <p:sldId id="348" r:id="rId48"/>
    <p:sldId id="349" r:id="rId49"/>
    <p:sldId id="350" r:id="rId50"/>
    <p:sldId id="352" r:id="rId51"/>
    <p:sldId id="351" r:id="rId52"/>
    <p:sldId id="317" r:id="rId53"/>
    <p:sldId id="353" r:id="rId54"/>
    <p:sldId id="354" r:id="rId55"/>
    <p:sldId id="355" r:id="rId56"/>
    <p:sldId id="357" r:id="rId57"/>
    <p:sldId id="358" r:id="rId58"/>
    <p:sldId id="359" r:id="rId59"/>
    <p:sldId id="360" r:id="rId60"/>
    <p:sldId id="361" r:id="rId61"/>
    <p:sldId id="363" r:id="rId62"/>
    <p:sldId id="364" r:id="rId63"/>
    <p:sldId id="331" r:id="rId64"/>
    <p:sldId id="362" r:id="rId65"/>
    <p:sldId id="333" r:id="rId66"/>
  </p:sldIdLst>
  <p:sldSz cx="9144000" cy="6858000" type="screen4x3"/>
  <p:notesSz cx="6858000" cy="9144000"/>
  <p:custDataLst>
    <p:tags r:id="rId69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D60093"/>
    <a:srgbClr val="FF3300"/>
    <a:srgbClr val="66FFFF"/>
    <a:srgbClr val="FF00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DA81-E8BE-465B-9544-C020D12225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97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第</a:t>
            </a:r>
            <a:r>
              <a:rPr lang="en-US" altLang="zh-CN" sz="4000" b="1" dirty="0" smtClean="0">
                <a:latin typeface="+mn-ea"/>
                <a:ea typeface="+mn-ea"/>
              </a:rPr>
              <a:t>8</a:t>
            </a:r>
            <a:r>
              <a:rPr lang="zh-CN" altLang="en-US" sz="4000" b="1" dirty="0" smtClean="0">
                <a:latin typeface="+mn-ea"/>
                <a:ea typeface="+mn-ea"/>
              </a:rPr>
              <a:t>章　静态语义分析和</a:t>
            </a:r>
            <a:r>
              <a:rPr lang="en-US" altLang="zh-CN" sz="4000" b="1" dirty="0" smtClean="0">
                <a:latin typeface="+mn-ea"/>
                <a:ea typeface="+mn-ea"/>
              </a:rPr>
              <a:t/>
            </a:r>
            <a:br>
              <a:rPr lang="en-US" altLang="zh-CN" sz="4000" b="1" dirty="0" smtClean="0">
                <a:latin typeface="+mn-ea"/>
                <a:ea typeface="+mn-ea"/>
              </a:rPr>
            </a:br>
            <a:r>
              <a:rPr lang="en-US" altLang="zh-CN" sz="4000" b="1" dirty="0" smtClean="0">
                <a:latin typeface="+mn-ea"/>
                <a:ea typeface="+mn-ea"/>
              </a:rPr>
              <a:t>      </a:t>
            </a:r>
            <a:r>
              <a:rPr lang="zh-CN" altLang="en-US" sz="4000" b="1" dirty="0" smtClean="0">
                <a:latin typeface="+mn-ea"/>
                <a:ea typeface="+mn-ea"/>
              </a:rPr>
              <a:t>中间代码生成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1978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  <a:endParaRPr lang="en-US" altLang="zh-CN" sz="18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8452" y="1252538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的符号表（以哈希表为例）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620" y="559713"/>
            <a:ext cx="5501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个全局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符号表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741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33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4178" y="2667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74178" y="3276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4178" y="3886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1378" y="3855204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50578" y="274320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t(2)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933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74178" y="4800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974178" y="5410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69778" y="2743200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p(1)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65178" y="27336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a(1)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125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079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50578" y="48672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s(2)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933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69778" y="48672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r(1)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165178" y="48577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y(1)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125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079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650578" y="34194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x(3)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1933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69778" y="34194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x(2)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165178" y="34099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x(1)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4125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079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927416" y="5562600"/>
            <a:ext cx="471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Hash Table     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（表中数字代表层号）</a:t>
            </a: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10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个全局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符号表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86981891"/>
              </p:ext>
            </p:extLst>
          </p:nvPr>
        </p:nvGraphicFramePr>
        <p:xfrm>
          <a:off x="549275" y="2376488"/>
          <a:ext cx="5165725" cy="2957512"/>
        </p:xfrm>
        <a:graphic>
          <a:graphicData uri="http://schemas.openxmlformats.org/presentationml/2006/ole">
            <p:oleObj spid="_x0000_s4098" name="Visio" r:id="rId3" imgW="4366870" imgH="2506370" progId="Visio.Drawing.11">
              <p:embed/>
            </p:oleObj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324600" y="228600"/>
            <a:ext cx="2592387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v, x, y;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58477" y="549702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</a:t>
            </a:r>
            <a:r>
              <a:rPr lang="zh-CN" altLang="en-US" sz="2000" b="1" dirty="0" smtClean="0"/>
              <a:t>数目     </a:t>
            </a:r>
            <a:r>
              <a:rPr lang="en-US" altLang="zh-CN" sz="2000" dirty="0" smtClean="0">
                <a:solidFill>
                  <a:srgbClr val="800080"/>
                </a:solidFill>
              </a:rPr>
              <a:t>LEV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2413" y="1502734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例：</a:t>
            </a:r>
            <a:r>
              <a:rPr lang="zh-CN" altLang="en-US" sz="2000" b="1" dirty="0">
                <a:latin typeface="+mn-ea"/>
                <a:ea typeface="+mn-ea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   </a:t>
            </a:r>
            <a:r>
              <a:rPr lang="zh-CN" altLang="en-US" sz="2000" b="1" dirty="0" smtClean="0">
                <a:latin typeface="+mn-ea"/>
                <a:ea typeface="+mn-ea"/>
              </a:rPr>
              <a:t>时</a:t>
            </a:r>
            <a:r>
              <a:rPr lang="zh-CN" altLang="en-US" sz="2000" b="1" dirty="0">
                <a:latin typeface="+mn-ea"/>
                <a:ea typeface="+mn-ea"/>
              </a:rPr>
              <a:t>的符号表（以</a:t>
            </a:r>
            <a:r>
              <a:rPr lang="zh-CN" altLang="en-US" sz="2000" b="1" dirty="0" smtClean="0">
                <a:latin typeface="+mn-ea"/>
                <a:ea typeface="+mn-ea"/>
              </a:rPr>
              <a:t>线性表</a:t>
            </a:r>
            <a:r>
              <a:rPr lang="zh-CN" altLang="en-US" sz="2000" b="1" dirty="0">
                <a:latin typeface="+mn-ea"/>
                <a:ea typeface="+mn-ea"/>
              </a:rPr>
              <a:t>为例）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11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04800" y="1523999"/>
            <a:ext cx="835046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维护一个符号表的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作用域栈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每个开作用域对应</a:t>
            </a:r>
            <a:r>
              <a:rPr kumimoji="0" lang="zh-CN" altLang="en-US" sz="2000" b="1" dirty="0" smtClean="0">
                <a:latin typeface="+mn-ea"/>
                <a:ea typeface="+mn-ea"/>
              </a:rPr>
              <a:t>栈中</a:t>
            </a:r>
            <a:r>
              <a:rPr kumimoji="0" lang="zh-CN" altLang="en-US" sz="2000" b="1" dirty="0">
                <a:latin typeface="+mn-ea"/>
                <a:ea typeface="+mn-ea"/>
              </a:rPr>
              <a:t>的一个入口</a:t>
            </a:r>
            <a:r>
              <a:rPr kumimoji="0" lang="zh-CN" altLang="en-US" sz="2000" b="1" dirty="0" smtClean="0">
                <a:latin typeface="+mn-ea"/>
                <a:ea typeface="+mn-ea"/>
              </a:rPr>
              <a:t>， 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latin typeface="+mn-ea"/>
                <a:ea typeface="+mn-ea"/>
              </a:rPr>
              <a:t>当前</a:t>
            </a:r>
            <a:r>
              <a:rPr kumimoji="0" lang="zh-CN" altLang="en-US" sz="2000" b="1" dirty="0">
                <a:latin typeface="+mn-ea"/>
                <a:ea typeface="+mn-ea"/>
              </a:rPr>
              <a:t>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当一个新的作用域开放时，新符号表将被创建，</a:t>
            </a:r>
            <a:r>
              <a:rPr kumimoji="0" lang="zh-CN" altLang="en-US" sz="2000" b="1" dirty="0" smtClean="0">
                <a:latin typeface="+mn-ea"/>
                <a:ea typeface="+mn-ea"/>
              </a:rPr>
              <a:t>并将</a:t>
            </a:r>
            <a:r>
              <a:rPr kumimoji="0" lang="zh-CN" altLang="en-US" sz="2000" b="1" dirty="0">
                <a:latin typeface="+mn-ea"/>
                <a:ea typeface="+mn-ea"/>
              </a:rPr>
              <a:t>其入栈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在当前作用域成为闭作用域时，从栈顶弹出相应</a:t>
            </a:r>
            <a:r>
              <a:rPr kumimoji="0" lang="zh-CN" altLang="en-US" sz="2000" b="1" dirty="0" smtClean="0">
                <a:latin typeface="+mn-ea"/>
                <a:ea typeface="+mn-ea"/>
              </a:rPr>
              <a:t>的符号</a:t>
            </a:r>
            <a:r>
              <a:rPr kumimoji="0" lang="zh-CN" altLang="en-US" sz="2000" b="1" dirty="0">
                <a:latin typeface="+mn-ea"/>
                <a:ea typeface="+mn-ea"/>
              </a:rPr>
              <a:t>表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21526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6282395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104"/>
          <p:cNvSpPr txBox="1">
            <a:spLocks noChangeArrowheads="1"/>
          </p:cNvSpPr>
          <p:nvPr/>
        </p:nvSpPr>
        <p:spPr bwMode="auto">
          <a:xfrm>
            <a:off x="227013" y="947573"/>
            <a:ext cx="526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作用域栈如下所示</a:t>
            </a:r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219075" y="483513"/>
            <a:ext cx="5343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每个作用域都有各自的符号表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" name="Line 120"/>
          <p:cNvSpPr>
            <a:spLocks noChangeShapeType="1"/>
          </p:cNvSpPr>
          <p:nvPr/>
        </p:nvSpPr>
        <p:spPr bwMode="auto">
          <a:xfrm>
            <a:off x="11525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121"/>
          <p:cNvSpPr>
            <a:spLocks noChangeShapeType="1"/>
          </p:cNvSpPr>
          <p:nvPr/>
        </p:nvSpPr>
        <p:spPr bwMode="auto">
          <a:xfrm>
            <a:off x="23717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122"/>
          <p:cNvSpPr>
            <a:spLocks noChangeShapeType="1"/>
          </p:cNvSpPr>
          <p:nvPr/>
        </p:nvSpPr>
        <p:spPr bwMode="auto">
          <a:xfrm>
            <a:off x="1152525" y="21516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123"/>
          <p:cNvSpPr>
            <a:spLocks noChangeShapeType="1"/>
          </p:cNvSpPr>
          <p:nvPr/>
        </p:nvSpPr>
        <p:spPr bwMode="auto">
          <a:xfrm>
            <a:off x="1152525" y="27612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24"/>
          <p:cNvSpPr>
            <a:spLocks noChangeShapeType="1"/>
          </p:cNvSpPr>
          <p:nvPr/>
        </p:nvSpPr>
        <p:spPr bwMode="auto">
          <a:xfrm>
            <a:off x="1152525" y="33708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25"/>
          <p:cNvSpPr txBox="1">
            <a:spLocks noChangeArrowheads="1"/>
          </p:cNvSpPr>
          <p:nvPr/>
        </p:nvSpPr>
        <p:spPr bwMode="auto">
          <a:xfrm>
            <a:off x="1609725" y="3675691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3133724" y="2251392"/>
            <a:ext cx="1971676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a, x, y, p, r</a:t>
            </a: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438524" y="2935162"/>
            <a:ext cx="1438275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x, s, t</a:t>
            </a: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3438525" y="36756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3438525" y="43614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x</a:t>
            </a: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3581400" y="4953000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4639775" y="3599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开作用域</a:t>
            </a:r>
          </a:p>
        </p:txBody>
      </p:sp>
      <p:sp>
        <p:nvSpPr>
          <p:cNvPr id="18" name="Rectangle 133"/>
          <p:cNvSpPr>
            <a:spLocks noChangeArrowheads="1"/>
          </p:cNvSpPr>
          <p:nvPr/>
        </p:nvSpPr>
        <p:spPr bwMode="auto">
          <a:xfrm>
            <a:off x="4639775" y="4361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闭作用域</a:t>
            </a: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838325" y="2456491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>
            <a:off x="1838325" y="314229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4952999" y="2666999"/>
            <a:ext cx="542925" cy="10086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419600" y="3352799"/>
            <a:ext cx="542925" cy="3228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971925" y="3904291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 flipV="1">
            <a:off x="3971925" y="4590091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Rectangle 141"/>
          <p:cNvSpPr>
            <a:spLocks noChangeArrowheads="1"/>
          </p:cNvSpPr>
          <p:nvPr/>
        </p:nvSpPr>
        <p:spPr bwMode="auto">
          <a:xfrm>
            <a:off x="988992" y="4894891"/>
            <a:ext cx="161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Scope Stack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13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609601" y="1158419"/>
            <a:ext cx="7696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1347788" algn="l">
              <a:lnSpc>
                <a:spcPct val="150000"/>
              </a:lnSpc>
              <a:buClrTx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静态语义： 刻画程序在静态一致性或完整性方面的特征；仅当程序通过了静态语义检查，才能完成后续的中间代码生成和目标代码优化。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</a:pP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347788" indent="-1347788" algn="l">
              <a:buClrTx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动态语义： 刻画程序执行时的行为。比如除数为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，数组越界等错误，需要生成相应代码。本章节不予讨论。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81000" y="228600"/>
            <a:ext cx="5084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8.2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静态语义分析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401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8.2.1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静态语义分析的主要任务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0517" y="685800"/>
            <a:ext cx="804148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type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  检查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每个操作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是否遵守语言类型系统的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定义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名字的作用域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scope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分析 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建立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名字的定义和使用之间联系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控制流检查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flow-of-control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1255713" lvl="1" indent="-798513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 控制流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语句必须使控制转移到合法的地方（如 </a:t>
            </a:r>
            <a:r>
              <a:rPr kumimoji="0" lang="en-US" altLang="zh-CN" sz="2000" b="1" i="1" dirty="0" smtClean="0">
                <a:latin typeface="宋体" pitchFamily="2" charset="-122"/>
                <a:ea typeface="宋体" pitchFamily="2" charset="-122"/>
              </a:rPr>
              <a:t>break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必须有合法的语句包围它）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唯一性检查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uniqueness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5713" lvl="1" indent="-798513" algn="l">
              <a:lnSpc>
                <a:spcPct val="125000"/>
              </a:lnSpc>
            </a:pPr>
            <a:r>
              <a:rPr kumimoji="0" lang="en-US" altLang="zh-CN" sz="20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很多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场合要求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对象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只能被定义一次（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枚举类型的元素不能重复出现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名字的上下文相关性检查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name-related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某些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名字的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多次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出现之间应该满足一定的上下文相关性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17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609600" y="1066800"/>
            <a:ext cx="79216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检查程序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checker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）负责类型检查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验证程序的结构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是否匹配上下文所期望的类型</a:t>
            </a:r>
          </a:p>
          <a:p>
            <a:pPr lvl="1" algn="l">
              <a:buFontTx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为相关阶段搜集及建立必要的类型信息</a:t>
            </a:r>
          </a:p>
          <a:p>
            <a:pPr lvl="1" algn="l">
              <a:buFontTx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实现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某个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类型系统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system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8.2.2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7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8600" y="561969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rgbClr val="800080"/>
                </a:solidFill>
              </a:rPr>
              <a:t>一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个</a:t>
            </a:r>
            <a:r>
              <a:rPr lang="zh-CN" altLang="en-US" sz="2000" b="1" dirty="0" smtClean="0"/>
              <a:t>简单</a:t>
            </a:r>
            <a:r>
              <a:rPr lang="zh-CN" altLang="en-US" sz="2000" b="1" dirty="0"/>
              <a:t>语言</a:t>
            </a:r>
            <a:r>
              <a:rPr lang="zh-CN" altLang="en-US" sz="2000" b="1" dirty="0" smtClean="0"/>
              <a:t>的文法</a:t>
            </a:r>
            <a:endParaRPr lang="zh-CN" altLang="en-US" sz="2000" b="1" dirty="0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8.2.2.1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类型表达式和类型系统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38074406"/>
              </p:ext>
            </p:extLst>
          </p:nvPr>
        </p:nvGraphicFramePr>
        <p:xfrm>
          <a:off x="457200" y="1066800"/>
          <a:ext cx="7662863" cy="4648200"/>
        </p:xfrm>
        <a:graphic>
          <a:graphicData uri="http://schemas.openxmlformats.org/presentationml/2006/ole">
            <p:oleObj spid="_x0000_s2050" name="Visio" r:id="rId3" imgW="5331866" imgH="2875178" progId="Visio.Drawing.11">
              <p:embed/>
            </p:oleObj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28194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基本数据类型表达式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838200" y="2362200"/>
            <a:ext cx="2819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6388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有界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581400" y="2362200"/>
            <a:ext cx="2133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934200" y="2438400"/>
            <a:ext cx="21336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指针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5715000" y="2362200"/>
            <a:ext cx="6858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667000" y="52578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381000" y="518160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4419600" y="3886200"/>
            <a:ext cx="47244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过程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类型表达式（其中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是积类型表达式）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2514600" y="3810000"/>
            <a:ext cx="1371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1066800"/>
            <a:ext cx="6019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latin typeface="+mn-ea"/>
                <a:ea typeface="+mn-ea"/>
              </a:rPr>
              <a:t>类型表达式：</a:t>
            </a:r>
            <a:r>
              <a:rPr lang="en-US" altLang="zh-CN" b="1" dirty="0" err="1" smtClean="0">
                <a:latin typeface="+mn-ea"/>
                <a:ea typeface="+mn-ea"/>
              </a:rPr>
              <a:t>type_error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专用于类型错误的程序单元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/>
            <a:r>
              <a:rPr lang="zh-CN" altLang="en-US" b="1" dirty="0" smtClean="0">
                <a:latin typeface="+mn-ea"/>
                <a:ea typeface="+mn-ea"/>
              </a:rPr>
              <a:t>类型表达式：</a:t>
            </a:r>
            <a:r>
              <a:rPr lang="en-US" altLang="zh-CN" b="1" dirty="0" smtClean="0">
                <a:latin typeface="+mn-ea"/>
                <a:ea typeface="+mn-ea"/>
              </a:rPr>
              <a:t>OK           </a:t>
            </a:r>
            <a:r>
              <a:rPr lang="zh-CN" altLang="en-US" b="1" dirty="0" smtClean="0">
                <a:latin typeface="+mn-ea"/>
                <a:ea typeface="+mn-ea"/>
              </a:rPr>
              <a:t>专用于没有类型错误的单元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2971800" y="19812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304800" y="1905000"/>
            <a:ext cx="2057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68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304800" y="1501691"/>
            <a:ext cx="8413531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L.in := T.type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 := make_product_3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T.type, L.num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  <a:r>
              <a:rPr lang="de-DE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&lt;&gt;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de-DE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endParaRPr lang="en-US" altLang="zh-CN" sz="1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real}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3579813" indent="-3579813"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array [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baseline="-2500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(1.. </a:t>
            </a:r>
            <a:r>
              <a:rPr lang="fr-FR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lexval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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pointer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marL="3765550" indent="-3765550"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+1 }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8.2.2.2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语法制导的类型检查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声明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相关翻译模式：</a:t>
            </a:r>
            <a:endParaRPr lang="zh-CN" altLang="en-US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019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609600" y="1295400"/>
            <a:ext cx="771560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true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 </a:t>
            </a: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de-DE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pt-BR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= nil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80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762000" y="2057400"/>
            <a:ext cx="769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符号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表的作用、符号主要属性、符号表的组织和符号表的管理。符号表的组织与管理，实质上是数据结构等知识在编译程序构造的一个典型的实际应用。重点讨论的问题是符号表在编译程序构造中的作用和意义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静态语义分析的概念和相关技术。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几种不同形式的中间代码：抽象语法树，四元式等；重点讨论的问题是在语法制导下，如何生成中间代码的关键技术。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1" name="Text Box 34"/>
          <p:cNvSpPr txBox="1">
            <a:spLocks noChangeArrowheads="1"/>
          </p:cNvSpPr>
          <p:nvPr/>
        </p:nvSpPr>
        <p:spPr bwMode="auto">
          <a:xfrm>
            <a:off x="3352800" y="1309687"/>
            <a:ext cx="165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381000" y="99708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else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i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247900" indent="-224790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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if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pointer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else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4155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2286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语句、过程声明及程序的翻译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模式：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81534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marL="2603500" indent="-2603500"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i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431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946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call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match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</a:p>
          <a:p>
            <a:pPr marL="2960688" indent="-2960688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= ok and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  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make_product_2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i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&lt;&gt;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04800" y="228600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语句、过程声明及程序的翻译模式 （续）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252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88884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774950" indent="-277495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marL="2417763" indent="-2417763"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else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539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84163" y="1219200"/>
            <a:ext cx="88598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 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S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131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457200" y="886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源程序的不同表示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形式</a:t>
            </a:r>
            <a:r>
              <a:rPr kumimoji="0" lang="en-US" altLang="zh-CN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也称为中间表示</a:t>
            </a:r>
            <a:r>
              <a:rPr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。其作用：</a:t>
            </a:r>
            <a:endParaRPr lang="zh-CN" altLang="en-US" sz="22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31498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8.3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中间代码生成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192"/>
          <p:cNvSpPr>
            <a:spLocks noChangeArrowheads="1"/>
          </p:cNvSpPr>
          <p:nvPr/>
        </p:nvSpPr>
        <p:spPr bwMode="auto">
          <a:xfrm>
            <a:off x="533400" y="1343561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lvl="1" indent="-441325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源语言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和目标语言之间的桥梁，避开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二者之间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较大的语义跨度，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使编译程序的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逻辑结构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更加简单明确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有利于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编译程序的重定向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有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利于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进行与目标机无关的优化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990600" y="35052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kumimoji="0"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不同层次不同目的之</a:t>
            </a:r>
            <a:r>
              <a:rPr kumimoji="0" lang="zh-CN" altLang="en-US" sz="20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分。常见中间表示形式：</a:t>
            </a:r>
            <a:endParaRPr lang="zh-CN" altLang="en-US" sz="2000" b="1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81000" y="29718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8.3.1 </a:t>
            </a:r>
            <a:r>
              <a:rPr lang="zh-CN" altLang="en-US" sz="24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常见的中间表示的</a:t>
            </a:r>
            <a:r>
              <a:rPr lang="zh-CN" altLang="en-US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形式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457200" y="4007584"/>
            <a:ext cx="82089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zh-CN" altLang="en-US" sz="2000" b="1" i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Abstract syntax tree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抽象语法树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Three-address code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三地址码，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P-code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（特别用于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Pasal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语言实现）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编译器的输出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, 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虚拟机的输入）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SSA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静态单赋值形式）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78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381000" y="914400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 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（抽象语法树）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 + B * ( C - D ) + E / ( C - D ) ^N</a:t>
            </a:r>
          </a:p>
          <a:p>
            <a:pPr marL="712788" lvl="1" indent="-255588" algn="l">
              <a:buFontTx/>
              <a:buChar char="•"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Directed Acyclic Graph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有向无圈图，通过优化技术得到改进型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35591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14255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1336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28638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6858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14938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25146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9906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1676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17526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24384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31242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27432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175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2133600" y="38862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9144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12192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2438400" y="46323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1752600" y="46164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2362200" y="42513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1981200" y="42846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3429000" y="4267200"/>
            <a:ext cx="1524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3254375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3559175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2873375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3482975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3101975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38100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42672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1676400" y="3998912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808287" y="4556124"/>
            <a:ext cx="1230313" cy="12350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6739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5403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2484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9786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8006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6086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6294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51054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57912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>
            <a:off x="58674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65532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72390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8580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5867400" y="3581400"/>
            <a:ext cx="762000" cy="1066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50292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H="1">
            <a:off x="53340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7010400" y="4267200"/>
            <a:ext cx="685800" cy="381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6705600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7010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6324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6934200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 flipH="1">
            <a:off x="6553200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79248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83820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6226175" y="44767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76200" y="9144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altLang="zh-CN" sz="2200" b="1" i="1" dirty="0" smtClean="0">
                <a:latin typeface="宋体" pitchFamily="2" charset="-122"/>
                <a:ea typeface="宋体" pitchFamily="2" charset="-122"/>
              </a:rPr>
              <a:t>    AST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（抽象语法树）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表示，不同于语法（推导）树，去掉了一些次要的成分，简洁地把语法单元结构表达出来了。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例如语句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if E then S1 else S2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209800" y="3276600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S1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533400" y="3260725"/>
            <a:ext cx="533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if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1066800" y="2743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14478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1219200" y="3260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 flipV="1">
            <a:off x="1981200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1524000" y="3245604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then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3505200" y="3272988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819400" y="3241992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else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2438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6670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219200" y="409569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1371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22860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4384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5814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V="1">
            <a:off x="37338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676400" y="495300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语法推导树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324600" y="3483114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6858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019800" y="1981200"/>
            <a:ext cx="1828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if_then_else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结点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58674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5181600" y="3467239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70866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6096000" y="493389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696200" y="3480138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 animBg="1"/>
      <p:bldP spid="81" grpId="0"/>
      <p:bldP spid="82" grpId="0" animBg="1"/>
      <p:bldP spid="83" grpId="0"/>
      <p:bldP spid="89" grpId="0" animBg="1"/>
      <p:bldP spid="96" grpId="0"/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200" b="1" i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（三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地址码或四元式）表示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A + B * ( C - D ) + E / ( C - D ) ^N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FontTx/>
              <a:buNone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1)  ( -    C     D     T1 )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T1 := C - D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2)  ( *    B     T1    T2)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T2 := B * T1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(3)  ( +   A     T2    T3)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T3 := A + T2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4)  ( -    C     D     T4)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T4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5)  ( ^   T4    N     T5) 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T5 := T4 ^ N </a:t>
            </a:r>
          </a:p>
          <a:p>
            <a:pPr algn="l">
              <a:buFontTx/>
              <a:buNone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(6)  ( /    E     T5    T6)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T6 := E / T5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7)  (+    T3   T6    T7)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T7 := T3 + T6 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428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609600" y="1169313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静态单赋值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形式，程序中的名字只有一次赋值。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823720"/>
              </p:ext>
            </p:extLst>
          </p:nvPr>
        </p:nvGraphicFramePr>
        <p:xfrm>
          <a:off x="1066801" y="1752600"/>
          <a:ext cx="2119312" cy="3810000"/>
        </p:xfrm>
        <a:graphic>
          <a:graphicData uri="http://schemas.openxmlformats.org/presentationml/2006/ole">
            <p:oleObj spid="_x0000_s3074" name="Visio" r:id="rId3" imgW="1294790" imgH="2014728" progId="Visio.Drawing.11">
              <p:embed/>
            </p:oleObj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36082490"/>
              </p:ext>
            </p:extLst>
          </p:nvPr>
        </p:nvGraphicFramePr>
        <p:xfrm>
          <a:off x="5334000" y="1857375"/>
          <a:ext cx="2060575" cy="3705225"/>
        </p:xfrm>
        <a:graphic>
          <a:graphicData uri="http://schemas.openxmlformats.org/presentationml/2006/ole">
            <p:oleObj spid="_x0000_s3075" name="Visio" r:id="rId4" imgW="1119530" imgH="2053438" progId="Visio.Drawing.11">
              <p:embed/>
            </p:oleObj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3810000" y="3200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956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</a:t>
            </a:r>
            <a:r>
              <a:rPr lang="zh-CN" altLang="en-US" sz="2400" b="1" dirty="0" smtClean="0">
                <a:latin typeface="+mn-ea"/>
                <a:ea typeface="+mn-ea"/>
                <a:hlinkClick r:id="rId2" action="ppaction://hlinksldjump"/>
              </a:rPr>
              <a:t>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</a:t>
            </a:r>
            <a:r>
              <a:rPr lang="zh-CN" altLang="en-US" sz="2400" b="1" dirty="0" smtClean="0">
                <a:latin typeface="+mn-ea"/>
                <a:ea typeface="+mn-ea"/>
                <a:hlinkClick r:id="rId3" action="ppaction://hlinksldjump"/>
              </a:rPr>
              <a:t>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</a:t>
            </a:r>
            <a:r>
              <a:rPr lang="zh-CN" altLang="en-US" sz="2400" b="1" dirty="0" smtClean="0">
                <a:latin typeface="+mn-ea"/>
                <a:ea typeface="+mn-ea"/>
                <a:hlinkClick r:id="rId4" action="ppaction://hlinksldjump"/>
              </a:rPr>
              <a:t>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412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457200" y="1143000"/>
            <a:ext cx="28194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2743200" y="1172706"/>
            <a:ext cx="6324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(‘assign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’,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u="sng" dirty="0" err="1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), E.ptr) 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if_then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600" b="1" dirty="0" smtClean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while_do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seq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,S</a:t>
            </a:r>
            <a:r>
              <a:rPr lang="en-US" altLang="zh-CN" sz="2000" b="1" baseline="-25000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(‘+’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(‘’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029200" y="5181600"/>
            <a:ext cx="34290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构造叶子结点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生成抽象语法树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4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381000"/>
            <a:ext cx="48768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+5*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的抽象语法树的构造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" name="Group 1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7490119"/>
              </p:ext>
            </p:extLst>
          </p:nvPr>
        </p:nvGraphicFramePr>
        <p:xfrm>
          <a:off x="38477" y="2590800"/>
          <a:ext cx="4060825" cy="3657600"/>
        </p:xfrm>
        <a:graphic>
          <a:graphicData uri="http://schemas.openxmlformats.org/drawingml/2006/table">
            <a:tbl>
              <a:tblPr/>
              <a:tblGrid>
                <a:gridCol w="1600200"/>
                <a:gridCol w="2460625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语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义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‘+’,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’,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(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(id,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val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24400" y="32766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5410200" y="35052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267200" y="403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id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667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876800" y="3048000"/>
            <a:ext cx="0" cy="228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2286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22976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400800" y="4267200"/>
          <a:ext cx="990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28600"/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32766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05600" y="36576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772400" y="42788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8458200" y="45074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315200" y="504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符号表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的入口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77200" y="3288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8229600" y="3669268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T*F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010400" y="32766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>
            <a:off x="6934200" y="35052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7817604" y="34122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543800" y="2209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924800" y="25908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E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 E+T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410200" y="22098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5334000" y="24384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248400" y="24384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486400" y="12192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867400" y="16002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35359" t="22917" r="37701" b="38542"/>
          <a:stretch>
            <a:fillRect/>
          </a:stretch>
        </p:blipFill>
        <p:spPr bwMode="auto">
          <a:xfrm>
            <a:off x="304800" y="9144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8" grpId="0"/>
      <p:bldP spid="22" grpId="0"/>
      <p:bldP spid="23" grpId="0"/>
      <p:bldP spid="25" grpId="0"/>
      <p:bldP spid="25" grpId="1"/>
      <p:bldP spid="29" grpId="0"/>
      <p:bldP spid="29" grpId="1"/>
      <p:bldP spid="31" grpId="0"/>
      <p:bldP spid="31" grpId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14400"/>
            <a:ext cx="8534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ts val="3360"/>
              </a:lnSpc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通过遍历语法树或在归约时，生成三地址码，后续要用到的四元式：</a:t>
            </a:r>
            <a:endParaRPr lang="en-US" altLang="zh-CN" sz="20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赋值</a:t>
            </a:r>
            <a:r>
              <a:rPr lang="zh-CN" altLang="en-US" sz="2000" b="1" dirty="0" smtClean="0">
                <a:latin typeface="+mn-ea"/>
                <a:ea typeface="+mn-ea"/>
              </a:rPr>
              <a:t>语句 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op z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代表二元算术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赋值</a:t>
            </a:r>
            <a:r>
              <a:rPr lang="zh-CN" altLang="en-US" sz="2000" b="1" dirty="0" smtClean="0">
                <a:latin typeface="+mn-ea"/>
                <a:ea typeface="+mn-ea"/>
              </a:rPr>
              <a:t>语句 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op y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代表一元运算）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复写语句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x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:= y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的值赋值给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无条件跳转语句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 err="1" smtClean="0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L</a:t>
            </a:r>
            <a:r>
              <a:rPr kumimoji="0"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（无条件跳转至标号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条件跳转</a:t>
            </a:r>
            <a:r>
              <a:rPr lang="zh-CN" altLang="en-US" sz="2000" b="1" dirty="0" smtClean="0">
                <a:latin typeface="+mn-ea"/>
                <a:ea typeface="+mn-ea"/>
              </a:rPr>
              <a:t>语句  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if 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rop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y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 err="1">
                <a:latin typeface="+mn-ea"/>
                <a:ea typeface="+mn-ea"/>
              </a:rPr>
              <a:t>rop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标号语句</a:t>
            </a:r>
            <a:r>
              <a:rPr kumimoji="0" lang="zh-CN" altLang="en-US" sz="2000" b="1" dirty="0"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latin typeface="+mn-ea"/>
                <a:ea typeface="+mn-ea"/>
              </a:rPr>
              <a:t>L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（定义标号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过程调用语句</a:t>
            </a:r>
            <a:r>
              <a:rPr lang="zh-CN" altLang="en-US" sz="2000" b="1" dirty="0" smtClean="0">
                <a:latin typeface="+mn-ea"/>
                <a:ea typeface="+mn-ea"/>
              </a:rPr>
              <a:t>序列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…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call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p,n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过程返回语句 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return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可选，存放返回值）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下标赋值语句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  <a:latin typeface="+mn-ea"/>
                <a:ea typeface="+mn-ea"/>
              </a:rPr>
              <a:t>x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:= y[i]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x[i] := y </a:t>
            </a:r>
            <a:r>
              <a:rPr kumimoji="0" lang="zh-CN" altLang="en-US" sz="2000" b="1" dirty="0">
                <a:latin typeface="+mn-ea"/>
                <a:ea typeface="+mn-ea"/>
              </a:rPr>
              <a:t>（前者表示将</a:t>
            </a:r>
            <a:r>
              <a:rPr kumimoji="0" lang="zh-CN" altLang="en-US" sz="2000" b="1" dirty="0" smtClean="0">
                <a:latin typeface="+mn-ea"/>
                <a:ea typeface="+mn-ea"/>
              </a:rPr>
              <a:t>地址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起第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kumimoji="0" lang="zh-CN" altLang="en-US" sz="2000" b="1" dirty="0">
                <a:latin typeface="+mn-ea"/>
                <a:ea typeface="+mn-ea"/>
              </a:rPr>
              <a:t>个存储单元的值赋给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指针赋值语句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070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457200" y="1143774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语义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属性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对应的存储位置     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用来存放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求值的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对应于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gen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生成一条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在符号表中新建一个从未使用过的名字，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           并返回该名字的存储位置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||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语句序列之间的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链接运算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0" y="31498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8.3.3.1 </a:t>
            </a:r>
            <a:r>
              <a:rPr lang="zh-CN" altLang="en-US" sz="28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语句及</a:t>
            </a:r>
            <a:r>
              <a:rPr lang="zh-CN" altLang="en-US" sz="28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算术表达式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97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赋值语句和算术表达式的翻译</a:t>
            </a:r>
            <a:r>
              <a:rPr lang="zh-CN" altLang="en-US" sz="2200" b="1" dirty="0">
                <a:latin typeface="+mn-ea"/>
                <a:ea typeface="+mn-ea"/>
              </a:rPr>
              <a:t>模式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7506" y="914400"/>
            <a:ext cx="8395494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gen(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‘:=’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endParaRPr lang="fr-F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E.code :=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pt-B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||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E</a:t>
            </a:r>
            <a:r>
              <a:rPr lang="pt-B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(E.place ‘:=’ ‘uminus’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; 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34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30801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.name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的词法名字（符号表中的名字）   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类型属性   （综合属性）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T.width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数据宽度（字节数）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L.offset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列表中第一个变量的偏移地址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变量列表被申明的类型 （继承属性）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变量列表中变量的个数 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enter (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.name, t, o)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：将符号表中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所对应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表项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offset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语句的语法制导翻译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424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4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说明语句的翻译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模式</a:t>
            </a:r>
          </a:p>
        </p:txBody>
      </p:sp>
      <p:sp>
        <p:nvSpPr>
          <p:cNvPr id="4" name="Text Box 383"/>
          <p:cNvSpPr txBox="1">
            <a:spLocks noChangeArrowheads="1"/>
          </p:cNvSpPr>
          <p:nvPr/>
        </p:nvSpPr>
        <p:spPr bwMode="auto">
          <a:xfrm>
            <a:off x="228600" y="10668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V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L.offset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make_product_3 (V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L.num);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.width + L.num 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 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&lt;&gt;;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</a:t>
            </a:r>
            <a:r>
              <a:rPr lang="de-DE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T.type := int ; T.width := 4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real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8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^T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 := pointer(T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T.width := 4 }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type := L. type ;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offset := L. offset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width := L. width ;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endParaRPr lang="fr-F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 +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 width)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:=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+1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36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381000" y="107251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数组说明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数据说明中要能够计算出数组的存储地址（起始地址，内部偏移量）</a:t>
            </a:r>
            <a:endParaRPr lang="en-US" altLang="zh-CN" sz="2000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152400" y="3048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楷体_GB2312" pitchFamily="49" charset="-122"/>
              </a:rPr>
              <a:t>8.3.3.3 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数组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457556" y="2286000"/>
            <a:ext cx="8342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33400" y="30480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数组引用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3931384"/>
            <a:ext cx="899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‘]’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.place) 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 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E</a:t>
            </a:r>
            <a:r>
              <a:rPr lang="fr-F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fr-F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‘]’)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22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8013" y="533400"/>
            <a:ext cx="7392987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数组的内情向量（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dove vector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处理数组时，通常会将数组的有关信息记录在一些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单元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中，称为“内情向量”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对于静态数组，内情向量可放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在符号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表中；对于可变数组，运行时建立相应的内情向量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例： 对于静态数组说明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，可以在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符号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表中建立如下形式的内情向量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75893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32361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67955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524424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67955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524424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583174" y="4933890"/>
            <a:ext cx="697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520866" y="4933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06466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542297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6081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225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314825" y="3429000"/>
            <a:ext cx="28479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维的下界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维的上界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数组元素的类型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数组首元素的地址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数组维数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38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609600"/>
            <a:ext cx="8229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数组元素的地址计算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：对于静态数组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，若数组布局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采用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行优先的连续布局，数组首元素的地址为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可以如下计算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457200" y="342900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重新整理后得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–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其中：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baseline="-30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+…+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09600" y="516249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（这里的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即为前页内情向量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中常量部分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39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20262" y="1105134"/>
            <a:ext cx="6940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+mn-ea"/>
                <a:ea typeface="+mn-ea"/>
              </a:rPr>
              <a:t>8.1.1 </a:t>
            </a:r>
            <a:r>
              <a:rPr lang="zh-CN" altLang="en-US" sz="2400" b="1" dirty="0" smtClean="0">
                <a:solidFill>
                  <a:srgbClr val="800080"/>
                </a:solidFill>
                <a:latin typeface="+mn-ea"/>
                <a:ea typeface="+mn-ea"/>
              </a:rPr>
              <a:t>符号</a:t>
            </a:r>
            <a:r>
              <a:rPr lang="zh-CN" altLang="en-US" sz="2400" b="1" dirty="0">
                <a:solidFill>
                  <a:srgbClr val="800080"/>
                </a:solidFill>
                <a:latin typeface="+mn-ea"/>
                <a:ea typeface="+mn-ea"/>
              </a:rPr>
              <a:t>表的作用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22412" y="1853148"/>
            <a:ext cx="78595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用来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存放</a:t>
            </a:r>
            <a:r>
              <a:rPr kumimoji="0" lang="zh-CN" altLang="en-US" sz="2000" b="1" dirty="0">
                <a:latin typeface="+mn-ea"/>
                <a:ea typeface="+mn-ea"/>
              </a:rPr>
              <a:t>有关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标识符（符号）的属性</a:t>
            </a:r>
            <a:r>
              <a:rPr kumimoji="0" lang="zh-CN" altLang="en-US" sz="2000" b="1" dirty="0">
                <a:latin typeface="+mn-ea"/>
                <a:ea typeface="+mn-ea"/>
              </a:rPr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这些</a:t>
            </a:r>
            <a:r>
              <a:rPr kumimoji="0" lang="zh-CN" altLang="en-US" sz="2000" b="1" dirty="0">
                <a:latin typeface="+mn-ea"/>
                <a:ea typeface="+mn-ea"/>
              </a:rPr>
              <a:t>信息会在编译的不同阶段用到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符号表的</a:t>
            </a:r>
            <a:r>
              <a:rPr kumimoji="0" lang="zh-CN" altLang="en-US" sz="2000" b="1" dirty="0">
                <a:latin typeface="+mn-ea"/>
                <a:ea typeface="+mn-ea"/>
              </a:rPr>
              <a:t>内容将</a:t>
            </a:r>
            <a:r>
              <a:rPr kumimoji="0" lang="zh-CN" altLang="en-US" sz="2000" b="1" dirty="0" smtClean="0">
                <a:latin typeface="+mn-ea"/>
                <a:ea typeface="+mn-ea"/>
              </a:rPr>
              <a:t>用于静态语义检查</a:t>
            </a:r>
            <a:r>
              <a:rPr kumimoji="0" lang="zh-CN" altLang="en-US" sz="2000" b="1" dirty="0">
                <a:latin typeface="+mn-ea"/>
                <a:ea typeface="+mn-ea"/>
              </a:rPr>
              <a:t>和产生中间代码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在目标代码生成阶段，符号表是对符号名进行</a:t>
            </a:r>
            <a:r>
              <a:rPr kumimoji="0" lang="zh-CN" altLang="en-US" sz="2000" b="1" dirty="0" smtClean="0">
                <a:latin typeface="+mn-ea"/>
                <a:ea typeface="+mn-ea"/>
              </a:rPr>
              <a:t>地址分配</a:t>
            </a:r>
            <a:r>
              <a:rPr kumimoji="0" lang="zh-CN" altLang="en-US" sz="2000" b="1" dirty="0">
                <a:latin typeface="+mn-ea"/>
                <a:ea typeface="+mn-ea"/>
              </a:rPr>
              <a:t>的依据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对一个多遍扫描的编译程序，不同遍所用的符号</a:t>
            </a:r>
            <a:r>
              <a:rPr kumimoji="0" lang="zh-CN" altLang="en-US" sz="2000" b="1" dirty="0" smtClean="0">
                <a:latin typeface="+mn-ea"/>
                <a:ea typeface="+mn-ea"/>
              </a:rPr>
              <a:t>表也</a:t>
            </a:r>
            <a:r>
              <a:rPr kumimoji="0" lang="zh-CN" altLang="en-US" sz="2000" b="1" dirty="0">
                <a:latin typeface="+mn-ea"/>
                <a:ea typeface="+mn-ea"/>
              </a:rPr>
              <a:t>会有所不同，因为每遍所关心的信息或所能</a:t>
            </a:r>
            <a:r>
              <a:rPr kumimoji="0" lang="zh-CN" altLang="en-US" sz="2000" b="1" dirty="0" smtClean="0">
                <a:latin typeface="+mn-ea"/>
                <a:ea typeface="+mn-ea"/>
              </a:rPr>
              <a:t>得到的信息</a:t>
            </a:r>
            <a:r>
              <a:rPr kumimoji="0" lang="zh-CN" altLang="en-US" sz="2000" b="1" dirty="0">
                <a:latin typeface="+mn-ea"/>
                <a:ea typeface="+mn-ea"/>
              </a:rPr>
              <a:t>会有差异</a:t>
            </a:r>
          </a:p>
          <a:p>
            <a:pPr lvl="1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用来体现作用域与可见性信息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46122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228600" y="1066800"/>
            <a:ext cx="8305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可以用数值“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false;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采用与算术表达式类似的方法对布尔表达式进行求值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通过控制流体现布尔表达式的语义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优点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：方便实现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控制流语句中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布尔表达式的翻译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常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可以得到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短路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short-circuit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）代码，而避免不必要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的求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值，如：在已知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为真时，不必再对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 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进行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求值；同样，在已知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为假时，不必再对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458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newtemp;E.code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 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||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‘or’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||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‘and’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‘not’ E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.palce)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)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.place ;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 ‘if‘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u="sng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nextstat+3)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(‘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nextstat+2)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true 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baseline="-25000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false  {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638800" y="54114"/>
            <a:ext cx="35052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 err="1">
                <a:latin typeface="+mn-ea"/>
                <a:ea typeface="+mn-ea"/>
                <a:sym typeface="Symbol" pitchFamily="18" charset="2"/>
              </a:rPr>
              <a:t>nextstat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返回输出代码序列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中下一条 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语句的下标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41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565484" y="1570038"/>
            <a:ext cx="7978775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33400" y="533400"/>
            <a:ext cx="781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9847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例如，表示</a:t>
            </a:r>
            <a:r>
              <a:rPr lang="en-US" altLang="zh-CN" sz="2000" b="1" dirty="0" err="1">
                <a:latin typeface="宋体" pitchFamily="2" charset="-122"/>
              </a:rPr>
              <a:t>a≤x</a:t>
            </a:r>
            <a:r>
              <a:rPr lang="en-US" altLang="zh-CN" sz="2000" b="1" dirty="0">
                <a:latin typeface="宋体" pitchFamily="2" charset="-122"/>
              </a:rPr>
              <a:t> and </a:t>
            </a:r>
            <a:r>
              <a:rPr lang="en-US" altLang="zh-CN" sz="2000" b="1" dirty="0" err="1">
                <a:latin typeface="宋体" pitchFamily="2" charset="-122"/>
              </a:rPr>
              <a:t>x≤b</a:t>
            </a:r>
            <a:r>
              <a:rPr lang="zh-CN" altLang="en-US" sz="2000" b="1" dirty="0">
                <a:latin typeface="宋体" pitchFamily="2" charset="-122"/>
              </a:rPr>
              <a:t>对应目标代码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即四元组序列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如下，其中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为临时变量。</a:t>
            </a:r>
          </a:p>
        </p:txBody>
      </p:sp>
      <p:pic>
        <p:nvPicPr>
          <p:cNvPr id="5" name="Picture 21" descr="未命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2" y="1662113"/>
            <a:ext cx="7775575" cy="4159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75023" y="1662113"/>
            <a:ext cx="3248818" cy="1736725"/>
          </a:xfrm>
          <a:prstGeom prst="rect">
            <a:avLst/>
          </a:prstGeom>
          <a:solidFill>
            <a:srgbClr val="00B05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800" y="3506679"/>
            <a:ext cx="3228181" cy="1615857"/>
          </a:xfrm>
          <a:prstGeom prst="rect">
            <a:avLst/>
          </a:prstGeom>
          <a:solidFill>
            <a:srgbClr val="00B05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42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503237"/>
            <a:ext cx="867330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通过设计新的属性，</a:t>
            </a:r>
            <a:r>
              <a:rPr lang="en-US" altLang="zh-CN" sz="2200" b="1" dirty="0" err="1" smtClean="0">
                <a:latin typeface="+mn-ea"/>
                <a:ea typeface="+mn-ea"/>
              </a:rPr>
              <a:t>E.true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 err="1" smtClean="0">
                <a:latin typeface="+mn-ea"/>
                <a:ea typeface="+mn-ea"/>
              </a:rPr>
              <a:t>E.false</a:t>
            </a:r>
            <a:r>
              <a:rPr lang="zh-CN" altLang="en-US" sz="2200" b="1" dirty="0" smtClean="0">
                <a:latin typeface="+mn-ea"/>
                <a:ea typeface="+mn-ea"/>
              </a:rPr>
              <a:t>表达布尔表达式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zh-CN" altLang="en-US" sz="2200" b="1" dirty="0" smtClean="0">
                <a:latin typeface="+mn-ea"/>
                <a:ea typeface="+mn-ea"/>
              </a:rPr>
              <a:t>语义</a:t>
            </a:r>
            <a:r>
              <a:rPr lang="en-US" altLang="zh-CN" sz="2200" b="1" dirty="0" smtClean="0">
                <a:latin typeface="+mn-ea"/>
                <a:ea typeface="+mn-ea"/>
              </a:rPr>
              <a:t>,</a:t>
            </a:r>
            <a:r>
              <a:rPr lang="zh-CN" altLang="en-US" sz="2200" b="1" dirty="0" smtClean="0">
                <a:latin typeface="+mn-ea"/>
                <a:ea typeface="+mn-ea"/>
              </a:rPr>
              <a:t>分别表示条件为真和假时，程序转移的目标位置。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zh-CN" altLang="en-US" sz="2200" b="1" dirty="0" smtClean="0">
                <a:latin typeface="+mn-ea"/>
                <a:ea typeface="+mn-ea"/>
              </a:rPr>
              <a:t> 通过短路代码缩短代码的长度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>
                <a:latin typeface="+mn-ea"/>
                <a:ea typeface="+mn-ea"/>
              </a:rPr>
              <a:t>例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布尔表达式 </a:t>
            </a:r>
            <a:r>
              <a:rPr lang="en-US" altLang="zh-CN" sz="2000" b="1" dirty="0">
                <a:latin typeface="+mn-ea"/>
                <a:ea typeface="+mn-ea"/>
              </a:rPr>
              <a:t>E = a&lt;b or c&lt;d and e&lt;f  </a:t>
            </a:r>
            <a:r>
              <a:rPr lang="zh-CN" altLang="en-US" sz="2000" b="1" dirty="0">
                <a:latin typeface="+mn-ea"/>
                <a:ea typeface="+mn-ea"/>
              </a:rPr>
              <a:t>可能翻译为</a:t>
            </a:r>
            <a:r>
              <a:rPr lang="zh-CN" altLang="en-US" sz="2000" b="1" dirty="0" smtClean="0">
                <a:latin typeface="+mn-ea"/>
                <a:ea typeface="+mn-ea"/>
              </a:rPr>
              <a:t>如下</a:t>
            </a:r>
            <a:r>
              <a:rPr lang="en-US" altLang="zh-CN" sz="2000" b="1" dirty="0">
                <a:latin typeface="+mn-ea"/>
                <a:ea typeface="+mn-ea"/>
              </a:rPr>
              <a:t>TAC </a:t>
            </a:r>
            <a:r>
              <a:rPr lang="zh-CN" altLang="en-US" sz="2000" b="1" dirty="0">
                <a:latin typeface="+mn-ea"/>
                <a:ea typeface="+mn-ea"/>
              </a:rPr>
              <a:t>语句序列（采用短路代码，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分别代表 </a:t>
            </a:r>
            <a:r>
              <a:rPr lang="en-US" altLang="zh-CN" sz="2000" b="1" dirty="0">
                <a:latin typeface="+mn-ea"/>
                <a:ea typeface="+mn-ea"/>
              </a:rPr>
              <a:t>E </a:t>
            </a:r>
            <a:r>
              <a:rPr lang="zh-CN" altLang="en-US" sz="2000" b="1" dirty="0">
                <a:latin typeface="+mn-ea"/>
                <a:ea typeface="+mn-ea"/>
              </a:rPr>
              <a:t>为真和假时对应于程序中的位置，</a:t>
            </a:r>
            <a:r>
              <a:rPr lang="zh-CN" altLang="en-US" sz="2000" b="1" dirty="0" smtClean="0">
                <a:latin typeface="+mn-ea"/>
                <a:ea typeface="+mn-ea"/>
              </a:rPr>
              <a:t>可用 标号</a:t>
            </a:r>
            <a:r>
              <a:rPr lang="en-US" altLang="zh-CN" sz="2000" b="1" dirty="0" smtClean="0">
                <a:latin typeface="+mn-ea"/>
                <a:ea typeface="+mn-ea"/>
              </a:rPr>
              <a:t>label</a:t>
            </a:r>
            <a:r>
              <a:rPr lang="zh-CN" altLang="en-US" sz="2000" b="1" dirty="0" smtClean="0">
                <a:latin typeface="+mn-ea"/>
                <a:ea typeface="+mn-ea"/>
              </a:rPr>
              <a:t>体现</a:t>
            </a:r>
            <a:r>
              <a:rPr lang="zh-CN" altLang="en-US" sz="2000" b="1" dirty="0">
                <a:latin typeface="+mn-ea"/>
                <a:ea typeface="+mn-ea"/>
              </a:rPr>
              <a:t>）：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                 </a:t>
            </a:r>
            <a:r>
              <a:rPr lang="en-US" altLang="zh-CN" sz="2000" b="1" dirty="0">
                <a:latin typeface="+mn-ea"/>
                <a:ea typeface="+mn-ea"/>
              </a:rPr>
              <a:t>if 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</a:rPr>
              <a:t>label1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label1: 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if c&lt;d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label2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label2</a:t>
            </a:r>
            <a:r>
              <a:rPr lang="en-US" altLang="zh-CN" sz="2000" b="1" dirty="0" smtClean="0">
                <a:latin typeface="+mn-ea"/>
                <a:ea typeface="+mn-ea"/>
              </a:rPr>
              <a:t>:    </a:t>
            </a:r>
            <a:r>
              <a:rPr lang="en-US" altLang="zh-CN" sz="2000" b="1" dirty="0">
                <a:latin typeface="+mn-ea"/>
                <a:ea typeface="+mn-ea"/>
              </a:rPr>
              <a:t>if e&lt;f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6074" y="5540514"/>
            <a:ext cx="614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14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行缩短到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43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83513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翻译布尔表达式至短路代码（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L-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84582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newlabel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newlabel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pt-BR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u="sng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true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false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44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1000" y="1035784"/>
            <a:ext cx="7920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if-then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000" b="1" i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翻译模式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8.3.3.5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374345" y="35052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312021" y="43434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55467" y="4038600"/>
            <a:ext cx="992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宋体" pitchFamily="2" charset="-122"/>
                <a:ea typeface="宋体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731876" y="4953000"/>
            <a:ext cx="1107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宋体" pitchFamily="2" charset="-122"/>
                <a:ea typeface="宋体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2766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2766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114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4953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56522" y="49530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94413" y="2895600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endParaRPr lang="en-US" altLang="zh-CN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96236" y="3581400"/>
            <a:ext cx="1338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3528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0386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4346575"/>
            <a:ext cx="3962400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sym typeface="Symbol" pitchFamily="18" charset="2"/>
              </a:rPr>
              <a:t>S.next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属性表示 </a:t>
            </a:r>
            <a:r>
              <a:rPr lang="en-US" altLang="zh-CN" sz="2000" b="1" dirty="0">
                <a:sym typeface="Symbol" pitchFamily="18" charset="2"/>
              </a:rPr>
              <a:t>S </a:t>
            </a:r>
            <a:r>
              <a:rPr lang="zh-CN" altLang="en-US" sz="2000" b="1" dirty="0">
                <a:sym typeface="Symbol" pitchFamily="18" charset="2"/>
              </a:rPr>
              <a:t>之后要执行的首条 </a:t>
            </a:r>
            <a:r>
              <a:rPr lang="en-US" altLang="zh-CN" sz="2000" b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语句的标号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38163" y="1575137"/>
            <a:ext cx="7920037" cy="101566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218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45720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if-then-else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8240" y="22098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52040" y="304800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9578" y="27432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3981450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399640" y="1981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399640" y="1981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399640" y="2819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399640" y="3657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399640" y="36576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207802" y="16002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207802" y="22860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722027" y="2057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722027" y="2743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426627" y="4800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79027" y="4724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26627" y="4038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579027" y="41910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026827" y="1981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70905" y="4724400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495800" y="1392972"/>
            <a:ext cx="4157662" cy="409342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then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else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 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46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533400"/>
            <a:ext cx="6894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while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236664" y="15240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174340" y="23622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9240" y="1165225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10204" y="3254375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892732" y="1295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892732" y="129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892732" y="2133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892732" y="2971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43520" y="29718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goto S</a:t>
            </a:r>
            <a:r>
              <a:rPr lang="en-US" altLang="zh-CN" sz="2000" b="1" baseline="-25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597119" y="9144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E.true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598141" y="16002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215120" y="13716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215120" y="2057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145829" y="32766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919720" y="3352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519920" y="1295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941193" y="2099201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3962400" y="2770525"/>
            <a:ext cx="4953000" cy="347787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while 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do 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 :=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｝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000" b="1" baseline="-250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baseline="-250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47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157407"/>
            <a:ext cx="5105400" cy="166199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 smtClean="0">
                <a:latin typeface="+mn-ea"/>
                <a:ea typeface="+mn-ea"/>
                <a:sym typeface="Symbol" pitchFamily="18" charset="2"/>
              </a:rPr>
              <a:t>S 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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} 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;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{ 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S.code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:= 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|| gen(S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.next ‘:’)|| S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.code}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</a:t>
            </a:r>
            <a:endParaRPr lang="en-US" altLang="zh-CN" b="1" baseline="-25000" dirty="0">
              <a:solidFill>
                <a:srgbClr val="0070C0"/>
              </a:solidFill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28280" y="363855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.code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006055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73748" y="5057775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S.next: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686347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6347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686347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86347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939444" y="5076825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ym typeface="Symbol" pitchFamily="18" charset="2"/>
              </a:rPr>
              <a:t>……</a:t>
            </a:r>
            <a:endParaRPr lang="en-US" altLang="zh-CN" b="1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13535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514600" y="4248150"/>
            <a:ext cx="987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.next: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4800" y="457200"/>
            <a:ext cx="815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顺序复合语句（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2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48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语句的翻译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模式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6106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D ;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gen(E. true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49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8.1.2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2800" b="1" dirty="0">
                <a:solidFill>
                  <a:srgbClr val="800080"/>
                </a:solidFill>
              </a:rPr>
              <a:t>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457200" y="924610"/>
            <a:ext cx="80010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符号</a:t>
            </a:r>
            <a:r>
              <a:rPr kumimoji="0" lang="zh-CN" altLang="en-US" sz="2000" b="1" dirty="0">
                <a:latin typeface="+mn-ea"/>
                <a:ea typeface="+mn-ea"/>
              </a:rPr>
              <a:t>名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</a:t>
            </a:r>
            <a:r>
              <a:rPr kumimoji="0" lang="zh-CN" altLang="en-US" sz="2000" b="1" dirty="0" smtClean="0">
                <a:latin typeface="+mn-ea"/>
                <a:ea typeface="+mn-ea"/>
              </a:rPr>
              <a:t>类别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latin typeface="+mn-ea"/>
                <a:ea typeface="+mn-ea"/>
              </a:rPr>
              <a:t>如：常量、变量、过程</a:t>
            </a:r>
            <a:r>
              <a:rPr kumimoji="0" lang="en-US" altLang="zh-CN" sz="2000" b="1" dirty="0" smtClean="0">
                <a:latin typeface="+mn-ea"/>
                <a:ea typeface="+mn-ea"/>
              </a:rPr>
              <a:t>/</a:t>
            </a:r>
            <a:r>
              <a:rPr kumimoji="0" lang="zh-CN" altLang="en-US" sz="2000" b="1" dirty="0" smtClean="0">
                <a:latin typeface="+mn-ea"/>
                <a:ea typeface="+mn-ea"/>
              </a:rPr>
              <a:t>函数、类的名称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</a:t>
            </a:r>
            <a:r>
              <a:rPr kumimoji="0" lang="zh-CN" altLang="en-US" sz="2000" b="1" dirty="0" smtClean="0">
                <a:latin typeface="+mn-ea"/>
                <a:ea typeface="+mn-ea"/>
              </a:rPr>
              <a:t>类型  常量、变量的数据类型，过程</a:t>
            </a:r>
            <a:r>
              <a:rPr kumimoji="0" lang="en-US" altLang="zh-CN" sz="2000" b="1" dirty="0" smtClean="0">
                <a:latin typeface="+mn-ea"/>
                <a:ea typeface="+mn-ea"/>
              </a:rPr>
              <a:t>/</a:t>
            </a:r>
            <a:r>
              <a:rPr kumimoji="0" lang="zh-CN" altLang="en-US" sz="2000" b="1" dirty="0" smtClean="0">
                <a:latin typeface="+mn-ea"/>
                <a:ea typeface="+mn-ea"/>
              </a:rPr>
              <a:t>函数的返回类型等，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                </a:t>
            </a:r>
            <a:r>
              <a:rPr lang="zh-CN" altLang="en-US" sz="2000" b="1" dirty="0" smtClean="0">
                <a:latin typeface="+mn-ea"/>
                <a:ea typeface="+mn-ea"/>
              </a:rPr>
              <a:t>决定了其存储格式和允许的操作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符号的存储类别和存储分配</a:t>
            </a:r>
            <a:r>
              <a:rPr kumimoji="0" lang="zh-CN" altLang="en-US" sz="2000" b="1" dirty="0" smtClean="0">
                <a:latin typeface="+mn-ea"/>
                <a:ea typeface="+mn-ea"/>
              </a:rPr>
              <a:t>信息 存储类别确定其分配的区域，静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 smtClean="0">
                <a:latin typeface="+mn-ea"/>
                <a:ea typeface="+mn-ea"/>
              </a:rPr>
              <a:t>态或动态数据区，堆区或栈区，存储分配信息如单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 smtClean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 smtClean="0">
                <a:latin typeface="+mn-ea"/>
                <a:ea typeface="+mn-ea"/>
              </a:rPr>
              <a:t>元的大小，相对于某个存储区域的偏移位置等等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符号的作用域</a:t>
            </a:r>
            <a:r>
              <a:rPr kumimoji="0" lang="zh-CN" altLang="en-US" sz="2000" b="1" dirty="0" smtClean="0">
                <a:latin typeface="+mn-ea"/>
                <a:ea typeface="+mn-ea"/>
              </a:rPr>
              <a:t>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其他属性</a:t>
            </a:r>
          </a:p>
          <a:p>
            <a:pPr lvl="1" algn="l">
              <a:spcBef>
                <a:spcPts val="1200"/>
              </a:spcBef>
              <a:buClrTx/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数组</a:t>
            </a:r>
            <a:r>
              <a:rPr lang="zh-CN" altLang="en-US" sz="2000" b="1" dirty="0">
                <a:latin typeface="+mn-ea"/>
                <a:ea typeface="+mn-ea"/>
              </a:rPr>
              <a:t>内情向量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记录结构的成员信息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函数及过程的形参 </a:t>
            </a:r>
            <a:endParaRPr kumimoji="0" lang="zh-CN" altLang="en-US" sz="2000" b="1" dirty="0"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6895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do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break ;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语句的翻译模式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50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楷体_GB2312" pitchFamily="49" charset="-122"/>
              </a:rPr>
              <a:t>8.3.3.6 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拉链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与代码回填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1000" y="1009471"/>
            <a:ext cx="77057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另一种控制流中间代码生成技术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比较：前面的方法采用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模式，下面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模式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362200"/>
            <a:ext cx="86868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真链”，链表中的元素表示 一系列跳转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这些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跳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转语句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的目标标号是体现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为“真”的标号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falselist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假链”，链表中的元素表示 一系列跳转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这些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跳转语句的目标标号是体现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为假的标号</a:t>
            </a:r>
            <a:endParaRPr lang="zh-CN" altLang="en-US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:“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next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转语句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，这些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跳转语句的目标标号是在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执 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序列中紧跟在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之后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的下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标号 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627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3400" y="609600"/>
            <a:ext cx="7924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语义函数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创建只有一个结点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的表，对应存放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目标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语句数组的一个下标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merge(p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,p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连接两个链表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链接在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后面，返回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结果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链表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的首</a:t>
            </a:r>
            <a:endParaRPr lang="zh-CN" altLang="en-US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p,i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将链表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中每个元素所指向的跳转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语句的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标号置为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 smtClean="0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一条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emit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(…)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输出一条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语句，并使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加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52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处理布尔表达式的翻译模式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09600" y="1184890"/>
            <a:ext cx="7924800" cy="411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1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                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5800" y="5285601"/>
            <a:ext cx="693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这里可以规定产生式的优先级依次递增来解决冲突问题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（下同）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53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模式（续）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9600" y="9906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emit ( ‘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 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true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false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54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609600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布尔表达式：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a&lt;b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e&lt;f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翻译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124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>
            <a:stCxn id="8" idx="2"/>
            <a:endCxn id="15" idx="0"/>
          </p:cNvCxnSpPr>
          <p:nvPr/>
        </p:nvCxnSpPr>
        <p:spPr bwMode="auto">
          <a:xfrm flipH="1">
            <a:off x="1524000" y="3505200"/>
            <a:ext cx="1143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8" idx="2"/>
            <a:endCxn id="16" idx="0"/>
          </p:cNvCxnSpPr>
          <p:nvPr/>
        </p:nvCxnSpPr>
        <p:spPr bwMode="auto">
          <a:xfrm flipH="1">
            <a:off x="2362200" y="3505200"/>
            <a:ext cx="3048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8" idx="2"/>
            <a:endCxn id="17" idx="0"/>
          </p:cNvCxnSpPr>
          <p:nvPr/>
        </p:nvCxnSpPr>
        <p:spPr bwMode="auto">
          <a:xfrm>
            <a:off x="2667000" y="3505200"/>
            <a:ext cx="1524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5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endCxn id="24" idx="0"/>
          </p:cNvCxnSpPr>
          <p:nvPr/>
        </p:nvCxnSpPr>
        <p:spPr bwMode="auto">
          <a:xfrm flipH="1">
            <a:off x="990600" y="4114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endCxn id="25" idx="0"/>
          </p:cNvCxnSpPr>
          <p:nvPr/>
        </p:nvCxnSpPr>
        <p:spPr bwMode="auto">
          <a:xfrm>
            <a:off x="1524000" y="4114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endCxn id="26" idx="0"/>
          </p:cNvCxnSpPr>
          <p:nvPr/>
        </p:nvCxnSpPr>
        <p:spPr bwMode="auto">
          <a:xfrm>
            <a:off x="1524000" y="4114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1242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6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495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3" name="直接连接符 32"/>
          <p:cNvCxnSpPr>
            <a:stCxn id="17" idx="2"/>
            <a:endCxn id="30" idx="0"/>
          </p:cNvCxnSpPr>
          <p:nvPr/>
        </p:nvCxnSpPr>
        <p:spPr bwMode="auto">
          <a:xfrm flipH="1">
            <a:off x="3429000" y="4191000"/>
            <a:ext cx="7620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7" idx="2"/>
            <a:endCxn id="31" idx="0"/>
          </p:cNvCxnSpPr>
          <p:nvPr/>
        </p:nvCxnSpPr>
        <p:spPr bwMode="auto">
          <a:xfrm>
            <a:off x="4191000" y="41910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17" idx="2"/>
            <a:endCxn id="32" idx="0"/>
          </p:cNvCxnSpPr>
          <p:nvPr/>
        </p:nvCxnSpPr>
        <p:spPr bwMode="auto">
          <a:xfrm>
            <a:off x="4191000" y="4191000"/>
            <a:ext cx="16002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90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c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42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d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28956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endCxn id="37" idx="0"/>
          </p:cNvCxnSpPr>
          <p:nvPr/>
        </p:nvCxnSpPr>
        <p:spPr bwMode="auto">
          <a:xfrm>
            <a:off x="34290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34290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953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f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2578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57912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57912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5029200" y="12192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(0) if a&lt;b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029200" y="1619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09600" y="3987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={0}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={1}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828800" y="3352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={0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4}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2860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={2}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={3}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029200" y="2000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(2) if c&lt;d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240042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(3)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8" idx="2"/>
            <a:endCxn id="57" idx="0"/>
          </p:cNvCxnSpPr>
          <p:nvPr/>
        </p:nvCxnSpPr>
        <p:spPr bwMode="auto">
          <a:xfrm>
            <a:off x="2667000" y="3505200"/>
            <a:ext cx="152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25146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57" idx="2"/>
            <a:endCxn id="60" idx="0"/>
          </p:cNvCxnSpPr>
          <p:nvPr/>
        </p:nvCxnSpPr>
        <p:spPr bwMode="auto">
          <a:xfrm>
            <a:off x="2819400" y="4179332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419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17" idx="2"/>
            <a:endCxn id="68" idx="0"/>
          </p:cNvCxnSpPr>
          <p:nvPr/>
        </p:nvCxnSpPr>
        <p:spPr bwMode="auto">
          <a:xfrm>
            <a:off x="4191000" y="41910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4419600" y="519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8" idx="2"/>
            <a:endCxn id="70" idx="0"/>
          </p:cNvCxnSpPr>
          <p:nvPr/>
        </p:nvCxnSpPr>
        <p:spPr bwMode="auto">
          <a:xfrm>
            <a:off x="4724400" y="4865132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2286000" y="40048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={2}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3962400" y="476555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={4}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5626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={5}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29200" y="278118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(4) if e&lt;f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029200" y="318129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(5)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3962400" y="4038600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 smtClean="0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7467600" y="1981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6477000" y="1600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 flipV="1">
            <a:off x="3276600" y="1447800"/>
            <a:ext cx="0" cy="20574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>
            <a:off x="3276600" y="1447800"/>
            <a:ext cx="43434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/>
          <p:nvPr/>
        </p:nvCxnSpPr>
        <p:spPr bwMode="auto">
          <a:xfrm>
            <a:off x="3276600" y="2971800"/>
            <a:ext cx="441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3505200" y="2667000"/>
            <a:ext cx="0" cy="10668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>
            <a:off x="3505200" y="26670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505200" y="33528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55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7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30" grpId="0"/>
      <p:bldP spid="30" grpId="1"/>
      <p:bldP spid="30" grpId="2"/>
      <p:bldP spid="30" grpId="3"/>
      <p:bldP spid="30" grpId="4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8" grpId="0"/>
      <p:bldP spid="49" grpId="0"/>
      <p:bldP spid="50" grpId="0"/>
      <p:bldP spid="50" grpId="1"/>
      <p:bldP spid="51" grpId="0"/>
      <p:bldP spid="54" grpId="0"/>
      <p:bldP spid="54" grpId="1"/>
      <p:bldP spid="55" grpId="0"/>
      <p:bldP spid="56" grpId="0"/>
      <p:bldP spid="57" grpId="0"/>
      <p:bldP spid="57" grpId="1"/>
      <p:bldP spid="57" grpId="2"/>
      <p:bldP spid="60" grpId="0"/>
      <p:bldP spid="60" grpId="1"/>
      <p:bldP spid="60" grpId="2"/>
      <p:bldP spid="60" grpId="3"/>
      <p:bldP spid="68" grpId="0"/>
      <p:bldP spid="68" grpId="1"/>
      <p:bldP spid="68" grpId="2"/>
      <p:bldP spid="68" grpId="3"/>
      <p:bldP spid="70" grpId="0"/>
      <p:bldP spid="70" grpId="1"/>
      <p:bldP spid="70" grpId="2"/>
      <p:bldP spid="70" grpId="3"/>
      <p:bldP spid="77" grpId="0"/>
      <p:bldP spid="77" grpId="1"/>
      <p:bldP spid="78" grpId="0"/>
      <p:bldP spid="78" grpId="1"/>
      <p:bldP spid="80" grpId="0"/>
      <p:bldP spid="80" grpId="1"/>
      <p:bldP spid="81" grpId="0"/>
      <p:bldP spid="82" grpId="0"/>
      <p:bldP spid="83" grpId="0"/>
      <p:bldP spid="83" grpId="1"/>
      <p:bldP spid="84" grpId="0"/>
      <p:bldP spid="8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处理条件语句的翻译模式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7924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E.truelist,M.gotostm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endParaRPr lang="en-US" altLang="zh-CN" sz="2000" b="1" i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56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处理循环、复合的翻译模式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56494" y="1310819"/>
            <a:ext cx="707310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57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语句后控制语句处理的翻译模式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9806" y="998319"/>
            <a:ext cx="817245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 D ; S M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endParaRPr lang="en-US" altLang="zh-CN" sz="2000" b="1" i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marL="4029075" indent="-4029075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merge(N.nextlist,S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3250" y="5181600"/>
            <a:ext cx="8235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breaklist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 “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break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语句的地址，这些跳转语句的目标标号是直接所属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语句的结束位置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58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模式（续）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9600" y="1007507"/>
            <a:ext cx="79565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“”;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break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S.nextlist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“”</a:t>
            </a:r>
            <a:r>
              <a:rPr lang="zh-CN" altLang="en-US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59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8.1.3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符号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914400"/>
            <a:ext cx="7734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20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  <a:ea typeface="+mn-ea"/>
              </a:rPr>
              <a:t>针对</a:t>
            </a:r>
            <a:r>
              <a:rPr kumimoji="0" lang="zh-CN" altLang="en-US" sz="2200" b="1" dirty="0" smtClean="0">
                <a:solidFill>
                  <a:srgbClr val="800080"/>
                </a:solidFill>
                <a:latin typeface="+mn-ea"/>
                <a:ea typeface="+mn-ea"/>
              </a:rPr>
              <a:t>符号表的常见操作</a:t>
            </a:r>
            <a:endParaRPr kumimoji="0" lang="en-US" altLang="zh-CN" sz="22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创建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符号表  </a:t>
            </a:r>
            <a:r>
              <a:rPr lang="zh-CN" altLang="en-US" sz="2000" b="1" dirty="0">
                <a:latin typeface="+mn-ea"/>
                <a:ea typeface="+mn-ea"/>
              </a:rPr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插入表项  </a:t>
            </a:r>
            <a:r>
              <a:rPr lang="zh-CN" altLang="en-US" sz="2000" b="1" dirty="0">
                <a:latin typeface="+mn-ea"/>
                <a:ea typeface="+mn-ea"/>
              </a:rPr>
              <a:t> 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查询表项  </a:t>
            </a:r>
            <a:r>
              <a:rPr lang="zh-CN" altLang="en-US" sz="2000" b="1" dirty="0">
                <a:latin typeface="+mn-ea"/>
                <a:ea typeface="+mn-ea"/>
              </a:rPr>
              <a:t> 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修改表项  </a:t>
            </a:r>
            <a:r>
              <a:rPr lang="zh-CN" altLang="en-US" sz="2000" b="1" dirty="0">
                <a:latin typeface="+mn-ea"/>
                <a:ea typeface="+mn-ea"/>
              </a:rPr>
              <a:t> 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删除表项  </a:t>
            </a:r>
            <a:r>
              <a:rPr lang="zh-CN" altLang="en-US" sz="2000" b="1" dirty="0">
                <a:latin typeface="+mn-ea"/>
                <a:ea typeface="+mn-ea"/>
              </a:rPr>
              <a:t> 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   </a:t>
            </a:r>
            <a:r>
              <a:rPr lang="zh-CN" altLang="en-US" sz="2000" b="1" dirty="0" smtClean="0">
                <a:latin typeface="+mn-ea"/>
                <a:ea typeface="+mn-ea"/>
              </a:rPr>
              <a:t>何</a:t>
            </a:r>
            <a:r>
              <a:rPr lang="zh-CN" altLang="en-US" sz="2000" b="1" dirty="0">
                <a:latin typeface="+mn-ea"/>
                <a:ea typeface="+mn-ea"/>
              </a:rPr>
              <a:t>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释放符号表空间</a:t>
            </a:r>
            <a:r>
              <a:rPr lang="zh-CN" altLang="en-US" sz="2000" b="1" dirty="0">
                <a:latin typeface="+mn-ea"/>
                <a:ea typeface="+mn-ea"/>
              </a:rPr>
              <a:t>   在编译结束前或退出一个作用域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43801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60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85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/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利用标号的符号表项维护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拉链（选讲）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若采用类似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PL0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的符号表结构，可以设计标号表项包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括如下域：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kind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level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等，与其它类别的符号一样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defined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表示该标号的说明是否已处理过</a:t>
            </a:r>
          </a:p>
          <a:p>
            <a:pPr marL="1968500" lvl="1" indent="-1511300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该标号的说明处理之前用于拉链，处理过后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该标号的说明翻译后所指向的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语句位置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  语义函数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过程（选讲）</a:t>
            </a:r>
            <a:endParaRPr lang="zh-CN" altLang="en-US" sz="2200" b="1" dirty="0">
              <a:latin typeface="+mn-ea"/>
              <a:ea typeface="+mn-ea"/>
            </a:endParaRPr>
          </a:p>
          <a:p>
            <a:pPr lvl="1" algn="l"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</a:p>
          <a:p>
            <a:pPr lvl="1" algn="l">
              <a:buFontTx/>
              <a:buNone/>
            </a:pPr>
            <a:r>
              <a:rPr lang="en-US" altLang="zh-CN" sz="2000" b="1" i="1" dirty="0" smtClean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</a:p>
          <a:p>
            <a:pPr lvl="1" algn="l">
              <a:buFontTx/>
              <a:buNone/>
            </a:pP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sym typeface="Symbol" pitchFamily="18" charset="2"/>
              </a:rPr>
              <a:t>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分别表示设置和获取标号的 </a:t>
            </a:r>
            <a:r>
              <a:rPr lang="en-US" altLang="zh-CN" sz="2000" b="1" i="1" dirty="0">
                <a:latin typeface="+mn-ea"/>
                <a:ea typeface="+mn-ea"/>
              </a:rPr>
              <a:t>defined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、 </a:t>
            </a:r>
            <a:r>
              <a:rPr lang="en-US" altLang="zh-CN" sz="2000" b="1" i="1" dirty="0">
                <a:latin typeface="+mn-ea"/>
                <a:ea typeface="+mn-ea"/>
              </a:rPr>
              <a:t>add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值</a:t>
            </a:r>
          </a:p>
          <a:p>
            <a:pPr lvl="1" algn="l">
              <a:buFontTx/>
              <a:buNone/>
            </a:pPr>
            <a:r>
              <a:rPr lang="zh-CN" altLang="en-US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i="1" dirty="0" smtClean="0">
                <a:latin typeface="+mn-ea"/>
                <a:ea typeface="+mn-ea"/>
                <a:sym typeface="Symbol" pitchFamily="18" charset="2"/>
              </a:rPr>
              <a:t>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backpatch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(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):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i="1" dirty="0" smtClean="0">
                <a:latin typeface="+mn-ea"/>
                <a:ea typeface="+mn-ea"/>
                <a:sym typeface="Symbol" pitchFamily="18" charset="2"/>
              </a:rPr>
              <a:t>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沿拉链反向将所有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语句的目标返填为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endParaRPr lang="en-US" altLang="zh-CN" sz="2000" b="1" i="1" dirty="0">
              <a:latin typeface="+mn-ea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61</a:t>
            </a:fld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标号说明和 </a:t>
            </a:r>
            <a:r>
              <a:rPr lang="en-US" altLang="zh-CN" sz="2200" dirty="0">
                <a:latin typeface="+mn-ea"/>
                <a:ea typeface="+mn-ea"/>
              </a:rPr>
              <a:t>GOTO </a:t>
            </a:r>
            <a:r>
              <a:rPr lang="zh-CN" altLang="en-US" sz="2200" b="1" dirty="0">
                <a:latin typeface="+mn-ea"/>
                <a:ea typeface="+mn-ea"/>
              </a:rPr>
              <a:t>语句的翻译模式</a:t>
            </a:r>
            <a:endParaRPr lang="zh-CN" altLang="en-US" sz="2200" b="1" i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22301" y="1073289"/>
            <a:ext cx="852169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 S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:= lookup 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(p=nil)  then enter(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.name,1) ;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 p := lookup 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(p=nil)  then { enter(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 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0)};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else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(id.name)=0  then </a:t>
            </a:r>
            <a:endParaRPr lang="en-US" altLang="zh-CN" sz="2000" b="1" i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</a:t>
            </a:r>
            <a:r>
              <a:rPr lang="en-US" altLang="zh-CN" sz="2000" b="1" i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nextstm-1)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57200" y="1197382"/>
            <a:ext cx="7848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简单过程调用的翻译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示例：过程调用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被翻译为：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</a:t>
            </a:r>
            <a:r>
              <a:rPr kumimoji="0" lang="en-US" altLang="zh-CN" sz="2000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第一个实参地址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</a:t>
            </a:r>
            <a:r>
              <a:rPr kumimoji="0" lang="en-US" altLang="zh-CN" sz="2000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第二个实参地址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, 2    </a:t>
            </a:r>
            <a:r>
              <a:rPr kumimoji="0" lang="en-US" altLang="zh-CN" sz="2000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过程调用语句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8.3.3.7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过程调用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46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457200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翻译模式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138701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call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( A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中的每一项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 do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S.code || gen(‘param’ p )</a:t>
            </a:r>
            <a:r>
              <a:rPr lang="zh-CN" altLang="pt-BR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pt-B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gen(‘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call’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 +1;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append(A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.arglist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A.code := A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E.code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  </a:t>
            </a:r>
          </a:p>
          <a:p>
            <a:pPr algn="l">
              <a:buClr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0;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334000" y="581561"/>
            <a:ext cx="3602038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A.n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参数个数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A.arglist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实参地址的列表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创建实参地址结点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append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在实参表中添加结点 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63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174552"/>
            <a:ext cx="7924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研究语义分析和中间代码生成基本原理和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方法。  介绍了几种常见的中间语言表示形式。抽象语法树、三地址码（四元组式）。介绍了几种为了翻译方便而设计的几种重要属性，如关系表达式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出口和假出口。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代码开始标号等。“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拉链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回填”技术是很常用的、重要的技巧。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①符号表的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作用与基本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实现技术；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②表达式的中间代码表示；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③基本语法规则的语义规则设计。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28600" y="3048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9079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" y="915174"/>
            <a:ext cx="75057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实现符号表的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>
                <a:latin typeface="+mn-ea"/>
                <a:ea typeface="+mn-ea"/>
              </a:rPr>
              <a:t>     如</a:t>
            </a:r>
            <a:r>
              <a:rPr kumimoji="0" lang="zh-CN" altLang="en-US" sz="2000" b="1" dirty="0">
                <a:latin typeface="+mn-ea"/>
                <a:ea typeface="+mn-ea"/>
              </a:rPr>
              <a:t>：数组，链表，</a:t>
            </a:r>
            <a:r>
              <a:rPr kumimoji="0" lang="zh-CN" altLang="en-US" sz="2000" b="1" dirty="0" smtClean="0">
                <a:latin typeface="+mn-ea"/>
                <a:ea typeface="+mn-ea"/>
              </a:rPr>
              <a:t>等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>
                <a:latin typeface="+mn-ea"/>
                <a:ea typeface="+mn-ea"/>
              </a:rPr>
              <a:t>     查询</a:t>
            </a:r>
            <a:r>
              <a:rPr kumimoji="0" lang="zh-CN" altLang="en-US" sz="2000" b="1" dirty="0">
                <a:latin typeface="+mn-ea"/>
                <a:ea typeface="+mn-ea"/>
              </a:rPr>
              <a:t>较无序表快，如可以采用折半</a:t>
            </a:r>
            <a:r>
              <a:rPr kumimoji="0" lang="zh-CN" altLang="en-US" sz="2000" b="1" dirty="0" smtClean="0">
                <a:latin typeface="+mn-ea"/>
                <a:ea typeface="+mn-ea"/>
              </a:rPr>
              <a:t>查找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二叉搜索树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Hash</a:t>
            </a:r>
            <a:r>
              <a:rPr kumimoji="0"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表</a:t>
            </a:r>
            <a:endParaRPr kumimoji="0" lang="en-US" altLang="zh-CN" sz="22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spcBef>
                <a:spcPts val="18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 smtClean="0">
                <a:solidFill>
                  <a:srgbClr val="800080"/>
                </a:solidFill>
                <a:latin typeface="+mn-ea"/>
                <a:ea typeface="+mn-ea"/>
              </a:rPr>
              <a:t> 作用域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所有作用域共用一个全局符号表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每个</a:t>
            </a:r>
            <a:r>
              <a:rPr lang="zh-CN" altLang="en-US" sz="2000" b="1" dirty="0">
                <a:latin typeface="+mn-ea"/>
                <a:ea typeface="+mn-ea"/>
              </a:rPr>
              <a:t>作用域都有各自的符号表</a:t>
            </a:r>
          </a:p>
          <a:p>
            <a:pPr lvl="1" algn="l">
              <a:buFontTx/>
              <a:buChar char="•"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7</a:t>
            </a:fld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8.1.4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43192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嵌套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的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nested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开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作用域与闭作用域</a:t>
            </a:r>
            <a:r>
              <a:rPr kumimoji="0" lang="zh-CN" altLang="en-US" sz="2000" b="1" dirty="0">
                <a:latin typeface="+mn-ea"/>
                <a:ea typeface="+mn-ea"/>
              </a:rPr>
              <a:t>（相应于程序中特殊点）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 smtClean="0">
                <a:latin typeface="+mn-ea"/>
                <a:ea typeface="+mn-ea"/>
              </a:rPr>
              <a:t>该</a:t>
            </a:r>
            <a:r>
              <a:rPr kumimoji="0" lang="zh-CN" altLang="en-US" sz="2000" b="1" dirty="0">
                <a:latin typeface="+mn-ea"/>
                <a:ea typeface="+mn-ea"/>
              </a:rPr>
              <a:t>点所在的作用域为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当前作用域与包含它的程序单元所构成的作用域</a:t>
            </a:r>
            <a:r>
              <a:rPr kumimoji="0" lang="zh-CN" altLang="en-US" sz="2000" b="1" dirty="0" smtClean="0">
                <a:latin typeface="+mn-ea"/>
                <a:ea typeface="+mn-ea"/>
              </a:rPr>
              <a:t>称为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开作用域</a:t>
            </a:r>
            <a:r>
              <a:rPr kumimoji="0" lang="zh-CN" altLang="en-US" sz="2000" b="1" dirty="0" smtClean="0">
                <a:latin typeface="+mn-ea"/>
                <a:ea typeface="+mn-ea"/>
              </a:rPr>
              <a:t>（</a:t>
            </a:r>
            <a:r>
              <a:rPr kumimoji="0" lang="en-US" altLang="zh-CN" sz="2000" i="1" dirty="0" smtClean="0">
                <a:latin typeface="+mn-ea"/>
                <a:ea typeface="+mn-ea"/>
              </a:rPr>
              <a:t>open scopes</a:t>
            </a:r>
            <a:r>
              <a:rPr kumimoji="0" lang="zh-CN" altLang="en-US" sz="2000" b="1" dirty="0" smtClean="0">
                <a:latin typeface="+mn-ea"/>
                <a:ea typeface="+mn-ea"/>
              </a:rPr>
              <a:t>）</a:t>
            </a:r>
            <a:r>
              <a:rPr kumimoji="0" lang="en-US" altLang="zh-CN" sz="2000" b="1" dirty="0" smtClean="0">
                <a:latin typeface="+mn-ea"/>
                <a:ea typeface="+mn-ea"/>
              </a:rPr>
              <a:t>,</a:t>
            </a:r>
            <a:r>
              <a:rPr kumimoji="0" lang="zh-CN" altLang="en-US" sz="2000" b="1" dirty="0" smtClean="0">
                <a:latin typeface="+mn-ea"/>
                <a:ea typeface="+mn-ea"/>
              </a:rPr>
              <a:t>即嵌套重叠的作用域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闭作用域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 smtClean="0">
                <a:latin typeface="+mn-ea"/>
                <a:ea typeface="+mn-ea"/>
              </a:rPr>
              <a:t>close    </a:t>
            </a:r>
            <a:r>
              <a:rPr kumimoji="0" lang="en-US" altLang="zh-CN" sz="2000" i="1" dirty="0">
                <a:latin typeface="+mn-ea"/>
                <a:ea typeface="+mn-ea"/>
              </a:rPr>
              <a:t>scopes</a:t>
            </a:r>
            <a:r>
              <a:rPr kumimoji="0" lang="zh-CN" altLang="en-US" sz="2000" b="1" dirty="0" smtClean="0">
                <a:latin typeface="+mn-ea"/>
                <a:ea typeface="+mn-ea"/>
              </a:rPr>
              <a:t>）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常用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的可见性规则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i="1" dirty="0">
                <a:latin typeface="+mn-ea"/>
                <a:ea typeface="+mn-ea"/>
              </a:rPr>
              <a:t>visibility rules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在程序的任何一点，只有在该点的开作用域中</a:t>
            </a:r>
            <a:r>
              <a:rPr lang="zh-CN" altLang="en-US" sz="2000" b="1" dirty="0" smtClean="0">
                <a:latin typeface="+mn-ea"/>
                <a:ea typeface="+mn-ea"/>
              </a:rPr>
              <a:t>声明的</a:t>
            </a:r>
            <a:r>
              <a:rPr lang="zh-CN" altLang="en-US" sz="2000" b="1" dirty="0">
                <a:latin typeface="+mn-ea"/>
                <a:ea typeface="+mn-ea"/>
              </a:rPr>
              <a:t>名字</a:t>
            </a:r>
            <a:r>
              <a:rPr lang="zh-CN" altLang="en-US" sz="2000" b="1" dirty="0" smtClean="0">
                <a:latin typeface="+mn-ea"/>
                <a:ea typeface="+mn-ea"/>
              </a:rPr>
              <a:t>才是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可</a:t>
            </a:r>
            <a:r>
              <a:rPr lang="zh-CN" altLang="en-US" sz="2000" b="1" dirty="0">
                <a:latin typeface="+mn-ea"/>
                <a:ea typeface="+mn-ea"/>
              </a:rPr>
              <a:t>访问的</a:t>
            </a: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若一个名字在多个开作用域中被声明，则把离该</a:t>
            </a:r>
            <a:r>
              <a:rPr lang="zh-CN" altLang="en-US" sz="2000" b="1" dirty="0" smtClean="0">
                <a:latin typeface="+mn-ea"/>
                <a:ea typeface="+mn-ea"/>
              </a:rPr>
              <a:t>名字</a:t>
            </a:r>
            <a:r>
              <a:rPr lang="zh-CN" altLang="en-US" sz="2000" b="1" dirty="0">
                <a:latin typeface="+mn-ea"/>
                <a:ea typeface="+mn-ea"/>
              </a:rPr>
              <a:t>的某个</a:t>
            </a:r>
            <a:r>
              <a:rPr lang="zh-CN" altLang="en-US" sz="2000" b="1" dirty="0" smtClean="0">
                <a:latin typeface="+mn-ea"/>
                <a:ea typeface="+mn-ea"/>
              </a:rPr>
              <a:t>引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用</a:t>
            </a:r>
            <a:r>
              <a:rPr lang="zh-CN" altLang="en-US" sz="2000" b="1" dirty="0">
                <a:latin typeface="+mn-ea"/>
                <a:ea typeface="+mn-ea"/>
              </a:rPr>
              <a:t>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  新</a:t>
            </a:r>
            <a:r>
              <a:rPr lang="zh-CN" altLang="en-US" sz="2000" b="1" dirty="0">
                <a:latin typeface="+mn-ea"/>
                <a:ea typeface="+mn-ea"/>
              </a:rPr>
              <a:t>的声明只能出现在当前</a:t>
            </a:r>
            <a:r>
              <a:rPr lang="zh-CN" altLang="en-US" sz="2000" b="1" dirty="0" smtClean="0">
                <a:latin typeface="+mn-ea"/>
                <a:ea typeface="+mn-ea"/>
              </a:rPr>
              <a:t>作用域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1605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31498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295400"/>
            <a:ext cx="76581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作用域中所声明的名字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0154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35098</TotalTime>
  <Words>6800</Words>
  <Application>Microsoft Office PowerPoint</Application>
  <PresentationFormat>全屏显示(4:3)</PresentationFormat>
  <Paragraphs>986</Paragraphs>
  <Slides>64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7" baseType="lpstr">
      <vt:lpstr>默认设计模板</vt:lpstr>
      <vt:lpstr>1_默认设计模板</vt:lpstr>
      <vt:lpstr>Visio</vt:lpstr>
      <vt:lpstr>第8章　静态语义分析和       中间代码生成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518</cp:revision>
  <cp:lastPrinted>1601-01-01T00:00:00Z</cp:lastPrinted>
  <dcterms:created xsi:type="dcterms:W3CDTF">1601-01-01T00:00:00Z</dcterms:created>
  <dcterms:modified xsi:type="dcterms:W3CDTF">2019-04-22T13:57:38Z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