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Línea De Tiempo</a:t>
            </a:r>
            <a:endParaRPr lang="es-GT" dirty="0"/>
          </a:p>
        </p:txBody>
      </p:sp>
      <p:pic>
        <p:nvPicPr>
          <p:cNvPr id="4" name="Imagen 3"/>
          <p:cNvPicPr>
            <a:picLocks noChangeAspect="1"/>
          </p:cNvPicPr>
          <p:nvPr/>
        </p:nvPicPr>
        <p:blipFill>
          <a:blip r:embed="rId2"/>
          <a:stretch>
            <a:fillRect/>
          </a:stretch>
        </p:blipFill>
        <p:spPr>
          <a:xfrm>
            <a:off x="3089558" y="1234466"/>
            <a:ext cx="5760603" cy="12801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4221315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1277655" y="1002082"/>
            <a:ext cx="4546948" cy="33444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a:t>En septiembre de </a:t>
            </a:r>
            <a:r>
              <a:rPr lang="es-GT" dirty="0" smtClean="0"/>
              <a:t>2006</a:t>
            </a:r>
          </a:p>
          <a:p>
            <a:pPr algn="ctr"/>
            <a:r>
              <a:rPr lang="es-GT" dirty="0" smtClean="0"/>
              <a:t>Capgemini </a:t>
            </a:r>
            <a:r>
              <a:rPr lang="es-GT" dirty="0"/>
              <a:t>adquirió una participación del 51% en Unilever India Shared Services Limited (Indigo), un proveedor de servicios financieros compartidos y servicios de cumplimiento de Sarbanes-Oxley al Grupo mundial Unilever. Indigo cuenta con centros operativos en Bangalore y Chennai y emplea a aproximadamente 600 personas.</a:t>
            </a:r>
          </a:p>
        </p:txBody>
      </p:sp>
      <p:sp>
        <p:nvSpPr>
          <p:cNvPr id="3" name="Rectángulo redondeado 2"/>
          <p:cNvSpPr/>
          <p:nvPr/>
        </p:nvSpPr>
        <p:spPr>
          <a:xfrm>
            <a:off x="6638795" y="2918564"/>
            <a:ext cx="4584526" cy="36200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a:t>En octubre de 2006, Capgemini acordó adquirir </a:t>
            </a:r>
            <a:r>
              <a:rPr lang="es-GT" dirty="0" err="1"/>
              <a:t>Kanbay</a:t>
            </a:r>
            <a:r>
              <a:rPr lang="es-GT" dirty="0"/>
              <a:t> Internacional por US $ 1.2 mil millones en efectivo ($ 29 por acción). La adquisición aumentó el personal de Capgemini India de 12.000 (que se cultiva a 26.000+ en sólo 4 años de tiempo) empleados. La fuerza actual empleado la India el 23 de octubre 2012 es de 40.00020​ La adquisición se completó el 8 de febrero de 2007.</a:t>
            </a:r>
          </a:p>
        </p:txBody>
      </p:sp>
    </p:spTree>
    <p:extLst>
      <p:ext uri="{BB962C8B-B14F-4D97-AF65-F5344CB8AC3E}">
        <p14:creationId xmlns:p14="http://schemas.microsoft.com/office/powerpoint/2010/main" val="33291569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2000"/>
                                        <p:tgtEl>
                                          <p:spTgt spid="3"/>
                                        </p:tgtEl>
                                      </p:cBhvr>
                                    </p:animEffect>
                                    <p:anim calcmode="lin" valueType="num">
                                      <p:cBhvr>
                                        <p:cTn id="15" dur="2000" fill="hold"/>
                                        <p:tgtEl>
                                          <p:spTgt spid="3"/>
                                        </p:tgtEl>
                                        <p:attrNameLst>
                                          <p:attrName>ppt_w</p:attrName>
                                        </p:attrNameLst>
                                      </p:cBhvr>
                                      <p:tavLst>
                                        <p:tav tm="0" fmla="#ppt_w*sin(2.5*pi*$)">
                                          <p:val>
                                            <p:fltVal val="0"/>
                                          </p:val>
                                        </p:tav>
                                        <p:tav tm="100000">
                                          <p:val>
                                            <p:fltVal val="1"/>
                                          </p:val>
                                        </p:tav>
                                      </p:tavLst>
                                    </p:anim>
                                    <p:anim calcmode="lin" valueType="num">
                                      <p:cBhvr>
                                        <p:cTn id="16"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989556" y="1352812"/>
            <a:ext cx="4183693" cy="24175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a:t>El 8 de febrero de </a:t>
            </a:r>
            <a:r>
              <a:rPr lang="es-GT" dirty="0" smtClean="0"/>
              <a:t>2007</a:t>
            </a:r>
          </a:p>
          <a:p>
            <a:pPr algn="ctr"/>
            <a:r>
              <a:rPr lang="es-GT" dirty="0" smtClean="0"/>
              <a:t>Capgemini </a:t>
            </a:r>
            <a:r>
              <a:rPr lang="es-GT" dirty="0"/>
              <a:t>ha anunciado la adquisición de Arquitectos de Software, una empresa de consultoría con sede en EE.UU., para expandir su negocio en Estados Unidos</a:t>
            </a:r>
            <a:endParaRPr lang="es-GT" dirty="0"/>
          </a:p>
        </p:txBody>
      </p:sp>
      <p:sp>
        <p:nvSpPr>
          <p:cNvPr id="3" name="Rectángulo redondeado 2"/>
          <p:cNvSpPr/>
          <p:nvPr/>
        </p:nvSpPr>
        <p:spPr>
          <a:xfrm>
            <a:off x="6237962" y="3281819"/>
            <a:ext cx="5060515" cy="29060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s-GT" dirty="0"/>
              <a:t>  </a:t>
            </a:r>
            <a:r>
              <a:rPr lang="es-GT" dirty="0" smtClean="0"/>
              <a:t>       El </a:t>
            </a:r>
            <a:r>
              <a:rPr lang="es-GT" dirty="0"/>
              <a:t>25 de julio de </a:t>
            </a:r>
            <a:r>
              <a:rPr lang="es-GT" dirty="0" smtClean="0"/>
              <a:t>2008</a:t>
            </a:r>
          </a:p>
          <a:p>
            <a:r>
              <a:rPr lang="es-GT" dirty="0" smtClean="0"/>
              <a:t> </a:t>
            </a:r>
            <a:r>
              <a:rPr lang="es-GT" dirty="0"/>
              <a:t>Capgemini ha anunciado la adquisición de Getronics Aplicaciones PinkRoccade negocio Services BV22​ de los Países Bajos. La adquisición ascendió a un valor patrimonial de € 255 millones pagados en efectivo.</a:t>
            </a:r>
            <a:endParaRPr lang="es-GT" dirty="0"/>
          </a:p>
        </p:txBody>
      </p:sp>
    </p:spTree>
    <p:extLst>
      <p:ext uri="{BB962C8B-B14F-4D97-AF65-F5344CB8AC3E}">
        <p14:creationId xmlns:p14="http://schemas.microsoft.com/office/powerpoint/2010/main" val="182684869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7" presetClass="emph" presetSubtype="0" fill="remove" grpId="0" nodeType="clickEffect">
                                  <p:stCondLst>
                                    <p:cond delay="0"/>
                                  </p:stCondLst>
                                  <p:childTnLst>
                                    <p:animClr clrSpc="rgb" dir="cw">
                                      <p:cBhvr override="childStyle">
                                        <p:cTn id="10" dur="250" autoRev="1" fill="remove"/>
                                        <p:tgtEl>
                                          <p:spTgt spid="3"/>
                                        </p:tgtEl>
                                        <p:attrNameLst>
                                          <p:attrName>style.color</p:attrName>
                                        </p:attrNameLst>
                                      </p:cBhvr>
                                      <p:to>
                                        <a:schemeClr val="bg1"/>
                                      </p:to>
                                    </p:animClr>
                                    <p:animClr clrSpc="rgb" dir="cw">
                                      <p:cBhvr>
                                        <p:cTn id="11" dur="250" autoRev="1" fill="remove"/>
                                        <p:tgtEl>
                                          <p:spTgt spid="3"/>
                                        </p:tgtEl>
                                        <p:attrNameLst>
                                          <p:attrName>fillcolor</p:attrName>
                                        </p:attrNameLst>
                                      </p:cBhvr>
                                      <p:to>
                                        <a:schemeClr val="bg1"/>
                                      </p:to>
                                    </p:animClr>
                                    <p:set>
                                      <p:cBhvr>
                                        <p:cTn id="12" dur="250" autoRev="1" fill="remove"/>
                                        <p:tgtEl>
                                          <p:spTgt spid="3"/>
                                        </p:tgtEl>
                                        <p:attrNameLst>
                                          <p:attrName>fill.type</p:attrName>
                                        </p:attrNameLst>
                                      </p:cBhvr>
                                      <p:to>
                                        <p:strVal val="solid"/>
                                      </p:to>
                                    </p:set>
                                    <p:set>
                                      <p:cBhvr>
                                        <p:cTn id="13" dur="250" autoRev="1" fill="remove"/>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1227551" y="726511"/>
            <a:ext cx="4647156" cy="30438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a:t>En octubre de 2008, Capgemini adquiere especialista Prueba UK Vizuri.23​</a:t>
            </a:r>
          </a:p>
          <a:p>
            <a:pPr algn="ctr"/>
            <a:r>
              <a:rPr lang="es-GT" dirty="0"/>
              <a:t>En noviembre de 2008, Capgemini adquiere Imperio y </a:t>
            </a:r>
            <a:r>
              <a:rPr lang="es-GT" dirty="0" err="1"/>
              <a:t>Sophia</a:t>
            </a:r>
            <a:r>
              <a:rPr lang="es-GT" dirty="0"/>
              <a:t> Soluciones para reforzar su presencia en Europa del Este.24​</a:t>
            </a:r>
          </a:p>
          <a:p>
            <a:pPr algn="ctr"/>
            <a:r>
              <a:rPr lang="es-GT" dirty="0"/>
              <a:t>En septiembre de 2009, Capgemini Australia adquiere Soluciones </a:t>
            </a:r>
            <a:r>
              <a:rPr lang="es-GT" dirty="0" err="1"/>
              <a:t>Nu</a:t>
            </a:r>
            <a:r>
              <a:rPr lang="es-GT" dirty="0"/>
              <a:t>; refuerza la experiencia de pruebas de software</a:t>
            </a:r>
          </a:p>
        </p:txBody>
      </p:sp>
      <p:sp>
        <p:nvSpPr>
          <p:cNvPr id="3" name="Rectángulo redondeado 2"/>
          <p:cNvSpPr/>
          <p:nvPr/>
        </p:nvSpPr>
        <p:spPr>
          <a:xfrm>
            <a:off x="6150280" y="2693096"/>
            <a:ext cx="4572000" cy="38079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s-GT" dirty="0"/>
              <a:t>En febrero de 2010, Capgemini ha anunciado la adquisición de IBX.26​</a:t>
            </a:r>
          </a:p>
          <a:p>
            <a:r>
              <a:rPr lang="es-GT" dirty="0"/>
              <a:t>En junio de 2010, Capgemini ha anunciado la adquisición de Sistemas Estratégicos </a:t>
            </a:r>
            <a:r>
              <a:rPr lang="es-GT" dirty="0" err="1"/>
              <a:t>Solutions</a:t>
            </a:r>
            <a:r>
              <a:rPr lang="es-GT" dirty="0"/>
              <a:t>, una pequeña empresa especializada en el mercado de capitales.27​</a:t>
            </a:r>
          </a:p>
          <a:p>
            <a:r>
              <a:rPr lang="es-GT" dirty="0"/>
              <a:t>En junio de 2010, Capgemini ha anunciado la adquisición de </a:t>
            </a:r>
            <a:r>
              <a:rPr lang="es-GT" dirty="0" err="1"/>
              <a:t>Plaisir</a:t>
            </a:r>
            <a:r>
              <a:rPr lang="es-GT" dirty="0"/>
              <a:t> de Informática, una empresa francesa especializada en migraciones de datos complejos en el sector bancario y de seguros</a:t>
            </a:r>
            <a:endParaRPr lang="es-GT" dirty="0"/>
          </a:p>
        </p:txBody>
      </p:sp>
    </p:spTree>
    <p:extLst>
      <p:ext uri="{BB962C8B-B14F-4D97-AF65-F5344CB8AC3E}">
        <p14:creationId xmlns:p14="http://schemas.microsoft.com/office/powerpoint/2010/main" val="8348740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45" presetClass="exit" presetSubtype="0" fill="hold" grpId="0" nodeType="clickEffect">
                                  <p:stCondLst>
                                    <p:cond delay="0"/>
                                  </p:stCondLst>
                                  <p:childTnLst>
                                    <p:animEffect transition="out" filter="fade">
                                      <p:cBhvr>
                                        <p:cTn id="13" dur="2000"/>
                                        <p:tgtEl>
                                          <p:spTgt spid="3"/>
                                        </p:tgtEl>
                                      </p:cBhvr>
                                    </p:animEffect>
                                    <p:anim calcmode="lin" valueType="num">
                                      <p:cBhvr>
                                        <p:cTn id="14" dur="2000"/>
                                        <p:tgtEl>
                                          <p:spTgt spid="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5" dur="2000"/>
                                        <p:tgtEl>
                                          <p:spTgt spid="3"/>
                                        </p:tgtEl>
                                        <p:attrNameLst>
                                          <p:attrName>ppt_h</p:attrName>
                                        </p:attrNameLst>
                                      </p:cBhvr>
                                      <p:tavLst>
                                        <p:tav tm="0">
                                          <p:val>
                                            <p:strVal val="ppt_h"/>
                                          </p:val>
                                        </p:tav>
                                        <p:tav tm="100000">
                                          <p:val>
                                            <p:strVal val="ppt_h"/>
                                          </p:val>
                                        </p:tav>
                                      </p:tavLst>
                                    </p:anim>
                                    <p:set>
                                      <p:cBhvr>
                                        <p:cTn id="16"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739036" y="1390389"/>
            <a:ext cx="4597052" cy="47974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a:t>En septiembre de 2010, Capgemini ha anunciado la adquisición de CPM Braxis, la mayor empresa consultora brasileña de TI.29​</a:t>
            </a:r>
          </a:p>
          <a:p>
            <a:pPr algn="ctr"/>
            <a:r>
              <a:rPr lang="es-GT" dirty="0"/>
              <a:t>En noviembre de 2010, Capgemini ha anunciado que ha adquirido la empresa de servicios de TI con sede en India, Thesys Technologies Private Limited ("Thesys"), un socio de Servicios de </a:t>
            </a:r>
            <a:r>
              <a:rPr lang="es-GT" dirty="0" smtClean="0"/>
              <a:t>Certificación </a:t>
            </a:r>
            <a:r>
              <a:rPr lang="es-GT" dirty="0"/>
              <a:t>que proporciona soluciones de implementación bancario para la industria global de servicios financieros.30​</a:t>
            </a:r>
          </a:p>
          <a:p>
            <a:pPr algn="ctr"/>
            <a:r>
              <a:rPr lang="es-GT" dirty="0"/>
              <a:t>En diciembre de 2010, Capgemini adquiere proveedor de IT-Services alemán CS Consulting GmbH.</a:t>
            </a:r>
          </a:p>
        </p:txBody>
      </p:sp>
      <p:sp>
        <p:nvSpPr>
          <p:cNvPr id="3" name="Rectángulo redondeado 2"/>
          <p:cNvSpPr/>
          <p:nvPr/>
        </p:nvSpPr>
        <p:spPr>
          <a:xfrm>
            <a:off x="6062597" y="1039660"/>
            <a:ext cx="4997885" cy="51481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a:t>En febrero de 2011, la Autoridad de Policía de Cheshire firmó un acuerdo marco con Capgemini para servicios de TI para apoyar las actividades de back-office policial. El marco incluiría la tecnología para permitir a los servicios compartidos. Se espera que genere un ahorro de £ 40 millones para la policía de Cheshire en diez años.32​</a:t>
            </a:r>
          </a:p>
          <a:p>
            <a:pPr algn="ctr"/>
            <a:r>
              <a:rPr lang="es-GT" dirty="0"/>
              <a:t>En febrero de 2011, Capgemini consiguió un contrato de tres años 63 millones dólares para prestar apoyo a los contadores inteligentes para utilidad de Canadá BC </a:t>
            </a:r>
            <a:r>
              <a:rPr lang="es-GT" dirty="0" err="1"/>
              <a:t>Hydro</a:t>
            </a:r>
            <a:r>
              <a:rPr lang="es-GT" dirty="0"/>
              <a:t> en la Columbia Británica</a:t>
            </a:r>
          </a:p>
        </p:txBody>
      </p:sp>
    </p:spTree>
    <p:extLst>
      <p:ext uri="{BB962C8B-B14F-4D97-AF65-F5344CB8AC3E}">
        <p14:creationId xmlns:p14="http://schemas.microsoft.com/office/powerpoint/2010/main" val="253541774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0" nodeType="clickEffect">
                                  <p:stCondLst>
                                    <p:cond delay="0"/>
                                  </p:stCondLst>
                                  <p:childTnLst>
                                    <p:animEffect transition="out" filter="randombar(horizontal)">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1365337" y="1127342"/>
            <a:ext cx="4146115" cy="49352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a:t>En marzo de 2011, Capgemini aseguró un contrato £ 100 millones con BAA a toma de posesión de sus "servicios de TI fundamentales."34​</a:t>
            </a:r>
          </a:p>
          <a:p>
            <a:pPr algn="ctr"/>
            <a:r>
              <a:rPr lang="es-GT" dirty="0"/>
              <a:t>En abril de 2011, Capgemini adquirió dos empresas francesas, </a:t>
            </a:r>
            <a:r>
              <a:rPr lang="es-GT" dirty="0" err="1"/>
              <a:t>Artesys</a:t>
            </a:r>
            <a:r>
              <a:rPr lang="es-GT" dirty="0"/>
              <a:t>, un proveedor de oferta de infraestructura de TI, y </a:t>
            </a:r>
            <a:r>
              <a:rPr lang="es-GT" dirty="0" err="1"/>
              <a:t>Avantias</a:t>
            </a:r>
            <a:r>
              <a:rPr lang="es-GT" dirty="0"/>
              <a:t>, un proveedor de gestión de contenidos empresariales a las empresas.35​</a:t>
            </a:r>
          </a:p>
          <a:p>
            <a:pPr algn="ctr"/>
            <a:r>
              <a:rPr lang="es-GT" dirty="0"/>
              <a:t>En junio de 2011, Capgemini finalizó su adquisición de </a:t>
            </a:r>
            <a:r>
              <a:rPr lang="es-GT" dirty="0" err="1"/>
              <a:t>Prosodie</a:t>
            </a:r>
            <a:r>
              <a:rPr lang="es-GT" dirty="0"/>
              <a:t>, el operador de servicios multicanal</a:t>
            </a:r>
          </a:p>
        </p:txBody>
      </p:sp>
      <p:sp>
        <p:nvSpPr>
          <p:cNvPr id="3" name="Rectángulo redondeado 2"/>
          <p:cNvSpPr/>
          <p:nvPr/>
        </p:nvSpPr>
        <p:spPr>
          <a:xfrm>
            <a:off x="5962390" y="1240077"/>
            <a:ext cx="4446740" cy="48225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a:t>En junio de 2011, Capgemini ha completado su primera adquisición en China, Praxis Technology, un especialista de la industria de servicios públicos.37​</a:t>
            </a:r>
          </a:p>
          <a:p>
            <a:pPr algn="ctr"/>
            <a:r>
              <a:rPr lang="es-GT"/>
              <a:t>En julio de 2011, Capgemini adquirió el proveedor de servicios de TI italiana AIVE Grupo.38​</a:t>
            </a:r>
          </a:p>
          <a:p>
            <a:pPr algn="ctr"/>
            <a:r>
              <a:rPr lang="es-GT"/>
              <a:t>En mayo de 2014, Capgemini ha anunciado la adquisición de Sistemas y productos basados en Irving, Texas Estratégicos Corp. (SSP), un proveedor de soluciones para la industria del petróleo y del gas.</a:t>
            </a:r>
          </a:p>
        </p:txBody>
      </p:sp>
    </p:spTree>
    <p:extLst>
      <p:ext uri="{BB962C8B-B14F-4D97-AF65-F5344CB8AC3E}">
        <p14:creationId xmlns:p14="http://schemas.microsoft.com/office/powerpoint/2010/main" val="399215958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1" presetClass="exit" presetSubtype="1" fill="hold" grpId="0" nodeType="clickEffect">
                                  <p:stCondLst>
                                    <p:cond delay="0"/>
                                  </p:stCondLst>
                                  <p:childTnLst>
                                    <p:animEffect transition="out" filter="wheel(1)">
                                      <p:cBhvr>
                                        <p:cTn id="12" dur="2000"/>
                                        <p:tgtEl>
                                          <p:spTgt spid="3"/>
                                        </p:tgtEl>
                                      </p:cBhvr>
                                    </p:animEffect>
                                    <p:set>
                                      <p:cBhvr>
                                        <p:cTn id="13"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23841" y="850203"/>
            <a:ext cx="4185595" cy="2343933"/>
          </a:xfrm>
          <a:prstGeom prst="rect">
            <a:avLst/>
          </a:prstGeom>
        </p:spPr>
      </p:pic>
      <p:pic>
        <p:nvPicPr>
          <p:cNvPr id="3" name="Imagen 2"/>
          <p:cNvPicPr>
            <a:picLocks noChangeAspect="1"/>
          </p:cNvPicPr>
          <p:nvPr/>
        </p:nvPicPr>
        <p:blipFill>
          <a:blip r:embed="rId3"/>
          <a:stretch>
            <a:fillRect/>
          </a:stretch>
        </p:blipFill>
        <p:spPr>
          <a:xfrm>
            <a:off x="6937788" y="2313073"/>
            <a:ext cx="4147746" cy="2947859"/>
          </a:xfrm>
          <a:prstGeom prst="rect">
            <a:avLst/>
          </a:prstGeom>
        </p:spPr>
      </p:pic>
    </p:spTree>
    <p:extLst>
      <p:ext uri="{BB962C8B-B14F-4D97-AF65-F5344CB8AC3E}">
        <p14:creationId xmlns:p14="http://schemas.microsoft.com/office/powerpoint/2010/main" val="268734871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ln w="12700">
                  <a:solidFill>
                    <a:schemeClr val="tx2">
                      <a:lumMod val="75000"/>
                    </a:schemeClr>
                  </a:solidFill>
                  <a:prstDash val="solid"/>
                </a:ln>
                <a:solidFill>
                  <a:schemeClr val="tx1">
                    <a:lumMod val="95000"/>
                    <a:lumOff val="5000"/>
                  </a:schemeClr>
                </a:solidFill>
                <a:effectLst>
                  <a:outerShdw dist="38100" dir="2640000" algn="bl" rotWithShape="0">
                    <a:schemeClr val="tx2">
                      <a:lumMod val="75000"/>
                    </a:schemeClr>
                  </a:outerShdw>
                </a:effectLst>
              </a:rPr>
              <a:t>Capgemini</a:t>
            </a:r>
            <a:endParaRPr lang="es-GT" b="1" dirty="0">
              <a:ln w="12700">
                <a:solidFill>
                  <a:schemeClr val="tx2">
                    <a:lumMod val="75000"/>
                  </a:schemeClr>
                </a:solidFill>
                <a:prstDash val="solid"/>
              </a:ln>
              <a:solidFill>
                <a:schemeClr val="tx1">
                  <a:lumMod val="95000"/>
                  <a:lumOff val="5000"/>
                </a:schemeClr>
              </a:solidFill>
              <a:effectLst>
                <a:outerShdw dist="38100" dir="2640000" algn="bl" rotWithShape="0">
                  <a:schemeClr val="tx2">
                    <a:lumMod val="75000"/>
                  </a:schemeClr>
                </a:outerShdw>
              </a:effectLst>
            </a:endParaRPr>
          </a:p>
        </p:txBody>
      </p:sp>
      <p:sp>
        <p:nvSpPr>
          <p:cNvPr id="3" name="Marcador de contenido 2"/>
          <p:cNvSpPr>
            <a:spLocks noGrp="1"/>
          </p:cNvSpPr>
          <p:nvPr>
            <p:ph idx="1"/>
          </p:nvPr>
        </p:nvSpPr>
        <p:spPr/>
        <p:txBody>
          <a:bodyPr/>
          <a:lstStyle/>
          <a:p>
            <a:r>
              <a:rPr lang="es-GT" dirty="0" smtClean="0"/>
              <a:t>Es una empresa con cerca de 200,000 Empleados en 40 países alrededor del mundo y esta asociado a un amplio aspecto de proveedores de tecnología Capgemini tiene los recursos y la experiencia para reaccionar Rápidamente a las necesidades del cliente </a:t>
            </a:r>
            <a:endParaRPr lang="es-GT" dirty="0"/>
          </a:p>
        </p:txBody>
      </p:sp>
      <p:pic>
        <p:nvPicPr>
          <p:cNvPr id="4" name="Imagen 3"/>
          <p:cNvPicPr>
            <a:picLocks noChangeAspect="1"/>
          </p:cNvPicPr>
          <p:nvPr/>
        </p:nvPicPr>
        <p:blipFill>
          <a:blip r:embed="rId2"/>
          <a:stretch>
            <a:fillRect/>
          </a:stretch>
        </p:blipFill>
        <p:spPr>
          <a:xfrm>
            <a:off x="4565150" y="3724992"/>
            <a:ext cx="3362325" cy="13620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319704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80">
                                          <p:stCondLst>
                                            <p:cond delay="0"/>
                                          </p:stCondLst>
                                        </p:cTn>
                                        <p:tgtEl>
                                          <p:spTgt spid="4"/>
                                        </p:tgtEl>
                                      </p:cBhvr>
                                    </p:animEffect>
                                    <p:anim calcmode="lin" valueType="num">
                                      <p:cBhvr>
                                        <p:cTn id="2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5" dur="26">
                                          <p:stCondLst>
                                            <p:cond delay="650"/>
                                          </p:stCondLst>
                                        </p:cTn>
                                        <p:tgtEl>
                                          <p:spTgt spid="4"/>
                                        </p:tgtEl>
                                      </p:cBhvr>
                                      <p:to x="100000" y="60000"/>
                                    </p:animScale>
                                    <p:animScale>
                                      <p:cBhvr>
                                        <p:cTn id="26" dur="166" decel="50000">
                                          <p:stCondLst>
                                            <p:cond delay="676"/>
                                          </p:stCondLst>
                                        </p:cTn>
                                        <p:tgtEl>
                                          <p:spTgt spid="4"/>
                                        </p:tgtEl>
                                      </p:cBhvr>
                                      <p:to x="100000" y="100000"/>
                                    </p:animScale>
                                    <p:animScale>
                                      <p:cBhvr>
                                        <p:cTn id="27" dur="26">
                                          <p:stCondLst>
                                            <p:cond delay="1312"/>
                                          </p:stCondLst>
                                        </p:cTn>
                                        <p:tgtEl>
                                          <p:spTgt spid="4"/>
                                        </p:tgtEl>
                                      </p:cBhvr>
                                      <p:to x="100000" y="80000"/>
                                    </p:animScale>
                                    <p:animScale>
                                      <p:cBhvr>
                                        <p:cTn id="28" dur="166" decel="50000">
                                          <p:stCondLst>
                                            <p:cond delay="1338"/>
                                          </p:stCondLst>
                                        </p:cTn>
                                        <p:tgtEl>
                                          <p:spTgt spid="4"/>
                                        </p:tgtEl>
                                      </p:cBhvr>
                                      <p:to x="100000" y="100000"/>
                                    </p:animScale>
                                    <p:animScale>
                                      <p:cBhvr>
                                        <p:cTn id="29" dur="26">
                                          <p:stCondLst>
                                            <p:cond delay="1642"/>
                                          </p:stCondLst>
                                        </p:cTn>
                                        <p:tgtEl>
                                          <p:spTgt spid="4"/>
                                        </p:tgtEl>
                                      </p:cBhvr>
                                      <p:to x="100000" y="90000"/>
                                    </p:animScale>
                                    <p:animScale>
                                      <p:cBhvr>
                                        <p:cTn id="30" dur="166" decel="50000">
                                          <p:stCondLst>
                                            <p:cond delay="1668"/>
                                          </p:stCondLst>
                                        </p:cTn>
                                        <p:tgtEl>
                                          <p:spTgt spid="4"/>
                                        </p:tgtEl>
                                      </p:cBhvr>
                                      <p:to x="100000" y="100000"/>
                                    </p:animScale>
                                    <p:animScale>
                                      <p:cBhvr>
                                        <p:cTn id="31" dur="26">
                                          <p:stCondLst>
                                            <p:cond delay="1808"/>
                                          </p:stCondLst>
                                        </p:cTn>
                                        <p:tgtEl>
                                          <p:spTgt spid="4"/>
                                        </p:tgtEl>
                                      </p:cBhvr>
                                      <p:to x="100000" y="95000"/>
                                    </p:animScale>
                                    <p:animScale>
                                      <p:cBhvr>
                                        <p:cTn id="3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1227551" y="1590805"/>
            <a:ext cx="4371583" cy="20292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smtClean="0"/>
              <a:t>En 1973</a:t>
            </a:r>
          </a:p>
          <a:p>
            <a:pPr algn="ctr"/>
            <a:r>
              <a:rPr lang="es-GT" dirty="0" smtClean="0"/>
              <a:t> </a:t>
            </a:r>
            <a:r>
              <a:rPr lang="es-GT" dirty="0"/>
              <a:t>Sogeti adquirió una participación mayoritaria en su principal competidor europeo de servicios de TI, CAP (Centro de Análisis y programación).</a:t>
            </a:r>
            <a:endParaRPr lang="es-GT" dirty="0"/>
          </a:p>
        </p:txBody>
      </p:sp>
      <p:sp>
        <p:nvSpPr>
          <p:cNvPr id="3" name="Rectángulo redondeado 2"/>
          <p:cNvSpPr/>
          <p:nvPr/>
        </p:nvSpPr>
        <p:spPr>
          <a:xfrm>
            <a:off x="5899760" y="3620022"/>
            <a:ext cx="4334006" cy="232984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a:t>En 1974 </a:t>
            </a:r>
            <a:endParaRPr lang="es-GT" dirty="0" smtClean="0"/>
          </a:p>
          <a:p>
            <a:pPr algn="ctr"/>
            <a:r>
              <a:rPr lang="es-GT" dirty="0" smtClean="0"/>
              <a:t>adquirió </a:t>
            </a:r>
            <a:r>
              <a:rPr lang="es-GT" dirty="0"/>
              <a:t>Gemini Sogeti Computadoras Systems, una empresa estadounidense con sede en Nueva York.</a:t>
            </a:r>
            <a:endParaRPr lang="es-GT" dirty="0"/>
          </a:p>
        </p:txBody>
      </p:sp>
      <p:sp>
        <p:nvSpPr>
          <p:cNvPr id="4" name="Llamada de nube 3"/>
          <p:cNvSpPr/>
          <p:nvPr/>
        </p:nvSpPr>
        <p:spPr>
          <a:xfrm>
            <a:off x="7089732" y="864296"/>
            <a:ext cx="3457183" cy="2267211"/>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smtClean="0"/>
              <a:t>1973 a 1974</a:t>
            </a:r>
            <a:endParaRPr lang="es-GT" dirty="0"/>
          </a:p>
        </p:txBody>
      </p:sp>
    </p:spTree>
    <p:extLst>
      <p:ext uri="{BB962C8B-B14F-4D97-AF65-F5344CB8AC3E}">
        <p14:creationId xmlns:p14="http://schemas.microsoft.com/office/powerpoint/2010/main" val="40641184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1352811" y="889348"/>
            <a:ext cx="4008329" cy="30939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a:t>En 1975</a:t>
            </a:r>
          </a:p>
          <a:p>
            <a:pPr algn="ctr"/>
            <a:r>
              <a:rPr lang="es-GT" dirty="0"/>
              <a:t> después de haber hecho dos grandes adquisiciones de la PAC y Gemini Sistemas Informáticos, y tras la resolución de una disputa con el nombre similar CAP Reino Unido sobre el uso internacional de la denominación «PAC», Sogeti se renombró como CAP Gemini Sogeti</a:t>
            </a:r>
          </a:p>
        </p:txBody>
      </p:sp>
      <p:sp>
        <p:nvSpPr>
          <p:cNvPr id="3" name="Rectángulo redondeado 2"/>
          <p:cNvSpPr/>
          <p:nvPr/>
        </p:nvSpPr>
        <p:spPr>
          <a:xfrm>
            <a:off x="5837128" y="3244240"/>
            <a:ext cx="4208746" cy="3281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a:t>En </a:t>
            </a:r>
            <a:r>
              <a:rPr lang="es-GT" dirty="0" smtClean="0"/>
              <a:t>1981</a:t>
            </a:r>
          </a:p>
          <a:p>
            <a:pPr algn="ctr"/>
            <a:r>
              <a:rPr lang="es-GT" dirty="0" smtClean="0"/>
              <a:t> </a:t>
            </a:r>
            <a:r>
              <a:rPr lang="es-GT" dirty="0"/>
              <a:t>Cap Gemini Sogeti lanzó operaciones en Estados Unidos a raíz de la adquisición de la sede en Milwaukee DASD Corporation, especializada en la conversión de datos y el empleo de 500 personas en 20 sucursales en todo los EE.UU.. Tras esta adquisición, la operación de Estados Unidos era conocido como Cap Gemini DASD</a:t>
            </a:r>
            <a:endParaRPr lang="es-GT" dirty="0"/>
          </a:p>
        </p:txBody>
      </p:sp>
      <p:sp>
        <p:nvSpPr>
          <p:cNvPr id="4" name="Llamada de nube 3"/>
          <p:cNvSpPr/>
          <p:nvPr/>
        </p:nvSpPr>
        <p:spPr>
          <a:xfrm>
            <a:off x="6864263" y="463463"/>
            <a:ext cx="3858016" cy="2141951"/>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smtClean="0"/>
              <a:t>1975 a 1981</a:t>
            </a:r>
            <a:endParaRPr lang="es-GT" dirty="0"/>
          </a:p>
        </p:txBody>
      </p:sp>
    </p:spTree>
    <p:extLst>
      <p:ext uri="{BB962C8B-B14F-4D97-AF65-F5344CB8AC3E}">
        <p14:creationId xmlns:p14="http://schemas.microsoft.com/office/powerpoint/2010/main" val="28872500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1164921" y="1503123"/>
            <a:ext cx="4296427" cy="25302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a:t>En </a:t>
            </a:r>
            <a:r>
              <a:rPr lang="es-GT" dirty="0" smtClean="0"/>
              <a:t>1986</a:t>
            </a:r>
          </a:p>
          <a:p>
            <a:pPr algn="ctr"/>
            <a:r>
              <a:rPr lang="es-GT" dirty="0" smtClean="0"/>
              <a:t>Cap </a:t>
            </a:r>
            <a:r>
              <a:rPr lang="es-GT" dirty="0"/>
              <a:t>Gemini Sogeti adquirió la división de consultoría de la estadounidense CGA ordenador para crear Cap Gemini América.</a:t>
            </a:r>
            <a:endParaRPr lang="es-GT" dirty="0"/>
          </a:p>
        </p:txBody>
      </p:sp>
      <p:sp>
        <p:nvSpPr>
          <p:cNvPr id="3" name="Rectángulo redondeado 2"/>
          <p:cNvSpPr/>
          <p:nvPr/>
        </p:nvSpPr>
        <p:spPr>
          <a:xfrm>
            <a:off x="5924811" y="3457184"/>
            <a:ext cx="4396635" cy="25427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a:t>En </a:t>
            </a:r>
            <a:r>
              <a:rPr lang="es-GT" dirty="0" smtClean="0"/>
              <a:t>1991 </a:t>
            </a:r>
          </a:p>
          <a:p>
            <a:pPr algn="ctr"/>
            <a:r>
              <a:rPr lang="es-GT" dirty="0" smtClean="0"/>
              <a:t>Gemini </a:t>
            </a:r>
            <a:r>
              <a:rPr lang="es-GT" dirty="0"/>
              <a:t>Consulting se formó a través de la integración de las dos empresas de consultoría de gestión (Estados Investigación y el Grupo MAC)</a:t>
            </a:r>
          </a:p>
        </p:txBody>
      </p:sp>
      <p:sp>
        <p:nvSpPr>
          <p:cNvPr id="4" name="Llamada de nube 3"/>
          <p:cNvSpPr/>
          <p:nvPr/>
        </p:nvSpPr>
        <p:spPr>
          <a:xfrm>
            <a:off x="6901841" y="488515"/>
            <a:ext cx="3620022" cy="2029216"/>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smtClean="0"/>
              <a:t>1986 a 1991</a:t>
            </a:r>
            <a:endParaRPr lang="es-GT" dirty="0"/>
          </a:p>
        </p:txBody>
      </p:sp>
    </p:spTree>
    <p:extLst>
      <p:ext uri="{BB962C8B-B14F-4D97-AF65-F5344CB8AC3E}">
        <p14:creationId xmlns:p14="http://schemas.microsoft.com/office/powerpoint/2010/main" val="683397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3"/>
                                        </p:tgtEl>
                                        <p:attrNameLst>
                                          <p:attrName>r</p:attrName>
                                        </p:attrNameLst>
                                      </p:cBhvr>
                                    </p:animRot>
                                    <p:animRot by="-240000">
                                      <p:cBhvr>
                                        <p:cTn id="12" dur="200" fill="hold">
                                          <p:stCondLst>
                                            <p:cond delay="200"/>
                                          </p:stCondLst>
                                        </p:cTn>
                                        <p:tgtEl>
                                          <p:spTgt spid="3"/>
                                        </p:tgtEl>
                                        <p:attrNameLst>
                                          <p:attrName>r</p:attrName>
                                        </p:attrNameLst>
                                      </p:cBhvr>
                                    </p:animRot>
                                    <p:animRot by="240000">
                                      <p:cBhvr>
                                        <p:cTn id="13" dur="200" fill="hold">
                                          <p:stCondLst>
                                            <p:cond delay="400"/>
                                          </p:stCondLst>
                                        </p:cTn>
                                        <p:tgtEl>
                                          <p:spTgt spid="3"/>
                                        </p:tgtEl>
                                        <p:attrNameLst>
                                          <p:attrName>r</p:attrName>
                                        </p:attrNameLst>
                                      </p:cBhvr>
                                    </p:animRot>
                                    <p:animRot by="-240000">
                                      <p:cBhvr>
                                        <p:cTn id="14" dur="200" fill="hold">
                                          <p:stCondLst>
                                            <p:cond delay="600"/>
                                          </p:stCondLst>
                                        </p:cTn>
                                        <p:tgtEl>
                                          <p:spTgt spid="3"/>
                                        </p:tgtEl>
                                        <p:attrNameLst>
                                          <p:attrName>r</p:attrName>
                                        </p:attrNameLst>
                                      </p:cBhvr>
                                    </p:animRot>
                                    <p:animRot by="120000">
                                      <p:cBhvr>
                                        <p:cTn id="15" dur="200" fill="hold">
                                          <p:stCondLst>
                                            <p:cond delay="800"/>
                                          </p:stCondLst>
                                        </p:cTn>
                                        <p:tgtEl>
                                          <p:spTgt spid="3"/>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8" presetClass="emph" presetSubtype="0" fill="hold" grpId="0" nodeType="clickEffect">
                                  <p:stCondLst>
                                    <p:cond delay="0"/>
                                  </p:stCondLst>
                                  <p:childTnLst>
                                    <p:animRot by="21600000">
                                      <p:cBhvr>
                                        <p:cTn id="19"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1465546" y="1302707"/>
            <a:ext cx="4296427" cy="24676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a:t>En </a:t>
            </a:r>
            <a:r>
              <a:rPr lang="es-GT" dirty="0" smtClean="0"/>
              <a:t>1995 </a:t>
            </a:r>
          </a:p>
          <a:p>
            <a:pPr algn="ctr"/>
            <a:r>
              <a:rPr lang="es-GT" dirty="0" smtClean="0"/>
              <a:t>el </a:t>
            </a:r>
            <a:r>
              <a:rPr lang="es-GT" dirty="0"/>
              <a:t>Center for Business Innovation de Cap Gemini se transformó de un modelo universitario institucional para una capacidad de investigación en red bajo el liderazgo de su director Christopher Meyer (autor)</a:t>
            </a:r>
          </a:p>
        </p:txBody>
      </p:sp>
      <p:sp>
        <p:nvSpPr>
          <p:cNvPr id="3" name="Rectángulo redondeado 2"/>
          <p:cNvSpPr/>
          <p:nvPr/>
        </p:nvSpPr>
        <p:spPr>
          <a:xfrm>
            <a:off x="6150279" y="3645075"/>
            <a:ext cx="4045907" cy="26179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a:t>En </a:t>
            </a:r>
            <a:r>
              <a:rPr lang="es-GT" dirty="0" smtClean="0"/>
              <a:t>1996</a:t>
            </a:r>
          </a:p>
          <a:p>
            <a:pPr algn="ctr"/>
            <a:r>
              <a:rPr lang="es-GT" dirty="0" smtClean="0"/>
              <a:t> </a:t>
            </a:r>
            <a:r>
              <a:rPr lang="es-GT" dirty="0"/>
              <a:t>el nombre fue simplificado a Cap Gemini con un nuevo logotipo del grupo. Todas las empresas que operan en todo el mundo fueron re-marca para operar como Cap Gemini.</a:t>
            </a:r>
            <a:endParaRPr lang="es-GT" dirty="0"/>
          </a:p>
        </p:txBody>
      </p:sp>
      <p:sp>
        <p:nvSpPr>
          <p:cNvPr id="4" name="Llamada de nube 3"/>
          <p:cNvSpPr/>
          <p:nvPr/>
        </p:nvSpPr>
        <p:spPr>
          <a:xfrm>
            <a:off x="7452987" y="588724"/>
            <a:ext cx="3444658" cy="2054268"/>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smtClean="0"/>
              <a:t>1995 a 1996</a:t>
            </a:r>
            <a:endParaRPr lang="es-GT" dirty="0"/>
          </a:p>
        </p:txBody>
      </p:sp>
    </p:spTree>
    <p:extLst>
      <p:ext uri="{BB962C8B-B14F-4D97-AF65-F5344CB8AC3E}">
        <p14:creationId xmlns:p14="http://schemas.microsoft.com/office/powerpoint/2010/main" val="10193783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4" presetClass="emph" presetSubtype="0" fill="hold" grpId="0" nodeType="clickEffect">
                                  <p:stCondLst>
                                    <p:cond delay="0"/>
                                  </p:stCondLst>
                                  <p:childTnLst>
                                    <p:animClr clrSpc="hsl" dir="cw">
                                      <p:cBhvr override="childStyle">
                                        <p:cTn id="11" dur="500" fill="hold"/>
                                        <p:tgtEl>
                                          <p:spTgt spid="3"/>
                                        </p:tgtEl>
                                        <p:attrNameLst>
                                          <p:attrName>style.color</p:attrName>
                                        </p:attrNameLst>
                                      </p:cBhvr>
                                      <p:by>
                                        <p:hsl h="0" s="-12549" l="-25098"/>
                                      </p:by>
                                    </p:animClr>
                                    <p:animClr clrSpc="hsl" dir="cw">
                                      <p:cBhvr>
                                        <p:cTn id="12" dur="500" fill="hold"/>
                                        <p:tgtEl>
                                          <p:spTgt spid="3"/>
                                        </p:tgtEl>
                                        <p:attrNameLst>
                                          <p:attrName>fillcolor</p:attrName>
                                        </p:attrNameLst>
                                      </p:cBhvr>
                                      <p:by>
                                        <p:hsl h="0" s="-12549" l="-25098"/>
                                      </p:by>
                                    </p:animClr>
                                    <p:animClr clrSpc="hsl" dir="cw">
                                      <p:cBhvr>
                                        <p:cTn id="13" dur="500" fill="hold"/>
                                        <p:tgtEl>
                                          <p:spTgt spid="3"/>
                                        </p:tgtEl>
                                        <p:attrNameLst>
                                          <p:attrName>stroke.color</p:attrName>
                                        </p:attrNameLst>
                                      </p:cBhvr>
                                      <p:by>
                                        <p:hsl h="0" s="-12549" l="-25098"/>
                                      </p:by>
                                    </p:animClr>
                                    <p:set>
                                      <p:cBhvr>
                                        <p:cTn id="14" dur="500" fill="hold"/>
                                        <p:tgtEl>
                                          <p:spTgt spid="3"/>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grpId="0" nodeType="clickEffect">
                                  <p:stCondLst>
                                    <p:cond delay="0"/>
                                  </p:stCondLst>
                                  <p:childTnLst>
                                    <p:animScale>
                                      <p:cBhvr>
                                        <p:cTn id="18"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1565753" y="1202497"/>
            <a:ext cx="4133589" cy="25052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a:t>En </a:t>
            </a:r>
            <a:r>
              <a:rPr lang="es-GT" dirty="0" smtClean="0"/>
              <a:t>2000 </a:t>
            </a:r>
          </a:p>
          <a:p>
            <a:pPr algn="ctr"/>
            <a:r>
              <a:rPr lang="es-GT" dirty="0" smtClean="0"/>
              <a:t>Cap </a:t>
            </a:r>
            <a:r>
              <a:rPr lang="es-GT" dirty="0"/>
              <a:t>Gemini Ernst &amp; Young adquirió Consulting. Al mismo tiempo se integra Gemini Consulting para formar Cap Gemini Ernst &amp; Young.</a:t>
            </a:r>
          </a:p>
        </p:txBody>
      </p:sp>
      <p:sp>
        <p:nvSpPr>
          <p:cNvPr id="3" name="Rectángulo redondeado 2"/>
          <p:cNvSpPr/>
          <p:nvPr/>
        </p:nvSpPr>
        <p:spPr>
          <a:xfrm>
            <a:off x="6275539" y="3707704"/>
            <a:ext cx="4434214" cy="25427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s-GT" dirty="0" smtClean="0"/>
              <a:t>                    En 2002</a:t>
            </a:r>
          </a:p>
          <a:p>
            <a:r>
              <a:rPr lang="es-GT" dirty="0" smtClean="0"/>
              <a:t> </a:t>
            </a:r>
            <a:r>
              <a:rPr lang="es-GT" dirty="0"/>
              <a:t>Cap Gemini relanzó su marca Sogeti, la creación de una nueva entidad jurídica que lleva el nombre original de la compañía, con sede en Bruselas, Bélgica. La nueva compañía se centra en la entrega de servicios de TI a un rango más limitado de mercados.</a:t>
            </a:r>
            <a:endParaRPr lang="es-GT" dirty="0"/>
          </a:p>
        </p:txBody>
      </p:sp>
      <p:sp>
        <p:nvSpPr>
          <p:cNvPr id="4" name="Llamada de nube 3"/>
          <p:cNvSpPr/>
          <p:nvPr/>
        </p:nvSpPr>
        <p:spPr>
          <a:xfrm>
            <a:off x="7390357" y="501042"/>
            <a:ext cx="3118981" cy="2104372"/>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smtClean="0"/>
              <a:t>2000 a 2002</a:t>
            </a:r>
            <a:endParaRPr lang="es-GT" dirty="0"/>
          </a:p>
        </p:txBody>
      </p:sp>
    </p:spTree>
    <p:extLst>
      <p:ext uri="{BB962C8B-B14F-4D97-AF65-F5344CB8AC3E}">
        <p14:creationId xmlns:p14="http://schemas.microsoft.com/office/powerpoint/2010/main" val="6885709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1265129" y="1628384"/>
            <a:ext cx="4096011" cy="22421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a:t>En </a:t>
            </a:r>
            <a:r>
              <a:rPr lang="es-GT" dirty="0" smtClean="0"/>
              <a:t>2003</a:t>
            </a:r>
          </a:p>
          <a:p>
            <a:pPr algn="ctr"/>
            <a:r>
              <a:rPr lang="es-GT" dirty="0" smtClean="0"/>
              <a:t> </a:t>
            </a:r>
            <a:r>
              <a:rPr lang="es-GT" dirty="0"/>
              <a:t>la empresa adquirió Transiciel y fusionó las dos prácticas en Sogeti-Transiciel (posteriormente consolidado dentro Sogeti en 2006)</a:t>
            </a:r>
            <a:endParaRPr lang="es-GT" dirty="0"/>
          </a:p>
        </p:txBody>
      </p:sp>
      <p:sp>
        <p:nvSpPr>
          <p:cNvPr id="3" name="Rectángulo redondeado 2"/>
          <p:cNvSpPr/>
          <p:nvPr/>
        </p:nvSpPr>
        <p:spPr>
          <a:xfrm rot="10800000" flipH="1" flipV="1">
            <a:off x="5945477" y="3494761"/>
            <a:ext cx="4476177" cy="22922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a:t>En abril de </a:t>
            </a:r>
            <a:r>
              <a:rPr lang="es-GT" dirty="0" smtClean="0"/>
              <a:t>2004</a:t>
            </a:r>
          </a:p>
          <a:p>
            <a:pPr algn="ctr"/>
            <a:r>
              <a:rPr lang="es-GT" dirty="0" smtClean="0"/>
              <a:t> </a:t>
            </a:r>
            <a:r>
              <a:rPr lang="es-GT" dirty="0"/>
              <a:t>el Grupo volvió a Capgemini (su nombre actual).</a:t>
            </a:r>
            <a:endParaRPr lang="es-GT" dirty="0"/>
          </a:p>
        </p:txBody>
      </p:sp>
      <p:sp>
        <p:nvSpPr>
          <p:cNvPr id="4" name="Llamada de nube 3"/>
          <p:cNvSpPr/>
          <p:nvPr/>
        </p:nvSpPr>
        <p:spPr>
          <a:xfrm>
            <a:off x="7027101" y="638828"/>
            <a:ext cx="3908121" cy="1979112"/>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smtClean="0"/>
              <a:t>2003 a 2004</a:t>
            </a:r>
            <a:endParaRPr lang="es-GT" dirty="0"/>
          </a:p>
        </p:txBody>
      </p:sp>
    </p:spTree>
    <p:extLst>
      <p:ext uri="{BB962C8B-B14F-4D97-AF65-F5344CB8AC3E}">
        <p14:creationId xmlns:p14="http://schemas.microsoft.com/office/powerpoint/2010/main" val="29098123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grpId="0" nodeType="clickEffect">
                                  <p:stCondLst>
                                    <p:cond delay="0"/>
                                  </p:stCondLst>
                                  <p:childTnLst>
                                    <p:animRot by="21600000">
                                      <p:cBhvr>
                                        <p:cTn id="20"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1478071" y="1202499"/>
            <a:ext cx="4283902" cy="25302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a:t>En el verano de 2005</a:t>
            </a:r>
          </a:p>
          <a:p>
            <a:pPr algn="ctr"/>
            <a:r>
              <a:rPr lang="es-GT" dirty="0"/>
              <a:t> debido a las grandes pérdidas financieras, Capgemini vendió su práctica de consultoría de la salud de América del Norte, incluyendo tanto las prácticas de pagadores y proveedores, a Accenture, pero conserva su práctica ciencias de la vida</a:t>
            </a:r>
          </a:p>
        </p:txBody>
      </p:sp>
      <p:sp>
        <p:nvSpPr>
          <p:cNvPr id="3" name="Rectángulo redondeado 2"/>
          <p:cNvSpPr/>
          <p:nvPr/>
        </p:nvSpPr>
        <p:spPr>
          <a:xfrm>
            <a:off x="6212910" y="3732756"/>
            <a:ext cx="4960306" cy="24801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GT" dirty="0"/>
              <a:t>En agosto de </a:t>
            </a:r>
            <a:r>
              <a:rPr lang="es-GT" dirty="0" smtClean="0"/>
              <a:t>2006</a:t>
            </a:r>
          </a:p>
          <a:p>
            <a:pPr algn="ctr"/>
            <a:r>
              <a:rPr lang="es-GT" dirty="0" smtClean="0"/>
              <a:t> </a:t>
            </a:r>
            <a:r>
              <a:rPr lang="es-GT" dirty="0"/>
              <a:t>Capgemini adquirió Futuro Ingeniería.</a:t>
            </a:r>
            <a:endParaRPr lang="es-GT" dirty="0"/>
          </a:p>
        </p:txBody>
      </p:sp>
    </p:spTree>
    <p:extLst>
      <p:ext uri="{BB962C8B-B14F-4D97-AF65-F5344CB8AC3E}">
        <p14:creationId xmlns:p14="http://schemas.microsoft.com/office/powerpoint/2010/main" val="15308580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62</TotalTime>
  <Words>1076</Words>
  <Application>Microsoft Office PowerPoint</Application>
  <PresentationFormat>Panorámica</PresentationFormat>
  <Paragraphs>61</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Gothic</vt:lpstr>
      <vt:lpstr>Wingdings 3</vt:lpstr>
      <vt:lpstr>Espiral</vt:lpstr>
      <vt:lpstr>Línea De Tiempo</vt:lpstr>
      <vt:lpstr>Capgemini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Línea De Tiempo</dc:title>
  <dc:creator>Estudiante</dc:creator>
  <cp:lastModifiedBy>Estudiante</cp:lastModifiedBy>
  <cp:revision>7</cp:revision>
  <dcterms:created xsi:type="dcterms:W3CDTF">2018-06-25T21:12:54Z</dcterms:created>
  <dcterms:modified xsi:type="dcterms:W3CDTF">2018-06-25T22:15:01Z</dcterms:modified>
</cp:coreProperties>
</file>