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86" r:id="rId1"/>
  </p:sldMasterIdLst>
  <p:notesMasterIdLst>
    <p:notesMasterId r:id="rId28"/>
  </p:notesMasterIdLst>
  <p:sldIdLst>
    <p:sldId id="1364" r:id="rId2"/>
    <p:sldId id="1365" r:id="rId3"/>
    <p:sldId id="1373" r:id="rId4"/>
    <p:sldId id="1376" r:id="rId5"/>
    <p:sldId id="1377" r:id="rId6"/>
    <p:sldId id="1378" r:id="rId7"/>
    <p:sldId id="1390" r:id="rId8"/>
    <p:sldId id="1402" r:id="rId9"/>
    <p:sldId id="1409" r:id="rId10"/>
    <p:sldId id="1407" r:id="rId11"/>
    <p:sldId id="1393" r:id="rId12"/>
    <p:sldId id="1394" r:id="rId13"/>
    <p:sldId id="1408" r:id="rId14"/>
    <p:sldId id="1411" r:id="rId15"/>
    <p:sldId id="1395" r:id="rId16"/>
    <p:sldId id="1396" r:id="rId17"/>
    <p:sldId id="1403" r:id="rId18"/>
    <p:sldId id="1405" r:id="rId19"/>
    <p:sldId id="1397" r:id="rId20"/>
    <p:sldId id="1398" r:id="rId21"/>
    <p:sldId id="1399" r:id="rId22"/>
    <p:sldId id="1400" r:id="rId23"/>
    <p:sldId id="1401" r:id="rId24"/>
    <p:sldId id="1410" r:id="rId25"/>
    <p:sldId id="1387" r:id="rId26"/>
    <p:sldId id="13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62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71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71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72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dirty="0"/>
          </a:p>
        </p:txBody>
      </p:sp>
    </p:spTree>
    <p:extLst>
      <p:ext uri="{BB962C8B-B14F-4D97-AF65-F5344CB8AC3E}">
        <p14:creationId xmlns:p14="http://schemas.microsoft.com/office/powerpoint/2010/main" val="15091461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2097156" name="Picture 6" descr="Celestia-R1---OverlayTitleHD.png"/>
          <p:cNvPicPr>
            <a:picLocks noChangeAspect="1"/>
          </p:cNvPicPr>
          <p:nvPr/>
        </p:nvPicPr>
        <p:blipFill>
          <a:blip r:embed="rId2"/>
          <a:stretch>
            <a:fillRect/>
          </a:stretch>
        </p:blipFill>
        <p:spPr>
          <a:xfrm>
            <a:off x="0" y="0"/>
            <a:ext cx="12188825" cy="6856214"/>
          </a:xfrm>
          <a:prstGeom prst="rect">
            <a:avLst/>
          </a:prstGeom>
        </p:spPr>
      </p:pic>
      <p:sp>
        <p:nvSpPr>
          <p:cNvPr id="1048593"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1048594"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5"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t>11/30/2021</a:t>
            </a:fld>
            <a:endParaRPr lang="en-US" dirty="0"/>
          </a:p>
        </p:txBody>
      </p:sp>
      <p:sp>
        <p:nvSpPr>
          <p:cNvPr id="1048596" name="Footer Placeholder 4"/>
          <p:cNvSpPr>
            <a:spLocks noGrp="1"/>
          </p:cNvSpPr>
          <p:nvPr>
            <p:ph type="ftr" sz="quarter" idx="11"/>
          </p:nvPr>
        </p:nvSpPr>
        <p:spPr>
          <a:xfrm>
            <a:off x="3962399" y="5870575"/>
            <a:ext cx="4893958" cy="377825"/>
          </a:xfrm>
        </p:spPr>
        <p:txBody>
          <a:bodyPr/>
          <a:lstStyle/>
          <a:p>
            <a:endParaRPr lang="en-US" dirty="0"/>
          </a:p>
        </p:txBody>
      </p:sp>
      <p:sp>
        <p:nvSpPr>
          <p:cNvPr id="1048597"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097174"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84"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1048685"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048686"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7" name="Date Placeholder 4"/>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688" name="Footer Placeholder 5"/>
          <p:cNvSpPr>
            <a:spLocks noGrp="1"/>
          </p:cNvSpPr>
          <p:nvPr>
            <p:ph type="ftr" sz="quarter" idx="11"/>
          </p:nvPr>
        </p:nvSpPr>
        <p:spPr/>
        <p:txBody>
          <a:bodyPr/>
          <a:lstStyle/>
          <a:p>
            <a:endParaRPr lang="en-US" dirty="0"/>
          </a:p>
        </p:txBody>
      </p:sp>
      <p:sp>
        <p:nvSpPr>
          <p:cNvPr id="1048689"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097167"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38"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1048639"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641" name="Footer Placeholder 4"/>
          <p:cNvSpPr>
            <a:spLocks noGrp="1"/>
          </p:cNvSpPr>
          <p:nvPr>
            <p:ph type="ftr" sz="quarter" idx="11"/>
          </p:nvPr>
        </p:nvSpPr>
        <p:spPr/>
        <p:txBody>
          <a:bodyPr/>
          <a:lstStyle/>
          <a:p>
            <a:endParaRPr lang="en-US" dirty="0"/>
          </a:p>
        </p:txBody>
      </p:sp>
      <p:sp>
        <p:nvSpPr>
          <p:cNvPr id="104864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097173" name="Picture 15"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76"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77"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78"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48679" name="Text Placeholder 9"/>
          <p:cNvSpPr>
            <a:spLocks noGrp="1"/>
          </p:cNvSpPr>
          <p:nvPr>
            <p:ph type="body" sz="quarter" idx="13"/>
          </p:nvPr>
        </p:nvSpPr>
        <p:spPr>
          <a:xfrm>
            <a:off x="1097875" y="3352800"/>
            <a:ext cx="9339184"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80"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682" name="Footer Placeholder 4"/>
          <p:cNvSpPr>
            <a:spLocks noGrp="1"/>
          </p:cNvSpPr>
          <p:nvPr>
            <p:ph type="ftr" sz="quarter" idx="11"/>
          </p:nvPr>
        </p:nvSpPr>
        <p:spPr/>
        <p:txBody>
          <a:bodyPr/>
          <a:lstStyle/>
          <a:p>
            <a:endParaRPr lang="en-US" dirty="0"/>
          </a:p>
        </p:txBody>
      </p:sp>
      <p:sp>
        <p:nvSpPr>
          <p:cNvPr id="104868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097166"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33"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1048634"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636" name="Footer Placeholder 4"/>
          <p:cNvSpPr>
            <a:spLocks noGrp="1"/>
          </p:cNvSpPr>
          <p:nvPr>
            <p:ph type="ftr" sz="quarter" idx="11"/>
          </p:nvPr>
        </p:nvSpPr>
        <p:spPr/>
        <p:txBody>
          <a:bodyPr/>
          <a:lstStyle/>
          <a:p>
            <a:endParaRPr lang="en-US" dirty="0"/>
          </a:p>
        </p:txBody>
      </p:sp>
      <p:sp>
        <p:nvSpPr>
          <p:cNvPr id="104863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2097176" name="Picture 10"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96"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97"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98"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48699"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700"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1" name="Date Placeholder 3"/>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702" name="Footer Placeholder 4"/>
          <p:cNvSpPr>
            <a:spLocks noGrp="1"/>
          </p:cNvSpPr>
          <p:nvPr>
            <p:ph type="ftr" sz="quarter" idx="11"/>
          </p:nvPr>
        </p:nvSpPr>
        <p:spPr/>
        <p:txBody>
          <a:bodyPr/>
          <a:lstStyle/>
          <a:p>
            <a:endParaRPr lang="en-US" dirty="0"/>
          </a:p>
        </p:txBody>
      </p:sp>
      <p:sp>
        <p:nvSpPr>
          <p:cNvPr id="104870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2097169"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49"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5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51"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653" name="Footer Placeholder 4"/>
          <p:cNvSpPr>
            <a:spLocks noGrp="1"/>
          </p:cNvSpPr>
          <p:nvPr>
            <p:ph type="ftr" sz="quarter" idx="11"/>
          </p:nvPr>
        </p:nvSpPr>
        <p:spPr/>
        <p:txBody>
          <a:bodyPr/>
          <a:lstStyle/>
          <a:p>
            <a:endParaRPr lang="en-US" dirty="0"/>
          </a:p>
        </p:txBody>
      </p:sp>
      <p:sp>
        <p:nvSpPr>
          <p:cNvPr id="104865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097178"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710"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1" name="Date Placeholder 3"/>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712" name="Footer Placeholder 4"/>
          <p:cNvSpPr>
            <a:spLocks noGrp="1"/>
          </p:cNvSpPr>
          <p:nvPr>
            <p:ph type="ftr" sz="quarter" idx="11"/>
          </p:nvPr>
        </p:nvSpPr>
        <p:spPr/>
        <p:txBody>
          <a:bodyPr/>
          <a:lstStyle/>
          <a:p>
            <a:endParaRPr lang="en-US" dirty="0"/>
          </a:p>
        </p:txBody>
      </p:sp>
      <p:sp>
        <p:nvSpPr>
          <p:cNvPr id="104871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714"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097172"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71"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1048672"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3" name="Date Placeholder 3"/>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674" name="Footer Placeholder 4"/>
          <p:cNvSpPr>
            <a:spLocks noGrp="1"/>
          </p:cNvSpPr>
          <p:nvPr>
            <p:ph type="ftr" sz="quarter" idx="11"/>
          </p:nvPr>
        </p:nvSpPr>
        <p:spPr/>
        <p:txBody>
          <a:bodyPr/>
          <a:lstStyle/>
          <a:p>
            <a:endParaRPr lang="en-US" dirty="0"/>
          </a:p>
        </p:txBody>
      </p:sp>
      <p:sp>
        <p:nvSpPr>
          <p:cNvPr id="104867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52"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581" name="Title 1"/>
          <p:cNvSpPr>
            <a:spLocks noGrp="1"/>
          </p:cNvSpPr>
          <p:nvPr>
            <p:ph type="title"/>
          </p:nvPr>
        </p:nvSpPr>
        <p:spPr/>
        <p:txBody>
          <a:bodyPr/>
          <a:lstStyle/>
          <a:p>
            <a:r>
              <a:rPr lang="en-US"/>
              <a:t>Click to edit Master title style</a:t>
            </a:r>
            <a:endParaRPr lang="en-US" dirty="0"/>
          </a:p>
        </p:txBody>
      </p:sp>
      <p:sp>
        <p:nvSpPr>
          <p:cNvPr id="1048582"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3" name="Date Placeholder 3"/>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097170"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55"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1048656"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7" name="Date Placeholder 3"/>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658" name="Footer Placeholder 4"/>
          <p:cNvSpPr>
            <a:spLocks noGrp="1"/>
          </p:cNvSpPr>
          <p:nvPr>
            <p:ph type="ftr" sz="quarter" idx="11"/>
          </p:nvPr>
        </p:nvSpPr>
        <p:spPr/>
        <p:txBody>
          <a:bodyPr/>
          <a:lstStyle/>
          <a:p>
            <a:endParaRPr lang="en-US" dirty="0"/>
          </a:p>
        </p:txBody>
      </p:sp>
      <p:sp>
        <p:nvSpPr>
          <p:cNvPr id="1048659"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97175"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90" name="Title 1"/>
          <p:cNvSpPr>
            <a:spLocks noGrp="1"/>
          </p:cNvSpPr>
          <p:nvPr>
            <p:ph type="title"/>
          </p:nvPr>
        </p:nvSpPr>
        <p:spPr/>
        <p:txBody>
          <a:bodyPr/>
          <a:lstStyle/>
          <a:p>
            <a:r>
              <a:rPr lang="en-US"/>
              <a:t>Click to edit Master title style</a:t>
            </a:r>
            <a:endParaRPr lang="en-US" dirty="0"/>
          </a:p>
        </p:txBody>
      </p:sp>
      <p:sp>
        <p:nvSpPr>
          <p:cNvPr id="1048691"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2"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3" name="Date Placeholder 4"/>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694" name="Footer Placeholder 5"/>
          <p:cNvSpPr>
            <a:spLocks noGrp="1"/>
          </p:cNvSpPr>
          <p:nvPr>
            <p:ph type="ftr" sz="quarter" idx="11"/>
          </p:nvPr>
        </p:nvSpPr>
        <p:spPr/>
        <p:txBody>
          <a:bodyPr/>
          <a:lstStyle/>
          <a:p>
            <a:endParaRPr lang="en-US" dirty="0"/>
          </a:p>
        </p:txBody>
      </p:sp>
      <p:sp>
        <p:nvSpPr>
          <p:cNvPr id="1048695"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endParaRPr lang="en-US" dirty="0"/>
          </a:p>
        </p:txBody>
      </p:sp>
      <p:sp>
        <p:nvSpPr>
          <p:cNvPr id="1048661"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2"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5" name="Date Placeholder 6"/>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666" name="Footer Placeholder 7"/>
          <p:cNvSpPr>
            <a:spLocks noGrp="1"/>
          </p:cNvSpPr>
          <p:nvPr>
            <p:ph type="ftr" sz="quarter" idx="11"/>
          </p:nvPr>
        </p:nvSpPr>
        <p:spPr/>
        <p:txBody>
          <a:bodyPr/>
          <a:lstStyle/>
          <a:p>
            <a:endParaRPr lang="en-US" dirty="0"/>
          </a:p>
        </p:txBody>
      </p:sp>
      <p:sp>
        <p:nvSpPr>
          <p:cNvPr id="1048667"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097165" name="Picture 5"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29" name="Title 1"/>
          <p:cNvSpPr>
            <a:spLocks noGrp="1"/>
          </p:cNvSpPr>
          <p:nvPr>
            <p:ph type="title"/>
          </p:nvPr>
        </p:nvSpPr>
        <p:spPr/>
        <p:txBody>
          <a:bodyPr/>
          <a:lstStyle/>
          <a:p>
            <a:r>
              <a:rPr lang="en-US"/>
              <a:t>Click to edit Master title style</a:t>
            </a:r>
            <a:endParaRPr lang="en-US" dirty="0"/>
          </a:p>
        </p:txBody>
      </p:sp>
      <p:sp>
        <p:nvSpPr>
          <p:cNvPr id="1048630" name="Date Placeholder 2"/>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631" name="Footer Placeholder 3"/>
          <p:cNvSpPr>
            <a:spLocks noGrp="1"/>
          </p:cNvSpPr>
          <p:nvPr>
            <p:ph type="ftr" sz="quarter" idx="11"/>
          </p:nvPr>
        </p:nvSpPr>
        <p:spPr/>
        <p:txBody>
          <a:bodyPr/>
          <a:lstStyle/>
          <a:p>
            <a:endParaRPr lang="en-US" dirty="0"/>
          </a:p>
        </p:txBody>
      </p:sp>
      <p:sp>
        <p:nvSpPr>
          <p:cNvPr id="1048632"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71" name="Picture 4"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68" name="Date Placeholder 1"/>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669" name="Footer Placeholder 2"/>
          <p:cNvSpPr>
            <a:spLocks noGrp="1"/>
          </p:cNvSpPr>
          <p:nvPr>
            <p:ph type="ftr" sz="quarter" idx="11"/>
          </p:nvPr>
        </p:nvSpPr>
        <p:spPr/>
        <p:txBody>
          <a:bodyPr/>
          <a:lstStyle/>
          <a:p>
            <a:endParaRPr lang="en-US" dirty="0"/>
          </a:p>
        </p:txBody>
      </p:sp>
      <p:sp>
        <p:nvSpPr>
          <p:cNvPr id="1048670"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97177"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704"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1048705"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6"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7" name="Date Placeholder 4"/>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708" name="Footer Placeholder 5"/>
          <p:cNvSpPr>
            <a:spLocks noGrp="1"/>
          </p:cNvSpPr>
          <p:nvPr>
            <p:ph type="ftr" sz="quarter" idx="11"/>
          </p:nvPr>
        </p:nvSpPr>
        <p:spPr/>
        <p:txBody>
          <a:bodyPr/>
          <a:lstStyle/>
          <a:p>
            <a:endParaRPr lang="en-US" dirty="0"/>
          </a:p>
        </p:txBody>
      </p:sp>
      <p:sp>
        <p:nvSpPr>
          <p:cNvPr id="1048709"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097168"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43"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04864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048645"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6" name="Date Placeholder 4"/>
          <p:cNvSpPr>
            <a:spLocks noGrp="1"/>
          </p:cNvSpPr>
          <p:nvPr>
            <p:ph type="dt" sz="half" idx="10"/>
          </p:nvPr>
        </p:nvSpPr>
        <p:spPr/>
        <p:txBody>
          <a:bodyPr/>
          <a:lstStyle/>
          <a:p>
            <a:fld id="{B61BEF0D-F0BB-DE4B-95CE-6DB70DBA9567}" type="datetimeFigureOut">
              <a:rPr lang="en-US" dirty="0"/>
              <a:t>11/30/2021</a:t>
            </a:fld>
            <a:endParaRPr lang="en-US" dirty="0"/>
          </a:p>
        </p:txBody>
      </p:sp>
      <p:sp>
        <p:nvSpPr>
          <p:cNvPr id="1048647" name="Footer Placeholder 5"/>
          <p:cNvSpPr>
            <a:spLocks noGrp="1"/>
          </p:cNvSpPr>
          <p:nvPr>
            <p:ph type="ftr" sz="quarter" idx="11"/>
          </p:nvPr>
        </p:nvSpPr>
        <p:spPr/>
        <p:txBody>
          <a:bodyPr/>
          <a:lstStyle/>
          <a:p>
            <a:endParaRPr lang="en-US" dirty="0"/>
          </a:p>
        </p:txBody>
      </p:sp>
      <p:sp>
        <p:nvSpPr>
          <p:cNvPr id="1048648"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t>11/30/2021</a:t>
            </a:fld>
            <a:endParaRPr lang="en-US" dirty="0"/>
          </a:p>
        </p:txBody>
      </p:sp>
      <p:sp>
        <p:nvSpPr>
          <p:cNvPr id="1048579"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1048580"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4387" r:id="rId1"/>
    <p:sldLayoutId id="2147484388" r:id="rId2"/>
    <p:sldLayoutId id="2147484389" r:id="rId3"/>
    <p:sldLayoutId id="2147484390" r:id="rId4"/>
    <p:sldLayoutId id="2147484391" r:id="rId5"/>
    <p:sldLayoutId id="2147484392" r:id="rId6"/>
    <p:sldLayoutId id="2147484393" r:id="rId7"/>
    <p:sldLayoutId id="2147484394" r:id="rId8"/>
    <p:sldLayoutId id="2147484395" r:id="rId9"/>
    <p:sldLayoutId id="2147484396" r:id="rId10"/>
    <p:sldLayoutId id="2147484397" r:id="rId11"/>
    <p:sldLayoutId id="2147484398" r:id="rId12"/>
    <p:sldLayoutId id="2147484399" r:id="rId13"/>
    <p:sldLayoutId id="2147484400" r:id="rId14"/>
    <p:sldLayoutId id="2147484401" r:id="rId15"/>
    <p:sldLayoutId id="2147484402" r:id="rId16"/>
    <p:sldLayoutId id="21474844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TAGS/tag_input.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ctrTitle"/>
          </p:nvPr>
        </p:nvSpPr>
        <p:spPr>
          <a:xfrm>
            <a:off x="1444995" y="2472268"/>
            <a:ext cx="9715130" cy="2253609"/>
          </a:xfrm>
        </p:spPr>
        <p:txBody>
          <a:bodyPr>
            <a:noAutofit/>
          </a:bodyPr>
          <a:lstStyle/>
          <a:p>
            <a:r>
              <a:rPr lang="en-US" sz="7700" b="1" u="sng" dirty="0">
                <a:latin typeface="Algerian" panose="04020705040A02060702" pitchFamily="82" charset="0"/>
              </a:rPr>
              <a:t>Internship presentation</a:t>
            </a:r>
            <a:endParaRPr lang="en-IN" sz="7700" b="1" u="sng"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969067" y="3352801"/>
            <a:ext cx="9753600" cy="2595025"/>
          </a:xfrm>
        </p:spPr>
        <p:txBody>
          <a:bodyPr>
            <a:normAutofit/>
          </a:bodyPr>
          <a:lstStyle/>
          <a:p>
            <a:r>
              <a:rPr lang="en-US" sz="800" dirty="0" smtClean="0">
                <a:solidFill>
                  <a:schemeClr val="bg2"/>
                </a:solidFill>
              </a:rPr>
              <a:t>…</a:t>
            </a:r>
            <a:endParaRPr lang="en-US" sz="800" dirty="0">
              <a:solidFill>
                <a:schemeClr val="bg2"/>
              </a:solidFill>
            </a:endParaRPr>
          </a:p>
        </p:txBody>
      </p:sp>
      <p:sp>
        <p:nvSpPr>
          <p:cNvPr id="8" name="Subtitle 7"/>
          <p:cNvSpPr>
            <a:spLocks noGrp="1"/>
          </p:cNvSpPr>
          <p:nvPr>
            <p:ph type="subTitle" idx="1"/>
          </p:nvPr>
        </p:nvSpPr>
        <p:spPr>
          <a:xfrm>
            <a:off x="1071152" y="4001591"/>
            <a:ext cx="7341327" cy="975358"/>
          </a:xfrm>
        </p:spPr>
        <p:txBody>
          <a:bodyPr>
            <a:normAutofit/>
          </a:bodyPr>
          <a:lstStyle/>
          <a:p>
            <a:r>
              <a:rPr lang="en-US" dirty="0" smtClean="0"/>
              <a:t>     </a:t>
            </a:r>
            <a:r>
              <a:rPr lang="en-US" sz="3600" dirty="0" smtClean="0"/>
              <a:t>          </a:t>
            </a:r>
            <a:r>
              <a:rPr lang="en-US" sz="3800" b="1" dirty="0" smtClean="0"/>
              <a:t>INTRODUCTION TO HTML</a:t>
            </a:r>
            <a:endParaRPr lang="en-US" sz="3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752" y="737991"/>
            <a:ext cx="3500445" cy="2815105"/>
          </a:xfrm>
          <a:prstGeom prst="rect">
            <a:avLst/>
          </a:prstGeom>
        </p:spPr>
      </p:pic>
    </p:spTree>
    <p:extLst>
      <p:ext uri="{BB962C8B-B14F-4D97-AF65-F5344CB8AC3E}">
        <p14:creationId xmlns:p14="http://schemas.microsoft.com/office/powerpoint/2010/main" val="2423748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1" y="627016"/>
            <a:ext cx="10131425" cy="4950823"/>
          </a:xfrm>
        </p:spPr>
        <p:txBody>
          <a:bodyPr/>
          <a:lstStyle/>
          <a:p>
            <a:pPr marL="0" indent="0">
              <a:buNone/>
            </a:pPr>
            <a:r>
              <a:rPr lang="en-US" sz="2800" b="1" dirty="0" smtClean="0"/>
              <a:t>  What </a:t>
            </a:r>
            <a:r>
              <a:rPr lang="en-US" sz="2800" b="1" dirty="0"/>
              <a:t>is HTML?</a:t>
            </a:r>
          </a:p>
          <a:p>
            <a:r>
              <a:rPr lang="en-US" sz="2800" b="1" dirty="0"/>
              <a:t>HTML stands for Hyper Text Markup Language</a:t>
            </a:r>
          </a:p>
          <a:p>
            <a:r>
              <a:rPr lang="en-US" sz="2800" b="1" dirty="0"/>
              <a:t>HTML is the standard markup language for creating Web pages</a:t>
            </a:r>
          </a:p>
          <a:p>
            <a:r>
              <a:rPr lang="en-US" sz="2800" b="1" dirty="0"/>
              <a:t>HTML describes the structure of a Web page</a:t>
            </a:r>
          </a:p>
          <a:p>
            <a:r>
              <a:rPr lang="en-US" sz="2800" b="1" dirty="0"/>
              <a:t>HTML consists of a series of elements</a:t>
            </a:r>
          </a:p>
          <a:p>
            <a:r>
              <a:rPr lang="en-US" sz="2800" b="1" dirty="0"/>
              <a:t>HTML elements tell the browser how to display the content</a:t>
            </a:r>
          </a:p>
          <a:p>
            <a:endParaRPr lang="en-US" dirty="0"/>
          </a:p>
        </p:txBody>
      </p:sp>
    </p:spTree>
    <p:extLst>
      <p:ext uri="{BB962C8B-B14F-4D97-AF65-F5344CB8AC3E}">
        <p14:creationId xmlns:p14="http://schemas.microsoft.com/office/powerpoint/2010/main" val="224970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4453" y="222502"/>
            <a:ext cx="1426347" cy="2014998"/>
          </a:xfrm>
          <a:prstGeom prst="rect">
            <a:avLst/>
          </a:prstGeom>
        </p:spPr>
      </p:pic>
      <p:sp>
        <p:nvSpPr>
          <p:cNvPr id="5" name="Rectangle 4"/>
          <p:cNvSpPr/>
          <p:nvPr/>
        </p:nvSpPr>
        <p:spPr>
          <a:xfrm>
            <a:off x="383177" y="2652903"/>
            <a:ext cx="10419805" cy="3108543"/>
          </a:xfrm>
          <a:prstGeom prst="rect">
            <a:avLst/>
          </a:prstGeom>
        </p:spPr>
        <p:txBody>
          <a:bodyPr wrap="square">
            <a:spAutoFit/>
          </a:bodyPr>
          <a:lstStyle/>
          <a:p>
            <a:pPr marL="457200" indent="-457200">
              <a:buFont typeface="Arial" pitchFamily="34" charset="0"/>
              <a:buChar char="•"/>
            </a:pPr>
            <a:endParaRPr lang="en-US" sz="2800" b="1" dirty="0" smtClean="0"/>
          </a:p>
          <a:p>
            <a:pPr marL="457200" indent="-457200">
              <a:buFont typeface="Arial" pitchFamily="34" charset="0"/>
              <a:buChar char="•"/>
            </a:pPr>
            <a:r>
              <a:rPr lang="en-US" sz="2800" b="1" dirty="0" smtClean="0"/>
              <a:t>CSS </a:t>
            </a:r>
            <a:r>
              <a:rPr lang="en-US" sz="2800" b="1" dirty="0"/>
              <a:t>stands for Cascading Style Sheets</a:t>
            </a:r>
          </a:p>
          <a:p>
            <a:pPr marL="457200" indent="-457200">
              <a:buFont typeface="Arial" pitchFamily="34" charset="0"/>
              <a:buChar char="•"/>
            </a:pPr>
            <a:r>
              <a:rPr lang="en-US" sz="2800" b="1" dirty="0"/>
              <a:t>CSS describes how HTML elements are to be displayed on screen, paper, or in other media</a:t>
            </a:r>
          </a:p>
          <a:p>
            <a:pPr marL="457200" indent="-457200">
              <a:buFont typeface="Arial" pitchFamily="34" charset="0"/>
              <a:buChar char="•"/>
            </a:pPr>
            <a:r>
              <a:rPr lang="en-US" sz="2800" b="1" dirty="0"/>
              <a:t>CSS saves a lot of work. It can control the layout of multiple web pages all at once</a:t>
            </a:r>
          </a:p>
          <a:p>
            <a:pPr marL="457200" indent="-457200">
              <a:buFont typeface="Arial" pitchFamily="34" charset="0"/>
              <a:buChar char="•"/>
            </a:pPr>
            <a:r>
              <a:rPr lang="en-US" sz="2800" b="1" dirty="0"/>
              <a:t>External stylesheets are stored in CSS files</a:t>
            </a:r>
          </a:p>
        </p:txBody>
      </p:sp>
      <p:sp>
        <p:nvSpPr>
          <p:cNvPr id="6" name="Rectangle 5"/>
          <p:cNvSpPr/>
          <p:nvPr/>
        </p:nvSpPr>
        <p:spPr>
          <a:xfrm>
            <a:off x="3480759" y="2237500"/>
            <a:ext cx="4773280" cy="584775"/>
          </a:xfrm>
          <a:prstGeom prst="rect">
            <a:avLst/>
          </a:prstGeom>
        </p:spPr>
        <p:txBody>
          <a:bodyPr wrap="square">
            <a:spAutoFit/>
          </a:bodyPr>
          <a:lstStyle/>
          <a:p>
            <a:r>
              <a:rPr lang="en-US" sz="3200" b="1" dirty="0"/>
              <a:t>INTRODUCTION TO CSS</a:t>
            </a:r>
            <a:endParaRPr lang="en-US" sz="3200" dirty="0"/>
          </a:p>
        </p:txBody>
      </p:sp>
    </p:spTree>
    <p:extLst>
      <p:ext uri="{BB962C8B-B14F-4D97-AF65-F5344CB8AC3E}">
        <p14:creationId xmlns:p14="http://schemas.microsoft.com/office/powerpoint/2010/main" val="372359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7576" y="2076994"/>
            <a:ext cx="9126583" cy="4154984"/>
          </a:xfrm>
          <a:prstGeom prst="rect">
            <a:avLst/>
          </a:prstGeom>
        </p:spPr>
        <p:txBody>
          <a:bodyPr wrap="square">
            <a:spAutoFit/>
          </a:bodyPr>
          <a:lstStyle/>
          <a:p>
            <a:r>
              <a:rPr lang="en-US" sz="2400" b="1" dirty="0"/>
              <a:t>JavaScript</a:t>
            </a:r>
            <a:r>
              <a:rPr lang="en-US" sz="2400" dirty="0"/>
              <a:t> is a scripting language used to create and control dynamic website content, i.e. anything that moves, refreshes, or otherwise changes on your screen without requiring you to manually reload a web page. Features like</a:t>
            </a:r>
            <a:r>
              <a:rPr lang="en-US" sz="2400" dirty="0" smtClean="0"/>
              <a:t>:</a:t>
            </a:r>
          </a:p>
          <a:p>
            <a:endParaRPr lang="en-US" sz="2400" dirty="0"/>
          </a:p>
          <a:p>
            <a:pPr marL="342900" indent="-342900">
              <a:buFont typeface="Arial" pitchFamily="34" charset="0"/>
              <a:buChar char="•"/>
            </a:pPr>
            <a:r>
              <a:rPr lang="en-US" sz="2400" dirty="0" smtClean="0"/>
              <a:t>  animated </a:t>
            </a:r>
            <a:r>
              <a:rPr lang="en-US" sz="2400" dirty="0"/>
              <a:t>graphics</a:t>
            </a:r>
          </a:p>
          <a:p>
            <a:pPr marL="342900" indent="-342900">
              <a:buFont typeface="Arial" pitchFamily="34" charset="0"/>
              <a:buChar char="•"/>
            </a:pPr>
            <a:r>
              <a:rPr lang="en-US" sz="2400" dirty="0" smtClean="0"/>
              <a:t>  photo </a:t>
            </a:r>
            <a:r>
              <a:rPr lang="en-US" sz="2400" dirty="0"/>
              <a:t>slideshows</a:t>
            </a:r>
          </a:p>
          <a:p>
            <a:pPr marL="342900" indent="-342900">
              <a:buFont typeface="Arial" pitchFamily="34" charset="0"/>
              <a:buChar char="•"/>
            </a:pPr>
            <a:r>
              <a:rPr lang="en-US" sz="2400" dirty="0" smtClean="0"/>
              <a:t>  autocomplete </a:t>
            </a:r>
            <a:r>
              <a:rPr lang="en-US" sz="2400" dirty="0"/>
              <a:t>text suggestions</a:t>
            </a:r>
          </a:p>
          <a:p>
            <a:pPr marL="342900" indent="-342900">
              <a:buFont typeface="Arial" pitchFamily="34" charset="0"/>
              <a:buChar char="•"/>
            </a:pPr>
            <a:r>
              <a:rPr lang="en-US" sz="2400" dirty="0" smtClean="0"/>
              <a:t>  interactive </a:t>
            </a:r>
            <a:r>
              <a:rPr lang="en-US" sz="2400" dirty="0"/>
              <a:t>forms</a:t>
            </a:r>
          </a:p>
          <a:p>
            <a:r>
              <a:rPr lang="en-US" sz="2400" dirty="0"/>
              <a:t/>
            </a:r>
            <a:br>
              <a:rPr lang="en-US" sz="2400" dirty="0"/>
            </a:b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0267" y="164414"/>
            <a:ext cx="2647561" cy="1482634"/>
          </a:xfrm>
          <a:prstGeom prst="rect">
            <a:avLst/>
          </a:prstGeom>
        </p:spPr>
      </p:pic>
      <p:sp>
        <p:nvSpPr>
          <p:cNvPr id="4" name="Rectangle 3"/>
          <p:cNvSpPr/>
          <p:nvPr/>
        </p:nvSpPr>
        <p:spPr>
          <a:xfrm>
            <a:off x="1201784" y="905731"/>
            <a:ext cx="3300548" cy="523220"/>
          </a:xfrm>
          <a:prstGeom prst="rect">
            <a:avLst/>
          </a:prstGeom>
        </p:spPr>
        <p:txBody>
          <a:bodyPr wrap="square">
            <a:spAutoFit/>
          </a:bodyPr>
          <a:lstStyle/>
          <a:p>
            <a:r>
              <a:rPr lang="en-US" sz="2800" b="1" dirty="0"/>
              <a:t>What Is JavaScript??</a:t>
            </a:r>
            <a:endParaRPr lang="en-US" sz="2800" dirty="0"/>
          </a:p>
        </p:txBody>
      </p:sp>
    </p:spTree>
    <p:extLst>
      <p:ext uri="{BB962C8B-B14F-4D97-AF65-F5344CB8AC3E}">
        <p14:creationId xmlns:p14="http://schemas.microsoft.com/office/powerpoint/2010/main" val="139769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idx="1"/>
          </p:nvPr>
        </p:nvSpPr>
        <p:spPr>
          <a:xfrm>
            <a:off x="685800" y="719138"/>
            <a:ext cx="10131425" cy="5072062"/>
          </a:xfrm>
        </p:spPr>
        <p:txBody>
          <a:bodyPr>
            <a:normAutofit fontScale="97500"/>
          </a:bodyPr>
          <a:lstStyle/>
          <a:p>
            <a:r>
              <a:rPr lang="en-US" sz="2900" dirty="0"/>
              <a:t>JavaScript is a lightweight, cross-platform, and interpreted scripting language. It is well-known for the development of web pages, many non-browser environments also use it. </a:t>
            </a:r>
            <a:endParaRPr lang="en-US" sz="2900" dirty="0"/>
          </a:p>
          <a:p>
            <a:r>
              <a:rPr lang="en-US" sz="2900" dirty="0"/>
              <a:t>Main function of javascript is to add functionality to the web page.</a:t>
            </a:r>
            <a:endParaRPr lang="en-US" sz="2900" dirty="0"/>
          </a:p>
          <a:p>
            <a:endParaRPr lang="en-US" dirty="0"/>
          </a:p>
        </p:txBody>
      </p:sp>
    </p:spTree>
    <p:extLst>
      <p:ext uri="{BB962C8B-B14F-4D97-AF65-F5344CB8AC3E}">
        <p14:creationId xmlns:p14="http://schemas.microsoft.com/office/powerpoint/2010/main" val="4104246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0663" y="175848"/>
            <a:ext cx="3206261" cy="457200"/>
          </a:xfrm>
        </p:spPr>
        <p:txBody>
          <a:bodyPr>
            <a:normAutofit/>
          </a:bodyPr>
          <a:lstStyle/>
          <a:p>
            <a:r>
              <a:rPr lang="en-US" sz="2400" b="1" spc="-5" dirty="0"/>
              <a:t>1) </a:t>
            </a:r>
            <a:r>
              <a:rPr lang="en-US" sz="2400" b="1" spc="-5" dirty="0" smtClean="0"/>
              <a:t>Manifest . json</a:t>
            </a:r>
            <a:endParaRPr lang="en-US" sz="2400"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245" t="7234" r="27564"/>
          <a:stretch/>
        </p:blipFill>
        <p:spPr>
          <a:xfrm>
            <a:off x="1688123" y="716112"/>
            <a:ext cx="9530862" cy="5943600"/>
          </a:xfrm>
          <a:prstGeom prst="rect">
            <a:avLst/>
          </a:prstGeom>
        </p:spPr>
      </p:pic>
    </p:spTree>
    <p:extLst>
      <p:ext uri="{BB962C8B-B14F-4D97-AF65-F5344CB8AC3E}">
        <p14:creationId xmlns:p14="http://schemas.microsoft.com/office/powerpoint/2010/main" val="363722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314638" cy="441122"/>
          </a:xfrm>
        </p:spPr>
        <p:txBody>
          <a:bodyPr>
            <a:normAutofit fontScale="90000"/>
          </a:bodyPr>
          <a:lstStyle/>
          <a:p>
            <a:r>
              <a:rPr lang="en-US" sz="2800" b="1" dirty="0"/>
              <a:t>2) popup.html</a:t>
            </a:r>
            <a:endParaRPr lang="en-US" sz="28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5229" t="8031" r="4990" b="7088"/>
          <a:stretch/>
        </p:blipFill>
        <p:spPr>
          <a:xfrm>
            <a:off x="1695600" y="577781"/>
            <a:ext cx="10391897" cy="6045088"/>
          </a:xfrm>
          <a:prstGeom prst="rect">
            <a:avLst/>
          </a:prstGeom>
        </p:spPr>
      </p:pic>
    </p:spTree>
    <p:extLst>
      <p:ext uri="{BB962C8B-B14F-4D97-AF65-F5344CB8AC3E}">
        <p14:creationId xmlns:p14="http://schemas.microsoft.com/office/powerpoint/2010/main" val="603200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61012" y="0"/>
            <a:ext cx="8471262" cy="735874"/>
          </a:xfrm>
        </p:spPr>
        <p:txBody>
          <a:bodyPr>
            <a:normAutofit/>
          </a:bodyPr>
          <a:lstStyle/>
          <a:p>
            <a:r>
              <a:rPr lang="en-US" sz="3000" b="1" dirty="0" smtClean="0"/>
              <a:t>Overview of different html tags used:</a:t>
            </a:r>
            <a:endParaRPr lang="en-US" sz="3000" b="1" dirty="0"/>
          </a:p>
        </p:txBody>
      </p:sp>
      <p:sp>
        <p:nvSpPr>
          <p:cNvPr id="4" name="Content Placeholder 3"/>
          <p:cNvSpPr>
            <a:spLocks noGrp="1"/>
          </p:cNvSpPr>
          <p:nvPr>
            <p:ph idx="1"/>
          </p:nvPr>
        </p:nvSpPr>
        <p:spPr>
          <a:xfrm>
            <a:off x="718457" y="1449977"/>
            <a:ext cx="10450286" cy="5564778"/>
          </a:xfrm>
        </p:spPr>
        <p:txBody>
          <a:bodyPr>
            <a:normAutofit fontScale="92500" lnSpcReduction="10000"/>
          </a:bodyPr>
          <a:lstStyle/>
          <a:p>
            <a:endParaRPr lang="en-US" sz="2000" dirty="0" smtClean="0"/>
          </a:p>
          <a:p>
            <a:r>
              <a:rPr lang="en-US" sz="2000" dirty="0" smtClean="0"/>
              <a:t>  </a:t>
            </a:r>
            <a:r>
              <a:rPr lang="en-US" sz="2200" dirty="0" smtClean="0"/>
              <a:t>1) </a:t>
            </a:r>
            <a:r>
              <a:rPr lang="en-US" sz="2200" dirty="0"/>
              <a:t>&lt;!DOCTYPE</a:t>
            </a:r>
            <a:r>
              <a:rPr lang="en-US" sz="2200" dirty="0" smtClean="0"/>
              <a:t>&gt; -  </a:t>
            </a:r>
            <a:r>
              <a:rPr lang="en-US" sz="2200" dirty="0"/>
              <a:t>All HTML documents must start with a &lt;!DOCTYPE&gt; </a:t>
            </a:r>
            <a:r>
              <a:rPr lang="en-US" sz="2200" dirty="0" smtClean="0"/>
              <a:t>declaration. The </a:t>
            </a:r>
            <a:r>
              <a:rPr lang="en-US" sz="2200" dirty="0"/>
              <a:t>declaration is not an HTML tag. It is an "information" to the browser about what document type to expect</a:t>
            </a:r>
            <a:r>
              <a:rPr lang="en-US" sz="2200" dirty="0" smtClean="0"/>
              <a:t>.</a:t>
            </a:r>
          </a:p>
          <a:p>
            <a:r>
              <a:rPr lang="en-US" sz="2200" dirty="0" smtClean="0"/>
              <a:t>  2) &lt;head&gt; - </a:t>
            </a:r>
            <a:r>
              <a:rPr lang="en-US" sz="2200" dirty="0"/>
              <a:t>The &lt;head&gt; element is a container for metadata (data about data) and is placed between the &lt;html&gt; tag and the &lt;body&gt; tag</a:t>
            </a:r>
            <a:r>
              <a:rPr lang="en-US" sz="2200" dirty="0" smtClean="0"/>
              <a:t>. </a:t>
            </a:r>
            <a:r>
              <a:rPr lang="en-US" sz="2200" dirty="0"/>
              <a:t>Metadata typically define the document title, character set, styles, scripts, and other meta information</a:t>
            </a:r>
            <a:r>
              <a:rPr lang="en-US" sz="2200" dirty="0" smtClean="0"/>
              <a:t>.</a:t>
            </a:r>
          </a:p>
          <a:p>
            <a:r>
              <a:rPr lang="en-US" sz="2200" dirty="0"/>
              <a:t>3) &lt;meta&gt; - &lt;meta&gt; tags always go inside the &lt;head&gt; element, and are typically used to specify character set, page description, keywords, author of the document, and viewport settings</a:t>
            </a:r>
            <a:r>
              <a:rPr lang="en-US" sz="2200" dirty="0" smtClean="0"/>
              <a:t>.</a:t>
            </a:r>
          </a:p>
          <a:p>
            <a:r>
              <a:rPr lang="en-US" sz="2200" dirty="0" smtClean="0"/>
              <a:t>4)  &lt;link&gt; - </a:t>
            </a:r>
            <a:r>
              <a:rPr lang="en-US" sz="2200" dirty="0"/>
              <a:t>The &lt;link&gt; tag defines the relationship between the current document and an external </a:t>
            </a:r>
            <a:r>
              <a:rPr lang="en-US" sz="2200" dirty="0" smtClean="0"/>
              <a:t>resource. The</a:t>
            </a:r>
            <a:r>
              <a:rPr lang="en-US" sz="2200" dirty="0"/>
              <a:t> &lt;link&gt; tag is most often used to link to external style sheets </a:t>
            </a:r>
            <a:r>
              <a:rPr lang="en-US" sz="2200" dirty="0" smtClean="0"/>
              <a:t>to </a:t>
            </a:r>
            <a:r>
              <a:rPr lang="en-US" sz="2200" dirty="0"/>
              <a:t>your website</a:t>
            </a:r>
            <a:r>
              <a:rPr lang="en-US" sz="2200" dirty="0" smtClean="0"/>
              <a:t>.</a:t>
            </a:r>
          </a:p>
          <a:p>
            <a:r>
              <a:rPr lang="en-US" sz="2200" dirty="0" smtClean="0"/>
              <a:t>5)  &lt;Title&gt; - </a:t>
            </a:r>
            <a:r>
              <a:rPr lang="en-US" sz="2200" dirty="0"/>
              <a:t>The &lt;title&gt; tag defines the title of the document. The title must be text-only, and it is shown in the browser's title bar or in the page's tab</a:t>
            </a:r>
            <a:r>
              <a:rPr lang="en-US" sz="2200" dirty="0" smtClean="0"/>
              <a:t>.</a:t>
            </a:r>
          </a:p>
          <a:p>
            <a:r>
              <a:rPr lang="en-US" sz="2200" dirty="0"/>
              <a:t> </a:t>
            </a:r>
            <a:r>
              <a:rPr lang="en-US" sz="2200" dirty="0" smtClean="0"/>
              <a:t>6) &lt;body&gt; - </a:t>
            </a:r>
            <a:r>
              <a:rPr lang="en-US" sz="2200" dirty="0"/>
              <a:t>The &lt;body&gt; element contains all the contents of an HTML document, such as headings, paragraphs, images, hyperlinks, tables, lists, etc</a:t>
            </a:r>
            <a:r>
              <a:rPr lang="en-US" sz="2200" dirty="0" smtClean="0"/>
              <a:t>.</a:t>
            </a:r>
          </a:p>
          <a:p>
            <a:pPr marL="0" indent="0">
              <a:buNone/>
            </a:pPr>
            <a:endParaRPr lang="en-US" sz="2000" dirty="0" smtClean="0"/>
          </a:p>
          <a:p>
            <a:pPr marL="0" indent="0">
              <a:buNone/>
            </a:pPr>
            <a:endParaRPr lang="en-US" dirty="0"/>
          </a:p>
          <a:p>
            <a:endParaRPr lang="en-US" dirty="0" smtClean="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623613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9676" y="1058092"/>
            <a:ext cx="10131425" cy="3649133"/>
          </a:xfrm>
        </p:spPr>
        <p:txBody>
          <a:bodyPr/>
          <a:lstStyle/>
          <a:p>
            <a:r>
              <a:rPr lang="en-US" sz="2200" b="1" dirty="0" smtClean="0"/>
              <a:t>7) &lt;script&gt;  - </a:t>
            </a:r>
            <a:r>
              <a:rPr lang="en-US" sz="2200" dirty="0"/>
              <a:t>The &lt;script&gt; tag is used to embed a client-side script (JavaScript</a:t>
            </a:r>
            <a:r>
              <a:rPr lang="en-US" sz="2200" dirty="0" smtClean="0"/>
              <a:t>).</a:t>
            </a:r>
          </a:p>
          <a:p>
            <a:endParaRPr lang="en-US" sz="2200" b="1" dirty="0"/>
          </a:p>
          <a:p>
            <a:r>
              <a:rPr lang="en-US" sz="2200" b="1" dirty="0" smtClean="0"/>
              <a:t>8) &lt;button&gt; - </a:t>
            </a:r>
            <a:r>
              <a:rPr lang="en-US" sz="2200" dirty="0"/>
              <a:t>The &lt;button&gt; tag defines a clickable </a:t>
            </a:r>
            <a:r>
              <a:rPr lang="en-US" sz="2200" dirty="0" smtClean="0"/>
              <a:t>button. Inside a</a:t>
            </a:r>
            <a:r>
              <a:rPr lang="en-US" sz="2200" dirty="0"/>
              <a:t> &lt;button&gt; element you can put text (and </a:t>
            </a:r>
            <a:r>
              <a:rPr lang="en-US" sz="2200" dirty="0" smtClean="0"/>
              <a:t>tags    like</a:t>
            </a:r>
            <a:r>
              <a:rPr lang="en-US" sz="2200" dirty="0"/>
              <a:t> &lt;i&gt;, &lt;b&gt;, &lt;strong&gt;, &lt;br&gt;, &lt;img&gt;, etc.). That is not possible with a button created with the </a:t>
            </a:r>
            <a:r>
              <a:rPr lang="en-US" sz="2200" dirty="0">
                <a:hlinkClick r:id="rId2"/>
              </a:rPr>
              <a:t>&lt;input&gt;</a:t>
            </a:r>
            <a:r>
              <a:rPr lang="en-US" sz="2200" dirty="0"/>
              <a:t> element!</a:t>
            </a:r>
          </a:p>
          <a:p>
            <a:endParaRPr lang="en-US" sz="2400" b="1" dirty="0"/>
          </a:p>
        </p:txBody>
      </p:sp>
    </p:spTree>
    <p:extLst>
      <p:ext uri="{BB962C8B-B14F-4D97-AF65-F5344CB8AC3E}">
        <p14:creationId xmlns:p14="http://schemas.microsoft.com/office/powerpoint/2010/main" val="259847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35" y="165463"/>
            <a:ext cx="2866291" cy="550985"/>
          </a:xfrm>
        </p:spPr>
        <p:txBody>
          <a:bodyPr>
            <a:normAutofit fontScale="90000"/>
          </a:bodyPr>
          <a:lstStyle/>
          <a:p>
            <a:r>
              <a:rPr lang="en-US" dirty="0"/>
              <a:t>3</a:t>
            </a:r>
            <a:r>
              <a:rPr lang="en-US" sz="3100" b="1" dirty="0"/>
              <a:t>) </a:t>
            </a:r>
            <a:r>
              <a:rPr lang="en-US" sz="3100" b="1" dirty="0" smtClean="0"/>
              <a:t>style.css : </a:t>
            </a:r>
            <a:endParaRPr lang="en-US" sz="3100"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502" r="5779" b="2098"/>
          <a:stretch/>
        </p:blipFill>
        <p:spPr>
          <a:xfrm>
            <a:off x="2717074" y="120581"/>
            <a:ext cx="9078686" cy="6541476"/>
          </a:xfrm>
          <a:prstGeom prst="rect">
            <a:avLst/>
          </a:prstGeom>
        </p:spPr>
      </p:pic>
    </p:spTree>
    <p:extLst>
      <p:ext uri="{BB962C8B-B14F-4D97-AF65-F5344CB8AC3E}">
        <p14:creationId xmlns:p14="http://schemas.microsoft.com/office/powerpoint/2010/main" val="389282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53142" y="1273945"/>
            <a:ext cx="12038858" cy="4820575"/>
          </a:xfrm>
        </p:spPr>
        <p:txBody>
          <a:bodyPr>
            <a:normAutofit/>
          </a:bodyPr>
          <a:lstStyle/>
          <a:p>
            <a:pPr marL="457200" indent="-457200">
              <a:buFont typeface="Arial" pitchFamily="34" charset="0"/>
              <a:buChar char="•"/>
            </a:pPr>
            <a:r>
              <a:rPr lang="en-IN" sz="2900" b="1" dirty="0" smtClean="0"/>
              <a:t>name :  shashwat dwivedi</a:t>
            </a:r>
            <a:r>
              <a:rPr lang="en-IN" sz="2900" b="1" dirty="0"/>
              <a:t/>
            </a:r>
            <a:br>
              <a:rPr lang="en-IN" sz="2900" b="1" dirty="0"/>
            </a:br>
            <a:r>
              <a:rPr lang="en-IN" sz="2900" b="1" dirty="0"/>
              <a:t>BRANCH : </a:t>
            </a:r>
            <a:r>
              <a:rPr lang="en-IN" sz="2900" b="1" dirty="0" smtClean="0"/>
              <a:t>CSE-3</a:t>
            </a:r>
            <a:br>
              <a:rPr lang="en-IN" sz="2900" b="1" dirty="0" smtClean="0"/>
            </a:br>
            <a:r>
              <a:rPr lang="en-IN" sz="2900" b="1" dirty="0" smtClean="0"/>
              <a:t>STUDENT </a:t>
            </a:r>
            <a:r>
              <a:rPr lang="en-IN" sz="2900" b="1" dirty="0"/>
              <a:t>NO : </a:t>
            </a:r>
            <a:r>
              <a:rPr lang="en-IN" sz="2900" b="1" dirty="0" smtClean="0"/>
              <a:t>2010094</a:t>
            </a:r>
            <a:r>
              <a:rPr lang="en-IN" sz="2900" b="1" dirty="0"/>
              <a:t/>
            </a:r>
            <a:br>
              <a:rPr lang="en-IN" sz="2900" b="1" dirty="0"/>
            </a:br>
            <a:r>
              <a:rPr lang="en-IN" sz="2900" b="1" dirty="0"/>
              <a:t>ROLL NO : </a:t>
            </a:r>
            <a:r>
              <a:rPr lang="en-IN" sz="2900" b="1" dirty="0" smtClean="0"/>
              <a:t>2000270100144</a:t>
            </a:r>
            <a:r>
              <a:rPr lang="en-IN" sz="2900" b="1" dirty="0"/>
              <a:t/>
            </a:r>
            <a:br>
              <a:rPr lang="en-IN" sz="2900" b="1" dirty="0"/>
            </a:br>
            <a:endParaRPr lang="en-IN" sz="2900" b="1" dirty="0"/>
          </a:p>
        </p:txBody>
      </p:sp>
      <p:sp>
        <p:nvSpPr>
          <p:cNvPr id="1048601" name="Content Placeholder 2"/>
          <p:cNvSpPr>
            <a:spLocks noGrp="1"/>
          </p:cNvSpPr>
          <p:nvPr>
            <p:ph idx="1"/>
          </p:nvPr>
        </p:nvSpPr>
        <p:spPr>
          <a:xfrm>
            <a:off x="153142" y="260001"/>
            <a:ext cx="4596412" cy="823075"/>
          </a:xfrm>
        </p:spPr>
        <p:txBody>
          <a:bodyPr>
            <a:noAutofit/>
          </a:bodyPr>
          <a:lstStyle/>
          <a:p>
            <a:pPr marL="0" indent="0">
              <a:buNone/>
            </a:pPr>
            <a:r>
              <a:rPr lang="en-US" sz="6600" dirty="0"/>
              <a:t>By :</a:t>
            </a:r>
            <a:endParaRPr lang="en-IN" sz="6600" dirty="0"/>
          </a:p>
        </p:txBody>
      </p:sp>
      <p:pic>
        <p:nvPicPr>
          <p:cNvPr id="2097157" name="Picture 4"/>
          <p:cNvPicPr>
            <a:picLocks noChangeAspect="1"/>
          </p:cNvPicPr>
          <p:nvPr/>
        </p:nvPicPr>
        <p:blipFill>
          <a:blip r:embed="rId2"/>
          <a:stretch>
            <a:fillRect/>
          </a:stretch>
        </p:blipFill>
        <p:spPr>
          <a:xfrm>
            <a:off x="7035766" y="0"/>
            <a:ext cx="5156233" cy="39755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763" t="4732" r="28863" b="4157"/>
          <a:stretch/>
        </p:blipFill>
        <p:spPr>
          <a:xfrm>
            <a:off x="1559169" y="236136"/>
            <a:ext cx="9727140" cy="6328448"/>
          </a:xfrm>
          <a:prstGeom prst="rect">
            <a:avLst/>
          </a:prstGeom>
        </p:spPr>
      </p:pic>
    </p:spTree>
    <p:extLst>
      <p:ext uri="{BB962C8B-B14F-4D97-AF65-F5344CB8AC3E}">
        <p14:creationId xmlns:p14="http://schemas.microsoft.com/office/powerpoint/2010/main" val="451236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489" t="4350" r="9405" b="3521"/>
          <a:stretch/>
        </p:blipFill>
        <p:spPr>
          <a:xfrm>
            <a:off x="2214621" y="105675"/>
            <a:ext cx="9594202" cy="6582507"/>
          </a:xfrm>
          <a:prstGeom prst="rect">
            <a:avLst/>
          </a:prstGeom>
        </p:spPr>
      </p:pic>
      <p:sp>
        <p:nvSpPr>
          <p:cNvPr id="4" name="Title 3"/>
          <p:cNvSpPr>
            <a:spLocks noGrp="1"/>
          </p:cNvSpPr>
          <p:nvPr>
            <p:ph type="title"/>
          </p:nvPr>
        </p:nvSpPr>
        <p:spPr>
          <a:xfrm>
            <a:off x="101658" y="105676"/>
            <a:ext cx="2409944" cy="402771"/>
          </a:xfrm>
        </p:spPr>
        <p:txBody>
          <a:bodyPr>
            <a:normAutofit fontScale="90000"/>
          </a:bodyPr>
          <a:lstStyle/>
          <a:p>
            <a:r>
              <a:rPr lang="en-US" dirty="0"/>
              <a:t>4) script.js</a:t>
            </a:r>
          </a:p>
        </p:txBody>
      </p:sp>
    </p:spTree>
    <p:extLst>
      <p:ext uri="{BB962C8B-B14F-4D97-AF65-F5344CB8AC3E}">
        <p14:creationId xmlns:p14="http://schemas.microsoft.com/office/powerpoint/2010/main" val="4239611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890" t="4419" r="17627" b="-699"/>
          <a:stretch/>
        </p:blipFill>
        <p:spPr>
          <a:xfrm>
            <a:off x="1825258" y="101477"/>
            <a:ext cx="8820970" cy="6756521"/>
          </a:xfrm>
          <a:prstGeom prst="rect">
            <a:avLst/>
          </a:prstGeom>
        </p:spPr>
      </p:pic>
    </p:spTree>
    <p:extLst>
      <p:ext uri="{BB962C8B-B14F-4D97-AF65-F5344CB8AC3E}">
        <p14:creationId xmlns:p14="http://schemas.microsoft.com/office/powerpoint/2010/main" val="2255136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8917" t="1263" r="7633" b="6912"/>
          <a:stretch/>
        </p:blipFill>
        <p:spPr>
          <a:xfrm>
            <a:off x="1149531" y="95794"/>
            <a:ext cx="10006149" cy="6605452"/>
          </a:xfrm>
          <a:prstGeom prst="rect">
            <a:avLst/>
          </a:prstGeom>
        </p:spPr>
      </p:pic>
    </p:spTree>
    <p:extLst>
      <p:ext uri="{BB962C8B-B14F-4D97-AF65-F5344CB8AC3E}">
        <p14:creationId xmlns:p14="http://schemas.microsoft.com/office/powerpoint/2010/main" val="111220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1116" y="413658"/>
            <a:ext cx="1913708" cy="1010194"/>
          </a:xfrm>
        </p:spPr>
        <p:txBody>
          <a:bodyPr>
            <a:normAutofit/>
          </a:bodyPr>
          <a:lstStyle/>
          <a:p>
            <a:r>
              <a:rPr lang="en-US" sz="3200" b="1" dirty="0" smtClean="0"/>
              <a:t>OUTPUT : </a:t>
            </a:r>
            <a:endParaRPr lang="en-US" sz="3200"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0000" t="4129" b="58451"/>
          <a:stretch/>
        </p:blipFill>
        <p:spPr>
          <a:xfrm>
            <a:off x="627017" y="1894113"/>
            <a:ext cx="4265507" cy="299139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8054" r="2207" b="21492"/>
          <a:stretch/>
        </p:blipFill>
        <p:spPr>
          <a:xfrm>
            <a:off x="6087290" y="589609"/>
            <a:ext cx="5042263" cy="5600404"/>
          </a:xfrm>
          <a:prstGeom prst="rect">
            <a:avLst/>
          </a:prstGeom>
        </p:spPr>
      </p:pic>
    </p:spTree>
    <p:extLst>
      <p:ext uri="{BB962C8B-B14F-4D97-AF65-F5344CB8AC3E}">
        <p14:creationId xmlns:p14="http://schemas.microsoft.com/office/powerpoint/2010/main" val="1347555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p>
            <a:r>
              <a:rPr lang="en-US" sz="6600" dirty="0">
                <a:latin typeface="Algerian" panose="04020705040A02060702" pitchFamily="82" charset="0"/>
              </a:rPr>
              <a:t>REFERENCES :</a:t>
            </a:r>
            <a:endParaRPr lang="en-IN" sz="6600" dirty="0">
              <a:latin typeface="Algerian" panose="04020705040A02060702" pitchFamily="82" charset="0"/>
            </a:endParaRPr>
          </a:p>
        </p:txBody>
      </p:sp>
      <p:sp>
        <p:nvSpPr>
          <p:cNvPr id="1048590" name="Content Placeholder 2"/>
          <p:cNvSpPr>
            <a:spLocks noGrp="1"/>
          </p:cNvSpPr>
          <p:nvPr>
            <p:ph idx="1"/>
          </p:nvPr>
        </p:nvSpPr>
        <p:spPr/>
        <p:txBody>
          <a:bodyPr>
            <a:noAutofit/>
          </a:bodyPr>
          <a:lstStyle/>
          <a:p>
            <a:r>
              <a:rPr lang="en-US" sz="3100" b="1" dirty="0" smtClean="0"/>
              <a:t>MY REMARK </a:t>
            </a:r>
            <a:r>
              <a:rPr lang="en-US" sz="3100" b="1" dirty="0"/>
              <a:t>SKILLS COURSE</a:t>
            </a:r>
          </a:p>
          <a:p>
            <a:r>
              <a:rPr lang="en-US" sz="3100" b="1" dirty="0" smtClean="0"/>
              <a:t>Chrome </a:t>
            </a:r>
            <a:r>
              <a:rPr lang="en-US" sz="3100" b="1" dirty="0"/>
              <a:t>Developers </a:t>
            </a:r>
            <a:r>
              <a:rPr lang="en-US" sz="3100" b="1" dirty="0" smtClean="0"/>
              <a:t>tools(</a:t>
            </a:r>
            <a:r>
              <a:rPr lang="en-US" sz="3100" b="1" dirty="0" smtClean="0">
                <a:solidFill>
                  <a:schemeClr val="accent1">
                    <a:lumMod val="60000"/>
                    <a:lumOff val="40000"/>
                  </a:schemeClr>
                </a:solidFill>
              </a:rPr>
              <a:t>https</a:t>
            </a:r>
            <a:r>
              <a:rPr lang="en-US" sz="3100" b="1" dirty="0">
                <a:solidFill>
                  <a:schemeClr val="accent1">
                    <a:lumMod val="60000"/>
                    <a:lumOff val="40000"/>
                  </a:schemeClr>
                </a:solidFill>
              </a:rPr>
              <a:t>://developer.chrome.com</a:t>
            </a:r>
            <a:r>
              <a:rPr lang="en-US" sz="3100" b="1" dirty="0" smtClean="0">
                <a:solidFill>
                  <a:schemeClr val="accent1">
                    <a:lumMod val="60000"/>
                    <a:lumOff val="40000"/>
                  </a:schemeClr>
                </a:solidFill>
              </a:rPr>
              <a:t>/)</a:t>
            </a:r>
            <a:endParaRPr lang="en-US" sz="3100" b="1" dirty="0">
              <a:solidFill>
                <a:schemeClr val="accent1">
                  <a:lumMod val="60000"/>
                  <a:lumOff val="40000"/>
                </a:schemeClr>
              </a:solidFill>
            </a:endParaRPr>
          </a:p>
          <a:p>
            <a:r>
              <a:rPr lang="en-US" sz="3100" b="1" dirty="0" smtClean="0"/>
              <a:t>Geeks For Geeks(</a:t>
            </a:r>
            <a:r>
              <a:rPr lang="en-US" sz="3100" b="1" dirty="0" smtClean="0">
                <a:hlinkClick r:id="rId2"/>
              </a:rPr>
              <a:t>https</a:t>
            </a:r>
            <a:r>
              <a:rPr lang="en-US" sz="3100" b="1" dirty="0">
                <a:hlinkClick r:id="rId2"/>
              </a:rPr>
              <a:t>://www.geeksforgeeks.org/</a:t>
            </a:r>
            <a:r>
              <a:rPr lang="en-US" sz="3100" b="1" dirty="0"/>
              <a:t>)</a:t>
            </a:r>
          </a:p>
          <a:p>
            <a:endParaRPr lang="en-IN" sz="3100" b="1" dirty="0"/>
          </a:p>
        </p:txBody>
      </p:sp>
      <p:sp>
        <p:nvSpPr>
          <p:cNvPr id="1048721" name="Content Placeholder 2"/>
          <p:cNvSpPr>
            <a:spLocks noGrp="1"/>
          </p:cNvSpPr>
          <p:nvPr>
            <p:ph idx="1"/>
          </p:nvPr>
        </p:nvSpPr>
        <p:spPr>
          <a:xfrm>
            <a:off x="1030288" y="4364819"/>
            <a:ext cx="10131425" cy="249318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3100" b="1" dirty="0" smtClean="0"/>
              <a:t>SOURCE </a:t>
            </a:r>
            <a:r>
              <a:rPr lang="en-US" sz="3100" b="1" dirty="0"/>
              <a:t>CODE CAN BE ACCESSED THROUGH THE GIVEN LINK</a:t>
            </a:r>
            <a:r>
              <a:rPr lang="en-US" sz="3100" b="1" dirty="0" smtClean="0"/>
              <a:t>:</a:t>
            </a:r>
          </a:p>
          <a:p>
            <a:pPr marL="0" indent="0">
              <a:buNone/>
            </a:pPr>
            <a:endParaRPr lang="en-IN" sz="3100" dirty="0"/>
          </a:p>
          <a:p>
            <a:pPr marL="0" indent="0">
              <a:buNone/>
            </a:pPr>
            <a:endParaRPr lang="en-IN" sz="31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9"/>
          <p:cNvPicPr>
            <a:picLocks noGrp="1" noChangeAspect="1"/>
          </p:cNvPicPr>
          <p:nvPr>
            <p:ph idx="1"/>
          </p:nvPr>
        </p:nvPicPr>
        <p:blipFill>
          <a:blip r:embed="rId2"/>
          <a:stretch>
            <a:fillRect/>
          </a:stretch>
        </p:blipFill>
        <p:spPr>
          <a:xfrm>
            <a:off x="462988" y="-225706"/>
            <a:ext cx="10817225" cy="7083706"/>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a:xfrm>
            <a:off x="765328" y="1426638"/>
            <a:ext cx="10038805" cy="3461899"/>
          </a:xfrm>
        </p:spPr>
        <p:txBody>
          <a:bodyPr>
            <a:normAutofit/>
          </a:bodyPr>
          <a:lstStyle/>
          <a:p>
            <a:r>
              <a:rPr lang="en-US" sz="3200" dirty="0"/>
              <a:t>I’ve completed my internship from </a:t>
            </a:r>
            <a:r>
              <a:rPr lang="en-US" sz="3200" dirty="0" smtClean="0"/>
              <a:t>REMARK </a:t>
            </a:r>
            <a:r>
              <a:rPr lang="en-US" sz="3200" dirty="0"/>
              <a:t>SKILLS in </a:t>
            </a:r>
            <a:r>
              <a:rPr lang="en-US" sz="3200" dirty="0" smtClean="0"/>
              <a:t>WEB DEVELOPMENT domain.</a:t>
            </a:r>
            <a:endParaRPr lang="en-US" sz="3200" dirty="0"/>
          </a:p>
          <a:p>
            <a:r>
              <a:rPr lang="en-US" sz="3200" dirty="0"/>
              <a:t>This course was in-depth introduction to </a:t>
            </a:r>
            <a:r>
              <a:rPr lang="en-US" sz="3200" dirty="0" smtClean="0"/>
              <a:t> fundamentals of  HTML , CSS and JAVASCRIPT.</a:t>
            </a:r>
            <a:endParaRPr lang="en-IN" sz="3200" dirty="0"/>
          </a:p>
        </p:txBody>
      </p:sp>
      <p:sp>
        <p:nvSpPr>
          <p:cNvPr id="1048615" name="Rectangle 4"/>
          <p:cNvSpPr/>
          <p:nvPr/>
        </p:nvSpPr>
        <p:spPr>
          <a:xfrm>
            <a:off x="1093814" y="357298"/>
            <a:ext cx="9381835" cy="1069340"/>
          </a:xfrm>
          <a:prstGeom prst="rect">
            <a:avLst/>
          </a:prstGeom>
          <a:noFill/>
        </p:spPr>
        <p:txBody>
          <a:bodyPr wrap="square" lIns="91440" tIns="45720" rIns="91440" bIns="45720">
            <a:spAutoFit/>
          </a:bodyPr>
          <a:lstStyle/>
          <a:p>
            <a:pPr algn="ctr"/>
            <a:r>
              <a:rPr lang="en-US" sz="6600" b="1" dirty="0">
                <a:ln w="0"/>
                <a:effectLst>
                  <a:outerShdw blurRad="38100" dist="19050" dir="2700000" algn="tl" rotWithShape="0">
                    <a:schemeClr val="dk1">
                      <a:alpha val="40000"/>
                    </a:schemeClr>
                  </a:outerShdw>
                </a:effectLst>
              </a:rPr>
              <a:t>ABOUT MY INTERNSHIP</a:t>
            </a:r>
            <a:endParaRPr lang="en-US" sz="6600" b="1" cap="none" spc="0" dirty="0">
              <a:ln w="0"/>
              <a:solidFill>
                <a:schemeClr val="tx1"/>
              </a:solidFill>
              <a:effectLst>
                <a:outerShdw blurRad="38100" dist="19050" dir="2700000" algn="tl" rotWithShape="0">
                  <a:schemeClr val="dk1">
                    <a:alpha val="40000"/>
                  </a:schemeClr>
                </a:outerShdw>
              </a:effectLst>
            </a:endParaRPr>
          </a:p>
        </p:txBody>
      </p:sp>
      <p:pic>
        <p:nvPicPr>
          <p:cNvPr id="4" name="Picture 2" descr="https://remarkskill.com/wp-content/uploads/logo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455" y="3820834"/>
            <a:ext cx="2933700" cy="2076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Rectangle 3"/>
          <p:cNvSpPr/>
          <p:nvPr/>
        </p:nvSpPr>
        <p:spPr>
          <a:xfrm>
            <a:off x="507844" y="1066800"/>
            <a:ext cx="3548379" cy="1285240"/>
          </a:xfrm>
          <a:prstGeom prst="rect">
            <a:avLst/>
          </a:prstGeom>
          <a:noFill/>
        </p:spPr>
        <p:txBody>
          <a:bodyPr wrap="none" lIns="91440" tIns="45720" rIns="91440" bIns="45720">
            <a:spAutoFit/>
          </a:bodyPr>
          <a:lstStyle/>
          <a:p>
            <a:pPr algn="ctr"/>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TOPIC :</a:t>
            </a:r>
            <a:endParaRPr lang="en-US" sz="8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48619" name="Rectangle 4"/>
          <p:cNvSpPr/>
          <p:nvPr/>
        </p:nvSpPr>
        <p:spPr>
          <a:xfrm>
            <a:off x="2765144" y="2523067"/>
            <a:ext cx="6121404" cy="3416320"/>
          </a:xfrm>
          <a:prstGeom prst="rect">
            <a:avLst/>
          </a:prstGeom>
          <a:noFill/>
        </p:spPr>
        <p:txBody>
          <a:bodyPr wrap="squar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DEVELOPMENT OF CHROME EXTENSION USING JAVASCRIPT</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p:txBody>
          <a:bodyPr>
            <a:noAutofit/>
          </a:bodyPr>
          <a:lstStyle/>
          <a:p>
            <a:r>
              <a:rPr lang="en-US" sz="3600" dirty="0"/>
              <a:t>It is a small program to modify the experience or add functionality to the chrome browser. They are created using web technology like HTML, CSS, JavaScript, etc.</a:t>
            </a:r>
            <a:endParaRPr lang="en-IN" sz="3600" dirty="0"/>
          </a:p>
        </p:txBody>
      </p:sp>
      <p:sp>
        <p:nvSpPr>
          <p:cNvPr id="1048621" name="Rectangle 3"/>
          <p:cNvSpPr/>
          <p:nvPr/>
        </p:nvSpPr>
        <p:spPr>
          <a:xfrm>
            <a:off x="1157697" y="312912"/>
            <a:ext cx="8563351" cy="1015663"/>
          </a:xfrm>
          <a:prstGeom prst="rect">
            <a:avLst/>
          </a:prstGeom>
          <a:noFill/>
        </p:spPr>
        <p:txBody>
          <a:bodyPr wrap="square" lIns="91440" tIns="45720" rIns="91440" bIns="45720">
            <a:spAutoFit/>
          </a:bodyPr>
          <a:lstStyle/>
          <a:p>
            <a:pPr algn="ctr"/>
            <a:r>
              <a:rPr lang="en-US" sz="6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ABOUT CHROME EXT.</a:t>
            </a:r>
            <a:endParaRPr lang="en-US" sz="6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Content Placeholder 2"/>
          <p:cNvSpPr>
            <a:spLocks noGrp="1"/>
          </p:cNvSpPr>
          <p:nvPr>
            <p:ph idx="4294967295"/>
          </p:nvPr>
        </p:nvSpPr>
        <p:spPr>
          <a:xfrm>
            <a:off x="1005840" y="862149"/>
            <a:ext cx="9366069" cy="5799908"/>
          </a:xfrm>
        </p:spPr>
        <p:txBody>
          <a:bodyPr>
            <a:normAutofit lnSpcReduction="10000"/>
          </a:bodyPr>
          <a:lstStyle/>
          <a:p>
            <a:r>
              <a:rPr lang="en-US" sz="3200" dirty="0"/>
              <a:t>The main aim of an extension is to serve a single purpose around which the whole program is built, although it can have multiple components but they should help in accomplishing the main purpose of the </a:t>
            </a:r>
            <a:r>
              <a:rPr lang="en-US" sz="3200" dirty="0" smtClean="0"/>
              <a:t>program.</a:t>
            </a:r>
          </a:p>
          <a:p>
            <a:endParaRPr lang="en-US" sz="3200" dirty="0"/>
          </a:p>
          <a:p>
            <a:pPr marL="0" indent="0" fontAlgn="base">
              <a:buNone/>
            </a:pPr>
            <a:r>
              <a:rPr lang="en-US" sz="3000" b="1" dirty="0" smtClean="0"/>
              <a:t>  Some </a:t>
            </a:r>
            <a:r>
              <a:rPr lang="en-US" sz="3000" b="1" dirty="0"/>
              <a:t>example of chrome extension is:</a:t>
            </a:r>
            <a:endParaRPr lang="en-US" sz="3000" dirty="0"/>
          </a:p>
          <a:p>
            <a:pPr fontAlgn="base"/>
            <a:r>
              <a:rPr lang="en-US" sz="3000" dirty="0"/>
              <a:t>Password manager</a:t>
            </a:r>
          </a:p>
          <a:p>
            <a:pPr fontAlgn="base"/>
            <a:r>
              <a:rPr lang="en-US" sz="3000" dirty="0"/>
              <a:t>Ads blocker</a:t>
            </a:r>
          </a:p>
          <a:p>
            <a:pPr fontAlgn="base"/>
            <a:r>
              <a:rPr lang="en-US" sz="3000" dirty="0"/>
              <a:t>Adding to-do lists or notes to Chrome</a:t>
            </a:r>
          </a:p>
          <a:p>
            <a:pPr fontAlgn="base"/>
            <a:r>
              <a:rPr lang="en-US" sz="3000" dirty="0"/>
              <a:t>Making it easier to copy text from a site</a:t>
            </a:r>
          </a:p>
          <a:p>
            <a:endParaRPr lang="en-US" sz="3200" dirty="0" smtClean="0"/>
          </a:p>
          <a:p>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829" y="348343"/>
            <a:ext cx="3063239" cy="1180011"/>
          </a:xfrm>
        </p:spPr>
        <p:txBody>
          <a:bodyPr>
            <a:normAutofit/>
          </a:bodyPr>
          <a:lstStyle/>
          <a:p>
            <a:r>
              <a:rPr lang="en-US" sz="4000" b="1" spc="-5" dirty="0"/>
              <a:t>OBJECTIVE</a:t>
            </a:r>
            <a:endParaRPr lang="en-US" sz="4000" b="1" dirty="0"/>
          </a:p>
        </p:txBody>
      </p:sp>
      <p:sp>
        <p:nvSpPr>
          <p:cNvPr id="3" name="Content Placeholder 2"/>
          <p:cNvSpPr>
            <a:spLocks noGrp="1"/>
          </p:cNvSpPr>
          <p:nvPr>
            <p:ph idx="1"/>
          </p:nvPr>
        </p:nvSpPr>
        <p:spPr>
          <a:xfrm>
            <a:off x="973184" y="1593427"/>
            <a:ext cx="10131425" cy="3649133"/>
          </a:xfrm>
        </p:spPr>
        <p:txBody>
          <a:bodyPr>
            <a:normAutofit/>
          </a:bodyPr>
          <a:lstStyle/>
          <a:p>
            <a:pPr marL="407670" marR="5080">
              <a:lnSpc>
                <a:spcPts val="2850"/>
              </a:lnSpc>
              <a:spcBef>
                <a:spcPts val="219"/>
              </a:spcBef>
            </a:pPr>
            <a:r>
              <a:rPr lang="en-US" sz="3600" b="1" dirty="0"/>
              <a:t>TO PROVIDE A TOOL FOR MAKING NOTES </a:t>
            </a:r>
            <a:r>
              <a:rPr lang="en-US" sz="3600" b="1" dirty="0" smtClean="0"/>
              <a:t>EASILY</a:t>
            </a:r>
          </a:p>
          <a:p>
            <a:pPr marL="121920" marR="5080" indent="0">
              <a:lnSpc>
                <a:spcPts val="2850"/>
              </a:lnSpc>
              <a:spcBef>
                <a:spcPts val="219"/>
              </a:spcBef>
              <a:buNone/>
            </a:pPr>
            <a:r>
              <a:rPr lang="en-US" sz="3600" b="1" dirty="0" smtClean="0"/>
              <a:t> </a:t>
            </a:r>
            <a:r>
              <a:rPr lang="en-US" sz="3600" b="1" dirty="0"/>
              <a:t>&amp;  EFFECTIVELY.</a:t>
            </a:r>
          </a:p>
        </p:txBody>
      </p:sp>
    </p:spTree>
    <p:extLst>
      <p:ext uri="{BB962C8B-B14F-4D97-AF65-F5344CB8AC3E}">
        <p14:creationId xmlns:p14="http://schemas.microsoft.com/office/powerpoint/2010/main" val="157560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4454" y="762001"/>
            <a:ext cx="8300679" cy="597599"/>
          </a:xfrm>
          <a:prstGeom prst="rect">
            <a:avLst/>
          </a:prstGeom>
        </p:spPr>
        <p:txBody>
          <a:bodyPr vert="horz" wrap="square" lIns="0" tIns="12700" rIns="0" bIns="0" rtlCol="0">
            <a:spAutoFit/>
          </a:bodyPr>
          <a:lstStyle/>
          <a:p>
            <a:pPr marL="12700">
              <a:lnSpc>
                <a:spcPct val="100000"/>
              </a:lnSpc>
              <a:spcBef>
                <a:spcPts val="100"/>
              </a:spcBef>
            </a:pPr>
            <a:r>
              <a:rPr lang="en-US" sz="3800" b="1" spc="-5" dirty="0" smtClean="0"/>
              <a:t>       Basic Structure of Chrome Ext.</a:t>
            </a:r>
            <a:endParaRPr sz="3800" b="1" dirty="0"/>
          </a:p>
        </p:txBody>
      </p:sp>
      <p:sp>
        <p:nvSpPr>
          <p:cNvPr id="4" name="object 4"/>
          <p:cNvSpPr txBox="1">
            <a:spLocks noGrp="1"/>
          </p:cNvSpPr>
          <p:nvPr>
            <p:ph type="ftr" sz="quarter" idx="11"/>
          </p:nvPr>
        </p:nvSpPr>
        <p:spPr>
          <a:xfrm>
            <a:off x="8011585" y="855958"/>
            <a:ext cx="2995319" cy="307777"/>
          </a:xfrm>
          <a:prstGeom prst="rect">
            <a:avLst/>
          </a:prstGeom>
        </p:spPr>
        <p:txBody>
          <a:bodyPr vert="horz" wrap="square" lIns="0" tIns="0" rIns="0" bIns="0" rtlCol="0">
            <a:spAutoFit/>
          </a:bodyPr>
          <a:lstStyle/>
          <a:p>
            <a:pPr marL="12700">
              <a:lnSpc>
                <a:spcPts val="1190"/>
              </a:lnSpc>
            </a:pPr>
            <a:endParaRPr lang="en-US" spc="-5" dirty="0" smtClean="0"/>
          </a:p>
          <a:p>
            <a:pPr marL="12700">
              <a:lnSpc>
                <a:spcPts val="1190"/>
              </a:lnSpc>
            </a:pPr>
            <a:endParaRPr spc="-5" dirty="0"/>
          </a:p>
        </p:txBody>
      </p:sp>
      <p:sp>
        <p:nvSpPr>
          <p:cNvPr id="5" name="Rectangle 4"/>
          <p:cNvSpPr/>
          <p:nvPr/>
        </p:nvSpPr>
        <p:spPr>
          <a:xfrm>
            <a:off x="1219205" y="1677444"/>
            <a:ext cx="1938999" cy="6847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solidFill>
                  <a:schemeClr val="bg1"/>
                </a:solidFill>
              </a:rPr>
              <a:t>Manifest</a:t>
            </a:r>
            <a:endParaRPr lang="en-US" sz="2400" b="1" dirty="0">
              <a:solidFill>
                <a:schemeClr val="bg1"/>
              </a:solidFill>
            </a:endParaRPr>
          </a:p>
        </p:txBody>
      </p:sp>
      <p:sp>
        <p:nvSpPr>
          <p:cNvPr id="6" name="Rectangle 5"/>
          <p:cNvSpPr/>
          <p:nvPr/>
        </p:nvSpPr>
        <p:spPr>
          <a:xfrm>
            <a:off x="3871194" y="1676401"/>
            <a:ext cx="19050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t>HTML</a:t>
            </a:r>
            <a:endParaRPr lang="en-US" sz="2400" b="1" dirty="0"/>
          </a:p>
        </p:txBody>
      </p:sp>
      <p:sp>
        <p:nvSpPr>
          <p:cNvPr id="7" name="Rectangle 6"/>
          <p:cNvSpPr/>
          <p:nvPr/>
        </p:nvSpPr>
        <p:spPr>
          <a:xfrm>
            <a:off x="6324602" y="1676401"/>
            <a:ext cx="1828800"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t>CSS</a:t>
            </a:r>
            <a:endParaRPr lang="en-US" sz="2400" b="1" dirty="0"/>
          </a:p>
        </p:txBody>
      </p:sp>
      <p:sp>
        <p:nvSpPr>
          <p:cNvPr id="8" name="Rectangle 7"/>
          <p:cNvSpPr/>
          <p:nvPr/>
        </p:nvSpPr>
        <p:spPr>
          <a:xfrm>
            <a:off x="8915402" y="1653437"/>
            <a:ext cx="2214312" cy="6617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300" b="1" dirty="0" smtClean="0"/>
              <a:t>JavaScript</a:t>
            </a:r>
            <a:endParaRPr lang="en-US" sz="2300" b="1" dirty="0"/>
          </a:p>
        </p:txBody>
      </p:sp>
      <p:cxnSp>
        <p:nvCxnSpPr>
          <p:cNvPr id="19" name="Straight Connector 18"/>
          <p:cNvCxnSpPr>
            <a:stCxn id="5" idx="2"/>
          </p:cNvCxnSpPr>
          <p:nvPr/>
        </p:nvCxnSpPr>
        <p:spPr>
          <a:xfrm>
            <a:off x="2188704" y="2362200"/>
            <a:ext cx="37549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p:cNvCxnSpPr>
          <p:nvPr/>
        </p:nvCxnSpPr>
        <p:spPr>
          <a:xfrm flipH="1">
            <a:off x="5943601" y="2362200"/>
            <a:ext cx="1295399"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2"/>
          </p:cNvCxnSpPr>
          <p:nvPr/>
        </p:nvCxnSpPr>
        <p:spPr>
          <a:xfrm flipH="1">
            <a:off x="5943605" y="2315228"/>
            <a:ext cx="4078953" cy="141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 idx="2"/>
          </p:cNvCxnSpPr>
          <p:nvPr/>
        </p:nvCxnSpPr>
        <p:spPr>
          <a:xfrm>
            <a:off x="4823692" y="2362200"/>
            <a:ext cx="1119907" cy="13716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35949" y="3733800"/>
            <a:ext cx="2415306"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t>.crx  Zipped file</a:t>
            </a:r>
            <a:endParaRPr lang="en-US" sz="2400" b="1" dirty="0"/>
          </a:p>
        </p:txBody>
      </p:sp>
      <p:cxnSp>
        <p:nvCxnSpPr>
          <p:cNvPr id="30" name="Straight Connector 29"/>
          <p:cNvCxnSpPr>
            <a:stCxn id="28" idx="2"/>
          </p:cNvCxnSpPr>
          <p:nvPr/>
        </p:nvCxnSpPr>
        <p:spPr>
          <a:xfrm>
            <a:off x="5943599" y="4343401"/>
            <a:ext cx="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712983" y="5029200"/>
            <a:ext cx="2643908" cy="685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smtClean="0"/>
              <a:t>Chrome Web Store</a:t>
            </a:r>
            <a:endParaRPr lang="en-US" sz="2400" b="1" dirty="0"/>
          </a:p>
        </p:txBody>
      </p:sp>
    </p:spTree>
    <p:extLst>
      <p:ext uri="{BB962C8B-B14F-4D97-AF65-F5344CB8AC3E}">
        <p14:creationId xmlns:p14="http://schemas.microsoft.com/office/powerpoint/2010/main" val="632087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545" y="269967"/>
            <a:ext cx="2143125" cy="1576388"/>
          </a:xfrm>
          <a:prstGeom prst="rect">
            <a:avLst/>
          </a:prstGeom>
        </p:spPr>
      </p:pic>
      <p:sp>
        <p:nvSpPr>
          <p:cNvPr id="5" name="Rectangle 4"/>
          <p:cNvSpPr/>
          <p:nvPr/>
        </p:nvSpPr>
        <p:spPr>
          <a:xfrm>
            <a:off x="971504" y="2058127"/>
            <a:ext cx="9009516" cy="1446550"/>
          </a:xfrm>
          <a:prstGeom prst="rect">
            <a:avLst/>
          </a:prstGeom>
        </p:spPr>
        <p:txBody>
          <a:bodyPr wrap="square">
            <a:spAutoFit/>
          </a:bodyPr>
          <a:lstStyle/>
          <a:p>
            <a:pPr marL="342900" indent="-342900">
              <a:buFont typeface="Arial" pitchFamily="34" charset="0"/>
              <a:buChar char="•"/>
            </a:pPr>
            <a:r>
              <a:rPr lang="en-US" sz="2200" b="1" dirty="0"/>
              <a:t>The manifest.json is a simple JSON file in your website that tells the browser about your website on user's mobile device or desktop. Having a manifest is required by Chrome to show the Add to Home Screen prompt.</a:t>
            </a:r>
          </a:p>
        </p:txBody>
      </p:sp>
      <p:sp>
        <p:nvSpPr>
          <p:cNvPr id="6" name="Rectangle 5"/>
          <p:cNvSpPr/>
          <p:nvPr/>
        </p:nvSpPr>
        <p:spPr>
          <a:xfrm>
            <a:off x="3279092" y="520702"/>
            <a:ext cx="4192861" cy="584775"/>
          </a:xfrm>
          <a:prstGeom prst="rect">
            <a:avLst/>
          </a:prstGeom>
        </p:spPr>
        <p:txBody>
          <a:bodyPr wrap="square">
            <a:spAutoFit/>
          </a:bodyPr>
          <a:lstStyle/>
          <a:p>
            <a:r>
              <a:rPr lang="en-US" sz="3200" b="1" dirty="0"/>
              <a:t>MANIFEST.JSON</a:t>
            </a:r>
            <a:endParaRPr lang="en-US" sz="3200" dirty="0"/>
          </a:p>
        </p:txBody>
      </p:sp>
      <p:sp>
        <p:nvSpPr>
          <p:cNvPr id="7" name="Rectangle 6"/>
          <p:cNvSpPr/>
          <p:nvPr/>
        </p:nvSpPr>
        <p:spPr>
          <a:xfrm>
            <a:off x="1049383" y="3734213"/>
            <a:ext cx="9114018" cy="769441"/>
          </a:xfrm>
          <a:prstGeom prst="rect">
            <a:avLst/>
          </a:prstGeom>
        </p:spPr>
        <p:txBody>
          <a:bodyPr wrap="square">
            <a:spAutoFit/>
          </a:bodyPr>
          <a:lstStyle/>
          <a:p>
            <a:pPr marL="342900" indent="-342900">
              <a:buFont typeface="Arial" pitchFamily="34" charset="0"/>
              <a:buChar char="•"/>
            </a:pPr>
            <a:r>
              <a:rPr lang="en-US" sz="2200" b="1" dirty="0"/>
              <a:t>The manifest.json file contains details of your website app name, icons it should use, the </a:t>
            </a:r>
            <a:r>
              <a:rPr lang="en-US" sz="2200" b="1" dirty="0" smtClean="0"/>
              <a:t>permissions </a:t>
            </a:r>
            <a:r>
              <a:rPr lang="en-US" sz="2200" b="1" dirty="0"/>
              <a:t>it </a:t>
            </a:r>
            <a:r>
              <a:rPr lang="en-US" sz="2200" b="1" dirty="0" smtClean="0"/>
              <a:t>requires, </a:t>
            </a:r>
            <a:r>
              <a:rPr lang="en-US" sz="2200" b="1" dirty="0"/>
              <a:t>and many other </a:t>
            </a:r>
            <a:r>
              <a:rPr lang="en-US" sz="2200" b="1" dirty="0" smtClean="0"/>
              <a:t>details.</a:t>
            </a:r>
            <a:endParaRPr lang="en-US" sz="2200" b="1" dirty="0"/>
          </a:p>
        </p:txBody>
      </p:sp>
      <p:sp>
        <p:nvSpPr>
          <p:cNvPr id="9" name="Rectangle 8"/>
          <p:cNvSpPr/>
          <p:nvPr/>
        </p:nvSpPr>
        <p:spPr>
          <a:xfrm>
            <a:off x="1076007" y="5002326"/>
            <a:ext cx="8800510" cy="1446550"/>
          </a:xfrm>
          <a:prstGeom prst="rect">
            <a:avLst/>
          </a:prstGeom>
        </p:spPr>
        <p:txBody>
          <a:bodyPr wrap="square">
            <a:spAutoFit/>
          </a:bodyPr>
          <a:lstStyle/>
          <a:p>
            <a:pPr marL="285750" indent="-285750">
              <a:buFont typeface="Arial" pitchFamily="34" charset="0"/>
              <a:buChar char="•"/>
            </a:pPr>
            <a:r>
              <a:rPr lang="en-US" sz="2200" b="1" dirty="0" smtClean="0"/>
              <a:t>Using manifest.json </a:t>
            </a:r>
            <a:r>
              <a:rPr lang="en-US" dirty="0" smtClean="0"/>
              <a:t>, </a:t>
            </a:r>
            <a:r>
              <a:rPr lang="en-US" dirty="0"/>
              <a:t> </a:t>
            </a:r>
            <a:r>
              <a:rPr lang="en-US" sz="2200" b="1" dirty="0"/>
              <a:t>you specify basic metadata about your extension such as the name and version, and can also specify aspects of your extension's functionality (such as background scripts, content scripts, and browser actions).</a:t>
            </a:r>
          </a:p>
        </p:txBody>
      </p:sp>
    </p:spTree>
    <p:extLst>
      <p:ext uri="{BB962C8B-B14F-4D97-AF65-F5344CB8AC3E}">
        <p14:creationId xmlns:p14="http://schemas.microsoft.com/office/powerpoint/2010/main" val="1874417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TotalTime>
  <Words>433</Words>
  <Application>Microsoft Office PowerPoint</Application>
  <PresentationFormat>Custom</PresentationFormat>
  <Paragraphs>80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Celestial</vt:lpstr>
      <vt:lpstr>Internship presentation</vt:lpstr>
      <vt:lpstr>name :  shashwat dwivedi BRANCH : CSE-3 STUDENT NO : 2010094 ROLL NO : 2000270100144 </vt:lpstr>
      <vt:lpstr>PowerPoint Presentation</vt:lpstr>
      <vt:lpstr>PowerPoint Presentation</vt:lpstr>
      <vt:lpstr>PowerPoint Presentation</vt:lpstr>
      <vt:lpstr>PowerPoint Presentation</vt:lpstr>
      <vt:lpstr>OBJECTIVE</vt:lpstr>
      <vt:lpstr>       Basic Structure of Chrome Ext.</vt:lpstr>
      <vt:lpstr>PowerPoint Presentation</vt:lpstr>
      <vt:lpstr>…</vt:lpstr>
      <vt:lpstr>PowerPoint Presentation</vt:lpstr>
      <vt:lpstr>PowerPoint Presentation</vt:lpstr>
      <vt:lpstr>PowerPoint Presentation</vt:lpstr>
      <vt:lpstr>PowerPoint Presentation</vt:lpstr>
      <vt:lpstr>1) Manifest . json</vt:lpstr>
      <vt:lpstr>2) popup.html</vt:lpstr>
      <vt:lpstr>Overview of different html tags used:</vt:lpstr>
      <vt:lpstr>PowerPoint Presentation</vt:lpstr>
      <vt:lpstr>3) style.css : </vt:lpstr>
      <vt:lpstr>PowerPoint Presentation</vt:lpstr>
      <vt:lpstr>4) script.js</vt:lpstr>
      <vt:lpstr>PowerPoint Presentation</vt:lpstr>
      <vt:lpstr>PowerPoint Presentation</vt:lpstr>
      <vt:lpstr>OUTPUT :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dc:title>
  <dc:creator>roma paswan</dc:creator>
  <cp:lastModifiedBy>Windows User</cp:lastModifiedBy>
  <cp:revision>48</cp:revision>
  <dcterms:created xsi:type="dcterms:W3CDTF">2021-10-14T08:51:47Z</dcterms:created>
  <dcterms:modified xsi:type="dcterms:W3CDTF">2021-11-30T12:07:05Z</dcterms:modified>
</cp:coreProperties>
</file>