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9/19/2024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colab.research.google.com/drive/1W5Y2U3KOp3iQhbhkTNz53Vnrm0RJGOYs?usp=shar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6456" y="2715766"/>
            <a:ext cx="48600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By</a:t>
            </a:r>
          </a:p>
          <a:p>
            <a:pP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Putri </a:t>
            </a:r>
            <a:r>
              <a:rPr kumimoji="0" lang="en-US" altLang="ko-KR" sz="1200" b="1" dirty="0" err="1" smtClean="0">
                <a:solidFill>
                  <a:schemeClr val="tx1">
                    <a:lumMod val="75000"/>
                    <a:lumOff val="25000"/>
                  </a:schemeClr>
                </a:solidFill>
                <a:latin typeface="Arial" pitchFamily="34" charset="0"/>
                <a:cs typeface="Arial" pitchFamily="34" charset="0"/>
              </a:rPr>
              <a:t>Vina</a:t>
            </a:r>
            <a:r>
              <a:rPr kumimoji="0" lang="en-US" altLang="ko-KR" sz="1200" b="1" dirty="0" smtClean="0">
                <a:solidFill>
                  <a:schemeClr val="tx1">
                    <a:lumMod val="75000"/>
                    <a:lumOff val="25000"/>
                  </a:schemeClr>
                </a:solidFill>
                <a:latin typeface="Arial" pitchFamily="34" charset="0"/>
                <a:cs typeface="Arial" pitchFamily="34" charset="0"/>
              </a:rPr>
              <a:t> </a:t>
            </a:r>
            <a:r>
              <a:rPr kumimoji="0" lang="en-US" altLang="ko-KR" sz="1200" b="1" dirty="0" err="1" smtClean="0">
                <a:solidFill>
                  <a:schemeClr val="tx1">
                    <a:lumMod val="75000"/>
                    <a:lumOff val="25000"/>
                  </a:schemeClr>
                </a:solidFill>
                <a:latin typeface="Arial" pitchFamily="34" charset="0"/>
                <a:cs typeface="Arial" pitchFamily="34" charset="0"/>
              </a:rPr>
              <a:t>Fajriyani</a:t>
            </a:r>
            <a:r>
              <a:rPr kumimoji="0" lang="en-US" altLang="ko-KR" sz="1200" b="1" dirty="0" smtClean="0">
                <a:solidFill>
                  <a:schemeClr val="tx1">
                    <a:lumMod val="75000"/>
                    <a:lumOff val="25000"/>
                  </a:schemeClr>
                </a:solidFill>
                <a:latin typeface="Arial" pitchFamily="34" charset="0"/>
                <a:cs typeface="Arial" pitchFamily="34" charset="0"/>
              </a:rPr>
              <a:t>    </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660084" y="1146106"/>
            <a:ext cx="4860032" cy="1569660"/>
          </a:xfrm>
          <a:prstGeom prst="rect">
            <a:avLst/>
          </a:prstGeom>
          <a:noFill/>
          <a:ln w="9525">
            <a:noFill/>
            <a:miter lim="800000"/>
            <a:headEnd/>
            <a:tailEnd/>
          </a:ln>
        </p:spPr>
        <p:txBody>
          <a:bodyPr wrap="square">
            <a:spAutoFit/>
          </a:bodyPr>
          <a:lstStyle/>
          <a:p>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Identify Factors That May Cause Employees To Leave The Company</a:t>
            </a:r>
            <a:endParaRPr lang="en-US" altLang="ko-KR" sz="3200" b="1" dirty="0" smtClean="0">
              <a:solidFill>
                <a:schemeClr val="tx1">
                  <a:lumMod val="75000"/>
                  <a:lumOff val="25000"/>
                </a:schemeClr>
              </a:soli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27267" y="4687802"/>
            <a:ext cx="9144000" cy="461665"/>
          </a:xfrm>
          <a:prstGeom prst="rect">
            <a:avLst/>
          </a:prstGeom>
          <a:noFill/>
        </p:spPr>
        <p:txBody>
          <a:bodyPr wrap="square" rtlCol="0">
            <a:spAutoFit/>
          </a:bodyPr>
          <a:lstStyle/>
          <a:p>
            <a:r>
              <a:rPr lang="en-US" altLang="ko-KR" sz="1200" dirty="0" err="1" smtClean="0">
                <a:solidFill>
                  <a:schemeClr val="tx1">
                    <a:lumMod val="75000"/>
                    <a:lumOff val="25000"/>
                  </a:schemeClr>
                </a:solidFill>
                <a:latin typeface="Arial" pitchFamily="34" charset="0"/>
                <a:cs typeface="Arial" pitchFamily="34" charset="0"/>
              </a:rPr>
              <a:t>Linkedln</a:t>
            </a:r>
            <a:r>
              <a:rPr lang="en-US" altLang="ko-KR" sz="1200" dirty="0" smtClean="0">
                <a:solidFill>
                  <a:schemeClr val="tx1">
                    <a:lumMod val="75000"/>
                    <a:lumOff val="25000"/>
                  </a:schemeClr>
                </a:solidFill>
                <a:latin typeface="Arial" pitchFamily="34" charset="0"/>
                <a:cs typeface="Arial" pitchFamily="34" charset="0"/>
              </a:rPr>
              <a:t> : Putri </a:t>
            </a:r>
            <a:r>
              <a:rPr lang="en-US" altLang="ko-KR" sz="1200" dirty="0" err="1" smtClean="0">
                <a:solidFill>
                  <a:schemeClr val="tx1">
                    <a:lumMod val="75000"/>
                    <a:lumOff val="25000"/>
                  </a:schemeClr>
                </a:solidFill>
                <a:latin typeface="Arial" pitchFamily="34" charset="0"/>
                <a:cs typeface="Arial" pitchFamily="34" charset="0"/>
              </a:rPr>
              <a:t>Vina</a:t>
            </a:r>
            <a:r>
              <a:rPr lang="en-US" altLang="ko-KR" sz="1200" dirty="0" smtClean="0">
                <a:solidFill>
                  <a:schemeClr val="tx1">
                    <a:lumMod val="75000"/>
                    <a:lumOff val="25000"/>
                  </a:schemeClr>
                </a:solidFill>
                <a:latin typeface="Arial" pitchFamily="34" charset="0"/>
                <a:cs typeface="Arial" pitchFamily="34" charset="0"/>
              </a:rPr>
              <a:t> </a:t>
            </a:r>
            <a:r>
              <a:rPr lang="en-US" altLang="ko-KR" sz="1200" dirty="0" err="1" smtClean="0">
                <a:solidFill>
                  <a:schemeClr val="tx1">
                    <a:lumMod val="75000"/>
                    <a:lumOff val="25000"/>
                  </a:schemeClr>
                </a:solidFill>
                <a:latin typeface="Arial" pitchFamily="34" charset="0"/>
                <a:cs typeface="Arial" pitchFamily="34" charset="0"/>
              </a:rPr>
              <a:t>Fajriyani</a:t>
            </a:r>
            <a:endParaRPr lang="en-US" altLang="ko-KR" sz="1200" dirty="0" smtClean="0">
              <a:solidFill>
                <a:schemeClr val="tx1">
                  <a:lumMod val="75000"/>
                  <a:lumOff val="25000"/>
                </a:schemeClr>
              </a:solidFill>
              <a:latin typeface="Arial" pitchFamily="34" charset="0"/>
              <a:cs typeface="Arial" pitchFamily="34" charset="0"/>
            </a:endParaRPr>
          </a:p>
          <a:p>
            <a:r>
              <a:rPr lang="en-US" altLang="ko-KR" sz="1200" dirty="0" smtClean="0">
                <a:solidFill>
                  <a:schemeClr val="tx1">
                    <a:lumMod val="75000"/>
                    <a:lumOff val="25000"/>
                  </a:schemeClr>
                </a:solidFill>
                <a:latin typeface="Arial" pitchFamily="34" charset="0"/>
                <a:cs typeface="Arial" pitchFamily="34" charset="0"/>
              </a:rPr>
              <a:t>Email     : putri.vinafajriyaniale16@gmail.com</a:t>
            </a:r>
            <a:endParaRPr lang="ko-KR" altLang="en-US" sz="12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95486"/>
            <a:ext cx="6912768" cy="460648"/>
          </a:xfrm>
        </p:spPr>
        <p:txBody>
          <a:bodyPr/>
          <a:lstStyle/>
          <a:p>
            <a:r>
              <a:rPr lang="en-US" dirty="0"/>
              <a:t>Outliers in each column</a:t>
            </a:r>
          </a:p>
          <a:p>
            <a:endParaRPr lang="en-US" dirty="0"/>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rot="5400000">
            <a:off x="3755860" y="-1348427"/>
            <a:ext cx="3096346" cy="7624333"/>
          </a:xfrm>
        </p:spPr>
      </p:pic>
    </p:spTree>
    <p:extLst>
      <p:ext uri="{BB962C8B-B14F-4D97-AF65-F5344CB8AC3E}">
        <p14:creationId xmlns:p14="http://schemas.microsoft.com/office/powerpoint/2010/main" val="3261450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smtClean="0"/>
              <a:t>Outliers </a:t>
            </a:r>
            <a:r>
              <a:rPr lang="en-US" dirty="0"/>
              <a:t>in each column</a:t>
            </a:r>
          </a:p>
        </p:txBody>
      </p:sp>
      <p:sp>
        <p:nvSpPr>
          <p:cNvPr id="4" name="Content Placeholder 3"/>
          <p:cNvSpPr>
            <a:spLocks noGrp="1"/>
          </p:cNvSpPr>
          <p:nvPr>
            <p:ph idx="10"/>
          </p:nvPr>
        </p:nvSpPr>
        <p:spPr>
          <a:xfrm>
            <a:off x="2007937" y="584126"/>
            <a:ext cx="6912768" cy="2995737"/>
          </a:xfrm>
        </p:spPr>
        <p:txBody>
          <a:bodyPr/>
          <a:lstStyle/>
          <a:p>
            <a:r>
              <a:rPr lang="en-US" b="1" dirty="0" err="1"/>
              <a:t>SkorSurveyEngagement</a:t>
            </a:r>
            <a:r>
              <a:rPr lang="en-US" dirty="0" smtClean="0"/>
              <a:t>:</a:t>
            </a:r>
          </a:p>
          <a:p>
            <a:r>
              <a:rPr lang="en-US" dirty="0"/>
              <a:t>The median (line inside the box) is about 3.5. </a:t>
            </a:r>
            <a:endParaRPr lang="en-US" dirty="0" smtClean="0"/>
          </a:p>
          <a:p>
            <a:r>
              <a:rPr lang="en-US" dirty="0" smtClean="0"/>
              <a:t>The </a:t>
            </a:r>
            <a:r>
              <a:rPr lang="en-US" dirty="0"/>
              <a:t>interquartile range (IQR) includes scores of about 2.5 to 4.5. </a:t>
            </a:r>
            <a:endParaRPr lang="en-US" dirty="0" smtClean="0"/>
          </a:p>
          <a:p>
            <a:r>
              <a:rPr lang="en-US" dirty="0" smtClean="0"/>
              <a:t>There </a:t>
            </a:r>
            <a:r>
              <a:rPr lang="en-US" dirty="0"/>
              <a:t>are outliers below 2</a:t>
            </a:r>
            <a:r>
              <a:rPr lang="en-US" dirty="0" smtClean="0"/>
              <a:t>.</a:t>
            </a:r>
          </a:p>
          <a:p>
            <a:endParaRPr lang="en-US" dirty="0"/>
          </a:p>
          <a:p>
            <a:r>
              <a:rPr lang="en-US" b="1" dirty="0" err="1"/>
              <a:t>SkorKepuasanPegawai</a:t>
            </a:r>
            <a:r>
              <a:rPr lang="en-US" dirty="0" smtClean="0"/>
              <a:t>:</a:t>
            </a:r>
          </a:p>
          <a:p>
            <a:r>
              <a:rPr lang="en-US" dirty="0"/>
              <a:t>The median is lower, around 2</a:t>
            </a:r>
            <a:r>
              <a:rPr lang="en-US" dirty="0" smtClean="0"/>
              <a:t>.</a:t>
            </a:r>
          </a:p>
          <a:p>
            <a:r>
              <a:rPr lang="en-US" dirty="0" smtClean="0"/>
              <a:t>The </a:t>
            </a:r>
            <a:r>
              <a:rPr lang="en-US" dirty="0"/>
              <a:t>IQR covers scores from 1 to almost 4. </a:t>
            </a:r>
            <a:endParaRPr lang="en-US" dirty="0" smtClean="0"/>
          </a:p>
          <a:p>
            <a:r>
              <a:rPr lang="en-US" dirty="0" smtClean="0"/>
              <a:t>There </a:t>
            </a:r>
            <a:r>
              <a:rPr lang="en-US" dirty="0"/>
              <a:t>are no obvious outliers</a:t>
            </a:r>
            <a:r>
              <a:rPr lang="en-US" dirty="0" smtClean="0"/>
              <a:t>.</a:t>
            </a:r>
          </a:p>
          <a:p>
            <a:endParaRPr lang="en-US" dirty="0"/>
          </a:p>
          <a:p>
            <a:r>
              <a:rPr lang="en-US" b="1" dirty="0" err="1"/>
              <a:t>JumlahKeikutsertaanProjek</a:t>
            </a:r>
            <a:r>
              <a:rPr lang="en-US" dirty="0" smtClean="0"/>
              <a:t>:</a:t>
            </a:r>
          </a:p>
          <a:p>
            <a:r>
              <a:rPr lang="en-US" dirty="0"/>
              <a:t>The value distribution is very narrow, with the majority of the data falling between 0 and 1. </a:t>
            </a:r>
            <a:endParaRPr lang="en-US" dirty="0" smtClean="0"/>
          </a:p>
          <a:p>
            <a:r>
              <a:rPr lang="en-US" dirty="0" smtClean="0"/>
              <a:t>A </a:t>
            </a:r>
            <a:r>
              <a:rPr lang="en-US" dirty="0"/>
              <a:t>few outliers (spheres) in the numbers 2 to 7, indicating there are employees involved in the project in significantly larger numbers than others</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3701283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9100" y="195486"/>
            <a:ext cx="6912768" cy="460648"/>
          </a:xfrm>
        </p:spPr>
        <p:txBody>
          <a:bodyPr/>
          <a:lstStyle/>
          <a:p>
            <a:r>
              <a:rPr lang="en-US" dirty="0"/>
              <a:t>Outliers in each column</a:t>
            </a:r>
          </a:p>
          <a:p>
            <a:endParaRPr lang="en-US" dirty="0"/>
          </a:p>
        </p:txBody>
      </p:sp>
      <p:sp>
        <p:nvSpPr>
          <p:cNvPr id="4" name="Content Placeholder 3"/>
          <p:cNvSpPr>
            <a:spLocks noGrp="1"/>
          </p:cNvSpPr>
          <p:nvPr>
            <p:ph idx="10"/>
          </p:nvPr>
        </p:nvSpPr>
        <p:spPr>
          <a:xfrm>
            <a:off x="2019100" y="483518"/>
            <a:ext cx="6912768" cy="2995737"/>
          </a:xfrm>
        </p:spPr>
        <p:txBody>
          <a:bodyPr/>
          <a:lstStyle/>
          <a:p>
            <a:r>
              <a:rPr lang="en-US" b="1" dirty="0" err="1" smtClean="0"/>
              <a:t>JumlahKeterlambatanSebulanTerakhir</a:t>
            </a:r>
            <a:r>
              <a:rPr lang="en-US" b="1" dirty="0" smtClean="0"/>
              <a:t>:</a:t>
            </a:r>
          </a:p>
          <a:p>
            <a:r>
              <a:rPr lang="en-US" dirty="0"/>
              <a:t>Most of the values are zero. </a:t>
            </a:r>
            <a:endParaRPr lang="en-US" dirty="0" smtClean="0"/>
          </a:p>
          <a:p>
            <a:r>
              <a:rPr lang="en-US" dirty="0" smtClean="0"/>
              <a:t>There </a:t>
            </a:r>
            <a:r>
              <a:rPr lang="en-US" dirty="0"/>
              <a:t>are some outliers of up to 6 delays</a:t>
            </a:r>
            <a:r>
              <a:rPr lang="en-US" dirty="0" smtClean="0"/>
              <a:t>.</a:t>
            </a:r>
          </a:p>
          <a:p>
            <a:endParaRPr lang="en-US" dirty="0"/>
          </a:p>
          <a:p>
            <a:r>
              <a:rPr lang="en-US" b="1" dirty="0" err="1"/>
              <a:t>JumlahKetidakhadiran</a:t>
            </a:r>
            <a:r>
              <a:rPr lang="en-US" dirty="0" smtClean="0"/>
              <a:t>:</a:t>
            </a:r>
          </a:p>
          <a:p>
            <a:r>
              <a:rPr lang="en-US" dirty="0"/>
              <a:t>The median is around 10 days. </a:t>
            </a:r>
            <a:endParaRPr lang="en-US" dirty="0" smtClean="0"/>
          </a:p>
          <a:p>
            <a:r>
              <a:rPr lang="en-US" dirty="0" smtClean="0"/>
              <a:t>There </a:t>
            </a:r>
            <a:r>
              <a:rPr lang="en-US" dirty="0"/>
              <a:t>is a wide range of data, with outliers at 50 days</a:t>
            </a:r>
            <a:r>
              <a:rPr lang="en-US" dirty="0" smtClean="0"/>
              <a:t>.</a:t>
            </a:r>
          </a:p>
          <a:p>
            <a:r>
              <a:rPr lang="en-US" dirty="0" smtClean="0"/>
              <a:t>IQR </a:t>
            </a:r>
            <a:r>
              <a:rPr lang="en-US" dirty="0"/>
              <a:t>is between 5 to 15 days</a:t>
            </a:r>
            <a:r>
              <a:rPr lang="en-US" dirty="0" smtClean="0"/>
              <a:t>.</a:t>
            </a:r>
          </a:p>
          <a:p>
            <a:endParaRPr lang="en-US" dirty="0"/>
          </a:p>
          <a:p>
            <a:r>
              <a:rPr lang="en-US" b="1" dirty="0" err="1"/>
              <a:t>IkutProgramLOP</a:t>
            </a:r>
            <a:r>
              <a:rPr lang="en-US" dirty="0" smtClean="0"/>
              <a:t>:</a:t>
            </a:r>
          </a:p>
          <a:p>
            <a:r>
              <a:rPr lang="en-US" dirty="0"/>
              <a:t>The median is around 0.5, indicating that most participants fall between 0 and 1 in LOP program participation. </a:t>
            </a:r>
            <a:endParaRPr lang="en-US" dirty="0" smtClean="0"/>
          </a:p>
          <a:p>
            <a:r>
              <a:rPr lang="en-US" dirty="0" smtClean="0"/>
              <a:t>There </a:t>
            </a:r>
            <a:r>
              <a:rPr lang="en-US" dirty="0"/>
              <a:t>are outliers at 0 and 1.</a:t>
            </a:r>
          </a:p>
        </p:txBody>
      </p:sp>
    </p:spTree>
    <p:extLst>
      <p:ext uri="{BB962C8B-B14F-4D97-AF65-F5344CB8AC3E}">
        <p14:creationId xmlns:p14="http://schemas.microsoft.com/office/powerpoint/2010/main" val="1741815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31455"/>
            <a:ext cx="6912768" cy="460648"/>
          </a:xfrm>
        </p:spPr>
        <p:txBody>
          <a:bodyPr/>
          <a:lstStyle/>
          <a:p>
            <a:r>
              <a:rPr lang="en-US" dirty="0" smtClean="0"/>
              <a:t>Descriptive </a:t>
            </a:r>
            <a:r>
              <a:rPr lang="en-US" dirty="0"/>
              <a:t>statistics</a:t>
            </a:r>
          </a:p>
        </p:txBody>
      </p:sp>
      <p:sp>
        <p:nvSpPr>
          <p:cNvPr id="6" name="Content Placeholder 5"/>
          <p:cNvSpPr>
            <a:spLocks noGrp="1"/>
          </p:cNvSpPr>
          <p:nvPr>
            <p:ph idx="10"/>
          </p:nvPr>
        </p:nvSpPr>
        <p:spPr/>
        <p:txBody>
          <a:bodyPr/>
          <a:lstStyle/>
          <a:p>
            <a:endParaRPr lang="en-US" dirty="0"/>
          </a:p>
        </p:txBody>
      </p:sp>
      <p:pic>
        <p:nvPicPr>
          <p:cNvPr id="7" name="Picture 6"/>
          <p:cNvPicPr>
            <a:picLocks noChangeAspect="1"/>
          </p:cNvPicPr>
          <p:nvPr/>
        </p:nvPicPr>
        <p:blipFill>
          <a:blip r:embed="rId2"/>
          <a:stretch>
            <a:fillRect/>
          </a:stretch>
        </p:blipFill>
        <p:spPr>
          <a:xfrm>
            <a:off x="1547664" y="627534"/>
            <a:ext cx="7488832" cy="3006318"/>
          </a:xfrm>
          <a:prstGeom prst="rect">
            <a:avLst/>
          </a:prstGeom>
        </p:spPr>
      </p:pic>
    </p:spTree>
    <p:extLst>
      <p:ext uri="{BB962C8B-B14F-4D97-AF65-F5344CB8AC3E}">
        <p14:creationId xmlns:p14="http://schemas.microsoft.com/office/powerpoint/2010/main" val="2733370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4979" y="123478"/>
            <a:ext cx="6912768" cy="460648"/>
          </a:xfrm>
        </p:spPr>
        <p:txBody>
          <a:bodyPr/>
          <a:lstStyle/>
          <a:p>
            <a:r>
              <a:rPr lang="en-US" dirty="0"/>
              <a:t>Descriptive statistics</a:t>
            </a:r>
          </a:p>
          <a:p>
            <a:endParaRPr lang="en-US" dirty="0"/>
          </a:p>
        </p:txBody>
      </p:sp>
      <p:sp>
        <p:nvSpPr>
          <p:cNvPr id="4" name="Content Placeholder 3"/>
          <p:cNvSpPr>
            <a:spLocks noGrp="1"/>
          </p:cNvSpPr>
          <p:nvPr>
            <p:ph idx="10"/>
          </p:nvPr>
        </p:nvSpPr>
        <p:spPr/>
        <p:txBody>
          <a:bodyPr/>
          <a:lstStyle/>
          <a:p>
            <a:endParaRPr lang="en-US" dirty="0"/>
          </a:p>
        </p:txBody>
      </p:sp>
      <p:pic>
        <p:nvPicPr>
          <p:cNvPr id="5" name="Picture 4"/>
          <p:cNvPicPr>
            <a:picLocks noChangeAspect="1"/>
          </p:cNvPicPr>
          <p:nvPr/>
        </p:nvPicPr>
        <p:blipFill>
          <a:blip r:embed="rId2"/>
          <a:stretch>
            <a:fillRect/>
          </a:stretch>
        </p:blipFill>
        <p:spPr>
          <a:xfrm>
            <a:off x="1547664" y="699542"/>
            <a:ext cx="7516116" cy="2529406"/>
          </a:xfrm>
          <a:prstGeom prst="rect">
            <a:avLst/>
          </a:prstGeom>
        </p:spPr>
      </p:pic>
    </p:spTree>
    <p:extLst>
      <p:ext uri="{BB962C8B-B14F-4D97-AF65-F5344CB8AC3E}">
        <p14:creationId xmlns:p14="http://schemas.microsoft.com/office/powerpoint/2010/main" val="3324507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distribution of employee performance scores? Are there employees with very low or very high performance?</a:t>
            </a:r>
          </a:p>
        </p:txBody>
      </p:sp>
      <p:pic>
        <p:nvPicPr>
          <p:cNvPr id="263" name="Content Placeholder 262"/>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131840" y="1779661"/>
            <a:ext cx="4298884" cy="3308207"/>
          </a:xfrm>
        </p:spPr>
      </p:pic>
      <p:sp>
        <p:nvSpPr>
          <p:cNvPr id="265" name="Content Placeholder 2"/>
          <p:cNvSpPr txBox="1">
            <a:spLocks/>
          </p:cNvSpPr>
          <p:nvPr/>
        </p:nvSpPr>
        <p:spPr>
          <a:xfrm>
            <a:off x="1979712" y="130883"/>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Univariate </a:t>
            </a:r>
            <a:r>
              <a:rPr lang="en-US" dirty="0"/>
              <a:t>analysis</a:t>
            </a:r>
          </a:p>
        </p:txBody>
      </p:sp>
    </p:spTree>
    <p:extLst>
      <p:ext uri="{BB962C8B-B14F-4D97-AF65-F5344CB8AC3E}">
        <p14:creationId xmlns:p14="http://schemas.microsoft.com/office/powerpoint/2010/main" val="103059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83518"/>
            <a:ext cx="6912768" cy="460648"/>
          </a:xfrm>
        </p:spPr>
        <p:txBody>
          <a:bodyPr/>
          <a:lstStyle/>
          <a:p>
            <a:r>
              <a:rPr lang="en-US" dirty="0"/>
              <a:t>What is the distribution of employee performance scores? Are there employees with very low or very high performance?</a:t>
            </a:r>
          </a:p>
        </p:txBody>
      </p:sp>
      <p:sp>
        <p:nvSpPr>
          <p:cNvPr id="4" name="Content Placeholder 3"/>
          <p:cNvSpPr>
            <a:spLocks noGrp="1"/>
          </p:cNvSpPr>
          <p:nvPr>
            <p:ph idx="10"/>
          </p:nvPr>
        </p:nvSpPr>
        <p:spPr>
          <a:xfrm>
            <a:off x="1990056" y="1275606"/>
            <a:ext cx="6912768" cy="2995737"/>
          </a:xfrm>
        </p:spPr>
        <p:txBody>
          <a:bodyPr/>
          <a:lstStyle/>
          <a:p>
            <a:r>
              <a:rPr lang="en-US" dirty="0" err="1"/>
              <a:t>Sangat_bagus</a:t>
            </a:r>
            <a:r>
              <a:rPr lang="en-US" dirty="0"/>
              <a:t>: There are about 70-80 employees who have performance "</a:t>
            </a:r>
            <a:r>
              <a:rPr lang="en-US" dirty="0" err="1"/>
              <a:t>Sangat_bagus</a:t>
            </a:r>
            <a:r>
              <a:rPr lang="en-US" dirty="0"/>
              <a:t>".</a:t>
            </a:r>
          </a:p>
          <a:p>
            <a:r>
              <a:rPr lang="en-US" dirty="0" err="1"/>
              <a:t>Sangat_kurang</a:t>
            </a:r>
            <a:r>
              <a:rPr lang="en-US" dirty="0"/>
              <a:t>: Only a few employees (less than 20) are categorized as "</a:t>
            </a:r>
            <a:r>
              <a:rPr lang="en-US" dirty="0" err="1"/>
              <a:t>Sangat_kurang</a:t>
            </a:r>
            <a:r>
              <a:rPr lang="en-US" dirty="0"/>
              <a:t>".</a:t>
            </a:r>
          </a:p>
          <a:p>
            <a:r>
              <a:rPr lang="en-US" dirty="0" err="1"/>
              <a:t>Bagus</a:t>
            </a:r>
            <a:r>
              <a:rPr lang="en-US" dirty="0"/>
              <a:t>: About 70-80 employees have categorized performance "</a:t>
            </a:r>
            <a:r>
              <a:rPr lang="en-US" dirty="0" err="1"/>
              <a:t>Bagus</a:t>
            </a:r>
            <a:r>
              <a:rPr lang="en-US" dirty="0"/>
              <a:t>".</a:t>
            </a:r>
          </a:p>
          <a:p>
            <a:r>
              <a:rPr lang="en-US" dirty="0" err="1"/>
              <a:t>Biasa</a:t>
            </a:r>
            <a:r>
              <a:rPr lang="en-US" dirty="0"/>
              <a:t>: Number of employees with performance "</a:t>
            </a:r>
            <a:r>
              <a:rPr lang="en-US" dirty="0" err="1"/>
              <a:t>Biasa</a:t>
            </a:r>
            <a:r>
              <a:rPr lang="en-US" dirty="0"/>
              <a:t>" the highest, around 85-90.</a:t>
            </a:r>
          </a:p>
          <a:p>
            <a:r>
              <a:rPr lang="en-US" dirty="0" err="1"/>
              <a:t>Kurang</a:t>
            </a:r>
            <a:r>
              <a:rPr lang="en-US" dirty="0"/>
              <a:t>: About 40 employees who fall into the performance category "</a:t>
            </a:r>
            <a:r>
              <a:rPr lang="en-US" dirty="0" err="1"/>
              <a:t>Kurang</a:t>
            </a:r>
            <a:r>
              <a:rPr lang="en-US" dirty="0"/>
              <a:t>".</a:t>
            </a:r>
          </a:p>
          <a:p>
            <a:endParaRPr lang="en-US" dirty="0"/>
          </a:p>
          <a:p>
            <a:r>
              <a:rPr lang="en-US" dirty="0"/>
              <a:t>The majority of employees are in the </a:t>
            </a:r>
            <a:r>
              <a:rPr lang="en-US" dirty="0" smtClean="0"/>
              <a:t>“</a:t>
            </a:r>
            <a:r>
              <a:rPr lang="en-US" dirty="0" err="1" smtClean="0"/>
              <a:t>Biasa</a:t>
            </a:r>
            <a:r>
              <a:rPr lang="en-US" dirty="0" smtClean="0"/>
              <a:t>” and “</a:t>
            </a:r>
            <a:r>
              <a:rPr lang="en-US" dirty="0" err="1" smtClean="0"/>
              <a:t>Sangat_bagus</a:t>
            </a:r>
            <a:r>
              <a:rPr lang="en-US" dirty="0"/>
              <a:t>”, while very few employees are in the </a:t>
            </a:r>
            <a:r>
              <a:rPr lang="en-US" dirty="0" smtClean="0"/>
              <a:t>“</a:t>
            </a:r>
            <a:r>
              <a:rPr lang="en-US" dirty="0" err="1" smtClean="0"/>
              <a:t>Sangat_kurang</a:t>
            </a:r>
            <a:r>
              <a:rPr lang="en-US" dirty="0" smtClean="0"/>
              <a:t>”.</a:t>
            </a:r>
            <a:endParaRPr lang="en-US" dirty="0"/>
          </a:p>
          <a:p>
            <a:r>
              <a:rPr lang="en-US" dirty="0"/>
              <a:t>The KDE curve shows that the employee performance data is somewhat centered in the middle between categories "</a:t>
            </a:r>
            <a:r>
              <a:rPr lang="en-US" dirty="0" err="1"/>
              <a:t>Biasa</a:t>
            </a:r>
            <a:r>
              <a:rPr lang="en-US" dirty="0"/>
              <a:t>" </a:t>
            </a:r>
            <a:r>
              <a:rPr lang="en-US" dirty="0" smtClean="0"/>
              <a:t>and "</a:t>
            </a:r>
            <a:r>
              <a:rPr lang="en-US" dirty="0" err="1" smtClean="0"/>
              <a:t>Sangat_bagus</a:t>
            </a:r>
            <a:r>
              <a:rPr lang="en-US" dirty="0"/>
              <a:t>", with a slight decrease in the "</a:t>
            </a:r>
            <a:r>
              <a:rPr lang="en-US" dirty="0" err="1"/>
              <a:t>Sangat_kurang</a:t>
            </a:r>
            <a:r>
              <a:rPr lang="en-US" dirty="0"/>
              <a:t>".</a:t>
            </a:r>
          </a:p>
        </p:txBody>
      </p:sp>
    </p:spTree>
    <p:extLst>
      <p:ext uri="{BB962C8B-B14F-4D97-AF65-F5344CB8AC3E}">
        <p14:creationId xmlns:p14="http://schemas.microsoft.com/office/powerpoint/2010/main" val="2476253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232" y="123478"/>
            <a:ext cx="6912768" cy="460648"/>
          </a:xfrm>
        </p:spPr>
        <p:txBody>
          <a:bodyPr/>
          <a:lstStyle/>
          <a:p>
            <a:r>
              <a:rPr lang="en-US" dirty="0"/>
              <a:t>What is the mean and median of employee performance? Are there any outliers?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987552" y="794064"/>
            <a:ext cx="4917776" cy="4288100"/>
          </a:xfrm>
        </p:spPr>
      </p:pic>
    </p:spTree>
    <p:extLst>
      <p:ext uri="{BB962C8B-B14F-4D97-AF65-F5344CB8AC3E}">
        <p14:creationId xmlns:p14="http://schemas.microsoft.com/office/powerpoint/2010/main" val="3541657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555526"/>
            <a:ext cx="6912768" cy="460648"/>
          </a:xfrm>
        </p:spPr>
        <p:txBody>
          <a:bodyPr/>
          <a:lstStyle/>
          <a:p>
            <a:r>
              <a:rPr lang="en-US" dirty="0"/>
              <a:t>What is the mean and median of employee performance? Are there any outliers?</a:t>
            </a:r>
          </a:p>
          <a:p>
            <a:endParaRPr lang="en-US" dirty="0"/>
          </a:p>
        </p:txBody>
      </p:sp>
      <p:sp>
        <p:nvSpPr>
          <p:cNvPr id="4" name="Content Placeholder 3"/>
          <p:cNvSpPr>
            <a:spLocks noGrp="1"/>
          </p:cNvSpPr>
          <p:nvPr>
            <p:ph idx="10"/>
          </p:nvPr>
        </p:nvSpPr>
        <p:spPr>
          <a:xfrm>
            <a:off x="1990056" y="1049140"/>
            <a:ext cx="6912768" cy="2995737"/>
          </a:xfrm>
        </p:spPr>
        <p:txBody>
          <a:bodyPr/>
          <a:lstStyle/>
          <a:p>
            <a:r>
              <a:rPr lang="en-US" dirty="0"/>
              <a:t>We can conclude a few things about employee performance that: Overall employee performance is within the range of about 1 to 5. Most employees have a performance that is around the value of 3. This can be seen from the location of the median which is around this value. The absence of outliers indicates that there is no employee performance that is very different from the others.</a:t>
            </a:r>
          </a:p>
        </p:txBody>
      </p:sp>
    </p:spTree>
    <p:extLst>
      <p:ext uri="{BB962C8B-B14F-4D97-AF65-F5344CB8AC3E}">
        <p14:creationId xmlns:p14="http://schemas.microsoft.com/office/powerpoint/2010/main" val="989124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7930" y="618692"/>
            <a:ext cx="6912768" cy="460648"/>
          </a:xfrm>
        </p:spPr>
        <p:txBody>
          <a:bodyPr/>
          <a:lstStyle/>
          <a:p>
            <a:r>
              <a:rPr lang="en-US" dirty="0"/>
              <a:t>Are there significant differences in performance between groups of employees (e.g., by </a:t>
            </a:r>
            <a:r>
              <a:rPr lang="en-US" dirty="0" err="1"/>
              <a:t>IkutProgramLOP</a:t>
            </a:r>
            <a:r>
              <a:rPr lang="en-US" dirty="0"/>
              <a:t>, </a:t>
            </a:r>
            <a:r>
              <a:rPr lang="en-US" dirty="0" err="1"/>
              <a:t>StatusKepegawaian</a:t>
            </a:r>
            <a:r>
              <a:rPr lang="en-US" dirty="0"/>
              <a:t>, </a:t>
            </a:r>
            <a:r>
              <a:rPr lang="en-US" dirty="0" err="1"/>
              <a:t>StatusPernikahan</a:t>
            </a:r>
            <a:r>
              <a:rPr lang="en-US" dirty="0"/>
              <a:t>)?</a:t>
            </a:r>
          </a:p>
          <a:p>
            <a:endParaRPr lang="en-US" dirty="0"/>
          </a:p>
        </p:txBody>
      </p:sp>
      <p:pic>
        <p:nvPicPr>
          <p:cNvPr id="5" name="Picture 4"/>
          <p:cNvPicPr>
            <a:picLocks noChangeAspect="1"/>
          </p:cNvPicPr>
          <p:nvPr/>
        </p:nvPicPr>
        <p:blipFill>
          <a:blip r:embed="rId2"/>
          <a:stretch>
            <a:fillRect/>
          </a:stretch>
        </p:blipFill>
        <p:spPr>
          <a:xfrm>
            <a:off x="1690898" y="2355726"/>
            <a:ext cx="7381875" cy="638175"/>
          </a:xfrm>
          <a:prstGeom prst="rect">
            <a:avLst/>
          </a:prstGeom>
        </p:spPr>
      </p:pic>
      <p:sp>
        <p:nvSpPr>
          <p:cNvPr id="4" name="Content Placeholder 3"/>
          <p:cNvSpPr>
            <a:spLocks noGrp="1"/>
          </p:cNvSpPr>
          <p:nvPr>
            <p:ph idx="10"/>
          </p:nvPr>
        </p:nvSpPr>
        <p:spPr/>
        <p:txBody>
          <a:bodyPr/>
          <a:lstStyle/>
          <a:p>
            <a:endParaRPr lang="en-US" dirty="0" smtClean="0"/>
          </a:p>
          <a:p>
            <a:r>
              <a:rPr lang="en-US" dirty="0" smtClean="0"/>
              <a:t>Performing </a:t>
            </a:r>
            <a:r>
              <a:rPr lang="en-US" dirty="0"/>
              <a:t>ANOVA </a:t>
            </a:r>
            <a:r>
              <a:rPr lang="en-US" dirty="0" smtClean="0"/>
              <a:t>test</a:t>
            </a:r>
          </a:p>
          <a:p>
            <a:endParaRPr lang="en-US" dirty="0"/>
          </a:p>
          <a:p>
            <a:endParaRPr lang="en-US" dirty="0" smtClean="0"/>
          </a:p>
          <a:p>
            <a:endParaRPr lang="en-US" dirty="0"/>
          </a:p>
          <a:p>
            <a:endParaRPr lang="en-US" dirty="0" smtClean="0"/>
          </a:p>
          <a:p>
            <a:r>
              <a:rPr lang="en-US" dirty="0"/>
              <a:t>Based on the values above, we fail to reject the null hypothesis. This means that there is no significant difference between </a:t>
            </a:r>
            <a:r>
              <a:rPr lang="en-US" dirty="0" smtClean="0"/>
              <a:t>the “</a:t>
            </a:r>
            <a:r>
              <a:rPr lang="en-US" dirty="0" err="1" smtClean="0"/>
              <a:t>StatusKepegawaian</a:t>
            </a:r>
            <a:r>
              <a:rPr lang="en-US" dirty="0" smtClean="0"/>
              <a:t>” </a:t>
            </a:r>
            <a:r>
              <a:rPr lang="en-US" dirty="0"/>
              <a:t>with employee performance.</a:t>
            </a:r>
          </a:p>
          <a:p>
            <a:endParaRPr lang="en-US" dirty="0"/>
          </a:p>
        </p:txBody>
      </p:sp>
    </p:spTree>
    <p:extLst>
      <p:ext uri="{BB962C8B-B14F-4D97-AF65-F5344CB8AC3E}">
        <p14:creationId xmlns:p14="http://schemas.microsoft.com/office/powerpoint/2010/main" val="1213987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r>
              <a:rPr lang="en-US" altLang="ko-KR" dirty="0">
                <a:latin typeface="Arial" pitchFamily="34" charset="0"/>
                <a:cs typeface="Arial" pitchFamily="34" charset="0"/>
              </a:rPr>
              <a:t>The company is currently being hit by a big problem, many employees are submitting resignations. Here I want to help the company to explain the current condition of its employees, as well as explore the problems that exist in the company that cause employees to resign so as to reduce the resignation rate of employees, and can outline a strategy that can increase the retention of employees.</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Problem Research</a:t>
            </a:r>
          </a:p>
        </p:txBody>
      </p:sp>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627534"/>
            <a:ext cx="6912768" cy="460648"/>
          </a:xfrm>
        </p:spPr>
        <p:txBody>
          <a:bodyPr/>
          <a:lstStyle/>
          <a:p>
            <a:r>
              <a:rPr lang="en-US" dirty="0"/>
              <a:t>Are there significant differences in performance between groups of employees (e.g., by </a:t>
            </a:r>
            <a:r>
              <a:rPr lang="en-US" dirty="0" err="1"/>
              <a:t>IkutProgramLOP</a:t>
            </a:r>
            <a:r>
              <a:rPr lang="en-US" dirty="0"/>
              <a:t>, </a:t>
            </a:r>
            <a:r>
              <a:rPr lang="en-US" dirty="0" err="1"/>
              <a:t>StatusKepegawaian</a:t>
            </a:r>
            <a:r>
              <a:rPr lang="en-US" dirty="0"/>
              <a:t>, </a:t>
            </a:r>
            <a:r>
              <a:rPr lang="en-US" dirty="0" err="1"/>
              <a:t>StatusPernikahan</a:t>
            </a:r>
            <a:r>
              <a:rPr lang="en-US" dirty="0"/>
              <a:t>)?</a:t>
            </a:r>
          </a:p>
          <a:p>
            <a:endParaRPr lang="en-US" dirty="0"/>
          </a:p>
        </p:txBody>
      </p:sp>
      <p:sp>
        <p:nvSpPr>
          <p:cNvPr id="4" name="Content Placeholder 3"/>
          <p:cNvSpPr>
            <a:spLocks noGrp="1"/>
          </p:cNvSpPr>
          <p:nvPr>
            <p:ph idx="10"/>
          </p:nvPr>
        </p:nvSpPr>
        <p:spPr/>
        <p:txBody>
          <a:bodyPr/>
          <a:lstStyle/>
          <a:p>
            <a:r>
              <a:rPr lang="en-US" dirty="0"/>
              <a:t>Performing ANOVA </a:t>
            </a:r>
            <a:r>
              <a:rPr lang="en-US" dirty="0" smtClean="0"/>
              <a:t>test</a:t>
            </a:r>
          </a:p>
          <a:p>
            <a:endParaRPr lang="en-US" dirty="0"/>
          </a:p>
          <a:p>
            <a:endParaRPr lang="en-US" dirty="0" smtClean="0"/>
          </a:p>
          <a:p>
            <a:endParaRPr lang="en-US" dirty="0"/>
          </a:p>
          <a:p>
            <a:endParaRPr lang="en-US" dirty="0" smtClean="0"/>
          </a:p>
          <a:p>
            <a:r>
              <a:rPr lang="en-US" dirty="0"/>
              <a:t>Based on the values above, we fail to reject the null hypothesis. This means that there is no significant difference between employees who participated/not in the LOP program and employee performance.</a:t>
            </a:r>
            <a:endParaRPr lang="en-US" dirty="0" smtClean="0"/>
          </a:p>
          <a:p>
            <a:endParaRPr lang="en-US" dirty="0"/>
          </a:p>
        </p:txBody>
      </p:sp>
      <p:pic>
        <p:nvPicPr>
          <p:cNvPr id="5" name="Picture 4"/>
          <p:cNvPicPr>
            <a:picLocks noChangeAspect="1"/>
          </p:cNvPicPr>
          <p:nvPr/>
        </p:nvPicPr>
        <p:blipFill>
          <a:blip r:embed="rId2"/>
          <a:stretch>
            <a:fillRect/>
          </a:stretch>
        </p:blipFill>
        <p:spPr>
          <a:xfrm>
            <a:off x="1619672" y="2211710"/>
            <a:ext cx="7466558" cy="527672"/>
          </a:xfrm>
          <a:prstGeom prst="rect">
            <a:avLst/>
          </a:prstGeom>
        </p:spPr>
      </p:pic>
    </p:spTree>
    <p:extLst>
      <p:ext uri="{BB962C8B-B14F-4D97-AF65-F5344CB8AC3E}">
        <p14:creationId xmlns:p14="http://schemas.microsoft.com/office/powerpoint/2010/main" val="1627374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699542"/>
            <a:ext cx="6912768" cy="460648"/>
          </a:xfrm>
        </p:spPr>
        <p:txBody>
          <a:bodyPr/>
          <a:lstStyle/>
          <a:p>
            <a:r>
              <a:rPr lang="en-US" dirty="0"/>
              <a:t>Are there significant differences in performance between groups of employees (e.g., by </a:t>
            </a:r>
            <a:r>
              <a:rPr lang="en-US" dirty="0" err="1"/>
              <a:t>IkutProgramLOP</a:t>
            </a:r>
            <a:r>
              <a:rPr lang="en-US" dirty="0"/>
              <a:t>, </a:t>
            </a:r>
            <a:r>
              <a:rPr lang="en-US" dirty="0" err="1"/>
              <a:t>StatusKepegawaian</a:t>
            </a:r>
            <a:r>
              <a:rPr lang="en-US" dirty="0"/>
              <a:t>, </a:t>
            </a:r>
            <a:r>
              <a:rPr lang="en-US" dirty="0" err="1"/>
              <a:t>StatusPernikahan</a:t>
            </a:r>
            <a:r>
              <a:rPr lang="en-US" dirty="0"/>
              <a:t>)?</a:t>
            </a:r>
          </a:p>
          <a:p>
            <a:endParaRPr lang="en-US" dirty="0"/>
          </a:p>
          <a:p>
            <a:endParaRPr lang="en-US" dirty="0"/>
          </a:p>
        </p:txBody>
      </p:sp>
      <p:sp>
        <p:nvSpPr>
          <p:cNvPr id="4" name="Content Placeholder 3"/>
          <p:cNvSpPr>
            <a:spLocks noGrp="1"/>
          </p:cNvSpPr>
          <p:nvPr>
            <p:ph idx="10"/>
          </p:nvPr>
        </p:nvSpPr>
        <p:spPr/>
        <p:txBody>
          <a:bodyPr/>
          <a:lstStyle/>
          <a:p>
            <a:r>
              <a:rPr lang="en-US" dirty="0"/>
              <a:t>Performing ANOVA </a:t>
            </a:r>
            <a:r>
              <a:rPr lang="en-US" dirty="0" smtClean="0"/>
              <a:t>test			</a:t>
            </a:r>
          </a:p>
          <a:p>
            <a:endParaRPr lang="en-US" dirty="0"/>
          </a:p>
          <a:p>
            <a:endParaRPr lang="en-US" dirty="0" smtClean="0"/>
          </a:p>
          <a:p>
            <a:endParaRPr lang="en-US" dirty="0"/>
          </a:p>
          <a:p>
            <a:endParaRPr lang="en-US" dirty="0" smtClean="0"/>
          </a:p>
          <a:p>
            <a:r>
              <a:rPr lang="en-US" dirty="0"/>
              <a:t>Based on the values above, we fail to reject the null hypothesis. This means there is no significant difference between the </a:t>
            </a:r>
            <a:r>
              <a:rPr lang="en-US" dirty="0" err="1"/>
              <a:t>StatusPernikahan</a:t>
            </a:r>
            <a:r>
              <a:rPr lang="en-US" dirty="0"/>
              <a:t> </a:t>
            </a:r>
            <a:r>
              <a:rPr lang="en-US" dirty="0" smtClean="0"/>
              <a:t>column </a:t>
            </a:r>
            <a:r>
              <a:rPr lang="en-US" dirty="0"/>
              <a:t>and employee performance.</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1625724" y="2211710"/>
            <a:ext cx="7277100" cy="628650"/>
          </a:xfrm>
          <a:prstGeom prst="rect">
            <a:avLst/>
          </a:prstGeom>
        </p:spPr>
      </p:pic>
    </p:spTree>
    <p:extLst>
      <p:ext uri="{BB962C8B-B14F-4D97-AF65-F5344CB8AC3E}">
        <p14:creationId xmlns:p14="http://schemas.microsoft.com/office/powerpoint/2010/main" val="140259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339502"/>
            <a:ext cx="6912768" cy="460648"/>
          </a:xfrm>
        </p:spPr>
        <p:txBody>
          <a:bodyPr/>
          <a:lstStyle/>
          <a:p>
            <a:r>
              <a:rPr lang="en-US" dirty="0"/>
              <a:t>What is the distribution of employee engagement scores with the company? Do the majority of employees feel highly engaged or disengaged?</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915816" y="1245994"/>
            <a:ext cx="5061792" cy="3831026"/>
          </a:xfrm>
        </p:spPr>
      </p:pic>
    </p:spTree>
    <p:extLst>
      <p:ext uri="{BB962C8B-B14F-4D97-AF65-F5344CB8AC3E}">
        <p14:creationId xmlns:p14="http://schemas.microsoft.com/office/powerpoint/2010/main" val="1415514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979712" y="195486"/>
            <a:ext cx="6912768" cy="2995737"/>
          </a:xfrm>
        </p:spPr>
        <p:txBody>
          <a:bodyPr/>
          <a:lstStyle/>
          <a:p>
            <a:r>
              <a:rPr lang="en-US" dirty="0"/>
              <a:t> There are four main groups that stand out:</a:t>
            </a:r>
          </a:p>
          <a:p>
            <a:r>
              <a:rPr lang="en-US" dirty="0"/>
              <a:t>        Score 1.0: There are relatively few employees with this score (around 20 people).</a:t>
            </a:r>
          </a:p>
          <a:p>
            <a:r>
              <a:rPr lang="en-US" dirty="0"/>
              <a:t>        Score 2.0: There are around 40 employees with this score.</a:t>
            </a:r>
          </a:p>
          <a:p>
            <a:r>
              <a:rPr lang="en-US" dirty="0"/>
              <a:t>        Score 3.0: This is the most frequently occurring score with more than 120 employees.</a:t>
            </a:r>
          </a:p>
          <a:p>
            <a:r>
              <a:rPr lang="en-US" dirty="0"/>
              <a:t>        Score 4.0: Close to 80 employees.</a:t>
            </a:r>
          </a:p>
          <a:p>
            <a:r>
              <a:rPr lang="en-US" dirty="0"/>
              <a:t>    There are almost no employees with a score of 5.0, indicating that very few employees get the highest score.</a:t>
            </a:r>
          </a:p>
          <a:p>
            <a:endParaRPr lang="en-US" dirty="0"/>
          </a:p>
          <a:p>
            <a:r>
              <a:rPr lang="en-US" dirty="0"/>
              <a:t>    The KDE graph shows a multi-modal distribution (more than one peak), which means that there are several groups of employees with different levels of engagement.</a:t>
            </a:r>
          </a:p>
          <a:p>
            <a:endParaRPr lang="en-US" dirty="0"/>
          </a:p>
          <a:p>
            <a:r>
              <a:rPr lang="en-US" dirty="0"/>
              <a:t>    Most employees are in the medium to high engagement category (around 3.0 and 4.0), indicating that the majority of employees have a fairly good level of engagement.</a:t>
            </a:r>
          </a:p>
          <a:p>
            <a:r>
              <a:rPr lang="en-US" dirty="0"/>
              <a:t>    Only a few employees have very low engagement (score of 1.0), and almost none are at the maximum engagement level (5.0).</a:t>
            </a:r>
          </a:p>
        </p:txBody>
      </p:sp>
    </p:spTree>
    <p:extLst>
      <p:ext uri="{BB962C8B-B14F-4D97-AF65-F5344CB8AC3E}">
        <p14:creationId xmlns:p14="http://schemas.microsoft.com/office/powerpoint/2010/main" val="669813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a:t>Is there a significant difference between employee engagement and employment status?</a:t>
            </a:r>
          </a:p>
        </p:txBody>
      </p:sp>
      <p:sp>
        <p:nvSpPr>
          <p:cNvPr id="4" name="Content Placeholder 3"/>
          <p:cNvSpPr>
            <a:spLocks noGrp="1"/>
          </p:cNvSpPr>
          <p:nvPr>
            <p:ph idx="10"/>
          </p:nvPr>
        </p:nvSpPr>
        <p:spPr>
          <a:xfrm>
            <a:off x="1990056" y="987574"/>
            <a:ext cx="6912768" cy="2995737"/>
          </a:xfrm>
        </p:spPr>
        <p:txBody>
          <a:bodyPr/>
          <a:lstStyle/>
          <a:p>
            <a:r>
              <a:rPr lang="en-US" dirty="0"/>
              <a:t>Performing ANOVA </a:t>
            </a:r>
            <a:r>
              <a:rPr lang="en-US" dirty="0" smtClean="0"/>
              <a:t>test</a:t>
            </a:r>
          </a:p>
          <a:p>
            <a:endParaRPr lang="en-US" dirty="0"/>
          </a:p>
          <a:p>
            <a:endParaRPr lang="en-US" dirty="0" smtClean="0"/>
          </a:p>
          <a:p>
            <a:endParaRPr lang="en-US" dirty="0"/>
          </a:p>
          <a:p>
            <a:r>
              <a:rPr lang="en-US" dirty="0"/>
              <a:t>Based on the values above, we fail to reject the null hypothesis. This means that there is no significant difference between the </a:t>
            </a:r>
            <a:r>
              <a:rPr lang="en-US" dirty="0" err="1" smtClean="0"/>
              <a:t>StatusKepegawaian</a:t>
            </a:r>
            <a:r>
              <a:rPr lang="en-US" dirty="0" smtClean="0"/>
              <a:t> column </a:t>
            </a:r>
            <a:r>
              <a:rPr lang="en-US" dirty="0"/>
              <a:t>and the </a:t>
            </a:r>
            <a:r>
              <a:rPr lang="en-US" dirty="0" err="1"/>
              <a:t>SurveyEngagement</a:t>
            </a:r>
            <a:r>
              <a:rPr lang="en-US" dirty="0"/>
              <a:t> Score.</a:t>
            </a:r>
            <a:endParaRPr lang="en-US" dirty="0" smtClean="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547664" y="1419622"/>
            <a:ext cx="7509520" cy="557636"/>
          </a:xfrm>
          <a:prstGeom prst="rect">
            <a:avLst/>
          </a:prstGeom>
        </p:spPr>
      </p:pic>
    </p:spTree>
    <p:extLst>
      <p:ext uri="{BB962C8B-B14F-4D97-AF65-F5344CB8AC3E}">
        <p14:creationId xmlns:p14="http://schemas.microsoft.com/office/powerpoint/2010/main" val="431109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Data Visualization and Business Insight</a:t>
            </a:r>
          </a:p>
        </p:txBody>
      </p:sp>
      <p:sp>
        <p:nvSpPr>
          <p:cNvPr id="3" name="Content Placeholder 2"/>
          <p:cNvSpPr>
            <a:spLocks noGrp="1"/>
          </p:cNvSpPr>
          <p:nvPr>
            <p:ph idx="1"/>
          </p:nvPr>
        </p:nvSpPr>
        <p:spPr/>
        <p:txBody>
          <a:bodyPr/>
          <a:lstStyle/>
          <a:p>
            <a:r>
              <a:rPr lang="en-US" dirty="0"/>
              <a:t>What is the level of employee satisfaction with the company? How many employees are satisfied vs. dissatisfied?</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275856" y="1641397"/>
            <a:ext cx="4320480" cy="3431192"/>
          </a:xfrm>
        </p:spPr>
      </p:pic>
    </p:spTree>
    <p:extLst>
      <p:ext uri="{BB962C8B-B14F-4D97-AF65-F5344CB8AC3E}">
        <p14:creationId xmlns:p14="http://schemas.microsoft.com/office/powerpoint/2010/main" val="922339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83518"/>
            <a:ext cx="6912768" cy="460648"/>
          </a:xfrm>
        </p:spPr>
        <p:txBody>
          <a:bodyPr/>
          <a:lstStyle/>
          <a:p>
            <a:r>
              <a:rPr lang="en-US" dirty="0"/>
              <a:t>What is the level of employee satisfaction with the company? How many employees are satisfied vs. dissatisfied?</a:t>
            </a:r>
          </a:p>
          <a:p>
            <a:endParaRPr lang="en-US" dirty="0"/>
          </a:p>
        </p:txBody>
      </p:sp>
      <p:sp>
        <p:nvSpPr>
          <p:cNvPr id="4" name="Content Placeholder 3"/>
          <p:cNvSpPr>
            <a:spLocks noGrp="1"/>
          </p:cNvSpPr>
          <p:nvPr>
            <p:ph idx="10"/>
          </p:nvPr>
        </p:nvSpPr>
        <p:spPr>
          <a:xfrm>
            <a:off x="1990056" y="1275606"/>
            <a:ext cx="6912768" cy="2995737"/>
          </a:xfrm>
        </p:spPr>
        <p:txBody>
          <a:bodyPr/>
          <a:lstStyle/>
          <a:p>
            <a:r>
              <a:rPr lang="en-US" dirty="0"/>
              <a:t>The majority of employees are in the “Satisfied” category. On the vertical axis (count), it can be seen that the number of satisfied employees is more than 250 people.</a:t>
            </a:r>
          </a:p>
          <a:p>
            <a:r>
              <a:rPr lang="en-US" dirty="0"/>
              <a:t>Very few employees fall into the “Dissatisfied” category. Based on the graph, the number is below 50 people.</a:t>
            </a:r>
          </a:p>
          <a:p>
            <a:endParaRPr lang="en-US" dirty="0"/>
          </a:p>
          <a:p>
            <a:endParaRPr lang="en-US" dirty="0"/>
          </a:p>
          <a:p>
            <a:r>
              <a:rPr lang="en-US" dirty="0"/>
              <a:t>Most employees are satisfied, with only a few dissatisfied. This indicates that the level of satisfaction in this workplace is quite high.</a:t>
            </a:r>
          </a:p>
        </p:txBody>
      </p:sp>
    </p:spTree>
    <p:extLst>
      <p:ext uri="{BB962C8B-B14F-4D97-AF65-F5344CB8AC3E}">
        <p14:creationId xmlns:p14="http://schemas.microsoft.com/office/powerpoint/2010/main" val="48617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267494"/>
            <a:ext cx="6912768" cy="460648"/>
          </a:xfrm>
        </p:spPr>
        <p:txBody>
          <a:bodyPr/>
          <a:lstStyle/>
          <a:p>
            <a:r>
              <a:rPr lang="en-US" dirty="0"/>
              <a:t>What is the average number of </a:t>
            </a:r>
            <a:r>
              <a:rPr lang="en-US" dirty="0" err="1"/>
              <a:t>tardies</a:t>
            </a:r>
            <a:r>
              <a:rPr lang="en-US" dirty="0"/>
              <a:t> an employee has had in the past month?</a:t>
            </a:r>
          </a:p>
        </p:txBody>
      </p:sp>
      <p:sp>
        <p:nvSpPr>
          <p:cNvPr id="4" name="Content Placeholder 3"/>
          <p:cNvSpPr>
            <a:spLocks noGrp="1"/>
          </p:cNvSpPr>
          <p:nvPr>
            <p:ph idx="10"/>
          </p:nvPr>
        </p:nvSpPr>
        <p:spPr>
          <a:xfrm>
            <a:off x="1777762" y="1059582"/>
            <a:ext cx="6912768" cy="2995737"/>
          </a:xfrm>
        </p:spPr>
        <p:txBody>
          <a:bodyPr/>
          <a:lstStyle/>
          <a:p>
            <a:endParaRPr lang="en-US" dirty="0" smtClean="0"/>
          </a:p>
          <a:p>
            <a:endParaRPr lang="en-US" dirty="0"/>
          </a:p>
          <a:p>
            <a:endParaRPr lang="en-US" dirty="0" smtClean="0"/>
          </a:p>
          <a:p>
            <a:r>
              <a:rPr lang="en-US" dirty="0" smtClean="0"/>
              <a:t>From </a:t>
            </a:r>
            <a:r>
              <a:rPr lang="en-US" dirty="0"/>
              <a:t>the results obtained, the average employee tardiness in the last month was 0.41 times, this shows that in general employees are rarely late.</a:t>
            </a:r>
          </a:p>
        </p:txBody>
      </p:sp>
      <p:pic>
        <p:nvPicPr>
          <p:cNvPr id="6" name="Picture 5"/>
          <p:cNvPicPr>
            <a:picLocks noChangeAspect="1"/>
          </p:cNvPicPr>
          <p:nvPr/>
        </p:nvPicPr>
        <p:blipFill>
          <a:blip r:embed="rId2"/>
          <a:stretch>
            <a:fillRect/>
          </a:stretch>
        </p:blipFill>
        <p:spPr>
          <a:xfrm>
            <a:off x="1777762" y="1275606"/>
            <a:ext cx="7113454" cy="301864"/>
          </a:xfrm>
          <a:prstGeom prst="rect">
            <a:avLst/>
          </a:prstGeom>
        </p:spPr>
      </p:pic>
    </p:spTree>
    <p:extLst>
      <p:ext uri="{BB962C8B-B14F-4D97-AF65-F5344CB8AC3E}">
        <p14:creationId xmlns:p14="http://schemas.microsoft.com/office/powerpoint/2010/main" val="1669735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267494"/>
            <a:ext cx="6912768" cy="460648"/>
          </a:xfrm>
        </p:spPr>
        <p:txBody>
          <a:bodyPr/>
          <a:lstStyle/>
          <a:p>
            <a:r>
              <a:rPr lang="en-US" dirty="0"/>
              <a:t>Are there any outliers in the number of employee tardiness?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131568" y="915566"/>
            <a:ext cx="4629744" cy="4033984"/>
          </a:xfrm>
        </p:spPr>
      </p:pic>
    </p:spTree>
    <p:extLst>
      <p:ext uri="{BB962C8B-B14F-4D97-AF65-F5344CB8AC3E}">
        <p14:creationId xmlns:p14="http://schemas.microsoft.com/office/powerpoint/2010/main" val="3600999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11510"/>
            <a:ext cx="6912768" cy="460648"/>
          </a:xfrm>
        </p:spPr>
        <p:txBody>
          <a:bodyPr/>
          <a:lstStyle/>
          <a:p>
            <a:r>
              <a:rPr lang="en-US" dirty="0"/>
              <a:t>Are there any outliers in the number of employee tardiness?</a:t>
            </a:r>
          </a:p>
          <a:p>
            <a:endParaRPr lang="en-US" dirty="0"/>
          </a:p>
        </p:txBody>
      </p:sp>
      <p:sp>
        <p:nvSpPr>
          <p:cNvPr id="4" name="Content Placeholder 3"/>
          <p:cNvSpPr>
            <a:spLocks noGrp="1"/>
          </p:cNvSpPr>
          <p:nvPr>
            <p:ph idx="10"/>
          </p:nvPr>
        </p:nvSpPr>
        <p:spPr>
          <a:xfrm>
            <a:off x="1990056" y="1059582"/>
            <a:ext cx="6912768" cy="2995737"/>
          </a:xfrm>
        </p:spPr>
        <p:txBody>
          <a:bodyPr/>
          <a:lstStyle/>
          <a:p>
            <a:r>
              <a:rPr lang="en-US" dirty="0"/>
              <a:t>There are some points that lie far from the boxplot line, which indicates the presence of outliers. This means that there are some employees who experience much higher tardiness than others.</a:t>
            </a:r>
          </a:p>
          <a:p>
            <a:r>
              <a:rPr lang="en-US" dirty="0"/>
              <a:t>There is no median line in the box, indicating that the distribution of the data is skewed. The majority of employees may have a very low amount of tardiness</a:t>
            </a:r>
          </a:p>
        </p:txBody>
      </p:sp>
    </p:spTree>
    <p:extLst>
      <p:ext uri="{BB962C8B-B14F-4D97-AF65-F5344CB8AC3E}">
        <p14:creationId xmlns:p14="http://schemas.microsoft.com/office/powerpoint/2010/main" val="1606026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Data Pre-Processing</a:t>
            </a:r>
            <a:endParaRPr lang="ko-KR" altLang="en-US" dirty="0"/>
          </a:p>
        </p:txBody>
      </p:sp>
      <p:sp>
        <p:nvSpPr>
          <p:cNvPr id="5" name="Content Placeholder 4"/>
          <p:cNvSpPr>
            <a:spLocks noGrp="1"/>
          </p:cNvSpPr>
          <p:nvPr>
            <p:ph idx="10"/>
          </p:nvPr>
        </p:nvSpPr>
        <p:spPr>
          <a:xfrm>
            <a:off x="1728192" y="1321711"/>
            <a:ext cx="6912768" cy="2995737"/>
          </a:xfrm>
        </p:spPr>
        <p:txBody>
          <a:bodyPr/>
          <a:lstStyle/>
          <a:p>
            <a:r>
              <a:rPr lang="en-US" altLang="ko-KR" dirty="0">
                <a:latin typeface="Arial" pitchFamily="34" charset="0"/>
                <a:cs typeface="Arial" pitchFamily="34" charset="0"/>
              </a:rPr>
              <a:t>The dataset contains 25 columns with data types float 5, integer 2, object 18 with a total of 287 rows among others</a:t>
            </a:r>
            <a:r>
              <a:rPr lang="en-US" altLang="ko-KR" dirty="0" smtClean="0">
                <a:latin typeface="Arial" pitchFamily="34" charset="0"/>
                <a:cs typeface="Arial" pitchFamily="34" charset="0"/>
              </a:rPr>
              <a:t>:</a:t>
            </a:r>
          </a:p>
          <a:p>
            <a:r>
              <a:rPr lang="en-US" altLang="ko-KR" dirty="0" smtClean="0">
                <a:latin typeface="Arial" pitchFamily="34" charset="0"/>
                <a:cs typeface="Arial" pitchFamily="34" charset="0"/>
              </a:rPr>
              <a:t>Username </a:t>
            </a:r>
            <a:r>
              <a:rPr lang="en-US" altLang="ko-KR" dirty="0">
                <a:latin typeface="Arial" pitchFamily="34" charset="0"/>
                <a:cs typeface="Arial" pitchFamily="34" charset="0"/>
              </a:rPr>
              <a:t>			</a:t>
            </a:r>
            <a:r>
              <a:rPr lang="en-US" altLang="ko-KR" dirty="0" err="1" smtClean="0">
                <a:latin typeface="Arial" pitchFamily="34" charset="0"/>
                <a:cs typeface="Arial" pitchFamily="34" charset="0"/>
              </a:rPr>
              <a:t>SkorKepuasanPegawai</a:t>
            </a:r>
            <a:r>
              <a:rPr lang="en-US" altLang="ko-KR" dirty="0">
                <a:latin typeface="Arial" pitchFamily="34" charset="0"/>
                <a:cs typeface="Arial" pitchFamily="34" charset="0"/>
              </a:rPr>
              <a:t>	</a:t>
            </a:r>
            <a:r>
              <a:rPr lang="en-US" altLang="ko-KR" dirty="0" smtClean="0">
                <a:latin typeface="Arial" pitchFamily="34" charset="0"/>
                <a:cs typeface="Arial" pitchFamily="34" charset="0"/>
              </a:rPr>
              <a:t>	</a:t>
            </a:r>
          </a:p>
          <a:p>
            <a:r>
              <a:rPr lang="en-US" altLang="ko-KR" dirty="0" err="1">
                <a:latin typeface="Arial" pitchFamily="34" charset="0"/>
                <a:cs typeface="Arial" pitchFamily="34" charset="0"/>
              </a:rPr>
              <a:t>EnterpriseID</a:t>
            </a:r>
            <a:r>
              <a:rPr lang="en-US" altLang="ko-KR" dirty="0">
                <a:latin typeface="Arial" pitchFamily="34" charset="0"/>
                <a:cs typeface="Arial" pitchFamily="34" charset="0"/>
              </a:rPr>
              <a:t> 		</a:t>
            </a:r>
            <a:r>
              <a:rPr lang="en-US" altLang="ko-KR" dirty="0" err="1">
                <a:latin typeface="Arial" pitchFamily="34" charset="0"/>
                <a:cs typeface="Arial" pitchFamily="34" charset="0"/>
              </a:rPr>
              <a:t>JumlahKeikutsertaanProjek</a:t>
            </a:r>
            <a:r>
              <a:rPr lang="en-US" altLang="ko-KR" dirty="0">
                <a:latin typeface="Arial" pitchFamily="34" charset="0"/>
                <a:cs typeface="Arial" pitchFamily="34" charset="0"/>
              </a:rPr>
              <a:t> </a:t>
            </a:r>
            <a:r>
              <a:rPr lang="en-US" altLang="ko-KR" dirty="0" smtClean="0">
                <a:latin typeface="Arial" pitchFamily="34" charset="0"/>
                <a:cs typeface="Arial" pitchFamily="34" charset="0"/>
              </a:rPr>
              <a:t>	</a:t>
            </a:r>
          </a:p>
          <a:p>
            <a:r>
              <a:rPr lang="en-US" altLang="ko-KR" dirty="0" err="1">
                <a:latin typeface="Arial" pitchFamily="34" charset="0"/>
                <a:cs typeface="Arial" pitchFamily="34" charset="0"/>
              </a:rPr>
              <a:t>JenisKelamin</a:t>
            </a:r>
            <a:r>
              <a:rPr lang="en-US" altLang="ko-KR" dirty="0">
                <a:latin typeface="Arial" pitchFamily="34" charset="0"/>
                <a:cs typeface="Arial" pitchFamily="34" charset="0"/>
              </a:rPr>
              <a:t> 		</a:t>
            </a:r>
            <a:r>
              <a:rPr lang="en-US" altLang="ko-KR" dirty="0" err="1">
                <a:latin typeface="Arial" pitchFamily="34" charset="0"/>
                <a:cs typeface="Arial" pitchFamily="34" charset="0"/>
              </a:rPr>
              <a:t>JumlahKeterlambatanSebulanTerakhir</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StatusKepegawaian</a:t>
            </a:r>
            <a:r>
              <a:rPr lang="en-US" altLang="ko-KR" dirty="0">
                <a:latin typeface="Arial" pitchFamily="34" charset="0"/>
                <a:cs typeface="Arial" pitchFamily="34" charset="0"/>
              </a:rPr>
              <a:t> 		</a:t>
            </a:r>
            <a:r>
              <a:rPr lang="en-US" altLang="ko-KR" dirty="0" err="1">
                <a:latin typeface="Arial" pitchFamily="34" charset="0"/>
                <a:cs typeface="Arial" pitchFamily="34" charset="0"/>
              </a:rPr>
              <a:t>JumlahKetidakhadiran</a:t>
            </a:r>
            <a:r>
              <a:rPr lang="en-US" altLang="ko-KR" dirty="0">
                <a:latin typeface="Arial" pitchFamily="34" charset="0"/>
                <a:cs typeface="Arial" pitchFamily="34" charset="0"/>
              </a:rPr>
              <a:t> </a:t>
            </a:r>
            <a:r>
              <a:rPr lang="en-US" altLang="ko-KR" dirty="0" smtClean="0">
                <a:latin typeface="Arial" pitchFamily="34" charset="0"/>
                <a:cs typeface="Arial" pitchFamily="34" charset="0"/>
              </a:rPr>
              <a:t>		</a:t>
            </a:r>
          </a:p>
          <a:p>
            <a:r>
              <a:rPr lang="en-US" altLang="ko-KR" dirty="0" err="1">
                <a:latin typeface="Arial" pitchFamily="34" charset="0"/>
                <a:cs typeface="Arial" pitchFamily="34" charset="0"/>
              </a:rPr>
              <a:t>Pekerjaan</a:t>
            </a:r>
            <a:r>
              <a:rPr lang="en-US" altLang="ko-KR" dirty="0">
                <a:latin typeface="Arial" pitchFamily="34" charset="0"/>
                <a:cs typeface="Arial" pitchFamily="34" charset="0"/>
              </a:rPr>
              <a:t> </a:t>
            </a:r>
            <a:r>
              <a:rPr lang="en-US" altLang="ko-KR" dirty="0" smtClean="0">
                <a:latin typeface="Arial" pitchFamily="34" charset="0"/>
                <a:cs typeface="Arial" pitchFamily="34" charset="0"/>
              </a:rPr>
              <a:t>		</a:t>
            </a:r>
            <a:r>
              <a:rPr lang="en-US" altLang="ko-KR" dirty="0">
                <a:latin typeface="Arial" pitchFamily="34" charset="0"/>
                <a:cs typeface="Arial" pitchFamily="34" charset="0"/>
              </a:rPr>
              <a:t>	</a:t>
            </a:r>
            <a:r>
              <a:rPr lang="en-US" altLang="ko-KR" dirty="0" err="1">
                <a:latin typeface="Arial" pitchFamily="34" charset="0"/>
                <a:cs typeface="Arial" pitchFamily="34" charset="0"/>
              </a:rPr>
              <a:t>NomorHP</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JenjangKarir</a:t>
            </a:r>
            <a:r>
              <a:rPr lang="en-US" altLang="ko-KR" dirty="0">
                <a:latin typeface="Arial" pitchFamily="34" charset="0"/>
                <a:cs typeface="Arial" pitchFamily="34" charset="0"/>
              </a:rPr>
              <a:t> 		Email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PerformancePegawai</a:t>
            </a:r>
            <a:r>
              <a:rPr lang="en-US" altLang="ko-KR" dirty="0">
                <a:latin typeface="Arial" pitchFamily="34" charset="0"/>
                <a:cs typeface="Arial" pitchFamily="34" charset="0"/>
              </a:rPr>
              <a:t> 		</a:t>
            </a:r>
            <a:r>
              <a:rPr lang="en-US" altLang="ko-KR" dirty="0" err="1">
                <a:latin typeface="Arial" pitchFamily="34" charset="0"/>
                <a:cs typeface="Arial" pitchFamily="34" charset="0"/>
              </a:rPr>
              <a:t>TingkatPendidikan</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AsalDaerah</a:t>
            </a:r>
            <a:r>
              <a:rPr lang="en-US" altLang="ko-KR" dirty="0">
                <a:latin typeface="Arial" pitchFamily="34" charset="0"/>
                <a:cs typeface="Arial" pitchFamily="34" charset="0"/>
              </a:rPr>
              <a:t> 		</a:t>
            </a:r>
            <a:r>
              <a:rPr lang="en-US" altLang="ko-KR" dirty="0" err="1">
                <a:latin typeface="Arial" pitchFamily="34" charset="0"/>
                <a:cs typeface="Arial" pitchFamily="34" charset="0"/>
              </a:rPr>
              <a:t>PernahBekerja</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HiringPlatform</a:t>
            </a:r>
            <a:r>
              <a:rPr lang="en-US" altLang="ko-KR" dirty="0">
                <a:latin typeface="Arial" pitchFamily="34" charset="0"/>
                <a:cs typeface="Arial" pitchFamily="34" charset="0"/>
              </a:rPr>
              <a:t> 		</a:t>
            </a:r>
            <a:r>
              <a:rPr lang="en-US" altLang="ko-KR" dirty="0" err="1">
                <a:latin typeface="Arial" pitchFamily="34" charset="0"/>
                <a:cs typeface="Arial" pitchFamily="34" charset="0"/>
              </a:rPr>
              <a:t>IkutProgramLOP</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SkorSurveyEngagement</a:t>
            </a:r>
            <a:r>
              <a:rPr lang="en-US" altLang="ko-KR" dirty="0">
                <a:latin typeface="Arial" pitchFamily="34" charset="0"/>
                <a:cs typeface="Arial" pitchFamily="34" charset="0"/>
              </a:rPr>
              <a:t> 	</a:t>
            </a:r>
            <a:r>
              <a:rPr lang="en-US" altLang="ko-KR" dirty="0" err="1">
                <a:latin typeface="Arial" pitchFamily="34" charset="0"/>
                <a:cs typeface="Arial" pitchFamily="34" charset="0"/>
              </a:rPr>
              <a:t>AlasanResign</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TanggalLahir</a:t>
            </a:r>
            <a:r>
              <a:rPr lang="en-US" altLang="ko-KR" dirty="0">
                <a:latin typeface="Arial" pitchFamily="34" charset="0"/>
                <a:cs typeface="Arial" pitchFamily="34" charset="0"/>
              </a:rPr>
              <a:t> 		</a:t>
            </a:r>
            <a:r>
              <a:rPr lang="en-US" altLang="ko-KR" dirty="0" err="1">
                <a:latin typeface="Arial" pitchFamily="34" charset="0"/>
                <a:cs typeface="Arial" pitchFamily="34" charset="0"/>
              </a:rPr>
              <a:t>TanggalHiring</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r>
              <a:rPr lang="en-US" altLang="ko-KR" dirty="0" err="1">
                <a:latin typeface="Arial" pitchFamily="34" charset="0"/>
                <a:cs typeface="Arial" pitchFamily="34" charset="0"/>
              </a:rPr>
              <a:t>TanggalPenilaianKaryawan</a:t>
            </a:r>
            <a:r>
              <a:rPr lang="en-US" altLang="ko-KR" dirty="0">
                <a:latin typeface="Arial" pitchFamily="34" charset="0"/>
                <a:cs typeface="Arial" pitchFamily="34" charset="0"/>
              </a:rPr>
              <a:t> 	</a:t>
            </a:r>
            <a:r>
              <a:rPr lang="en-US" altLang="ko-KR" dirty="0" err="1">
                <a:latin typeface="Arial" pitchFamily="34" charset="0"/>
                <a:cs typeface="Arial" pitchFamily="34" charset="0"/>
              </a:rPr>
              <a:t>TanggalResign</a:t>
            </a:r>
            <a:r>
              <a:rPr lang="en-US" altLang="ko-KR" dirty="0">
                <a:latin typeface="Arial" pitchFamily="34" charset="0"/>
                <a:cs typeface="Arial" pitchFamily="34" charset="0"/>
              </a:rPr>
              <a:t> </a:t>
            </a:r>
            <a:endParaRPr lang="en-US" altLang="ko-KR" dirty="0" smtClean="0">
              <a:latin typeface="Arial" pitchFamily="34" charset="0"/>
              <a:cs typeface="Arial" pitchFamily="34" charset="0"/>
            </a:endParaRPr>
          </a:p>
          <a:p>
            <a:endParaRPr lang="ko-KR" altLang="en-US" dirty="0">
              <a:latin typeface="Arial" pitchFamily="34" charset="0"/>
              <a:cs typeface="Arial" pitchFamily="34" charset="0"/>
            </a:endParaRPr>
          </a:p>
        </p:txBody>
      </p:sp>
      <p:sp>
        <p:nvSpPr>
          <p:cNvPr id="4" name="Content Placeholder 3"/>
          <p:cNvSpPr>
            <a:spLocks noGrp="1"/>
          </p:cNvSpPr>
          <p:nvPr>
            <p:ph idx="1"/>
          </p:nvPr>
        </p:nvSpPr>
        <p:spPr>
          <a:xfrm>
            <a:off x="1979712" y="861063"/>
            <a:ext cx="6912768" cy="460648"/>
          </a:xfrm>
        </p:spPr>
        <p:txBody>
          <a:bodyPr/>
          <a:lstStyle/>
          <a:p>
            <a:r>
              <a:rPr lang="en-US" dirty="0"/>
              <a:t>Checking the contents of the dataset</a:t>
            </a:r>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300" y="195486"/>
            <a:ext cx="6912768" cy="460648"/>
          </a:xfrm>
        </p:spPr>
        <p:txBody>
          <a:bodyPr/>
          <a:lstStyle/>
          <a:p>
            <a:r>
              <a:rPr lang="en-US" dirty="0"/>
              <a:t>What percentage of employees are never late?</a:t>
            </a:r>
          </a:p>
        </p:txBody>
      </p:sp>
      <p:pic>
        <p:nvPicPr>
          <p:cNvPr id="5" name="Content Placeholder 4"/>
          <p:cNvPicPr>
            <a:picLocks noGrp="1" noChangeAspect="1"/>
          </p:cNvPicPr>
          <p:nvPr>
            <p:ph idx="10"/>
          </p:nvPr>
        </p:nvPicPr>
        <p:blipFill>
          <a:blip r:embed="rId2"/>
          <a:stretch>
            <a:fillRect/>
          </a:stretch>
        </p:blipFill>
        <p:spPr>
          <a:xfrm>
            <a:off x="1907704" y="915566"/>
            <a:ext cx="6595842" cy="40769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5751" y="1323256"/>
            <a:ext cx="4999748" cy="3785147"/>
          </a:xfrm>
          <a:prstGeom prst="rect">
            <a:avLst/>
          </a:prstGeom>
        </p:spPr>
      </p:pic>
    </p:spTree>
    <p:extLst>
      <p:ext uri="{BB962C8B-B14F-4D97-AF65-F5344CB8AC3E}">
        <p14:creationId xmlns:p14="http://schemas.microsoft.com/office/powerpoint/2010/main" val="538554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7841" y="267494"/>
            <a:ext cx="6912768" cy="460648"/>
          </a:xfrm>
        </p:spPr>
        <p:txBody>
          <a:bodyPr/>
          <a:lstStyle/>
          <a:p>
            <a:r>
              <a:rPr lang="en-US" dirty="0"/>
              <a:t>What percentage of employees are never late?</a:t>
            </a:r>
          </a:p>
          <a:p>
            <a:endParaRPr lang="en-US" dirty="0"/>
          </a:p>
        </p:txBody>
      </p:sp>
      <p:sp>
        <p:nvSpPr>
          <p:cNvPr id="4" name="Content Placeholder 3"/>
          <p:cNvSpPr>
            <a:spLocks noGrp="1"/>
          </p:cNvSpPr>
          <p:nvPr>
            <p:ph idx="10"/>
          </p:nvPr>
        </p:nvSpPr>
        <p:spPr>
          <a:xfrm>
            <a:off x="1997841" y="728142"/>
            <a:ext cx="6912768" cy="2995737"/>
          </a:xfrm>
        </p:spPr>
        <p:txBody>
          <a:bodyPr/>
          <a:lstStyle/>
          <a:p>
            <a:r>
              <a:rPr lang="en-US" dirty="0"/>
              <a:t>Based on this visualization, it can be concluded that this company has a good work culture related to punctuality. The majority of its employees show high commitment to work by always arriving on time.</a:t>
            </a:r>
          </a:p>
        </p:txBody>
      </p:sp>
    </p:spTree>
    <p:extLst>
      <p:ext uri="{BB962C8B-B14F-4D97-AF65-F5344CB8AC3E}">
        <p14:creationId xmlns:p14="http://schemas.microsoft.com/office/powerpoint/2010/main" val="1186863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267494"/>
            <a:ext cx="6912768" cy="460648"/>
          </a:xfrm>
        </p:spPr>
        <p:txBody>
          <a:bodyPr/>
          <a:lstStyle/>
          <a:p>
            <a:r>
              <a:rPr lang="en-US" dirty="0"/>
              <a:t>What is the distribution of employee absenteeism?</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987552" y="728142"/>
            <a:ext cx="4917776" cy="4284952"/>
          </a:xfrm>
        </p:spPr>
      </p:pic>
    </p:spTree>
    <p:extLst>
      <p:ext uri="{BB962C8B-B14F-4D97-AF65-F5344CB8AC3E}">
        <p14:creationId xmlns:p14="http://schemas.microsoft.com/office/powerpoint/2010/main" val="270903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9345" y="267494"/>
            <a:ext cx="6912768" cy="460648"/>
          </a:xfrm>
        </p:spPr>
        <p:txBody>
          <a:bodyPr/>
          <a:lstStyle/>
          <a:p>
            <a:r>
              <a:rPr lang="en-US" dirty="0"/>
              <a:t>What is the distribution of employee absenteeism?</a:t>
            </a:r>
          </a:p>
          <a:p>
            <a:endParaRPr lang="en-US" dirty="0"/>
          </a:p>
        </p:txBody>
      </p:sp>
      <p:sp>
        <p:nvSpPr>
          <p:cNvPr id="4" name="Content Placeholder 3"/>
          <p:cNvSpPr>
            <a:spLocks noGrp="1"/>
          </p:cNvSpPr>
          <p:nvPr>
            <p:ph idx="10"/>
          </p:nvPr>
        </p:nvSpPr>
        <p:spPr>
          <a:xfrm>
            <a:off x="1989345" y="728142"/>
            <a:ext cx="6912768" cy="2995737"/>
          </a:xfrm>
        </p:spPr>
        <p:txBody>
          <a:bodyPr/>
          <a:lstStyle/>
          <a:p>
            <a:r>
              <a:rPr lang="en-US" dirty="0"/>
              <a:t>Most employees have a number of absences between about 5 to 15 days a year. This can be seen from the significant length of the box in that range.</a:t>
            </a:r>
          </a:p>
          <a:p>
            <a:r>
              <a:rPr lang="en-US" dirty="0"/>
              <a:t>The median absence is around 10 days. This means that half of the employees have less than 10 days of absence, and the other half have more than 10 days.</a:t>
            </a:r>
          </a:p>
          <a:p>
            <a:r>
              <a:rPr lang="en-US" dirty="0"/>
              <a:t>The inter-quartile range (IQR) is quite narrow, indicating that most of the data is concentrated in a not too wide range.</a:t>
            </a:r>
          </a:p>
          <a:p>
            <a:r>
              <a:rPr lang="en-US" dirty="0"/>
              <a:t>There are some employees who have a much higher than average number of absences (outliers). This is evident from the points that lie outside the upper whiskers.</a:t>
            </a:r>
          </a:p>
        </p:txBody>
      </p:sp>
    </p:spTree>
    <p:extLst>
      <p:ext uri="{BB962C8B-B14F-4D97-AF65-F5344CB8AC3E}">
        <p14:creationId xmlns:p14="http://schemas.microsoft.com/office/powerpoint/2010/main" val="3880216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average length of employment (calculated from the date of hire)?</a:t>
            </a:r>
          </a:p>
          <a:p>
            <a:endParaRPr lang="en-US" dirty="0"/>
          </a:p>
          <a:p>
            <a:endParaRPr lang="en-US" dirty="0"/>
          </a:p>
        </p:txBody>
      </p:sp>
      <p:sp>
        <p:nvSpPr>
          <p:cNvPr id="4" name="Content Placeholder 3"/>
          <p:cNvSpPr>
            <a:spLocks noGrp="1"/>
          </p:cNvSpPr>
          <p:nvPr>
            <p:ph idx="10"/>
          </p:nvPr>
        </p:nvSpPr>
        <p:spPr>
          <a:xfrm>
            <a:off x="1899701" y="1378269"/>
            <a:ext cx="6912768" cy="2995737"/>
          </a:xfrm>
        </p:spPr>
        <p:txBody>
          <a:bodyPr/>
          <a:lstStyle/>
          <a:p>
            <a:endParaRPr lang="en-US" dirty="0" smtClean="0"/>
          </a:p>
          <a:p>
            <a:endParaRPr lang="en-US" dirty="0"/>
          </a:p>
          <a:p>
            <a:endParaRPr lang="en-US" dirty="0" smtClean="0"/>
          </a:p>
          <a:p>
            <a:endParaRPr lang="en-US" dirty="0"/>
          </a:p>
          <a:p>
            <a:r>
              <a:rPr lang="en-US" dirty="0" smtClean="0"/>
              <a:t>The </a:t>
            </a:r>
            <a:r>
              <a:rPr lang="en-US" dirty="0"/>
              <a:t>average length of time employees work in the company is 3390.41 days, which is equivalent to 9 years.</a:t>
            </a:r>
          </a:p>
        </p:txBody>
      </p:sp>
      <p:pic>
        <p:nvPicPr>
          <p:cNvPr id="5" name="Picture 4"/>
          <p:cNvPicPr>
            <a:picLocks noChangeAspect="1"/>
          </p:cNvPicPr>
          <p:nvPr/>
        </p:nvPicPr>
        <p:blipFill>
          <a:blip r:embed="rId2"/>
          <a:stretch>
            <a:fillRect/>
          </a:stretch>
        </p:blipFill>
        <p:spPr>
          <a:xfrm>
            <a:off x="2123728" y="1563638"/>
            <a:ext cx="6464714" cy="576066"/>
          </a:xfrm>
          <a:prstGeom prst="rect">
            <a:avLst/>
          </a:prstGeom>
        </p:spPr>
      </p:pic>
    </p:spTree>
    <p:extLst>
      <p:ext uri="{BB962C8B-B14F-4D97-AF65-F5344CB8AC3E}">
        <p14:creationId xmlns:p14="http://schemas.microsoft.com/office/powerpoint/2010/main" val="163802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441" y="195486"/>
            <a:ext cx="6912768" cy="460648"/>
          </a:xfrm>
        </p:spPr>
        <p:txBody>
          <a:bodyPr/>
          <a:lstStyle/>
          <a:p>
            <a:r>
              <a:rPr lang="en-US" dirty="0"/>
              <a:t>What is the percentage of Employment Status?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771800" y="656134"/>
            <a:ext cx="4271111" cy="4405297"/>
          </a:xfrm>
        </p:spPr>
      </p:pic>
    </p:spTree>
    <p:extLst>
      <p:ext uri="{BB962C8B-B14F-4D97-AF65-F5344CB8AC3E}">
        <p14:creationId xmlns:p14="http://schemas.microsoft.com/office/powerpoint/2010/main" val="312636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293" y="339502"/>
            <a:ext cx="6912768" cy="460648"/>
          </a:xfrm>
        </p:spPr>
        <p:txBody>
          <a:bodyPr/>
          <a:lstStyle/>
          <a:p>
            <a:r>
              <a:rPr lang="en-US" dirty="0"/>
              <a:t>What is the percentage of Employment Status?</a:t>
            </a:r>
          </a:p>
          <a:p>
            <a:endParaRPr lang="en-US" dirty="0"/>
          </a:p>
        </p:txBody>
      </p:sp>
      <p:sp>
        <p:nvSpPr>
          <p:cNvPr id="4" name="Content Placeholder 3"/>
          <p:cNvSpPr>
            <a:spLocks noGrp="1"/>
          </p:cNvSpPr>
          <p:nvPr>
            <p:ph idx="10"/>
          </p:nvPr>
        </p:nvSpPr>
        <p:spPr>
          <a:xfrm>
            <a:off x="1977293" y="915566"/>
            <a:ext cx="6912768" cy="2995737"/>
          </a:xfrm>
        </p:spPr>
        <p:txBody>
          <a:bodyPr/>
          <a:lstStyle/>
          <a:p>
            <a:r>
              <a:rPr lang="en-US" dirty="0"/>
              <a:t>Full-time (75.6%): This is the largest category, meaning that the majority of employees in the company are full-time employees with 217 employees.</a:t>
            </a:r>
          </a:p>
          <a:p>
            <a:r>
              <a:rPr lang="en-US" dirty="0"/>
              <a:t>Outsourced (23%): This category shows that about 23% of the total employees are outsourced employees, i.e. employees who work through an outsourcing company with 66 employees.</a:t>
            </a:r>
          </a:p>
          <a:p>
            <a:r>
              <a:rPr lang="en-US" dirty="0"/>
              <a:t>Internship (1.4%): This smallest category shows that only a small percentage of the total employees are interns with a headcount of 4 employees.</a:t>
            </a:r>
          </a:p>
        </p:txBody>
      </p:sp>
    </p:spTree>
    <p:extLst>
      <p:ext uri="{BB962C8B-B14F-4D97-AF65-F5344CB8AC3E}">
        <p14:creationId xmlns:p14="http://schemas.microsoft.com/office/powerpoint/2010/main" val="415254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339502"/>
            <a:ext cx="6912768" cy="460648"/>
          </a:xfrm>
        </p:spPr>
        <p:txBody>
          <a:bodyPr/>
          <a:lstStyle/>
          <a:p>
            <a:r>
              <a:rPr lang="en-US" dirty="0"/>
              <a:t>Is there a particular month that has a spike in employee resignations?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843808" y="915566"/>
            <a:ext cx="5205808" cy="4131258"/>
          </a:xfrm>
        </p:spPr>
      </p:pic>
    </p:spTree>
    <p:extLst>
      <p:ext uri="{BB962C8B-B14F-4D97-AF65-F5344CB8AC3E}">
        <p14:creationId xmlns:p14="http://schemas.microsoft.com/office/powerpoint/2010/main" val="2002665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83518"/>
            <a:ext cx="6912768" cy="460648"/>
          </a:xfrm>
        </p:spPr>
        <p:txBody>
          <a:bodyPr/>
          <a:lstStyle/>
          <a:p>
            <a:r>
              <a:rPr lang="en-US" dirty="0"/>
              <a:t>Is there a particular month that has a spike in employee resignations?</a:t>
            </a:r>
          </a:p>
          <a:p>
            <a:endParaRPr lang="en-US" dirty="0"/>
          </a:p>
        </p:txBody>
      </p:sp>
      <p:sp>
        <p:nvSpPr>
          <p:cNvPr id="4" name="Content Placeholder 3"/>
          <p:cNvSpPr>
            <a:spLocks noGrp="1"/>
          </p:cNvSpPr>
          <p:nvPr>
            <p:ph idx="10"/>
          </p:nvPr>
        </p:nvSpPr>
        <p:spPr>
          <a:xfrm>
            <a:off x="1990056" y="1131590"/>
            <a:ext cx="6912768" cy="2995737"/>
          </a:xfrm>
        </p:spPr>
        <p:txBody>
          <a:bodyPr/>
          <a:lstStyle/>
          <a:p>
            <a:r>
              <a:rPr lang="en-US" dirty="0"/>
              <a:t>It can be seen that there is one month where the number of resignations is very high compared to other months, which is the 9th month (September). The number of resignations in that month reached more than 200 employees.</a:t>
            </a:r>
          </a:p>
          <a:p>
            <a:r>
              <a:rPr lang="en-US" dirty="0"/>
              <a:t>Other than the 9th month, the number of resignations in other months is relatively small, with the majority of months having less than 25 resignations.</a:t>
            </a:r>
          </a:p>
          <a:p>
            <a:r>
              <a:rPr lang="en-US" dirty="0"/>
              <a:t>The significant increase in month 9 can be considered an outlier, indicating that there was a particular factor in this month that caused the spike in resignations.</a:t>
            </a:r>
          </a:p>
        </p:txBody>
      </p:sp>
    </p:spTree>
    <p:extLst>
      <p:ext uri="{BB962C8B-B14F-4D97-AF65-F5344CB8AC3E}">
        <p14:creationId xmlns:p14="http://schemas.microsoft.com/office/powerpoint/2010/main" val="1140890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267494"/>
            <a:ext cx="6912768" cy="460648"/>
          </a:xfrm>
        </p:spPr>
        <p:txBody>
          <a:bodyPr/>
          <a:lstStyle/>
          <a:p>
            <a:r>
              <a:rPr lang="en-US" dirty="0"/>
              <a:t>Is there a significant difference in the number of employees based on marital status?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275856" y="843558"/>
            <a:ext cx="4341712" cy="4182222"/>
          </a:xfrm>
        </p:spPr>
      </p:pic>
    </p:spTree>
    <p:extLst>
      <p:ext uri="{BB962C8B-B14F-4D97-AF65-F5344CB8AC3E}">
        <p14:creationId xmlns:p14="http://schemas.microsoft.com/office/powerpoint/2010/main" val="57967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8742" y="123478"/>
            <a:ext cx="6912768" cy="460648"/>
          </a:xfrm>
        </p:spPr>
        <p:txBody>
          <a:bodyPr/>
          <a:lstStyle/>
          <a:p>
            <a:r>
              <a:rPr lang="en-US" dirty="0"/>
              <a:t>The number of unique values in each column</a:t>
            </a:r>
          </a:p>
        </p:txBody>
      </p:sp>
      <p:sp>
        <p:nvSpPr>
          <p:cNvPr id="4" name="Content Placeholder 3"/>
          <p:cNvSpPr>
            <a:spLocks noGrp="1"/>
          </p:cNvSpPr>
          <p:nvPr>
            <p:ph idx="10"/>
          </p:nvPr>
        </p:nvSpPr>
        <p:spPr>
          <a:xfrm>
            <a:off x="1988742" y="699542"/>
            <a:ext cx="6912768" cy="2995737"/>
          </a:xfrm>
        </p:spPr>
        <p:txBody>
          <a:bodyPr/>
          <a:lstStyle/>
          <a:p>
            <a:r>
              <a:rPr lang="en-US" dirty="0"/>
              <a:t>Username: 285		</a:t>
            </a:r>
            <a:r>
              <a:rPr lang="en-US" dirty="0" err="1"/>
              <a:t>JumlahKeterlambatanSebulanTerakhir</a:t>
            </a:r>
            <a:r>
              <a:rPr lang="en-US" dirty="0"/>
              <a:t>: 7</a:t>
            </a:r>
            <a:endParaRPr lang="en-US" dirty="0" smtClean="0"/>
          </a:p>
          <a:p>
            <a:r>
              <a:rPr lang="en-US" dirty="0" err="1"/>
              <a:t>EnterpriseID</a:t>
            </a:r>
            <a:r>
              <a:rPr lang="en-US" dirty="0"/>
              <a:t>: 287		</a:t>
            </a:r>
            <a:r>
              <a:rPr lang="en-US" dirty="0" err="1"/>
              <a:t>JumlahKetidakhadiran</a:t>
            </a:r>
            <a:r>
              <a:rPr lang="en-US" dirty="0"/>
              <a:t>: 22</a:t>
            </a:r>
            <a:endParaRPr lang="en-US" dirty="0" smtClean="0"/>
          </a:p>
          <a:p>
            <a:r>
              <a:rPr lang="en-US" dirty="0" err="1"/>
              <a:t>StatusPernikahan</a:t>
            </a:r>
            <a:r>
              <a:rPr lang="en-US" dirty="0"/>
              <a:t>: 5		</a:t>
            </a:r>
            <a:r>
              <a:rPr lang="en-US" dirty="0" err="1"/>
              <a:t>NomorHP</a:t>
            </a:r>
            <a:r>
              <a:rPr lang="en-US" dirty="0"/>
              <a:t>: 287</a:t>
            </a:r>
            <a:endParaRPr lang="en-US" dirty="0" smtClean="0"/>
          </a:p>
          <a:p>
            <a:r>
              <a:rPr lang="en-US" dirty="0" err="1"/>
              <a:t>JenisKelamin</a:t>
            </a:r>
            <a:r>
              <a:rPr lang="en-US" dirty="0"/>
              <a:t>: 2		Email: 287</a:t>
            </a:r>
            <a:endParaRPr lang="en-US" dirty="0" smtClean="0"/>
          </a:p>
          <a:p>
            <a:r>
              <a:rPr lang="en-US" dirty="0" err="1"/>
              <a:t>StatusKepegawaian</a:t>
            </a:r>
            <a:r>
              <a:rPr lang="en-US" dirty="0"/>
              <a:t>: 3		</a:t>
            </a:r>
            <a:r>
              <a:rPr lang="en-US" dirty="0" err="1"/>
              <a:t>TingkatPendidikan</a:t>
            </a:r>
            <a:r>
              <a:rPr lang="en-US" dirty="0"/>
              <a:t>: </a:t>
            </a:r>
            <a:r>
              <a:rPr lang="en-US" dirty="0" smtClean="0"/>
              <a:t>3</a:t>
            </a:r>
          </a:p>
          <a:p>
            <a:r>
              <a:rPr lang="en-US" dirty="0" err="1"/>
              <a:t>Pekerjaan</a:t>
            </a:r>
            <a:r>
              <a:rPr lang="en-US" dirty="0"/>
              <a:t>: 14		</a:t>
            </a:r>
            <a:r>
              <a:rPr lang="en-US" dirty="0" err="1"/>
              <a:t>PernahBekerja</a:t>
            </a:r>
            <a:r>
              <a:rPr lang="en-US" dirty="0"/>
              <a:t>: 2</a:t>
            </a:r>
            <a:endParaRPr lang="en-US" dirty="0" smtClean="0"/>
          </a:p>
          <a:p>
            <a:r>
              <a:rPr lang="en-US" dirty="0" err="1"/>
              <a:t>JenjangKarir</a:t>
            </a:r>
            <a:r>
              <a:rPr lang="en-US" dirty="0"/>
              <a:t>: 3		</a:t>
            </a:r>
            <a:r>
              <a:rPr lang="en-US" dirty="0" err="1"/>
              <a:t>IkutProgramLOP</a:t>
            </a:r>
            <a:r>
              <a:rPr lang="en-US" dirty="0"/>
              <a:t>: 2</a:t>
            </a:r>
            <a:endParaRPr lang="en-US" dirty="0" smtClean="0"/>
          </a:p>
          <a:p>
            <a:r>
              <a:rPr lang="en-US" dirty="0" err="1"/>
              <a:t>PerformancePegawai</a:t>
            </a:r>
            <a:r>
              <a:rPr lang="en-US" dirty="0"/>
              <a:t>: 5	</a:t>
            </a:r>
            <a:r>
              <a:rPr lang="en-US" dirty="0" err="1"/>
              <a:t>AlasanResign</a:t>
            </a:r>
            <a:r>
              <a:rPr lang="en-US" dirty="0"/>
              <a:t>: 11</a:t>
            </a:r>
            <a:endParaRPr lang="en-US" dirty="0" smtClean="0"/>
          </a:p>
          <a:p>
            <a:r>
              <a:rPr lang="en-US" dirty="0" err="1"/>
              <a:t>AsalDaerah</a:t>
            </a:r>
            <a:r>
              <a:rPr lang="en-US" dirty="0"/>
              <a:t>: 5		</a:t>
            </a:r>
            <a:r>
              <a:rPr lang="en-US" dirty="0" err="1"/>
              <a:t>TanggalLahir</a:t>
            </a:r>
            <a:r>
              <a:rPr lang="en-US" dirty="0"/>
              <a:t>: 284</a:t>
            </a:r>
            <a:endParaRPr lang="en-US" dirty="0" smtClean="0"/>
          </a:p>
          <a:p>
            <a:r>
              <a:rPr lang="en-US" dirty="0" err="1"/>
              <a:t>HiringPlatform</a:t>
            </a:r>
            <a:r>
              <a:rPr lang="en-US" dirty="0"/>
              <a:t>: 9		</a:t>
            </a:r>
            <a:r>
              <a:rPr lang="en-US" dirty="0" err="1"/>
              <a:t>TanggalHiring</a:t>
            </a:r>
            <a:r>
              <a:rPr lang="en-US" dirty="0"/>
              <a:t>: 97</a:t>
            </a:r>
            <a:endParaRPr lang="en-US" dirty="0" smtClean="0"/>
          </a:p>
          <a:p>
            <a:r>
              <a:rPr lang="en-US" dirty="0" err="1"/>
              <a:t>SkorSurveyEngagement</a:t>
            </a:r>
            <a:r>
              <a:rPr lang="en-US" dirty="0"/>
              <a:t>: 5	</a:t>
            </a:r>
            <a:r>
              <a:rPr lang="en-US" dirty="0" err="1"/>
              <a:t>TanggalPenilaianKaryawan</a:t>
            </a:r>
            <a:r>
              <a:rPr lang="en-US" dirty="0"/>
              <a:t>: 127</a:t>
            </a:r>
            <a:endParaRPr lang="en-US" dirty="0" smtClean="0"/>
          </a:p>
          <a:p>
            <a:r>
              <a:rPr lang="en-US" dirty="0" err="1"/>
              <a:t>SkorKepuasanPegawai</a:t>
            </a:r>
            <a:r>
              <a:rPr lang="en-US" dirty="0"/>
              <a:t>: 5	</a:t>
            </a:r>
            <a:r>
              <a:rPr lang="en-US" dirty="0" err="1"/>
              <a:t>TanggalResign</a:t>
            </a:r>
            <a:r>
              <a:rPr lang="en-US" dirty="0"/>
              <a:t>: 53</a:t>
            </a:r>
            <a:endParaRPr lang="en-US" dirty="0" smtClean="0"/>
          </a:p>
          <a:p>
            <a:r>
              <a:rPr lang="en-US" dirty="0" err="1"/>
              <a:t>JumlahKeikutsertaanProjek</a:t>
            </a:r>
            <a:r>
              <a:rPr lang="en-US" dirty="0"/>
              <a:t>: 9</a:t>
            </a:r>
          </a:p>
        </p:txBody>
      </p:sp>
    </p:spTree>
    <p:extLst>
      <p:ext uri="{BB962C8B-B14F-4D97-AF65-F5344CB8AC3E}">
        <p14:creationId xmlns:p14="http://schemas.microsoft.com/office/powerpoint/2010/main" val="2514990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83518"/>
            <a:ext cx="6912768" cy="460648"/>
          </a:xfrm>
        </p:spPr>
        <p:txBody>
          <a:bodyPr/>
          <a:lstStyle/>
          <a:p>
            <a:r>
              <a:rPr lang="en-US" dirty="0"/>
              <a:t>Is there a significant difference in the number of employees based on marital status?</a:t>
            </a:r>
          </a:p>
          <a:p>
            <a:endParaRPr lang="en-US" dirty="0"/>
          </a:p>
        </p:txBody>
      </p:sp>
      <p:sp>
        <p:nvSpPr>
          <p:cNvPr id="4" name="Content Placeholder 3"/>
          <p:cNvSpPr>
            <a:spLocks noGrp="1"/>
          </p:cNvSpPr>
          <p:nvPr>
            <p:ph idx="10"/>
          </p:nvPr>
        </p:nvSpPr>
        <p:spPr>
          <a:xfrm>
            <a:off x="1988367" y="1131590"/>
            <a:ext cx="6912768" cy="2995737"/>
          </a:xfrm>
        </p:spPr>
        <p:txBody>
          <a:bodyPr/>
          <a:lstStyle/>
          <a:p>
            <a:r>
              <a:rPr lang="en-US" dirty="0"/>
              <a:t>Most employees (around 120 people) are unmarried. This suggests that the majority of employees are at an early productive age or may prefer to focus on their careers before getting married.</a:t>
            </a:r>
          </a:p>
          <a:p>
            <a:r>
              <a:rPr lang="en-US" dirty="0"/>
              <a:t>The number of married employees is around 60. This is a significant number, indicating that there is a sizable proportion of employees who already have marital commitments.</a:t>
            </a:r>
          </a:p>
          <a:p>
            <a:r>
              <a:rPr lang="en-US" dirty="0"/>
              <a:t>The “other” and “divorced” categories have a much smaller number compared to the “unmarried” and “married” categories. This indicates that the number of employees with these unusual marital statuses is relatively small within the company.</a:t>
            </a:r>
          </a:p>
        </p:txBody>
      </p:sp>
    </p:spTree>
    <p:extLst>
      <p:ext uri="{BB962C8B-B14F-4D97-AF65-F5344CB8AC3E}">
        <p14:creationId xmlns:p14="http://schemas.microsoft.com/office/powerpoint/2010/main" val="6152613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267494"/>
            <a:ext cx="6912768" cy="460648"/>
          </a:xfrm>
        </p:spPr>
        <p:txBody>
          <a:bodyPr/>
          <a:lstStyle/>
          <a:p>
            <a:r>
              <a:rPr lang="en-US" dirty="0"/>
              <a:t>What is the gender distribution of employees?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915816" y="702219"/>
            <a:ext cx="5061792" cy="4318020"/>
          </a:xfrm>
        </p:spPr>
      </p:pic>
    </p:spTree>
    <p:extLst>
      <p:ext uri="{BB962C8B-B14F-4D97-AF65-F5344CB8AC3E}">
        <p14:creationId xmlns:p14="http://schemas.microsoft.com/office/powerpoint/2010/main" val="3362230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267494"/>
            <a:ext cx="6912768" cy="460648"/>
          </a:xfrm>
        </p:spPr>
        <p:txBody>
          <a:bodyPr/>
          <a:lstStyle/>
          <a:p>
            <a:r>
              <a:rPr lang="en-US" dirty="0"/>
              <a:t>What is the gender distribution of employees?</a:t>
            </a:r>
          </a:p>
          <a:p>
            <a:endParaRPr lang="en-US" dirty="0"/>
          </a:p>
        </p:txBody>
      </p:sp>
      <p:sp>
        <p:nvSpPr>
          <p:cNvPr id="4" name="Content Placeholder 3"/>
          <p:cNvSpPr>
            <a:spLocks noGrp="1"/>
          </p:cNvSpPr>
          <p:nvPr>
            <p:ph idx="10"/>
          </p:nvPr>
        </p:nvSpPr>
        <p:spPr>
          <a:xfrm>
            <a:off x="1990056" y="728142"/>
            <a:ext cx="6912768" cy="2995737"/>
          </a:xfrm>
        </p:spPr>
        <p:txBody>
          <a:bodyPr/>
          <a:lstStyle/>
          <a:p>
            <a:r>
              <a:rPr lang="en-US" dirty="0"/>
              <a:t>There are more female employees than male employees. It is clear that the bar representing the number of female employees is much higher at 167 employees than the bar representing male employees at 120 employees.</a:t>
            </a:r>
          </a:p>
          <a:p>
            <a:r>
              <a:rPr lang="en-US" dirty="0"/>
              <a:t>This significant difference in numbers indicates that the majority of employees are female.</a:t>
            </a:r>
          </a:p>
        </p:txBody>
      </p:sp>
    </p:spTree>
    <p:extLst>
      <p:ext uri="{BB962C8B-B14F-4D97-AF65-F5344CB8AC3E}">
        <p14:creationId xmlns:p14="http://schemas.microsoft.com/office/powerpoint/2010/main" val="886134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123478"/>
            <a:ext cx="6912768" cy="460648"/>
          </a:xfrm>
        </p:spPr>
        <p:txBody>
          <a:bodyPr/>
          <a:lstStyle/>
          <a:p>
            <a:r>
              <a:rPr lang="en-US" dirty="0"/>
              <a:t>How many employees are there at each education level?</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762388" y="843558"/>
            <a:ext cx="5368647" cy="4074265"/>
          </a:xfrm>
        </p:spPr>
      </p:pic>
    </p:spTree>
    <p:extLst>
      <p:ext uri="{BB962C8B-B14F-4D97-AF65-F5344CB8AC3E}">
        <p14:creationId xmlns:p14="http://schemas.microsoft.com/office/powerpoint/2010/main" val="4237139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267494"/>
            <a:ext cx="6912768" cy="460648"/>
          </a:xfrm>
        </p:spPr>
        <p:txBody>
          <a:bodyPr/>
          <a:lstStyle/>
          <a:p>
            <a:r>
              <a:rPr lang="en-US" dirty="0"/>
              <a:t>How many employees are there at each education level?</a:t>
            </a:r>
          </a:p>
          <a:p>
            <a:endParaRPr lang="en-US" dirty="0"/>
          </a:p>
        </p:txBody>
      </p:sp>
      <p:sp>
        <p:nvSpPr>
          <p:cNvPr id="4" name="Content Placeholder 3"/>
          <p:cNvSpPr>
            <a:spLocks noGrp="1"/>
          </p:cNvSpPr>
          <p:nvPr>
            <p:ph idx="10"/>
          </p:nvPr>
        </p:nvSpPr>
        <p:spPr>
          <a:xfrm>
            <a:off x="1990056" y="761108"/>
            <a:ext cx="6912768" cy="2995737"/>
          </a:xfrm>
        </p:spPr>
        <p:txBody>
          <a:bodyPr/>
          <a:lstStyle/>
          <a:p>
            <a:r>
              <a:rPr lang="en-US" dirty="0"/>
              <a:t>The majority of employees (175 people) have a bachelor's degree. This indicates that companies tend to recruit employees with a minimum academic qualification of S1.</a:t>
            </a:r>
          </a:p>
          <a:p>
            <a:r>
              <a:rPr lang="en-US" dirty="0"/>
              <a:t>The number of employees with master's degrees is quite significant (around 85 people). This indicates that the company also values employees with postgraduate education.</a:t>
            </a:r>
          </a:p>
          <a:p>
            <a:r>
              <a:rPr lang="en-US" dirty="0"/>
              <a:t>The number of employees with doctoral degrees is the least (around 25 people). This may be because there are relatively fewer positions that require doctoral qualifications or other specific requirements that limit the number of candidates.</a:t>
            </a:r>
          </a:p>
        </p:txBody>
      </p:sp>
    </p:spTree>
    <p:extLst>
      <p:ext uri="{BB962C8B-B14F-4D97-AF65-F5344CB8AC3E}">
        <p14:creationId xmlns:p14="http://schemas.microsoft.com/office/powerpoint/2010/main" val="1593466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204" y="267494"/>
            <a:ext cx="6912768" cy="460648"/>
          </a:xfrm>
        </p:spPr>
        <p:txBody>
          <a:bodyPr/>
          <a:lstStyle/>
          <a:p>
            <a:r>
              <a:rPr lang="en-US" dirty="0"/>
              <a:t>Is there a significant relationship between education level and employee performance?</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059833" y="843558"/>
            <a:ext cx="4747510" cy="3747676"/>
          </a:xfrm>
        </p:spPr>
      </p:pic>
      <p:pic>
        <p:nvPicPr>
          <p:cNvPr id="6" name="Picture 5"/>
          <p:cNvPicPr>
            <a:picLocks noChangeAspect="1"/>
          </p:cNvPicPr>
          <p:nvPr/>
        </p:nvPicPr>
        <p:blipFill>
          <a:blip r:embed="rId3"/>
          <a:stretch>
            <a:fillRect/>
          </a:stretch>
        </p:blipFill>
        <p:spPr>
          <a:xfrm>
            <a:off x="1965863" y="4679038"/>
            <a:ext cx="6753225" cy="381000"/>
          </a:xfrm>
          <a:prstGeom prst="rect">
            <a:avLst/>
          </a:prstGeom>
        </p:spPr>
      </p:pic>
    </p:spTree>
    <p:extLst>
      <p:ext uri="{BB962C8B-B14F-4D97-AF65-F5344CB8AC3E}">
        <p14:creationId xmlns:p14="http://schemas.microsoft.com/office/powerpoint/2010/main" val="2249209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11510"/>
            <a:ext cx="6912768" cy="460648"/>
          </a:xfrm>
        </p:spPr>
        <p:txBody>
          <a:bodyPr/>
          <a:lstStyle/>
          <a:p>
            <a:r>
              <a:rPr lang="en-US" dirty="0"/>
              <a:t>Is there a significant relationship between education level and employee performance?</a:t>
            </a:r>
          </a:p>
          <a:p>
            <a:endParaRPr lang="en-US" dirty="0"/>
          </a:p>
        </p:txBody>
      </p:sp>
      <p:sp>
        <p:nvSpPr>
          <p:cNvPr id="4" name="Content Placeholder 3"/>
          <p:cNvSpPr>
            <a:spLocks noGrp="1"/>
          </p:cNvSpPr>
          <p:nvPr>
            <p:ph idx="10"/>
          </p:nvPr>
        </p:nvSpPr>
        <p:spPr>
          <a:xfrm>
            <a:off x="1990056" y="1131590"/>
            <a:ext cx="6912768" cy="2995737"/>
          </a:xfrm>
        </p:spPr>
        <p:txBody>
          <a:bodyPr/>
          <a:lstStyle/>
          <a:p>
            <a:r>
              <a:rPr lang="en-US" dirty="0"/>
              <a:t>Bachelor's degree: Employees with a bachelor's degree have the widest range of performance, with a high maximum value. This shows that there are some bachelor's degree employees with excellent performance, but also some who are less good.</a:t>
            </a:r>
          </a:p>
          <a:p>
            <a:r>
              <a:rPr lang="en-US" dirty="0"/>
              <a:t>Masters: Master's employees perform fairly well, with a slightly higher median compared to bachelor's employees. However, the performance range is narrower, which indicates a higher level of consistency in performance.</a:t>
            </a:r>
          </a:p>
          <a:p>
            <a:r>
              <a:rPr lang="en-US" dirty="0"/>
              <a:t>Doctorate: Doctoral employees perform moderately well, with medians similar to those of master's employees. However, there are some outliers (extreme values) that are quite far from the rest of the data range.</a:t>
            </a:r>
          </a:p>
          <a:p>
            <a:r>
              <a:rPr lang="en-US" dirty="0" err="1"/>
              <a:t>Anova</a:t>
            </a:r>
            <a:r>
              <a:rPr lang="en-US" dirty="0"/>
              <a:t> test is then conducted with the results Since the p-value (0.5167) is greater than 0.05, we fail to reject the null hypothesis. That is, there is not enough evidence to state that there is a statistically significant difference between employee performance based on education level.</a:t>
            </a:r>
          </a:p>
        </p:txBody>
      </p:sp>
    </p:spTree>
    <p:extLst>
      <p:ext uri="{BB962C8B-B14F-4D97-AF65-F5344CB8AC3E}">
        <p14:creationId xmlns:p14="http://schemas.microsoft.com/office/powerpoint/2010/main" val="9766053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339502"/>
            <a:ext cx="6912768" cy="460648"/>
          </a:xfrm>
        </p:spPr>
        <p:txBody>
          <a:bodyPr/>
          <a:lstStyle/>
          <a:p>
            <a:r>
              <a:rPr lang="en-US" dirty="0"/>
              <a:t>What is the distribution of employees across different types of jobs?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320617" y="915566"/>
            <a:ext cx="4251646" cy="4058196"/>
          </a:xfrm>
        </p:spPr>
      </p:pic>
    </p:spTree>
    <p:extLst>
      <p:ext uri="{BB962C8B-B14F-4D97-AF65-F5344CB8AC3E}">
        <p14:creationId xmlns:p14="http://schemas.microsoft.com/office/powerpoint/2010/main" val="8132289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267494"/>
            <a:ext cx="6912768" cy="460648"/>
          </a:xfrm>
        </p:spPr>
        <p:txBody>
          <a:bodyPr/>
          <a:lstStyle/>
          <a:p>
            <a:r>
              <a:rPr lang="en-US" dirty="0"/>
              <a:t>What is the distribution of employees across different types of jobs?</a:t>
            </a:r>
          </a:p>
        </p:txBody>
      </p:sp>
      <p:sp>
        <p:nvSpPr>
          <p:cNvPr id="4" name="Content Placeholder 3"/>
          <p:cNvSpPr>
            <a:spLocks noGrp="1"/>
          </p:cNvSpPr>
          <p:nvPr>
            <p:ph idx="10"/>
          </p:nvPr>
        </p:nvSpPr>
        <p:spPr>
          <a:xfrm>
            <a:off x="1990056" y="1059582"/>
            <a:ext cx="6912768" cy="2995737"/>
          </a:xfrm>
        </p:spPr>
        <p:txBody>
          <a:bodyPr/>
          <a:lstStyle/>
          <a:p>
            <a:r>
              <a:rPr lang="en-US" dirty="0"/>
              <a:t>The job with the highest number of employees is Software Engineer (Back End). This indicates that the company has a great need for experts in the field of back-end software development.</a:t>
            </a:r>
          </a:p>
          <a:p>
            <a:r>
              <a:rPr lang="en-US" dirty="0"/>
              <a:t>The Software Engineer (Front End) job also has a significant number of employees. This indicates that companies are also focusing on developing the user interface of their products or services.</a:t>
            </a:r>
          </a:p>
          <a:p>
            <a:r>
              <a:rPr lang="en-US" dirty="0"/>
              <a:t>Other jobs such as Product Designer, Data Analyst, and Data Engineer also have a significant number of employees. This shows that the company pays attention to aspects of product design, data analysis, and data management in its operations.</a:t>
            </a:r>
          </a:p>
          <a:p>
            <a:r>
              <a:rPr lang="en-US" dirty="0"/>
              <a:t>Some jobs have relatively few employees, such as Scrum Master, DevOps Engineer, and Machine Learning Engineer. This may be because the need for these positions is more specific or the number of projects associated with these roles is still limited.</a:t>
            </a:r>
          </a:p>
        </p:txBody>
      </p:sp>
    </p:spTree>
    <p:extLst>
      <p:ext uri="{BB962C8B-B14F-4D97-AF65-F5344CB8AC3E}">
        <p14:creationId xmlns:p14="http://schemas.microsoft.com/office/powerpoint/2010/main" val="2516691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a:t>What are the main reasons employees decide to resign?</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135209" y="566484"/>
            <a:ext cx="4622462" cy="4381530"/>
          </a:xfrm>
        </p:spPr>
      </p:pic>
    </p:spTree>
    <p:extLst>
      <p:ext uri="{BB962C8B-B14F-4D97-AF65-F5344CB8AC3E}">
        <p14:creationId xmlns:p14="http://schemas.microsoft.com/office/powerpoint/2010/main" val="345582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a:t>The number of missing values for each column</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1619672" y="771550"/>
            <a:ext cx="7450312" cy="4204096"/>
          </a:xfrm>
        </p:spPr>
      </p:pic>
    </p:spTree>
    <p:extLst>
      <p:ext uri="{BB962C8B-B14F-4D97-AF65-F5344CB8AC3E}">
        <p14:creationId xmlns:p14="http://schemas.microsoft.com/office/powerpoint/2010/main" val="1550936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339502"/>
            <a:ext cx="6912768" cy="460648"/>
          </a:xfrm>
        </p:spPr>
        <p:txBody>
          <a:bodyPr/>
          <a:lstStyle/>
          <a:p>
            <a:r>
              <a:rPr lang="en-US" dirty="0"/>
              <a:t>What are the main reasons employees decide to resign?</a:t>
            </a:r>
          </a:p>
          <a:p>
            <a:endParaRPr lang="en-US" dirty="0"/>
          </a:p>
        </p:txBody>
      </p:sp>
      <p:sp>
        <p:nvSpPr>
          <p:cNvPr id="4" name="Content Placeholder 3"/>
          <p:cNvSpPr>
            <a:spLocks noGrp="1"/>
          </p:cNvSpPr>
          <p:nvPr>
            <p:ph idx="10"/>
          </p:nvPr>
        </p:nvSpPr>
        <p:spPr>
          <a:xfrm>
            <a:off x="1980315" y="915566"/>
            <a:ext cx="6912768" cy="2995737"/>
          </a:xfrm>
        </p:spPr>
        <p:txBody>
          <a:bodyPr/>
          <a:lstStyle/>
          <a:p>
            <a:r>
              <a:rPr lang="en-US" sz="1200" dirty="0"/>
              <a:t>Main Reason: The main reason employees resign is because they are still working at the company (shown by the highest bar). Other Popular Reasons: Aside from the “still working” reason, other reasons that are mentioned quite frequently are “working hours” and “changing career”. This shows that high workload and the desire to pursue new opportunities are the main driving factors for employees to resign.</a:t>
            </a:r>
          </a:p>
          <a:p>
            <a:r>
              <a:rPr lang="en-US" sz="1200" dirty="0"/>
              <a:t>Company Culture Factors: Reasons such as “toxic culture” and “leadership” show that unhealthy working conditions and poor leadership are also reasons why employees decide to leave.</a:t>
            </a:r>
          </a:p>
          <a:p>
            <a:r>
              <a:rPr lang="en-US" sz="1200" dirty="0"/>
              <a:t>Other Factors: Reasons such as “career clarity”, “can't be remote”, “internal conflict”, and “unhappy” also illustrate that lack of career certainty, work flexibility, internal conflict, and general dissatisfaction with work can drive employees to resign</a:t>
            </a:r>
            <a:r>
              <a:rPr lang="en-US" sz="1200" dirty="0" smtClean="0"/>
              <a:t>.</a:t>
            </a:r>
          </a:p>
          <a:p>
            <a:r>
              <a:rPr lang="en-US" sz="1200" dirty="0"/>
              <a:t>From this visualization, it can be concluded that the reasons for employee resignation are very diverse, but can generally be grouped into several main categories</a:t>
            </a:r>
            <a:r>
              <a:rPr lang="en-US" sz="1200" dirty="0" smtClean="0"/>
              <a:t>:</a:t>
            </a:r>
          </a:p>
          <a:p>
            <a:r>
              <a:rPr lang="en-US" sz="1200" dirty="0" smtClean="0"/>
              <a:t> Workload: Long and unbalanced working hours are one of the main factors.</a:t>
            </a:r>
          </a:p>
          <a:p>
            <a:r>
              <a:rPr lang="en-US" sz="1200" dirty="0" smtClean="0"/>
              <a:t> Job </a:t>
            </a:r>
            <a:r>
              <a:rPr lang="en-US" sz="1200" dirty="0"/>
              <a:t>Satisfaction: Lack of job satisfaction, in terms of salary, career path, and work environment, is also a major cause.</a:t>
            </a:r>
          </a:p>
          <a:p>
            <a:r>
              <a:rPr lang="en-US" sz="1200" dirty="0"/>
              <a:t> </a:t>
            </a:r>
            <a:r>
              <a:rPr lang="en-US" sz="1200" dirty="0" smtClean="0"/>
              <a:t>Company </a:t>
            </a:r>
            <a:r>
              <a:rPr lang="en-US" sz="1200" dirty="0"/>
              <a:t>Conditions: Toxic company culture, poor leadership, and uncertainty about the future of the company also encourage employees to look for new jobs.</a:t>
            </a:r>
          </a:p>
        </p:txBody>
      </p:sp>
    </p:spTree>
    <p:extLst>
      <p:ext uri="{BB962C8B-B14F-4D97-AF65-F5344CB8AC3E}">
        <p14:creationId xmlns:p14="http://schemas.microsoft.com/office/powerpoint/2010/main" val="25502334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267494"/>
            <a:ext cx="6912768" cy="460648"/>
          </a:xfrm>
        </p:spPr>
        <p:txBody>
          <a:bodyPr/>
          <a:lstStyle/>
          <a:p>
            <a:r>
              <a:rPr lang="en-US" dirty="0"/>
              <a:t>What is the distribution of resignation reasons by Age?</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555776" y="712760"/>
            <a:ext cx="5781872" cy="4301226"/>
          </a:xfrm>
        </p:spPr>
      </p:pic>
    </p:spTree>
    <p:extLst>
      <p:ext uri="{BB962C8B-B14F-4D97-AF65-F5344CB8AC3E}">
        <p14:creationId xmlns:p14="http://schemas.microsoft.com/office/powerpoint/2010/main" val="5514387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8723" y="411510"/>
            <a:ext cx="6912768" cy="460648"/>
          </a:xfrm>
        </p:spPr>
        <p:txBody>
          <a:bodyPr/>
          <a:lstStyle/>
          <a:p>
            <a:r>
              <a:rPr lang="en-US" dirty="0"/>
              <a:t>What is the distribution of resignation reasons by Age?</a:t>
            </a:r>
          </a:p>
          <a:p>
            <a:endParaRPr lang="en-US" dirty="0"/>
          </a:p>
        </p:txBody>
      </p:sp>
      <p:sp>
        <p:nvSpPr>
          <p:cNvPr id="4" name="Content Placeholder 3"/>
          <p:cNvSpPr>
            <a:spLocks noGrp="1"/>
          </p:cNvSpPr>
          <p:nvPr>
            <p:ph idx="10"/>
          </p:nvPr>
        </p:nvSpPr>
        <p:spPr>
          <a:xfrm>
            <a:off x="1987656" y="905124"/>
            <a:ext cx="6912768" cy="2995737"/>
          </a:xfrm>
        </p:spPr>
        <p:txBody>
          <a:bodyPr/>
          <a:lstStyle/>
          <a:p>
            <a:r>
              <a:rPr lang="en-US" dirty="0"/>
              <a:t>The 31-40 year old and 41-50 year old age ranges seem to be the groups with the highest number of </a:t>
            </a:r>
            <a:r>
              <a:rPr lang="en-US" dirty="0" smtClean="0"/>
              <a:t>resignations</a:t>
            </a:r>
            <a:r>
              <a:rPr lang="en-US" dirty="0"/>
              <a:t> with the dominating reasons being not being able to work remotely, toxic work environment and leadership issues.</a:t>
            </a:r>
            <a:endParaRPr lang="en-US" dirty="0"/>
          </a:p>
        </p:txBody>
      </p:sp>
    </p:spTree>
    <p:extLst>
      <p:ext uri="{BB962C8B-B14F-4D97-AF65-F5344CB8AC3E}">
        <p14:creationId xmlns:p14="http://schemas.microsoft.com/office/powerpoint/2010/main" val="1794587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267494"/>
            <a:ext cx="6912768" cy="460648"/>
          </a:xfrm>
        </p:spPr>
        <p:txBody>
          <a:bodyPr/>
          <a:lstStyle/>
          <a:p>
            <a:r>
              <a:rPr lang="en-US" dirty="0"/>
              <a:t>What are the reasons for employee resignation based on Employee Performance?</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627784" y="843558"/>
            <a:ext cx="5637856" cy="4191108"/>
          </a:xfrm>
        </p:spPr>
      </p:pic>
    </p:spTree>
    <p:extLst>
      <p:ext uri="{BB962C8B-B14F-4D97-AF65-F5344CB8AC3E}">
        <p14:creationId xmlns:p14="http://schemas.microsoft.com/office/powerpoint/2010/main" val="3100799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483518"/>
            <a:ext cx="6912768" cy="460648"/>
          </a:xfrm>
        </p:spPr>
        <p:txBody>
          <a:bodyPr/>
          <a:lstStyle/>
          <a:p>
            <a:r>
              <a:rPr lang="en-US" dirty="0"/>
              <a:t>What are the reasons for employee resignation based on Employee Performance?</a:t>
            </a:r>
          </a:p>
          <a:p>
            <a:endParaRPr lang="en-US" dirty="0"/>
          </a:p>
        </p:txBody>
      </p:sp>
      <p:sp>
        <p:nvSpPr>
          <p:cNvPr id="4" name="Content Placeholder 3"/>
          <p:cNvSpPr>
            <a:spLocks noGrp="1"/>
          </p:cNvSpPr>
          <p:nvPr>
            <p:ph idx="10"/>
          </p:nvPr>
        </p:nvSpPr>
        <p:spPr>
          <a:xfrm>
            <a:off x="1990056" y="1131590"/>
            <a:ext cx="6912768" cy="2995737"/>
          </a:xfrm>
        </p:spPr>
        <p:txBody>
          <a:bodyPr/>
          <a:lstStyle/>
          <a:p>
            <a:r>
              <a:rPr lang="en-US" dirty="0"/>
              <a:t>Employees with “average” and “poor” performance: Tend to resign more for reasons of “working hours”, “unhappiness”, and “toxic culture”. This suggests that high workload, dissatisfaction with work, and an unhealthy work environment are the main driving factors for mid-to-low performers.</a:t>
            </a:r>
          </a:p>
          <a:p>
            <a:endParaRPr lang="en-US" dirty="0"/>
          </a:p>
          <a:p>
            <a:endParaRPr lang="en-US" dirty="0"/>
          </a:p>
        </p:txBody>
      </p:sp>
    </p:spTree>
    <p:extLst>
      <p:ext uri="{BB962C8B-B14F-4D97-AF65-F5344CB8AC3E}">
        <p14:creationId xmlns:p14="http://schemas.microsoft.com/office/powerpoint/2010/main" val="1754688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328" y="627534"/>
            <a:ext cx="6912768" cy="460648"/>
          </a:xfrm>
        </p:spPr>
        <p:txBody>
          <a:bodyPr/>
          <a:lstStyle/>
          <a:p>
            <a:r>
              <a:rPr lang="en-US" dirty="0"/>
              <a:t>What are the reasons for employee resignation based on Employee Performance?</a:t>
            </a:r>
          </a:p>
          <a:p>
            <a:endParaRPr lang="en-US" dirty="0"/>
          </a:p>
          <a:p>
            <a:endParaRPr lang="en-US" dirty="0"/>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843808" y="871108"/>
            <a:ext cx="5205808" cy="4214102"/>
          </a:xfrm>
        </p:spPr>
      </p:pic>
    </p:spTree>
    <p:extLst>
      <p:ext uri="{BB962C8B-B14F-4D97-AF65-F5344CB8AC3E}">
        <p14:creationId xmlns:p14="http://schemas.microsoft.com/office/powerpoint/2010/main" val="23497974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8656" y="915566"/>
            <a:ext cx="6912768" cy="460648"/>
          </a:xfrm>
        </p:spPr>
        <p:txBody>
          <a:bodyPr/>
          <a:lstStyle/>
          <a:p>
            <a:r>
              <a:rPr lang="en-US" dirty="0"/>
              <a:t>What are the reasons for employee resignation based on Employee Performance?</a:t>
            </a:r>
          </a:p>
          <a:p>
            <a:endParaRPr lang="en-US" dirty="0"/>
          </a:p>
          <a:p>
            <a:endParaRPr lang="en-US" dirty="0"/>
          </a:p>
          <a:p>
            <a:endParaRPr lang="en-US" dirty="0"/>
          </a:p>
        </p:txBody>
      </p:sp>
      <p:sp>
        <p:nvSpPr>
          <p:cNvPr id="4" name="Content Placeholder 3"/>
          <p:cNvSpPr>
            <a:spLocks noGrp="1"/>
          </p:cNvSpPr>
          <p:nvPr>
            <p:ph idx="10"/>
          </p:nvPr>
        </p:nvSpPr>
        <p:spPr>
          <a:xfrm>
            <a:off x="2018656" y="1376214"/>
            <a:ext cx="6912768" cy="2995737"/>
          </a:xfrm>
        </p:spPr>
        <p:txBody>
          <a:bodyPr/>
          <a:lstStyle/>
          <a:p>
            <a:r>
              <a:rPr lang="en-US" dirty="0"/>
              <a:t>Highly performing employees tend to resign more due to reasons of not being able to be remote, toxic culture within the company and leadership issues. This suggests that restrictive work-from-home policies, poor leadership, and an unhealthy work environment are the main driving factors for high performers.</a:t>
            </a:r>
          </a:p>
          <a:p>
            <a:endParaRPr lang="en-US" dirty="0"/>
          </a:p>
          <a:p>
            <a:endParaRPr lang="en-US" dirty="0"/>
          </a:p>
        </p:txBody>
      </p:sp>
    </p:spTree>
    <p:extLst>
      <p:ext uri="{BB962C8B-B14F-4D97-AF65-F5344CB8AC3E}">
        <p14:creationId xmlns:p14="http://schemas.microsoft.com/office/powerpoint/2010/main" val="2284368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139702"/>
            <a:ext cx="7524328" cy="884466"/>
          </a:xfrm>
        </p:spPr>
        <p:txBody>
          <a:bodyPr/>
          <a:lstStyle/>
          <a:p>
            <a:pPr algn="ctr"/>
            <a:r>
              <a:rPr lang="en-US" sz="5400" dirty="0" smtClean="0"/>
              <a:t>Thank You</a:t>
            </a:r>
            <a:endParaRPr lang="en-US" sz="5400" dirty="0"/>
          </a:p>
        </p:txBody>
      </p:sp>
      <p:sp>
        <p:nvSpPr>
          <p:cNvPr id="5" name="TextBox 4"/>
          <p:cNvSpPr txBox="1"/>
          <p:nvPr/>
        </p:nvSpPr>
        <p:spPr>
          <a:xfrm>
            <a:off x="3941676" y="4749223"/>
            <a:ext cx="2880320" cy="369332"/>
          </a:xfrm>
          <a:prstGeom prst="rect">
            <a:avLst/>
          </a:prstGeom>
          <a:noFill/>
        </p:spPr>
        <p:txBody>
          <a:bodyPr wrap="square" rtlCol="0">
            <a:spAutoFit/>
          </a:bodyPr>
          <a:lstStyle/>
          <a:p>
            <a:pPr algn="ctr"/>
            <a:r>
              <a:rPr lang="en-US" dirty="0">
                <a:hlinkClick r:id="rId2"/>
              </a:rPr>
              <a:t>Link Google </a:t>
            </a:r>
            <a:r>
              <a:rPr lang="en-US" dirty="0" err="1">
                <a:hlinkClick r:id="rId2"/>
              </a:rPr>
              <a:t>Colab</a:t>
            </a:r>
            <a:endParaRPr lang="en-US" dirty="0"/>
          </a:p>
        </p:txBody>
      </p:sp>
    </p:spTree>
    <p:extLst>
      <p:ext uri="{BB962C8B-B14F-4D97-AF65-F5344CB8AC3E}">
        <p14:creationId xmlns:p14="http://schemas.microsoft.com/office/powerpoint/2010/main" val="43579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310902"/>
            <a:ext cx="6912768" cy="460648"/>
          </a:xfrm>
        </p:spPr>
        <p:txBody>
          <a:bodyPr/>
          <a:lstStyle/>
          <a:p>
            <a:r>
              <a:rPr lang="en-US" dirty="0"/>
              <a:t>The number of missing values for each column</a:t>
            </a:r>
          </a:p>
          <a:p>
            <a:endParaRPr lang="en-US" dirty="0"/>
          </a:p>
        </p:txBody>
      </p:sp>
      <p:sp>
        <p:nvSpPr>
          <p:cNvPr id="4" name="Content Placeholder 3"/>
          <p:cNvSpPr>
            <a:spLocks noGrp="1"/>
          </p:cNvSpPr>
          <p:nvPr>
            <p:ph idx="10"/>
          </p:nvPr>
        </p:nvSpPr>
        <p:spPr>
          <a:xfrm>
            <a:off x="1990056" y="843558"/>
            <a:ext cx="6912768" cy="2995737"/>
          </a:xfrm>
        </p:spPr>
        <p:txBody>
          <a:bodyPr/>
          <a:lstStyle/>
          <a:p>
            <a:r>
              <a:rPr lang="en-US" dirty="0" err="1"/>
              <a:t>Kolom</a:t>
            </a:r>
            <a:r>
              <a:rPr lang="en-US" dirty="0"/>
              <a:t> "</a:t>
            </a:r>
            <a:r>
              <a:rPr lang="en-US" dirty="0" err="1"/>
              <a:t>IkutProgramLOP</a:t>
            </a:r>
            <a:r>
              <a:rPr lang="en-US" dirty="0"/>
              <a:t>" </a:t>
            </a:r>
            <a:r>
              <a:rPr lang="en-US" dirty="0" err="1"/>
              <a:t>memiliki</a:t>
            </a:r>
            <a:r>
              <a:rPr lang="en-US" dirty="0"/>
              <a:t> bar yang </a:t>
            </a:r>
            <a:r>
              <a:rPr lang="en-US" dirty="0" err="1"/>
              <a:t>sangat</a:t>
            </a:r>
            <a:r>
              <a:rPr lang="en-US" dirty="0"/>
              <a:t> </a:t>
            </a:r>
            <a:r>
              <a:rPr lang="en-US" dirty="0" err="1"/>
              <a:t>rendah</a:t>
            </a:r>
            <a:r>
              <a:rPr lang="en-US" dirty="0"/>
              <a:t> (29), </a:t>
            </a:r>
            <a:r>
              <a:rPr lang="en-US" dirty="0" err="1"/>
              <a:t>menunjukkan</a:t>
            </a:r>
            <a:r>
              <a:rPr lang="en-US" dirty="0"/>
              <a:t> </a:t>
            </a:r>
            <a:r>
              <a:rPr lang="en-US" dirty="0" err="1"/>
              <a:t>banyak</a:t>
            </a:r>
            <a:r>
              <a:rPr lang="en-US" dirty="0"/>
              <a:t> data yang </a:t>
            </a:r>
            <a:r>
              <a:rPr lang="en-US" dirty="0" err="1"/>
              <a:t>hilang</a:t>
            </a:r>
            <a:r>
              <a:rPr lang="en-US" dirty="0"/>
              <a:t> </a:t>
            </a:r>
            <a:r>
              <a:rPr lang="en-US" dirty="0" err="1"/>
              <a:t>dalam</a:t>
            </a:r>
            <a:r>
              <a:rPr lang="en-US" dirty="0"/>
              <a:t> </a:t>
            </a:r>
            <a:r>
              <a:rPr lang="en-US" dirty="0" err="1"/>
              <a:t>kolom</a:t>
            </a:r>
            <a:r>
              <a:rPr lang="en-US" dirty="0"/>
              <a:t> </a:t>
            </a:r>
            <a:r>
              <a:rPr lang="en-US" dirty="0" err="1"/>
              <a:t>ini</a:t>
            </a:r>
            <a:r>
              <a:rPr lang="en-US" dirty="0"/>
              <a:t>.</a:t>
            </a:r>
          </a:p>
          <a:p>
            <a:r>
              <a:rPr lang="en-US" dirty="0" err="1"/>
              <a:t>Kolom</a:t>
            </a:r>
            <a:r>
              <a:rPr lang="en-US" dirty="0"/>
              <a:t> "</a:t>
            </a:r>
            <a:r>
              <a:rPr lang="en-US" dirty="0" err="1"/>
              <a:t>AlasanResign</a:t>
            </a:r>
            <a:r>
              <a:rPr lang="en-US" dirty="0"/>
              <a:t>" </a:t>
            </a:r>
            <a:r>
              <a:rPr lang="en-US" dirty="0" err="1"/>
              <a:t>memiliki</a:t>
            </a:r>
            <a:r>
              <a:rPr lang="en-US" dirty="0"/>
              <a:t> bar </a:t>
            </a:r>
            <a:r>
              <a:rPr lang="en-US" dirty="0" err="1"/>
              <a:t>dengan</a:t>
            </a:r>
            <a:r>
              <a:rPr lang="en-US" dirty="0"/>
              <a:t> </a:t>
            </a:r>
            <a:r>
              <a:rPr lang="en-US" dirty="0" err="1"/>
              <a:t>nilai</a:t>
            </a:r>
            <a:r>
              <a:rPr lang="en-US" dirty="0"/>
              <a:t> </a:t>
            </a:r>
            <a:r>
              <a:rPr lang="en-US" dirty="0" err="1"/>
              <a:t>sekitar</a:t>
            </a:r>
            <a:r>
              <a:rPr lang="en-US" dirty="0"/>
              <a:t> 221, yang </a:t>
            </a:r>
            <a:r>
              <a:rPr lang="en-US" dirty="0" err="1"/>
              <a:t>berarti</a:t>
            </a:r>
            <a:r>
              <a:rPr lang="en-US" dirty="0"/>
              <a:t> </a:t>
            </a:r>
            <a:r>
              <a:rPr lang="en-US" dirty="0" err="1"/>
              <a:t>ada</a:t>
            </a:r>
            <a:r>
              <a:rPr lang="en-US" dirty="0"/>
              <a:t> </a:t>
            </a:r>
            <a:r>
              <a:rPr lang="en-US" dirty="0" err="1"/>
              <a:t>sejumlah</a:t>
            </a:r>
            <a:r>
              <a:rPr lang="en-US" dirty="0"/>
              <a:t> missing values (data yang </a:t>
            </a:r>
            <a:r>
              <a:rPr lang="en-US" dirty="0" err="1"/>
              <a:t>hilang</a:t>
            </a:r>
            <a:r>
              <a:rPr lang="en-US" dirty="0"/>
              <a:t>) </a:t>
            </a:r>
            <a:r>
              <a:rPr lang="en-US" dirty="0" err="1"/>
              <a:t>dalam</a:t>
            </a:r>
            <a:r>
              <a:rPr lang="en-US" dirty="0"/>
              <a:t> </a:t>
            </a:r>
            <a:r>
              <a:rPr lang="en-US" dirty="0" err="1"/>
              <a:t>kolom</a:t>
            </a:r>
            <a:r>
              <a:rPr lang="en-US" dirty="0"/>
              <a:t> </a:t>
            </a:r>
            <a:r>
              <a:rPr lang="en-US" dirty="0" err="1"/>
              <a:t>ini</a:t>
            </a:r>
            <a:r>
              <a:rPr lang="en-US" dirty="0"/>
              <a:t>.</a:t>
            </a:r>
          </a:p>
          <a:p>
            <a:endParaRPr lang="en-US" dirty="0"/>
          </a:p>
        </p:txBody>
      </p:sp>
    </p:spTree>
    <p:extLst>
      <p:ext uri="{BB962C8B-B14F-4D97-AF65-F5344CB8AC3E}">
        <p14:creationId xmlns:p14="http://schemas.microsoft.com/office/powerpoint/2010/main" val="3218854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a:t>After imputation of missing values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1691680" y="699542"/>
            <a:ext cx="7310604" cy="4125264"/>
          </a:xfrm>
        </p:spPr>
      </p:pic>
    </p:spTree>
    <p:extLst>
      <p:ext uri="{BB962C8B-B14F-4D97-AF65-F5344CB8AC3E}">
        <p14:creationId xmlns:p14="http://schemas.microsoft.com/office/powerpoint/2010/main" val="1250687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a:t>Removing irrelevant variables and separating dependent and independent variables.</a:t>
            </a:r>
          </a:p>
        </p:txBody>
      </p:sp>
      <p:sp>
        <p:nvSpPr>
          <p:cNvPr id="4" name="Content Placeholder 3"/>
          <p:cNvSpPr>
            <a:spLocks noGrp="1"/>
          </p:cNvSpPr>
          <p:nvPr>
            <p:ph idx="10"/>
          </p:nvPr>
        </p:nvSpPr>
        <p:spPr>
          <a:xfrm>
            <a:off x="1990056" y="915566"/>
            <a:ext cx="6912768" cy="2995737"/>
          </a:xfrm>
        </p:spPr>
        <p:txBody>
          <a:bodyPr/>
          <a:lstStyle/>
          <a:p>
            <a:r>
              <a:rPr lang="en-US" dirty="0"/>
              <a:t>Dependent Variable: </a:t>
            </a:r>
            <a:r>
              <a:rPr lang="en-US" dirty="0" err="1" smtClean="0"/>
              <a:t>TanggalResign</a:t>
            </a:r>
            <a:r>
              <a:rPr lang="en-US" dirty="0" smtClean="0"/>
              <a:t>, </a:t>
            </a:r>
            <a:r>
              <a:rPr lang="en-US" dirty="0" err="1" smtClean="0"/>
              <a:t>PerformancePegawai</a:t>
            </a:r>
            <a:r>
              <a:rPr lang="en-US" dirty="0" smtClean="0"/>
              <a:t>, </a:t>
            </a:r>
            <a:r>
              <a:rPr lang="en-US" dirty="0" err="1" smtClean="0"/>
              <a:t>SkorSurveyEngagement</a:t>
            </a:r>
            <a:r>
              <a:rPr lang="en-US" dirty="0" smtClean="0"/>
              <a:t>, </a:t>
            </a:r>
            <a:r>
              <a:rPr lang="en-US" dirty="0" err="1" smtClean="0"/>
              <a:t>SkorKepuasanPegawai</a:t>
            </a:r>
            <a:endParaRPr lang="en-US" dirty="0" smtClean="0"/>
          </a:p>
          <a:p>
            <a:endParaRPr lang="en-US" dirty="0"/>
          </a:p>
          <a:p>
            <a:r>
              <a:rPr lang="en-US" dirty="0"/>
              <a:t>Independent Variable: </a:t>
            </a:r>
            <a:r>
              <a:rPr lang="en-US" dirty="0" err="1" smtClean="0"/>
              <a:t>StatusPernikahan</a:t>
            </a:r>
            <a:r>
              <a:rPr lang="en-US" dirty="0" smtClean="0"/>
              <a:t>, </a:t>
            </a:r>
            <a:r>
              <a:rPr lang="en-US" dirty="0" err="1" smtClean="0"/>
              <a:t>JenisKelamin</a:t>
            </a:r>
            <a:r>
              <a:rPr lang="en-US" dirty="0" smtClean="0"/>
              <a:t>, </a:t>
            </a:r>
            <a:r>
              <a:rPr lang="en-US" dirty="0" err="1" smtClean="0"/>
              <a:t>StatusKepegawaian</a:t>
            </a:r>
            <a:r>
              <a:rPr lang="en-US" dirty="0" smtClean="0"/>
              <a:t>, </a:t>
            </a:r>
            <a:r>
              <a:rPr lang="en-US" dirty="0" err="1" smtClean="0"/>
              <a:t>Pekerjaan</a:t>
            </a:r>
            <a:r>
              <a:rPr lang="en-US" dirty="0" smtClean="0"/>
              <a:t>, </a:t>
            </a:r>
            <a:r>
              <a:rPr lang="en-US" dirty="0" err="1" smtClean="0"/>
              <a:t>JenjangKarir</a:t>
            </a:r>
            <a:r>
              <a:rPr lang="en-US" dirty="0" smtClean="0"/>
              <a:t>, </a:t>
            </a:r>
            <a:r>
              <a:rPr lang="en-US" dirty="0" err="1" smtClean="0"/>
              <a:t>AsalDaerah</a:t>
            </a:r>
            <a:r>
              <a:rPr lang="en-US" dirty="0" smtClean="0"/>
              <a:t>, </a:t>
            </a:r>
            <a:r>
              <a:rPr lang="en-US" dirty="0" err="1" smtClean="0"/>
              <a:t>HiringPlatform</a:t>
            </a:r>
            <a:r>
              <a:rPr lang="en-US" dirty="0" smtClean="0"/>
              <a:t>, </a:t>
            </a:r>
            <a:r>
              <a:rPr lang="en-US" dirty="0" err="1" smtClean="0"/>
              <a:t>JumlahKeterlambatanSebulanTerakhir</a:t>
            </a:r>
            <a:r>
              <a:rPr lang="en-US" dirty="0" smtClean="0"/>
              <a:t>, </a:t>
            </a:r>
            <a:r>
              <a:rPr lang="en-US" dirty="0" err="1" smtClean="0"/>
              <a:t>JumlahKetidakhadiran</a:t>
            </a:r>
            <a:r>
              <a:rPr lang="en-US" dirty="0" smtClean="0"/>
              <a:t>, </a:t>
            </a:r>
            <a:r>
              <a:rPr lang="en-US" dirty="0" err="1" smtClean="0"/>
              <a:t>TingkatPendidikan</a:t>
            </a:r>
            <a:r>
              <a:rPr lang="en-US" dirty="0" smtClean="0"/>
              <a:t>, </a:t>
            </a:r>
            <a:r>
              <a:rPr lang="en-US" dirty="0" err="1" smtClean="0"/>
              <a:t>TanggalHiring</a:t>
            </a:r>
            <a:r>
              <a:rPr lang="en-US" dirty="0" smtClean="0"/>
              <a:t>, </a:t>
            </a:r>
            <a:r>
              <a:rPr lang="en-US" dirty="0" err="1" smtClean="0"/>
              <a:t>TanggalPenilaianKaryawan</a:t>
            </a:r>
            <a:r>
              <a:rPr lang="en-US" dirty="0" smtClean="0"/>
              <a:t>, </a:t>
            </a:r>
            <a:r>
              <a:rPr lang="en-US" dirty="0" err="1" smtClean="0"/>
              <a:t>AlasanResign</a:t>
            </a:r>
            <a:endParaRPr lang="en-US" dirty="0" smtClean="0"/>
          </a:p>
          <a:p>
            <a:endParaRPr lang="en-US" dirty="0"/>
          </a:p>
          <a:p>
            <a:r>
              <a:rPr lang="en-US" dirty="0"/>
              <a:t>To retain potential employees, the main focus is to understand the relationship between independent variables such as Status </a:t>
            </a:r>
            <a:r>
              <a:rPr lang="en-US" dirty="0" err="1"/>
              <a:t>Kepegawaian</a:t>
            </a:r>
            <a:r>
              <a:rPr lang="en-US" dirty="0"/>
              <a:t>, </a:t>
            </a:r>
            <a:r>
              <a:rPr lang="en-US" dirty="0" err="1"/>
              <a:t>Jumlah</a:t>
            </a:r>
            <a:r>
              <a:rPr lang="en-US" dirty="0"/>
              <a:t> </a:t>
            </a:r>
            <a:r>
              <a:rPr lang="en-US" dirty="0" err="1"/>
              <a:t>Keterlambatan</a:t>
            </a:r>
            <a:r>
              <a:rPr lang="en-US" dirty="0"/>
              <a:t>, </a:t>
            </a:r>
            <a:r>
              <a:rPr lang="en-US" dirty="0" err="1"/>
              <a:t>Jenjang</a:t>
            </a:r>
            <a:r>
              <a:rPr lang="en-US" dirty="0"/>
              <a:t> </a:t>
            </a:r>
            <a:r>
              <a:rPr lang="en-US" dirty="0" err="1"/>
              <a:t>Karir</a:t>
            </a:r>
            <a:r>
              <a:rPr lang="en-US" dirty="0"/>
              <a:t>, </a:t>
            </a:r>
            <a:r>
              <a:rPr lang="en-US" dirty="0" err="1"/>
              <a:t>dan</a:t>
            </a:r>
            <a:r>
              <a:rPr lang="en-US" dirty="0"/>
              <a:t> Tingkat </a:t>
            </a:r>
            <a:r>
              <a:rPr lang="en-US" dirty="0" err="1"/>
              <a:t>Pendidikan</a:t>
            </a:r>
            <a:r>
              <a:rPr lang="en-US" dirty="0"/>
              <a:t>, and dependent variables such as </a:t>
            </a:r>
            <a:r>
              <a:rPr lang="en-US" dirty="0" err="1"/>
              <a:t>Tanggal</a:t>
            </a:r>
            <a:r>
              <a:rPr lang="en-US" dirty="0"/>
              <a:t> Resign </a:t>
            </a:r>
            <a:r>
              <a:rPr lang="en-US" dirty="0" smtClean="0"/>
              <a:t>or </a:t>
            </a:r>
            <a:r>
              <a:rPr lang="en-US" dirty="0" err="1" smtClean="0"/>
              <a:t>Kinerja</a:t>
            </a:r>
            <a:r>
              <a:rPr lang="en-US" dirty="0" smtClean="0"/>
              <a:t> </a:t>
            </a:r>
            <a:r>
              <a:rPr lang="en-US" dirty="0" err="1"/>
              <a:t>Karyawan</a:t>
            </a:r>
            <a:r>
              <a:rPr lang="en-US" dirty="0"/>
              <a:t>.</a:t>
            </a:r>
          </a:p>
        </p:txBody>
      </p:sp>
    </p:spTree>
    <p:extLst>
      <p:ext uri="{BB962C8B-B14F-4D97-AF65-F5344CB8AC3E}">
        <p14:creationId xmlns:p14="http://schemas.microsoft.com/office/powerpoint/2010/main" val="153859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056" y="123478"/>
            <a:ext cx="6912768" cy="460648"/>
          </a:xfrm>
        </p:spPr>
        <p:txBody>
          <a:bodyPr/>
          <a:lstStyle/>
          <a:p>
            <a:r>
              <a:rPr lang="en-US" dirty="0"/>
              <a:t>Removing irrelevant variables and separating dependent and independent variables.</a:t>
            </a:r>
          </a:p>
        </p:txBody>
      </p:sp>
      <p:sp>
        <p:nvSpPr>
          <p:cNvPr id="4" name="Content Placeholder 3"/>
          <p:cNvSpPr>
            <a:spLocks noGrp="1"/>
          </p:cNvSpPr>
          <p:nvPr>
            <p:ph idx="10"/>
          </p:nvPr>
        </p:nvSpPr>
        <p:spPr>
          <a:xfrm>
            <a:off x="1990056" y="915566"/>
            <a:ext cx="6912768" cy="2995737"/>
          </a:xfrm>
        </p:spPr>
        <p:txBody>
          <a:bodyPr/>
          <a:lstStyle/>
          <a:p>
            <a:r>
              <a:rPr lang="en-US" dirty="0"/>
              <a:t>In this analysis, the irrelevant columns are the Username and </a:t>
            </a:r>
            <a:r>
              <a:rPr lang="en-US" dirty="0" err="1"/>
              <a:t>EnterpriseID</a:t>
            </a:r>
            <a:r>
              <a:rPr lang="en-US" dirty="0"/>
              <a:t> columns, so both columns will be removed</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2009982" y="1779662"/>
            <a:ext cx="6867525" cy="1581150"/>
          </a:xfrm>
          <a:prstGeom prst="rect">
            <a:avLst/>
          </a:prstGeom>
        </p:spPr>
      </p:pic>
    </p:spTree>
    <p:extLst>
      <p:ext uri="{BB962C8B-B14F-4D97-AF65-F5344CB8AC3E}">
        <p14:creationId xmlns:p14="http://schemas.microsoft.com/office/powerpoint/2010/main" val="3549339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TotalTime>
  <Words>3080</Words>
  <Application>Microsoft Office PowerPoint</Application>
  <PresentationFormat>On-screen Show (16:9)</PresentationFormat>
  <Paragraphs>224</Paragraphs>
  <Slides>57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57</vt:i4>
      </vt:variant>
    </vt:vector>
  </HeadingPairs>
  <TitlesOfParts>
    <vt:vector size="62" baseType="lpstr">
      <vt:lpstr>맑은 고딕</vt:lpstr>
      <vt:lpstr>Arial</vt:lpstr>
      <vt:lpstr>Calibri</vt:lpstr>
      <vt:lpstr>Office Theme</vt:lpstr>
      <vt:lpstr>Custom Design</vt:lpstr>
      <vt:lpstr>PowerPoint Presentation</vt:lpstr>
      <vt:lpstr>Problem Research</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 and Business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LENOVO</cp:lastModifiedBy>
  <cp:revision>62</cp:revision>
  <dcterms:created xsi:type="dcterms:W3CDTF">2014-04-01T16:27:38Z</dcterms:created>
  <dcterms:modified xsi:type="dcterms:W3CDTF">2024-09-19T05:31:56Z</dcterms:modified>
</cp:coreProperties>
</file>