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1"/>
  </p:notesMasterIdLst>
  <p:sldIdLst>
    <p:sldId id="258" r:id="rId2"/>
    <p:sldId id="262" r:id="rId3"/>
    <p:sldId id="263" r:id="rId4"/>
    <p:sldId id="270" r:id="rId5"/>
    <p:sldId id="287" r:id="rId6"/>
    <p:sldId id="264" r:id="rId7"/>
    <p:sldId id="301" r:id="rId8"/>
    <p:sldId id="265" r:id="rId9"/>
    <p:sldId id="299" r:id="rId10"/>
    <p:sldId id="266" r:id="rId11"/>
    <p:sldId id="300" r:id="rId12"/>
    <p:sldId id="294" r:id="rId13"/>
    <p:sldId id="295" r:id="rId14"/>
    <p:sldId id="296" r:id="rId15"/>
    <p:sldId id="297" r:id="rId16"/>
    <p:sldId id="298" r:id="rId17"/>
    <p:sldId id="267" r:id="rId18"/>
    <p:sldId id="279" r:id="rId19"/>
    <p:sldId id="286" r:id="rId20"/>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41" autoAdjust="0"/>
    <p:restoredTop sz="94715"/>
  </p:normalViewPr>
  <p:slideViewPr>
    <p:cSldViewPr snapToGrid="0" snapToObjects="1">
      <p:cViewPr varScale="1">
        <p:scale>
          <a:sx n="84" d="100"/>
          <a:sy n="84" d="100"/>
        </p:scale>
        <p:origin x="104" y="216"/>
      </p:cViewPr>
      <p:guideLst/>
    </p:cSldViewPr>
  </p:slid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F4961-F671-D840-803D-4B02C199AB47}" type="datetimeFigureOut">
              <a:rPr kumimoji="1" lang="zh-CN" altLang="en-US" smtClean="0"/>
              <a:t>2018/9/7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8546-C430-4549-B45A-EA3B29F81B38}" type="slidenum">
              <a:rPr kumimoji="1" lang="zh-CN" altLang="en-US" smtClean="0"/>
              <a:t>‹#›</a:t>
            </a:fld>
            <a:endParaRPr kumimoji="1" lang="zh-CN" altLang="en-US"/>
          </a:p>
        </p:txBody>
      </p:sp>
    </p:spTree>
    <p:extLst>
      <p:ext uri="{BB962C8B-B14F-4D97-AF65-F5344CB8AC3E}">
        <p14:creationId xmlns:p14="http://schemas.microsoft.com/office/powerpoint/2010/main" val="97189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a:t>
            </a:fld>
            <a:endParaRPr kumimoji="1" lang="zh-CN" altLang="en-US"/>
          </a:p>
        </p:txBody>
      </p:sp>
    </p:spTree>
    <p:extLst>
      <p:ext uri="{BB962C8B-B14F-4D97-AF65-F5344CB8AC3E}">
        <p14:creationId xmlns:p14="http://schemas.microsoft.com/office/powerpoint/2010/main" val="147615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t>19</a:t>
            </a:fld>
            <a:endParaRPr kumimoji="1" lang="zh-CN" altLang="en-US"/>
          </a:p>
        </p:txBody>
      </p:sp>
    </p:spTree>
    <p:extLst>
      <p:ext uri="{BB962C8B-B14F-4D97-AF65-F5344CB8AC3E}">
        <p14:creationId xmlns:p14="http://schemas.microsoft.com/office/powerpoint/2010/main" val="41182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17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9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566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75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3117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780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0345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9470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7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8579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6870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7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17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79" r:id="rId1"/>
    <p:sldLayoutId id="2147483689" r:id="rId2"/>
    <p:sldLayoutId id="2147483685" r:id="rId3"/>
    <p:sldLayoutId id="2147483686" r:id="rId4"/>
    <p:sldLayoutId id="2147483687" r:id="rId5"/>
    <p:sldLayoutId id="2147483690" r:id="rId6"/>
    <p:sldLayoutId id="2147483688" r:id="rId7"/>
    <p:sldLayoutId id="2147483683" r:id="rId8"/>
    <p:sldLayoutId id="2147483680" r:id="rId9"/>
    <p:sldLayoutId id="2147483681" r:id="rId10"/>
    <p:sldLayoutId id="2147483682" r:id="rId11"/>
    <p:sldLayoutId id="2147483684" r:id="rId12"/>
    <p:sldLayoutId id="2147483662" r:id="rId13"/>
    <p:sldLayoutId id="2147483664" r:id="rId14"/>
    <p:sldLayoutId id="2147483663"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67598" y="2227489"/>
            <a:ext cx="4256807" cy="1107996"/>
          </a:xfrm>
          <a:prstGeom prst="rect">
            <a:avLst/>
          </a:prstGeom>
          <a:solidFill>
            <a:schemeClr val="accent4"/>
          </a:solidFill>
        </p:spPr>
        <p:txBody>
          <a:bodyPr wrap="none" rtlCol="0">
            <a:spAutoFit/>
          </a:bodyPr>
          <a:lstStyle/>
          <a:p>
            <a:pPr algn="ctr"/>
            <a:r>
              <a:rPr kumimoji="1" lang="en-US" altLang="zh-CN" sz="6600" b="1" dirty="0" err="1">
                <a:solidFill>
                  <a:schemeClr val="bg1"/>
                </a:solidFill>
                <a:latin typeface="Microsoft YaHei" charset="0"/>
                <a:ea typeface="Microsoft YaHei" charset="0"/>
                <a:cs typeface="Microsoft YaHei" charset="0"/>
              </a:rPr>
              <a:t>PaperClip</a:t>
            </a:r>
            <a:endParaRPr kumimoji="1" lang="zh-CN" altLang="en-US" sz="6600" b="1" dirty="0">
              <a:solidFill>
                <a:schemeClr val="bg1"/>
              </a:solidFill>
              <a:latin typeface="Microsoft YaHei" charset="0"/>
              <a:ea typeface="Microsoft YaHei" charset="0"/>
              <a:cs typeface="Microsoft YaHei" charset="0"/>
            </a:endParaRPr>
          </a:p>
        </p:txBody>
      </p:sp>
      <p:sp>
        <p:nvSpPr>
          <p:cNvPr id="5" name="文本框 4"/>
          <p:cNvSpPr txBox="1"/>
          <p:nvPr/>
        </p:nvSpPr>
        <p:spPr>
          <a:xfrm>
            <a:off x="4028768" y="3437085"/>
            <a:ext cx="4134465" cy="523220"/>
          </a:xfrm>
          <a:prstGeom prst="rect">
            <a:avLst/>
          </a:prstGeom>
          <a:noFill/>
        </p:spPr>
        <p:txBody>
          <a:bodyPr wrap="none" rtlCol="0">
            <a:spAutoFit/>
          </a:bodyPr>
          <a:lstStyle/>
          <a:p>
            <a:pPr algn="ctr"/>
            <a:r>
              <a:rPr kumimoji="1" lang="zh-CN" altLang="en-US" sz="2800" b="1" dirty="0">
                <a:solidFill>
                  <a:schemeClr val="accent1"/>
                </a:solidFill>
                <a:latin typeface="Microsoft YaHei" charset="0"/>
                <a:ea typeface="Microsoft YaHei" charset="0"/>
                <a:cs typeface="Microsoft YaHei" charset="0"/>
              </a:rPr>
              <a:t>以论文为主题的学习平台</a:t>
            </a:r>
            <a:endParaRPr kumimoji="1" lang="zh-CN" altLang="en-US" sz="2800" b="1" dirty="0">
              <a:solidFill>
                <a:schemeClr val="accent2"/>
              </a:solidFill>
              <a:latin typeface="Microsoft YaHei" charset="0"/>
              <a:ea typeface="Microsoft YaHei" charset="0"/>
              <a:cs typeface="Microsoft YaHei" charset="0"/>
            </a:endParaRPr>
          </a:p>
        </p:txBody>
      </p:sp>
      <p:sp>
        <p:nvSpPr>
          <p:cNvPr id="6" name="文本框 8"/>
          <p:cNvSpPr txBox="1"/>
          <p:nvPr/>
        </p:nvSpPr>
        <p:spPr>
          <a:xfrm>
            <a:off x="4448899" y="4178020"/>
            <a:ext cx="3294202"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chemeClr val="tx1">
                    <a:lumMod val="50000"/>
                    <a:lumOff val="50000"/>
                  </a:schemeClr>
                </a:solidFill>
                <a:latin typeface="微软雅黑" charset="0"/>
                <a:ea typeface="微软雅黑" charset="0"/>
              </a:rPr>
              <a:t>胡雨奇、陈诺、罗宇辰、丁丁</a:t>
            </a:r>
          </a:p>
        </p:txBody>
      </p:sp>
    </p:spTree>
    <p:extLst>
      <p:ext uri="{BB962C8B-B14F-4D97-AF65-F5344CB8AC3E}">
        <p14:creationId xmlns:p14="http://schemas.microsoft.com/office/powerpoint/2010/main" val="15482333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4</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1877437"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特色</a:t>
            </a:r>
          </a:p>
        </p:txBody>
      </p:sp>
    </p:spTree>
    <p:extLst>
      <p:ext uri="{BB962C8B-B14F-4D97-AF65-F5344CB8AC3E}">
        <p14:creationId xmlns:p14="http://schemas.microsoft.com/office/powerpoint/2010/main" val="439493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产品特色</a:t>
            </a: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11082" t="5949" r="14425" b="19558"/>
          <a:stretch/>
        </p:blipFill>
        <p:spPr>
          <a:xfrm rot="16200000" flipH="1">
            <a:off x="6153873" y="843092"/>
            <a:ext cx="6491681" cy="5170511"/>
          </a:xfrm>
          <a:prstGeom prst="flowChartManualInpu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文本框 8"/>
          <p:cNvSpPr txBox="1"/>
          <p:nvPr/>
        </p:nvSpPr>
        <p:spPr>
          <a:xfrm>
            <a:off x="439732" y="2599794"/>
            <a:ext cx="4339097" cy="22178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chemeClr val="tx1">
                    <a:lumMod val="75000"/>
                    <a:lumOff val="25000"/>
                  </a:schemeClr>
                </a:solidFill>
                <a:latin typeface="微软雅黑" charset="0"/>
                <a:ea typeface="微软雅黑" charset="0"/>
              </a:rPr>
              <a:t>纵向一站式：满足一个用户从科研入门到撰写论文各阶段的需求。</a:t>
            </a:r>
            <a:endParaRPr lang="en-US" altLang="zh-CN" dirty="0">
              <a:solidFill>
                <a:schemeClr val="tx1">
                  <a:lumMod val="75000"/>
                  <a:lumOff val="25000"/>
                </a:schemeClr>
              </a:solidFill>
              <a:latin typeface="微软雅黑" charset="0"/>
              <a:ea typeface="微软雅黑" charset="0"/>
            </a:endParaRPr>
          </a:p>
          <a:p>
            <a:pPr>
              <a:lnSpc>
                <a:spcPct val="130000"/>
              </a:lnSpc>
            </a:pPr>
            <a:endParaRPr lang="en-US" altLang="zh-CN" dirty="0">
              <a:solidFill>
                <a:schemeClr val="tx1">
                  <a:lumMod val="75000"/>
                  <a:lumOff val="25000"/>
                </a:schemeClr>
              </a:solidFill>
              <a:latin typeface="微软雅黑" charset="0"/>
              <a:ea typeface="微软雅黑" charset="0"/>
            </a:endParaRPr>
          </a:p>
          <a:p>
            <a:pPr>
              <a:lnSpc>
                <a:spcPct val="130000"/>
              </a:lnSpc>
            </a:pPr>
            <a:r>
              <a:rPr lang="zh-CN" altLang="en-US" dirty="0">
                <a:solidFill>
                  <a:schemeClr val="tx1">
                    <a:lumMod val="75000"/>
                    <a:lumOff val="25000"/>
                  </a:schemeClr>
                </a:solidFill>
                <a:latin typeface="微软雅黑" charset="0"/>
                <a:ea typeface="微软雅黑" charset="0"/>
              </a:rPr>
              <a:t>横向一站式：用户覆盖面广，从入门新手到业界大牛，都可以找到适合自己的使用模式。</a:t>
            </a:r>
          </a:p>
        </p:txBody>
      </p:sp>
      <p:sp>
        <p:nvSpPr>
          <p:cNvPr id="6" name="矩形 5"/>
          <p:cNvSpPr/>
          <p:nvPr/>
        </p:nvSpPr>
        <p:spPr>
          <a:xfrm>
            <a:off x="439732" y="1186267"/>
            <a:ext cx="4288353" cy="668516"/>
          </a:xfrm>
          <a:prstGeom prst="rect">
            <a:avLst/>
          </a:prstGeom>
          <a:solidFill>
            <a:schemeClr val="accent4"/>
          </a:solidFill>
        </p:spPr>
        <p:txBody>
          <a:bodyPr wrap="none">
            <a:spAutoFit/>
          </a:bodyPr>
          <a:lstStyle/>
          <a:p>
            <a:pPr defTabSz="609585">
              <a:lnSpc>
                <a:spcPct val="130000"/>
              </a:lnSpc>
            </a:pPr>
            <a:r>
              <a:rPr lang="zh-CN" altLang="en-US" sz="3200" b="1" dirty="0">
                <a:solidFill>
                  <a:schemeClr val="bg1"/>
                </a:solidFill>
                <a:ea typeface="微软雅黑" charset="0"/>
              </a:rPr>
              <a:t>真正的“一站式”产品</a:t>
            </a:r>
            <a:endParaRPr lang="en-US" altLang="zh-CN" sz="3200" b="1" dirty="0">
              <a:solidFill>
                <a:schemeClr val="bg1"/>
              </a:solidFill>
              <a:ea typeface="微软雅黑" charset="0"/>
            </a:endParaRPr>
          </a:p>
        </p:txBody>
      </p:sp>
    </p:spTree>
    <p:extLst>
      <p:ext uri="{BB962C8B-B14F-4D97-AF65-F5344CB8AC3E}">
        <p14:creationId xmlns:p14="http://schemas.microsoft.com/office/powerpoint/2010/main" val="295096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从入门到撰写</a:t>
            </a:r>
            <a:r>
              <a:rPr kumimoji="1" lang="en-US" altLang="zh-CN" dirty="0"/>
              <a:t>——</a:t>
            </a:r>
            <a:r>
              <a:rPr kumimoji="1" lang="zh-CN" altLang="en-US" dirty="0"/>
              <a:t>纵向“一站式”</a:t>
            </a:r>
          </a:p>
        </p:txBody>
      </p:sp>
      <p:sp>
        <p:nvSpPr>
          <p:cNvPr id="7" name="任意形状 6"/>
          <p:cNvSpPr/>
          <p:nvPr/>
        </p:nvSpPr>
        <p:spPr>
          <a:xfrm>
            <a:off x="1150642"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10" name="形状 9"/>
          <p:cNvSpPr/>
          <p:nvPr/>
        </p:nvSpPr>
        <p:spPr>
          <a:xfrm>
            <a:off x="2333128" y="2921144"/>
            <a:ext cx="2141983" cy="2141983"/>
          </a:xfrm>
          <a:prstGeom prst="leftCircularArrow">
            <a:avLst>
              <a:gd name="adj1" fmla="val 2550"/>
              <a:gd name="adj2" fmla="val 309429"/>
              <a:gd name="adj3" fmla="val 2084940"/>
              <a:gd name="adj4" fmla="val 9024489"/>
              <a:gd name="adj5" fmla="val 2975"/>
            </a:avLst>
          </a:prstGeom>
          <a:solidFill>
            <a:schemeClr val="accent1"/>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1" name="任意形状 10"/>
          <p:cNvSpPr/>
          <p:nvPr/>
        </p:nvSpPr>
        <p:spPr>
          <a:xfrm>
            <a:off x="1608521"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15" name="圆角矩形 14"/>
          <p:cNvSpPr/>
          <p:nvPr/>
        </p:nvSpPr>
        <p:spPr>
          <a:xfrm>
            <a:off x="3700162" y="2428170"/>
            <a:ext cx="2060461" cy="1699449"/>
          </a:xfrm>
          <a:prstGeom prst="roundRect">
            <a:avLst>
              <a:gd name="adj" fmla="val 10000"/>
            </a:avLst>
          </a:prstGeom>
          <a:ln>
            <a:solidFill>
              <a:schemeClr val="accent5"/>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环形箭头 15"/>
          <p:cNvSpPr/>
          <p:nvPr/>
        </p:nvSpPr>
        <p:spPr>
          <a:xfrm>
            <a:off x="4865479" y="1426029"/>
            <a:ext cx="2405264" cy="2405264"/>
          </a:xfrm>
          <a:prstGeom prst="circularArrow">
            <a:avLst>
              <a:gd name="adj1" fmla="val 2271"/>
              <a:gd name="adj2" fmla="val 273786"/>
              <a:gd name="adj3" fmla="val 19550703"/>
              <a:gd name="adj4" fmla="val 12575511"/>
              <a:gd name="adj5" fmla="val 2650"/>
            </a:avLst>
          </a:prstGeom>
          <a:solidFill>
            <a:schemeClr val="accent5"/>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 name="任意形状 16"/>
          <p:cNvSpPr/>
          <p:nvPr/>
        </p:nvSpPr>
        <p:spPr>
          <a:xfrm>
            <a:off x="4158043"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5"/>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21" name="任意形状 20"/>
          <p:cNvSpPr/>
          <p:nvPr/>
        </p:nvSpPr>
        <p:spPr>
          <a:xfrm>
            <a:off x="6249684"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noFill/>
          <a:ln>
            <a:solidFill>
              <a:schemeClr val="accent3"/>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25" name="形状 24"/>
          <p:cNvSpPr/>
          <p:nvPr/>
        </p:nvSpPr>
        <p:spPr>
          <a:xfrm>
            <a:off x="7432171" y="2921144"/>
            <a:ext cx="2141983" cy="2141983"/>
          </a:xfrm>
          <a:prstGeom prst="leftCircularArrow">
            <a:avLst>
              <a:gd name="adj1" fmla="val 2550"/>
              <a:gd name="adj2" fmla="val 309429"/>
              <a:gd name="adj3" fmla="val 2084940"/>
              <a:gd name="adj4" fmla="val 9024489"/>
              <a:gd name="adj5" fmla="val 2975"/>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任意形状 28"/>
          <p:cNvSpPr/>
          <p:nvPr/>
        </p:nvSpPr>
        <p:spPr>
          <a:xfrm>
            <a:off x="6707564"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dirty="0"/>
          </a:p>
        </p:txBody>
      </p:sp>
      <p:sp>
        <p:nvSpPr>
          <p:cNvPr id="30" name="任意形状 29"/>
          <p:cNvSpPr/>
          <p:nvPr/>
        </p:nvSpPr>
        <p:spPr>
          <a:xfrm>
            <a:off x="8799205"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4"/>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386948" rIns="89133" bIns="89133"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31" name="任意形状 30"/>
          <p:cNvSpPr/>
          <p:nvPr/>
        </p:nvSpPr>
        <p:spPr>
          <a:xfrm>
            <a:off x="9257084"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32" name="文本框 8"/>
          <p:cNvSpPr txBox="1"/>
          <p:nvPr/>
        </p:nvSpPr>
        <p:spPr>
          <a:xfrm>
            <a:off x="1327357" y="2625127"/>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结合用户阅读论文的反馈结果，给用户推荐更典型的论文。</a:t>
            </a:r>
          </a:p>
        </p:txBody>
      </p:sp>
      <p:sp>
        <p:nvSpPr>
          <p:cNvPr id="33" name="矩形 32"/>
          <p:cNvSpPr/>
          <p:nvPr/>
        </p:nvSpPr>
        <p:spPr>
          <a:xfrm>
            <a:off x="1617915"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筛选论文</a:t>
            </a:r>
            <a:endParaRPr lang="en-US" altLang="zh-CN" sz="1400" b="1" dirty="0">
              <a:solidFill>
                <a:schemeClr val="bg1"/>
              </a:solidFill>
              <a:ea typeface="微软雅黑" charset="0"/>
            </a:endParaRPr>
          </a:p>
        </p:txBody>
      </p:sp>
      <p:sp>
        <p:nvSpPr>
          <p:cNvPr id="34" name="文本框 8"/>
          <p:cNvSpPr txBox="1"/>
          <p:nvPr/>
        </p:nvSpPr>
        <p:spPr>
          <a:xfrm>
            <a:off x="6475638" y="2625127"/>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通过收藏、记笔记等功能，记录用户的学习成果以便于二次学习。</a:t>
            </a:r>
          </a:p>
        </p:txBody>
      </p:sp>
      <p:sp>
        <p:nvSpPr>
          <p:cNvPr id="35" name="矩形 34"/>
          <p:cNvSpPr/>
          <p:nvPr/>
        </p:nvSpPr>
        <p:spPr>
          <a:xfrm>
            <a:off x="6766196"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记录学习过程</a:t>
            </a:r>
            <a:endParaRPr lang="en-US" altLang="zh-CN" sz="1400" b="1" dirty="0">
              <a:solidFill>
                <a:schemeClr val="bg1"/>
              </a:solidFill>
              <a:ea typeface="微软雅黑" charset="0"/>
            </a:endParaRPr>
          </a:p>
        </p:txBody>
      </p:sp>
      <p:sp>
        <p:nvSpPr>
          <p:cNvPr id="36" name="文本框 8"/>
          <p:cNvSpPr txBox="1"/>
          <p:nvPr/>
        </p:nvSpPr>
        <p:spPr>
          <a:xfrm>
            <a:off x="3918539" y="2928450"/>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给用户提供完整的学习论文体验，细到关键词批注，大到论文笔记阅读。</a:t>
            </a:r>
          </a:p>
        </p:txBody>
      </p:sp>
      <p:sp>
        <p:nvSpPr>
          <p:cNvPr id="37" name="矩形 36"/>
          <p:cNvSpPr/>
          <p:nvPr/>
        </p:nvSpPr>
        <p:spPr>
          <a:xfrm>
            <a:off x="4213831"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阅读论文</a:t>
            </a:r>
            <a:endParaRPr lang="en-US" altLang="zh-CN" sz="1400" b="1" dirty="0">
              <a:solidFill>
                <a:schemeClr val="bg1"/>
              </a:solidFill>
              <a:ea typeface="微软雅黑" charset="0"/>
            </a:endParaRPr>
          </a:p>
        </p:txBody>
      </p:sp>
      <p:sp>
        <p:nvSpPr>
          <p:cNvPr id="38" name="文本框 8"/>
          <p:cNvSpPr txBox="1"/>
          <p:nvPr/>
        </p:nvSpPr>
        <p:spPr>
          <a:xfrm>
            <a:off x="9026323" y="2928450"/>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撰写文档和社区结合，更便捷的论文撰写体验。</a:t>
            </a:r>
          </a:p>
        </p:txBody>
      </p:sp>
      <p:sp>
        <p:nvSpPr>
          <p:cNvPr id="39" name="矩形 38"/>
          <p:cNvSpPr/>
          <p:nvPr/>
        </p:nvSpPr>
        <p:spPr>
          <a:xfrm>
            <a:off x="9321615"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撰写论文</a:t>
            </a:r>
            <a:endParaRPr lang="en-US" altLang="zh-CN" sz="1400" b="1" dirty="0">
              <a:solidFill>
                <a:schemeClr val="bg1"/>
              </a:solidFill>
              <a:ea typeface="微软雅黑" charset="0"/>
            </a:endParaRPr>
          </a:p>
        </p:txBody>
      </p:sp>
    </p:spTree>
    <p:extLst>
      <p:ext uri="{BB962C8B-B14F-4D97-AF65-F5344CB8AC3E}">
        <p14:creationId xmlns:p14="http://schemas.microsoft.com/office/powerpoint/2010/main" val="293306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43725" y="3264989"/>
            <a:ext cx="2317250" cy="35930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占位符 1"/>
          <p:cNvSpPr>
            <a:spLocks noGrp="1"/>
          </p:cNvSpPr>
          <p:nvPr>
            <p:ph type="body" sz="quarter" idx="10"/>
          </p:nvPr>
        </p:nvSpPr>
        <p:spPr/>
        <p:txBody>
          <a:bodyPr/>
          <a:lstStyle/>
          <a:p>
            <a:r>
              <a:rPr kumimoji="1" lang="zh-CN" altLang="en-US" dirty="0"/>
              <a:t>学习论文</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1068207" y="1103992"/>
            <a:ext cx="2068286" cy="2068286"/>
          </a:xfrm>
          <a:prstGeom prst="ellipse">
            <a:avLst/>
          </a:prstGeom>
          <a:effectLst>
            <a:outerShdw blurRad="63500" sx="102000" sy="102000" algn="ctr" rotWithShape="0">
              <a:prstClr val="black">
                <a:alpha val="20000"/>
              </a:prstClr>
            </a:outerShdw>
          </a:effectLst>
        </p:spPr>
      </p:pic>
      <p:grpSp>
        <p:nvGrpSpPr>
          <p:cNvPr id="6" name="组 5"/>
          <p:cNvGrpSpPr/>
          <p:nvPr/>
        </p:nvGrpSpPr>
        <p:grpSpPr>
          <a:xfrm>
            <a:off x="1887796" y="3036389"/>
            <a:ext cx="429108" cy="429108"/>
            <a:chOff x="1770335" y="2906486"/>
            <a:chExt cx="733908" cy="733908"/>
          </a:xfrm>
        </p:grpSpPr>
        <p:sp>
          <p:nvSpPr>
            <p:cNvPr id="3" name="椭圆 2"/>
            <p:cNvSpPr/>
            <p:nvPr/>
          </p:nvSpPr>
          <p:spPr>
            <a:xfrm>
              <a:off x="1770335" y="2906486"/>
              <a:ext cx="733908" cy="733908"/>
            </a:xfrm>
            <a:prstGeom prst="ellipse">
              <a:avLst/>
            </a:prstGeom>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L 形 4"/>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矩形 7"/>
          <p:cNvSpPr/>
          <p:nvPr/>
        </p:nvSpPr>
        <p:spPr>
          <a:xfrm>
            <a:off x="3619926" y="0"/>
            <a:ext cx="2317250" cy="359301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3828873" y="3685580"/>
            <a:ext cx="2068286" cy="2068286"/>
          </a:xfrm>
          <a:prstGeom prst="ellipse">
            <a:avLst/>
          </a:prstGeom>
          <a:effectLst>
            <a:outerShdw blurRad="63500" sx="102000" sy="102000" algn="ctr" rotWithShape="0">
              <a:prstClr val="black">
                <a:alpha val="20000"/>
              </a:prstClr>
            </a:outerShdw>
          </a:effectLst>
        </p:spPr>
      </p:pic>
      <p:grpSp>
        <p:nvGrpSpPr>
          <p:cNvPr id="10" name="组 9"/>
          <p:cNvGrpSpPr/>
          <p:nvPr/>
        </p:nvGrpSpPr>
        <p:grpSpPr>
          <a:xfrm>
            <a:off x="4648462" y="3471026"/>
            <a:ext cx="429108" cy="429108"/>
            <a:chOff x="1770335" y="2906486"/>
            <a:chExt cx="733908" cy="733908"/>
          </a:xfrm>
        </p:grpSpPr>
        <p:sp>
          <p:nvSpPr>
            <p:cNvPr id="11" name="椭圆 10"/>
            <p:cNvSpPr/>
            <p:nvPr/>
          </p:nvSpPr>
          <p:spPr>
            <a:xfrm>
              <a:off x="1770335" y="2906486"/>
              <a:ext cx="733908" cy="733908"/>
            </a:xfrm>
            <a:prstGeom prst="ellipse">
              <a:avLst/>
            </a:prstGeom>
            <a:solidFill>
              <a:schemeClr val="accent3"/>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L 形 11"/>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文本框 8"/>
          <p:cNvSpPr txBox="1"/>
          <p:nvPr/>
        </p:nvSpPr>
        <p:spPr>
          <a:xfrm>
            <a:off x="1068208" y="4134057"/>
            <a:ext cx="2068286"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95000"/>
                    <a:lumOff val="5000"/>
                  </a:schemeClr>
                </a:solidFill>
                <a:latin typeface="微软雅黑" charset="0"/>
                <a:ea typeface="微软雅黑" charset="0"/>
              </a:rPr>
              <a:t>用户可以在这个开放式平台上阅读各种已发表的专业论文。</a:t>
            </a:r>
          </a:p>
        </p:txBody>
      </p:sp>
      <p:sp>
        <p:nvSpPr>
          <p:cNvPr id="14" name="矩形 13"/>
          <p:cNvSpPr/>
          <p:nvPr/>
        </p:nvSpPr>
        <p:spPr>
          <a:xfrm>
            <a:off x="1105957" y="3590142"/>
            <a:ext cx="1800493" cy="416461"/>
          </a:xfrm>
          <a:prstGeom prst="rect">
            <a:avLst/>
          </a:prstGeom>
        </p:spPr>
        <p:txBody>
          <a:bodyPr wrap="none">
            <a:spAutoFit/>
          </a:bodyPr>
          <a:lstStyle/>
          <a:p>
            <a:pPr defTabSz="609585">
              <a:lnSpc>
                <a:spcPct val="130000"/>
              </a:lnSpc>
            </a:pPr>
            <a:r>
              <a:rPr lang="zh-CN" altLang="en-US" b="1" dirty="0">
                <a:solidFill>
                  <a:schemeClr val="tx1">
                    <a:lumMod val="95000"/>
                    <a:lumOff val="5000"/>
                  </a:schemeClr>
                </a:solidFill>
                <a:ea typeface="微软雅黑" charset="0"/>
              </a:rPr>
              <a:t>查找、阅读论文</a:t>
            </a:r>
            <a:endParaRPr lang="en-US" altLang="zh-CN" b="1" dirty="0">
              <a:solidFill>
                <a:schemeClr val="tx1">
                  <a:lumMod val="95000"/>
                  <a:lumOff val="5000"/>
                </a:schemeClr>
              </a:solidFill>
              <a:ea typeface="微软雅黑" charset="0"/>
            </a:endParaRPr>
          </a:p>
        </p:txBody>
      </p:sp>
      <p:sp>
        <p:nvSpPr>
          <p:cNvPr id="15" name="文本框 8"/>
          <p:cNvSpPr txBox="1"/>
          <p:nvPr/>
        </p:nvSpPr>
        <p:spPr>
          <a:xfrm>
            <a:off x="3747582" y="931861"/>
            <a:ext cx="2068286" cy="10291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95000"/>
                    <a:lumOff val="5000"/>
                  </a:schemeClr>
                </a:solidFill>
                <a:latin typeface="微软雅黑" charset="0"/>
                <a:ea typeface="微软雅黑" charset="0"/>
              </a:rPr>
              <a:t>每当遇到理解上的困难，用户可以浏览阅读过的人留下的批注和笔记来帮助自己理解论文的内容。</a:t>
            </a:r>
          </a:p>
        </p:txBody>
      </p:sp>
      <p:sp>
        <p:nvSpPr>
          <p:cNvPr id="16" name="矩形 15"/>
          <p:cNvSpPr/>
          <p:nvPr/>
        </p:nvSpPr>
        <p:spPr>
          <a:xfrm>
            <a:off x="3700666" y="387946"/>
            <a:ext cx="2236510" cy="380489"/>
          </a:xfrm>
          <a:prstGeom prst="rect">
            <a:avLst/>
          </a:prstGeom>
        </p:spPr>
        <p:txBody>
          <a:bodyPr wrap="none">
            <a:spAutoFit/>
          </a:bodyPr>
          <a:lstStyle/>
          <a:p>
            <a:pPr defTabSz="609585">
              <a:lnSpc>
                <a:spcPct val="130000"/>
              </a:lnSpc>
            </a:pPr>
            <a:r>
              <a:rPr lang="zh-CN" altLang="en-US" sz="1600" b="1" dirty="0">
                <a:solidFill>
                  <a:schemeClr val="tx1">
                    <a:lumMod val="95000"/>
                    <a:lumOff val="5000"/>
                  </a:schemeClr>
                </a:solidFill>
                <a:ea typeface="微软雅黑" charset="0"/>
              </a:rPr>
              <a:t>阅读他人的批注和笔记</a:t>
            </a:r>
            <a:endParaRPr lang="en-US" altLang="zh-CN" sz="1600" b="1" dirty="0">
              <a:solidFill>
                <a:schemeClr val="tx1">
                  <a:lumMod val="95000"/>
                  <a:lumOff val="5000"/>
                </a:schemeClr>
              </a:solidFill>
              <a:ea typeface="微软雅黑" charset="0"/>
            </a:endParaRPr>
          </a:p>
        </p:txBody>
      </p:sp>
      <p:sp>
        <p:nvSpPr>
          <p:cNvPr id="17" name="矩形 16"/>
          <p:cNvSpPr/>
          <p:nvPr/>
        </p:nvSpPr>
        <p:spPr>
          <a:xfrm>
            <a:off x="6290889" y="3264989"/>
            <a:ext cx="2317250" cy="3593011"/>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8" name="图片 17"/>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6415371" y="1103992"/>
            <a:ext cx="2068286" cy="2068286"/>
          </a:xfrm>
          <a:prstGeom prst="ellipse">
            <a:avLst/>
          </a:prstGeom>
          <a:effectLst>
            <a:outerShdw blurRad="63500" sx="102000" sy="102000" algn="ctr" rotWithShape="0">
              <a:prstClr val="black">
                <a:alpha val="20000"/>
              </a:prstClr>
            </a:outerShdw>
          </a:effectLst>
        </p:spPr>
      </p:pic>
      <p:grpSp>
        <p:nvGrpSpPr>
          <p:cNvPr id="19" name="组 18"/>
          <p:cNvGrpSpPr/>
          <p:nvPr/>
        </p:nvGrpSpPr>
        <p:grpSpPr>
          <a:xfrm>
            <a:off x="7234960" y="3036389"/>
            <a:ext cx="429108" cy="429108"/>
            <a:chOff x="1770335" y="2906486"/>
            <a:chExt cx="733908" cy="733908"/>
          </a:xfrm>
        </p:grpSpPr>
        <p:sp>
          <p:nvSpPr>
            <p:cNvPr id="20" name="椭圆 19"/>
            <p:cNvSpPr/>
            <p:nvPr/>
          </p:nvSpPr>
          <p:spPr>
            <a:xfrm>
              <a:off x="1770335" y="2906486"/>
              <a:ext cx="733908" cy="733908"/>
            </a:xfrm>
            <a:prstGeom prst="ellipse">
              <a:avLst/>
            </a:prstGeom>
            <a:solidFill>
              <a:schemeClr val="accent5"/>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1" name="L 形 20"/>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2" name="矩形 21"/>
          <p:cNvSpPr/>
          <p:nvPr/>
        </p:nvSpPr>
        <p:spPr>
          <a:xfrm>
            <a:off x="8967090" y="0"/>
            <a:ext cx="2317250" cy="3593011"/>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3" name="图片 22"/>
          <p:cNvPicPr>
            <a:picLocks noChangeAspect="1"/>
          </p:cNvPicPr>
          <p:nvPr/>
        </p:nvPicPr>
        <p:blipFill rotWithShape="1">
          <a:blip r:embed="rId2">
            <a:extLst>
              <a:ext uri="{28A0092B-C50C-407E-A947-70E740481C1C}">
                <a14:useLocalDpi xmlns:a14="http://schemas.microsoft.com/office/drawing/2010/main" val="0"/>
              </a:ext>
            </a:extLst>
          </a:blip>
          <a:srcRect l="21572" t="14308" r="21572" b="14308"/>
          <a:stretch/>
        </p:blipFill>
        <p:spPr>
          <a:xfrm>
            <a:off x="9176037" y="3685580"/>
            <a:ext cx="2068286" cy="2068286"/>
          </a:xfrm>
          <a:prstGeom prst="ellipse">
            <a:avLst/>
          </a:prstGeom>
          <a:effectLst>
            <a:outerShdw blurRad="63500" sx="102000" sy="102000" algn="ctr" rotWithShape="0">
              <a:prstClr val="black">
                <a:alpha val="20000"/>
              </a:prstClr>
            </a:outerShdw>
          </a:effectLst>
        </p:spPr>
      </p:pic>
      <p:grpSp>
        <p:nvGrpSpPr>
          <p:cNvPr id="24" name="组 23"/>
          <p:cNvGrpSpPr/>
          <p:nvPr/>
        </p:nvGrpSpPr>
        <p:grpSpPr>
          <a:xfrm>
            <a:off x="9995626" y="3471026"/>
            <a:ext cx="429108" cy="429108"/>
            <a:chOff x="1770335" y="2906486"/>
            <a:chExt cx="733908" cy="733908"/>
          </a:xfrm>
        </p:grpSpPr>
        <p:sp>
          <p:nvSpPr>
            <p:cNvPr id="25" name="椭圆 24"/>
            <p:cNvSpPr/>
            <p:nvPr/>
          </p:nvSpPr>
          <p:spPr>
            <a:xfrm>
              <a:off x="1770335" y="2906486"/>
              <a:ext cx="733908" cy="733908"/>
            </a:xfrm>
            <a:prstGeom prst="ellipse">
              <a:avLst/>
            </a:prstGeom>
            <a:solidFill>
              <a:schemeClr val="accent4"/>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L 形 25"/>
            <p:cNvSpPr/>
            <p:nvPr/>
          </p:nvSpPr>
          <p:spPr>
            <a:xfrm rot="18900000">
              <a:off x="1952213" y="3113908"/>
              <a:ext cx="370153" cy="219350"/>
            </a:xfrm>
            <a:prstGeom prst="corner">
              <a:avLst>
                <a:gd name="adj1" fmla="val 21804"/>
                <a:gd name="adj2" fmla="val 20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7" name="文本框 8"/>
          <p:cNvSpPr txBox="1"/>
          <p:nvPr/>
        </p:nvSpPr>
        <p:spPr>
          <a:xfrm>
            <a:off x="6415372" y="4134057"/>
            <a:ext cx="2068286"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95000"/>
                    <a:lumOff val="5000"/>
                  </a:schemeClr>
                </a:solidFill>
                <a:latin typeface="微软雅黑" charset="0"/>
                <a:ea typeface="微软雅黑" charset="0"/>
              </a:rPr>
              <a:t>用户阅读的过程中留下自己的批注和阅读笔记，帮助自己学习。</a:t>
            </a:r>
          </a:p>
        </p:txBody>
      </p:sp>
      <p:sp>
        <p:nvSpPr>
          <p:cNvPr id="28" name="矩形 27"/>
          <p:cNvSpPr/>
          <p:nvPr/>
        </p:nvSpPr>
        <p:spPr>
          <a:xfrm>
            <a:off x="6538845" y="3590142"/>
            <a:ext cx="1800493" cy="416461"/>
          </a:xfrm>
          <a:prstGeom prst="rect">
            <a:avLst/>
          </a:prstGeom>
        </p:spPr>
        <p:txBody>
          <a:bodyPr wrap="none">
            <a:spAutoFit/>
          </a:bodyPr>
          <a:lstStyle/>
          <a:p>
            <a:pPr algn="ctr" defTabSz="609585">
              <a:lnSpc>
                <a:spcPct val="130000"/>
              </a:lnSpc>
            </a:pPr>
            <a:r>
              <a:rPr lang="zh-CN" altLang="en-US" b="1" dirty="0">
                <a:solidFill>
                  <a:schemeClr val="tx1">
                    <a:lumMod val="95000"/>
                    <a:lumOff val="5000"/>
                  </a:schemeClr>
                </a:solidFill>
                <a:ea typeface="微软雅黑" charset="0"/>
              </a:rPr>
              <a:t>留下批注和笔记</a:t>
            </a:r>
            <a:endParaRPr lang="en-US" altLang="zh-CN" b="1" dirty="0">
              <a:solidFill>
                <a:schemeClr val="tx1">
                  <a:lumMod val="95000"/>
                  <a:lumOff val="5000"/>
                </a:schemeClr>
              </a:solidFill>
              <a:ea typeface="微软雅黑" charset="0"/>
            </a:endParaRPr>
          </a:p>
        </p:txBody>
      </p:sp>
      <p:sp>
        <p:nvSpPr>
          <p:cNvPr id="29" name="文本框 8"/>
          <p:cNvSpPr txBox="1"/>
          <p:nvPr/>
        </p:nvSpPr>
        <p:spPr>
          <a:xfrm>
            <a:off x="9094746" y="931861"/>
            <a:ext cx="2068286"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95000"/>
                    <a:lumOff val="5000"/>
                  </a:schemeClr>
                </a:solidFill>
                <a:latin typeface="微软雅黑" charset="0"/>
                <a:ea typeface="微软雅黑" charset="0"/>
              </a:rPr>
              <a:t>用户可以下载论文，也可以导出包含批注和笔记的论文</a:t>
            </a:r>
            <a:r>
              <a:rPr lang="zh-CN" altLang="en-US" sz="1200" dirty="0">
                <a:solidFill>
                  <a:schemeClr val="bg1"/>
                </a:solidFill>
                <a:latin typeface="微软雅黑" charset="0"/>
                <a:ea typeface="微软雅黑" charset="0"/>
              </a:rPr>
              <a:t>。</a:t>
            </a:r>
            <a:endParaRPr lang="zh-CN" altLang="en-US" sz="1200" dirty="0">
              <a:solidFill>
                <a:schemeClr val="tx1">
                  <a:lumMod val="95000"/>
                  <a:lumOff val="5000"/>
                </a:schemeClr>
              </a:solidFill>
              <a:latin typeface="微软雅黑" charset="0"/>
              <a:ea typeface="微软雅黑" charset="0"/>
            </a:endParaRPr>
          </a:p>
        </p:txBody>
      </p:sp>
      <p:sp>
        <p:nvSpPr>
          <p:cNvPr id="30" name="矩形 29"/>
          <p:cNvSpPr/>
          <p:nvPr/>
        </p:nvSpPr>
        <p:spPr>
          <a:xfrm>
            <a:off x="9221292" y="351974"/>
            <a:ext cx="1800493" cy="416461"/>
          </a:xfrm>
          <a:prstGeom prst="rect">
            <a:avLst/>
          </a:prstGeom>
        </p:spPr>
        <p:txBody>
          <a:bodyPr wrap="none">
            <a:spAutoFit/>
          </a:bodyPr>
          <a:lstStyle/>
          <a:p>
            <a:pPr defTabSz="609585">
              <a:lnSpc>
                <a:spcPct val="130000"/>
              </a:lnSpc>
            </a:pPr>
            <a:r>
              <a:rPr lang="zh-CN" altLang="en-US" b="1" dirty="0">
                <a:solidFill>
                  <a:schemeClr val="tx1">
                    <a:lumMod val="95000"/>
                    <a:lumOff val="5000"/>
                  </a:schemeClr>
                </a:solidFill>
                <a:ea typeface="微软雅黑" charset="0"/>
              </a:rPr>
              <a:t>下载、导出论文</a:t>
            </a:r>
            <a:endParaRPr lang="en-US" altLang="zh-CN" b="1" dirty="0">
              <a:solidFill>
                <a:schemeClr val="tx1">
                  <a:lumMod val="95000"/>
                  <a:lumOff val="5000"/>
                </a:schemeClr>
              </a:solidFill>
              <a:ea typeface="微软雅黑" charset="0"/>
            </a:endParaRPr>
          </a:p>
        </p:txBody>
      </p:sp>
    </p:spTree>
    <p:extLst>
      <p:ext uri="{BB962C8B-B14F-4D97-AF65-F5344CB8AC3E}">
        <p14:creationId xmlns:p14="http://schemas.microsoft.com/office/powerpoint/2010/main" val="60617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撰写论文</a:t>
            </a:r>
          </a:p>
        </p:txBody>
      </p:sp>
      <p:sp>
        <p:nvSpPr>
          <p:cNvPr id="7" name="任意形状 6"/>
          <p:cNvSpPr/>
          <p:nvPr/>
        </p:nvSpPr>
        <p:spPr>
          <a:xfrm>
            <a:off x="1150642"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1"/>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10" name="形状 9"/>
          <p:cNvSpPr/>
          <p:nvPr/>
        </p:nvSpPr>
        <p:spPr>
          <a:xfrm>
            <a:off x="2333128" y="2921144"/>
            <a:ext cx="2141983" cy="2141983"/>
          </a:xfrm>
          <a:prstGeom prst="leftCircularArrow">
            <a:avLst>
              <a:gd name="adj1" fmla="val 2550"/>
              <a:gd name="adj2" fmla="val 309429"/>
              <a:gd name="adj3" fmla="val 2084940"/>
              <a:gd name="adj4" fmla="val 9024489"/>
              <a:gd name="adj5" fmla="val 2975"/>
            </a:avLst>
          </a:prstGeom>
          <a:solidFill>
            <a:schemeClr val="accent1"/>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1" name="任意形状 10"/>
          <p:cNvSpPr/>
          <p:nvPr/>
        </p:nvSpPr>
        <p:spPr>
          <a:xfrm>
            <a:off x="1608521"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15" name="圆角矩形 14"/>
          <p:cNvSpPr/>
          <p:nvPr/>
        </p:nvSpPr>
        <p:spPr>
          <a:xfrm>
            <a:off x="3700162" y="2428170"/>
            <a:ext cx="2060461" cy="1699449"/>
          </a:xfrm>
          <a:prstGeom prst="roundRect">
            <a:avLst>
              <a:gd name="adj" fmla="val 10000"/>
            </a:avLst>
          </a:prstGeom>
          <a:ln>
            <a:solidFill>
              <a:schemeClr val="accent5"/>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环形箭头 15"/>
          <p:cNvSpPr/>
          <p:nvPr/>
        </p:nvSpPr>
        <p:spPr>
          <a:xfrm>
            <a:off x="4865479" y="1426029"/>
            <a:ext cx="2405264" cy="2405264"/>
          </a:xfrm>
          <a:prstGeom prst="circularArrow">
            <a:avLst>
              <a:gd name="adj1" fmla="val 2271"/>
              <a:gd name="adj2" fmla="val 273786"/>
              <a:gd name="adj3" fmla="val 19550703"/>
              <a:gd name="adj4" fmla="val 12575511"/>
              <a:gd name="adj5" fmla="val 2650"/>
            </a:avLst>
          </a:prstGeom>
          <a:solidFill>
            <a:schemeClr val="accent5"/>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7" name="任意形状 16"/>
          <p:cNvSpPr/>
          <p:nvPr/>
        </p:nvSpPr>
        <p:spPr>
          <a:xfrm>
            <a:off x="4158043"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5"/>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21" name="任意形状 20"/>
          <p:cNvSpPr/>
          <p:nvPr/>
        </p:nvSpPr>
        <p:spPr>
          <a:xfrm>
            <a:off x="6249684"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noFill/>
          <a:ln>
            <a:solidFill>
              <a:schemeClr val="accent3"/>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25" name="形状 24"/>
          <p:cNvSpPr/>
          <p:nvPr/>
        </p:nvSpPr>
        <p:spPr>
          <a:xfrm>
            <a:off x="7432171" y="2921144"/>
            <a:ext cx="2141983" cy="2141983"/>
          </a:xfrm>
          <a:prstGeom prst="leftCircularArrow">
            <a:avLst>
              <a:gd name="adj1" fmla="val 2550"/>
              <a:gd name="adj2" fmla="val 309429"/>
              <a:gd name="adj3" fmla="val 2084940"/>
              <a:gd name="adj4" fmla="val 9024489"/>
              <a:gd name="adj5" fmla="val 2975"/>
            </a:avLst>
          </a:prstGeom>
          <a:solidFill>
            <a:schemeClr val="accent3"/>
          </a:solidFill>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9" name="任意形状 28"/>
          <p:cNvSpPr/>
          <p:nvPr/>
        </p:nvSpPr>
        <p:spPr>
          <a:xfrm>
            <a:off x="6707564" y="376345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3"/>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dirty="0"/>
          </a:p>
        </p:txBody>
      </p:sp>
      <p:sp>
        <p:nvSpPr>
          <p:cNvPr id="30" name="任意形状 29"/>
          <p:cNvSpPr/>
          <p:nvPr/>
        </p:nvSpPr>
        <p:spPr>
          <a:xfrm>
            <a:off x="8799205" y="2428170"/>
            <a:ext cx="2060461" cy="1699449"/>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a:solidFill>
              <a:schemeClr val="accent4"/>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386948" rIns="89133" bIns="89133"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31" name="任意形状 30"/>
          <p:cNvSpPr/>
          <p:nvPr/>
        </p:nvSpPr>
        <p:spPr>
          <a:xfrm>
            <a:off x="9257084" y="2064002"/>
            <a:ext cx="1831520" cy="72833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chemeClr val="accent4"/>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endParaRPr lang="zh-CN" altLang="en-US" sz="3300" kern="1200"/>
          </a:p>
        </p:txBody>
      </p:sp>
      <p:sp>
        <p:nvSpPr>
          <p:cNvPr id="32" name="文本框 8"/>
          <p:cNvSpPr txBox="1"/>
          <p:nvPr/>
        </p:nvSpPr>
        <p:spPr>
          <a:xfrm>
            <a:off x="1327357" y="2625127"/>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在平台上撰写自己的论文并发布新的版本。</a:t>
            </a:r>
          </a:p>
        </p:txBody>
      </p:sp>
      <p:sp>
        <p:nvSpPr>
          <p:cNvPr id="33" name="矩形 32"/>
          <p:cNvSpPr/>
          <p:nvPr/>
        </p:nvSpPr>
        <p:spPr>
          <a:xfrm>
            <a:off x="1617915"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撰写文档</a:t>
            </a:r>
            <a:endParaRPr lang="en-US" altLang="zh-CN" sz="1400" b="1" dirty="0">
              <a:solidFill>
                <a:schemeClr val="bg1"/>
              </a:solidFill>
              <a:ea typeface="微软雅黑" charset="0"/>
            </a:endParaRPr>
          </a:p>
        </p:txBody>
      </p:sp>
      <p:sp>
        <p:nvSpPr>
          <p:cNvPr id="34" name="文本框 8"/>
          <p:cNvSpPr txBox="1"/>
          <p:nvPr/>
        </p:nvSpPr>
        <p:spPr>
          <a:xfrm>
            <a:off x="6475638" y="2625127"/>
            <a:ext cx="171994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查看协作者所作的批注</a:t>
            </a:r>
            <a:r>
              <a:rPr lang="en-US" altLang="zh-CN" sz="1400" dirty="0">
                <a:solidFill>
                  <a:schemeClr val="tx1">
                    <a:lumMod val="65000"/>
                    <a:lumOff val="35000"/>
                  </a:schemeClr>
                </a:solidFill>
                <a:latin typeface="微软雅黑" charset="0"/>
                <a:ea typeface="微软雅黑" charset="0"/>
              </a:rPr>
              <a:t>/</a:t>
            </a:r>
            <a:r>
              <a:rPr lang="zh-CN" altLang="en-US" sz="1400" dirty="0">
                <a:solidFill>
                  <a:schemeClr val="tx1">
                    <a:lumMod val="65000"/>
                    <a:lumOff val="35000"/>
                  </a:schemeClr>
                </a:solidFill>
                <a:latin typeface="微软雅黑" charset="0"/>
                <a:ea typeface="微软雅黑" charset="0"/>
              </a:rPr>
              <a:t>建议。</a:t>
            </a:r>
          </a:p>
        </p:txBody>
      </p:sp>
      <p:sp>
        <p:nvSpPr>
          <p:cNvPr id="35" name="矩形 34"/>
          <p:cNvSpPr/>
          <p:nvPr/>
        </p:nvSpPr>
        <p:spPr>
          <a:xfrm>
            <a:off x="6766196" y="3952166"/>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查看协作者批注</a:t>
            </a:r>
            <a:endParaRPr lang="en-US" altLang="zh-CN" sz="1400" b="1" dirty="0">
              <a:solidFill>
                <a:schemeClr val="bg1"/>
              </a:solidFill>
              <a:ea typeface="微软雅黑" charset="0"/>
            </a:endParaRPr>
          </a:p>
        </p:txBody>
      </p:sp>
      <p:sp>
        <p:nvSpPr>
          <p:cNvPr id="36" name="文本框 8"/>
          <p:cNvSpPr txBox="1"/>
          <p:nvPr/>
        </p:nvSpPr>
        <p:spPr>
          <a:xfrm>
            <a:off x="3918539" y="2928450"/>
            <a:ext cx="171994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邀请协作者对你的发布版本提出建议。</a:t>
            </a:r>
          </a:p>
        </p:txBody>
      </p:sp>
      <p:sp>
        <p:nvSpPr>
          <p:cNvPr id="37" name="矩形 36"/>
          <p:cNvSpPr/>
          <p:nvPr/>
        </p:nvSpPr>
        <p:spPr>
          <a:xfrm>
            <a:off x="4213831"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邀请协作者</a:t>
            </a:r>
            <a:endParaRPr lang="en-US" altLang="zh-CN" sz="1400" b="1" dirty="0">
              <a:solidFill>
                <a:schemeClr val="bg1"/>
              </a:solidFill>
              <a:ea typeface="微软雅黑" charset="0"/>
            </a:endParaRPr>
          </a:p>
        </p:txBody>
      </p:sp>
      <p:sp>
        <p:nvSpPr>
          <p:cNvPr id="38" name="文本框 8"/>
          <p:cNvSpPr txBox="1"/>
          <p:nvPr/>
        </p:nvSpPr>
        <p:spPr>
          <a:xfrm>
            <a:off x="9026323" y="2928450"/>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tx1">
                    <a:lumMod val="65000"/>
                    <a:lumOff val="35000"/>
                  </a:schemeClr>
                </a:solidFill>
                <a:latin typeface="微软雅黑" charset="0"/>
                <a:ea typeface="微软雅黑" charset="0"/>
              </a:rPr>
              <a:t>根据协作者的建议修改自己的文档，并发布新的版本。</a:t>
            </a:r>
          </a:p>
        </p:txBody>
      </p:sp>
      <p:sp>
        <p:nvSpPr>
          <p:cNvPr id="39" name="矩形 38"/>
          <p:cNvSpPr/>
          <p:nvPr/>
        </p:nvSpPr>
        <p:spPr>
          <a:xfrm>
            <a:off x="9321615" y="2214521"/>
            <a:ext cx="1719944" cy="344390"/>
          </a:xfrm>
          <a:prstGeom prst="rect">
            <a:avLst/>
          </a:prstGeom>
        </p:spPr>
        <p:txBody>
          <a:bodyPr wrap="square">
            <a:spAutoFit/>
          </a:bodyPr>
          <a:lstStyle/>
          <a:p>
            <a:pPr algn="ctr" defTabSz="609585">
              <a:lnSpc>
                <a:spcPct val="130000"/>
              </a:lnSpc>
            </a:pPr>
            <a:r>
              <a:rPr lang="zh-CN" altLang="en-US" sz="1400" b="1" dirty="0">
                <a:solidFill>
                  <a:schemeClr val="bg1"/>
                </a:solidFill>
                <a:ea typeface="微软雅黑" charset="0"/>
              </a:rPr>
              <a:t>修改文档</a:t>
            </a:r>
            <a:endParaRPr lang="en-US" altLang="zh-CN" sz="1400" b="1" dirty="0">
              <a:solidFill>
                <a:schemeClr val="bg1"/>
              </a:solidFill>
              <a:ea typeface="微软雅黑" charset="0"/>
            </a:endParaRPr>
          </a:p>
        </p:txBody>
      </p:sp>
    </p:spTree>
    <p:extLst>
      <p:ext uri="{BB962C8B-B14F-4D97-AF65-F5344CB8AC3E}">
        <p14:creationId xmlns:p14="http://schemas.microsoft.com/office/powerpoint/2010/main" val="99125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完善的社区功能</a:t>
            </a:r>
          </a:p>
        </p:txBody>
      </p:sp>
      <p:grpSp>
        <p:nvGrpSpPr>
          <p:cNvPr id="59" name="组 58"/>
          <p:cNvGrpSpPr/>
          <p:nvPr/>
        </p:nvGrpSpPr>
        <p:grpSpPr>
          <a:xfrm>
            <a:off x="1713834" y="1499661"/>
            <a:ext cx="3898111" cy="1704425"/>
            <a:chOff x="1713834" y="1499661"/>
            <a:chExt cx="3898111" cy="1704425"/>
          </a:xfrm>
        </p:grpSpPr>
        <p:sp>
          <p:nvSpPr>
            <p:cNvPr id="16" name="矩形 15"/>
            <p:cNvSpPr/>
            <p:nvPr/>
          </p:nvSpPr>
          <p:spPr>
            <a:xfrm>
              <a:off x="1713834" y="1499661"/>
              <a:ext cx="3898111" cy="1704425"/>
            </a:xfrm>
            <a:prstGeom prst="rect">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713834" y="1499661"/>
              <a:ext cx="1007038" cy="1704425"/>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9" name="文本框 8"/>
          <p:cNvSpPr txBox="1"/>
          <p:nvPr/>
        </p:nvSpPr>
        <p:spPr>
          <a:xfrm>
            <a:off x="2975658" y="2113459"/>
            <a:ext cx="2381500"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在</a:t>
            </a:r>
            <a:r>
              <a:rPr lang="en-US" altLang="zh-CN" sz="1200" dirty="0" err="1">
                <a:solidFill>
                  <a:schemeClr val="tx1">
                    <a:lumMod val="75000"/>
                    <a:lumOff val="25000"/>
                  </a:schemeClr>
                </a:solidFill>
                <a:latin typeface="微软雅黑" charset="0"/>
                <a:ea typeface="微软雅黑" charset="0"/>
              </a:rPr>
              <a:t>PaperClip</a:t>
            </a:r>
            <a:r>
              <a:rPr lang="zh-CN" altLang="en-US" sz="1200" dirty="0">
                <a:solidFill>
                  <a:schemeClr val="tx1">
                    <a:lumMod val="75000"/>
                    <a:lumOff val="25000"/>
                  </a:schemeClr>
                </a:solidFill>
                <a:latin typeface="微软雅黑" charset="0"/>
                <a:ea typeface="微软雅黑" charset="0"/>
              </a:rPr>
              <a:t>上，你可以关注任何你想要关注的人（关注你欣赏的大牛！）。</a:t>
            </a:r>
          </a:p>
        </p:txBody>
      </p:sp>
      <p:sp>
        <p:nvSpPr>
          <p:cNvPr id="20" name="矩形 19"/>
          <p:cNvSpPr/>
          <p:nvPr/>
        </p:nvSpPr>
        <p:spPr>
          <a:xfrm>
            <a:off x="2975658" y="1661027"/>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关注他人</a:t>
            </a:r>
            <a:endParaRPr lang="en-US" altLang="zh-CN" b="1" dirty="0">
              <a:solidFill>
                <a:schemeClr val="tx1">
                  <a:lumMod val="75000"/>
                  <a:lumOff val="25000"/>
                </a:schemeClr>
              </a:solidFill>
              <a:ea typeface="微软雅黑" charset="0"/>
            </a:endParaRPr>
          </a:p>
        </p:txBody>
      </p:sp>
      <p:sp>
        <p:nvSpPr>
          <p:cNvPr id="15" name="椭圆 14"/>
          <p:cNvSpPr/>
          <p:nvPr/>
        </p:nvSpPr>
        <p:spPr>
          <a:xfrm>
            <a:off x="5383777" y="2945364"/>
            <a:ext cx="445028" cy="445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1745909" y="1690153"/>
            <a:ext cx="942886" cy="1323439"/>
          </a:xfrm>
          <a:prstGeom prst="rect">
            <a:avLst/>
          </a:prstGeom>
          <a:noFill/>
        </p:spPr>
        <p:txBody>
          <a:bodyPr wrap="none" rtlCol="0" anchor="ctr">
            <a:spAutoFit/>
          </a:bodyPr>
          <a:lstStyle/>
          <a:p>
            <a:pPr algn="ctr"/>
            <a:r>
              <a:rPr kumimoji="1" lang="en-US" altLang="zh-CN" sz="8000" b="1" dirty="0">
                <a:solidFill>
                  <a:schemeClr val="bg1"/>
                </a:solidFill>
              </a:rPr>
              <a:t>A</a:t>
            </a:r>
            <a:endParaRPr kumimoji="1" lang="zh-CN" altLang="en-US" sz="8000" b="1" dirty="0">
              <a:solidFill>
                <a:schemeClr val="bg1"/>
              </a:solidFill>
            </a:endParaRPr>
          </a:p>
        </p:txBody>
      </p:sp>
      <p:grpSp>
        <p:nvGrpSpPr>
          <p:cNvPr id="60" name="组 59"/>
          <p:cNvGrpSpPr/>
          <p:nvPr/>
        </p:nvGrpSpPr>
        <p:grpSpPr>
          <a:xfrm>
            <a:off x="6195587" y="1499661"/>
            <a:ext cx="3898111" cy="1704425"/>
            <a:chOff x="6195587" y="1499661"/>
            <a:chExt cx="3898111" cy="1704425"/>
          </a:xfrm>
        </p:grpSpPr>
        <p:sp>
          <p:nvSpPr>
            <p:cNvPr id="31" name="矩形 30"/>
            <p:cNvSpPr/>
            <p:nvPr/>
          </p:nvSpPr>
          <p:spPr>
            <a:xfrm flipH="1">
              <a:off x="6195587" y="1499661"/>
              <a:ext cx="3898111" cy="170442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矩形 31"/>
            <p:cNvSpPr/>
            <p:nvPr/>
          </p:nvSpPr>
          <p:spPr>
            <a:xfrm flipH="1">
              <a:off x="9086660" y="1499661"/>
              <a:ext cx="1007038" cy="1704425"/>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9" name="文本框 8"/>
          <p:cNvSpPr txBox="1"/>
          <p:nvPr/>
        </p:nvSpPr>
        <p:spPr>
          <a:xfrm flipH="1">
            <a:off x="6450374" y="2113459"/>
            <a:ext cx="2381500"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在他人主页里，你可以方面地查看</a:t>
            </a:r>
            <a:r>
              <a:rPr lang="en-US" altLang="zh-CN" sz="1200" dirty="0">
                <a:solidFill>
                  <a:schemeClr val="tx1">
                    <a:lumMod val="75000"/>
                    <a:lumOff val="25000"/>
                  </a:schemeClr>
                </a:solidFill>
                <a:latin typeface="微软雅黑" charset="0"/>
                <a:ea typeface="微软雅黑" charset="0"/>
              </a:rPr>
              <a:t>ta</a:t>
            </a:r>
            <a:r>
              <a:rPr lang="zh-CN" altLang="en-US" sz="1200" dirty="0">
                <a:solidFill>
                  <a:schemeClr val="tx1">
                    <a:lumMod val="75000"/>
                    <a:lumOff val="25000"/>
                  </a:schemeClr>
                </a:solidFill>
                <a:latin typeface="微软雅黑" charset="0"/>
                <a:ea typeface="微软雅黑" charset="0"/>
              </a:rPr>
              <a:t>的最新动态（查看大牛的最新笔记！）。</a:t>
            </a:r>
          </a:p>
        </p:txBody>
      </p:sp>
      <p:sp>
        <p:nvSpPr>
          <p:cNvPr id="30" name="矩形 29"/>
          <p:cNvSpPr/>
          <p:nvPr/>
        </p:nvSpPr>
        <p:spPr>
          <a:xfrm flipH="1">
            <a:off x="6450374" y="1661027"/>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查看他人动态</a:t>
            </a:r>
            <a:endParaRPr lang="en-US" altLang="zh-CN" b="1" dirty="0">
              <a:solidFill>
                <a:schemeClr val="tx1">
                  <a:lumMod val="75000"/>
                  <a:lumOff val="25000"/>
                </a:schemeClr>
              </a:solidFill>
              <a:ea typeface="微软雅黑" charset="0"/>
            </a:endParaRPr>
          </a:p>
        </p:txBody>
      </p:sp>
      <p:sp>
        <p:nvSpPr>
          <p:cNvPr id="26" name="椭圆 25"/>
          <p:cNvSpPr/>
          <p:nvPr/>
        </p:nvSpPr>
        <p:spPr>
          <a:xfrm flipH="1">
            <a:off x="5951977" y="2945364"/>
            <a:ext cx="445026" cy="445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26"/>
          <p:cNvSpPr txBox="1"/>
          <p:nvPr/>
        </p:nvSpPr>
        <p:spPr>
          <a:xfrm flipH="1">
            <a:off x="9200490" y="1690153"/>
            <a:ext cx="779380" cy="1323439"/>
          </a:xfrm>
          <a:prstGeom prst="rect">
            <a:avLst/>
          </a:prstGeom>
          <a:noFill/>
        </p:spPr>
        <p:txBody>
          <a:bodyPr wrap="none" rtlCol="0" anchor="ctr">
            <a:spAutoFit/>
          </a:bodyPr>
          <a:lstStyle/>
          <a:p>
            <a:pPr algn="ctr"/>
            <a:r>
              <a:rPr kumimoji="1" lang="en-US" altLang="zh-CN" sz="8000" b="1" dirty="0">
                <a:solidFill>
                  <a:schemeClr val="bg1"/>
                </a:solidFill>
              </a:rPr>
              <a:t>B</a:t>
            </a:r>
            <a:endParaRPr kumimoji="1" lang="zh-CN" altLang="en-US" sz="8000" b="1" dirty="0">
              <a:solidFill>
                <a:schemeClr val="bg1"/>
              </a:solidFill>
            </a:endParaRPr>
          </a:p>
        </p:txBody>
      </p:sp>
      <p:grpSp>
        <p:nvGrpSpPr>
          <p:cNvPr id="49" name="组 48"/>
          <p:cNvGrpSpPr/>
          <p:nvPr/>
        </p:nvGrpSpPr>
        <p:grpSpPr>
          <a:xfrm flipV="1">
            <a:off x="1713834" y="3712975"/>
            <a:ext cx="3898111" cy="1704425"/>
            <a:chOff x="815671" y="1618373"/>
            <a:chExt cx="4154756" cy="1743090"/>
          </a:xfrm>
        </p:grpSpPr>
        <p:sp>
          <p:nvSpPr>
            <p:cNvPr id="52" name="矩形 51"/>
            <p:cNvSpPr/>
            <p:nvPr/>
          </p:nvSpPr>
          <p:spPr>
            <a:xfrm>
              <a:off x="815671" y="1618373"/>
              <a:ext cx="4154756" cy="1743090"/>
            </a:xfrm>
            <a:prstGeom prst="rect">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3" name="矩形 52"/>
            <p:cNvSpPr/>
            <p:nvPr/>
          </p:nvSpPr>
          <p:spPr>
            <a:xfrm>
              <a:off x="815671" y="1618373"/>
              <a:ext cx="1073340" cy="174309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0" name="文本框 8"/>
          <p:cNvSpPr txBox="1"/>
          <p:nvPr/>
        </p:nvSpPr>
        <p:spPr>
          <a:xfrm>
            <a:off x="2975658" y="3911050"/>
            <a:ext cx="2381500"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笔记评论区没有得到问题的解答？将你的疑问私信给作者！</a:t>
            </a:r>
          </a:p>
        </p:txBody>
      </p:sp>
      <p:sp>
        <p:nvSpPr>
          <p:cNvPr id="51" name="矩形 50"/>
          <p:cNvSpPr/>
          <p:nvPr/>
        </p:nvSpPr>
        <p:spPr>
          <a:xfrm>
            <a:off x="2975658" y="4803602"/>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私信</a:t>
            </a:r>
            <a:endParaRPr lang="en-US" altLang="zh-CN" b="1" dirty="0">
              <a:solidFill>
                <a:schemeClr val="tx1">
                  <a:lumMod val="75000"/>
                  <a:lumOff val="25000"/>
                </a:schemeClr>
              </a:solidFill>
              <a:ea typeface="微软雅黑" charset="0"/>
            </a:endParaRPr>
          </a:p>
        </p:txBody>
      </p:sp>
      <p:sp>
        <p:nvSpPr>
          <p:cNvPr id="47" name="椭圆 46"/>
          <p:cNvSpPr/>
          <p:nvPr/>
        </p:nvSpPr>
        <p:spPr>
          <a:xfrm flipV="1">
            <a:off x="5383777" y="3490462"/>
            <a:ext cx="445028" cy="44502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文本框 47"/>
          <p:cNvSpPr txBox="1"/>
          <p:nvPr/>
        </p:nvSpPr>
        <p:spPr>
          <a:xfrm>
            <a:off x="1765947" y="3903469"/>
            <a:ext cx="902812" cy="1323439"/>
          </a:xfrm>
          <a:prstGeom prst="rect">
            <a:avLst/>
          </a:prstGeom>
          <a:noFill/>
        </p:spPr>
        <p:txBody>
          <a:bodyPr wrap="none" rtlCol="0" anchor="ctr">
            <a:spAutoFit/>
          </a:bodyPr>
          <a:lstStyle/>
          <a:p>
            <a:pPr algn="ctr"/>
            <a:r>
              <a:rPr kumimoji="1" lang="en-US" altLang="zh-CN" sz="8000" b="1" dirty="0">
                <a:solidFill>
                  <a:schemeClr val="bg1"/>
                </a:solidFill>
              </a:rPr>
              <a:t>D</a:t>
            </a:r>
            <a:endParaRPr kumimoji="1" lang="zh-CN" altLang="en-US" sz="8000" b="1" dirty="0">
              <a:solidFill>
                <a:schemeClr val="bg1"/>
              </a:solidFill>
            </a:endParaRPr>
          </a:p>
        </p:txBody>
      </p:sp>
      <p:grpSp>
        <p:nvGrpSpPr>
          <p:cNvPr id="41" name="组 40"/>
          <p:cNvGrpSpPr/>
          <p:nvPr/>
        </p:nvGrpSpPr>
        <p:grpSpPr>
          <a:xfrm flipH="1" flipV="1">
            <a:off x="6195587" y="3712975"/>
            <a:ext cx="3898111" cy="1704425"/>
            <a:chOff x="815671" y="1618373"/>
            <a:chExt cx="4154756" cy="1743090"/>
          </a:xfrm>
        </p:grpSpPr>
        <p:sp>
          <p:nvSpPr>
            <p:cNvPr id="44" name="矩形 43"/>
            <p:cNvSpPr/>
            <p:nvPr/>
          </p:nvSpPr>
          <p:spPr>
            <a:xfrm>
              <a:off x="815671" y="1618373"/>
              <a:ext cx="4154756" cy="174309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p:cNvSpPr/>
            <p:nvPr/>
          </p:nvSpPr>
          <p:spPr>
            <a:xfrm>
              <a:off x="815671" y="1618373"/>
              <a:ext cx="1073340" cy="174309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42" name="文本框 41"/>
          <p:cNvSpPr txBox="1"/>
          <p:nvPr/>
        </p:nvSpPr>
        <p:spPr>
          <a:xfrm flipH="1">
            <a:off x="6450374" y="3911050"/>
            <a:ext cx="2381500"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tx1">
                    <a:lumMod val="75000"/>
                    <a:lumOff val="25000"/>
                  </a:schemeClr>
                </a:solidFill>
                <a:latin typeface="微软雅黑" charset="0"/>
                <a:ea typeface="微软雅黑" charset="0"/>
              </a:rPr>
              <a:t>在批注和笔记下，大胆提出你的问题！也可以参与评论区的讨论。</a:t>
            </a:r>
          </a:p>
        </p:txBody>
      </p:sp>
      <p:sp>
        <p:nvSpPr>
          <p:cNvPr id="43" name="矩形 42"/>
          <p:cNvSpPr/>
          <p:nvPr/>
        </p:nvSpPr>
        <p:spPr>
          <a:xfrm flipH="1">
            <a:off x="6450374" y="4803602"/>
            <a:ext cx="2381500" cy="416461"/>
          </a:xfrm>
          <a:prstGeom prst="rect">
            <a:avLst/>
          </a:prstGeom>
        </p:spPr>
        <p:txBody>
          <a:bodyPr wrap="square">
            <a:spAutoFit/>
          </a:bodyPr>
          <a:lstStyle/>
          <a:p>
            <a:pPr defTabSz="609585">
              <a:lnSpc>
                <a:spcPct val="130000"/>
              </a:lnSpc>
            </a:pPr>
            <a:r>
              <a:rPr lang="zh-CN" altLang="en-US" b="1" dirty="0">
                <a:solidFill>
                  <a:schemeClr val="tx1">
                    <a:lumMod val="75000"/>
                    <a:lumOff val="25000"/>
                  </a:schemeClr>
                </a:solidFill>
                <a:ea typeface="微软雅黑" charset="0"/>
              </a:rPr>
              <a:t>评论</a:t>
            </a:r>
            <a:r>
              <a:rPr lang="en-US" altLang="zh-CN" b="1" dirty="0">
                <a:solidFill>
                  <a:schemeClr val="tx1">
                    <a:lumMod val="75000"/>
                    <a:lumOff val="25000"/>
                  </a:schemeClr>
                </a:solidFill>
                <a:ea typeface="微软雅黑" charset="0"/>
              </a:rPr>
              <a:t>/</a:t>
            </a:r>
            <a:r>
              <a:rPr lang="zh-CN" altLang="en-US" b="1" dirty="0">
                <a:solidFill>
                  <a:schemeClr val="tx1">
                    <a:lumMod val="75000"/>
                    <a:lumOff val="25000"/>
                  </a:schemeClr>
                </a:solidFill>
                <a:ea typeface="微软雅黑" charset="0"/>
              </a:rPr>
              <a:t>回复批注、笔记</a:t>
            </a:r>
            <a:endParaRPr lang="en-US" altLang="zh-CN" b="1" dirty="0">
              <a:solidFill>
                <a:schemeClr val="tx1">
                  <a:lumMod val="75000"/>
                  <a:lumOff val="25000"/>
                </a:schemeClr>
              </a:solidFill>
              <a:ea typeface="微软雅黑" charset="0"/>
            </a:endParaRPr>
          </a:p>
        </p:txBody>
      </p:sp>
      <p:sp>
        <p:nvSpPr>
          <p:cNvPr id="39" name="椭圆 38"/>
          <p:cNvSpPr/>
          <p:nvPr/>
        </p:nvSpPr>
        <p:spPr>
          <a:xfrm flipH="1" flipV="1">
            <a:off x="5951977" y="3466024"/>
            <a:ext cx="445026" cy="4450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p:cNvSpPr txBox="1"/>
          <p:nvPr/>
        </p:nvSpPr>
        <p:spPr>
          <a:xfrm flipH="1">
            <a:off x="9097898" y="3903469"/>
            <a:ext cx="984565" cy="1323439"/>
          </a:xfrm>
          <a:prstGeom prst="rect">
            <a:avLst/>
          </a:prstGeom>
          <a:noFill/>
        </p:spPr>
        <p:txBody>
          <a:bodyPr wrap="none" rtlCol="0" anchor="ctr">
            <a:spAutoFit/>
          </a:bodyPr>
          <a:lstStyle/>
          <a:p>
            <a:pPr algn="ctr"/>
            <a:r>
              <a:rPr kumimoji="1" lang="en-US" altLang="zh-CN" sz="8000" b="1" dirty="0">
                <a:solidFill>
                  <a:schemeClr val="bg1"/>
                </a:solidFill>
              </a:rPr>
              <a:t>C</a:t>
            </a:r>
            <a:endParaRPr kumimoji="1" lang="zh-CN" altLang="en-US" sz="8000" b="1" dirty="0">
              <a:solidFill>
                <a:schemeClr val="bg1"/>
              </a:solidFill>
            </a:endParaRPr>
          </a:p>
        </p:txBody>
      </p:sp>
      <p:sp>
        <p:nvSpPr>
          <p:cNvPr id="56" name="右箭头 55"/>
          <p:cNvSpPr/>
          <p:nvPr/>
        </p:nvSpPr>
        <p:spPr>
          <a:xfrm>
            <a:off x="5754006" y="3038312"/>
            <a:ext cx="428685" cy="268077"/>
          </a:xfrm>
          <a:prstGeom prst="rightArrow">
            <a:avLst>
              <a:gd name="adj1" fmla="val 2445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p:cNvSpPr/>
          <p:nvPr/>
        </p:nvSpPr>
        <p:spPr>
          <a:xfrm rot="5400000">
            <a:off x="5971711" y="3394537"/>
            <a:ext cx="428685" cy="268077"/>
          </a:xfrm>
          <a:prstGeom prst="rightArrow">
            <a:avLst>
              <a:gd name="adj1" fmla="val 2445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57"/>
          <p:cNvSpPr/>
          <p:nvPr/>
        </p:nvSpPr>
        <p:spPr>
          <a:xfrm rot="10800000">
            <a:off x="5600929" y="3578936"/>
            <a:ext cx="428685" cy="268077"/>
          </a:xfrm>
          <a:prstGeom prst="rightArrow">
            <a:avLst>
              <a:gd name="adj1" fmla="val 2445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3043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33" y="236936"/>
            <a:ext cx="7693513" cy="529569"/>
          </a:xfrm>
        </p:spPr>
        <p:txBody>
          <a:bodyPr/>
          <a:lstStyle/>
          <a:p>
            <a:r>
              <a:rPr kumimoji="1" lang="zh-CN" altLang="en-US" dirty="0"/>
              <a:t>涉及多方面用户</a:t>
            </a:r>
            <a:r>
              <a:rPr kumimoji="1" lang="en-US" altLang="zh-CN" dirty="0"/>
              <a:t>——</a:t>
            </a:r>
            <a:r>
              <a:rPr kumimoji="1" lang="zh-CN" altLang="en-US" dirty="0"/>
              <a:t>横向“一站式”</a:t>
            </a:r>
          </a:p>
        </p:txBody>
      </p:sp>
      <p:pic>
        <p:nvPicPr>
          <p:cNvPr id="20" name="图片 19">
            <a:extLst>
              <a:ext uri="{FF2B5EF4-FFF2-40B4-BE49-F238E27FC236}">
                <a16:creationId xmlns:a16="http://schemas.microsoft.com/office/drawing/2014/main" id="{CC061128-28EC-4BCA-94EE-7E86CAB84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572" y="843484"/>
            <a:ext cx="6994039" cy="5930756"/>
          </a:xfrm>
          <a:prstGeom prst="rect">
            <a:avLst/>
          </a:prstGeom>
        </p:spPr>
      </p:pic>
    </p:spTree>
    <p:extLst>
      <p:ext uri="{BB962C8B-B14F-4D97-AF65-F5344CB8AC3E}">
        <p14:creationId xmlns:p14="http://schemas.microsoft.com/office/powerpoint/2010/main" val="221349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5</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经验教训</a:t>
            </a:r>
          </a:p>
        </p:txBody>
      </p:sp>
    </p:spTree>
    <p:extLst>
      <p:ext uri="{BB962C8B-B14F-4D97-AF65-F5344CB8AC3E}">
        <p14:creationId xmlns:p14="http://schemas.microsoft.com/office/powerpoint/2010/main" val="111537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经验教训</a:t>
            </a:r>
          </a:p>
        </p:txBody>
      </p:sp>
      <p:sp>
        <p:nvSpPr>
          <p:cNvPr id="3" name="矩形 2"/>
          <p:cNvSpPr/>
          <p:nvPr/>
        </p:nvSpPr>
        <p:spPr>
          <a:xfrm>
            <a:off x="0" y="3744685"/>
            <a:ext cx="12192000" cy="870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任意形状 5"/>
          <p:cNvSpPr/>
          <p:nvPr/>
        </p:nvSpPr>
        <p:spPr>
          <a:xfrm rot="10800000">
            <a:off x="859971"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文本框 8"/>
          <p:cNvSpPr txBox="1"/>
          <p:nvPr/>
        </p:nvSpPr>
        <p:spPr>
          <a:xfrm>
            <a:off x="957943" y="2258201"/>
            <a:ext cx="1719944" cy="1185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开发前应确定好大致需求，避免出现用例不明确而导致的后期大量反工。</a:t>
            </a:r>
          </a:p>
        </p:txBody>
      </p:sp>
      <p:sp>
        <p:nvSpPr>
          <p:cNvPr id="9" name="矩形 8"/>
          <p:cNvSpPr/>
          <p:nvPr/>
        </p:nvSpPr>
        <p:spPr>
          <a:xfrm>
            <a:off x="957943" y="1805769"/>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尽快确定需求</a:t>
            </a:r>
            <a:endParaRPr lang="en-US" altLang="zh-CN" sz="1600" b="1" dirty="0">
              <a:solidFill>
                <a:schemeClr val="bg1"/>
              </a:solidFill>
              <a:ea typeface="微软雅黑" charset="0"/>
            </a:endParaRPr>
          </a:p>
        </p:txBody>
      </p:sp>
      <p:sp>
        <p:nvSpPr>
          <p:cNvPr id="12" name="任意形状 11"/>
          <p:cNvSpPr/>
          <p:nvPr/>
        </p:nvSpPr>
        <p:spPr>
          <a:xfrm>
            <a:off x="2955471" y="3472542"/>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8"/>
          <p:cNvSpPr txBox="1"/>
          <p:nvPr/>
        </p:nvSpPr>
        <p:spPr>
          <a:xfrm>
            <a:off x="3042556" y="4693899"/>
            <a:ext cx="1719944"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高风险部分（例如需要学习的新技术）应该在早期阶段就开始开发，以免到期无法交付。</a:t>
            </a:r>
          </a:p>
        </p:txBody>
      </p:sp>
      <p:sp>
        <p:nvSpPr>
          <p:cNvPr id="14" name="矩形 13"/>
          <p:cNvSpPr/>
          <p:nvPr/>
        </p:nvSpPr>
        <p:spPr>
          <a:xfrm>
            <a:off x="3042556" y="4241467"/>
            <a:ext cx="1719944" cy="362407"/>
          </a:xfrm>
          <a:prstGeom prst="rect">
            <a:avLst/>
          </a:prstGeom>
        </p:spPr>
        <p:txBody>
          <a:bodyPr wrap="square">
            <a:spAutoFit/>
          </a:bodyPr>
          <a:lstStyle/>
          <a:p>
            <a:pPr algn="ctr" defTabSz="609585">
              <a:lnSpc>
                <a:spcPct val="130000"/>
              </a:lnSpc>
            </a:pPr>
            <a:r>
              <a:rPr lang="zh-CN" altLang="en-US" sz="1500" b="1" dirty="0">
                <a:solidFill>
                  <a:schemeClr val="bg1"/>
                </a:solidFill>
                <a:ea typeface="微软雅黑" charset="0"/>
              </a:rPr>
              <a:t>先开发高风险部分</a:t>
            </a:r>
            <a:endParaRPr lang="en-US" altLang="zh-CN" sz="1500" b="1" dirty="0">
              <a:solidFill>
                <a:schemeClr val="bg1"/>
              </a:solidFill>
              <a:ea typeface="微软雅黑" charset="0"/>
            </a:endParaRPr>
          </a:p>
        </p:txBody>
      </p:sp>
      <p:sp>
        <p:nvSpPr>
          <p:cNvPr id="18" name="任意形状 17"/>
          <p:cNvSpPr/>
          <p:nvPr/>
        </p:nvSpPr>
        <p:spPr>
          <a:xfrm rot="10800000">
            <a:off x="5050971"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8"/>
          <p:cNvSpPr txBox="1"/>
          <p:nvPr/>
        </p:nvSpPr>
        <p:spPr>
          <a:xfrm>
            <a:off x="5148943" y="2258201"/>
            <a:ext cx="171994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学会利用已经有的优秀框架来提升开发效率。</a:t>
            </a:r>
          </a:p>
        </p:txBody>
      </p:sp>
      <p:sp>
        <p:nvSpPr>
          <p:cNvPr id="20" name="矩形 19"/>
          <p:cNvSpPr/>
          <p:nvPr/>
        </p:nvSpPr>
        <p:spPr>
          <a:xfrm>
            <a:off x="5148943" y="1805769"/>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避免重复造轮子</a:t>
            </a:r>
            <a:endParaRPr lang="en-US" altLang="zh-CN" sz="1600" b="1" dirty="0">
              <a:solidFill>
                <a:schemeClr val="bg1"/>
              </a:solidFill>
              <a:ea typeface="微软雅黑" charset="0"/>
            </a:endParaRPr>
          </a:p>
        </p:txBody>
      </p:sp>
      <p:sp>
        <p:nvSpPr>
          <p:cNvPr id="22" name="任意形状 21"/>
          <p:cNvSpPr/>
          <p:nvPr/>
        </p:nvSpPr>
        <p:spPr>
          <a:xfrm>
            <a:off x="7146471" y="3472542"/>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8"/>
          <p:cNvSpPr txBox="1"/>
          <p:nvPr/>
        </p:nvSpPr>
        <p:spPr>
          <a:xfrm>
            <a:off x="7233556" y="4693899"/>
            <a:ext cx="1719944"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在实施开发前应考虑解决问题的多种方案，避免之后造成的大量反工（如对数据库的修改）。</a:t>
            </a:r>
          </a:p>
        </p:txBody>
      </p:sp>
      <p:sp>
        <p:nvSpPr>
          <p:cNvPr id="24" name="矩形 23"/>
          <p:cNvSpPr/>
          <p:nvPr/>
        </p:nvSpPr>
        <p:spPr>
          <a:xfrm>
            <a:off x="7233556" y="4241467"/>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考虑多种方案</a:t>
            </a:r>
            <a:endParaRPr lang="en-US" altLang="zh-CN" sz="1600" b="1" dirty="0">
              <a:solidFill>
                <a:schemeClr val="bg1"/>
              </a:solidFill>
              <a:ea typeface="微软雅黑" charset="0"/>
            </a:endParaRPr>
          </a:p>
        </p:txBody>
      </p:sp>
      <p:sp>
        <p:nvSpPr>
          <p:cNvPr id="26" name="任意形状 25"/>
          <p:cNvSpPr/>
          <p:nvPr/>
        </p:nvSpPr>
        <p:spPr>
          <a:xfrm rot="10800000">
            <a:off x="9241970" y="1458685"/>
            <a:ext cx="1905001" cy="2656115"/>
          </a:xfrm>
          <a:custGeom>
            <a:avLst/>
            <a:gdLst>
              <a:gd name="connsiteX0" fmla="*/ 952501 w 1905001"/>
              <a:gd name="connsiteY0" fmla="*/ 0 h 2656115"/>
              <a:gd name="connsiteX1" fmla="*/ 1905001 w 1905001"/>
              <a:gd name="connsiteY1" fmla="*/ 420205 h 2656115"/>
              <a:gd name="connsiteX2" fmla="*/ 1905001 w 1905001"/>
              <a:gd name="connsiteY2" fmla="*/ 2656115 h 2656115"/>
              <a:gd name="connsiteX3" fmla="*/ 0 w 1905001"/>
              <a:gd name="connsiteY3" fmla="*/ 2656115 h 2656115"/>
              <a:gd name="connsiteX4" fmla="*/ 0 w 1905001"/>
              <a:gd name="connsiteY4" fmla="*/ 420205 h 2656115"/>
              <a:gd name="connsiteX5" fmla="*/ 952501 w 1905001"/>
              <a:gd name="connsiteY5" fmla="*/ 0 h 2656115"/>
              <a:gd name="connsiteX6" fmla="*/ 952500 w 1905001"/>
              <a:gd name="connsiteY6" fmla="*/ 185058 h 2656115"/>
              <a:gd name="connsiteX7" fmla="*/ 772886 w 1905001"/>
              <a:gd name="connsiteY7" fmla="*/ 364672 h 2656115"/>
              <a:gd name="connsiteX8" fmla="*/ 952500 w 1905001"/>
              <a:gd name="connsiteY8" fmla="*/ 544286 h 2656115"/>
              <a:gd name="connsiteX9" fmla="*/ 1132114 w 1905001"/>
              <a:gd name="connsiteY9" fmla="*/ 364672 h 2656115"/>
              <a:gd name="connsiteX10" fmla="*/ 952500 w 1905001"/>
              <a:gd name="connsiteY10" fmla="*/ 185058 h 265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5001" h="2656115">
                <a:moveTo>
                  <a:pt x="952501" y="0"/>
                </a:moveTo>
                <a:lnTo>
                  <a:pt x="1905001" y="420205"/>
                </a:lnTo>
                <a:lnTo>
                  <a:pt x="1905001" y="2656115"/>
                </a:lnTo>
                <a:lnTo>
                  <a:pt x="0" y="2656115"/>
                </a:lnTo>
                <a:lnTo>
                  <a:pt x="0" y="420205"/>
                </a:lnTo>
                <a:lnTo>
                  <a:pt x="952501" y="0"/>
                </a:lnTo>
                <a:close/>
                <a:moveTo>
                  <a:pt x="952500" y="185058"/>
                </a:moveTo>
                <a:cubicBezTo>
                  <a:pt x="853302" y="185058"/>
                  <a:pt x="772886" y="265474"/>
                  <a:pt x="772886" y="364672"/>
                </a:cubicBezTo>
                <a:cubicBezTo>
                  <a:pt x="772886" y="463870"/>
                  <a:pt x="853302" y="544286"/>
                  <a:pt x="952500" y="544286"/>
                </a:cubicBezTo>
                <a:cubicBezTo>
                  <a:pt x="1051698" y="544286"/>
                  <a:pt x="1132114" y="463870"/>
                  <a:pt x="1132114" y="364672"/>
                </a:cubicBezTo>
                <a:cubicBezTo>
                  <a:pt x="1132114" y="265474"/>
                  <a:pt x="1051698" y="185058"/>
                  <a:pt x="952500" y="1850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文本框 8"/>
          <p:cNvSpPr txBox="1"/>
          <p:nvPr/>
        </p:nvSpPr>
        <p:spPr>
          <a:xfrm>
            <a:off x="9339942" y="2258201"/>
            <a:ext cx="1719944"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400" dirty="0">
                <a:solidFill>
                  <a:schemeClr val="bg1"/>
                </a:solidFill>
                <a:latin typeface="微软雅黑" charset="0"/>
                <a:ea typeface="微软雅黑" charset="0"/>
              </a:rPr>
              <a:t>测试所占总时长不亚于开发时常，应将测试渗入到开发的各个阶段（如每个迭代结束后）</a:t>
            </a:r>
          </a:p>
        </p:txBody>
      </p:sp>
      <p:sp>
        <p:nvSpPr>
          <p:cNvPr id="28" name="矩形 27"/>
          <p:cNvSpPr/>
          <p:nvPr/>
        </p:nvSpPr>
        <p:spPr>
          <a:xfrm>
            <a:off x="9339942" y="1805769"/>
            <a:ext cx="1719944" cy="380489"/>
          </a:xfrm>
          <a:prstGeom prst="rect">
            <a:avLst/>
          </a:prstGeom>
        </p:spPr>
        <p:txBody>
          <a:bodyPr wrap="square">
            <a:spAutoFit/>
          </a:bodyPr>
          <a:lstStyle/>
          <a:p>
            <a:pPr algn="ctr" defTabSz="609585">
              <a:lnSpc>
                <a:spcPct val="130000"/>
              </a:lnSpc>
            </a:pPr>
            <a:r>
              <a:rPr lang="zh-CN" altLang="en-US" sz="1600" b="1" dirty="0">
                <a:solidFill>
                  <a:schemeClr val="bg1"/>
                </a:solidFill>
                <a:ea typeface="微软雅黑" charset="0"/>
              </a:rPr>
              <a:t>及时测试</a:t>
            </a:r>
            <a:endParaRPr lang="en-US" altLang="zh-CN" sz="1600" b="1" dirty="0">
              <a:solidFill>
                <a:schemeClr val="bg1"/>
              </a:solidFill>
              <a:ea typeface="微软雅黑" charset="0"/>
            </a:endParaRPr>
          </a:p>
        </p:txBody>
      </p:sp>
    </p:spTree>
    <p:extLst>
      <p:ext uri="{BB962C8B-B14F-4D97-AF65-F5344CB8AC3E}">
        <p14:creationId xmlns:p14="http://schemas.microsoft.com/office/powerpoint/2010/main" val="245240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40306" y="1294892"/>
            <a:ext cx="3911391" cy="769441"/>
          </a:xfrm>
          <a:prstGeom prst="rect">
            <a:avLst/>
          </a:prstGeom>
          <a:noFill/>
        </p:spPr>
        <p:txBody>
          <a:bodyPr wrap="none" rtlCol="0">
            <a:spAutoFit/>
          </a:bodyPr>
          <a:lstStyle/>
          <a:p>
            <a:pPr algn="ctr"/>
            <a:r>
              <a:rPr kumimoji="1" lang="en-US" altLang="zh-CN" sz="4400" b="1" dirty="0">
                <a:solidFill>
                  <a:schemeClr val="accent1"/>
                </a:solidFill>
                <a:latin typeface="Microsoft YaHei" charset="0"/>
                <a:ea typeface="Microsoft YaHei" charset="0"/>
                <a:cs typeface="Microsoft YaHei" charset="0"/>
              </a:rPr>
              <a:t>THANK</a:t>
            </a:r>
            <a:r>
              <a:rPr kumimoji="1" lang="zh-CN" altLang="en-US" sz="4400" b="1" dirty="0">
                <a:solidFill>
                  <a:schemeClr val="accent1"/>
                </a:solidFill>
                <a:latin typeface="Microsoft YaHei" charset="0"/>
                <a:ea typeface="Microsoft YaHei" charset="0"/>
                <a:cs typeface="Microsoft YaHei" charset="0"/>
              </a:rPr>
              <a:t> </a:t>
            </a:r>
            <a:r>
              <a:rPr kumimoji="1" lang="en-US" altLang="zh-CN" sz="4400" b="1" dirty="0">
                <a:solidFill>
                  <a:schemeClr val="accent1"/>
                </a:solidFill>
                <a:latin typeface="Microsoft YaHei" charset="0"/>
                <a:ea typeface="Microsoft YaHei" charset="0"/>
                <a:cs typeface="Microsoft YaHei" charset="0"/>
              </a:rPr>
              <a:t>YOU!</a:t>
            </a:r>
            <a:endParaRPr kumimoji="1" lang="zh-CN" altLang="en-US" sz="4400" b="1" dirty="0">
              <a:solidFill>
                <a:schemeClr val="accent1"/>
              </a:solidFill>
              <a:latin typeface="Microsoft YaHei" charset="0"/>
              <a:ea typeface="Microsoft YaHei" charset="0"/>
              <a:cs typeface="Microsoft YaHei" charset="0"/>
            </a:endParaRPr>
          </a:p>
        </p:txBody>
      </p:sp>
      <p:sp>
        <p:nvSpPr>
          <p:cNvPr id="4" name="文本框 3"/>
          <p:cNvSpPr txBox="1"/>
          <p:nvPr/>
        </p:nvSpPr>
        <p:spPr>
          <a:xfrm>
            <a:off x="4310898" y="2227489"/>
            <a:ext cx="3570208" cy="1107996"/>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Microsoft YaHei" charset="0"/>
                <a:ea typeface="Microsoft YaHei" charset="0"/>
                <a:cs typeface="Microsoft YaHei" charset="0"/>
              </a:rPr>
              <a:t>感谢聆听</a:t>
            </a:r>
          </a:p>
        </p:txBody>
      </p:sp>
      <p:sp>
        <p:nvSpPr>
          <p:cNvPr id="5" name="文本框 4"/>
          <p:cNvSpPr txBox="1"/>
          <p:nvPr/>
        </p:nvSpPr>
        <p:spPr>
          <a:xfrm>
            <a:off x="4028769" y="3437085"/>
            <a:ext cx="4134465" cy="523220"/>
          </a:xfrm>
          <a:prstGeom prst="rect">
            <a:avLst/>
          </a:prstGeom>
          <a:noFill/>
        </p:spPr>
        <p:txBody>
          <a:bodyPr wrap="none" rtlCol="0">
            <a:spAutoFit/>
          </a:bodyPr>
          <a:lstStyle/>
          <a:p>
            <a:pPr algn="ctr"/>
            <a:r>
              <a:rPr kumimoji="1" lang="zh-CN" altLang="en-US" sz="2800" b="1" dirty="0">
                <a:solidFill>
                  <a:schemeClr val="accent1"/>
                </a:solidFill>
                <a:latin typeface="Microsoft YaHei" charset="0"/>
                <a:ea typeface="Microsoft YaHei" charset="0"/>
                <a:cs typeface="Microsoft YaHei" charset="0"/>
              </a:rPr>
              <a:t>以论文为主题的学习平台</a:t>
            </a:r>
            <a:endParaRPr kumimoji="1" lang="zh-CN" altLang="en-US" sz="2800" b="1" dirty="0">
              <a:solidFill>
                <a:schemeClr val="accent2"/>
              </a:solidFill>
              <a:latin typeface="Microsoft YaHei" charset="0"/>
              <a:ea typeface="Microsoft YaHei" charset="0"/>
              <a:cs typeface="Microsoft YaHei" charset="0"/>
            </a:endParaRPr>
          </a:p>
        </p:txBody>
      </p:sp>
      <p:sp>
        <p:nvSpPr>
          <p:cNvPr id="6" name="文本框 8"/>
          <p:cNvSpPr txBox="1"/>
          <p:nvPr/>
        </p:nvSpPr>
        <p:spPr>
          <a:xfrm>
            <a:off x="4448899" y="4178020"/>
            <a:ext cx="3294202"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b="1" dirty="0">
                <a:solidFill>
                  <a:schemeClr val="tx1">
                    <a:lumMod val="50000"/>
                    <a:lumOff val="50000"/>
                  </a:schemeClr>
                </a:solidFill>
                <a:latin typeface="微软雅黑" charset="0"/>
                <a:ea typeface="微软雅黑" charset="0"/>
              </a:rPr>
              <a:t>胡雨奇、陈诺、罗宇辰、丁丁</a:t>
            </a:r>
          </a:p>
        </p:txBody>
      </p:sp>
    </p:spTree>
    <p:extLst>
      <p:ext uri="{BB962C8B-B14F-4D97-AF65-F5344CB8AC3E}">
        <p14:creationId xmlns:p14="http://schemas.microsoft.com/office/powerpoint/2010/main" val="18803460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2694" y="3642936"/>
            <a:ext cx="2773515" cy="707886"/>
          </a:xfrm>
          <a:prstGeom prst="rect">
            <a:avLst/>
          </a:prstGeom>
          <a:noFill/>
        </p:spPr>
        <p:txBody>
          <a:bodyPr wrap="none" rtlCol="0">
            <a:spAutoFit/>
          </a:bodyPr>
          <a:lstStyle/>
          <a:p>
            <a:pPr algn="ctr"/>
            <a:r>
              <a:rPr kumimoji="1" lang="en-US" altLang="zh-CN" sz="4000" dirty="0">
                <a:solidFill>
                  <a:schemeClr val="bg1"/>
                </a:solidFill>
              </a:rPr>
              <a:t>CONTENTS</a:t>
            </a:r>
            <a:endParaRPr kumimoji="1" lang="zh-CN" altLang="en-US" sz="4000" dirty="0">
              <a:solidFill>
                <a:schemeClr val="bg1"/>
              </a:solidFill>
            </a:endParaRPr>
          </a:p>
        </p:txBody>
      </p:sp>
      <p:sp>
        <p:nvSpPr>
          <p:cNvPr id="3" name="文本框 2"/>
          <p:cNvSpPr txBox="1"/>
          <p:nvPr/>
        </p:nvSpPr>
        <p:spPr>
          <a:xfrm>
            <a:off x="6327459" y="1121846"/>
            <a:ext cx="1955985"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关于产品</a:t>
            </a:r>
            <a:r>
              <a:rPr kumimoji="1" lang="en-US" altLang="zh-CN" sz="1867" b="1" kern="0" dirty="0">
                <a:solidFill>
                  <a:srgbClr val="FFFFFF"/>
                </a:solidFill>
                <a:ea typeface="微软雅黑" charset="0"/>
              </a:rPr>
              <a:t>/About</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4" name="文本框 3"/>
          <p:cNvSpPr txBox="1"/>
          <p:nvPr/>
        </p:nvSpPr>
        <p:spPr>
          <a:xfrm>
            <a:off x="6327459" y="1512142"/>
            <a:ext cx="3872455" cy="332399"/>
          </a:xfrm>
          <a:prstGeom prst="rect">
            <a:avLst/>
          </a:prstGeom>
          <a:noFill/>
        </p:spPr>
        <p:txBody>
          <a:bodyPr wrap="square" rtlCol="0">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ea typeface="微软雅黑" charset="0"/>
              </a:rPr>
              <a:t>点击此处添加文本内容，如关键词、部分简单介绍等。</a:t>
            </a:r>
          </a:p>
        </p:txBody>
      </p:sp>
      <p:sp>
        <p:nvSpPr>
          <p:cNvPr id="5" name="椭圆 4"/>
          <p:cNvSpPr/>
          <p:nvPr/>
        </p:nvSpPr>
        <p:spPr>
          <a:xfrm>
            <a:off x="5532523" y="1187103"/>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1</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6" name="文本框 5"/>
          <p:cNvSpPr txBox="1"/>
          <p:nvPr/>
        </p:nvSpPr>
        <p:spPr>
          <a:xfrm>
            <a:off x="6327459" y="2007047"/>
            <a:ext cx="1561646"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设计</a:t>
            </a:r>
            <a:r>
              <a:rPr kumimoji="1" lang="en-US" altLang="zh-CN" sz="1867" b="1" kern="0" dirty="0">
                <a:solidFill>
                  <a:srgbClr val="FFFFFF"/>
                </a:solidFill>
                <a:ea typeface="微软雅黑" charset="0"/>
              </a:rPr>
              <a:t>/Design</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7" name="文本框 6"/>
          <p:cNvSpPr txBox="1"/>
          <p:nvPr/>
        </p:nvSpPr>
        <p:spPr>
          <a:xfrm>
            <a:off x="6327459" y="2397343"/>
            <a:ext cx="3872455" cy="332399"/>
          </a:xfrm>
          <a:prstGeom prst="rect">
            <a:avLst/>
          </a:prstGeom>
          <a:noFill/>
        </p:spPr>
        <p:txBody>
          <a:bodyPr wrap="square" rtlCol="0">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ea typeface="微软雅黑" charset="0"/>
              </a:rPr>
              <a:t>点击此处添加文本内容，如关键词、部分简单介绍等。</a:t>
            </a:r>
          </a:p>
        </p:txBody>
      </p:sp>
      <p:sp>
        <p:nvSpPr>
          <p:cNvPr id="8" name="椭圆 7"/>
          <p:cNvSpPr/>
          <p:nvPr/>
        </p:nvSpPr>
        <p:spPr>
          <a:xfrm>
            <a:off x="5532523" y="2072306"/>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2</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9" name="文本框 8"/>
          <p:cNvSpPr txBox="1"/>
          <p:nvPr/>
        </p:nvSpPr>
        <p:spPr>
          <a:xfrm>
            <a:off x="6327459" y="2920241"/>
            <a:ext cx="3092513"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关键技术</a:t>
            </a:r>
            <a:r>
              <a:rPr kumimoji="1" lang="en-US" altLang="zh-CN" sz="1867" b="1" kern="0" dirty="0">
                <a:solidFill>
                  <a:srgbClr val="FFFFFF"/>
                </a:solidFill>
                <a:ea typeface="微软雅黑" charset="0"/>
              </a:rPr>
              <a:t>/Key technology</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10" name="文本框 9"/>
          <p:cNvSpPr txBox="1"/>
          <p:nvPr/>
        </p:nvSpPr>
        <p:spPr>
          <a:xfrm>
            <a:off x="6327459" y="3310537"/>
            <a:ext cx="3872455" cy="332399"/>
          </a:xfrm>
          <a:prstGeom prst="rect">
            <a:avLst/>
          </a:prstGeom>
          <a:noFill/>
        </p:spPr>
        <p:txBody>
          <a:bodyPr wrap="square" rtlCol="0">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ea typeface="微软雅黑" charset="0"/>
              </a:rPr>
              <a:t>点击此处添加文本内容，如关键词、部分简单介绍等。</a:t>
            </a:r>
          </a:p>
        </p:txBody>
      </p:sp>
      <p:sp>
        <p:nvSpPr>
          <p:cNvPr id="11" name="椭圆 10"/>
          <p:cNvSpPr/>
          <p:nvPr/>
        </p:nvSpPr>
        <p:spPr>
          <a:xfrm>
            <a:off x="5532523" y="2985498"/>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3</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2" name="文本框 11"/>
          <p:cNvSpPr txBox="1"/>
          <p:nvPr/>
        </p:nvSpPr>
        <p:spPr>
          <a:xfrm>
            <a:off x="6327459" y="3805442"/>
            <a:ext cx="1754006"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特色</a:t>
            </a:r>
            <a:r>
              <a:rPr kumimoji="1" lang="en-US" altLang="zh-CN" sz="1867" b="1" kern="0" dirty="0">
                <a:solidFill>
                  <a:srgbClr val="FFFFFF"/>
                </a:solidFill>
                <a:ea typeface="微软雅黑" charset="0"/>
              </a:rPr>
              <a:t>/Features</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13" name="文本框 12"/>
          <p:cNvSpPr txBox="1"/>
          <p:nvPr/>
        </p:nvSpPr>
        <p:spPr>
          <a:xfrm>
            <a:off x="6327459" y="4195738"/>
            <a:ext cx="3872455" cy="332399"/>
          </a:xfrm>
          <a:prstGeom prst="rect">
            <a:avLst/>
          </a:prstGeom>
          <a:noFill/>
        </p:spPr>
        <p:txBody>
          <a:bodyPr wrap="square" rtlCol="0">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ea typeface="微软雅黑" charset="0"/>
              </a:rPr>
              <a:t>点击此处添加文本内容，如关键词、部分简单介绍等。</a:t>
            </a:r>
          </a:p>
        </p:txBody>
      </p:sp>
      <p:sp>
        <p:nvSpPr>
          <p:cNvPr id="14" name="椭圆 13"/>
          <p:cNvSpPr/>
          <p:nvPr/>
        </p:nvSpPr>
        <p:spPr>
          <a:xfrm>
            <a:off x="5532523" y="3870699"/>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4</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5" name="文本框 14"/>
          <p:cNvSpPr txBox="1"/>
          <p:nvPr/>
        </p:nvSpPr>
        <p:spPr>
          <a:xfrm>
            <a:off x="6327459" y="4661610"/>
            <a:ext cx="3039615" cy="379656"/>
          </a:xfrm>
          <a:prstGeom prst="rect">
            <a:avLst/>
          </a:prstGeom>
          <a:noFill/>
        </p:spPr>
        <p:txBody>
          <a:bodyPr wrap="none" rtlCol="0">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zh-CN" altLang="en-US" sz="1867" b="1" kern="0" dirty="0">
                <a:solidFill>
                  <a:srgbClr val="FFFFFF"/>
                </a:solidFill>
                <a:ea typeface="微软雅黑" charset="0"/>
              </a:rPr>
              <a:t>经验教训</a:t>
            </a:r>
            <a:r>
              <a:rPr kumimoji="1" lang="en-US" altLang="zh-CN" sz="1867" b="1" kern="0" dirty="0">
                <a:solidFill>
                  <a:srgbClr val="FFFFFF"/>
                </a:solidFill>
                <a:ea typeface="微软雅黑" charset="0"/>
              </a:rPr>
              <a:t>/Lesson Learned</a:t>
            </a:r>
            <a:endParaRPr kumimoji="1" lang="zh-CN" altLang="en-US" sz="1867" b="1" i="0" u="none" strike="noStrike" kern="0" cap="none" spc="0" normalizeH="0" baseline="0" noProof="0" dirty="0">
              <a:ln>
                <a:noFill/>
              </a:ln>
              <a:solidFill>
                <a:srgbClr val="FFFFFF"/>
              </a:solidFill>
              <a:effectLst/>
              <a:uLnTx/>
              <a:uFillTx/>
              <a:ea typeface="微软雅黑" charset="0"/>
            </a:endParaRPr>
          </a:p>
        </p:txBody>
      </p:sp>
      <p:sp>
        <p:nvSpPr>
          <p:cNvPr id="16" name="文本框 15"/>
          <p:cNvSpPr txBox="1"/>
          <p:nvPr/>
        </p:nvSpPr>
        <p:spPr>
          <a:xfrm>
            <a:off x="6327459" y="5051906"/>
            <a:ext cx="3872455" cy="332399"/>
          </a:xfrm>
          <a:prstGeom prst="rect">
            <a:avLst/>
          </a:prstGeom>
          <a:noFill/>
        </p:spPr>
        <p:txBody>
          <a:bodyPr wrap="square" rtlCol="0">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ea typeface="微软雅黑" charset="0"/>
              </a:rPr>
              <a:t>点击此处添加文本内容，如关键词、部分简单介绍等。</a:t>
            </a:r>
          </a:p>
        </p:txBody>
      </p:sp>
      <p:sp>
        <p:nvSpPr>
          <p:cNvPr id="17" name="椭圆 16"/>
          <p:cNvSpPr/>
          <p:nvPr/>
        </p:nvSpPr>
        <p:spPr>
          <a:xfrm>
            <a:off x="5532523" y="4726867"/>
            <a:ext cx="639372" cy="639372"/>
          </a:xfrm>
          <a:prstGeom prst="ellipse">
            <a:avLst/>
          </a:prstGeom>
          <a:solidFill>
            <a:schemeClr val="accent4"/>
          </a:solidFill>
          <a:ln w="28575" cap="flat" cmpd="sng" algn="ctr">
            <a:solidFill>
              <a:srgbClr val="FFFFFF"/>
            </a:solid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a:ln>
                  <a:noFill/>
                </a:ln>
                <a:solidFill>
                  <a:srgbClr val="FFFFFF"/>
                </a:solidFill>
                <a:effectLst/>
                <a:uLnTx/>
                <a:uFillTx/>
                <a:latin typeface="Century Gothic"/>
                <a:ea typeface="微软雅黑" charset="0"/>
                <a:cs typeface=""/>
              </a:rPr>
              <a:t>5</a:t>
            </a:r>
            <a:endParaRPr kumimoji="1" lang="zh-CN" altLang="en-US" sz="3200" b="1" i="0" u="none" strike="noStrike" kern="0" cap="none" spc="0" normalizeH="0" baseline="0" noProof="0" dirty="0">
              <a:ln>
                <a:noFill/>
              </a:ln>
              <a:solidFill>
                <a:srgbClr val="FFFFFF"/>
              </a:solidFill>
              <a:effectLst/>
              <a:uLnTx/>
              <a:uFillTx/>
              <a:latin typeface="Century Gothic"/>
              <a:ea typeface="微软雅黑" charset="0"/>
              <a:cs typeface=""/>
            </a:endParaRPr>
          </a:p>
        </p:txBody>
      </p:sp>
      <p:sp>
        <p:nvSpPr>
          <p:cNvPr id="18" name="文本框 17"/>
          <p:cNvSpPr txBox="1"/>
          <p:nvPr/>
        </p:nvSpPr>
        <p:spPr>
          <a:xfrm>
            <a:off x="1090235" y="1973590"/>
            <a:ext cx="3134191" cy="1862048"/>
          </a:xfrm>
          <a:prstGeom prst="rect">
            <a:avLst/>
          </a:prstGeom>
          <a:noFill/>
        </p:spPr>
        <p:txBody>
          <a:bodyPr wrap="none" rtlCol="0">
            <a:spAutoFit/>
          </a:bodyPr>
          <a:lstStyle/>
          <a:p>
            <a:pPr algn="ctr"/>
            <a:r>
              <a:rPr kumimoji="1" lang="zh-CN" altLang="en-US" sz="11500" b="1" dirty="0">
                <a:solidFill>
                  <a:schemeClr val="bg1"/>
                </a:solidFill>
                <a:latin typeface="Microsoft YaHei" charset="0"/>
                <a:ea typeface="Microsoft YaHei" charset="0"/>
                <a:cs typeface="Microsoft YaHei" charset="0"/>
              </a:rPr>
              <a:t>目录</a:t>
            </a:r>
          </a:p>
        </p:txBody>
      </p:sp>
    </p:spTree>
    <p:extLst>
      <p:ext uri="{BB962C8B-B14F-4D97-AF65-F5344CB8AC3E}">
        <p14:creationId xmlns:p14="http://schemas.microsoft.com/office/powerpoint/2010/main" val="484238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1</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关于产品</a:t>
            </a:r>
          </a:p>
        </p:txBody>
      </p:sp>
    </p:spTree>
    <p:extLst>
      <p:ext uri="{BB962C8B-B14F-4D97-AF65-F5344CB8AC3E}">
        <p14:creationId xmlns:p14="http://schemas.microsoft.com/office/powerpoint/2010/main" val="1129566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产</a:t>
            </a:r>
            <a:r>
              <a:rPr kumimoji="1" lang="zh-CN" altLang="en-US" dirty="0">
                <a:solidFill>
                  <a:srgbClr val="666666"/>
                </a:solidFill>
              </a:rPr>
              <a:t>品</a:t>
            </a:r>
            <a:r>
              <a:rPr kumimoji="1" lang="zh-CN" altLang="en-US" dirty="0"/>
              <a:t>背景</a:t>
            </a:r>
          </a:p>
        </p:txBody>
      </p:sp>
      <p:sp>
        <p:nvSpPr>
          <p:cNvPr id="3" name="圆角矩形 2"/>
          <p:cNvSpPr/>
          <p:nvPr/>
        </p:nvSpPr>
        <p:spPr>
          <a:xfrm>
            <a:off x="2336797" y="965201"/>
            <a:ext cx="3843869" cy="1913466"/>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5615026" y="2413000"/>
            <a:ext cx="931334" cy="93133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1</a:t>
            </a:r>
            <a:endParaRPr kumimoji="1" lang="zh-CN" altLang="en-US" sz="3600" b="1" dirty="0"/>
          </a:p>
        </p:txBody>
      </p:sp>
      <p:sp>
        <p:nvSpPr>
          <p:cNvPr id="5" name="文本框 8"/>
          <p:cNvSpPr txBox="1"/>
          <p:nvPr/>
        </p:nvSpPr>
        <p:spPr>
          <a:xfrm>
            <a:off x="2702491" y="1686318"/>
            <a:ext cx="317337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随着社会文化的发展，越来越多的人，尤其是高校学生，开始对科研产生兴趣。</a:t>
            </a:r>
          </a:p>
        </p:txBody>
      </p:sp>
      <p:sp>
        <p:nvSpPr>
          <p:cNvPr id="6" name="矩形 5"/>
          <p:cNvSpPr/>
          <p:nvPr/>
        </p:nvSpPr>
        <p:spPr>
          <a:xfrm>
            <a:off x="2702490" y="1168401"/>
            <a:ext cx="2749471"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“科研”影响力的增大</a:t>
            </a:r>
            <a:endParaRPr lang="en-US" altLang="zh-CN" sz="2000" b="1" dirty="0">
              <a:solidFill>
                <a:schemeClr val="bg1"/>
              </a:solidFill>
              <a:ea typeface="微软雅黑" charset="0"/>
            </a:endParaRPr>
          </a:p>
        </p:txBody>
      </p:sp>
      <p:sp>
        <p:nvSpPr>
          <p:cNvPr id="9" name="圆角矩形 8"/>
          <p:cNvSpPr/>
          <p:nvPr/>
        </p:nvSpPr>
        <p:spPr>
          <a:xfrm>
            <a:off x="6988419" y="963032"/>
            <a:ext cx="3843869" cy="1913466"/>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椭圆 9"/>
          <p:cNvSpPr/>
          <p:nvPr/>
        </p:nvSpPr>
        <p:spPr>
          <a:xfrm>
            <a:off x="10266648" y="2410831"/>
            <a:ext cx="931334" cy="93133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2</a:t>
            </a:r>
            <a:endParaRPr kumimoji="1" lang="zh-CN" altLang="en-US" sz="3600" b="1" dirty="0"/>
          </a:p>
        </p:txBody>
      </p:sp>
      <p:sp>
        <p:nvSpPr>
          <p:cNvPr id="11" name="文本框 8"/>
          <p:cNvSpPr txBox="1"/>
          <p:nvPr/>
        </p:nvSpPr>
        <p:spPr>
          <a:xfrm>
            <a:off x="7354113" y="1684149"/>
            <a:ext cx="317337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科研的入门难度较大，自学的难度更甚。为了更高效地学习，往往需要结合与他人的讨论。</a:t>
            </a:r>
          </a:p>
        </p:txBody>
      </p:sp>
      <p:sp>
        <p:nvSpPr>
          <p:cNvPr id="12" name="矩形 11"/>
          <p:cNvSpPr/>
          <p:nvPr/>
        </p:nvSpPr>
        <p:spPr>
          <a:xfrm>
            <a:off x="7354112" y="1166232"/>
            <a:ext cx="3005951"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学习成本高、自学难度大</a:t>
            </a:r>
            <a:endParaRPr lang="en-US" altLang="zh-CN" sz="2000" b="1" dirty="0">
              <a:solidFill>
                <a:schemeClr val="bg1"/>
              </a:solidFill>
              <a:ea typeface="微软雅黑" charset="0"/>
            </a:endParaRPr>
          </a:p>
        </p:txBody>
      </p:sp>
      <p:sp>
        <p:nvSpPr>
          <p:cNvPr id="14" name="圆角矩形 13"/>
          <p:cNvSpPr/>
          <p:nvPr/>
        </p:nvSpPr>
        <p:spPr>
          <a:xfrm>
            <a:off x="963404" y="3607518"/>
            <a:ext cx="3843869" cy="1913466"/>
          </a:xfrm>
          <a:prstGeom prst="roundRect">
            <a:avLst>
              <a:gd name="adj" fmla="val 45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4241633" y="5055317"/>
            <a:ext cx="931334" cy="93133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3</a:t>
            </a:r>
            <a:endParaRPr kumimoji="1" lang="zh-CN" altLang="en-US" sz="3600" b="1" dirty="0"/>
          </a:p>
        </p:txBody>
      </p:sp>
      <p:sp>
        <p:nvSpPr>
          <p:cNvPr id="16" name="文本框 8"/>
          <p:cNvSpPr txBox="1"/>
          <p:nvPr/>
        </p:nvSpPr>
        <p:spPr>
          <a:xfrm>
            <a:off x="1329098" y="4328635"/>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论文数量太多，学生往往不知道该如何选择论文阅读。</a:t>
            </a:r>
          </a:p>
        </p:txBody>
      </p:sp>
      <p:sp>
        <p:nvSpPr>
          <p:cNvPr id="17" name="矩形 16"/>
          <p:cNvSpPr/>
          <p:nvPr/>
        </p:nvSpPr>
        <p:spPr>
          <a:xfrm>
            <a:off x="1329097" y="3810718"/>
            <a:ext cx="2236510"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学习内容眼花缭乱</a:t>
            </a:r>
            <a:endParaRPr lang="en-US" altLang="zh-CN" sz="2000" b="1" dirty="0">
              <a:solidFill>
                <a:schemeClr val="bg1"/>
              </a:solidFill>
              <a:ea typeface="微软雅黑" charset="0"/>
            </a:endParaRPr>
          </a:p>
        </p:txBody>
      </p:sp>
      <p:sp>
        <p:nvSpPr>
          <p:cNvPr id="19" name="圆角矩形 18"/>
          <p:cNvSpPr/>
          <p:nvPr/>
        </p:nvSpPr>
        <p:spPr>
          <a:xfrm>
            <a:off x="5615026" y="3605349"/>
            <a:ext cx="3843869" cy="1913466"/>
          </a:xfrm>
          <a:prstGeom prst="roundRect">
            <a:avLst>
              <a:gd name="adj" fmla="val 45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893255" y="5053148"/>
            <a:ext cx="931334" cy="93133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4</a:t>
            </a:r>
            <a:endParaRPr kumimoji="1" lang="zh-CN" altLang="en-US" sz="3600" b="1" dirty="0"/>
          </a:p>
        </p:txBody>
      </p:sp>
      <p:sp>
        <p:nvSpPr>
          <p:cNvPr id="21" name="文本框 8"/>
          <p:cNvSpPr txBox="1"/>
          <p:nvPr/>
        </p:nvSpPr>
        <p:spPr>
          <a:xfrm>
            <a:off x="5980720" y="4326466"/>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目前还没有结合论文阅读、论文挑选、论文学习等功能地平台。</a:t>
            </a:r>
          </a:p>
        </p:txBody>
      </p:sp>
      <p:sp>
        <p:nvSpPr>
          <p:cNvPr id="22" name="矩形 21"/>
          <p:cNvSpPr/>
          <p:nvPr/>
        </p:nvSpPr>
        <p:spPr>
          <a:xfrm>
            <a:off x="5980719" y="3808549"/>
            <a:ext cx="1723549"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公共平台缺失</a:t>
            </a:r>
            <a:endParaRPr lang="en-US" altLang="zh-CN" sz="2000" b="1" dirty="0">
              <a:solidFill>
                <a:schemeClr val="bg1"/>
              </a:solidFill>
              <a:ea typeface="微软雅黑" charset="0"/>
            </a:endParaRPr>
          </a:p>
        </p:txBody>
      </p:sp>
    </p:spTree>
    <p:extLst>
      <p:ext uri="{BB962C8B-B14F-4D97-AF65-F5344CB8AC3E}">
        <p14:creationId xmlns:p14="http://schemas.microsoft.com/office/powerpoint/2010/main" val="700108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产品简介</a:t>
            </a:r>
          </a:p>
        </p:txBody>
      </p:sp>
      <p:grpSp>
        <p:nvGrpSpPr>
          <p:cNvPr id="8" name="组 7"/>
          <p:cNvGrpSpPr/>
          <p:nvPr/>
        </p:nvGrpSpPr>
        <p:grpSpPr>
          <a:xfrm>
            <a:off x="1713834" y="1074730"/>
            <a:ext cx="2598057" cy="4832584"/>
            <a:chOff x="766537" y="1437588"/>
            <a:chExt cx="2598057" cy="4832584"/>
          </a:xfrm>
        </p:grpSpPr>
        <p:sp>
          <p:nvSpPr>
            <p:cNvPr id="5" name="矩形 4"/>
            <p:cNvSpPr/>
            <p:nvPr/>
          </p:nvSpPr>
          <p:spPr>
            <a:xfrm>
              <a:off x="766537" y="1437588"/>
              <a:ext cx="2598057" cy="4832584"/>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文本框 8"/>
            <p:cNvSpPr txBox="1"/>
            <p:nvPr/>
          </p:nvSpPr>
          <p:spPr>
            <a:xfrm>
              <a:off x="1028064" y="2139388"/>
              <a:ext cx="2080490" cy="1269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从“该选择阅读怎样的论文”到“如何撰写一篇论文”，本平台涉及科研过程的各个阶段，真正的一站式学习平台。</a:t>
              </a:r>
            </a:p>
          </p:txBody>
        </p:sp>
        <p:sp>
          <p:nvSpPr>
            <p:cNvPr id="7" name="矩形 6"/>
            <p:cNvSpPr/>
            <p:nvPr/>
          </p:nvSpPr>
          <p:spPr>
            <a:xfrm>
              <a:off x="1028063" y="1589200"/>
              <a:ext cx="2080491" cy="416461"/>
            </a:xfrm>
            <a:prstGeom prst="rect">
              <a:avLst/>
            </a:prstGeom>
          </p:spPr>
          <p:txBody>
            <a:bodyPr wrap="square">
              <a:spAutoFit/>
            </a:bodyPr>
            <a:lstStyle/>
            <a:p>
              <a:pPr algn="ctr" defTabSz="609585">
                <a:lnSpc>
                  <a:spcPct val="130000"/>
                </a:lnSpc>
              </a:pPr>
              <a:r>
                <a:rPr lang="zh-CN" altLang="en-US" b="1" dirty="0">
                  <a:solidFill>
                    <a:schemeClr val="bg1"/>
                  </a:solidFill>
                  <a:ea typeface="微软雅黑" charset="0"/>
                </a:rPr>
                <a:t>一站式学习平台</a:t>
              </a:r>
              <a:endParaRPr lang="en-US" altLang="zh-CN" b="1" dirty="0">
                <a:solidFill>
                  <a:schemeClr val="bg1"/>
                </a:solidFill>
                <a:ea typeface="微软雅黑" charset="0"/>
              </a:endParaRPr>
            </a:p>
          </p:txBody>
        </p:sp>
      </p:grpSp>
      <p:grpSp>
        <p:nvGrpSpPr>
          <p:cNvPr id="9" name="组 8"/>
          <p:cNvGrpSpPr/>
          <p:nvPr/>
        </p:nvGrpSpPr>
        <p:grpSpPr>
          <a:xfrm>
            <a:off x="4841663" y="1074730"/>
            <a:ext cx="2598057" cy="4832584"/>
            <a:chOff x="766537" y="1437588"/>
            <a:chExt cx="2598057" cy="4832584"/>
          </a:xfrm>
        </p:grpSpPr>
        <p:sp>
          <p:nvSpPr>
            <p:cNvPr id="10" name="矩形 9"/>
            <p:cNvSpPr/>
            <p:nvPr/>
          </p:nvSpPr>
          <p:spPr>
            <a:xfrm>
              <a:off x="766537" y="1437588"/>
              <a:ext cx="2598057" cy="4832584"/>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文本框 8"/>
            <p:cNvSpPr txBox="1"/>
            <p:nvPr/>
          </p:nvSpPr>
          <p:spPr>
            <a:xfrm>
              <a:off x="1028064" y="2139388"/>
              <a:ext cx="2080490" cy="78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精准定位细分垂直领域，解决学习、讨论需要，贴近用户使用需求。</a:t>
              </a:r>
            </a:p>
          </p:txBody>
        </p:sp>
        <p:sp>
          <p:nvSpPr>
            <p:cNvPr id="13" name="矩形 12"/>
            <p:cNvSpPr/>
            <p:nvPr/>
          </p:nvSpPr>
          <p:spPr>
            <a:xfrm>
              <a:off x="1028063" y="1589200"/>
              <a:ext cx="2080491" cy="416461"/>
            </a:xfrm>
            <a:prstGeom prst="rect">
              <a:avLst/>
            </a:prstGeom>
          </p:spPr>
          <p:txBody>
            <a:bodyPr wrap="square">
              <a:spAutoFit/>
            </a:bodyPr>
            <a:lstStyle/>
            <a:p>
              <a:pPr algn="ctr" defTabSz="609585">
                <a:lnSpc>
                  <a:spcPct val="130000"/>
                </a:lnSpc>
              </a:pPr>
              <a:r>
                <a:rPr lang="zh-CN" altLang="en-US" b="1" dirty="0">
                  <a:solidFill>
                    <a:schemeClr val="bg1"/>
                  </a:solidFill>
                  <a:ea typeface="微软雅黑" charset="0"/>
                </a:rPr>
                <a:t>切入垂直领域</a:t>
              </a:r>
              <a:endParaRPr lang="en-US" altLang="zh-CN" b="1" dirty="0">
                <a:solidFill>
                  <a:schemeClr val="bg1"/>
                </a:solidFill>
                <a:ea typeface="微软雅黑" charset="0"/>
              </a:endParaRPr>
            </a:p>
          </p:txBody>
        </p:sp>
      </p:grpSp>
      <p:grpSp>
        <p:nvGrpSpPr>
          <p:cNvPr id="14" name="组 13"/>
          <p:cNvGrpSpPr/>
          <p:nvPr/>
        </p:nvGrpSpPr>
        <p:grpSpPr>
          <a:xfrm>
            <a:off x="7969492" y="1074730"/>
            <a:ext cx="2598057" cy="4832584"/>
            <a:chOff x="766537" y="1437588"/>
            <a:chExt cx="2598057" cy="4832584"/>
          </a:xfrm>
        </p:grpSpPr>
        <p:sp>
          <p:nvSpPr>
            <p:cNvPr id="15" name="矩形 14"/>
            <p:cNvSpPr/>
            <p:nvPr/>
          </p:nvSpPr>
          <p:spPr>
            <a:xfrm>
              <a:off x="766537" y="1437588"/>
              <a:ext cx="2598057" cy="4832584"/>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l="26400" t="11491" r="26507" b="29383"/>
            <a:stretch/>
          </p:blipFill>
          <p:spPr>
            <a:xfrm>
              <a:off x="766537" y="3672115"/>
              <a:ext cx="2598057" cy="2598057"/>
            </a:xfrm>
            <a:prstGeom prst="rtTriangle">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文本框 8"/>
            <p:cNvSpPr txBox="1"/>
            <p:nvPr/>
          </p:nvSpPr>
          <p:spPr>
            <a:xfrm>
              <a:off x="1028064" y="2139388"/>
              <a:ext cx="2080490" cy="10291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0"/>
                  <a:ea typeface="微软雅黑" charset="0"/>
                </a:rPr>
                <a:t>适用于各个领域的科研工作者或对于科研感兴趣的群体，包括但不限于导师、学生和各界学术人士。</a:t>
              </a:r>
            </a:p>
          </p:txBody>
        </p:sp>
        <p:sp>
          <p:nvSpPr>
            <p:cNvPr id="18" name="矩形 17"/>
            <p:cNvSpPr/>
            <p:nvPr/>
          </p:nvSpPr>
          <p:spPr>
            <a:xfrm>
              <a:off x="1028063" y="1589200"/>
              <a:ext cx="2080491" cy="416461"/>
            </a:xfrm>
            <a:prstGeom prst="rect">
              <a:avLst/>
            </a:prstGeom>
          </p:spPr>
          <p:txBody>
            <a:bodyPr wrap="square">
              <a:spAutoFit/>
            </a:bodyPr>
            <a:lstStyle/>
            <a:p>
              <a:pPr algn="ctr" defTabSz="609585">
                <a:lnSpc>
                  <a:spcPct val="130000"/>
                </a:lnSpc>
              </a:pPr>
              <a:r>
                <a:rPr lang="zh-CN" altLang="en-US" b="1" dirty="0">
                  <a:solidFill>
                    <a:schemeClr val="bg1"/>
                  </a:solidFill>
                  <a:ea typeface="微软雅黑" charset="0"/>
                </a:rPr>
                <a:t>前景广泛</a:t>
              </a:r>
              <a:endParaRPr lang="en-US" altLang="zh-CN" b="1" dirty="0">
                <a:solidFill>
                  <a:schemeClr val="bg1"/>
                </a:solidFill>
                <a:ea typeface="微软雅黑" charset="0"/>
              </a:endParaRPr>
            </a:p>
          </p:txBody>
        </p:sp>
      </p:grpSp>
    </p:spTree>
    <p:extLst>
      <p:ext uri="{BB962C8B-B14F-4D97-AF65-F5344CB8AC3E}">
        <p14:creationId xmlns:p14="http://schemas.microsoft.com/office/powerpoint/2010/main" val="315695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2</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1877437" cy="1107996"/>
          </a:xfrm>
          <a:prstGeom prst="rect">
            <a:avLst/>
          </a:prstGeom>
          <a:noFill/>
        </p:spPr>
        <p:txBody>
          <a:bodyPr wrap="squar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设计</a:t>
            </a:r>
          </a:p>
        </p:txBody>
      </p:sp>
    </p:spTree>
    <p:extLst>
      <p:ext uri="{BB962C8B-B14F-4D97-AF65-F5344CB8AC3E}">
        <p14:creationId xmlns:p14="http://schemas.microsoft.com/office/powerpoint/2010/main" val="2040332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a:extLst>
              <a:ext uri="{FF2B5EF4-FFF2-40B4-BE49-F238E27FC236}">
                <a16:creationId xmlns:a16="http://schemas.microsoft.com/office/drawing/2014/main" id="{02B7D39D-B541-4F0A-AE4E-E81EB6BA8A70}"/>
              </a:ext>
            </a:extLst>
          </p:cNvPr>
          <p:cNvSpPr txBox="1">
            <a:spLocks/>
          </p:cNvSpPr>
          <p:nvPr/>
        </p:nvSpPr>
        <p:spPr>
          <a:xfrm>
            <a:off x="1713834" y="236936"/>
            <a:ext cx="5601366" cy="5295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sz="2400" b="1" dirty="0">
                <a:solidFill>
                  <a:srgbClr val="666666"/>
                </a:solidFill>
                <a:latin typeface="微软雅黑" panose="020B0503020204020204" pitchFamily="34" charset="-122"/>
                <a:ea typeface="微软雅黑" panose="020B0503020204020204" pitchFamily="34" charset="-122"/>
              </a:rPr>
              <a:t>用例</a:t>
            </a:r>
          </a:p>
        </p:txBody>
      </p:sp>
      <p:pic>
        <p:nvPicPr>
          <p:cNvPr id="5" name="图片 4">
            <a:extLst>
              <a:ext uri="{FF2B5EF4-FFF2-40B4-BE49-F238E27FC236}">
                <a16:creationId xmlns:a16="http://schemas.microsoft.com/office/drawing/2014/main" id="{F7F0B3E2-74BE-418F-A0B5-69CD6DC63446}"/>
              </a:ext>
            </a:extLst>
          </p:cNvPr>
          <p:cNvPicPr>
            <a:picLocks noChangeAspect="1"/>
          </p:cNvPicPr>
          <p:nvPr/>
        </p:nvPicPr>
        <p:blipFill>
          <a:blip r:embed="rId2"/>
          <a:stretch>
            <a:fillRect/>
          </a:stretch>
        </p:blipFill>
        <p:spPr>
          <a:xfrm>
            <a:off x="975360" y="988749"/>
            <a:ext cx="9570720" cy="5262754"/>
          </a:xfrm>
          <a:prstGeom prst="rect">
            <a:avLst/>
          </a:prstGeom>
        </p:spPr>
      </p:pic>
    </p:spTree>
    <p:extLst>
      <p:ext uri="{BB962C8B-B14F-4D97-AF65-F5344CB8AC3E}">
        <p14:creationId xmlns:p14="http://schemas.microsoft.com/office/powerpoint/2010/main" val="122975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3</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70208" cy="1107996"/>
          </a:xfrm>
          <a:prstGeom prst="rect">
            <a:avLst/>
          </a:prstGeom>
          <a:noFill/>
        </p:spPr>
        <p:txBody>
          <a:bodyPr wrap="none" rtlCol="0">
            <a:spAutoFit/>
          </a:bodyPr>
          <a:lstStyle/>
          <a:p>
            <a:r>
              <a:rPr kumimoji="1" lang="zh-CN" altLang="en-US" sz="6600" b="1" dirty="0">
                <a:solidFill>
                  <a:schemeClr val="accent4">
                    <a:alpha val="50000"/>
                  </a:schemeClr>
                </a:solidFill>
                <a:latin typeface="Microsoft YaHei" charset="0"/>
                <a:ea typeface="Microsoft YaHei" charset="0"/>
                <a:cs typeface="Microsoft YaHei" charset="0"/>
              </a:rPr>
              <a:t>关键技术</a:t>
            </a:r>
          </a:p>
        </p:txBody>
      </p:sp>
    </p:spTree>
    <p:extLst>
      <p:ext uri="{BB962C8B-B14F-4D97-AF65-F5344CB8AC3E}">
        <p14:creationId xmlns:p14="http://schemas.microsoft.com/office/powerpoint/2010/main" val="200747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t>关键技术</a:t>
            </a:r>
          </a:p>
        </p:txBody>
      </p:sp>
      <p:sp>
        <p:nvSpPr>
          <p:cNvPr id="3" name="圆角矩形 2"/>
          <p:cNvSpPr/>
          <p:nvPr/>
        </p:nvSpPr>
        <p:spPr>
          <a:xfrm>
            <a:off x="2336797" y="965201"/>
            <a:ext cx="3843869" cy="1913466"/>
          </a:xfrm>
          <a:prstGeom prst="roundRect">
            <a:avLst>
              <a:gd name="adj" fmla="val 457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5615026" y="2413000"/>
            <a:ext cx="931334" cy="93133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A</a:t>
            </a:r>
            <a:endParaRPr kumimoji="1" lang="zh-CN" altLang="en-US" sz="3600" b="1" dirty="0"/>
          </a:p>
        </p:txBody>
      </p:sp>
      <p:sp>
        <p:nvSpPr>
          <p:cNvPr id="5" name="文本框 8"/>
          <p:cNvSpPr txBox="1"/>
          <p:nvPr/>
        </p:nvSpPr>
        <p:spPr>
          <a:xfrm>
            <a:off x="2702491" y="1686318"/>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使用</a:t>
            </a:r>
            <a:r>
              <a:rPr lang="en-US" altLang="zh-CN" sz="1400" dirty="0">
                <a:solidFill>
                  <a:schemeClr val="bg1"/>
                </a:solidFill>
                <a:latin typeface="微软雅黑" charset="0"/>
                <a:ea typeface="微软雅黑" charset="0"/>
              </a:rPr>
              <a:t>Bootstrap</a:t>
            </a:r>
            <a:r>
              <a:rPr lang="zh-CN" altLang="en-US" sz="1400" dirty="0">
                <a:solidFill>
                  <a:schemeClr val="bg1"/>
                </a:solidFill>
                <a:latin typeface="微软雅黑" charset="0"/>
                <a:ea typeface="微软雅黑" charset="0"/>
              </a:rPr>
              <a:t>、</a:t>
            </a:r>
            <a:r>
              <a:rPr lang="en-US" altLang="zh-CN" sz="1400" dirty="0">
                <a:solidFill>
                  <a:schemeClr val="bg1"/>
                </a:solidFill>
                <a:latin typeface="微软雅黑" charset="0"/>
                <a:ea typeface="微软雅黑" charset="0"/>
              </a:rPr>
              <a:t>Ant-design</a:t>
            </a:r>
            <a:r>
              <a:rPr lang="zh-CN" altLang="en-US" sz="1400" dirty="0">
                <a:solidFill>
                  <a:schemeClr val="bg1"/>
                </a:solidFill>
                <a:latin typeface="微软雅黑" charset="0"/>
                <a:ea typeface="微软雅黑" charset="0"/>
              </a:rPr>
              <a:t>等前端框架辅助开发。</a:t>
            </a:r>
          </a:p>
        </p:txBody>
      </p:sp>
      <p:sp>
        <p:nvSpPr>
          <p:cNvPr id="6" name="矩形 5"/>
          <p:cNvSpPr/>
          <p:nvPr/>
        </p:nvSpPr>
        <p:spPr>
          <a:xfrm>
            <a:off x="2702490" y="1168401"/>
            <a:ext cx="2702984"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基于</a:t>
            </a:r>
            <a:r>
              <a:rPr lang="en-US" altLang="zh-CN" sz="2000" b="1" dirty="0">
                <a:solidFill>
                  <a:schemeClr val="bg1"/>
                </a:solidFill>
                <a:ea typeface="微软雅黑" charset="0"/>
              </a:rPr>
              <a:t>React</a:t>
            </a:r>
            <a:r>
              <a:rPr lang="zh-CN" altLang="en-US" sz="2000" b="1" dirty="0">
                <a:solidFill>
                  <a:schemeClr val="bg1"/>
                </a:solidFill>
                <a:ea typeface="微软雅黑" charset="0"/>
              </a:rPr>
              <a:t>的前端开发</a:t>
            </a:r>
            <a:endParaRPr lang="en-US" altLang="zh-CN" sz="2000" b="1" dirty="0">
              <a:solidFill>
                <a:schemeClr val="bg1"/>
              </a:solidFill>
              <a:ea typeface="微软雅黑" charset="0"/>
            </a:endParaRPr>
          </a:p>
        </p:txBody>
      </p:sp>
      <p:sp>
        <p:nvSpPr>
          <p:cNvPr id="9" name="圆角矩形 8"/>
          <p:cNvSpPr/>
          <p:nvPr/>
        </p:nvSpPr>
        <p:spPr>
          <a:xfrm>
            <a:off x="6988419" y="963032"/>
            <a:ext cx="3843869" cy="1913466"/>
          </a:xfrm>
          <a:prstGeom prst="roundRect">
            <a:avLst>
              <a:gd name="adj" fmla="val 457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椭圆 9"/>
          <p:cNvSpPr/>
          <p:nvPr/>
        </p:nvSpPr>
        <p:spPr>
          <a:xfrm>
            <a:off x="10266648" y="2410831"/>
            <a:ext cx="931334" cy="931334"/>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B</a:t>
            </a:r>
            <a:endParaRPr kumimoji="1" lang="zh-CN" altLang="en-US" sz="3600" b="1" dirty="0"/>
          </a:p>
        </p:txBody>
      </p:sp>
      <p:sp>
        <p:nvSpPr>
          <p:cNvPr id="11" name="文本框 8"/>
          <p:cNvSpPr txBox="1"/>
          <p:nvPr/>
        </p:nvSpPr>
        <p:spPr>
          <a:xfrm>
            <a:off x="7354113" y="1684149"/>
            <a:ext cx="3173374" cy="6251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solidFill>
                  <a:schemeClr val="bg1"/>
                </a:solidFill>
                <a:latin typeface="微软雅黑" charset="0"/>
                <a:ea typeface="微软雅黑" charset="0"/>
              </a:rPr>
              <a:t>使用</a:t>
            </a:r>
            <a:r>
              <a:rPr lang="en-US" altLang="zh-CN" sz="1400" dirty="0">
                <a:solidFill>
                  <a:schemeClr val="bg1"/>
                </a:solidFill>
                <a:latin typeface="微软雅黑" charset="0"/>
                <a:ea typeface="微软雅黑" charset="0"/>
              </a:rPr>
              <a:t>Spring Framework</a:t>
            </a:r>
            <a:r>
              <a:rPr lang="zh-CN" altLang="en-US" sz="1400" dirty="0">
                <a:solidFill>
                  <a:schemeClr val="bg1"/>
                </a:solidFill>
                <a:latin typeface="微软雅黑" charset="0"/>
                <a:ea typeface="微软雅黑" charset="0"/>
              </a:rPr>
              <a:t>、</a:t>
            </a:r>
            <a:r>
              <a:rPr lang="en-US" altLang="zh-CN" sz="1400" dirty="0">
                <a:solidFill>
                  <a:schemeClr val="bg1"/>
                </a:solidFill>
                <a:latin typeface="微软雅黑" charset="0"/>
                <a:ea typeface="微软雅黑" charset="0"/>
              </a:rPr>
              <a:t>Hibernate</a:t>
            </a:r>
            <a:r>
              <a:rPr lang="zh-CN" altLang="en-US" sz="1400" dirty="0">
                <a:solidFill>
                  <a:schemeClr val="bg1"/>
                </a:solidFill>
                <a:latin typeface="微软雅黑" charset="0"/>
                <a:ea typeface="微软雅黑" charset="0"/>
              </a:rPr>
              <a:t>等框架。</a:t>
            </a:r>
          </a:p>
        </p:txBody>
      </p:sp>
      <p:sp>
        <p:nvSpPr>
          <p:cNvPr id="12" name="矩形 11"/>
          <p:cNvSpPr/>
          <p:nvPr/>
        </p:nvSpPr>
        <p:spPr>
          <a:xfrm>
            <a:off x="7354112" y="1166232"/>
            <a:ext cx="2587568"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基于</a:t>
            </a:r>
            <a:r>
              <a:rPr lang="en-US" altLang="zh-CN" sz="2000" b="1" dirty="0">
                <a:solidFill>
                  <a:schemeClr val="bg1"/>
                </a:solidFill>
                <a:ea typeface="微软雅黑" charset="0"/>
              </a:rPr>
              <a:t>Java</a:t>
            </a:r>
            <a:r>
              <a:rPr lang="zh-CN" altLang="en-US" sz="2000" b="1" dirty="0">
                <a:solidFill>
                  <a:schemeClr val="bg1"/>
                </a:solidFill>
                <a:ea typeface="微软雅黑" charset="0"/>
              </a:rPr>
              <a:t>的后端开发</a:t>
            </a:r>
            <a:endParaRPr lang="en-US" altLang="zh-CN" sz="2000" b="1" dirty="0">
              <a:solidFill>
                <a:schemeClr val="bg1"/>
              </a:solidFill>
              <a:ea typeface="微软雅黑" charset="0"/>
            </a:endParaRPr>
          </a:p>
        </p:txBody>
      </p:sp>
      <p:sp>
        <p:nvSpPr>
          <p:cNvPr id="14" name="圆角矩形 13"/>
          <p:cNvSpPr/>
          <p:nvPr/>
        </p:nvSpPr>
        <p:spPr>
          <a:xfrm>
            <a:off x="963404" y="3607518"/>
            <a:ext cx="3843869" cy="1913466"/>
          </a:xfrm>
          <a:prstGeom prst="roundRect">
            <a:avLst>
              <a:gd name="adj" fmla="val 457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4241633" y="5055317"/>
            <a:ext cx="931334" cy="931334"/>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C</a:t>
            </a:r>
            <a:endParaRPr kumimoji="1" lang="zh-CN" altLang="en-US" sz="3600" b="1" dirty="0"/>
          </a:p>
        </p:txBody>
      </p:sp>
      <p:sp>
        <p:nvSpPr>
          <p:cNvPr id="16" name="文本框 8"/>
          <p:cNvSpPr txBox="1"/>
          <p:nvPr/>
        </p:nvSpPr>
        <p:spPr>
          <a:xfrm>
            <a:off x="1329098" y="4328635"/>
            <a:ext cx="3173374" cy="9052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bg1"/>
                </a:solidFill>
                <a:latin typeface="微软雅黑" charset="0"/>
                <a:ea typeface="微软雅黑" charset="0"/>
              </a:rPr>
              <a:t>Pdf</a:t>
            </a:r>
            <a:r>
              <a:rPr lang="zh-CN" altLang="en-US" sz="1400" dirty="0">
                <a:solidFill>
                  <a:schemeClr val="bg1"/>
                </a:solidFill>
                <a:latin typeface="微软雅黑" charset="0"/>
                <a:ea typeface="微软雅黑" charset="0"/>
              </a:rPr>
              <a:t>选取内容、导出论文、发布文档</a:t>
            </a:r>
            <a:r>
              <a:rPr lang="en-US" altLang="zh-CN" sz="1400" dirty="0">
                <a:solidFill>
                  <a:schemeClr val="bg1"/>
                </a:solidFill>
                <a:latin typeface="微软雅黑" charset="0"/>
                <a:ea typeface="微软雅黑" charset="0"/>
              </a:rPr>
              <a:t>pdf</a:t>
            </a:r>
            <a:r>
              <a:rPr lang="zh-CN" altLang="en-US" sz="1400" dirty="0">
                <a:solidFill>
                  <a:schemeClr val="bg1"/>
                </a:solidFill>
                <a:latin typeface="微软雅黑" charset="0"/>
                <a:ea typeface="微软雅黑" charset="0"/>
              </a:rPr>
              <a:t>等核心功能由</a:t>
            </a:r>
            <a:r>
              <a:rPr lang="en-US" altLang="zh-CN" sz="1400" dirty="0">
                <a:solidFill>
                  <a:schemeClr val="bg1"/>
                </a:solidFill>
                <a:latin typeface="微软雅黑" charset="0"/>
                <a:ea typeface="微软雅黑" charset="0"/>
              </a:rPr>
              <a:t>python</a:t>
            </a:r>
            <a:r>
              <a:rPr lang="zh-CN" altLang="en-US" sz="1400" dirty="0">
                <a:solidFill>
                  <a:schemeClr val="bg1"/>
                </a:solidFill>
                <a:latin typeface="微软雅黑" charset="0"/>
                <a:ea typeface="微软雅黑" charset="0"/>
              </a:rPr>
              <a:t>后端生成数据或文件。</a:t>
            </a:r>
          </a:p>
        </p:txBody>
      </p:sp>
      <p:sp>
        <p:nvSpPr>
          <p:cNvPr id="17" name="矩形 16"/>
          <p:cNvSpPr/>
          <p:nvPr/>
        </p:nvSpPr>
        <p:spPr>
          <a:xfrm>
            <a:off x="1329097" y="3810718"/>
            <a:ext cx="2821606" cy="452432"/>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基于</a:t>
            </a:r>
            <a:r>
              <a:rPr lang="en-US" altLang="zh-CN" sz="2000" b="1" dirty="0">
                <a:solidFill>
                  <a:schemeClr val="bg1"/>
                </a:solidFill>
                <a:ea typeface="微软雅黑" charset="0"/>
              </a:rPr>
              <a:t>Python</a:t>
            </a:r>
            <a:r>
              <a:rPr lang="zh-CN" altLang="en-US" sz="2000" b="1" dirty="0">
                <a:solidFill>
                  <a:schemeClr val="bg1"/>
                </a:solidFill>
                <a:ea typeface="微软雅黑" charset="0"/>
              </a:rPr>
              <a:t>的辅助后端</a:t>
            </a:r>
            <a:endParaRPr lang="en-US" altLang="zh-CN" sz="2000" b="1" dirty="0">
              <a:solidFill>
                <a:schemeClr val="bg1"/>
              </a:solidFill>
              <a:ea typeface="微软雅黑" charset="0"/>
            </a:endParaRPr>
          </a:p>
        </p:txBody>
      </p:sp>
      <p:sp>
        <p:nvSpPr>
          <p:cNvPr id="19" name="圆角矩形 18"/>
          <p:cNvSpPr/>
          <p:nvPr/>
        </p:nvSpPr>
        <p:spPr>
          <a:xfrm>
            <a:off x="5615026" y="3605349"/>
            <a:ext cx="3843869" cy="1913466"/>
          </a:xfrm>
          <a:prstGeom prst="roundRect">
            <a:avLst>
              <a:gd name="adj" fmla="val 45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8893255" y="5053148"/>
            <a:ext cx="931334" cy="931334"/>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t>D</a:t>
            </a:r>
            <a:endParaRPr kumimoji="1" lang="zh-CN" altLang="en-US" sz="3600" b="1" dirty="0"/>
          </a:p>
        </p:txBody>
      </p:sp>
      <p:sp>
        <p:nvSpPr>
          <p:cNvPr id="21" name="文本框 8"/>
          <p:cNvSpPr txBox="1"/>
          <p:nvPr/>
        </p:nvSpPr>
        <p:spPr>
          <a:xfrm>
            <a:off x="5980720" y="4326466"/>
            <a:ext cx="3173374" cy="34509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bg1"/>
                </a:solidFill>
                <a:latin typeface="微软雅黑" charset="0"/>
                <a:ea typeface="微软雅黑" charset="0"/>
              </a:rPr>
              <a:t>MySQL</a:t>
            </a:r>
            <a:r>
              <a:rPr lang="zh-CN" altLang="en-US" sz="1400" dirty="0">
                <a:solidFill>
                  <a:schemeClr val="bg1"/>
                </a:solidFill>
                <a:latin typeface="微软雅黑" charset="0"/>
                <a:ea typeface="微软雅黑" charset="0"/>
              </a:rPr>
              <a:t>等。</a:t>
            </a:r>
          </a:p>
        </p:txBody>
      </p:sp>
      <p:sp>
        <p:nvSpPr>
          <p:cNvPr id="22" name="矩形 21"/>
          <p:cNvSpPr/>
          <p:nvPr/>
        </p:nvSpPr>
        <p:spPr>
          <a:xfrm>
            <a:off x="5980719" y="3808549"/>
            <a:ext cx="718466" cy="448328"/>
          </a:xfrm>
          <a:prstGeom prst="rect">
            <a:avLst/>
          </a:prstGeom>
        </p:spPr>
        <p:txBody>
          <a:bodyPr wrap="none">
            <a:spAutoFit/>
          </a:bodyPr>
          <a:lstStyle/>
          <a:p>
            <a:pPr defTabSz="609585">
              <a:lnSpc>
                <a:spcPct val="130000"/>
              </a:lnSpc>
            </a:pPr>
            <a:r>
              <a:rPr lang="zh-CN" altLang="en-US" sz="2000" b="1" dirty="0">
                <a:solidFill>
                  <a:schemeClr val="bg1"/>
                </a:solidFill>
                <a:ea typeface="微软雅黑" charset="0"/>
              </a:rPr>
              <a:t>其他</a:t>
            </a:r>
            <a:endParaRPr lang="en-US" altLang="zh-CN" sz="2000" b="1" dirty="0">
              <a:solidFill>
                <a:schemeClr val="bg1"/>
              </a:solidFill>
              <a:ea typeface="微软雅黑" charset="0"/>
            </a:endParaRPr>
          </a:p>
        </p:txBody>
      </p:sp>
    </p:spTree>
    <p:extLst>
      <p:ext uri="{BB962C8B-B14F-4D97-AF65-F5344CB8AC3E}">
        <p14:creationId xmlns:p14="http://schemas.microsoft.com/office/powerpoint/2010/main" val="3817730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2798</TotalTime>
  <Words>939</Words>
  <Application>Microsoft Office PowerPoint</Application>
  <PresentationFormat>宽屏</PresentationFormat>
  <Paragraphs>132</Paragraphs>
  <Slides>19</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宋体</vt:lpstr>
      <vt:lpstr>微软雅黑</vt:lpstr>
      <vt:lpstr>微软雅黑</vt:lpstr>
      <vt:lpstr>Arial</vt:lpstr>
      <vt:lpstr>Calibri</vt:lpstr>
      <vt:lpstr>Century Gothic</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丁 丁</cp:lastModifiedBy>
  <cp:revision>147</cp:revision>
  <dcterms:created xsi:type="dcterms:W3CDTF">2015-08-18T02:51:41Z</dcterms:created>
  <dcterms:modified xsi:type="dcterms:W3CDTF">2018-09-08T09:53:59Z</dcterms:modified>
  <cp:category/>
</cp:coreProperties>
</file>