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3"/>
  </p:notesMasterIdLst>
  <p:sldIdLst>
    <p:sldId id="258" r:id="rId2"/>
    <p:sldId id="262" r:id="rId3"/>
    <p:sldId id="263" r:id="rId4"/>
    <p:sldId id="270" r:id="rId5"/>
    <p:sldId id="302" r:id="rId6"/>
    <p:sldId id="287" r:id="rId7"/>
    <p:sldId id="264" r:id="rId8"/>
    <p:sldId id="303" r:id="rId9"/>
    <p:sldId id="301" r:id="rId10"/>
    <p:sldId id="265" r:id="rId11"/>
    <p:sldId id="299" r:id="rId12"/>
    <p:sldId id="266" r:id="rId13"/>
    <p:sldId id="300" r:id="rId14"/>
    <p:sldId id="294" r:id="rId15"/>
    <p:sldId id="295" r:id="rId16"/>
    <p:sldId id="296" r:id="rId17"/>
    <p:sldId id="297" r:id="rId18"/>
    <p:sldId id="298" r:id="rId19"/>
    <p:sldId id="267" r:id="rId20"/>
    <p:sldId id="279" r:id="rId21"/>
    <p:sldId id="286" r:id="rId2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41" autoAdjust="0"/>
    <p:restoredTop sz="94715"/>
  </p:normalViewPr>
  <p:slideViewPr>
    <p:cSldViewPr snapToGrid="0" snapToObjects="1">
      <p:cViewPr varScale="1">
        <p:scale>
          <a:sx n="84" d="100"/>
          <a:sy n="84" d="100"/>
        </p:scale>
        <p:origin x="104" y="192"/>
      </p:cViewPr>
      <p:guideLst/>
    </p:cSldViewPr>
  </p:slideViewPr>
  <p:notesTextViewPr>
    <p:cViewPr>
      <p:scale>
        <a:sx n="1" d="1"/>
        <a:sy n="1" d="1"/>
      </p:scale>
      <p:origin x="0" y="0"/>
    </p:cViewPr>
  </p:notesText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F4961-F671-D840-803D-4B02C199AB47}" type="datetimeFigureOut">
              <a:rPr kumimoji="1" lang="zh-CN" altLang="en-US" smtClean="0"/>
              <a:t>2018/9/9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78546-C430-4549-B45A-EA3B29F81B38}" type="slidenum">
              <a:rPr kumimoji="1" lang="zh-CN" altLang="en-US" smtClean="0"/>
              <a:t>‹#›</a:t>
            </a:fld>
            <a:endParaRPr kumimoji="1" lang="zh-CN" altLang="en-US"/>
          </a:p>
        </p:txBody>
      </p:sp>
    </p:spTree>
    <p:extLst>
      <p:ext uri="{BB962C8B-B14F-4D97-AF65-F5344CB8AC3E}">
        <p14:creationId xmlns:p14="http://schemas.microsoft.com/office/powerpoint/2010/main" val="97189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1</a:t>
            </a:fld>
            <a:endParaRPr kumimoji="1" lang="zh-CN" altLang="en-US"/>
          </a:p>
        </p:txBody>
      </p:sp>
    </p:spTree>
    <p:extLst>
      <p:ext uri="{BB962C8B-B14F-4D97-AF65-F5344CB8AC3E}">
        <p14:creationId xmlns:p14="http://schemas.microsoft.com/office/powerpoint/2010/main" val="147615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21</a:t>
            </a:fld>
            <a:endParaRPr kumimoji="1" lang="zh-CN" altLang="en-US"/>
          </a:p>
        </p:txBody>
      </p:sp>
    </p:spTree>
    <p:extLst>
      <p:ext uri="{BB962C8B-B14F-4D97-AF65-F5344CB8AC3E}">
        <p14:creationId xmlns:p14="http://schemas.microsoft.com/office/powerpoint/2010/main" val="41182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2817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9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标题幻灯片">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56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标题幻灯片">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759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2" name="矩形 1"/>
          <p:cNvSpPr/>
          <p:nvPr userDrawn="1"/>
        </p:nvSpPr>
        <p:spPr>
          <a:xfrm rot="9822520">
            <a:off x="3099071" y="410986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8585722">
            <a:off x="2900872" y="169105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4450317">
            <a:off x="2505540" y="316495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892948">
            <a:off x="1669486" y="283793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4240722">
            <a:off x="2955271" y="340891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3863176">
            <a:off x="2173226" y="242362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187853">
            <a:off x="1161290" y="175907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905749">
            <a:off x="2244535" y="132182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9322284">
            <a:off x="2044076" y="170116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42066">
            <a:off x="1017200" y="378935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20117985">
            <a:off x="3894745" y="181582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905749">
            <a:off x="2447007" y="463647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9322284">
            <a:off x="4995333" y="525920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736611">
            <a:off x="3735113" y="439545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3117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1"/>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780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9238099">
            <a:off x="11440980" y="5083135"/>
            <a:ext cx="442243" cy="44224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10718032" y="5587230"/>
            <a:ext cx="1790831" cy="179083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9831264" y="6039855"/>
            <a:ext cx="1029918" cy="102991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567216">
            <a:off x="9227888" y="6150357"/>
            <a:ext cx="265265" cy="2652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567216">
            <a:off x="11022574" y="4821816"/>
            <a:ext cx="308836" cy="30883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96210" y="33589"/>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424797" y="-289495"/>
            <a:ext cx="1261894" cy="126189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1181569" y="925974"/>
            <a:ext cx="284699" cy="28469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1311074" y="134869"/>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7"/>
          <p:cNvSpPr>
            <a:spLocks noGrp="1"/>
          </p:cNvSpPr>
          <p:nvPr>
            <p:ph type="body" sz="quarter" idx="10" hasCustomPrompt="1"/>
          </p:nvPr>
        </p:nvSpPr>
        <p:spPr>
          <a:xfrm>
            <a:off x="1713834"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0345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9470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7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5" name="矩形 14"/>
          <p:cNvSpPr/>
          <p:nvPr userDrawn="1"/>
        </p:nvSpPr>
        <p:spPr>
          <a:xfrm rot="9822520">
            <a:off x="8665853" y="469659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8585722">
            <a:off x="8467654" y="227778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4450317">
            <a:off x="8072322" y="375168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892948">
            <a:off x="7236268" y="342466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4240722">
            <a:off x="8522053" y="399564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3863176">
            <a:off x="7740008" y="301035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87853">
            <a:off x="6728072" y="234580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userDrawn="1"/>
        </p:nvSpPr>
        <p:spPr>
          <a:xfrm rot="905749">
            <a:off x="7811317" y="190855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rot="19322284">
            <a:off x="7610858" y="228789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userDrawn="1"/>
        </p:nvSpPr>
        <p:spPr>
          <a:xfrm rot="42066">
            <a:off x="6583982" y="437608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userDrawn="1"/>
        </p:nvSpPr>
        <p:spPr>
          <a:xfrm rot="20117985">
            <a:off x="9461527" y="240255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userDrawn="1"/>
        </p:nvSpPr>
        <p:spPr>
          <a:xfrm rot="905749">
            <a:off x="8013789" y="522320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userDrawn="1"/>
        </p:nvSpPr>
        <p:spPr>
          <a:xfrm rot="19322284">
            <a:off x="10562115" y="584593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userDrawn="1"/>
        </p:nvSpPr>
        <p:spPr>
          <a:xfrm rot="19736611">
            <a:off x="9301895" y="498218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8579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6238231" flipH="1">
            <a:off x="9407392" y="4234793"/>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19041346" flipH="1">
            <a:off x="10088253" y="6106343"/>
            <a:ext cx="188104" cy="18810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998715" flipH="1">
            <a:off x="10506343" y="5622066"/>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19250941" flipH="1">
            <a:off x="10179321" y="5688691"/>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628487" flipH="1">
            <a:off x="11165499" y="65923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703810" flipH="1">
            <a:off x="11537857" y="2659624"/>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985914" flipH="1">
            <a:off x="11073314" y="54149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3014278" flipH="1">
            <a:off x="10200525" y="3586333"/>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4169379" flipH="1">
            <a:off x="8954405" y="546220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849597" flipH="1">
            <a:off x="10415339" y="6386801"/>
            <a:ext cx="669019" cy="6690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703810" flipH="1">
            <a:off x="10051625" y="3232154"/>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6870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7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17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79" r:id="rId1"/>
    <p:sldLayoutId id="2147483689" r:id="rId2"/>
    <p:sldLayoutId id="2147483685" r:id="rId3"/>
    <p:sldLayoutId id="2147483686" r:id="rId4"/>
    <p:sldLayoutId id="2147483687" r:id="rId5"/>
    <p:sldLayoutId id="2147483690" r:id="rId6"/>
    <p:sldLayoutId id="2147483688" r:id="rId7"/>
    <p:sldLayoutId id="2147483683" r:id="rId8"/>
    <p:sldLayoutId id="2147483680" r:id="rId9"/>
    <p:sldLayoutId id="2147483681" r:id="rId10"/>
    <p:sldLayoutId id="2147483682" r:id="rId11"/>
    <p:sldLayoutId id="2147483684" r:id="rId12"/>
    <p:sldLayoutId id="2147483662" r:id="rId13"/>
    <p:sldLayoutId id="2147483664" r:id="rId14"/>
    <p:sldLayoutId id="2147483663"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67598" y="2227489"/>
            <a:ext cx="4256807" cy="1107996"/>
          </a:xfrm>
          <a:prstGeom prst="rect">
            <a:avLst/>
          </a:prstGeom>
          <a:solidFill>
            <a:schemeClr val="accent4"/>
          </a:solidFill>
        </p:spPr>
        <p:txBody>
          <a:bodyPr wrap="none" rtlCol="0">
            <a:spAutoFit/>
          </a:bodyPr>
          <a:lstStyle/>
          <a:p>
            <a:pPr algn="ctr"/>
            <a:r>
              <a:rPr kumimoji="1" lang="en-US" altLang="zh-CN" sz="6600" b="1" dirty="0" err="1">
                <a:solidFill>
                  <a:schemeClr val="bg1"/>
                </a:solidFill>
                <a:latin typeface="Microsoft YaHei" charset="0"/>
                <a:ea typeface="Microsoft YaHei" charset="0"/>
                <a:cs typeface="Microsoft YaHei" charset="0"/>
              </a:rPr>
              <a:t>PaperClip</a:t>
            </a:r>
            <a:endParaRPr kumimoji="1" lang="zh-CN" altLang="en-US" sz="6600" b="1" dirty="0">
              <a:solidFill>
                <a:schemeClr val="bg1"/>
              </a:solidFill>
              <a:latin typeface="Microsoft YaHei" charset="0"/>
              <a:ea typeface="Microsoft YaHei" charset="0"/>
              <a:cs typeface="Microsoft YaHei" charset="0"/>
            </a:endParaRPr>
          </a:p>
        </p:txBody>
      </p:sp>
      <p:sp>
        <p:nvSpPr>
          <p:cNvPr id="5" name="文本框 4"/>
          <p:cNvSpPr txBox="1"/>
          <p:nvPr/>
        </p:nvSpPr>
        <p:spPr>
          <a:xfrm>
            <a:off x="4028768" y="3437085"/>
            <a:ext cx="4134465" cy="523220"/>
          </a:xfrm>
          <a:prstGeom prst="rect">
            <a:avLst/>
          </a:prstGeom>
          <a:noFill/>
        </p:spPr>
        <p:txBody>
          <a:bodyPr wrap="none" rtlCol="0">
            <a:spAutoFit/>
          </a:bodyPr>
          <a:lstStyle/>
          <a:p>
            <a:pPr algn="ctr"/>
            <a:r>
              <a:rPr kumimoji="1" lang="zh-CN" altLang="en-US" sz="2800" b="1" dirty="0">
                <a:solidFill>
                  <a:schemeClr val="accent1"/>
                </a:solidFill>
                <a:latin typeface="Microsoft YaHei" charset="0"/>
                <a:ea typeface="Microsoft YaHei" charset="0"/>
                <a:cs typeface="Microsoft YaHei" charset="0"/>
              </a:rPr>
              <a:t>以论文为主题的学习平台</a:t>
            </a:r>
            <a:endParaRPr kumimoji="1" lang="zh-CN" altLang="en-US" sz="2800" b="1" dirty="0">
              <a:solidFill>
                <a:schemeClr val="accent2"/>
              </a:solidFill>
              <a:latin typeface="Microsoft YaHei" charset="0"/>
              <a:ea typeface="Microsoft YaHei" charset="0"/>
              <a:cs typeface="Microsoft YaHei" charset="0"/>
            </a:endParaRPr>
          </a:p>
        </p:txBody>
      </p:sp>
      <p:sp>
        <p:nvSpPr>
          <p:cNvPr id="6" name="文本框 8"/>
          <p:cNvSpPr txBox="1"/>
          <p:nvPr/>
        </p:nvSpPr>
        <p:spPr>
          <a:xfrm>
            <a:off x="4448899" y="4178020"/>
            <a:ext cx="3294202" cy="4181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chemeClr val="tx1">
                    <a:lumMod val="50000"/>
                    <a:lumOff val="50000"/>
                  </a:schemeClr>
                </a:solidFill>
                <a:latin typeface="微软雅黑" charset="0"/>
                <a:ea typeface="微软雅黑" charset="0"/>
              </a:rPr>
              <a:t>胡雨奇、陈诺、罗宇辰、丁丁</a:t>
            </a:r>
          </a:p>
        </p:txBody>
      </p:sp>
    </p:spTree>
    <p:extLst>
      <p:ext uri="{BB962C8B-B14F-4D97-AF65-F5344CB8AC3E}">
        <p14:creationId xmlns:p14="http://schemas.microsoft.com/office/powerpoint/2010/main" val="15482333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3</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关键技术</a:t>
            </a:r>
          </a:p>
        </p:txBody>
      </p:sp>
    </p:spTree>
    <p:extLst>
      <p:ext uri="{BB962C8B-B14F-4D97-AF65-F5344CB8AC3E}">
        <p14:creationId xmlns:p14="http://schemas.microsoft.com/office/powerpoint/2010/main" val="200747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关键技术</a:t>
            </a:r>
          </a:p>
        </p:txBody>
      </p:sp>
      <p:sp>
        <p:nvSpPr>
          <p:cNvPr id="3" name="圆角矩形 2"/>
          <p:cNvSpPr/>
          <p:nvPr/>
        </p:nvSpPr>
        <p:spPr>
          <a:xfrm>
            <a:off x="2336797" y="965201"/>
            <a:ext cx="3843869" cy="1913466"/>
          </a:xfrm>
          <a:prstGeom prst="roundRect">
            <a:avLst>
              <a:gd name="adj" fmla="val 4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5615026" y="2413000"/>
            <a:ext cx="931334" cy="93133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A</a:t>
            </a:r>
            <a:endParaRPr kumimoji="1" lang="zh-CN" altLang="en-US" sz="3600" b="1" dirty="0"/>
          </a:p>
        </p:txBody>
      </p:sp>
      <p:sp>
        <p:nvSpPr>
          <p:cNvPr id="5" name="文本框 8"/>
          <p:cNvSpPr txBox="1"/>
          <p:nvPr/>
        </p:nvSpPr>
        <p:spPr>
          <a:xfrm>
            <a:off x="2702491" y="1686318"/>
            <a:ext cx="317337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使用</a:t>
            </a:r>
            <a:r>
              <a:rPr lang="en-US" altLang="zh-CN" sz="1400" dirty="0">
                <a:solidFill>
                  <a:schemeClr val="bg1"/>
                </a:solidFill>
                <a:latin typeface="微软雅黑" charset="0"/>
                <a:ea typeface="微软雅黑" charset="0"/>
              </a:rPr>
              <a:t>Bootstrap</a:t>
            </a:r>
            <a:r>
              <a:rPr lang="zh-CN" altLang="en-US" sz="1400" dirty="0">
                <a:solidFill>
                  <a:schemeClr val="bg1"/>
                </a:solidFill>
                <a:latin typeface="微软雅黑" charset="0"/>
                <a:ea typeface="微软雅黑" charset="0"/>
              </a:rPr>
              <a:t>、</a:t>
            </a:r>
            <a:r>
              <a:rPr lang="en-US" altLang="zh-CN" sz="1400" dirty="0">
                <a:solidFill>
                  <a:schemeClr val="bg1"/>
                </a:solidFill>
                <a:latin typeface="微软雅黑" charset="0"/>
                <a:ea typeface="微软雅黑" charset="0"/>
              </a:rPr>
              <a:t>Ant-design</a:t>
            </a:r>
            <a:r>
              <a:rPr lang="zh-CN" altLang="en-US" sz="1400" dirty="0">
                <a:solidFill>
                  <a:schemeClr val="bg1"/>
                </a:solidFill>
                <a:latin typeface="微软雅黑" charset="0"/>
                <a:ea typeface="微软雅黑" charset="0"/>
              </a:rPr>
              <a:t>等前端框架辅助开发。</a:t>
            </a:r>
          </a:p>
        </p:txBody>
      </p:sp>
      <p:sp>
        <p:nvSpPr>
          <p:cNvPr id="6" name="矩形 5"/>
          <p:cNvSpPr/>
          <p:nvPr/>
        </p:nvSpPr>
        <p:spPr>
          <a:xfrm>
            <a:off x="2702490" y="1168401"/>
            <a:ext cx="2702984"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基于</a:t>
            </a:r>
            <a:r>
              <a:rPr lang="en-US" altLang="zh-CN" sz="2000" b="1" dirty="0">
                <a:solidFill>
                  <a:schemeClr val="bg1"/>
                </a:solidFill>
                <a:ea typeface="微软雅黑" charset="0"/>
              </a:rPr>
              <a:t>React</a:t>
            </a:r>
            <a:r>
              <a:rPr lang="zh-CN" altLang="en-US" sz="2000" b="1" dirty="0">
                <a:solidFill>
                  <a:schemeClr val="bg1"/>
                </a:solidFill>
                <a:ea typeface="微软雅黑" charset="0"/>
              </a:rPr>
              <a:t>的前端开发</a:t>
            </a:r>
            <a:endParaRPr lang="en-US" altLang="zh-CN" sz="2000" b="1" dirty="0">
              <a:solidFill>
                <a:schemeClr val="bg1"/>
              </a:solidFill>
              <a:ea typeface="微软雅黑" charset="0"/>
            </a:endParaRPr>
          </a:p>
        </p:txBody>
      </p:sp>
      <p:sp>
        <p:nvSpPr>
          <p:cNvPr id="9" name="圆角矩形 8"/>
          <p:cNvSpPr/>
          <p:nvPr/>
        </p:nvSpPr>
        <p:spPr>
          <a:xfrm>
            <a:off x="6988419" y="963032"/>
            <a:ext cx="3843869" cy="1913466"/>
          </a:xfrm>
          <a:prstGeom prst="roundRect">
            <a:avLst>
              <a:gd name="adj" fmla="val 45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椭圆 9"/>
          <p:cNvSpPr/>
          <p:nvPr/>
        </p:nvSpPr>
        <p:spPr>
          <a:xfrm>
            <a:off x="10266648" y="2410831"/>
            <a:ext cx="931334" cy="93133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B</a:t>
            </a:r>
            <a:endParaRPr kumimoji="1" lang="zh-CN" altLang="en-US" sz="3600" b="1" dirty="0"/>
          </a:p>
        </p:txBody>
      </p:sp>
      <p:sp>
        <p:nvSpPr>
          <p:cNvPr id="11" name="文本框 8"/>
          <p:cNvSpPr txBox="1"/>
          <p:nvPr/>
        </p:nvSpPr>
        <p:spPr>
          <a:xfrm>
            <a:off x="7354113" y="1684149"/>
            <a:ext cx="317337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使用</a:t>
            </a:r>
            <a:r>
              <a:rPr lang="en-US" altLang="zh-CN" sz="1400" dirty="0">
                <a:solidFill>
                  <a:schemeClr val="bg1"/>
                </a:solidFill>
                <a:latin typeface="微软雅黑" charset="0"/>
                <a:ea typeface="微软雅黑" charset="0"/>
              </a:rPr>
              <a:t>Spring Framework</a:t>
            </a:r>
            <a:r>
              <a:rPr lang="zh-CN" altLang="en-US" sz="1400" dirty="0">
                <a:solidFill>
                  <a:schemeClr val="bg1"/>
                </a:solidFill>
                <a:latin typeface="微软雅黑" charset="0"/>
                <a:ea typeface="微软雅黑" charset="0"/>
              </a:rPr>
              <a:t>、</a:t>
            </a:r>
            <a:r>
              <a:rPr lang="en-US" altLang="zh-CN" sz="1400" dirty="0">
                <a:solidFill>
                  <a:schemeClr val="bg1"/>
                </a:solidFill>
                <a:latin typeface="微软雅黑" charset="0"/>
                <a:ea typeface="微软雅黑" charset="0"/>
              </a:rPr>
              <a:t>Hibernate</a:t>
            </a:r>
            <a:r>
              <a:rPr lang="zh-CN" altLang="en-US" sz="1400" dirty="0">
                <a:solidFill>
                  <a:schemeClr val="bg1"/>
                </a:solidFill>
                <a:latin typeface="微软雅黑" charset="0"/>
                <a:ea typeface="微软雅黑" charset="0"/>
              </a:rPr>
              <a:t>等框架。</a:t>
            </a:r>
          </a:p>
        </p:txBody>
      </p:sp>
      <p:sp>
        <p:nvSpPr>
          <p:cNvPr id="12" name="矩形 11"/>
          <p:cNvSpPr/>
          <p:nvPr/>
        </p:nvSpPr>
        <p:spPr>
          <a:xfrm>
            <a:off x="7354112" y="1166232"/>
            <a:ext cx="2587568"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基于</a:t>
            </a:r>
            <a:r>
              <a:rPr lang="en-US" altLang="zh-CN" sz="2000" b="1" dirty="0">
                <a:solidFill>
                  <a:schemeClr val="bg1"/>
                </a:solidFill>
                <a:ea typeface="微软雅黑" charset="0"/>
              </a:rPr>
              <a:t>Java</a:t>
            </a:r>
            <a:r>
              <a:rPr lang="zh-CN" altLang="en-US" sz="2000" b="1" dirty="0">
                <a:solidFill>
                  <a:schemeClr val="bg1"/>
                </a:solidFill>
                <a:ea typeface="微软雅黑" charset="0"/>
              </a:rPr>
              <a:t>的后端开发</a:t>
            </a:r>
            <a:endParaRPr lang="en-US" altLang="zh-CN" sz="2000" b="1" dirty="0">
              <a:solidFill>
                <a:schemeClr val="bg1"/>
              </a:solidFill>
              <a:ea typeface="微软雅黑" charset="0"/>
            </a:endParaRPr>
          </a:p>
        </p:txBody>
      </p:sp>
      <p:sp>
        <p:nvSpPr>
          <p:cNvPr id="14" name="圆角矩形 13"/>
          <p:cNvSpPr/>
          <p:nvPr/>
        </p:nvSpPr>
        <p:spPr>
          <a:xfrm>
            <a:off x="963404" y="3607518"/>
            <a:ext cx="3843869" cy="1913466"/>
          </a:xfrm>
          <a:prstGeom prst="roundRect">
            <a:avLst>
              <a:gd name="adj" fmla="val 45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4241633" y="5055317"/>
            <a:ext cx="931334" cy="93133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C</a:t>
            </a:r>
            <a:endParaRPr kumimoji="1" lang="zh-CN" altLang="en-US" sz="3600" b="1" dirty="0"/>
          </a:p>
        </p:txBody>
      </p:sp>
      <p:sp>
        <p:nvSpPr>
          <p:cNvPr id="16" name="文本框 8"/>
          <p:cNvSpPr txBox="1"/>
          <p:nvPr/>
        </p:nvSpPr>
        <p:spPr>
          <a:xfrm>
            <a:off x="1329098" y="4328635"/>
            <a:ext cx="317337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bg1"/>
                </a:solidFill>
                <a:latin typeface="微软雅黑" charset="0"/>
                <a:ea typeface="微软雅黑" charset="0"/>
              </a:rPr>
              <a:t>Pdf</a:t>
            </a:r>
            <a:r>
              <a:rPr lang="zh-CN" altLang="en-US" sz="1400" dirty="0">
                <a:solidFill>
                  <a:schemeClr val="bg1"/>
                </a:solidFill>
                <a:latin typeface="微软雅黑" charset="0"/>
                <a:ea typeface="微软雅黑" charset="0"/>
              </a:rPr>
              <a:t>选取内容、导出论文、发布文档</a:t>
            </a:r>
            <a:r>
              <a:rPr lang="en-US" altLang="zh-CN" sz="1400" dirty="0">
                <a:solidFill>
                  <a:schemeClr val="bg1"/>
                </a:solidFill>
                <a:latin typeface="微软雅黑" charset="0"/>
                <a:ea typeface="微软雅黑" charset="0"/>
              </a:rPr>
              <a:t>pdf</a:t>
            </a:r>
            <a:r>
              <a:rPr lang="zh-CN" altLang="en-US" sz="1400" dirty="0">
                <a:solidFill>
                  <a:schemeClr val="bg1"/>
                </a:solidFill>
                <a:latin typeface="微软雅黑" charset="0"/>
                <a:ea typeface="微软雅黑" charset="0"/>
              </a:rPr>
              <a:t>等核心功能由</a:t>
            </a:r>
            <a:r>
              <a:rPr lang="en-US" altLang="zh-CN" sz="1400" dirty="0">
                <a:solidFill>
                  <a:schemeClr val="bg1"/>
                </a:solidFill>
                <a:latin typeface="微软雅黑" charset="0"/>
                <a:ea typeface="微软雅黑" charset="0"/>
              </a:rPr>
              <a:t>python</a:t>
            </a:r>
            <a:r>
              <a:rPr lang="zh-CN" altLang="en-US" sz="1400" dirty="0">
                <a:solidFill>
                  <a:schemeClr val="bg1"/>
                </a:solidFill>
                <a:latin typeface="微软雅黑" charset="0"/>
                <a:ea typeface="微软雅黑" charset="0"/>
              </a:rPr>
              <a:t>后端生成数据或文件。</a:t>
            </a:r>
          </a:p>
        </p:txBody>
      </p:sp>
      <p:sp>
        <p:nvSpPr>
          <p:cNvPr id="17" name="矩形 16"/>
          <p:cNvSpPr/>
          <p:nvPr/>
        </p:nvSpPr>
        <p:spPr>
          <a:xfrm>
            <a:off x="1329097" y="3810718"/>
            <a:ext cx="2821606"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基于</a:t>
            </a:r>
            <a:r>
              <a:rPr lang="en-US" altLang="zh-CN" sz="2000" b="1" dirty="0">
                <a:solidFill>
                  <a:schemeClr val="bg1"/>
                </a:solidFill>
                <a:ea typeface="微软雅黑" charset="0"/>
              </a:rPr>
              <a:t>Python</a:t>
            </a:r>
            <a:r>
              <a:rPr lang="zh-CN" altLang="en-US" sz="2000" b="1" dirty="0">
                <a:solidFill>
                  <a:schemeClr val="bg1"/>
                </a:solidFill>
                <a:ea typeface="微软雅黑" charset="0"/>
              </a:rPr>
              <a:t>的辅助后端</a:t>
            </a:r>
            <a:endParaRPr lang="en-US" altLang="zh-CN" sz="2000" b="1" dirty="0">
              <a:solidFill>
                <a:schemeClr val="bg1"/>
              </a:solidFill>
              <a:ea typeface="微软雅黑" charset="0"/>
            </a:endParaRPr>
          </a:p>
        </p:txBody>
      </p:sp>
      <p:sp>
        <p:nvSpPr>
          <p:cNvPr id="19" name="圆角矩形 18"/>
          <p:cNvSpPr/>
          <p:nvPr/>
        </p:nvSpPr>
        <p:spPr>
          <a:xfrm>
            <a:off x="5615026" y="3605349"/>
            <a:ext cx="3843869" cy="1913466"/>
          </a:xfrm>
          <a:prstGeom prst="roundRect">
            <a:avLst>
              <a:gd name="adj" fmla="val 45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8893255" y="5053148"/>
            <a:ext cx="931334" cy="93133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D</a:t>
            </a:r>
            <a:endParaRPr kumimoji="1" lang="zh-CN" altLang="en-US" sz="3600" b="1" dirty="0"/>
          </a:p>
        </p:txBody>
      </p:sp>
      <p:sp>
        <p:nvSpPr>
          <p:cNvPr id="21" name="文本框 8"/>
          <p:cNvSpPr txBox="1"/>
          <p:nvPr/>
        </p:nvSpPr>
        <p:spPr>
          <a:xfrm>
            <a:off x="5980720" y="4326466"/>
            <a:ext cx="3173374" cy="34509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bg1"/>
                </a:solidFill>
                <a:latin typeface="微软雅黑" charset="0"/>
                <a:ea typeface="微软雅黑" charset="0"/>
              </a:rPr>
              <a:t>MySQL</a:t>
            </a:r>
            <a:r>
              <a:rPr lang="zh-CN" altLang="en-US" sz="1400" dirty="0">
                <a:solidFill>
                  <a:schemeClr val="bg1"/>
                </a:solidFill>
                <a:latin typeface="微软雅黑" charset="0"/>
                <a:ea typeface="微软雅黑" charset="0"/>
              </a:rPr>
              <a:t>等。</a:t>
            </a:r>
          </a:p>
        </p:txBody>
      </p:sp>
      <p:sp>
        <p:nvSpPr>
          <p:cNvPr id="22" name="矩形 21"/>
          <p:cNvSpPr/>
          <p:nvPr/>
        </p:nvSpPr>
        <p:spPr>
          <a:xfrm>
            <a:off x="5980719" y="3808549"/>
            <a:ext cx="718466" cy="448328"/>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其他</a:t>
            </a:r>
            <a:endParaRPr lang="en-US" altLang="zh-CN" sz="2000" b="1" dirty="0">
              <a:solidFill>
                <a:schemeClr val="bg1"/>
              </a:solidFill>
              <a:ea typeface="微软雅黑" charset="0"/>
            </a:endParaRPr>
          </a:p>
        </p:txBody>
      </p:sp>
    </p:spTree>
    <p:extLst>
      <p:ext uri="{BB962C8B-B14F-4D97-AF65-F5344CB8AC3E}">
        <p14:creationId xmlns:p14="http://schemas.microsoft.com/office/powerpoint/2010/main" val="381773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4</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1877437"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特色</a:t>
            </a:r>
          </a:p>
        </p:txBody>
      </p:sp>
    </p:spTree>
    <p:extLst>
      <p:ext uri="{BB962C8B-B14F-4D97-AF65-F5344CB8AC3E}">
        <p14:creationId xmlns:p14="http://schemas.microsoft.com/office/powerpoint/2010/main" val="439493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产品特色</a:t>
            </a: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11082" t="5949" r="14425" b="19558"/>
          <a:stretch/>
        </p:blipFill>
        <p:spPr>
          <a:xfrm rot="16200000" flipH="1">
            <a:off x="6153873" y="843092"/>
            <a:ext cx="6491681" cy="5170511"/>
          </a:xfrm>
          <a:prstGeom prst="flowChartManualInpu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文本框 8"/>
          <p:cNvSpPr txBox="1"/>
          <p:nvPr/>
        </p:nvSpPr>
        <p:spPr>
          <a:xfrm>
            <a:off x="439732" y="2599794"/>
            <a:ext cx="4339097" cy="22178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chemeClr val="tx1">
                    <a:lumMod val="75000"/>
                    <a:lumOff val="25000"/>
                  </a:schemeClr>
                </a:solidFill>
                <a:latin typeface="微软雅黑" charset="0"/>
                <a:ea typeface="微软雅黑" charset="0"/>
              </a:rPr>
              <a:t>纵向一站式：满足一个用户从科研入门到撰写论文各阶段的需求。</a:t>
            </a:r>
            <a:endParaRPr lang="en-US" altLang="zh-CN" dirty="0">
              <a:solidFill>
                <a:schemeClr val="tx1">
                  <a:lumMod val="75000"/>
                  <a:lumOff val="25000"/>
                </a:schemeClr>
              </a:solidFill>
              <a:latin typeface="微软雅黑" charset="0"/>
              <a:ea typeface="微软雅黑" charset="0"/>
            </a:endParaRPr>
          </a:p>
          <a:p>
            <a:pPr>
              <a:lnSpc>
                <a:spcPct val="130000"/>
              </a:lnSpc>
            </a:pPr>
            <a:endParaRPr lang="en-US" altLang="zh-CN" dirty="0">
              <a:solidFill>
                <a:schemeClr val="tx1">
                  <a:lumMod val="75000"/>
                  <a:lumOff val="25000"/>
                </a:schemeClr>
              </a:solidFill>
              <a:latin typeface="微软雅黑" charset="0"/>
              <a:ea typeface="微软雅黑" charset="0"/>
            </a:endParaRPr>
          </a:p>
          <a:p>
            <a:pPr>
              <a:lnSpc>
                <a:spcPct val="130000"/>
              </a:lnSpc>
            </a:pPr>
            <a:r>
              <a:rPr lang="zh-CN" altLang="en-US" dirty="0">
                <a:solidFill>
                  <a:schemeClr val="tx1">
                    <a:lumMod val="75000"/>
                    <a:lumOff val="25000"/>
                  </a:schemeClr>
                </a:solidFill>
                <a:latin typeface="微软雅黑" charset="0"/>
                <a:ea typeface="微软雅黑" charset="0"/>
              </a:rPr>
              <a:t>横向一站式：用户覆盖面广，从入门新手到业界大牛，都可以找到适合自己的使用模式。</a:t>
            </a:r>
          </a:p>
        </p:txBody>
      </p:sp>
      <p:sp>
        <p:nvSpPr>
          <p:cNvPr id="6" name="矩形 5"/>
          <p:cNvSpPr/>
          <p:nvPr/>
        </p:nvSpPr>
        <p:spPr>
          <a:xfrm>
            <a:off x="439732" y="1186267"/>
            <a:ext cx="4288353" cy="668516"/>
          </a:xfrm>
          <a:prstGeom prst="rect">
            <a:avLst/>
          </a:prstGeom>
          <a:solidFill>
            <a:schemeClr val="accent4"/>
          </a:solidFill>
        </p:spPr>
        <p:txBody>
          <a:bodyPr wrap="none">
            <a:spAutoFit/>
          </a:bodyPr>
          <a:lstStyle/>
          <a:p>
            <a:pPr defTabSz="609585">
              <a:lnSpc>
                <a:spcPct val="130000"/>
              </a:lnSpc>
            </a:pPr>
            <a:r>
              <a:rPr lang="zh-CN" altLang="en-US" sz="3200" b="1" dirty="0">
                <a:solidFill>
                  <a:schemeClr val="bg1"/>
                </a:solidFill>
                <a:ea typeface="微软雅黑" charset="0"/>
              </a:rPr>
              <a:t>真正的“一站式”产品</a:t>
            </a:r>
            <a:endParaRPr lang="en-US" altLang="zh-CN" sz="3200" b="1" dirty="0">
              <a:solidFill>
                <a:schemeClr val="bg1"/>
              </a:solidFill>
              <a:ea typeface="微软雅黑" charset="0"/>
            </a:endParaRPr>
          </a:p>
        </p:txBody>
      </p:sp>
    </p:spTree>
    <p:extLst>
      <p:ext uri="{BB962C8B-B14F-4D97-AF65-F5344CB8AC3E}">
        <p14:creationId xmlns:p14="http://schemas.microsoft.com/office/powerpoint/2010/main" val="295096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从入门到撰写</a:t>
            </a:r>
            <a:r>
              <a:rPr kumimoji="1" lang="en-US" altLang="zh-CN" dirty="0"/>
              <a:t>——</a:t>
            </a:r>
            <a:r>
              <a:rPr kumimoji="1" lang="zh-CN" altLang="en-US" dirty="0"/>
              <a:t>纵向“一站式”</a:t>
            </a:r>
          </a:p>
        </p:txBody>
      </p:sp>
      <p:sp>
        <p:nvSpPr>
          <p:cNvPr id="7" name="任意形状 6"/>
          <p:cNvSpPr/>
          <p:nvPr/>
        </p:nvSpPr>
        <p:spPr>
          <a:xfrm>
            <a:off x="1150642"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1"/>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10" name="形状 9"/>
          <p:cNvSpPr/>
          <p:nvPr/>
        </p:nvSpPr>
        <p:spPr>
          <a:xfrm>
            <a:off x="2333128" y="2921144"/>
            <a:ext cx="2141983" cy="2141983"/>
          </a:xfrm>
          <a:prstGeom prst="leftCircularArrow">
            <a:avLst>
              <a:gd name="adj1" fmla="val 2550"/>
              <a:gd name="adj2" fmla="val 309429"/>
              <a:gd name="adj3" fmla="val 2084940"/>
              <a:gd name="adj4" fmla="val 9024489"/>
              <a:gd name="adj5" fmla="val 2975"/>
            </a:avLst>
          </a:prstGeom>
          <a:solidFill>
            <a:schemeClr val="accent1"/>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1" name="任意形状 10"/>
          <p:cNvSpPr/>
          <p:nvPr/>
        </p:nvSpPr>
        <p:spPr>
          <a:xfrm>
            <a:off x="1608521"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15" name="圆角矩形 14"/>
          <p:cNvSpPr/>
          <p:nvPr/>
        </p:nvSpPr>
        <p:spPr>
          <a:xfrm>
            <a:off x="3700162" y="2428170"/>
            <a:ext cx="2060461" cy="1699449"/>
          </a:xfrm>
          <a:prstGeom prst="roundRect">
            <a:avLst>
              <a:gd name="adj" fmla="val 10000"/>
            </a:avLst>
          </a:prstGeom>
          <a:ln>
            <a:solidFill>
              <a:schemeClr val="accent5"/>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环形箭头 15"/>
          <p:cNvSpPr/>
          <p:nvPr/>
        </p:nvSpPr>
        <p:spPr>
          <a:xfrm>
            <a:off x="4865479" y="1426029"/>
            <a:ext cx="2405264" cy="2405264"/>
          </a:xfrm>
          <a:prstGeom prst="circularArrow">
            <a:avLst>
              <a:gd name="adj1" fmla="val 2271"/>
              <a:gd name="adj2" fmla="val 273786"/>
              <a:gd name="adj3" fmla="val 19550703"/>
              <a:gd name="adj4" fmla="val 12575511"/>
              <a:gd name="adj5" fmla="val 2650"/>
            </a:avLst>
          </a:prstGeom>
          <a:solidFill>
            <a:schemeClr val="accent5"/>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7" name="任意形状 16"/>
          <p:cNvSpPr/>
          <p:nvPr/>
        </p:nvSpPr>
        <p:spPr>
          <a:xfrm>
            <a:off x="4158043"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5"/>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21" name="任意形状 20"/>
          <p:cNvSpPr/>
          <p:nvPr/>
        </p:nvSpPr>
        <p:spPr>
          <a:xfrm>
            <a:off x="6249684"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noFill/>
          <a:ln>
            <a:solidFill>
              <a:schemeClr val="accent3"/>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25" name="形状 24"/>
          <p:cNvSpPr/>
          <p:nvPr/>
        </p:nvSpPr>
        <p:spPr>
          <a:xfrm>
            <a:off x="7432171" y="2921144"/>
            <a:ext cx="2141983" cy="2141983"/>
          </a:xfrm>
          <a:prstGeom prst="leftCircularArrow">
            <a:avLst>
              <a:gd name="adj1" fmla="val 2550"/>
              <a:gd name="adj2" fmla="val 309429"/>
              <a:gd name="adj3" fmla="val 2084940"/>
              <a:gd name="adj4" fmla="val 9024489"/>
              <a:gd name="adj5" fmla="val 2975"/>
            </a:avLst>
          </a:prstGeom>
          <a:solidFill>
            <a:schemeClr val="accent3"/>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9" name="任意形状 28"/>
          <p:cNvSpPr/>
          <p:nvPr/>
        </p:nvSpPr>
        <p:spPr>
          <a:xfrm>
            <a:off x="6707564"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3"/>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dirty="0"/>
          </a:p>
        </p:txBody>
      </p:sp>
      <p:sp>
        <p:nvSpPr>
          <p:cNvPr id="30" name="任意形状 29"/>
          <p:cNvSpPr/>
          <p:nvPr/>
        </p:nvSpPr>
        <p:spPr>
          <a:xfrm>
            <a:off x="8799205"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4"/>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386948" rIns="89133" bIns="89133"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31" name="任意形状 30"/>
          <p:cNvSpPr/>
          <p:nvPr/>
        </p:nvSpPr>
        <p:spPr>
          <a:xfrm>
            <a:off x="9257084"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4"/>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32" name="文本框 8"/>
          <p:cNvSpPr txBox="1"/>
          <p:nvPr/>
        </p:nvSpPr>
        <p:spPr>
          <a:xfrm>
            <a:off x="1327357" y="2625127"/>
            <a:ext cx="1719944"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结合用户阅读论文的反馈结果，给用户推荐更典型的论文。</a:t>
            </a:r>
          </a:p>
        </p:txBody>
      </p:sp>
      <p:sp>
        <p:nvSpPr>
          <p:cNvPr id="33" name="矩形 32"/>
          <p:cNvSpPr/>
          <p:nvPr/>
        </p:nvSpPr>
        <p:spPr>
          <a:xfrm>
            <a:off x="1617915" y="3952166"/>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筛选论文</a:t>
            </a:r>
            <a:endParaRPr lang="en-US" altLang="zh-CN" sz="1400" b="1" dirty="0">
              <a:solidFill>
                <a:schemeClr val="bg1"/>
              </a:solidFill>
              <a:ea typeface="微软雅黑" charset="0"/>
            </a:endParaRPr>
          </a:p>
        </p:txBody>
      </p:sp>
      <p:sp>
        <p:nvSpPr>
          <p:cNvPr id="34" name="文本框 8"/>
          <p:cNvSpPr txBox="1"/>
          <p:nvPr/>
        </p:nvSpPr>
        <p:spPr>
          <a:xfrm>
            <a:off x="6475638" y="2625127"/>
            <a:ext cx="1719944"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通过收藏、记笔记等功能，记录用户的学习成果以便于二次学习。</a:t>
            </a:r>
          </a:p>
        </p:txBody>
      </p:sp>
      <p:sp>
        <p:nvSpPr>
          <p:cNvPr id="35" name="矩形 34"/>
          <p:cNvSpPr/>
          <p:nvPr/>
        </p:nvSpPr>
        <p:spPr>
          <a:xfrm>
            <a:off x="6766196" y="3952166"/>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记录学习过程</a:t>
            </a:r>
            <a:endParaRPr lang="en-US" altLang="zh-CN" sz="1400" b="1" dirty="0">
              <a:solidFill>
                <a:schemeClr val="bg1"/>
              </a:solidFill>
              <a:ea typeface="微软雅黑" charset="0"/>
            </a:endParaRPr>
          </a:p>
        </p:txBody>
      </p:sp>
      <p:sp>
        <p:nvSpPr>
          <p:cNvPr id="36" name="文本框 8"/>
          <p:cNvSpPr txBox="1"/>
          <p:nvPr/>
        </p:nvSpPr>
        <p:spPr>
          <a:xfrm>
            <a:off x="3918539" y="2928450"/>
            <a:ext cx="1719944"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给用户提供完整的学习论文体验，细到关键词批注，大到论文笔记阅读。</a:t>
            </a:r>
          </a:p>
        </p:txBody>
      </p:sp>
      <p:sp>
        <p:nvSpPr>
          <p:cNvPr id="37" name="矩形 36"/>
          <p:cNvSpPr/>
          <p:nvPr/>
        </p:nvSpPr>
        <p:spPr>
          <a:xfrm>
            <a:off x="4213831" y="2214521"/>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阅读论文</a:t>
            </a:r>
            <a:endParaRPr lang="en-US" altLang="zh-CN" sz="1400" b="1" dirty="0">
              <a:solidFill>
                <a:schemeClr val="bg1"/>
              </a:solidFill>
              <a:ea typeface="微软雅黑" charset="0"/>
            </a:endParaRPr>
          </a:p>
        </p:txBody>
      </p:sp>
      <p:sp>
        <p:nvSpPr>
          <p:cNvPr id="38" name="文本框 8"/>
          <p:cNvSpPr txBox="1"/>
          <p:nvPr/>
        </p:nvSpPr>
        <p:spPr>
          <a:xfrm>
            <a:off x="9026323" y="2928450"/>
            <a:ext cx="171994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撰写文档和社区结合，更便捷的论文撰写体验。</a:t>
            </a:r>
          </a:p>
        </p:txBody>
      </p:sp>
      <p:sp>
        <p:nvSpPr>
          <p:cNvPr id="39" name="矩形 38"/>
          <p:cNvSpPr/>
          <p:nvPr/>
        </p:nvSpPr>
        <p:spPr>
          <a:xfrm>
            <a:off x="9321615" y="2214521"/>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撰写论文</a:t>
            </a:r>
            <a:endParaRPr lang="en-US" altLang="zh-CN" sz="1400" b="1" dirty="0">
              <a:solidFill>
                <a:schemeClr val="bg1"/>
              </a:solidFill>
              <a:ea typeface="微软雅黑" charset="0"/>
            </a:endParaRPr>
          </a:p>
        </p:txBody>
      </p:sp>
    </p:spTree>
    <p:extLst>
      <p:ext uri="{BB962C8B-B14F-4D97-AF65-F5344CB8AC3E}">
        <p14:creationId xmlns:p14="http://schemas.microsoft.com/office/powerpoint/2010/main" val="293306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43725" y="3264989"/>
            <a:ext cx="2317250" cy="35930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p:txBody>
          <a:bodyPr/>
          <a:lstStyle/>
          <a:p>
            <a:r>
              <a:rPr kumimoji="1" lang="zh-CN" altLang="en-US" dirty="0"/>
              <a:t>学习论文</a:t>
            </a: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1068207" y="1103992"/>
            <a:ext cx="2068286" cy="2068286"/>
          </a:xfrm>
          <a:prstGeom prst="ellipse">
            <a:avLst/>
          </a:prstGeom>
          <a:effectLst>
            <a:outerShdw blurRad="63500" sx="102000" sy="102000" algn="ctr" rotWithShape="0">
              <a:prstClr val="black">
                <a:alpha val="20000"/>
              </a:prstClr>
            </a:outerShdw>
          </a:effectLst>
        </p:spPr>
      </p:pic>
      <p:grpSp>
        <p:nvGrpSpPr>
          <p:cNvPr id="6" name="组 5"/>
          <p:cNvGrpSpPr/>
          <p:nvPr/>
        </p:nvGrpSpPr>
        <p:grpSpPr>
          <a:xfrm>
            <a:off x="1887796" y="3036389"/>
            <a:ext cx="429108" cy="429108"/>
            <a:chOff x="1770335" y="2906486"/>
            <a:chExt cx="733908" cy="733908"/>
          </a:xfrm>
        </p:grpSpPr>
        <p:sp>
          <p:nvSpPr>
            <p:cNvPr id="3" name="椭圆 2"/>
            <p:cNvSpPr/>
            <p:nvPr/>
          </p:nvSpPr>
          <p:spPr>
            <a:xfrm>
              <a:off x="1770335" y="2906486"/>
              <a:ext cx="733908" cy="733908"/>
            </a:xfrm>
            <a:prstGeom prst="ellipse">
              <a:avLst/>
            </a:prstGeom>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L 形 4"/>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p:cNvSpPr/>
          <p:nvPr/>
        </p:nvSpPr>
        <p:spPr>
          <a:xfrm>
            <a:off x="3619926" y="0"/>
            <a:ext cx="2317250" cy="359301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3828873" y="3685580"/>
            <a:ext cx="2068286" cy="2068286"/>
          </a:xfrm>
          <a:prstGeom prst="ellipse">
            <a:avLst/>
          </a:prstGeom>
          <a:effectLst>
            <a:outerShdw blurRad="63500" sx="102000" sy="102000" algn="ctr" rotWithShape="0">
              <a:prstClr val="black">
                <a:alpha val="20000"/>
              </a:prstClr>
            </a:outerShdw>
          </a:effectLst>
        </p:spPr>
      </p:pic>
      <p:grpSp>
        <p:nvGrpSpPr>
          <p:cNvPr id="10" name="组 9"/>
          <p:cNvGrpSpPr/>
          <p:nvPr/>
        </p:nvGrpSpPr>
        <p:grpSpPr>
          <a:xfrm>
            <a:off x="4648462" y="3471026"/>
            <a:ext cx="429108" cy="429108"/>
            <a:chOff x="1770335" y="2906486"/>
            <a:chExt cx="733908" cy="733908"/>
          </a:xfrm>
        </p:grpSpPr>
        <p:sp>
          <p:nvSpPr>
            <p:cNvPr id="11" name="椭圆 10"/>
            <p:cNvSpPr/>
            <p:nvPr/>
          </p:nvSpPr>
          <p:spPr>
            <a:xfrm>
              <a:off x="1770335" y="2906486"/>
              <a:ext cx="733908" cy="733908"/>
            </a:xfrm>
            <a:prstGeom prst="ellipse">
              <a:avLst/>
            </a:prstGeom>
            <a:solidFill>
              <a:schemeClr val="accent3"/>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 name="L 形 11"/>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文本框 8"/>
          <p:cNvSpPr txBox="1"/>
          <p:nvPr/>
        </p:nvSpPr>
        <p:spPr>
          <a:xfrm>
            <a:off x="1068208" y="4134057"/>
            <a:ext cx="2068286" cy="10214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95000"/>
                    <a:lumOff val="5000"/>
                  </a:schemeClr>
                </a:solidFill>
                <a:latin typeface="微软雅黑" charset="0"/>
                <a:ea typeface="微软雅黑" charset="0"/>
              </a:rPr>
              <a:t>用户可以在这个开放式平台上阅读各种已发表的专业论文。</a:t>
            </a:r>
          </a:p>
        </p:txBody>
      </p:sp>
      <p:sp>
        <p:nvSpPr>
          <p:cNvPr id="14" name="矩形 13"/>
          <p:cNvSpPr/>
          <p:nvPr/>
        </p:nvSpPr>
        <p:spPr>
          <a:xfrm>
            <a:off x="1105957" y="3590142"/>
            <a:ext cx="1800493" cy="416461"/>
          </a:xfrm>
          <a:prstGeom prst="rect">
            <a:avLst/>
          </a:prstGeom>
        </p:spPr>
        <p:txBody>
          <a:bodyPr wrap="none">
            <a:spAutoFit/>
          </a:bodyPr>
          <a:lstStyle/>
          <a:p>
            <a:pPr defTabSz="609585">
              <a:lnSpc>
                <a:spcPct val="130000"/>
              </a:lnSpc>
            </a:pPr>
            <a:r>
              <a:rPr lang="zh-CN" altLang="en-US" b="1" dirty="0">
                <a:solidFill>
                  <a:schemeClr val="tx1">
                    <a:lumMod val="95000"/>
                    <a:lumOff val="5000"/>
                  </a:schemeClr>
                </a:solidFill>
                <a:ea typeface="微软雅黑" charset="0"/>
              </a:rPr>
              <a:t>查找、阅读论文</a:t>
            </a:r>
            <a:endParaRPr lang="en-US" altLang="zh-CN" b="1" dirty="0">
              <a:solidFill>
                <a:schemeClr val="tx1">
                  <a:lumMod val="95000"/>
                  <a:lumOff val="5000"/>
                </a:schemeClr>
              </a:solidFill>
              <a:ea typeface="微软雅黑" charset="0"/>
            </a:endParaRPr>
          </a:p>
        </p:txBody>
      </p:sp>
      <p:sp>
        <p:nvSpPr>
          <p:cNvPr id="15" name="文本框 8"/>
          <p:cNvSpPr txBox="1"/>
          <p:nvPr/>
        </p:nvSpPr>
        <p:spPr>
          <a:xfrm>
            <a:off x="3747582" y="931861"/>
            <a:ext cx="2068286" cy="16616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95000"/>
                    <a:lumOff val="5000"/>
                  </a:schemeClr>
                </a:solidFill>
                <a:latin typeface="微软雅黑" charset="0"/>
                <a:ea typeface="微软雅黑" charset="0"/>
              </a:rPr>
              <a:t>每当遇到理解上的困难，用户可以浏览阅读过的人留下的批注和笔记来帮助自己理解论文的内容。</a:t>
            </a:r>
          </a:p>
        </p:txBody>
      </p:sp>
      <p:sp>
        <p:nvSpPr>
          <p:cNvPr id="16" name="矩形 15"/>
          <p:cNvSpPr/>
          <p:nvPr/>
        </p:nvSpPr>
        <p:spPr>
          <a:xfrm>
            <a:off x="3700666" y="387946"/>
            <a:ext cx="2236510" cy="380489"/>
          </a:xfrm>
          <a:prstGeom prst="rect">
            <a:avLst/>
          </a:prstGeom>
        </p:spPr>
        <p:txBody>
          <a:bodyPr wrap="none">
            <a:spAutoFit/>
          </a:bodyPr>
          <a:lstStyle/>
          <a:p>
            <a:pPr defTabSz="609585">
              <a:lnSpc>
                <a:spcPct val="130000"/>
              </a:lnSpc>
            </a:pPr>
            <a:r>
              <a:rPr lang="zh-CN" altLang="en-US" sz="1600" b="1" dirty="0">
                <a:solidFill>
                  <a:schemeClr val="tx1">
                    <a:lumMod val="95000"/>
                    <a:lumOff val="5000"/>
                  </a:schemeClr>
                </a:solidFill>
                <a:ea typeface="微软雅黑" charset="0"/>
              </a:rPr>
              <a:t>阅读他人的批注和笔记</a:t>
            </a:r>
            <a:endParaRPr lang="en-US" altLang="zh-CN" sz="1600" b="1" dirty="0">
              <a:solidFill>
                <a:schemeClr val="tx1">
                  <a:lumMod val="95000"/>
                  <a:lumOff val="5000"/>
                </a:schemeClr>
              </a:solidFill>
              <a:ea typeface="微软雅黑" charset="0"/>
            </a:endParaRPr>
          </a:p>
        </p:txBody>
      </p:sp>
      <p:sp>
        <p:nvSpPr>
          <p:cNvPr id="17" name="矩形 16"/>
          <p:cNvSpPr/>
          <p:nvPr/>
        </p:nvSpPr>
        <p:spPr>
          <a:xfrm>
            <a:off x="6290889" y="3264989"/>
            <a:ext cx="2317250" cy="3593011"/>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8" name="图片 17"/>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6415371" y="1103992"/>
            <a:ext cx="2068286" cy="2068286"/>
          </a:xfrm>
          <a:prstGeom prst="ellipse">
            <a:avLst/>
          </a:prstGeom>
          <a:effectLst>
            <a:outerShdw blurRad="63500" sx="102000" sy="102000" algn="ctr" rotWithShape="0">
              <a:prstClr val="black">
                <a:alpha val="20000"/>
              </a:prstClr>
            </a:outerShdw>
          </a:effectLst>
        </p:spPr>
      </p:pic>
      <p:grpSp>
        <p:nvGrpSpPr>
          <p:cNvPr id="19" name="组 18"/>
          <p:cNvGrpSpPr/>
          <p:nvPr/>
        </p:nvGrpSpPr>
        <p:grpSpPr>
          <a:xfrm>
            <a:off x="7234960" y="3036389"/>
            <a:ext cx="429108" cy="429108"/>
            <a:chOff x="1770335" y="2906486"/>
            <a:chExt cx="733908" cy="733908"/>
          </a:xfrm>
        </p:grpSpPr>
        <p:sp>
          <p:nvSpPr>
            <p:cNvPr id="20" name="椭圆 19"/>
            <p:cNvSpPr/>
            <p:nvPr/>
          </p:nvSpPr>
          <p:spPr>
            <a:xfrm>
              <a:off x="1770335" y="2906486"/>
              <a:ext cx="733908" cy="733908"/>
            </a:xfrm>
            <a:prstGeom prst="ellipse">
              <a:avLst/>
            </a:prstGeom>
            <a:solidFill>
              <a:schemeClr val="accent5"/>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L 形 20"/>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2" name="矩形 21"/>
          <p:cNvSpPr/>
          <p:nvPr/>
        </p:nvSpPr>
        <p:spPr>
          <a:xfrm>
            <a:off x="8967090" y="0"/>
            <a:ext cx="2317250" cy="3593011"/>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3" name="图片 22"/>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9176037" y="3685580"/>
            <a:ext cx="2068286" cy="2068286"/>
          </a:xfrm>
          <a:prstGeom prst="ellipse">
            <a:avLst/>
          </a:prstGeom>
          <a:effectLst>
            <a:outerShdw blurRad="63500" sx="102000" sy="102000" algn="ctr" rotWithShape="0">
              <a:prstClr val="black">
                <a:alpha val="20000"/>
              </a:prstClr>
            </a:outerShdw>
          </a:effectLst>
        </p:spPr>
      </p:pic>
      <p:grpSp>
        <p:nvGrpSpPr>
          <p:cNvPr id="24" name="组 23"/>
          <p:cNvGrpSpPr/>
          <p:nvPr/>
        </p:nvGrpSpPr>
        <p:grpSpPr>
          <a:xfrm>
            <a:off x="9995626" y="3471026"/>
            <a:ext cx="429108" cy="429108"/>
            <a:chOff x="1770335" y="2906486"/>
            <a:chExt cx="733908" cy="733908"/>
          </a:xfrm>
        </p:grpSpPr>
        <p:sp>
          <p:nvSpPr>
            <p:cNvPr id="25" name="椭圆 24"/>
            <p:cNvSpPr/>
            <p:nvPr/>
          </p:nvSpPr>
          <p:spPr>
            <a:xfrm>
              <a:off x="1770335" y="2906486"/>
              <a:ext cx="733908" cy="733908"/>
            </a:xfrm>
            <a:prstGeom prst="ellipse">
              <a:avLst/>
            </a:prstGeom>
            <a:solidFill>
              <a:schemeClr val="accent4"/>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L 形 25"/>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7" name="文本框 8"/>
          <p:cNvSpPr txBox="1"/>
          <p:nvPr/>
        </p:nvSpPr>
        <p:spPr>
          <a:xfrm>
            <a:off x="6415372" y="4134057"/>
            <a:ext cx="2068286" cy="10214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95000"/>
                    <a:lumOff val="5000"/>
                  </a:schemeClr>
                </a:solidFill>
                <a:latin typeface="微软雅黑" charset="0"/>
                <a:ea typeface="微软雅黑" charset="0"/>
              </a:rPr>
              <a:t>用户阅读的过程中留下自己的批注和阅读笔记，帮助自己学习。</a:t>
            </a:r>
          </a:p>
        </p:txBody>
      </p:sp>
      <p:sp>
        <p:nvSpPr>
          <p:cNvPr id="28" name="矩形 27"/>
          <p:cNvSpPr/>
          <p:nvPr/>
        </p:nvSpPr>
        <p:spPr>
          <a:xfrm>
            <a:off x="6538845" y="3590142"/>
            <a:ext cx="1800493" cy="416461"/>
          </a:xfrm>
          <a:prstGeom prst="rect">
            <a:avLst/>
          </a:prstGeom>
        </p:spPr>
        <p:txBody>
          <a:bodyPr wrap="none">
            <a:spAutoFit/>
          </a:bodyPr>
          <a:lstStyle/>
          <a:p>
            <a:pPr algn="ctr" defTabSz="609585">
              <a:lnSpc>
                <a:spcPct val="130000"/>
              </a:lnSpc>
            </a:pPr>
            <a:r>
              <a:rPr lang="zh-CN" altLang="en-US" b="1" dirty="0">
                <a:solidFill>
                  <a:schemeClr val="tx1">
                    <a:lumMod val="95000"/>
                    <a:lumOff val="5000"/>
                  </a:schemeClr>
                </a:solidFill>
                <a:ea typeface="微软雅黑" charset="0"/>
              </a:rPr>
              <a:t>留下批注和笔记</a:t>
            </a:r>
            <a:endParaRPr lang="en-US" altLang="zh-CN" b="1" dirty="0">
              <a:solidFill>
                <a:schemeClr val="tx1">
                  <a:lumMod val="95000"/>
                  <a:lumOff val="5000"/>
                </a:schemeClr>
              </a:solidFill>
              <a:ea typeface="微软雅黑" charset="0"/>
            </a:endParaRPr>
          </a:p>
        </p:txBody>
      </p:sp>
      <p:sp>
        <p:nvSpPr>
          <p:cNvPr id="29" name="文本框 8"/>
          <p:cNvSpPr txBox="1"/>
          <p:nvPr/>
        </p:nvSpPr>
        <p:spPr>
          <a:xfrm>
            <a:off x="9094746" y="931861"/>
            <a:ext cx="2068286" cy="10214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latin typeface="微软雅黑" charset="0"/>
                <a:ea typeface="微软雅黑" charset="0"/>
              </a:rPr>
              <a:t>用户可以下载论文，也可以导出包含批注和笔记的论文。</a:t>
            </a:r>
          </a:p>
        </p:txBody>
      </p:sp>
      <p:sp>
        <p:nvSpPr>
          <p:cNvPr id="30" name="矩形 29"/>
          <p:cNvSpPr/>
          <p:nvPr/>
        </p:nvSpPr>
        <p:spPr>
          <a:xfrm>
            <a:off x="9221292" y="351974"/>
            <a:ext cx="1800493" cy="416461"/>
          </a:xfrm>
          <a:prstGeom prst="rect">
            <a:avLst/>
          </a:prstGeom>
        </p:spPr>
        <p:txBody>
          <a:bodyPr wrap="none">
            <a:spAutoFit/>
          </a:bodyPr>
          <a:lstStyle/>
          <a:p>
            <a:pPr defTabSz="609585">
              <a:lnSpc>
                <a:spcPct val="130000"/>
              </a:lnSpc>
            </a:pPr>
            <a:r>
              <a:rPr lang="zh-CN" altLang="en-US" b="1" dirty="0">
                <a:solidFill>
                  <a:schemeClr val="tx1">
                    <a:lumMod val="95000"/>
                    <a:lumOff val="5000"/>
                  </a:schemeClr>
                </a:solidFill>
                <a:ea typeface="微软雅黑" charset="0"/>
              </a:rPr>
              <a:t>下载、导出论文</a:t>
            </a:r>
            <a:endParaRPr lang="en-US" altLang="zh-CN" b="1" dirty="0">
              <a:solidFill>
                <a:schemeClr val="tx1">
                  <a:lumMod val="95000"/>
                  <a:lumOff val="5000"/>
                </a:schemeClr>
              </a:solidFill>
              <a:ea typeface="微软雅黑" charset="0"/>
            </a:endParaRPr>
          </a:p>
        </p:txBody>
      </p:sp>
    </p:spTree>
    <p:extLst>
      <p:ext uri="{BB962C8B-B14F-4D97-AF65-F5344CB8AC3E}">
        <p14:creationId xmlns:p14="http://schemas.microsoft.com/office/powerpoint/2010/main" val="60617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撰写论文</a:t>
            </a:r>
          </a:p>
        </p:txBody>
      </p:sp>
      <p:sp>
        <p:nvSpPr>
          <p:cNvPr id="7" name="任意形状 6"/>
          <p:cNvSpPr/>
          <p:nvPr/>
        </p:nvSpPr>
        <p:spPr>
          <a:xfrm>
            <a:off x="1150642"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1"/>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10" name="形状 9"/>
          <p:cNvSpPr/>
          <p:nvPr/>
        </p:nvSpPr>
        <p:spPr>
          <a:xfrm>
            <a:off x="2333128" y="2921144"/>
            <a:ext cx="2141983" cy="2141983"/>
          </a:xfrm>
          <a:prstGeom prst="leftCircularArrow">
            <a:avLst>
              <a:gd name="adj1" fmla="val 2550"/>
              <a:gd name="adj2" fmla="val 309429"/>
              <a:gd name="adj3" fmla="val 2084940"/>
              <a:gd name="adj4" fmla="val 9024489"/>
              <a:gd name="adj5" fmla="val 2975"/>
            </a:avLst>
          </a:prstGeom>
          <a:solidFill>
            <a:schemeClr val="accent1"/>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1" name="任意形状 10"/>
          <p:cNvSpPr/>
          <p:nvPr/>
        </p:nvSpPr>
        <p:spPr>
          <a:xfrm>
            <a:off x="1608521"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15" name="圆角矩形 14"/>
          <p:cNvSpPr/>
          <p:nvPr/>
        </p:nvSpPr>
        <p:spPr>
          <a:xfrm>
            <a:off x="3700162" y="2428170"/>
            <a:ext cx="2060461" cy="1699449"/>
          </a:xfrm>
          <a:prstGeom prst="roundRect">
            <a:avLst>
              <a:gd name="adj" fmla="val 10000"/>
            </a:avLst>
          </a:prstGeom>
          <a:ln>
            <a:solidFill>
              <a:schemeClr val="accent5"/>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环形箭头 15"/>
          <p:cNvSpPr/>
          <p:nvPr/>
        </p:nvSpPr>
        <p:spPr>
          <a:xfrm>
            <a:off x="4865479" y="1426029"/>
            <a:ext cx="2405264" cy="2405264"/>
          </a:xfrm>
          <a:prstGeom prst="circularArrow">
            <a:avLst>
              <a:gd name="adj1" fmla="val 2271"/>
              <a:gd name="adj2" fmla="val 273786"/>
              <a:gd name="adj3" fmla="val 19550703"/>
              <a:gd name="adj4" fmla="val 12575511"/>
              <a:gd name="adj5" fmla="val 2650"/>
            </a:avLst>
          </a:prstGeom>
          <a:solidFill>
            <a:schemeClr val="accent5"/>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7" name="任意形状 16"/>
          <p:cNvSpPr/>
          <p:nvPr/>
        </p:nvSpPr>
        <p:spPr>
          <a:xfrm>
            <a:off x="4158043"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5"/>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21" name="任意形状 20"/>
          <p:cNvSpPr/>
          <p:nvPr/>
        </p:nvSpPr>
        <p:spPr>
          <a:xfrm>
            <a:off x="6249684"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noFill/>
          <a:ln>
            <a:solidFill>
              <a:schemeClr val="accent3"/>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25" name="形状 24"/>
          <p:cNvSpPr/>
          <p:nvPr/>
        </p:nvSpPr>
        <p:spPr>
          <a:xfrm>
            <a:off x="7432171" y="2921144"/>
            <a:ext cx="2141983" cy="2141983"/>
          </a:xfrm>
          <a:prstGeom prst="leftCircularArrow">
            <a:avLst>
              <a:gd name="adj1" fmla="val 2550"/>
              <a:gd name="adj2" fmla="val 309429"/>
              <a:gd name="adj3" fmla="val 2084940"/>
              <a:gd name="adj4" fmla="val 9024489"/>
              <a:gd name="adj5" fmla="val 2975"/>
            </a:avLst>
          </a:prstGeom>
          <a:solidFill>
            <a:schemeClr val="accent3"/>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9" name="任意形状 28"/>
          <p:cNvSpPr/>
          <p:nvPr/>
        </p:nvSpPr>
        <p:spPr>
          <a:xfrm>
            <a:off x="6707564"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3"/>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dirty="0"/>
          </a:p>
        </p:txBody>
      </p:sp>
      <p:sp>
        <p:nvSpPr>
          <p:cNvPr id="30" name="任意形状 29"/>
          <p:cNvSpPr/>
          <p:nvPr/>
        </p:nvSpPr>
        <p:spPr>
          <a:xfrm>
            <a:off x="8799205"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4"/>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386948" rIns="89133" bIns="89133"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31" name="任意形状 30"/>
          <p:cNvSpPr/>
          <p:nvPr/>
        </p:nvSpPr>
        <p:spPr>
          <a:xfrm>
            <a:off x="9257084"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4"/>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32" name="文本框 8"/>
          <p:cNvSpPr txBox="1"/>
          <p:nvPr/>
        </p:nvSpPr>
        <p:spPr>
          <a:xfrm>
            <a:off x="1327357" y="2625127"/>
            <a:ext cx="171994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在平台上撰写自己的论文并发布新的版本。</a:t>
            </a:r>
          </a:p>
        </p:txBody>
      </p:sp>
      <p:sp>
        <p:nvSpPr>
          <p:cNvPr id="33" name="矩形 32"/>
          <p:cNvSpPr/>
          <p:nvPr/>
        </p:nvSpPr>
        <p:spPr>
          <a:xfrm>
            <a:off x="1617915" y="3952166"/>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撰写文档</a:t>
            </a:r>
            <a:endParaRPr lang="en-US" altLang="zh-CN" sz="1400" b="1" dirty="0">
              <a:solidFill>
                <a:schemeClr val="bg1"/>
              </a:solidFill>
              <a:ea typeface="微软雅黑" charset="0"/>
            </a:endParaRPr>
          </a:p>
        </p:txBody>
      </p:sp>
      <p:sp>
        <p:nvSpPr>
          <p:cNvPr id="34" name="文本框 8"/>
          <p:cNvSpPr txBox="1"/>
          <p:nvPr/>
        </p:nvSpPr>
        <p:spPr>
          <a:xfrm>
            <a:off x="6475638" y="2625127"/>
            <a:ext cx="171994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查看协作者所作的批注</a:t>
            </a:r>
            <a:r>
              <a:rPr lang="en-US" altLang="zh-CN" sz="1400" dirty="0">
                <a:solidFill>
                  <a:schemeClr val="tx1">
                    <a:lumMod val="65000"/>
                    <a:lumOff val="35000"/>
                  </a:schemeClr>
                </a:solidFill>
                <a:latin typeface="微软雅黑" charset="0"/>
                <a:ea typeface="微软雅黑" charset="0"/>
              </a:rPr>
              <a:t>/</a:t>
            </a:r>
            <a:r>
              <a:rPr lang="zh-CN" altLang="en-US" sz="1400" dirty="0">
                <a:solidFill>
                  <a:schemeClr val="tx1">
                    <a:lumMod val="65000"/>
                    <a:lumOff val="35000"/>
                  </a:schemeClr>
                </a:solidFill>
                <a:latin typeface="微软雅黑" charset="0"/>
                <a:ea typeface="微软雅黑" charset="0"/>
              </a:rPr>
              <a:t>建议。</a:t>
            </a:r>
          </a:p>
        </p:txBody>
      </p:sp>
      <p:sp>
        <p:nvSpPr>
          <p:cNvPr id="35" name="矩形 34"/>
          <p:cNvSpPr/>
          <p:nvPr/>
        </p:nvSpPr>
        <p:spPr>
          <a:xfrm>
            <a:off x="6766196" y="3952166"/>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查看协作者批注</a:t>
            </a:r>
            <a:endParaRPr lang="en-US" altLang="zh-CN" sz="1400" b="1" dirty="0">
              <a:solidFill>
                <a:schemeClr val="bg1"/>
              </a:solidFill>
              <a:ea typeface="微软雅黑" charset="0"/>
            </a:endParaRPr>
          </a:p>
        </p:txBody>
      </p:sp>
      <p:sp>
        <p:nvSpPr>
          <p:cNvPr id="36" name="文本框 8"/>
          <p:cNvSpPr txBox="1"/>
          <p:nvPr/>
        </p:nvSpPr>
        <p:spPr>
          <a:xfrm>
            <a:off x="3918539" y="2928450"/>
            <a:ext cx="171994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邀请协作者对你的发布版本提出建议。</a:t>
            </a:r>
          </a:p>
        </p:txBody>
      </p:sp>
      <p:sp>
        <p:nvSpPr>
          <p:cNvPr id="37" name="矩形 36"/>
          <p:cNvSpPr/>
          <p:nvPr/>
        </p:nvSpPr>
        <p:spPr>
          <a:xfrm>
            <a:off x="4213831" y="2214521"/>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邀请协作者</a:t>
            </a:r>
            <a:endParaRPr lang="en-US" altLang="zh-CN" sz="1400" b="1" dirty="0">
              <a:solidFill>
                <a:schemeClr val="bg1"/>
              </a:solidFill>
              <a:ea typeface="微软雅黑" charset="0"/>
            </a:endParaRPr>
          </a:p>
        </p:txBody>
      </p:sp>
      <p:sp>
        <p:nvSpPr>
          <p:cNvPr id="38" name="文本框 8"/>
          <p:cNvSpPr txBox="1"/>
          <p:nvPr/>
        </p:nvSpPr>
        <p:spPr>
          <a:xfrm>
            <a:off x="9026323" y="2928450"/>
            <a:ext cx="171994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根据协作者的建议修改自己的文档，并发布新的版本。</a:t>
            </a:r>
          </a:p>
        </p:txBody>
      </p:sp>
      <p:sp>
        <p:nvSpPr>
          <p:cNvPr id="39" name="矩形 38"/>
          <p:cNvSpPr/>
          <p:nvPr/>
        </p:nvSpPr>
        <p:spPr>
          <a:xfrm>
            <a:off x="9321615" y="2214521"/>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修改文档</a:t>
            </a:r>
            <a:endParaRPr lang="en-US" altLang="zh-CN" sz="1400" b="1" dirty="0">
              <a:solidFill>
                <a:schemeClr val="bg1"/>
              </a:solidFill>
              <a:ea typeface="微软雅黑" charset="0"/>
            </a:endParaRPr>
          </a:p>
        </p:txBody>
      </p:sp>
    </p:spTree>
    <p:extLst>
      <p:ext uri="{BB962C8B-B14F-4D97-AF65-F5344CB8AC3E}">
        <p14:creationId xmlns:p14="http://schemas.microsoft.com/office/powerpoint/2010/main" val="99125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完善的社区功能</a:t>
            </a:r>
          </a:p>
        </p:txBody>
      </p:sp>
      <p:grpSp>
        <p:nvGrpSpPr>
          <p:cNvPr id="59" name="组 58"/>
          <p:cNvGrpSpPr/>
          <p:nvPr/>
        </p:nvGrpSpPr>
        <p:grpSpPr>
          <a:xfrm>
            <a:off x="1713834" y="1499661"/>
            <a:ext cx="3898111" cy="1704425"/>
            <a:chOff x="1713834" y="1499661"/>
            <a:chExt cx="3898111" cy="1704425"/>
          </a:xfrm>
        </p:grpSpPr>
        <p:sp>
          <p:nvSpPr>
            <p:cNvPr id="16" name="矩形 15"/>
            <p:cNvSpPr/>
            <p:nvPr/>
          </p:nvSpPr>
          <p:spPr>
            <a:xfrm>
              <a:off x="1713834" y="1499661"/>
              <a:ext cx="3898111" cy="1704425"/>
            </a:xfrm>
            <a:prstGeom prst="rect">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713834" y="1499661"/>
              <a:ext cx="1007038" cy="1704425"/>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9" name="文本框 8"/>
          <p:cNvSpPr txBox="1"/>
          <p:nvPr/>
        </p:nvSpPr>
        <p:spPr>
          <a:xfrm>
            <a:off x="2975658" y="2113459"/>
            <a:ext cx="2381500"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微软雅黑" charset="0"/>
                <a:ea typeface="微软雅黑" charset="0"/>
              </a:rPr>
              <a:t>在</a:t>
            </a:r>
            <a:r>
              <a:rPr lang="en-US" altLang="zh-CN" sz="1400" dirty="0" err="1">
                <a:solidFill>
                  <a:schemeClr val="tx1">
                    <a:lumMod val="75000"/>
                    <a:lumOff val="25000"/>
                  </a:schemeClr>
                </a:solidFill>
                <a:latin typeface="微软雅黑" charset="0"/>
                <a:ea typeface="微软雅黑" charset="0"/>
              </a:rPr>
              <a:t>PaperClip</a:t>
            </a:r>
            <a:r>
              <a:rPr lang="zh-CN" altLang="en-US" sz="1400" dirty="0">
                <a:solidFill>
                  <a:schemeClr val="tx1">
                    <a:lumMod val="75000"/>
                    <a:lumOff val="25000"/>
                  </a:schemeClr>
                </a:solidFill>
                <a:latin typeface="微软雅黑" charset="0"/>
                <a:ea typeface="微软雅黑" charset="0"/>
              </a:rPr>
              <a:t>上，你可以关注任何你想要关注的人（关注你欣赏的大牛！）。</a:t>
            </a:r>
          </a:p>
        </p:txBody>
      </p:sp>
      <p:sp>
        <p:nvSpPr>
          <p:cNvPr id="20" name="矩形 19"/>
          <p:cNvSpPr/>
          <p:nvPr/>
        </p:nvSpPr>
        <p:spPr>
          <a:xfrm>
            <a:off x="2975658" y="1661027"/>
            <a:ext cx="2381500" cy="416461"/>
          </a:xfrm>
          <a:prstGeom prst="rect">
            <a:avLst/>
          </a:prstGeom>
        </p:spPr>
        <p:txBody>
          <a:bodyPr wrap="square">
            <a:spAutoFit/>
          </a:bodyPr>
          <a:lstStyle/>
          <a:p>
            <a:pPr defTabSz="609585">
              <a:lnSpc>
                <a:spcPct val="130000"/>
              </a:lnSpc>
            </a:pPr>
            <a:r>
              <a:rPr lang="zh-CN" altLang="en-US" b="1" dirty="0">
                <a:solidFill>
                  <a:schemeClr val="tx1">
                    <a:lumMod val="75000"/>
                    <a:lumOff val="25000"/>
                  </a:schemeClr>
                </a:solidFill>
                <a:ea typeface="微软雅黑" charset="0"/>
              </a:rPr>
              <a:t>关注他人</a:t>
            </a:r>
            <a:endParaRPr lang="en-US" altLang="zh-CN" b="1" dirty="0">
              <a:solidFill>
                <a:schemeClr val="tx1">
                  <a:lumMod val="75000"/>
                  <a:lumOff val="25000"/>
                </a:schemeClr>
              </a:solidFill>
              <a:ea typeface="微软雅黑" charset="0"/>
            </a:endParaRPr>
          </a:p>
        </p:txBody>
      </p:sp>
      <p:sp>
        <p:nvSpPr>
          <p:cNvPr id="15" name="椭圆 14"/>
          <p:cNvSpPr/>
          <p:nvPr/>
        </p:nvSpPr>
        <p:spPr>
          <a:xfrm>
            <a:off x="5383777" y="2945364"/>
            <a:ext cx="445028" cy="4450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1745909" y="1690153"/>
            <a:ext cx="942886" cy="1323439"/>
          </a:xfrm>
          <a:prstGeom prst="rect">
            <a:avLst/>
          </a:prstGeom>
          <a:noFill/>
        </p:spPr>
        <p:txBody>
          <a:bodyPr wrap="none" rtlCol="0" anchor="ctr">
            <a:spAutoFit/>
          </a:bodyPr>
          <a:lstStyle/>
          <a:p>
            <a:pPr algn="ctr"/>
            <a:r>
              <a:rPr kumimoji="1" lang="en-US" altLang="zh-CN" sz="8000" b="1" dirty="0">
                <a:solidFill>
                  <a:schemeClr val="bg1"/>
                </a:solidFill>
              </a:rPr>
              <a:t>A</a:t>
            </a:r>
            <a:endParaRPr kumimoji="1" lang="zh-CN" altLang="en-US" sz="8000" b="1" dirty="0">
              <a:solidFill>
                <a:schemeClr val="bg1"/>
              </a:solidFill>
            </a:endParaRPr>
          </a:p>
        </p:txBody>
      </p:sp>
      <p:grpSp>
        <p:nvGrpSpPr>
          <p:cNvPr id="60" name="组 59"/>
          <p:cNvGrpSpPr/>
          <p:nvPr/>
        </p:nvGrpSpPr>
        <p:grpSpPr>
          <a:xfrm>
            <a:off x="6195587" y="1499661"/>
            <a:ext cx="3898111" cy="1704425"/>
            <a:chOff x="6195587" y="1499661"/>
            <a:chExt cx="3898111" cy="1704425"/>
          </a:xfrm>
        </p:grpSpPr>
        <p:sp>
          <p:nvSpPr>
            <p:cNvPr id="31" name="矩形 30"/>
            <p:cNvSpPr/>
            <p:nvPr/>
          </p:nvSpPr>
          <p:spPr>
            <a:xfrm flipH="1">
              <a:off x="6195587" y="1499661"/>
              <a:ext cx="3898111" cy="1704425"/>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2" name="矩形 31"/>
            <p:cNvSpPr/>
            <p:nvPr/>
          </p:nvSpPr>
          <p:spPr>
            <a:xfrm flipH="1">
              <a:off x="9086660" y="1499661"/>
              <a:ext cx="1007038" cy="1704425"/>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9" name="文本框 8"/>
          <p:cNvSpPr txBox="1"/>
          <p:nvPr/>
        </p:nvSpPr>
        <p:spPr>
          <a:xfrm flipH="1">
            <a:off x="6450374" y="2113459"/>
            <a:ext cx="2381500"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微软雅黑" charset="0"/>
                <a:ea typeface="微软雅黑" charset="0"/>
              </a:rPr>
              <a:t>在他人主页里，你可以方面地查看</a:t>
            </a:r>
            <a:r>
              <a:rPr lang="en-US" altLang="zh-CN" sz="1400" dirty="0">
                <a:solidFill>
                  <a:schemeClr val="tx1">
                    <a:lumMod val="75000"/>
                    <a:lumOff val="25000"/>
                  </a:schemeClr>
                </a:solidFill>
                <a:latin typeface="微软雅黑" charset="0"/>
                <a:ea typeface="微软雅黑" charset="0"/>
              </a:rPr>
              <a:t>ta</a:t>
            </a:r>
            <a:r>
              <a:rPr lang="zh-CN" altLang="en-US" sz="1400" dirty="0">
                <a:solidFill>
                  <a:schemeClr val="tx1">
                    <a:lumMod val="75000"/>
                    <a:lumOff val="25000"/>
                  </a:schemeClr>
                </a:solidFill>
                <a:latin typeface="微软雅黑" charset="0"/>
                <a:ea typeface="微软雅黑" charset="0"/>
              </a:rPr>
              <a:t>的最新动态（查看大牛的最新笔记！）。</a:t>
            </a:r>
          </a:p>
        </p:txBody>
      </p:sp>
      <p:sp>
        <p:nvSpPr>
          <p:cNvPr id="30" name="矩形 29"/>
          <p:cNvSpPr/>
          <p:nvPr/>
        </p:nvSpPr>
        <p:spPr>
          <a:xfrm flipH="1">
            <a:off x="6450374" y="1661027"/>
            <a:ext cx="2381500" cy="416461"/>
          </a:xfrm>
          <a:prstGeom prst="rect">
            <a:avLst/>
          </a:prstGeom>
        </p:spPr>
        <p:txBody>
          <a:bodyPr wrap="square">
            <a:spAutoFit/>
          </a:bodyPr>
          <a:lstStyle/>
          <a:p>
            <a:pPr defTabSz="609585">
              <a:lnSpc>
                <a:spcPct val="130000"/>
              </a:lnSpc>
            </a:pPr>
            <a:r>
              <a:rPr lang="zh-CN" altLang="en-US" b="1" dirty="0">
                <a:solidFill>
                  <a:schemeClr val="tx1">
                    <a:lumMod val="75000"/>
                    <a:lumOff val="25000"/>
                  </a:schemeClr>
                </a:solidFill>
                <a:ea typeface="微软雅黑" charset="0"/>
              </a:rPr>
              <a:t>查看他人动态</a:t>
            </a:r>
            <a:endParaRPr lang="en-US" altLang="zh-CN" b="1" dirty="0">
              <a:solidFill>
                <a:schemeClr val="tx1">
                  <a:lumMod val="75000"/>
                  <a:lumOff val="25000"/>
                </a:schemeClr>
              </a:solidFill>
              <a:ea typeface="微软雅黑" charset="0"/>
            </a:endParaRPr>
          </a:p>
        </p:txBody>
      </p:sp>
      <p:sp>
        <p:nvSpPr>
          <p:cNvPr id="26" name="椭圆 25"/>
          <p:cNvSpPr/>
          <p:nvPr/>
        </p:nvSpPr>
        <p:spPr>
          <a:xfrm flipH="1">
            <a:off x="5951977" y="2945364"/>
            <a:ext cx="445026" cy="445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p:nvSpPr>
        <p:spPr>
          <a:xfrm flipH="1">
            <a:off x="9200490" y="1690153"/>
            <a:ext cx="779380" cy="1323439"/>
          </a:xfrm>
          <a:prstGeom prst="rect">
            <a:avLst/>
          </a:prstGeom>
          <a:noFill/>
        </p:spPr>
        <p:txBody>
          <a:bodyPr wrap="none" rtlCol="0" anchor="ctr">
            <a:spAutoFit/>
          </a:bodyPr>
          <a:lstStyle/>
          <a:p>
            <a:pPr algn="ctr"/>
            <a:r>
              <a:rPr kumimoji="1" lang="en-US" altLang="zh-CN" sz="8000" b="1" dirty="0">
                <a:solidFill>
                  <a:schemeClr val="bg1"/>
                </a:solidFill>
              </a:rPr>
              <a:t>B</a:t>
            </a:r>
            <a:endParaRPr kumimoji="1" lang="zh-CN" altLang="en-US" sz="8000" b="1" dirty="0">
              <a:solidFill>
                <a:schemeClr val="bg1"/>
              </a:solidFill>
            </a:endParaRPr>
          </a:p>
        </p:txBody>
      </p:sp>
      <p:grpSp>
        <p:nvGrpSpPr>
          <p:cNvPr id="49" name="组 48"/>
          <p:cNvGrpSpPr/>
          <p:nvPr/>
        </p:nvGrpSpPr>
        <p:grpSpPr>
          <a:xfrm flipV="1">
            <a:off x="1713834" y="3712975"/>
            <a:ext cx="3898111" cy="1704425"/>
            <a:chOff x="815671" y="1618373"/>
            <a:chExt cx="4154756" cy="1743090"/>
          </a:xfrm>
        </p:grpSpPr>
        <p:sp>
          <p:nvSpPr>
            <p:cNvPr id="52" name="矩形 51"/>
            <p:cNvSpPr/>
            <p:nvPr/>
          </p:nvSpPr>
          <p:spPr>
            <a:xfrm>
              <a:off x="815671" y="1618373"/>
              <a:ext cx="4154756" cy="1743090"/>
            </a:xfrm>
            <a:prstGeom prst="rect">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3" name="矩形 52"/>
            <p:cNvSpPr/>
            <p:nvPr/>
          </p:nvSpPr>
          <p:spPr>
            <a:xfrm>
              <a:off x="815671" y="1618373"/>
              <a:ext cx="1073340" cy="174309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0" name="文本框 8"/>
          <p:cNvSpPr txBox="1"/>
          <p:nvPr/>
        </p:nvSpPr>
        <p:spPr>
          <a:xfrm>
            <a:off x="2975658" y="3911050"/>
            <a:ext cx="2381500"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微软雅黑" charset="0"/>
                <a:ea typeface="微软雅黑" charset="0"/>
              </a:rPr>
              <a:t>笔记评论区没有得到问题的解答？将你的疑问私信给作者！</a:t>
            </a:r>
          </a:p>
        </p:txBody>
      </p:sp>
      <p:sp>
        <p:nvSpPr>
          <p:cNvPr id="51" name="矩形 50"/>
          <p:cNvSpPr/>
          <p:nvPr/>
        </p:nvSpPr>
        <p:spPr>
          <a:xfrm>
            <a:off x="2975658" y="4803602"/>
            <a:ext cx="2381500" cy="416461"/>
          </a:xfrm>
          <a:prstGeom prst="rect">
            <a:avLst/>
          </a:prstGeom>
        </p:spPr>
        <p:txBody>
          <a:bodyPr wrap="square">
            <a:spAutoFit/>
          </a:bodyPr>
          <a:lstStyle/>
          <a:p>
            <a:pPr defTabSz="609585">
              <a:lnSpc>
                <a:spcPct val="130000"/>
              </a:lnSpc>
            </a:pPr>
            <a:r>
              <a:rPr lang="zh-CN" altLang="en-US" b="1" dirty="0">
                <a:solidFill>
                  <a:schemeClr val="tx1">
                    <a:lumMod val="75000"/>
                    <a:lumOff val="25000"/>
                  </a:schemeClr>
                </a:solidFill>
                <a:ea typeface="微软雅黑" charset="0"/>
              </a:rPr>
              <a:t>私信</a:t>
            </a:r>
            <a:endParaRPr lang="en-US" altLang="zh-CN" b="1" dirty="0">
              <a:solidFill>
                <a:schemeClr val="tx1">
                  <a:lumMod val="75000"/>
                  <a:lumOff val="25000"/>
                </a:schemeClr>
              </a:solidFill>
              <a:ea typeface="微软雅黑" charset="0"/>
            </a:endParaRPr>
          </a:p>
        </p:txBody>
      </p:sp>
      <p:sp>
        <p:nvSpPr>
          <p:cNvPr id="47" name="椭圆 46"/>
          <p:cNvSpPr/>
          <p:nvPr/>
        </p:nvSpPr>
        <p:spPr>
          <a:xfrm flipV="1">
            <a:off x="5383777" y="3490462"/>
            <a:ext cx="445028" cy="44502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文本框 47"/>
          <p:cNvSpPr txBox="1"/>
          <p:nvPr/>
        </p:nvSpPr>
        <p:spPr>
          <a:xfrm>
            <a:off x="1765947" y="3903469"/>
            <a:ext cx="902812" cy="1323439"/>
          </a:xfrm>
          <a:prstGeom prst="rect">
            <a:avLst/>
          </a:prstGeom>
          <a:noFill/>
        </p:spPr>
        <p:txBody>
          <a:bodyPr wrap="none" rtlCol="0" anchor="ctr">
            <a:spAutoFit/>
          </a:bodyPr>
          <a:lstStyle/>
          <a:p>
            <a:pPr algn="ctr"/>
            <a:r>
              <a:rPr kumimoji="1" lang="en-US" altLang="zh-CN" sz="8000" b="1" dirty="0">
                <a:solidFill>
                  <a:schemeClr val="bg1"/>
                </a:solidFill>
              </a:rPr>
              <a:t>D</a:t>
            </a:r>
            <a:endParaRPr kumimoji="1" lang="zh-CN" altLang="en-US" sz="8000" b="1" dirty="0">
              <a:solidFill>
                <a:schemeClr val="bg1"/>
              </a:solidFill>
            </a:endParaRPr>
          </a:p>
        </p:txBody>
      </p:sp>
      <p:grpSp>
        <p:nvGrpSpPr>
          <p:cNvPr id="41" name="组 40"/>
          <p:cNvGrpSpPr/>
          <p:nvPr/>
        </p:nvGrpSpPr>
        <p:grpSpPr>
          <a:xfrm flipH="1" flipV="1">
            <a:off x="6195587" y="3712975"/>
            <a:ext cx="3898111" cy="1704425"/>
            <a:chOff x="815671" y="1618373"/>
            <a:chExt cx="4154756" cy="1743090"/>
          </a:xfrm>
        </p:grpSpPr>
        <p:sp>
          <p:nvSpPr>
            <p:cNvPr id="44" name="矩形 43"/>
            <p:cNvSpPr/>
            <p:nvPr/>
          </p:nvSpPr>
          <p:spPr>
            <a:xfrm>
              <a:off x="815671" y="1618373"/>
              <a:ext cx="4154756" cy="174309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a:off x="815671" y="1618373"/>
              <a:ext cx="1073340" cy="174309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42" name="文本框 41"/>
          <p:cNvSpPr txBox="1"/>
          <p:nvPr/>
        </p:nvSpPr>
        <p:spPr>
          <a:xfrm flipH="1">
            <a:off x="6450374" y="3911050"/>
            <a:ext cx="2381500"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微软雅黑" charset="0"/>
                <a:ea typeface="微软雅黑" charset="0"/>
              </a:rPr>
              <a:t>在批注和笔记下，大胆提出你的问题！也可以参与评论区的讨论。</a:t>
            </a:r>
          </a:p>
        </p:txBody>
      </p:sp>
      <p:sp>
        <p:nvSpPr>
          <p:cNvPr id="43" name="矩形 42"/>
          <p:cNvSpPr/>
          <p:nvPr/>
        </p:nvSpPr>
        <p:spPr>
          <a:xfrm flipH="1">
            <a:off x="6450374" y="4803602"/>
            <a:ext cx="2381500" cy="416461"/>
          </a:xfrm>
          <a:prstGeom prst="rect">
            <a:avLst/>
          </a:prstGeom>
        </p:spPr>
        <p:txBody>
          <a:bodyPr wrap="square">
            <a:spAutoFit/>
          </a:bodyPr>
          <a:lstStyle/>
          <a:p>
            <a:pPr defTabSz="609585">
              <a:lnSpc>
                <a:spcPct val="130000"/>
              </a:lnSpc>
            </a:pPr>
            <a:r>
              <a:rPr lang="zh-CN" altLang="en-US" b="1" dirty="0">
                <a:solidFill>
                  <a:schemeClr val="tx1">
                    <a:lumMod val="75000"/>
                    <a:lumOff val="25000"/>
                  </a:schemeClr>
                </a:solidFill>
                <a:ea typeface="微软雅黑" charset="0"/>
              </a:rPr>
              <a:t>评论</a:t>
            </a:r>
            <a:r>
              <a:rPr lang="en-US" altLang="zh-CN" b="1" dirty="0">
                <a:solidFill>
                  <a:schemeClr val="tx1">
                    <a:lumMod val="75000"/>
                    <a:lumOff val="25000"/>
                  </a:schemeClr>
                </a:solidFill>
                <a:ea typeface="微软雅黑" charset="0"/>
              </a:rPr>
              <a:t>/</a:t>
            </a:r>
            <a:r>
              <a:rPr lang="zh-CN" altLang="en-US" b="1" dirty="0">
                <a:solidFill>
                  <a:schemeClr val="tx1">
                    <a:lumMod val="75000"/>
                    <a:lumOff val="25000"/>
                  </a:schemeClr>
                </a:solidFill>
                <a:ea typeface="微软雅黑" charset="0"/>
              </a:rPr>
              <a:t>回复批注、笔记</a:t>
            </a:r>
            <a:endParaRPr lang="en-US" altLang="zh-CN" b="1" dirty="0">
              <a:solidFill>
                <a:schemeClr val="tx1">
                  <a:lumMod val="75000"/>
                  <a:lumOff val="25000"/>
                </a:schemeClr>
              </a:solidFill>
              <a:ea typeface="微软雅黑" charset="0"/>
            </a:endParaRPr>
          </a:p>
        </p:txBody>
      </p:sp>
      <p:sp>
        <p:nvSpPr>
          <p:cNvPr id="39" name="椭圆 38"/>
          <p:cNvSpPr/>
          <p:nvPr/>
        </p:nvSpPr>
        <p:spPr>
          <a:xfrm flipH="1" flipV="1">
            <a:off x="5951977" y="3466024"/>
            <a:ext cx="445026" cy="4450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p:cNvSpPr txBox="1"/>
          <p:nvPr/>
        </p:nvSpPr>
        <p:spPr>
          <a:xfrm flipH="1">
            <a:off x="9097898" y="3903469"/>
            <a:ext cx="984565" cy="1323439"/>
          </a:xfrm>
          <a:prstGeom prst="rect">
            <a:avLst/>
          </a:prstGeom>
          <a:noFill/>
        </p:spPr>
        <p:txBody>
          <a:bodyPr wrap="none" rtlCol="0" anchor="ctr">
            <a:spAutoFit/>
          </a:bodyPr>
          <a:lstStyle/>
          <a:p>
            <a:pPr algn="ctr"/>
            <a:r>
              <a:rPr kumimoji="1" lang="en-US" altLang="zh-CN" sz="8000" b="1" dirty="0">
                <a:solidFill>
                  <a:schemeClr val="bg1"/>
                </a:solidFill>
              </a:rPr>
              <a:t>C</a:t>
            </a:r>
            <a:endParaRPr kumimoji="1" lang="zh-CN" altLang="en-US" sz="8000" b="1" dirty="0">
              <a:solidFill>
                <a:schemeClr val="bg1"/>
              </a:solidFill>
            </a:endParaRPr>
          </a:p>
        </p:txBody>
      </p:sp>
      <p:sp>
        <p:nvSpPr>
          <p:cNvPr id="56" name="右箭头 55"/>
          <p:cNvSpPr/>
          <p:nvPr/>
        </p:nvSpPr>
        <p:spPr>
          <a:xfrm>
            <a:off x="5754006" y="3038312"/>
            <a:ext cx="428685" cy="268077"/>
          </a:xfrm>
          <a:prstGeom prst="rightArrow">
            <a:avLst>
              <a:gd name="adj1" fmla="val 2445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右箭头 56"/>
          <p:cNvSpPr/>
          <p:nvPr/>
        </p:nvSpPr>
        <p:spPr>
          <a:xfrm rot="5400000">
            <a:off x="5971711" y="3394537"/>
            <a:ext cx="428685" cy="268077"/>
          </a:xfrm>
          <a:prstGeom prst="rightArrow">
            <a:avLst>
              <a:gd name="adj1" fmla="val 2445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右箭头 57"/>
          <p:cNvSpPr/>
          <p:nvPr/>
        </p:nvSpPr>
        <p:spPr>
          <a:xfrm rot="10800000">
            <a:off x="5600929" y="3578936"/>
            <a:ext cx="428685" cy="268077"/>
          </a:xfrm>
          <a:prstGeom prst="rightArrow">
            <a:avLst>
              <a:gd name="adj1" fmla="val 2445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53043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3" y="236936"/>
            <a:ext cx="7693513" cy="529569"/>
          </a:xfrm>
        </p:spPr>
        <p:txBody>
          <a:bodyPr/>
          <a:lstStyle/>
          <a:p>
            <a:r>
              <a:rPr kumimoji="1" lang="zh-CN" altLang="en-US" dirty="0"/>
              <a:t>涉及多方面用户</a:t>
            </a:r>
            <a:r>
              <a:rPr kumimoji="1" lang="en-US" altLang="zh-CN" dirty="0"/>
              <a:t>——</a:t>
            </a:r>
            <a:r>
              <a:rPr kumimoji="1" lang="zh-CN" altLang="en-US" dirty="0"/>
              <a:t>横向“一站式”</a:t>
            </a:r>
          </a:p>
        </p:txBody>
      </p:sp>
      <p:pic>
        <p:nvPicPr>
          <p:cNvPr id="20" name="图片 19">
            <a:extLst>
              <a:ext uri="{FF2B5EF4-FFF2-40B4-BE49-F238E27FC236}">
                <a16:creationId xmlns:a16="http://schemas.microsoft.com/office/drawing/2014/main" id="{CC061128-28EC-4BCA-94EE-7E86CAB84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2" y="843484"/>
            <a:ext cx="6994039" cy="5930756"/>
          </a:xfrm>
          <a:prstGeom prst="rect">
            <a:avLst/>
          </a:prstGeom>
        </p:spPr>
      </p:pic>
    </p:spTree>
    <p:extLst>
      <p:ext uri="{BB962C8B-B14F-4D97-AF65-F5344CB8AC3E}">
        <p14:creationId xmlns:p14="http://schemas.microsoft.com/office/powerpoint/2010/main" val="221349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5</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经验教训</a:t>
            </a:r>
          </a:p>
        </p:txBody>
      </p:sp>
    </p:spTree>
    <p:extLst>
      <p:ext uri="{BB962C8B-B14F-4D97-AF65-F5344CB8AC3E}">
        <p14:creationId xmlns:p14="http://schemas.microsoft.com/office/powerpoint/2010/main" val="111537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2694" y="3642936"/>
            <a:ext cx="2773515" cy="707886"/>
          </a:xfrm>
          <a:prstGeom prst="rect">
            <a:avLst/>
          </a:prstGeom>
          <a:noFill/>
        </p:spPr>
        <p:txBody>
          <a:bodyPr wrap="none" rtlCol="0">
            <a:spAutoFit/>
          </a:bodyPr>
          <a:lstStyle/>
          <a:p>
            <a:pPr algn="ctr"/>
            <a:r>
              <a:rPr kumimoji="1" lang="en-US" altLang="zh-CN" sz="4000" dirty="0">
                <a:solidFill>
                  <a:schemeClr val="bg1"/>
                </a:solidFill>
              </a:rPr>
              <a:t>CONTENTS</a:t>
            </a:r>
            <a:endParaRPr kumimoji="1" lang="zh-CN" altLang="en-US" sz="4000" dirty="0">
              <a:solidFill>
                <a:schemeClr val="bg1"/>
              </a:solidFill>
            </a:endParaRPr>
          </a:p>
        </p:txBody>
      </p:sp>
      <p:sp>
        <p:nvSpPr>
          <p:cNvPr id="3" name="文本框 2"/>
          <p:cNvSpPr txBox="1"/>
          <p:nvPr/>
        </p:nvSpPr>
        <p:spPr>
          <a:xfrm>
            <a:off x="6327459" y="1311674"/>
            <a:ext cx="1955985"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关于产品</a:t>
            </a:r>
            <a:r>
              <a:rPr kumimoji="1" lang="en-US" altLang="zh-CN" sz="1867" b="1" kern="0" dirty="0">
                <a:solidFill>
                  <a:srgbClr val="FFFFFF"/>
                </a:solidFill>
                <a:ea typeface="微软雅黑" charset="0"/>
              </a:rPr>
              <a:t>/About</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5" name="椭圆 4"/>
          <p:cNvSpPr/>
          <p:nvPr/>
        </p:nvSpPr>
        <p:spPr>
          <a:xfrm>
            <a:off x="5532523" y="1187103"/>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1</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6" name="文本框 5"/>
          <p:cNvSpPr txBox="1"/>
          <p:nvPr/>
        </p:nvSpPr>
        <p:spPr>
          <a:xfrm>
            <a:off x="6327459" y="2196875"/>
            <a:ext cx="1561646"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设计</a:t>
            </a:r>
            <a:r>
              <a:rPr kumimoji="1" lang="en-US" altLang="zh-CN" sz="1867" b="1" kern="0" dirty="0">
                <a:solidFill>
                  <a:srgbClr val="FFFFFF"/>
                </a:solidFill>
                <a:ea typeface="微软雅黑" charset="0"/>
              </a:rPr>
              <a:t>/Design</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8" name="椭圆 7"/>
          <p:cNvSpPr/>
          <p:nvPr/>
        </p:nvSpPr>
        <p:spPr>
          <a:xfrm>
            <a:off x="5532523" y="2072306"/>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2</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9" name="文本框 8"/>
          <p:cNvSpPr txBox="1"/>
          <p:nvPr/>
        </p:nvSpPr>
        <p:spPr>
          <a:xfrm>
            <a:off x="6327459" y="3110069"/>
            <a:ext cx="3092513"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关键技术</a:t>
            </a:r>
            <a:r>
              <a:rPr kumimoji="1" lang="en-US" altLang="zh-CN" sz="1867" b="1" kern="0" dirty="0">
                <a:solidFill>
                  <a:srgbClr val="FFFFFF"/>
                </a:solidFill>
                <a:ea typeface="微软雅黑" charset="0"/>
              </a:rPr>
              <a:t>/Key technology</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11" name="椭圆 10"/>
          <p:cNvSpPr/>
          <p:nvPr/>
        </p:nvSpPr>
        <p:spPr>
          <a:xfrm>
            <a:off x="5532523" y="2985498"/>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3</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2" name="文本框 11"/>
          <p:cNvSpPr txBox="1"/>
          <p:nvPr/>
        </p:nvSpPr>
        <p:spPr>
          <a:xfrm>
            <a:off x="6327459" y="3995270"/>
            <a:ext cx="1754006"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特色</a:t>
            </a:r>
            <a:r>
              <a:rPr kumimoji="1" lang="en-US" altLang="zh-CN" sz="1867" b="1" kern="0" dirty="0">
                <a:solidFill>
                  <a:srgbClr val="FFFFFF"/>
                </a:solidFill>
                <a:ea typeface="微软雅黑" charset="0"/>
              </a:rPr>
              <a:t>/Features</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14" name="椭圆 13"/>
          <p:cNvSpPr/>
          <p:nvPr/>
        </p:nvSpPr>
        <p:spPr>
          <a:xfrm>
            <a:off x="5532523" y="3870699"/>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4</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5" name="文本框 14"/>
          <p:cNvSpPr txBox="1"/>
          <p:nvPr/>
        </p:nvSpPr>
        <p:spPr>
          <a:xfrm>
            <a:off x="6327459" y="4851438"/>
            <a:ext cx="3039615"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经验教训</a:t>
            </a:r>
            <a:r>
              <a:rPr kumimoji="1" lang="en-US" altLang="zh-CN" sz="1867" b="1" kern="0" dirty="0">
                <a:solidFill>
                  <a:srgbClr val="FFFFFF"/>
                </a:solidFill>
                <a:ea typeface="微软雅黑" charset="0"/>
              </a:rPr>
              <a:t>/Lesson Learned</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17" name="椭圆 16"/>
          <p:cNvSpPr/>
          <p:nvPr/>
        </p:nvSpPr>
        <p:spPr>
          <a:xfrm>
            <a:off x="5532523" y="4726867"/>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5</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8" name="文本框 17"/>
          <p:cNvSpPr txBox="1"/>
          <p:nvPr/>
        </p:nvSpPr>
        <p:spPr>
          <a:xfrm>
            <a:off x="1090235" y="1973590"/>
            <a:ext cx="3134191" cy="1862048"/>
          </a:xfrm>
          <a:prstGeom prst="rect">
            <a:avLst/>
          </a:prstGeom>
          <a:noFill/>
        </p:spPr>
        <p:txBody>
          <a:bodyPr wrap="none" rtlCol="0">
            <a:spAutoFit/>
          </a:bodyPr>
          <a:lstStyle/>
          <a:p>
            <a:pPr algn="ctr"/>
            <a:r>
              <a:rPr kumimoji="1" lang="zh-CN" altLang="en-US" sz="11500" b="1" dirty="0">
                <a:solidFill>
                  <a:schemeClr val="bg1"/>
                </a:solidFill>
                <a:latin typeface="Microsoft YaHei" charset="0"/>
                <a:ea typeface="Microsoft YaHei" charset="0"/>
                <a:cs typeface="Microsoft YaHei" charset="0"/>
              </a:rPr>
              <a:t>目录</a:t>
            </a:r>
          </a:p>
        </p:txBody>
      </p:sp>
    </p:spTree>
    <p:extLst>
      <p:ext uri="{BB962C8B-B14F-4D97-AF65-F5344CB8AC3E}">
        <p14:creationId xmlns:p14="http://schemas.microsoft.com/office/powerpoint/2010/main" val="484238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经验教训</a:t>
            </a:r>
          </a:p>
        </p:txBody>
      </p:sp>
      <p:sp>
        <p:nvSpPr>
          <p:cNvPr id="3" name="矩形 2"/>
          <p:cNvSpPr/>
          <p:nvPr/>
        </p:nvSpPr>
        <p:spPr>
          <a:xfrm>
            <a:off x="0" y="3744685"/>
            <a:ext cx="12192000" cy="870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任意形状 5"/>
          <p:cNvSpPr/>
          <p:nvPr/>
        </p:nvSpPr>
        <p:spPr>
          <a:xfrm rot="10800000">
            <a:off x="859971" y="1458685"/>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文本框 8"/>
          <p:cNvSpPr txBox="1"/>
          <p:nvPr/>
        </p:nvSpPr>
        <p:spPr>
          <a:xfrm>
            <a:off x="957943" y="2258201"/>
            <a:ext cx="1719944"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开发前应确定好大致需求，避免出现用例不明确而导致的后期大量反工。</a:t>
            </a:r>
          </a:p>
        </p:txBody>
      </p:sp>
      <p:sp>
        <p:nvSpPr>
          <p:cNvPr id="9" name="矩形 8"/>
          <p:cNvSpPr/>
          <p:nvPr/>
        </p:nvSpPr>
        <p:spPr>
          <a:xfrm>
            <a:off x="957943" y="1805769"/>
            <a:ext cx="1719944" cy="380489"/>
          </a:xfrm>
          <a:prstGeom prst="rect">
            <a:avLst/>
          </a:prstGeom>
        </p:spPr>
        <p:txBody>
          <a:bodyPr wrap="square">
            <a:spAutoFit/>
          </a:bodyPr>
          <a:lstStyle/>
          <a:p>
            <a:pPr algn="ctr" defTabSz="609585">
              <a:lnSpc>
                <a:spcPct val="130000"/>
              </a:lnSpc>
            </a:pPr>
            <a:r>
              <a:rPr lang="zh-CN" altLang="en-US" sz="1600" b="1" dirty="0">
                <a:solidFill>
                  <a:schemeClr val="bg1"/>
                </a:solidFill>
                <a:ea typeface="微软雅黑" charset="0"/>
              </a:rPr>
              <a:t>尽快确定需求</a:t>
            </a:r>
            <a:endParaRPr lang="en-US" altLang="zh-CN" sz="1600" b="1" dirty="0">
              <a:solidFill>
                <a:schemeClr val="bg1"/>
              </a:solidFill>
              <a:ea typeface="微软雅黑" charset="0"/>
            </a:endParaRPr>
          </a:p>
        </p:txBody>
      </p:sp>
      <p:sp>
        <p:nvSpPr>
          <p:cNvPr id="12" name="任意形状 11"/>
          <p:cNvSpPr/>
          <p:nvPr/>
        </p:nvSpPr>
        <p:spPr>
          <a:xfrm>
            <a:off x="2955471" y="3472542"/>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8"/>
          <p:cNvSpPr txBox="1"/>
          <p:nvPr/>
        </p:nvSpPr>
        <p:spPr>
          <a:xfrm>
            <a:off x="3042556" y="4693899"/>
            <a:ext cx="1719944"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高风险部分（例如需要学习的新技术）应该在早期阶段就开始开发，以免到期无法交付。</a:t>
            </a:r>
          </a:p>
        </p:txBody>
      </p:sp>
      <p:sp>
        <p:nvSpPr>
          <p:cNvPr id="14" name="矩形 13"/>
          <p:cNvSpPr/>
          <p:nvPr/>
        </p:nvSpPr>
        <p:spPr>
          <a:xfrm>
            <a:off x="3042556" y="4241467"/>
            <a:ext cx="1719944" cy="362407"/>
          </a:xfrm>
          <a:prstGeom prst="rect">
            <a:avLst/>
          </a:prstGeom>
        </p:spPr>
        <p:txBody>
          <a:bodyPr wrap="square">
            <a:spAutoFit/>
          </a:bodyPr>
          <a:lstStyle/>
          <a:p>
            <a:pPr algn="ctr" defTabSz="609585">
              <a:lnSpc>
                <a:spcPct val="130000"/>
              </a:lnSpc>
            </a:pPr>
            <a:r>
              <a:rPr lang="zh-CN" altLang="en-US" sz="1500" b="1" dirty="0">
                <a:solidFill>
                  <a:schemeClr val="bg1"/>
                </a:solidFill>
                <a:ea typeface="微软雅黑" charset="0"/>
              </a:rPr>
              <a:t>先开发高风险部分</a:t>
            </a:r>
            <a:endParaRPr lang="en-US" altLang="zh-CN" sz="1500" b="1" dirty="0">
              <a:solidFill>
                <a:schemeClr val="bg1"/>
              </a:solidFill>
              <a:ea typeface="微软雅黑" charset="0"/>
            </a:endParaRPr>
          </a:p>
        </p:txBody>
      </p:sp>
      <p:sp>
        <p:nvSpPr>
          <p:cNvPr id="18" name="任意形状 17"/>
          <p:cNvSpPr/>
          <p:nvPr/>
        </p:nvSpPr>
        <p:spPr>
          <a:xfrm rot="10800000">
            <a:off x="5050971" y="1458685"/>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8"/>
          <p:cNvSpPr txBox="1"/>
          <p:nvPr/>
        </p:nvSpPr>
        <p:spPr>
          <a:xfrm>
            <a:off x="5148943" y="2258201"/>
            <a:ext cx="171994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学会利用已经有的优秀框架来提升开发效率。</a:t>
            </a:r>
          </a:p>
        </p:txBody>
      </p:sp>
      <p:sp>
        <p:nvSpPr>
          <p:cNvPr id="20" name="矩形 19"/>
          <p:cNvSpPr/>
          <p:nvPr/>
        </p:nvSpPr>
        <p:spPr>
          <a:xfrm>
            <a:off x="5148943" y="1805769"/>
            <a:ext cx="1719944" cy="380489"/>
          </a:xfrm>
          <a:prstGeom prst="rect">
            <a:avLst/>
          </a:prstGeom>
        </p:spPr>
        <p:txBody>
          <a:bodyPr wrap="square">
            <a:spAutoFit/>
          </a:bodyPr>
          <a:lstStyle/>
          <a:p>
            <a:pPr algn="ctr" defTabSz="609585">
              <a:lnSpc>
                <a:spcPct val="130000"/>
              </a:lnSpc>
            </a:pPr>
            <a:r>
              <a:rPr lang="zh-CN" altLang="en-US" sz="1600" b="1" dirty="0">
                <a:solidFill>
                  <a:schemeClr val="bg1"/>
                </a:solidFill>
                <a:ea typeface="微软雅黑" charset="0"/>
              </a:rPr>
              <a:t>避免重复造轮子</a:t>
            </a:r>
            <a:endParaRPr lang="en-US" altLang="zh-CN" sz="1600" b="1" dirty="0">
              <a:solidFill>
                <a:schemeClr val="bg1"/>
              </a:solidFill>
              <a:ea typeface="微软雅黑" charset="0"/>
            </a:endParaRPr>
          </a:p>
        </p:txBody>
      </p:sp>
      <p:sp>
        <p:nvSpPr>
          <p:cNvPr id="22" name="任意形状 21"/>
          <p:cNvSpPr/>
          <p:nvPr/>
        </p:nvSpPr>
        <p:spPr>
          <a:xfrm>
            <a:off x="7146471" y="3472542"/>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8"/>
          <p:cNvSpPr txBox="1"/>
          <p:nvPr/>
        </p:nvSpPr>
        <p:spPr>
          <a:xfrm>
            <a:off x="7233556" y="4693899"/>
            <a:ext cx="1719944"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在实施开发前应考虑解决问题的多种方案，避免之后造成的大量反工（如对数据库的修改）。</a:t>
            </a:r>
          </a:p>
        </p:txBody>
      </p:sp>
      <p:sp>
        <p:nvSpPr>
          <p:cNvPr id="24" name="矩形 23"/>
          <p:cNvSpPr/>
          <p:nvPr/>
        </p:nvSpPr>
        <p:spPr>
          <a:xfrm>
            <a:off x="7233556" y="4241467"/>
            <a:ext cx="1719944" cy="380489"/>
          </a:xfrm>
          <a:prstGeom prst="rect">
            <a:avLst/>
          </a:prstGeom>
        </p:spPr>
        <p:txBody>
          <a:bodyPr wrap="square">
            <a:spAutoFit/>
          </a:bodyPr>
          <a:lstStyle/>
          <a:p>
            <a:pPr algn="ctr" defTabSz="609585">
              <a:lnSpc>
                <a:spcPct val="130000"/>
              </a:lnSpc>
            </a:pPr>
            <a:r>
              <a:rPr lang="zh-CN" altLang="en-US" sz="1600" b="1" dirty="0">
                <a:solidFill>
                  <a:schemeClr val="bg1"/>
                </a:solidFill>
                <a:ea typeface="微软雅黑" charset="0"/>
              </a:rPr>
              <a:t>考虑多种方案</a:t>
            </a:r>
            <a:endParaRPr lang="en-US" altLang="zh-CN" sz="1600" b="1" dirty="0">
              <a:solidFill>
                <a:schemeClr val="bg1"/>
              </a:solidFill>
              <a:ea typeface="微软雅黑" charset="0"/>
            </a:endParaRPr>
          </a:p>
        </p:txBody>
      </p:sp>
      <p:sp>
        <p:nvSpPr>
          <p:cNvPr id="26" name="任意形状 25"/>
          <p:cNvSpPr/>
          <p:nvPr/>
        </p:nvSpPr>
        <p:spPr>
          <a:xfrm rot="10800000">
            <a:off x="9241970" y="1458685"/>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8"/>
          <p:cNvSpPr txBox="1"/>
          <p:nvPr/>
        </p:nvSpPr>
        <p:spPr>
          <a:xfrm>
            <a:off x="9339942" y="2258201"/>
            <a:ext cx="1719944"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测试所占总时长不亚于开发时常，应将测试渗入到开发的各个阶段（如每个迭代结束后）</a:t>
            </a:r>
          </a:p>
        </p:txBody>
      </p:sp>
      <p:sp>
        <p:nvSpPr>
          <p:cNvPr id="28" name="矩形 27"/>
          <p:cNvSpPr/>
          <p:nvPr/>
        </p:nvSpPr>
        <p:spPr>
          <a:xfrm>
            <a:off x="9339942" y="1805769"/>
            <a:ext cx="1719944" cy="380489"/>
          </a:xfrm>
          <a:prstGeom prst="rect">
            <a:avLst/>
          </a:prstGeom>
        </p:spPr>
        <p:txBody>
          <a:bodyPr wrap="square">
            <a:spAutoFit/>
          </a:bodyPr>
          <a:lstStyle/>
          <a:p>
            <a:pPr algn="ctr" defTabSz="609585">
              <a:lnSpc>
                <a:spcPct val="130000"/>
              </a:lnSpc>
            </a:pPr>
            <a:r>
              <a:rPr lang="zh-CN" altLang="en-US" sz="1600" b="1" dirty="0">
                <a:solidFill>
                  <a:schemeClr val="bg1"/>
                </a:solidFill>
                <a:ea typeface="微软雅黑" charset="0"/>
              </a:rPr>
              <a:t>及时测试</a:t>
            </a:r>
            <a:endParaRPr lang="en-US" altLang="zh-CN" sz="1600" b="1" dirty="0">
              <a:solidFill>
                <a:schemeClr val="bg1"/>
              </a:solidFill>
              <a:ea typeface="微软雅黑" charset="0"/>
            </a:endParaRPr>
          </a:p>
        </p:txBody>
      </p:sp>
    </p:spTree>
    <p:extLst>
      <p:ext uri="{BB962C8B-B14F-4D97-AF65-F5344CB8AC3E}">
        <p14:creationId xmlns:p14="http://schemas.microsoft.com/office/powerpoint/2010/main" val="24524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40306" y="1294892"/>
            <a:ext cx="3911391" cy="769441"/>
          </a:xfrm>
          <a:prstGeom prst="rect">
            <a:avLst/>
          </a:prstGeom>
          <a:noFill/>
        </p:spPr>
        <p:txBody>
          <a:bodyPr wrap="none" rtlCol="0">
            <a:spAutoFit/>
          </a:bodyPr>
          <a:lstStyle/>
          <a:p>
            <a:pPr algn="ctr"/>
            <a:r>
              <a:rPr kumimoji="1" lang="en-US" altLang="zh-CN" sz="4400" b="1" dirty="0">
                <a:solidFill>
                  <a:schemeClr val="accent1"/>
                </a:solidFill>
                <a:latin typeface="Microsoft YaHei" charset="0"/>
                <a:ea typeface="Microsoft YaHei" charset="0"/>
                <a:cs typeface="Microsoft YaHei" charset="0"/>
              </a:rPr>
              <a:t>THANK</a:t>
            </a:r>
            <a:r>
              <a:rPr kumimoji="1" lang="zh-CN" altLang="en-US" sz="4400" b="1" dirty="0">
                <a:solidFill>
                  <a:schemeClr val="accent1"/>
                </a:solidFill>
                <a:latin typeface="Microsoft YaHei" charset="0"/>
                <a:ea typeface="Microsoft YaHei" charset="0"/>
                <a:cs typeface="Microsoft YaHei" charset="0"/>
              </a:rPr>
              <a:t> </a:t>
            </a:r>
            <a:r>
              <a:rPr kumimoji="1" lang="en-US" altLang="zh-CN" sz="4400" b="1" dirty="0">
                <a:solidFill>
                  <a:schemeClr val="accent1"/>
                </a:solidFill>
                <a:latin typeface="Microsoft YaHei" charset="0"/>
                <a:ea typeface="Microsoft YaHei" charset="0"/>
                <a:cs typeface="Microsoft YaHei" charset="0"/>
              </a:rPr>
              <a:t>YOU!</a:t>
            </a:r>
            <a:endParaRPr kumimoji="1" lang="zh-CN" altLang="en-US" sz="4400" b="1" dirty="0">
              <a:solidFill>
                <a:schemeClr val="accent1"/>
              </a:solidFill>
              <a:latin typeface="Microsoft YaHei" charset="0"/>
              <a:ea typeface="Microsoft YaHei" charset="0"/>
              <a:cs typeface="Microsoft YaHei" charset="0"/>
            </a:endParaRPr>
          </a:p>
        </p:txBody>
      </p:sp>
      <p:sp>
        <p:nvSpPr>
          <p:cNvPr id="4" name="文本框 3"/>
          <p:cNvSpPr txBox="1"/>
          <p:nvPr/>
        </p:nvSpPr>
        <p:spPr>
          <a:xfrm>
            <a:off x="4310898" y="2227489"/>
            <a:ext cx="3570208" cy="1107996"/>
          </a:xfrm>
          <a:prstGeom prst="rect">
            <a:avLst/>
          </a:prstGeom>
          <a:solidFill>
            <a:schemeClr val="accent4"/>
          </a:solidFill>
        </p:spPr>
        <p:txBody>
          <a:bodyPr wrap="none" rtlCol="0">
            <a:spAutoFit/>
          </a:bodyPr>
          <a:lstStyle/>
          <a:p>
            <a:pPr algn="ctr"/>
            <a:r>
              <a:rPr kumimoji="1" lang="zh-CN" altLang="en-US" sz="6600" b="1" dirty="0">
                <a:solidFill>
                  <a:schemeClr val="bg1"/>
                </a:solidFill>
                <a:latin typeface="Microsoft YaHei" charset="0"/>
                <a:ea typeface="Microsoft YaHei" charset="0"/>
                <a:cs typeface="Microsoft YaHei" charset="0"/>
              </a:rPr>
              <a:t>感谢聆听</a:t>
            </a:r>
          </a:p>
        </p:txBody>
      </p:sp>
      <p:sp>
        <p:nvSpPr>
          <p:cNvPr id="5" name="文本框 4"/>
          <p:cNvSpPr txBox="1"/>
          <p:nvPr/>
        </p:nvSpPr>
        <p:spPr>
          <a:xfrm>
            <a:off x="4028769" y="3437085"/>
            <a:ext cx="4134465" cy="523220"/>
          </a:xfrm>
          <a:prstGeom prst="rect">
            <a:avLst/>
          </a:prstGeom>
          <a:noFill/>
        </p:spPr>
        <p:txBody>
          <a:bodyPr wrap="none" rtlCol="0">
            <a:spAutoFit/>
          </a:bodyPr>
          <a:lstStyle/>
          <a:p>
            <a:pPr algn="ctr"/>
            <a:r>
              <a:rPr kumimoji="1" lang="zh-CN" altLang="en-US" sz="2800" b="1" dirty="0">
                <a:solidFill>
                  <a:schemeClr val="accent1"/>
                </a:solidFill>
                <a:latin typeface="Microsoft YaHei" charset="0"/>
                <a:ea typeface="Microsoft YaHei" charset="0"/>
                <a:cs typeface="Microsoft YaHei" charset="0"/>
              </a:rPr>
              <a:t>以论文为主题的学习平台</a:t>
            </a:r>
            <a:endParaRPr kumimoji="1" lang="zh-CN" altLang="en-US" sz="2800" b="1" dirty="0">
              <a:solidFill>
                <a:schemeClr val="accent2"/>
              </a:solidFill>
              <a:latin typeface="Microsoft YaHei" charset="0"/>
              <a:ea typeface="Microsoft YaHei" charset="0"/>
              <a:cs typeface="Microsoft YaHei" charset="0"/>
            </a:endParaRPr>
          </a:p>
        </p:txBody>
      </p:sp>
      <p:sp>
        <p:nvSpPr>
          <p:cNvPr id="6" name="文本框 8"/>
          <p:cNvSpPr txBox="1"/>
          <p:nvPr/>
        </p:nvSpPr>
        <p:spPr>
          <a:xfrm>
            <a:off x="4448899" y="4178020"/>
            <a:ext cx="3294202" cy="4181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chemeClr val="tx1">
                    <a:lumMod val="50000"/>
                    <a:lumOff val="50000"/>
                  </a:schemeClr>
                </a:solidFill>
                <a:latin typeface="微软雅黑" charset="0"/>
                <a:ea typeface="微软雅黑" charset="0"/>
              </a:rPr>
              <a:t>胡雨奇、陈诺、罗宇辰、丁丁</a:t>
            </a:r>
          </a:p>
        </p:txBody>
      </p:sp>
    </p:spTree>
    <p:extLst>
      <p:ext uri="{BB962C8B-B14F-4D97-AF65-F5344CB8AC3E}">
        <p14:creationId xmlns:p14="http://schemas.microsoft.com/office/powerpoint/2010/main" val="18803460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1</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关于产品</a:t>
            </a:r>
          </a:p>
        </p:txBody>
      </p:sp>
    </p:spTree>
    <p:extLst>
      <p:ext uri="{BB962C8B-B14F-4D97-AF65-F5344CB8AC3E}">
        <p14:creationId xmlns:p14="http://schemas.microsoft.com/office/powerpoint/2010/main" val="1129566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产</a:t>
            </a:r>
            <a:r>
              <a:rPr kumimoji="1" lang="zh-CN" altLang="en-US" dirty="0">
                <a:solidFill>
                  <a:srgbClr val="666666"/>
                </a:solidFill>
              </a:rPr>
              <a:t>品</a:t>
            </a:r>
            <a:r>
              <a:rPr kumimoji="1" lang="zh-CN" altLang="en-US" dirty="0"/>
              <a:t>背景</a:t>
            </a:r>
          </a:p>
        </p:txBody>
      </p:sp>
      <p:sp>
        <p:nvSpPr>
          <p:cNvPr id="3" name="圆角矩形 2"/>
          <p:cNvSpPr/>
          <p:nvPr/>
        </p:nvSpPr>
        <p:spPr>
          <a:xfrm>
            <a:off x="2336797" y="965201"/>
            <a:ext cx="3843869" cy="1913466"/>
          </a:xfrm>
          <a:prstGeom prst="roundRect">
            <a:avLst>
              <a:gd name="adj" fmla="val 4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5615026" y="2413000"/>
            <a:ext cx="931334" cy="93133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1</a:t>
            </a:r>
            <a:endParaRPr kumimoji="1" lang="zh-CN" altLang="en-US" sz="3600" b="1" dirty="0"/>
          </a:p>
        </p:txBody>
      </p:sp>
      <p:sp>
        <p:nvSpPr>
          <p:cNvPr id="5" name="文本框 8"/>
          <p:cNvSpPr txBox="1"/>
          <p:nvPr/>
        </p:nvSpPr>
        <p:spPr>
          <a:xfrm>
            <a:off x="2702491" y="1686318"/>
            <a:ext cx="317337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随着社会文化的发展，越来越多的人，尤其是高校学生，开始对科研产生兴趣。</a:t>
            </a:r>
          </a:p>
        </p:txBody>
      </p:sp>
      <p:sp>
        <p:nvSpPr>
          <p:cNvPr id="6" name="矩形 5"/>
          <p:cNvSpPr/>
          <p:nvPr/>
        </p:nvSpPr>
        <p:spPr>
          <a:xfrm>
            <a:off x="2702490" y="1168401"/>
            <a:ext cx="2749471"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“科研”影响力的增大</a:t>
            </a:r>
            <a:endParaRPr lang="en-US" altLang="zh-CN" sz="2000" b="1" dirty="0">
              <a:solidFill>
                <a:schemeClr val="bg1"/>
              </a:solidFill>
              <a:ea typeface="微软雅黑" charset="0"/>
            </a:endParaRPr>
          </a:p>
        </p:txBody>
      </p:sp>
      <p:sp>
        <p:nvSpPr>
          <p:cNvPr id="9" name="圆角矩形 8"/>
          <p:cNvSpPr/>
          <p:nvPr/>
        </p:nvSpPr>
        <p:spPr>
          <a:xfrm>
            <a:off x="6988419" y="963032"/>
            <a:ext cx="3843869" cy="1913466"/>
          </a:xfrm>
          <a:prstGeom prst="roundRect">
            <a:avLst>
              <a:gd name="adj" fmla="val 45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椭圆 9"/>
          <p:cNvSpPr/>
          <p:nvPr/>
        </p:nvSpPr>
        <p:spPr>
          <a:xfrm>
            <a:off x="10266648" y="2410831"/>
            <a:ext cx="931334" cy="93133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2</a:t>
            </a:r>
            <a:endParaRPr kumimoji="1" lang="zh-CN" altLang="en-US" sz="3600" b="1" dirty="0"/>
          </a:p>
        </p:txBody>
      </p:sp>
      <p:sp>
        <p:nvSpPr>
          <p:cNvPr id="11" name="文本框 8"/>
          <p:cNvSpPr txBox="1"/>
          <p:nvPr/>
        </p:nvSpPr>
        <p:spPr>
          <a:xfrm>
            <a:off x="7354113" y="1684149"/>
            <a:ext cx="317337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科研的入门难度较大，自学的难度更甚。为了更高效地学习，往往需要结合与他人的讨论。</a:t>
            </a:r>
          </a:p>
        </p:txBody>
      </p:sp>
      <p:sp>
        <p:nvSpPr>
          <p:cNvPr id="12" name="矩形 11"/>
          <p:cNvSpPr/>
          <p:nvPr/>
        </p:nvSpPr>
        <p:spPr>
          <a:xfrm>
            <a:off x="7354112" y="1166232"/>
            <a:ext cx="3005951"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学习成本高、自学难度大</a:t>
            </a:r>
            <a:endParaRPr lang="en-US" altLang="zh-CN" sz="2000" b="1" dirty="0">
              <a:solidFill>
                <a:schemeClr val="bg1"/>
              </a:solidFill>
              <a:ea typeface="微软雅黑" charset="0"/>
            </a:endParaRPr>
          </a:p>
        </p:txBody>
      </p:sp>
      <p:sp>
        <p:nvSpPr>
          <p:cNvPr id="14" name="圆角矩形 13"/>
          <p:cNvSpPr/>
          <p:nvPr/>
        </p:nvSpPr>
        <p:spPr>
          <a:xfrm>
            <a:off x="963404" y="3607518"/>
            <a:ext cx="3843869" cy="1913466"/>
          </a:xfrm>
          <a:prstGeom prst="roundRect">
            <a:avLst>
              <a:gd name="adj" fmla="val 45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4241633" y="5055317"/>
            <a:ext cx="931334" cy="93133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3</a:t>
            </a:r>
            <a:endParaRPr kumimoji="1" lang="zh-CN" altLang="en-US" sz="3600" b="1" dirty="0"/>
          </a:p>
        </p:txBody>
      </p:sp>
      <p:sp>
        <p:nvSpPr>
          <p:cNvPr id="16" name="文本框 8"/>
          <p:cNvSpPr txBox="1"/>
          <p:nvPr/>
        </p:nvSpPr>
        <p:spPr>
          <a:xfrm>
            <a:off x="1329098" y="4328635"/>
            <a:ext cx="317337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论文数量太多，学生往往不知道该如何选择论文阅读。</a:t>
            </a:r>
          </a:p>
        </p:txBody>
      </p:sp>
      <p:sp>
        <p:nvSpPr>
          <p:cNvPr id="17" name="矩形 16"/>
          <p:cNvSpPr/>
          <p:nvPr/>
        </p:nvSpPr>
        <p:spPr>
          <a:xfrm>
            <a:off x="1329097" y="3810718"/>
            <a:ext cx="2236510"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学习内容眼花缭乱</a:t>
            </a:r>
            <a:endParaRPr lang="en-US" altLang="zh-CN" sz="2000" b="1" dirty="0">
              <a:solidFill>
                <a:schemeClr val="bg1"/>
              </a:solidFill>
              <a:ea typeface="微软雅黑" charset="0"/>
            </a:endParaRPr>
          </a:p>
        </p:txBody>
      </p:sp>
      <p:sp>
        <p:nvSpPr>
          <p:cNvPr id="19" name="圆角矩形 18"/>
          <p:cNvSpPr/>
          <p:nvPr/>
        </p:nvSpPr>
        <p:spPr>
          <a:xfrm>
            <a:off x="5615026" y="3605349"/>
            <a:ext cx="3843869" cy="1913466"/>
          </a:xfrm>
          <a:prstGeom prst="roundRect">
            <a:avLst>
              <a:gd name="adj" fmla="val 45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8893255" y="5053148"/>
            <a:ext cx="931334" cy="93133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4</a:t>
            </a:r>
            <a:endParaRPr kumimoji="1" lang="zh-CN" altLang="en-US" sz="3600" b="1" dirty="0"/>
          </a:p>
        </p:txBody>
      </p:sp>
      <p:sp>
        <p:nvSpPr>
          <p:cNvPr id="21" name="文本框 8"/>
          <p:cNvSpPr txBox="1"/>
          <p:nvPr/>
        </p:nvSpPr>
        <p:spPr>
          <a:xfrm>
            <a:off x="5980720" y="4326466"/>
            <a:ext cx="317337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目前还没有结合论文阅读、论文挑选、论文学习等功能的平台。</a:t>
            </a:r>
          </a:p>
        </p:txBody>
      </p:sp>
      <p:sp>
        <p:nvSpPr>
          <p:cNvPr id="22" name="矩形 21"/>
          <p:cNvSpPr/>
          <p:nvPr/>
        </p:nvSpPr>
        <p:spPr>
          <a:xfrm>
            <a:off x="5980719" y="3808549"/>
            <a:ext cx="1723549"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公共平台缺失</a:t>
            </a:r>
            <a:endParaRPr lang="en-US" altLang="zh-CN" sz="2000" b="1" dirty="0">
              <a:solidFill>
                <a:schemeClr val="bg1"/>
              </a:solidFill>
              <a:ea typeface="微软雅黑" charset="0"/>
            </a:endParaRPr>
          </a:p>
        </p:txBody>
      </p:sp>
    </p:spTree>
    <p:extLst>
      <p:ext uri="{BB962C8B-B14F-4D97-AF65-F5344CB8AC3E}">
        <p14:creationId xmlns:p14="http://schemas.microsoft.com/office/powerpoint/2010/main" val="700108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0CF6463-1EB9-4687-89EF-D97898F9DF1C}"/>
              </a:ext>
            </a:extLst>
          </p:cNvPr>
          <p:cNvSpPr>
            <a:spLocks noGrp="1"/>
          </p:cNvSpPr>
          <p:nvPr>
            <p:ph type="body" sz="quarter" idx="10"/>
          </p:nvPr>
        </p:nvSpPr>
        <p:spPr/>
        <p:txBody>
          <a:bodyPr/>
          <a:lstStyle/>
          <a:p>
            <a:r>
              <a:rPr lang="zh-CN" altLang="en-US" dirty="0"/>
              <a:t>目标用户</a:t>
            </a:r>
          </a:p>
        </p:txBody>
      </p:sp>
      <p:grpSp>
        <p:nvGrpSpPr>
          <p:cNvPr id="3" name="组合 2">
            <a:extLst>
              <a:ext uri="{FF2B5EF4-FFF2-40B4-BE49-F238E27FC236}">
                <a16:creationId xmlns:a16="http://schemas.microsoft.com/office/drawing/2014/main" id="{52E94876-91FE-4C6B-8297-A2F4457D9E38}"/>
              </a:ext>
            </a:extLst>
          </p:cNvPr>
          <p:cNvGrpSpPr/>
          <p:nvPr/>
        </p:nvGrpSpPr>
        <p:grpSpPr>
          <a:xfrm>
            <a:off x="5114138" y="2831751"/>
            <a:ext cx="1836000" cy="1800000"/>
            <a:chOff x="3642713" y="1746081"/>
            <a:chExt cx="1830388" cy="1795406"/>
          </a:xfrm>
        </p:grpSpPr>
        <p:sp>
          <p:nvSpPr>
            <p:cNvPr id="4" name="Freeform 465">
              <a:extLst>
                <a:ext uri="{FF2B5EF4-FFF2-40B4-BE49-F238E27FC236}">
                  <a16:creationId xmlns:a16="http://schemas.microsoft.com/office/drawing/2014/main" id="{C1EC612D-0A4B-4EBF-8DE9-5B33D462AF04}"/>
                </a:ext>
              </a:extLst>
            </p:cNvPr>
            <p:cNvSpPr>
              <a:spLocks/>
            </p:cNvSpPr>
            <p:nvPr/>
          </p:nvSpPr>
          <p:spPr bwMode="auto">
            <a:xfrm>
              <a:off x="3690182" y="1746081"/>
              <a:ext cx="1742682" cy="1795406"/>
            </a:xfrm>
            <a:custGeom>
              <a:avLst/>
              <a:gdLst>
                <a:gd name="T0" fmla="*/ 1190 w 1256"/>
                <a:gd name="T1" fmla="*/ 648 h 1294"/>
                <a:gd name="T2" fmla="*/ 1256 w 1256"/>
                <a:gd name="T3" fmla="*/ 504 h 1294"/>
                <a:gd name="T4" fmla="*/ 1133 w 1256"/>
                <a:gd name="T5" fmla="*/ 402 h 1294"/>
                <a:gd name="T6" fmla="*/ 1131 w 1256"/>
                <a:gd name="T7" fmla="*/ 244 h 1294"/>
                <a:gd name="T8" fmla="*/ 977 w 1256"/>
                <a:gd name="T9" fmla="*/ 206 h 1294"/>
                <a:gd name="T10" fmla="*/ 909 w 1256"/>
                <a:gd name="T11" fmla="*/ 64 h 1294"/>
                <a:gd name="T12" fmla="*/ 752 w 1256"/>
                <a:gd name="T13" fmla="*/ 97 h 1294"/>
                <a:gd name="T14" fmla="*/ 627 w 1256"/>
                <a:gd name="T15" fmla="*/ 0 h 1294"/>
                <a:gd name="T16" fmla="*/ 504 w 1256"/>
                <a:gd name="T17" fmla="*/ 97 h 1294"/>
                <a:gd name="T18" fmla="*/ 348 w 1256"/>
                <a:gd name="T19" fmla="*/ 64 h 1294"/>
                <a:gd name="T20" fmla="*/ 277 w 1256"/>
                <a:gd name="T21" fmla="*/ 206 h 1294"/>
                <a:gd name="T22" fmla="*/ 123 w 1256"/>
                <a:gd name="T23" fmla="*/ 244 h 1294"/>
                <a:gd name="T24" fmla="*/ 121 w 1256"/>
                <a:gd name="T25" fmla="*/ 402 h 1294"/>
                <a:gd name="T26" fmla="*/ 0 w 1256"/>
                <a:gd name="T27" fmla="*/ 504 h 1294"/>
                <a:gd name="T28" fmla="*/ 66 w 1256"/>
                <a:gd name="T29" fmla="*/ 648 h 1294"/>
                <a:gd name="T30" fmla="*/ 0 w 1256"/>
                <a:gd name="T31" fmla="*/ 793 h 1294"/>
                <a:gd name="T32" fmla="*/ 121 w 1256"/>
                <a:gd name="T33" fmla="*/ 892 h 1294"/>
                <a:gd name="T34" fmla="*/ 123 w 1256"/>
                <a:gd name="T35" fmla="*/ 1051 h 1294"/>
                <a:gd name="T36" fmla="*/ 277 w 1256"/>
                <a:gd name="T37" fmla="*/ 1089 h 1294"/>
                <a:gd name="T38" fmla="*/ 348 w 1256"/>
                <a:gd name="T39" fmla="*/ 1231 h 1294"/>
                <a:gd name="T40" fmla="*/ 504 w 1256"/>
                <a:gd name="T41" fmla="*/ 1197 h 1294"/>
                <a:gd name="T42" fmla="*/ 627 w 1256"/>
                <a:gd name="T43" fmla="*/ 1294 h 1294"/>
                <a:gd name="T44" fmla="*/ 752 w 1256"/>
                <a:gd name="T45" fmla="*/ 1197 h 1294"/>
                <a:gd name="T46" fmla="*/ 909 w 1256"/>
                <a:gd name="T47" fmla="*/ 1231 h 1294"/>
                <a:gd name="T48" fmla="*/ 977 w 1256"/>
                <a:gd name="T49" fmla="*/ 1089 h 1294"/>
                <a:gd name="T50" fmla="*/ 1131 w 1256"/>
                <a:gd name="T51" fmla="*/ 1051 h 1294"/>
                <a:gd name="T52" fmla="*/ 1133 w 1256"/>
                <a:gd name="T53" fmla="*/ 892 h 1294"/>
                <a:gd name="T54" fmla="*/ 1256 w 1256"/>
                <a:gd name="T55" fmla="*/ 793 h 1294"/>
                <a:gd name="T56" fmla="*/ 1190 w 1256"/>
                <a:gd name="T57" fmla="*/ 648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6" h="1294">
                  <a:moveTo>
                    <a:pt x="1190" y="648"/>
                  </a:moveTo>
                  <a:lnTo>
                    <a:pt x="1256" y="504"/>
                  </a:lnTo>
                  <a:lnTo>
                    <a:pt x="1133" y="402"/>
                  </a:lnTo>
                  <a:lnTo>
                    <a:pt x="1131" y="244"/>
                  </a:lnTo>
                  <a:lnTo>
                    <a:pt x="977" y="206"/>
                  </a:lnTo>
                  <a:lnTo>
                    <a:pt x="909" y="64"/>
                  </a:lnTo>
                  <a:lnTo>
                    <a:pt x="752" y="97"/>
                  </a:lnTo>
                  <a:lnTo>
                    <a:pt x="627" y="0"/>
                  </a:lnTo>
                  <a:lnTo>
                    <a:pt x="504" y="97"/>
                  </a:lnTo>
                  <a:lnTo>
                    <a:pt x="348" y="64"/>
                  </a:lnTo>
                  <a:lnTo>
                    <a:pt x="277" y="206"/>
                  </a:lnTo>
                  <a:lnTo>
                    <a:pt x="123" y="244"/>
                  </a:lnTo>
                  <a:lnTo>
                    <a:pt x="121" y="402"/>
                  </a:lnTo>
                  <a:lnTo>
                    <a:pt x="0" y="504"/>
                  </a:lnTo>
                  <a:lnTo>
                    <a:pt x="66" y="648"/>
                  </a:lnTo>
                  <a:lnTo>
                    <a:pt x="0" y="793"/>
                  </a:lnTo>
                  <a:lnTo>
                    <a:pt x="121" y="892"/>
                  </a:lnTo>
                  <a:lnTo>
                    <a:pt x="123" y="1051"/>
                  </a:lnTo>
                  <a:lnTo>
                    <a:pt x="277" y="1089"/>
                  </a:lnTo>
                  <a:lnTo>
                    <a:pt x="348" y="1231"/>
                  </a:lnTo>
                  <a:lnTo>
                    <a:pt x="504" y="1197"/>
                  </a:lnTo>
                  <a:lnTo>
                    <a:pt x="627" y="1294"/>
                  </a:lnTo>
                  <a:lnTo>
                    <a:pt x="752" y="1197"/>
                  </a:lnTo>
                  <a:lnTo>
                    <a:pt x="909" y="1231"/>
                  </a:lnTo>
                  <a:lnTo>
                    <a:pt x="977" y="1089"/>
                  </a:lnTo>
                  <a:lnTo>
                    <a:pt x="1131" y="1051"/>
                  </a:lnTo>
                  <a:lnTo>
                    <a:pt x="1133" y="892"/>
                  </a:lnTo>
                  <a:lnTo>
                    <a:pt x="1256" y="793"/>
                  </a:lnTo>
                  <a:lnTo>
                    <a:pt x="1190" y="648"/>
                  </a:lnTo>
                  <a:close/>
                </a:path>
              </a:pathLst>
            </a:custGeom>
            <a:solidFill>
              <a:srgbClr val="29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466">
              <a:extLst>
                <a:ext uri="{FF2B5EF4-FFF2-40B4-BE49-F238E27FC236}">
                  <a16:creationId xmlns:a16="http://schemas.microsoft.com/office/drawing/2014/main" id="{EC58DB0D-7D9D-49EB-A6AB-D1BDF4A01D3E}"/>
                </a:ext>
              </a:extLst>
            </p:cNvPr>
            <p:cNvSpPr>
              <a:spLocks/>
            </p:cNvSpPr>
            <p:nvPr/>
          </p:nvSpPr>
          <p:spPr bwMode="auto">
            <a:xfrm>
              <a:off x="3752619" y="1811293"/>
              <a:ext cx="1617808" cy="1667757"/>
            </a:xfrm>
            <a:custGeom>
              <a:avLst/>
              <a:gdLst>
                <a:gd name="T0" fmla="*/ 1105 w 1166"/>
                <a:gd name="T1" fmla="*/ 599 h 1202"/>
                <a:gd name="T2" fmla="*/ 1166 w 1166"/>
                <a:gd name="T3" fmla="*/ 466 h 1202"/>
                <a:gd name="T4" fmla="*/ 1053 w 1166"/>
                <a:gd name="T5" fmla="*/ 372 h 1202"/>
                <a:gd name="T6" fmla="*/ 1051 w 1166"/>
                <a:gd name="T7" fmla="*/ 225 h 1202"/>
                <a:gd name="T8" fmla="*/ 906 w 1166"/>
                <a:gd name="T9" fmla="*/ 190 h 1202"/>
                <a:gd name="T10" fmla="*/ 842 w 1166"/>
                <a:gd name="T11" fmla="*/ 59 h 1202"/>
                <a:gd name="T12" fmla="*/ 698 w 1166"/>
                <a:gd name="T13" fmla="*/ 90 h 1202"/>
                <a:gd name="T14" fmla="*/ 582 w 1166"/>
                <a:gd name="T15" fmla="*/ 0 h 1202"/>
                <a:gd name="T16" fmla="*/ 466 w 1166"/>
                <a:gd name="T17" fmla="*/ 90 h 1202"/>
                <a:gd name="T18" fmla="*/ 322 w 1166"/>
                <a:gd name="T19" fmla="*/ 59 h 1202"/>
                <a:gd name="T20" fmla="*/ 258 w 1166"/>
                <a:gd name="T21" fmla="*/ 192 h 1202"/>
                <a:gd name="T22" fmla="*/ 114 w 1166"/>
                <a:gd name="T23" fmla="*/ 227 h 1202"/>
                <a:gd name="T24" fmla="*/ 111 w 1166"/>
                <a:gd name="T25" fmla="*/ 374 h 1202"/>
                <a:gd name="T26" fmla="*/ 0 w 1166"/>
                <a:gd name="T27" fmla="*/ 469 h 1202"/>
                <a:gd name="T28" fmla="*/ 61 w 1166"/>
                <a:gd name="T29" fmla="*/ 601 h 1202"/>
                <a:gd name="T30" fmla="*/ 0 w 1166"/>
                <a:gd name="T31" fmla="*/ 736 h 1202"/>
                <a:gd name="T32" fmla="*/ 114 w 1166"/>
                <a:gd name="T33" fmla="*/ 829 h 1202"/>
                <a:gd name="T34" fmla="*/ 116 w 1166"/>
                <a:gd name="T35" fmla="*/ 978 h 1202"/>
                <a:gd name="T36" fmla="*/ 258 w 1166"/>
                <a:gd name="T37" fmla="*/ 1011 h 1202"/>
                <a:gd name="T38" fmla="*/ 324 w 1166"/>
                <a:gd name="T39" fmla="*/ 1143 h 1202"/>
                <a:gd name="T40" fmla="*/ 468 w 1166"/>
                <a:gd name="T41" fmla="*/ 1113 h 1202"/>
                <a:gd name="T42" fmla="*/ 584 w 1166"/>
                <a:gd name="T43" fmla="*/ 1202 h 1202"/>
                <a:gd name="T44" fmla="*/ 700 w 1166"/>
                <a:gd name="T45" fmla="*/ 1113 h 1202"/>
                <a:gd name="T46" fmla="*/ 845 w 1166"/>
                <a:gd name="T47" fmla="*/ 1143 h 1202"/>
                <a:gd name="T48" fmla="*/ 909 w 1166"/>
                <a:gd name="T49" fmla="*/ 1011 h 1202"/>
                <a:gd name="T50" fmla="*/ 1053 w 1166"/>
                <a:gd name="T51" fmla="*/ 975 h 1202"/>
                <a:gd name="T52" fmla="*/ 1053 w 1166"/>
                <a:gd name="T53" fmla="*/ 826 h 1202"/>
                <a:gd name="T54" fmla="*/ 1166 w 1166"/>
                <a:gd name="T55" fmla="*/ 734 h 1202"/>
                <a:gd name="T56" fmla="*/ 1105 w 1166"/>
                <a:gd name="T57" fmla="*/ 599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6" h="1202">
                  <a:moveTo>
                    <a:pt x="1105" y="599"/>
                  </a:moveTo>
                  <a:lnTo>
                    <a:pt x="1166" y="466"/>
                  </a:lnTo>
                  <a:lnTo>
                    <a:pt x="1053" y="372"/>
                  </a:lnTo>
                  <a:lnTo>
                    <a:pt x="1051" y="225"/>
                  </a:lnTo>
                  <a:lnTo>
                    <a:pt x="906" y="190"/>
                  </a:lnTo>
                  <a:lnTo>
                    <a:pt x="842" y="59"/>
                  </a:lnTo>
                  <a:lnTo>
                    <a:pt x="698" y="90"/>
                  </a:lnTo>
                  <a:lnTo>
                    <a:pt x="582" y="0"/>
                  </a:lnTo>
                  <a:lnTo>
                    <a:pt x="466" y="90"/>
                  </a:lnTo>
                  <a:lnTo>
                    <a:pt x="322" y="59"/>
                  </a:lnTo>
                  <a:lnTo>
                    <a:pt x="258" y="192"/>
                  </a:lnTo>
                  <a:lnTo>
                    <a:pt x="114" y="227"/>
                  </a:lnTo>
                  <a:lnTo>
                    <a:pt x="111" y="374"/>
                  </a:lnTo>
                  <a:lnTo>
                    <a:pt x="0" y="469"/>
                  </a:lnTo>
                  <a:lnTo>
                    <a:pt x="61" y="601"/>
                  </a:lnTo>
                  <a:lnTo>
                    <a:pt x="0" y="736"/>
                  </a:lnTo>
                  <a:lnTo>
                    <a:pt x="114" y="829"/>
                  </a:lnTo>
                  <a:lnTo>
                    <a:pt x="116" y="978"/>
                  </a:lnTo>
                  <a:lnTo>
                    <a:pt x="258" y="1011"/>
                  </a:lnTo>
                  <a:lnTo>
                    <a:pt x="324" y="1143"/>
                  </a:lnTo>
                  <a:lnTo>
                    <a:pt x="468" y="1113"/>
                  </a:lnTo>
                  <a:lnTo>
                    <a:pt x="584" y="1202"/>
                  </a:lnTo>
                  <a:lnTo>
                    <a:pt x="700" y="1113"/>
                  </a:lnTo>
                  <a:lnTo>
                    <a:pt x="845" y="1143"/>
                  </a:lnTo>
                  <a:lnTo>
                    <a:pt x="909" y="1011"/>
                  </a:lnTo>
                  <a:lnTo>
                    <a:pt x="1053" y="975"/>
                  </a:lnTo>
                  <a:lnTo>
                    <a:pt x="1053" y="826"/>
                  </a:lnTo>
                  <a:lnTo>
                    <a:pt x="1166" y="734"/>
                  </a:lnTo>
                  <a:lnTo>
                    <a:pt x="1105" y="599"/>
                  </a:lnTo>
                  <a:close/>
                </a:path>
              </a:pathLst>
            </a:custGeom>
            <a:solidFill>
              <a:srgbClr val="349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467">
              <a:extLst>
                <a:ext uri="{FF2B5EF4-FFF2-40B4-BE49-F238E27FC236}">
                  <a16:creationId xmlns:a16="http://schemas.microsoft.com/office/drawing/2014/main" id="{4BBDFF2B-6CC9-4D76-8319-58300417E16A}"/>
                </a:ext>
              </a:extLst>
            </p:cNvPr>
            <p:cNvSpPr>
              <a:spLocks/>
            </p:cNvSpPr>
            <p:nvPr/>
          </p:nvSpPr>
          <p:spPr bwMode="auto">
            <a:xfrm>
              <a:off x="3642713" y="3108592"/>
              <a:ext cx="423184" cy="283047"/>
            </a:xfrm>
            <a:custGeom>
              <a:avLst/>
              <a:gdLst>
                <a:gd name="T0" fmla="*/ 0 w 305"/>
                <a:gd name="T1" fmla="*/ 204 h 204"/>
                <a:gd name="T2" fmla="*/ 305 w 305"/>
                <a:gd name="T3" fmla="*/ 204 h 204"/>
                <a:gd name="T4" fmla="*/ 305 w 305"/>
                <a:gd name="T5" fmla="*/ 0 h 204"/>
                <a:gd name="T6" fmla="*/ 0 w 305"/>
                <a:gd name="T7" fmla="*/ 0 h 204"/>
                <a:gd name="T8" fmla="*/ 66 w 305"/>
                <a:gd name="T9" fmla="*/ 102 h 204"/>
                <a:gd name="T10" fmla="*/ 0 w 305"/>
                <a:gd name="T11" fmla="*/ 204 h 204"/>
              </a:gdLst>
              <a:ahLst/>
              <a:cxnLst>
                <a:cxn ang="0">
                  <a:pos x="T0" y="T1"/>
                </a:cxn>
                <a:cxn ang="0">
                  <a:pos x="T2" y="T3"/>
                </a:cxn>
                <a:cxn ang="0">
                  <a:pos x="T4" y="T5"/>
                </a:cxn>
                <a:cxn ang="0">
                  <a:pos x="T6" y="T7"/>
                </a:cxn>
                <a:cxn ang="0">
                  <a:pos x="T8" y="T9"/>
                </a:cxn>
                <a:cxn ang="0">
                  <a:pos x="T10" y="T11"/>
                </a:cxn>
              </a:cxnLst>
              <a:rect l="0" t="0" r="r" b="b"/>
              <a:pathLst>
                <a:path w="305" h="204">
                  <a:moveTo>
                    <a:pt x="0" y="204"/>
                  </a:moveTo>
                  <a:lnTo>
                    <a:pt x="305" y="204"/>
                  </a:lnTo>
                  <a:lnTo>
                    <a:pt x="305" y="0"/>
                  </a:lnTo>
                  <a:lnTo>
                    <a:pt x="0" y="0"/>
                  </a:lnTo>
                  <a:lnTo>
                    <a:pt x="66" y="102"/>
                  </a:lnTo>
                  <a:lnTo>
                    <a:pt x="0" y="204"/>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468">
              <a:extLst>
                <a:ext uri="{FF2B5EF4-FFF2-40B4-BE49-F238E27FC236}">
                  <a16:creationId xmlns:a16="http://schemas.microsoft.com/office/drawing/2014/main" id="{68267A57-A2CE-4854-AE3F-EF8422B963D8}"/>
                </a:ext>
              </a:extLst>
            </p:cNvPr>
            <p:cNvSpPr>
              <a:spLocks/>
            </p:cNvSpPr>
            <p:nvPr/>
          </p:nvSpPr>
          <p:spPr bwMode="auto">
            <a:xfrm>
              <a:off x="5045755" y="3108592"/>
              <a:ext cx="427346" cy="283047"/>
            </a:xfrm>
            <a:custGeom>
              <a:avLst/>
              <a:gdLst>
                <a:gd name="T0" fmla="*/ 308 w 308"/>
                <a:gd name="T1" fmla="*/ 204 h 204"/>
                <a:gd name="T2" fmla="*/ 0 w 308"/>
                <a:gd name="T3" fmla="*/ 204 h 204"/>
                <a:gd name="T4" fmla="*/ 0 w 308"/>
                <a:gd name="T5" fmla="*/ 0 h 204"/>
                <a:gd name="T6" fmla="*/ 308 w 308"/>
                <a:gd name="T7" fmla="*/ 0 h 204"/>
                <a:gd name="T8" fmla="*/ 242 w 308"/>
                <a:gd name="T9" fmla="*/ 102 h 204"/>
                <a:gd name="T10" fmla="*/ 308 w 308"/>
                <a:gd name="T11" fmla="*/ 204 h 204"/>
              </a:gdLst>
              <a:ahLst/>
              <a:cxnLst>
                <a:cxn ang="0">
                  <a:pos x="T0" y="T1"/>
                </a:cxn>
                <a:cxn ang="0">
                  <a:pos x="T2" y="T3"/>
                </a:cxn>
                <a:cxn ang="0">
                  <a:pos x="T4" y="T5"/>
                </a:cxn>
                <a:cxn ang="0">
                  <a:pos x="T6" y="T7"/>
                </a:cxn>
                <a:cxn ang="0">
                  <a:pos x="T8" y="T9"/>
                </a:cxn>
                <a:cxn ang="0">
                  <a:pos x="T10" y="T11"/>
                </a:cxn>
              </a:cxnLst>
              <a:rect l="0" t="0" r="r" b="b"/>
              <a:pathLst>
                <a:path w="308" h="204">
                  <a:moveTo>
                    <a:pt x="308" y="204"/>
                  </a:moveTo>
                  <a:lnTo>
                    <a:pt x="0" y="204"/>
                  </a:lnTo>
                  <a:lnTo>
                    <a:pt x="0" y="0"/>
                  </a:lnTo>
                  <a:lnTo>
                    <a:pt x="308" y="0"/>
                  </a:lnTo>
                  <a:lnTo>
                    <a:pt x="242" y="102"/>
                  </a:lnTo>
                  <a:lnTo>
                    <a:pt x="308" y="204"/>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69">
              <a:extLst>
                <a:ext uri="{FF2B5EF4-FFF2-40B4-BE49-F238E27FC236}">
                  <a16:creationId xmlns:a16="http://schemas.microsoft.com/office/drawing/2014/main" id="{A869B2CF-1527-4DE0-8C8A-FC5F20BB7EEC}"/>
                </a:ext>
              </a:extLst>
            </p:cNvPr>
            <p:cNvSpPr>
              <a:spLocks/>
            </p:cNvSpPr>
            <p:nvPr/>
          </p:nvSpPr>
          <p:spPr bwMode="auto">
            <a:xfrm>
              <a:off x="3844193" y="3096105"/>
              <a:ext cx="230323" cy="295535"/>
            </a:xfrm>
            <a:custGeom>
              <a:avLst/>
              <a:gdLst>
                <a:gd name="T0" fmla="*/ 0 w 166"/>
                <a:gd name="T1" fmla="*/ 139 h 213"/>
                <a:gd name="T2" fmla="*/ 166 w 166"/>
                <a:gd name="T3" fmla="*/ 213 h 213"/>
                <a:gd name="T4" fmla="*/ 166 w 166"/>
                <a:gd name="T5" fmla="*/ 73 h 213"/>
                <a:gd name="T6" fmla="*/ 0 w 166"/>
                <a:gd name="T7" fmla="*/ 0 h 213"/>
                <a:gd name="T8" fmla="*/ 0 w 166"/>
                <a:gd name="T9" fmla="*/ 139 h 213"/>
              </a:gdLst>
              <a:ahLst/>
              <a:cxnLst>
                <a:cxn ang="0">
                  <a:pos x="T0" y="T1"/>
                </a:cxn>
                <a:cxn ang="0">
                  <a:pos x="T2" y="T3"/>
                </a:cxn>
                <a:cxn ang="0">
                  <a:pos x="T4" y="T5"/>
                </a:cxn>
                <a:cxn ang="0">
                  <a:pos x="T6" y="T7"/>
                </a:cxn>
                <a:cxn ang="0">
                  <a:pos x="T8" y="T9"/>
                </a:cxn>
              </a:cxnLst>
              <a:rect l="0" t="0" r="r" b="b"/>
              <a:pathLst>
                <a:path w="166" h="213">
                  <a:moveTo>
                    <a:pt x="0" y="139"/>
                  </a:moveTo>
                  <a:lnTo>
                    <a:pt x="166" y="213"/>
                  </a:lnTo>
                  <a:lnTo>
                    <a:pt x="166" y="73"/>
                  </a:lnTo>
                  <a:lnTo>
                    <a:pt x="0" y="0"/>
                  </a:lnTo>
                  <a:lnTo>
                    <a:pt x="0" y="139"/>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70">
              <a:extLst>
                <a:ext uri="{FF2B5EF4-FFF2-40B4-BE49-F238E27FC236}">
                  <a16:creationId xmlns:a16="http://schemas.microsoft.com/office/drawing/2014/main" id="{6121041F-5B7C-456C-A0F9-E4CFEF03AB29}"/>
                </a:ext>
              </a:extLst>
            </p:cNvPr>
            <p:cNvSpPr>
              <a:spLocks/>
            </p:cNvSpPr>
            <p:nvPr/>
          </p:nvSpPr>
          <p:spPr bwMode="auto">
            <a:xfrm>
              <a:off x="5045755" y="3096105"/>
              <a:ext cx="230323" cy="295535"/>
            </a:xfrm>
            <a:custGeom>
              <a:avLst/>
              <a:gdLst>
                <a:gd name="T0" fmla="*/ 166 w 166"/>
                <a:gd name="T1" fmla="*/ 139 h 213"/>
                <a:gd name="T2" fmla="*/ 0 w 166"/>
                <a:gd name="T3" fmla="*/ 213 h 213"/>
                <a:gd name="T4" fmla="*/ 0 w 166"/>
                <a:gd name="T5" fmla="*/ 73 h 213"/>
                <a:gd name="T6" fmla="*/ 166 w 166"/>
                <a:gd name="T7" fmla="*/ 0 h 213"/>
                <a:gd name="T8" fmla="*/ 166 w 166"/>
                <a:gd name="T9" fmla="*/ 139 h 213"/>
              </a:gdLst>
              <a:ahLst/>
              <a:cxnLst>
                <a:cxn ang="0">
                  <a:pos x="T0" y="T1"/>
                </a:cxn>
                <a:cxn ang="0">
                  <a:pos x="T2" y="T3"/>
                </a:cxn>
                <a:cxn ang="0">
                  <a:pos x="T4" y="T5"/>
                </a:cxn>
                <a:cxn ang="0">
                  <a:pos x="T6" y="T7"/>
                </a:cxn>
                <a:cxn ang="0">
                  <a:pos x="T8" y="T9"/>
                </a:cxn>
              </a:cxnLst>
              <a:rect l="0" t="0" r="r" b="b"/>
              <a:pathLst>
                <a:path w="166" h="213">
                  <a:moveTo>
                    <a:pt x="166" y="139"/>
                  </a:moveTo>
                  <a:lnTo>
                    <a:pt x="0" y="213"/>
                  </a:lnTo>
                  <a:lnTo>
                    <a:pt x="0" y="73"/>
                  </a:lnTo>
                  <a:lnTo>
                    <a:pt x="166" y="0"/>
                  </a:lnTo>
                  <a:lnTo>
                    <a:pt x="166" y="139"/>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471">
              <a:extLst>
                <a:ext uri="{FF2B5EF4-FFF2-40B4-BE49-F238E27FC236}">
                  <a16:creationId xmlns:a16="http://schemas.microsoft.com/office/drawing/2014/main" id="{682CB37C-2B4E-406A-B19A-B14F35CD7CCC}"/>
                </a:ext>
              </a:extLst>
            </p:cNvPr>
            <p:cNvSpPr>
              <a:spLocks noChangeArrowheads="1"/>
            </p:cNvSpPr>
            <p:nvPr/>
          </p:nvSpPr>
          <p:spPr bwMode="auto">
            <a:xfrm>
              <a:off x="3844193" y="3007306"/>
              <a:ext cx="1431885" cy="281660"/>
            </a:xfrm>
            <a:prstGeom prst="rect">
              <a:avLst/>
            </a:prstGeom>
            <a:solidFill>
              <a:srgbClr val="E74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 name="组合 10">
              <a:extLst>
                <a:ext uri="{FF2B5EF4-FFF2-40B4-BE49-F238E27FC236}">
                  <a16:creationId xmlns:a16="http://schemas.microsoft.com/office/drawing/2014/main" id="{73E8583F-914F-41F2-9D72-733DE9640A93}"/>
                </a:ext>
              </a:extLst>
            </p:cNvPr>
            <p:cNvGrpSpPr/>
            <p:nvPr/>
          </p:nvGrpSpPr>
          <p:grpSpPr>
            <a:xfrm>
              <a:off x="4089443" y="1972642"/>
              <a:ext cx="1175022" cy="1050913"/>
              <a:chOff x="6442429" y="2235864"/>
              <a:chExt cx="814455" cy="728430"/>
            </a:xfrm>
          </p:grpSpPr>
          <p:sp>
            <p:nvSpPr>
              <p:cNvPr id="13" name="Rectangle 487">
                <a:extLst>
                  <a:ext uri="{FF2B5EF4-FFF2-40B4-BE49-F238E27FC236}">
                    <a16:creationId xmlns:a16="http://schemas.microsoft.com/office/drawing/2014/main" id="{DCFC472A-C247-44BC-958E-7A49BFD4745C}"/>
                  </a:ext>
                </a:extLst>
              </p:cNvPr>
              <p:cNvSpPr>
                <a:spLocks noChangeArrowheads="1"/>
              </p:cNvSpPr>
              <p:nvPr/>
            </p:nvSpPr>
            <p:spPr bwMode="auto">
              <a:xfrm>
                <a:off x="6692176" y="2596610"/>
                <a:ext cx="148461" cy="156786"/>
              </a:xfrm>
              <a:prstGeom prst="rect">
                <a:avLst/>
              </a:prstGeom>
              <a:solidFill>
                <a:srgbClr val="E67E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88">
                <a:extLst>
                  <a:ext uri="{FF2B5EF4-FFF2-40B4-BE49-F238E27FC236}">
                    <a16:creationId xmlns:a16="http://schemas.microsoft.com/office/drawing/2014/main" id="{E23E2943-9286-4FE1-9372-001323522709}"/>
                  </a:ext>
                </a:extLst>
              </p:cNvPr>
              <p:cNvSpPr>
                <a:spLocks/>
              </p:cNvSpPr>
              <p:nvPr/>
            </p:nvSpPr>
            <p:spPr bwMode="auto">
              <a:xfrm>
                <a:off x="6525678" y="2702059"/>
                <a:ext cx="481458" cy="248360"/>
              </a:xfrm>
              <a:custGeom>
                <a:avLst/>
                <a:gdLst>
                  <a:gd name="T0" fmla="*/ 19 w 147"/>
                  <a:gd name="T1" fmla="*/ 69 h 76"/>
                  <a:gd name="T2" fmla="*/ 96 w 147"/>
                  <a:gd name="T3" fmla="*/ 74 h 76"/>
                  <a:gd name="T4" fmla="*/ 137 w 147"/>
                  <a:gd name="T5" fmla="*/ 67 h 76"/>
                  <a:gd name="T6" fmla="*/ 131 w 147"/>
                  <a:gd name="T7" fmla="*/ 12 h 76"/>
                  <a:gd name="T8" fmla="*/ 96 w 147"/>
                  <a:gd name="T9" fmla="*/ 0 h 76"/>
                  <a:gd name="T10" fmla="*/ 96 w 147"/>
                  <a:gd name="T11" fmla="*/ 14 h 76"/>
                  <a:gd name="T12" fmla="*/ 79 w 147"/>
                  <a:gd name="T13" fmla="*/ 16 h 76"/>
                  <a:gd name="T14" fmla="*/ 74 w 147"/>
                  <a:gd name="T15" fmla="*/ 16 h 76"/>
                  <a:gd name="T16" fmla="*/ 69 w 147"/>
                  <a:gd name="T17" fmla="*/ 16 h 76"/>
                  <a:gd name="T18" fmla="*/ 51 w 147"/>
                  <a:gd name="T19" fmla="*/ 13 h 76"/>
                  <a:gd name="T20" fmla="*/ 51 w 147"/>
                  <a:gd name="T21" fmla="*/ 0 h 76"/>
                  <a:gd name="T22" fmla="*/ 17 w 147"/>
                  <a:gd name="T23" fmla="*/ 12 h 76"/>
                  <a:gd name="T24" fmla="*/ 19 w 147"/>
                  <a:gd name="T25" fmla="*/ 6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76">
                    <a:moveTo>
                      <a:pt x="19" y="69"/>
                    </a:moveTo>
                    <a:cubicBezTo>
                      <a:pt x="31" y="72"/>
                      <a:pt x="82" y="76"/>
                      <a:pt x="96" y="74"/>
                    </a:cubicBezTo>
                    <a:cubicBezTo>
                      <a:pt x="110" y="73"/>
                      <a:pt x="124" y="71"/>
                      <a:pt x="137" y="67"/>
                    </a:cubicBezTo>
                    <a:cubicBezTo>
                      <a:pt x="146" y="64"/>
                      <a:pt x="147" y="18"/>
                      <a:pt x="131" y="12"/>
                    </a:cubicBezTo>
                    <a:cubicBezTo>
                      <a:pt x="96" y="0"/>
                      <a:pt x="96" y="0"/>
                      <a:pt x="96" y="0"/>
                    </a:cubicBezTo>
                    <a:cubicBezTo>
                      <a:pt x="97" y="5"/>
                      <a:pt x="96" y="9"/>
                      <a:pt x="96" y="14"/>
                    </a:cubicBezTo>
                    <a:cubicBezTo>
                      <a:pt x="79" y="16"/>
                      <a:pt x="79" y="16"/>
                      <a:pt x="79" y="16"/>
                    </a:cubicBezTo>
                    <a:cubicBezTo>
                      <a:pt x="77" y="16"/>
                      <a:pt x="76" y="16"/>
                      <a:pt x="74" y="16"/>
                    </a:cubicBezTo>
                    <a:cubicBezTo>
                      <a:pt x="72" y="16"/>
                      <a:pt x="71" y="16"/>
                      <a:pt x="69" y="16"/>
                    </a:cubicBezTo>
                    <a:cubicBezTo>
                      <a:pt x="51" y="13"/>
                      <a:pt x="51" y="13"/>
                      <a:pt x="51" y="13"/>
                    </a:cubicBezTo>
                    <a:cubicBezTo>
                      <a:pt x="51" y="9"/>
                      <a:pt x="51" y="4"/>
                      <a:pt x="51" y="0"/>
                    </a:cubicBezTo>
                    <a:cubicBezTo>
                      <a:pt x="17" y="12"/>
                      <a:pt x="17" y="12"/>
                      <a:pt x="17" y="12"/>
                    </a:cubicBezTo>
                    <a:cubicBezTo>
                      <a:pt x="0" y="19"/>
                      <a:pt x="8" y="66"/>
                      <a:pt x="19" y="69"/>
                    </a:cubicBezTo>
                    <a:close/>
                  </a:path>
                </a:pathLst>
              </a:custGeom>
              <a:solidFill>
                <a:srgbClr val="BD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89">
                <a:extLst>
                  <a:ext uri="{FF2B5EF4-FFF2-40B4-BE49-F238E27FC236}">
                    <a16:creationId xmlns:a16="http://schemas.microsoft.com/office/drawing/2014/main" id="{F6176A85-881C-40DB-980D-981709B00D94}"/>
                  </a:ext>
                </a:extLst>
              </p:cNvPr>
              <p:cNvSpPr>
                <a:spLocks/>
              </p:cNvSpPr>
              <p:nvPr/>
            </p:nvSpPr>
            <p:spPr bwMode="auto">
              <a:xfrm>
                <a:off x="6442429" y="2702059"/>
                <a:ext cx="650731" cy="262235"/>
              </a:xfrm>
              <a:custGeom>
                <a:avLst/>
                <a:gdLst>
                  <a:gd name="T0" fmla="*/ 197 w 198"/>
                  <a:gd name="T1" fmla="*/ 41 h 80"/>
                  <a:gd name="T2" fmla="*/ 156 w 198"/>
                  <a:gd name="T3" fmla="*/ 7 h 80"/>
                  <a:gd name="T4" fmla="*/ 121 w 198"/>
                  <a:gd name="T5" fmla="*/ 0 h 80"/>
                  <a:gd name="T6" fmla="*/ 99 w 198"/>
                  <a:gd name="T7" fmla="*/ 25 h 80"/>
                  <a:gd name="T8" fmla="*/ 76 w 198"/>
                  <a:gd name="T9" fmla="*/ 0 h 80"/>
                  <a:gd name="T10" fmla="*/ 42 w 198"/>
                  <a:gd name="T11" fmla="*/ 7 h 80"/>
                  <a:gd name="T12" fmla="*/ 0 w 198"/>
                  <a:gd name="T13" fmla="*/ 41 h 80"/>
                  <a:gd name="T14" fmla="*/ 0 w 198"/>
                  <a:gd name="T15" fmla="*/ 46 h 80"/>
                  <a:gd name="T16" fmla="*/ 88 w 198"/>
                  <a:gd name="T17" fmla="*/ 80 h 80"/>
                  <a:gd name="T18" fmla="*/ 88 w 198"/>
                  <a:gd name="T19" fmla="*/ 80 h 80"/>
                  <a:gd name="T20" fmla="*/ 89 w 198"/>
                  <a:gd name="T21" fmla="*/ 80 h 80"/>
                  <a:gd name="T22" fmla="*/ 108 w 198"/>
                  <a:gd name="T23" fmla="*/ 80 h 80"/>
                  <a:gd name="T24" fmla="*/ 110 w 198"/>
                  <a:gd name="T25" fmla="*/ 80 h 80"/>
                  <a:gd name="T26" fmla="*/ 110 w 198"/>
                  <a:gd name="T27" fmla="*/ 80 h 80"/>
                  <a:gd name="T28" fmla="*/ 198 w 198"/>
                  <a:gd name="T29" fmla="*/ 46 h 80"/>
                  <a:gd name="T30" fmla="*/ 197 w 198"/>
                  <a:gd name="T3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8" h="80">
                    <a:moveTo>
                      <a:pt x="197" y="41"/>
                    </a:moveTo>
                    <a:cubicBezTo>
                      <a:pt x="195" y="25"/>
                      <a:pt x="173" y="14"/>
                      <a:pt x="156" y="7"/>
                    </a:cubicBezTo>
                    <a:cubicBezTo>
                      <a:pt x="121" y="0"/>
                      <a:pt x="121" y="0"/>
                      <a:pt x="121" y="0"/>
                    </a:cubicBezTo>
                    <a:cubicBezTo>
                      <a:pt x="121" y="1"/>
                      <a:pt x="124" y="25"/>
                      <a:pt x="99" y="25"/>
                    </a:cubicBezTo>
                    <a:cubicBezTo>
                      <a:pt x="74" y="26"/>
                      <a:pt x="76" y="1"/>
                      <a:pt x="76" y="0"/>
                    </a:cubicBezTo>
                    <a:cubicBezTo>
                      <a:pt x="42" y="7"/>
                      <a:pt x="42" y="7"/>
                      <a:pt x="42" y="7"/>
                    </a:cubicBezTo>
                    <a:cubicBezTo>
                      <a:pt x="25" y="14"/>
                      <a:pt x="3" y="25"/>
                      <a:pt x="0" y="41"/>
                    </a:cubicBezTo>
                    <a:cubicBezTo>
                      <a:pt x="0" y="43"/>
                      <a:pt x="0" y="45"/>
                      <a:pt x="0" y="46"/>
                    </a:cubicBezTo>
                    <a:cubicBezTo>
                      <a:pt x="3" y="64"/>
                      <a:pt x="42" y="78"/>
                      <a:pt x="88" y="80"/>
                    </a:cubicBezTo>
                    <a:cubicBezTo>
                      <a:pt x="88" y="80"/>
                      <a:pt x="88" y="80"/>
                      <a:pt x="88" y="80"/>
                    </a:cubicBezTo>
                    <a:cubicBezTo>
                      <a:pt x="89" y="80"/>
                      <a:pt x="89" y="80"/>
                      <a:pt x="89" y="80"/>
                    </a:cubicBezTo>
                    <a:cubicBezTo>
                      <a:pt x="108" y="80"/>
                      <a:pt x="108" y="80"/>
                      <a:pt x="108" y="80"/>
                    </a:cubicBezTo>
                    <a:cubicBezTo>
                      <a:pt x="109" y="80"/>
                      <a:pt x="109" y="80"/>
                      <a:pt x="110" y="80"/>
                    </a:cubicBezTo>
                    <a:cubicBezTo>
                      <a:pt x="110" y="80"/>
                      <a:pt x="110" y="80"/>
                      <a:pt x="110" y="80"/>
                    </a:cubicBezTo>
                    <a:cubicBezTo>
                      <a:pt x="156" y="78"/>
                      <a:pt x="195" y="64"/>
                      <a:pt x="198" y="46"/>
                    </a:cubicBezTo>
                    <a:cubicBezTo>
                      <a:pt x="198" y="45"/>
                      <a:pt x="198" y="43"/>
                      <a:pt x="197" y="41"/>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90">
                <a:extLst>
                  <a:ext uri="{FF2B5EF4-FFF2-40B4-BE49-F238E27FC236}">
                    <a16:creationId xmlns:a16="http://schemas.microsoft.com/office/drawing/2014/main" id="{588D6C61-1124-4674-8A69-62A54FCC08C4}"/>
                  </a:ext>
                </a:extLst>
              </p:cNvPr>
              <p:cNvSpPr>
                <a:spLocks/>
              </p:cNvSpPr>
              <p:nvPr/>
            </p:nvSpPr>
            <p:spPr bwMode="auto">
              <a:xfrm>
                <a:off x="6583953" y="2235864"/>
                <a:ext cx="242810" cy="284435"/>
              </a:xfrm>
              <a:custGeom>
                <a:avLst/>
                <a:gdLst>
                  <a:gd name="T0" fmla="*/ 66 w 74"/>
                  <a:gd name="T1" fmla="*/ 12 h 87"/>
                  <a:gd name="T2" fmla="*/ 41 w 74"/>
                  <a:gd name="T3" fmla="*/ 3 h 87"/>
                  <a:gd name="T4" fmla="*/ 3 w 74"/>
                  <a:gd name="T5" fmla="*/ 67 h 87"/>
                  <a:gd name="T6" fmla="*/ 8 w 74"/>
                  <a:gd name="T7" fmla="*/ 86 h 87"/>
                  <a:gd name="T8" fmla="*/ 14 w 74"/>
                  <a:gd name="T9" fmla="*/ 63 h 87"/>
                  <a:gd name="T10" fmla="*/ 23 w 74"/>
                  <a:gd name="T11" fmla="*/ 42 h 87"/>
                  <a:gd name="T12" fmla="*/ 41 w 74"/>
                  <a:gd name="T13" fmla="*/ 44 h 87"/>
                  <a:gd name="T14" fmla="*/ 66 w 74"/>
                  <a:gd name="T15" fmla="*/ 12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87">
                    <a:moveTo>
                      <a:pt x="66" y="12"/>
                    </a:moveTo>
                    <a:cubicBezTo>
                      <a:pt x="63" y="9"/>
                      <a:pt x="53" y="0"/>
                      <a:pt x="41" y="3"/>
                    </a:cubicBezTo>
                    <a:cubicBezTo>
                      <a:pt x="13" y="9"/>
                      <a:pt x="0" y="37"/>
                      <a:pt x="3" y="67"/>
                    </a:cubicBezTo>
                    <a:cubicBezTo>
                      <a:pt x="3" y="67"/>
                      <a:pt x="5" y="85"/>
                      <a:pt x="8" y="86"/>
                    </a:cubicBezTo>
                    <a:cubicBezTo>
                      <a:pt x="13" y="87"/>
                      <a:pt x="11" y="67"/>
                      <a:pt x="14" y="63"/>
                    </a:cubicBezTo>
                    <a:cubicBezTo>
                      <a:pt x="18" y="57"/>
                      <a:pt x="14" y="47"/>
                      <a:pt x="23" y="42"/>
                    </a:cubicBezTo>
                    <a:cubicBezTo>
                      <a:pt x="32" y="37"/>
                      <a:pt x="34" y="41"/>
                      <a:pt x="41" y="44"/>
                    </a:cubicBezTo>
                    <a:cubicBezTo>
                      <a:pt x="45" y="33"/>
                      <a:pt x="74" y="25"/>
                      <a:pt x="66" y="12"/>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91">
                <a:extLst>
                  <a:ext uri="{FF2B5EF4-FFF2-40B4-BE49-F238E27FC236}">
                    <a16:creationId xmlns:a16="http://schemas.microsoft.com/office/drawing/2014/main" id="{C1CA6B80-E8F9-4665-A38A-A525129A7921}"/>
                  </a:ext>
                </a:extLst>
              </p:cNvPr>
              <p:cNvSpPr>
                <a:spLocks/>
              </p:cNvSpPr>
              <p:nvPr/>
            </p:nvSpPr>
            <p:spPr bwMode="auto">
              <a:xfrm>
                <a:off x="6804563" y="2235864"/>
                <a:ext cx="166498" cy="281660"/>
              </a:xfrm>
              <a:custGeom>
                <a:avLst/>
                <a:gdLst>
                  <a:gd name="T0" fmla="*/ 9 w 51"/>
                  <a:gd name="T1" fmla="*/ 34 h 86"/>
                  <a:gd name="T2" fmla="*/ 2 w 51"/>
                  <a:gd name="T3" fmla="*/ 12 h 86"/>
                  <a:gd name="T4" fmla="*/ 29 w 51"/>
                  <a:gd name="T5" fmla="*/ 11 h 86"/>
                  <a:gd name="T6" fmla="*/ 41 w 51"/>
                  <a:gd name="T7" fmla="*/ 66 h 86"/>
                  <a:gd name="T8" fmla="*/ 36 w 51"/>
                  <a:gd name="T9" fmla="*/ 85 h 86"/>
                  <a:gd name="T10" fmla="*/ 29 w 51"/>
                  <a:gd name="T11" fmla="*/ 57 h 86"/>
                  <a:gd name="T12" fmla="*/ 9 w 51"/>
                  <a:gd name="T13" fmla="*/ 34 h 86"/>
                </a:gdLst>
                <a:ahLst/>
                <a:cxnLst>
                  <a:cxn ang="0">
                    <a:pos x="T0" y="T1"/>
                  </a:cxn>
                  <a:cxn ang="0">
                    <a:pos x="T2" y="T3"/>
                  </a:cxn>
                  <a:cxn ang="0">
                    <a:pos x="T4" y="T5"/>
                  </a:cxn>
                  <a:cxn ang="0">
                    <a:pos x="T6" y="T7"/>
                  </a:cxn>
                  <a:cxn ang="0">
                    <a:pos x="T8" y="T9"/>
                  </a:cxn>
                  <a:cxn ang="0">
                    <a:pos x="T10" y="T11"/>
                  </a:cxn>
                  <a:cxn ang="0">
                    <a:pos x="T12" y="T13"/>
                  </a:cxn>
                </a:cxnLst>
                <a:rect l="0" t="0" r="r" b="b"/>
                <a:pathLst>
                  <a:path w="51" h="86">
                    <a:moveTo>
                      <a:pt x="9" y="34"/>
                    </a:moveTo>
                    <a:cubicBezTo>
                      <a:pt x="2" y="30"/>
                      <a:pt x="0" y="18"/>
                      <a:pt x="2" y="12"/>
                    </a:cubicBezTo>
                    <a:cubicBezTo>
                      <a:pt x="5" y="2"/>
                      <a:pt x="16" y="0"/>
                      <a:pt x="29" y="11"/>
                    </a:cubicBezTo>
                    <a:cubicBezTo>
                      <a:pt x="43" y="21"/>
                      <a:pt x="51" y="47"/>
                      <a:pt x="41" y="66"/>
                    </a:cubicBezTo>
                    <a:cubicBezTo>
                      <a:pt x="40" y="67"/>
                      <a:pt x="39" y="85"/>
                      <a:pt x="36" y="85"/>
                    </a:cubicBezTo>
                    <a:cubicBezTo>
                      <a:pt x="32" y="86"/>
                      <a:pt x="35" y="72"/>
                      <a:pt x="29" y="57"/>
                    </a:cubicBezTo>
                    <a:cubicBezTo>
                      <a:pt x="27" y="52"/>
                      <a:pt x="19" y="40"/>
                      <a:pt x="9" y="34"/>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92">
                <a:extLst>
                  <a:ext uri="{FF2B5EF4-FFF2-40B4-BE49-F238E27FC236}">
                    <a16:creationId xmlns:a16="http://schemas.microsoft.com/office/drawing/2014/main" id="{DC76C319-F1AD-456A-99CB-3E307D21C6C3}"/>
                  </a:ext>
                </a:extLst>
              </p:cNvPr>
              <p:cNvSpPr>
                <a:spLocks/>
              </p:cNvSpPr>
              <p:nvPr/>
            </p:nvSpPr>
            <p:spPr bwMode="auto">
              <a:xfrm>
                <a:off x="6581178" y="2251126"/>
                <a:ext cx="374621" cy="410696"/>
              </a:xfrm>
              <a:custGeom>
                <a:avLst/>
                <a:gdLst>
                  <a:gd name="T0" fmla="*/ 110 w 114"/>
                  <a:gd name="T1" fmla="*/ 50 h 125"/>
                  <a:gd name="T2" fmla="*/ 105 w 114"/>
                  <a:gd name="T3" fmla="*/ 52 h 125"/>
                  <a:gd name="T4" fmla="*/ 55 w 114"/>
                  <a:gd name="T5" fmla="*/ 0 h 125"/>
                  <a:gd name="T6" fmla="*/ 9 w 114"/>
                  <a:gd name="T7" fmla="*/ 52 h 125"/>
                  <a:gd name="T8" fmla="*/ 4 w 114"/>
                  <a:gd name="T9" fmla="*/ 50 h 125"/>
                  <a:gd name="T10" fmla="*/ 2 w 114"/>
                  <a:gd name="T11" fmla="*/ 68 h 125"/>
                  <a:gd name="T12" fmla="*/ 11 w 114"/>
                  <a:gd name="T13" fmla="*/ 83 h 125"/>
                  <a:gd name="T14" fmla="*/ 30 w 114"/>
                  <a:gd name="T15" fmla="*/ 111 h 125"/>
                  <a:gd name="T16" fmla="*/ 57 w 114"/>
                  <a:gd name="T17" fmla="*/ 125 h 125"/>
                  <a:gd name="T18" fmla="*/ 81 w 114"/>
                  <a:gd name="T19" fmla="*/ 113 h 125"/>
                  <a:gd name="T20" fmla="*/ 103 w 114"/>
                  <a:gd name="T21" fmla="*/ 83 h 125"/>
                  <a:gd name="T22" fmla="*/ 112 w 114"/>
                  <a:gd name="T23" fmla="*/ 68 h 125"/>
                  <a:gd name="T24" fmla="*/ 110 w 114"/>
                  <a:gd name="T25" fmla="*/ 5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25">
                    <a:moveTo>
                      <a:pt x="110" y="50"/>
                    </a:moveTo>
                    <a:cubicBezTo>
                      <a:pt x="108" y="49"/>
                      <a:pt x="107" y="50"/>
                      <a:pt x="105" y="52"/>
                    </a:cubicBezTo>
                    <a:cubicBezTo>
                      <a:pt x="102" y="21"/>
                      <a:pt x="80" y="0"/>
                      <a:pt x="55" y="0"/>
                    </a:cubicBezTo>
                    <a:cubicBezTo>
                      <a:pt x="31" y="0"/>
                      <a:pt x="12" y="21"/>
                      <a:pt x="9" y="52"/>
                    </a:cubicBezTo>
                    <a:cubicBezTo>
                      <a:pt x="7" y="50"/>
                      <a:pt x="5" y="49"/>
                      <a:pt x="4" y="50"/>
                    </a:cubicBezTo>
                    <a:cubicBezTo>
                      <a:pt x="1" y="51"/>
                      <a:pt x="0" y="59"/>
                      <a:pt x="2" y="68"/>
                    </a:cubicBezTo>
                    <a:cubicBezTo>
                      <a:pt x="4" y="76"/>
                      <a:pt x="8" y="82"/>
                      <a:pt x="11" y="83"/>
                    </a:cubicBezTo>
                    <a:cubicBezTo>
                      <a:pt x="14" y="96"/>
                      <a:pt x="21" y="105"/>
                      <a:pt x="30" y="111"/>
                    </a:cubicBezTo>
                    <a:cubicBezTo>
                      <a:pt x="39" y="118"/>
                      <a:pt x="49" y="125"/>
                      <a:pt x="57" y="125"/>
                    </a:cubicBezTo>
                    <a:cubicBezTo>
                      <a:pt x="63" y="125"/>
                      <a:pt x="72" y="119"/>
                      <a:pt x="81" y="113"/>
                    </a:cubicBezTo>
                    <a:cubicBezTo>
                      <a:pt x="106" y="97"/>
                      <a:pt x="100" y="96"/>
                      <a:pt x="103" y="83"/>
                    </a:cubicBezTo>
                    <a:cubicBezTo>
                      <a:pt x="106" y="82"/>
                      <a:pt x="110" y="76"/>
                      <a:pt x="112" y="68"/>
                    </a:cubicBezTo>
                    <a:cubicBezTo>
                      <a:pt x="114" y="59"/>
                      <a:pt x="113" y="50"/>
                      <a:pt x="110" y="50"/>
                    </a:cubicBez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93">
                <a:extLst>
                  <a:ext uri="{FF2B5EF4-FFF2-40B4-BE49-F238E27FC236}">
                    <a16:creationId xmlns:a16="http://schemas.microsoft.com/office/drawing/2014/main" id="{FD656BC4-767E-4869-BA56-C74732885E8C}"/>
                  </a:ext>
                </a:extLst>
              </p:cNvPr>
              <p:cNvSpPr>
                <a:spLocks/>
              </p:cNvSpPr>
              <p:nvPr/>
            </p:nvSpPr>
            <p:spPr bwMode="auto">
              <a:xfrm>
                <a:off x="6686627" y="2579960"/>
                <a:ext cx="163723" cy="98512"/>
              </a:xfrm>
              <a:custGeom>
                <a:avLst/>
                <a:gdLst>
                  <a:gd name="T0" fmla="*/ 48 w 50"/>
                  <a:gd name="T1" fmla="*/ 12 h 30"/>
                  <a:gd name="T2" fmla="*/ 25 w 50"/>
                  <a:gd name="T3" fmla="*/ 0 h 30"/>
                  <a:gd name="T4" fmla="*/ 1 w 50"/>
                  <a:gd name="T5" fmla="*/ 12 h 30"/>
                  <a:gd name="T6" fmla="*/ 12 w 50"/>
                  <a:gd name="T7" fmla="*/ 25 h 30"/>
                  <a:gd name="T8" fmla="*/ 15 w 50"/>
                  <a:gd name="T9" fmla="*/ 22 h 30"/>
                  <a:gd name="T10" fmla="*/ 12 w 50"/>
                  <a:gd name="T11" fmla="*/ 12 h 30"/>
                  <a:gd name="T12" fmla="*/ 27 w 50"/>
                  <a:gd name="T13" fmla="*/ 11 h 30"/>
                  <a:gd name="T14" fmla="*/ 37 w 50"/>
                  <a:gd name="T15" fmla="*/ 15 h 30"/>
                  <a:gd name="T16" fmla="*/ 37 w 50"/>
                  <a:gd name="T17" fmla="*/ 21 h 30"/>
                  <a:gd name="T18" fmla="*/ 34 w 50"/>
                  <a:gd name="T19" fmla="*/ 26 h 30"/>
                  <a:gd name="T20" fmla="*/ 38 w 50"/>
                  <a:gd name="T21" fmla="*/ 30 h 30"/>
                  <a:gd name="T22" fmla="*/ 48 w 50"/>
                  <a:gd name="T23"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30">
                    <a:moveTo>
                      <a:pt x="48" y="12"/>
                    </a:moveTo>
                    <a:cubicBezTo>
                      <a:pt x="46" y="2"/>
                      <a:pt x="33" y="0"/>
                      <a:pt x="25" y="0"/>
                    </a:cubicBezTo>
                    <a:cubicBezTo>
                      <a:pt x="18" y="0"/>
                      <a:pt x="3" y="1"/>
                      <a:pt x="1" y="12"/>
                    </a:cubicBezTo>
                    <a:cubicBezTo>
                      <a:pt x="0" y="18"/>
                      <a:pt x="5" y="29"/>
                      <a:pt x="12" y="25"/>
                    </a:cubicBezTo>
                    <a:cubicBezTo>
                      <a:pt x="13" y="25"/>
                      <a:pt x="16" y="23"/>
                      <a:pt x="15" y="22"/>
                    </a:cubicBezTo>
                    <a:cubicBezTo>
                      <a:pt x="14" y="20"/>
                      <a:pt x="9" y="15"/>
                      <a:pt x="12" y="12"/>
                    </a:cubicBezTo>
                    <a:cubicBezTo>
                      <a:pt x="16" y="9"/>
                      <a:pt x="22" y="11"/>
                      <a:pt x="27" y="11"/>
                    </a:cubicBezTo>
                    <a:cubicBezTo>
                      <a:pt x="30" y="11"/>
                      <a:pt x="36" y="10"/>
                      <a:pt x="37" y="15"/>
                    </a:cubicBezTo>
                    <a:cubicBezTo>
                      <a:pt x="37" y="17"/>
                      <a:pt x="38" y="20"/>
                      <a:pt x="37" y="21"/>
                    </a:cubicBezTo>
                    <a:cubicBezTo>
                      <a:pt x="35" y="23"/>
                      <a:pt x="35" y="24"/>
                      <a:pt x="34" y="26"/>
                    </a:cubicBezTo>
                    <a:cubicBezTo>
                      <a:pt x="34" y="29"/>
                      <a:pt x="36" y="30"/>
                      <a:pt x="38" y="30"/>
                    </a:cubicBezTo>
                    <a:cubicBezTo>
                      <a:pt x="45" y="29"/>
                      <a:pt x="50" y="19"/>
                      <a:pt x="48" y="12"/>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94">
                <a:extLst>
                  <a:ext uri="{FF2B5EF4-FFF2-40B4-BE49-F238E27FC236}">
                    <a16:creationId xmlns:a16="http://schemas.microsoft.com/office/drawing/2014/main" id="{4036D424-B7BD-4EBC-BAB4-2D4861225F3B}"/>
                  </a:ext>
                </a:extLst>
              </p:cNvPr>
              <p:cNvSpPr>
                <a:spLocks noEditPoints="1"/>
              </p:cNvSpPr>
              <p:nvPr/>
            </p:nvSpPr>
            <p:spPr bwMode="auto">
              <a:xfrm>
                <a:off x="6603377" y="2241414"/>
                <a:ext cx="328835" cy="482845"/>
              </a:xfrm>
              <a:custGeom>
                <a:avLst/>
                <a:gdLst>
                  <a:gd name="T0" fmla="*/ 95 w 100"/>
                  <a:gd name="T1" fmla="*/ 66 h 147"/>
                  <a:gd name="T2" fmla="*/ 99 w 100"/>
                  <a:gd name="T3" fmla="*/ 48 h 147"/>
                  <a:gd name="T4" fmla="*/ 51 w 100"/>
                  <a:gd name="T5" fmla="*/ 0 h 147"/>
                  <a:gd name="T6" fmla="*/ 50 w 100"/>
                  <a:gd name="T7" fmla="*/ 0 h 147"/>
                  <a:gd name="T8" fmla="*/ 50 w 100"/>
                  <a:gd name="T9" fmla="*/ 0 h 147"/>
                  <a:gd name="T10" fmla="*/ 50 w 100"/>
                  <a:gd name="T11" fmla="*/ 0 h 147"/>
                  <a:gd name="T12" fmla="*/ 49 w 100"/>
                  <a:gd name="T13" fmla="*/ 0 h 147"/>
                  <a:gd name="T14" fmla="*/ 0 w 100"/>
                  <a:gd name="T15" fmla="*/ 48 h 147"/>
                  <a:gd name="T16" fmla="*/ 4 w 100"/>
                  <a:gd name="T17" fmla="*/ 66 h 147"/>
                  <a:gd name="T18" fmla="*/ 4 w 100"/>
                  <a:gd name="T19" fmla="*/ 69 h 147"/>
                  <a:gd name="T20" fmla="*/ 4 w 100"/>
                  <a:gd name="T21" fmla="*/ 86 h 147"/>
                  <a:gd name="T22" fmla="*/ 18 w 100"/>
                  <a:gd name="T23" fmla="*/ 126 h 147"/>
                  <a:gd name="T24" fmla="*/ 50 w 100"/>
                  <a:gd name="T25" fmla="*/ 146 h 147"/>
                  <a:gd name="T26" fmla="*/ 81 w 100"/>
                  <a:gd name="T27" fmla="*/ 127 h 147"/>
                  <a:gd name="T28" fmla="*/ 96 w 100"/>
                  <a:gd name="T29" fmla="*/ 86 h 147"/>
                  <a:gd name="T30" fmla="*/ 96 w 100"/>
                  <a:gd name="T31" fmla="*/ 69 h 147"/>
                  <a:gd name="T32" fmla="*/ 95 w 100"/>
                  <a:gd name="T33" fmla="*/ 66 h 147"/>
                  <a:gd name="T34" fmla="*/ 92 w 100"/>
                  <a:gd name="T35" fmla="*/ 84 h 147"/>
                  <a:gd name="T36" fmla="*/ 82 w 100"/>
                  <a:gd name="T37" fmla="*/ 108 h 147"/>
                  <a:gd name="T38" fmla="*/ 63 w 100"/>
                  <a:gd name="T39" fmla="*/ 118 h 147"/>
                  <a:gd name="T40" fmla="*/ 56 w 100"/>
                  <a:gd name="T41" fmla="*/ 120 h 147"/>
                  <a:gd name="T42" fmla="*/ 50 w 100"/>
                  <a:gd name="T43" fmla="*/ 120 h 147"/>
                  <a:gd name="T44" fmla="*/ 44 w 100"/>
                  <a:gd name="T45" fmla="*/ 120 h 147"/>
                  <a:gd name="T46" fmla="*/ 35 w 100"/>
                  <a:gd name="T47" fmla="*/ 117 h 147"/>
                  <a:gd name="T48" fmla="*/ 16 w 100"/>
                  <a:gd name="T49" fmla="*/ 107 h 147"/>
                  <a:gd name="T50" fmla="*/ 8 w 100"/>
                  <a:gd name="T51" fmla="*/ 84 h 147"/>
                  <a:gd name="T52" fmla="*/ 9 w 100"/>
                  <a:gd name="T53" fmla="*/ 62 h 147"/>
                  <a:gd name="T54" fmla="*/ 12 w 100"/>
                  <a:gd name="T55" fmla="*/ 55 h 147"/>
                  <a:gd name="T56" fmla="*/ 20 w 100"/>
                  <a:gd name="T57" fmla="*/ 40 h 147"/>
                  <a:gd name="T58" fmla="*/ 49 w 100"/>
                  <a:gd name="T59" fmla="*/ 44 h 147"/>
                  <a:gd name="T60" fmla="*/ 50 w 100"/>
                  <a:gd name="T61" fmla="*/ 44 h 147"/>
                  <a:gd name="T62" fmla="*/ 80 w 100"/>
                  <a:gd name="T63" fmla="*/ 40 h 147"/>
                  <a:gd name="T64" fmla="*/ 87 w 100"/>
                  <a:gd name="T65" fmla="*/ 55 h 147"/>
                  <a:gd name="T66" fmla="*/ 90 w 100"/>
                  <a:gd name="T67" fmla="*/ 62 h 147"/>
                  <a:gd name="T68" fmla="*/ 92 w 100"/>
                  <a:gd name="T69" fmla="*/ 8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 h="147">
                    <a:moveTo>
                      <a:pt x="95" y="66"/>
                    </a:moveTo>
                    <a:cubicBezTo>
                      <a:pt x="97" y="59"/>
                      <a:pt x="100" y="51"/>
                      <a:pt x="99" y="48"/>
                    </a:cubicBezTo>
                    <a:cubicBezTo>
                      <a:pt x="98" y="14"/>
                      <a:pt x="79" y="0"/>
                      <a:pt x="51" y="0"/>
                    </a:cubicBezTo>
                    <a:cubicBezTo>
                      <a:pt x="51" y="0"/>
                      <a:pt x="50" y="0"/>
                      <a:pt x="50" y="0"/>
                    </a:cubicBezTo>
                    <a:cubicBezTo>
                      <a:pt x="50" y="0"/>
                      <a:pt x="50" y="0"/>
                      <a:pt x="50" y="0"/>
                    </a:cubicBezTo>
                    <a:cubicBezTo>
                      <a:pt x="50" y="0"/>
                      <a:pt x="50" y="0"/>
                      <a:pt x="50" y="0"/>
                    </a:cubicBezTo>
                    <a:cubicBezTo>
                      <a:pt x="49" y="0"/>
                      <a:pt x="49" y="0"/>
                      <a:pt x="49" y="0"/>
                    </a:cubicBezTo>
                    <a:cubicBezTo>
                      <a:pt x="20" y="0"/>
                      <a:pt x="2" y="14"/>
                      <a:pt x="0" y="48"/>
                    </a:cubicBezTo>
                    <a:cubicBezTo>
                      <a:pt x="0" y="51"/>
                      <a:pt x="2" y="59"/>
                      <a:pt x="4" y="66"/>
                    </a:cubicBezTo>
                    <a:cubicBezTo>
                      <a:pt x="4" y="67"/>
                      <a:pt x="4" y="68"/>
                      <a:pt x="4" y="69"/>
                    </a:cubicBezTo>
                    <a:cubicBezTo>
                      <a:pt x="4" y="75"/>
                      <a:pt x="3" y="81"/>
                      <a:pt x="4" y="86"/>
                    </a:cubicBezTo>
                    <a:cubicBezTo>
                      <a:pt x="7" y="111"/>
                      <a:pt x="16" y="124"/>
                      <a:pt x="18" y="126"/>
                    </a:cubicBezTo>
                    <a:cubicBezTo>
                      <a:pt x="26" y="141"/>
                      <a:pt x="41" y="147"/>
                      <a:pt x="50" y="146"/>
                    </a:cubicBezTo>
                    <a:cubicBezTo>
                      <a:pt x="59" y="147"/>
                      <a:pt x="72" y="141"/>
                      <a:pt x="81" y="127"/>
                    </a:cubicBezTo>
                    <a:cubicBezTo>
                      <a:pt x="82" y="124"/>
                      <a:pt x="94" y="114"/>
                      <a:pt x="96" y="86"/>
                    </a:cubicBezTo>
                    <a:cubicBezTo>
                      <a:pt x="96" y="81"/>
                      <a:pt x="96" y="75"/>
                      <a:pt x="96" y="69"/>
                    </a:cubicBezTo>
                    <a:cubicBezTo>
                      <a:pt x="95" y="68"/>
                      <a:pt x="95" y="67"/>
                      <a:pt x="95" y="66"/>
                    </a:cubicBezTo>
                    <a:close/>
                    <a:moveTo>
                      <a:pt x="92" y="84"/>
                    </a:moveTo>
                    <a:cubicBezTo>
                      <a:pt x="89" y="93"/>
                      <a:pt x="85" y="105"/>
                      <a:pt x="82" y="108"/>
                    </a:cubicBezTo>
                    <a:cubicBezTo>
                      <a:pt x="82" y="108"/>
                      <a:pt x="73" y="114"/>
                      <a:pt x="63" y="118"/>
                    </a:cubicBezTo>
                    <a:cubicBezTo>
                      <a:pt x="61" y="119"/>
                      <a:pt x="58" y="120"/>
                      <a:pt x="56" y="120"/>
                    </a:cubicBezTo>
                    <a:cubicBezTo>
                      <a:pt x="54" y="120"/>
                      <a:pt x="50" y="120"/>
                      <a:pt x="50" y="120"/>
                    </a:cubicBezTo>
                    <a:cubicBezTo>
                      <a:pt x="50" y="120"/>
                      <a:pt x="46" y="120"/>
                      <a:pt x="44" y="120"/>
                    </a:cubicBezTo>
                    <a:cubicBezTo>
                      <a:pt x="41" y="119"/>
                      <a:pt x="38" y="118"/>
                      <a:pt x="35" y="117"/>
                    </a:cubicBezTo>
                    <a:cubicBezTo>
                      <a:pt x="26" y="114"/>
                      <a:pt x="16" y="107"/>
                      <a:pt x="16" y="107"/>
                    </a:cubicBezTo>
                    <a:cubicBezTo>
                      <a:pt x="13" y="104"/>
                      <a:pt x="10" y="93"/>
                      <a:pt x="8" y="84"/>
                    </a:cubicBezTo>
                    <a:cubicBezTo>
                      <a:pt x="5" y="77"/>
                      <a:pt x="9" y="63"/>
                      <a:pt x="9" y="62"/>
                    </a:cubicBezTo>
                    <a:cubicBezTo>
                      <a:pt x="10" y="59"/>
                      <a:pt x="11" y="56"/>
                      <a:pt x="12" y="55"/>
                    </a:cubicBezTo>
                    <a:cubicBezTo>
                      <a:pt x="16" y="49"/>
                      <a:pt x="13" y="43"/>
                      <a:pt x="20" y="40"/>
                    </a:cubicBezTo>
                    <a:cubicBezTo>
                      <a:pt x="32" y="33"/>
                      <a:pt x="31" y="44"/>
                      <a:pt x="49" y="44"/>
                    </a:cubicBezTo>
                    <a:cubicBezTo>
                      <a:pt x="50" y="44"/>
                      <a:pt x="50" y="44"/>
                      <a:pt x="50" y="44"/>
                    </a:cubicBezTo>
                    <a:cubicBezTo>
                      <a:pt x="69" y="44"/>
                      <a:pt x="67" y="33"/>
                      <a:pt x="80" y="40"/>
                    </a:cubicBezTo>
                    <a:cubicBezTo>
                      <a:pt x="87" y="43"/>
                      <a:pt x="83" y="49"/>
                      <a:pt x="87" y="55"/>
                    </a:cubicBezTo>
                    <a:cubicBezTo>
                      <a:pt x="88" y="56"/>
                      <a:pt x="89" y="59"/>
                      <a:pt x="90" y="62"/>
                    </a:cubicBezTo>
                    <a:cubicBezTo>
                      <a:pt x="90" y="63"/>
                      <a:pt x="94" y="77"/>
                      <a:pt x="92" y="84"/>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95">
                <a:extLst>
                  <a:ext uri="{FF2B5EF4-FFF2-40B4-BE49-F238E27FC236}">
                    <a16:creationId xmlns:a16="http://schemas.microsoft.com/office/drawing/2014/main" id="{B76C3E38-F1E3-443E-BAB8-2EA440F020AB}"/>
                  </a:ext>
                </a:extLst>
              </p:cNvPr>
              <p:cNvSpPr>
                <a:spLocks/>
              </p:cNvSpPr>
              <p:nvPr/>
            </p:nvSpPr>
            <p:spPr bwMode="auto">
              <a:xfrm>
                <a:off x="6672752" y="2702059"/>
                <a:ext cx="95737" cy="81862"/>
              </a:xfrm>
              <a:custGeom>
                <a:avLst/>
                <a:gdLst>
                  <a:gd name="T0" fmla="*/ 6 w 29"/>
                  <a:gd name="T1" fmla="*/ 0 h 25"/>
                  <a:gd name="T2" fmla="*/ 13 w 29"/>
                  <a:gd name="T3" fmla="*/ 11 h 25"/>
                  <a:gd name="T4" fmla="*/ 29 w 29"/>
                  <a:gd name="T5" fmla="*/ 16 h 25"/>
                  <a:gd name="T6" fmla="*/ 0 w 29"/>
                  <a:gd name="T7" fmla="*/ 25 h 25"/>
                  <a:gd name="T8" fmla="*/ 6 w 29"/>
                  <a:gd name="T9" fmla="*/ 0 h 25"/>
                </a:gdLst>
                <a:ahLst/>
                <a:cxnLst>
                  <a:cxn ang="0">
                    <a:pos x="T0" y="T1"/>
                  </a:cxn>
                  <a:cxn ang="0">
                    <a:pos x="T2" y="T3"/>
                  </a:cxn>
                  <a:cxn ang="0">
                    <a:pos x="T4" y="T5"/>
                  </a:cxn>
                  <a:cxn ang="0">
                    <a:pos x="T6" y="T7"/>
                  </a:cxn>
                  <a:cxn ang="0">
                    <a:pos x="T8" y="T9"/>
                  </a:cxn>
                </a:cxnLst>
                <a:rect l="0" t="0" r="r" b="b"/>
                <a:pathLst>
                  <a:path w="29" h="25">
                    <a:moveTo>
                      <a:pt x="6" y="0"/>
                    </a:moveTo>
                    <a:cubicBezTo>
                      <a:pt x="6" y="0"/>
                      <a:pt x="6" y="7"/>
                      <a:pt x="13" y="11"/>
                    </a:cubicBezTo>
                    <a:cubicBezTo>
                      <a:pt x="20" y="15"/>
                      <a:pt x="29" y="16"/>
                      <a:pt x="29" y="16"/>
                    </a:cubicBezTo>
                    <a:cubicBezTo>
                      <a:pt x="0" y="25"/>
                      <a:pt x="0" y="25"/>
                      <a:pt x="0" y="25"/>
                    </a:cubicBezTo>
                    <a:lnTo>
                      <a:pt x="6" y="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96">
                <a:extLst>
                  <a:ext uri="{FF2B5EF4-FFF2-40B4-BE49-F238E27FC236}">
                    <a16:creationId xmlns:a16="http://schemas.microsoft.com/office/drawing/2014/main" id="{50614446-F131-41BA-B2A7-EBAAD86F568B}"/>
                  </a:ext>
                </a:extLst>
              </p:cNvPr>
              <p:cNvSpPr>
                <a:spLocks/>
              </p:cNvSpPr>
              <p:nvPr/>
            </p:nvSpPr>
            <p:spPr bwMode="auto">
              <a:xfrm>
                <a:off x="6768489" y="2702059"/>
                <a:ext cx="94349" cy="81862"/>
              </a:xfrm>
              <a:custGeom>
                <a:avLst/>
                <a:gdLst>
                  <a:gd name="T0" fmla="*/ 22 w 29"/>
                  <a:gd name="T1" fmla="*/ 0 h 25"/>
                  <a:gd name="T2" fmla="*/ 16 w 29"/>
                  <a:gd name="T3" fmla="*/ 11 h 25"/>
                  <a:gd name="T4" fmla="*/ 0 w 29"/>
                  <a:gd name="T5" fmla="*/ 16 h 25"/>
                  <a:gd name="T6" fmla="*/ 29 w 29"/>
                  <a:gd name="T7" fmla="*/ 25 h 25"/>
                  <a:gd name="T8" fmla="*/ 22 w 29"/>
                  <a:gd name="T9" fmla="*/ 0 h 25"/>
                </a:gdLst>
                <a:ahLst/>
                <a:cxnLst>
                  <a:cxn ang="0">
                    <a:pos x="T0" y="T1"/>
                  </a:cxn>
                  <a:cxn ang="0">
                    <a:pos x="T2" y="T3"/>
                  </a:cxn>
                  <a:cxn ang="0">
                    <a:pos x="T4" y="T5"/>
                  </a:cxn>
                  <a:cxn ang="0">
                    <a:pos x="T6" y="T7"/>
                  </a:cxn>
                  <a:cxn ang="0">
                    <a:pos x="T8" y="T9"/>
                  </a:cxn>
                </a:cxnLst>
                <a:rect l="0" t="0" r="r" b="b"/>
                <a:pathLst>
                  <a:path w="29" h="25">
                    <a:moveTo>
                      <a:pt x="22" y="0"/>
                    </a:moveTo>
                    <a:cubicBezTo>
                      <a:pt x="22" y="0"/>
                      <a:pt x="23" y="7"/>
                      <a:pt x="16" y="11"/>
                    </a:cubicBezTo>
                    <a:cubicBezTo>
                      <a:pt x="8" y="15"/>
                      <a:pt x="0" y="16"/>
                      <a:pt x="0" y="16"/>
                    </a:cubicBezTo>
                    <a:cubicBezTo>
                      <a:pt x="29" y="25"/>
                      <a:pt x="29" y="25"/>
                      <a:pt x="29" y="25"/>
                    </a:cubicBezTo>
                    <a:lnTo>
                      <a:pt x="22" y="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97">
                <a:extLst>
                  <a:ext uri="{FF2B5EF4-FFF2-40B4-BE49-F238E27FC236}">
                    <a16:creationId xmlns:a16="http://schemas.microsoft.com/office/drawing/2014/main" id="{4ECA1F57-EC94-430C-843D-0F39514B1569}"/>
                  </a:ext>
                </a:extLst>
              </p:cNvPr>
              <p:cNvSpPr>
                <a:spLocks noEditPoints="1"/>
              </p:cNvSpPr>
              <p:nvPr/>
            </p:nvSpPr>
            <p:spPr bwMode="auto">
              <a:xfrm>
                <a:off x="6636677" y="2448149"/>
                <a:ext cx="262235" cy="92962"/>
              </a:xfrm>
              <a:custGeom>
                <a:avLst/>
                <a:gdLst>
                  <a:gd name="T0" fmla="*/ 78 w 80"/>
                  <a:gd name="T1" fmla="*/ 6 h 28"/>
                  <a:gd name="T2" fmla="*/ 60 w 80"/>
                  <a:gd name="T3" fmla="*/ 1 h 28"/>
                  <a:gd name="T4" fmla="*/ 46 w 80"/>
                  <a:gd name="T5" fmla="*/ 8 h 28"/>
                  <a:gd name="T6" fmla="*/ 34 w 80"/>
                  <a:gd name="T7" fmla="*/ 8 h 28"/>
                  <a:gd name="T8" fmla="*/ 19 w 80"/>
                  <a:gd name="T9" fmla="*/ 1 h 28"/>
                  <a:gd name="T10" fmla="*/ 1 w 80"/>
                  <a:gd name="T11" fmla="*/ 6 h 28"/>
                  <a:gd name="T12" fmla="*/ 3 w 80"/>
                  <a:gd name="T13" fmla="*/ 11 h 28"/>
                  <a:gd name="T14" fmla="*/ 5 w 80"/>
                  <a:gd name="T15" fmla="*/ 19 h 28"/>
                  <a:gd name="T16" fmla="*/ 15 w 80"/>
                  <a:gd name="T17" fmla="*/ 28 h 28"/>
                  <a:gd name="T18" fmla="*/ 22 w 80"/>
                  <a:gd name="T19" fmla="*/ 28 h 28"/>
                  <a:gd name="T20" fmla="*/ 31 w 80"/>
                  <a:gd name="T21" fmla="*/ 21 h 28"/>
                  <a:gd name="T22" fmla="*/ 34 w 80"/>
                  <a:gd name="T23" fmla="*/ 11 h 28"/>
                  <a:gd name="T24" fmla="*/ 36 w 80"/>
                  <a:gd name="T25" fmla="*/ 11 h 28"/>
                  <a:gd name="T26" fmla="*/ 43 w 80"/>
                  <a:gd name="T27" fmla="*/ 11 h 28"/>
                  <a:gd name="T28" fmla="*/ 45 w 80"/>
                  <a:gd name="T29" fmla="*/ 12 h 28"/>
                  <a:gd name="T30" fmla="*/ 48 w 80"/>
                  <a:gd name="T31" fmla="*/ 21 h 28"/>
                  <a:gd name="T32" fmla="*/ 58 w 80"/>
                  <a:gd name="T33" fmla="*/ 28 h 28"/>
                  <a:gd name="T34" fmla="*/ 64 w 80"/>
                  <a:gd name="T35" fmla="*/ 28 h 28"/>
                  <a:gd name="T36" fmla="*/ 74 w 80"/>
                  <a:gd name="T37" fmla="*/ 19 h 28"/>
                  <a:gd name="T38" fmla="*/ 76 w 80"/>
                  <a:gd name="T39" fmla="*/ 11 h 28"/>
                  <a:gd name="T40" fmla="*/ 78 w 80"/>
                  <a:gd name="T41" fmla="*/ 6 h 28"/>
                  <a:gd name="T42" fmla="*/ 27 w 80"/>
                  <a:gd name="T43" fmla="*/ 24 h 28"/>
                  <a:gd name="T44" fmla="*/ 22 w 80"/>
                  <a:gd name="T45" fmla="*/ 26 h 28"/>
                  <a:gd name="T46" fmla="*/ 15 w 80"/>
                  <a:gd name="T47" fmla="*/ 26 h 28"/>
                  <a:gd name="T48" fmla="*/ 9 w 80"/>
                  <a:gd name="T49" fmla="*/ 24 h 28"/>
                  <a:gd name="T50" fmla="*/ 6 w 80"/>
                  <a:gd name="T51" fmla="*/ 8 h 28"/>
                  <a:gd name="T52" fmla="*/ 28 w 80"/>
                  <a:gd name="T53" fmla="*/ 6 h 28"/>
                  <a:gd name="T54" fmla="*/ 31 w 80"/>
                  <a:gd name="T55" fmla="*/ 10 h 28"/>
                  <a:gd name="T56" fmla="*/ 27 w 80"/>
                  <a:gd name="T57" fmla="*/ 24 h 28"/>
                  <a:gd name="T58" fmla="*/ 70 w 80"/>
                  <a:gd name="T59" fmla="*/ 24 h 28"/>
                  <a:gd name="T60" fmla="*/ 64 w 80"/>
                  <a:gd name="T61" fmla="*/ 26 h 28"/>
                  <a:gd name="T62" fmla="*/ 58 w 80"/>
                  <a:gd name="T63" fmla="*/ 26 h 28"/>
                  <a:gd name="T64" fmla="*/ 52 w 80"/>
                  <a:gd name="T65" fmla="*/ 24 h 28"/>
                  <a:gd name="T66" fmla="*/ 48 w 80"/>
                  <a:gd name="T67" fmla="*/ 10 h 28"/>
                  <a:gd name="T68" fmla="*/ 51 w 80"/>
                  <a:gd name="T69" fmla="*/ 6 h 28"/>
                  <a:gd name="T70" fmla="*/ 73 w 80"/>
                  <a:gd name="T71" fmla="*/ 8 h 28"/>
                  <a:gd name="T72" fmla="*/ 70 w 80"/>
                  <a:gd name="T73"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28">
                    <a:moveTo>
                      <a:pt x="78" y="6"/>
                    </a:moveTo>
                    <a:cubicBezTo>
                      <a:pt x="78" y="5"/>
                      <a:pt x="68" y="0"/>
                      <a:pt x="60" y="1"/>
                    </a:cubicBezTo>
                    <a:cubicBezTo>
                      <a:pt x="54" y="2"/>
                      <a:pt x="48" y="6"/>
                      <a:pt x="46" y="8"/>
                    </a:cubicBezTo>
                    <a:cubicBezTo>
                      <a:pt x="44" y="7"/>
                      <a:pt x="39" y="6"/>
                      <a:pt x="34" y="8"/>
                    </a:cubicBezTo>
                    <a:cubicBezTo>
                      <a:pt x="31" y="6"/>
                      <a:pt x="26" y="2"/>
                      <a:pt x="19" y="1"/>
                    </a:cubicBezTo>
                    <a:cubicBezTo>
                      <a:pt x="11" y="0"/>
                      <a:pt x="2" y="5"/>
                      <a:pt x="1" y="6"/>
                    </a:cubicBezTo>
                    <a:cubicBezTo>
                      <a:pt x="0" y="8"/>
                      <a:pt x="2" y="9"/>
                      <a:pt x="3" y="11"/>
                    </a:cubicBezTo>
                    <a:cubicBezTo>
                      <a:pt x="3" y="12"/>
                      <a:pt x="5" y="18"/>
                      <a:pt x="5" y="19"/>
                    </a:cubicBezTo>
                    <a:cubicBezTo>
                      <a:pt x="6" y="24"/>
                      <a:pt x="9" y="28"/>
                      <a:pt x="15" y="28"/>
                    </a:cubicBezTo>
                    <a:cubicBezTo>
                      <a:pt x="22" y="28"/>
                      <a:pt x="22" y="28"/>
                      <a:pt x="22" y="28"/>
                    </a:cubicBezTo>
                    <a:cubicBezTo>
                      <a:pt x="27" y="28"/>
                      <a:pt x="30" y="25"/>
                      <a:pt x="31" y="21"/>
                    </a:cubicBezTo>
                    <a:cubicBezTo>
                      <a:pt x="32" y="18"/>
                      <a:pt x="34" y="14"/>
                      <a:pt x="34" y="11"/>
                    </a:cubicBezTo>
                    <a:cubicBezTo>
                      <a:pt x="35" y="11"/>
                      <a:pt x="35" y="11"/>
                      <a:pt x="36" y="11"/>
                    </a:cubicBezTo>
                    <a:cubicBezTo>
                      <a:pt x="39" y="10"/>
                      <a:pt x="43" y="11"/>
                      <a:pt x="43" y="11"/>
                    </a:cubicBezTo>
                    <a:cubicBezTo>
                      <a:pt x="44" y="11"/>
                      <a:pt x="45" y="11"/>
                      <a:pt x="45" y="12"/>
                    </a:cubicBezTo>
                    <a:cubicBezTo>
                      <a:pt x="46" y="14"/>
                      <a:pt x="47" y="18"/>
                      <a:pt x="48" y="21"/>
                    </a:cubicBezTo>
                    <a:cubicBezTo>
                      <a:pt x="50" y="25"/>
                      <a:pt x="52" y="28"/>
                      <a:pt x="58" y="28"/>
                    </a:cubicBezTo>
                    <a:cubicBezTo>
                      <a:pt x="64" y="28"/>
                      <a:pt x="64" y="28"/>
                      <a:pt x="64" y="28"/>
                    </a:cubicBezTo>
                    <a:cubicBezTo>
                      <a:pt x="70" y="28"/>
                      <a:pt x="73" y="24"/>
                      <a:pt x="74" y="19"/>
                    </a:cubicBezTo>
                    <a:cubicBezTo>
                      <a:pt x="75" y="18"/>
                      <a:pt x="76" y="12"/>
                      <a:pt x="76" y="11"/>
                    </a:cubicBezTo>
                    <a:cubicBezTo>
                      <a:pt x="77" y="9"/>
                      <a:pt x="80" y="8"/>
                      <a:pt x="78" y="6"/>
                    </a:cubicBezTo>
                    <a:close/>
                    <a:moveTo>
                      <a:pt x="27" y="24"/>
                    </a:moveTo>
                    <a:cubicBezTo>
                      <a:pt x="26" y="25"/>
                      <a:pt x="24" y="26"/>
                      <a:pt x="22" y="26"/>
                    </a:cubicBezTo>
                    <a:cubicBezTo>
                      <a:pt x="15" y="26"/>
                      <a:pt x="15" y="26"/>
                      <a:pt x="15" y="26"/>
                    </a:cubicBezTo>
                    <a:cubicBezTo>
                      <a:pt x="13" y="26"/>
                      <a:pt x="11" y="25"/>
                      <a:pt x="9" y="24"/>
                    </a:cubicBezTo>
                    <a:cubicBezTo>
                      <a:pt x="6" y="20"/>
                      <a:pt x="4" y="12"/>
                      <a:pt x="6" y="8"/>
                    </a:cubicBezTo>
                    <a:cubicBezTo>
                      <a:pt x="8" y="5"/>
                      <a:pt x="18" y="1"/>
                      <a:pt x="28" y="6"/>
                    </a:cubicBezTo>
                    <a:cubicBezTo>
                      <a:pt x="29" y="7"/>
                      <a:pt x="30" y="8"/>
                      <a:pt x="31" y="10"/>
                    </a:cubicBezTo>
                    <a:cubicBezTo>
                      <a:pt x="33" y="13"/>
                      <a:pt x="31" y="20"/>
                      <a:pt x="27" y="24"/>
                    </a:cubicBezTo>
                    <a:close/>
                    <a:moveTo>
                      <a:pt x="70" y="24"/>
                    </a:moveTo>
                    <a:cubicBezTo>
                      <a:pt x="69" y="25"/>
                      <a:pt x="67" y="26"/>
                      <a:pt x="64" y="26"/>
                    </a:cubicBezTo>
                    <a:cubicBezTo>
                      <a:pt x="58" y="26"/>
                      <a:pt x="58" y="26"/>
                      <a:pt x="58" y="26"/>
                    </a:cubicBezTo>
                    <a:cubicBezTo>
                      <a:pt x="55" y="26"/>
                      <a:pt x="53" y="25"/>
                      <a:pt x="52" y="24"/>
                    </a:cubicBezTo>
                    <a:cubicBezTo>
                      <a:pt x="49" y="20"/>
                      <a:pt x="47" y="13"/>
                      <a:pt x="48" y="10"/>
                    </a:cubicBezTo>
                    <a:cubicBezTo>
                      <a:pt x="49" y="8"/>
                      <a:pt x="50" y="7"/>
                      <a:pt x="51" y="6"/>
                    </a:cubicBezTo>
                    <a:cubicBezTo>
                      <a:pt x="62" y="1"/>
                      <a:pt x="71" y="5"/>
                      <a:pt x="73" y="8"/>
                    </a:cubicBezTo>
                    <a:cubicBezTo>
                      <a:pt x="75" y="12"/>
                      <a:pt x="74" y="20"/>
                      <a:pt x="70" y="24"/>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10">
                <a:extLst>
                  <a:ext uri="{FF2B5EF4-FFF2-40B4-BE49-F238E27FC236}">
                    <a16:creationId xmlns:a16="http://schemas.microsoft.com/office/drawing/2014/main" id="{5BC1493A-73C2-4557-9301-B7E05A26AC78}"/>
                  </a:ext>
                </a:extLst>
              </p:cNvPr>
              <p:cNvSpPr>
                <a:spLocks/>
              </p:cNvSpPr>
              <p:nvPr/>
            </p:nvSpPr>
            <p:spPr bwMode="auto">
              <a:xfrm>
                <a:off x="6939149" y="2363512"/>
                <a:ext cx="317735" cy="291372"/>
              </a:xfrm>
              <a:custGeom>
                <a:avLst/>
                <a:gdLst>
                  <a:gd name="T0" fmla="*/ 52 w 97"/>
                  <a:gd name="T1" fmla="*/ 0 h 89"/>
                  <a:gd name="T2" fmla="*/ 8 w 97"/>
                  <a:gd name="T3" fmla="*/ 37 h 89"/>
                  <a:gd name="T4" fmla="*/ 23 w 97"/>
                  <a:gd name="T5" fmla="*/ 66 h 89"/>
                  <a:gd name="T6" fmla="*/ 2 w 97"/>
                  <a:gd name="T7" fmla="*/ 85 h 89"/>
                  <a:gd name="T8" fmla="*/ 43 w 97"/>
                  <a:gd name="T9" fmla="*/ 74 h 89"/>
                  <a:gd name="T10" fmla="*/ 52 w 97"/>
                  <a:gd name="T11" fmla="*/ 75 h 89"/>
                  <a:gd name="T12" fmla="*/ 97 w 97"/>
                  <a:gd name="T13" fmla="*/ 37 h 89"/>
                  <a:gd name="T14" fmla="*/ 52 w 97"/>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89">
                    <a:moveTo>
                      <a:pt x="52" y="0"/>
                    </a:moveTo>
                    <a:cubicBezTo>
                      <a:pt x="28" y="0"/>
                      <a:pt x="8" y="17"/>
                      <a:pt x="8" y="37"/>
                    </a:cubicBezTo>
                    <a:cubicBezTo>
                      <a:pt x="8" y="49"/>
                      <a:pt x="14" y="59"/>
                      <a:pt x="23" y="66"/>
                    </a:cubicBezTo>
                    <a:cubicBezTo>
                      <a:pt x="17" y="76"/>
                      <a:pt x="0" y="85"/>
                      <a:pt x="2" y="85"/>
                    </a:cubicBezTo>
                    <a:cubicBezTo>
                      <a:pt x="22" y="89"/>
                      <a:pt x="36" y="80"/>
                      <a:pt x="43" y="74"/>
                    </a:cubicBezTo>
                    <a:cubicBezTo>
                      <a:pt x="46" y="75"/>
                      <a:pt x="49" y="75"/>
                      <a:pt x="52" y="75"/>
                    </a:cubicBezTo>
                    <a:cubicBezTo>
                      <a:pt x="77" y="75"/>
                      <a:pt x="97" y="58"/>
                      <a:pt x="97" y="37"/>
                    </a:cubicBezTo>
                    <a:cubicBezTo>
                      <a:pt x="97" y="17"/>
                      <a:pt x="77" y="0"/>
                      <a:pt x="52" y="0"/>
                    </a:cubicBezTo>
                    <a:close/>
                  </a:path>
                </a:pathLst>
              </a:custGeom>
              <a:solidFill>
                <a:srgbClr val="E67E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文本框 11">
              <a:extLst>
                <a:ext uri="{FF2B5EF4-FFF2-40B4-BE49-F238E27FC236}">
                  <a16:creationId xmlns:a16="http://schemas.microsoft.com/office/drawing/2014/main" id="{75FE5088-C3BF-4D88-9793-D8E80226A380}"/>
                </a:ext>
              </a:extLst>
            </p:cNvPr>
            <p:cNvSpPr txBox="1"/>
            <p:nvPr/>
          </p:nvSpPr>
          <p:spPr>
            <a:xfrm>
              <a:off x="3962542" y="2949327"/>
              <a:ext cx="1169985" cy="369332"/>
            </a:xfrm>
            <a:prstGeom prst="rect">
              <a:avLst/>
            </a:prstGeom>
            <a:noFill/>
          </p:spPr>
          <p:txBody>
            <a:bodyPr wrap="square" rtlCol="0">
              <a:spAutoFit/>
            </a:bodyPr>
            <a:lstStyle/>
            <a:p>
              <a:pPr algn="ctr"/>
              <a:r>
                <a:rPr lang="zh-CN" altLang="en-US" dirty="0">
                  <a:solidFill>
                    <a:schemeClr val="bg1"/>
                  </a:solidFill>
                  <a:latin typeface="幼圆" panose="02010509060101010101" pitchFamily="49" charset="-122"/>
                  <a:ea typeface="幼圆" panose="02010509060101010101" pitchFamily="49" charset="-122"/>
                </a:rPr>
                <a:t>导师</a:t>
              </a:r>
            </a:p>
          </p:txBody>
        </p:sp>
      </p:grpSp>
      <p:grpSp>
        <p:nvGrpSpPr>
          <p:cNvPr id="25" name="组合 24">
            <a:extLst>
              <a:ext uri="{FF2B5EF4-FFF2-40B4-BE49-F238E27FC236}">
                <a16:creationId xmlns:a16="http://schemas.microsoft.com/office/drawing/2014/main" id="{7E92269A-91C4-4240-A87F-1934EB7F440B}"/>
              </a:ext>
            </a:extLst>
          </p:cNvPr>
          <p:cNvGrpSpPr/>
          <p:nvPr/>
        </p:nvGrpSpPr>
        <p:grpSpPr>
          <a:xfrm>
            <a:off x="8318225" y="2853602"/>
            <a:ext cx="1836000" cy="1800000"/>
            <a:chOff x="7800637" y="967923"/>
            <a:chExt cx="1821769" cy="1795406"/>
          </a:xfrm>
        </p:grpSpPr>
        <p:sp>
          <p:nvSpPr>
            <p:cNvPr id="26" name="Freeform 5">
              <a:extLst>
                <a:ext uri="{FF2B5EF4-FFF2-40B4-BE49-F238E27FC236}">
                  <a16:creationId xmlns:a16="http://schemas.microsoft.com/office/drawing/2014/main" id="{5761BE2F-943B-45B3-9C6D-1431EA3EB406}"/>
                </a:ext>
              </a:extLst>
            </p:cNvPr>
            <p:cNvSpPr>
              <a:spLocks/>
            </p:cNvSpPr>
            <p:nvPr/>
          </p:nvSpPr>
          <p:spPr bwMode="auto">
            <a:xfrm>
              <a:off x="7839487" y="967923"/>
              <a:ext cx="1742682" cy="1795406"/>
            </a:xfrm>
            <a:custGeom>
              <a:avLst/>
              <a:gdLst>
                <a:gd name="T0" fmla="*/ 1190 w 1256"/>
                <a:gd name="T1" fmla="*/ 646 h 1294"/>
                <a:gd name="T2" fmla="*/ 1256 w 1256"/>
                <a:gd name="T3" fmla="*/ 501 h 1294"/>
                <a:gd name="T4" fmla="*/ 1133 w 1256"/>
                <a:gd name="T5" fmla="*/ 402 h 1294"/>
                <a:gd name="T6" fmla="*/ 1131 w 1256"/>
                <a:gd name="T7" fmla="*/ 243 h 1294"/>
                <a:gd name="T8" fmla="*/ 977 w 1256"/>
                <a:gd name="T9" fmla="*/ 205 h 1294"/>
                <a:gd name="T10" fmla="*/ 909 w 1256"/>
                <a:gd name="T11" fmla="*/ 64 h 1294"/>
                <a:gd name="T12" fmla="*/ 752 w 1256"/>
                <a:gd name="T13" fmla="*/ 97 h 1294"/>
                <a:gd name="T14" fmla="*/ 627 w 1256"/>
                <a:gd name="T15" fmla="*/ 0 h 1294"/>
                <a:gd name="T16" fmla="*/ 504 w 1256"/>
                <a:gd name="T17" fmla="*/ 97 h 1294"/>
                <a:gd name="T18" fmla="*/ 348 w 1256"/>
                <a:gd name="T19" fmla="*/ 64 h 1294"/>
                <a:gd name="T20" fmla="*/ 277 w 1256"/>
                <a:gd name="T21" fmla="*/ 205 h 1294"/>
                <a:gd name="T22" fmla="*/ 123 w 1256"/>
                <a:gd name="T23" fmla="*/ 243 h 1294"/>
                <a:gd name="T24" fmla="*/ 121 w 1256"/>
                <a:gd name="T25" fmla="*/ 402 h 1294"/>
                <a:gd name="T26" fmla="*/ 0 w 1256"/>
                <a:gd name="T27" fmla="*/ 501 h 1294"/>
                <a:gd name="T28" fmla="*/ 66 w 1256"/>
                <a:gd name="T29" fmla="*/ 646 h 1294"/>
                <a:gd name="T30" fmla="*/ 0 w 1256"/>
                <a:gd name="T31" fmla="*/ 790 h 1294"/>
                <a:gd name="T32" fmla="*/ 121 w 1256"/>
                <a:gd name="T33" fmla="*/ 892 h 1294"/>
                <a:gd name="T34" fmla="*/ 123 w 1256"/>
                <a:gd name="T35" fmla="*/ 1050 h 1294"/>
                <a:gd name="T36" fmla="*/ 277 w 1256"/>
                <a:gd name="T37" fmla="*/ 1088 h 1294"/>
                <a:gd name="T38" fmla="*/ 348 w 1256"/>
                <a:gd name="T39" fmla="*/ 1230 h 1294"/>
                <a:gd name="T40" fmla="*/ 504 w 1256"/>
                <a:gd name="T41" fmla="*/ 1197 h 1294"/>
                <a:gd name="T42" fmla="*/ 627 w 1256"/>
                <a:gd name="T43" fmla="*/ 1294 h 1294"/>
                <a:gd name="T44" fmla="*/ 752 w 1256"/>
                <a:gd name="T45" fmla="*/ 1197 h 1294"/>
                <a:gd name="T46" fmla="*/ 909 w 1256"/>
                <a:gd name="T47" fmla="*/ 1230 h 1294"/>
                <a:gd name="T48" fmla="*/ 977 w 1256"/>
                <a:gd name="T49" fmla="*/ 1088 h 1294"/>
                <a:gd name="T50" fmla="*/ 1131 w 1256"/>
                <a:gd name="T51" fmla="*/ 1050 h 1294"/>
                <a:gd name="T52" fmla="*/ 1133 w 1256"/>
                <a:gd name="T53" fmla="*/ 892 h 1294"/>
                <a:gd name="T54" fmla="*/ 1256 w 1256"/>
                <a:gd name="T55" fmla="*/ 790 h 1294"/>
                <a:gd name="T56" fmla="*/ 1190 w 1256"/>
                <a:gd name="T57" fmla="*/ 646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6" h="1294">
                  <a:moveTo>
                    <a:pt x="1190" y="646"/>
                  </a:moveTo>
                  <a:lnTo>
                    <a:pt x="1256" y="501"/>
                  </a:lnTo>
                  <a:lnTo>
                    <a:pt x="1133" y="402"/>
                  </a:lnTo>
                  <a:lnTo>
                    <a:pt x="1131" y="243"/>
                  </a:lnTo>
                  <a:lnTo>
                    <a:pt x="977" y="205"/>
                  </a:lnTo>
                  <a:lnTo>
                    <a:pt x="909" y="64"/>
                  </a:lnTo>
                  <a:lnTo>
                    <a:pt x="752" y="97"/>
                  </a:lnTo>
                  <a:lnTo>
                    <a:pt x="627" y="0"/>
                  </a:lnTo>
                  <a:lnTo>
                    <a:pt x="504" y="97"/>
                  </a:lnTo>
                  <a:lnTo>
                    <a:pt x="348" y="64"/>
                  </a:lnTo>
                  <a:lnTo>
                    <a:pt x="277" y="205"/>
                  </a:lnTo>
                  <a:lnTo>
                    <a:pt x="123" y="243"/>
                  </a:lnTo>
                  <a:lnTo>
                    <a:pt x="121" y="402"/>
                  </a:lnTo>
                  <a:lnTo>
                    <a:pt x="0" y="501"/>
                  </a:lnTo>
                  <a:lnTo>
                    <a:pt x="66" y="646"/>
                  </a:lnTo>
                  <a:lnTo>
                    <a:pt x="0" y="790"/>
                  </a:lnTo>
                  <a:lnTo>
                    <a:pt x="121" y="892"/>
                  </a:lnTo>
                  <a:lnTo>
                    <a:pt x="123" y="1050"/>
                  </a:lnTo>
                  <a:lnTo>
                    <a:pt x="277" y="1088"/>
                  </a:lnTo>
                  <a:lnTo>
                    <a:pt x="348" y="1230"/>
                  </a:lnTo>
                  <a:lnTo>
                    <a:pt x="504" y="1197"/>
                  </a:lnTo>
                  <a:lnTo>
                    <a:pt x="627" y="1294"/>
                  </a:lnTo>
                  <a:lnTo>
                    <a:pt x="752" y="1197"/>
                  </a:lnTo>
                  <a:lnTo>
                    <a:pt x="909" y="1230"/>
                  </a:lnTo>
                  <a:lnTo>
                    <a:pt x="977" y="1088"/>
                  </a:lnTo>
                  <a:lnTo>
                    <a:pt x="1131" y="1050"/>
                  </a:lnTo>
                  <a:lnTo>
                    <a:pt x="1133" y="892"/>
                  </a:lnTo>
                  <a:lnTo>
                    <a:pt x="1256" y="790"/>
                  </a:lnTo>
                  <a:lnTo>
                    <a:pt x="1190" y="646"/>
                  </a:ln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
              <a:extLst>
                <a:ext uri="{FF2B5EF4-FFF2-40B4-BE49-F238E27FC236}">
                  <a16:creationId xmlns:a16="http://schemas.microsoft.com/office/drawing/2014/main" id="{6EE520A3-78EF-48DA-BFF2-B911B473BE00}"/>
                </a:ext>
              </a:extLst>
            </p:cNvPr>
            <p:cNvSpPr>
              <a:spLocks/>
            </p:cNvSpPr>
            <p:nvPr/>
          </p:nvSpPr>
          <p:spPr bwMode="auto">
            <a:xfrm>
              <a:off x="7839487" y="967923"/>
              <a:ext cx="1742682" cy="1795406"/>
            </a:xfrm>
            <a:custGeom>
              <a:avLst/>
              <a:gdLst>
                <a:gd name="T0" fmla="*/ 1190 w 1256"/>
                <a:gd name="T1" fmla="*/ 646 h 1294"/>
                <a:gd name="T2" fmla="*/ 1256 w 1256"/>
                <a:gd name="T3" fmla="*/ 501 h 1294"/>
                <a:gd name="T4" fmla="*/ 1133 w 1256"/>
                <a:gd name="T5" fmla="*/ 402 h 1294"/>
                <a:gd name="T6" fmla="*/ 1131 w 1256"/>
                <a:gd name="T7" fmla="*/ 243 h 1294"/>
                <a:gd name="T8" fmla="*/ 977 w 1256"/>
                <a:gd name="T9" fmla="*/ 205 h 1294"/>
                <a:gd name="T10" fmla="*/ 909 w 1256"/>
                <a:gd name="T11" fmla="*/ 64 h 1294"/>
                <a:gd name="T12" fmla="*/ 752 w 1256"/>
                <a:gd name="T13" fmla="*/ 97 h 1294"/>
                <a:gd name="T14" fmla="*/ 627 w 1256"/>
                <a:gd name="T15" fmla="*/ 0 h 1294"/>
                <a:gd name="T16" fmla="*/ 504 w 1256"/>
                <a:gd name="T17" fmla="*/ 97 h 1294"/>
                <a:gd name="T18" fmla="*/ 348 w 1256"/>
                <a:gd name="T19" fmla="*/ 64 h 1294"/>
                <a:gd name="T20" fmla="*/ 277 w 1256"/>
                <a:gd name="T21" fmla="*/ 205 h 1294"/>
                <a:gd name="T22" fmla="*/ 123 w 1256"/>
                <a:gd name="T23" fmla="*/ 243 h 1294"/>
                <a:gd name="T24" fmla="*/ 121 w 1256"/>
                <a:gd name="T25" fmla="*/ 402 h 1294"/>
                <a:gd name="T26" fmla="*/ 0 w 1256"/>
                <a:gd name="T27" fmla="*/ 501 h 1294"/>
                <a:gd name="T28" fmla="*/ 66 w 1256"/>
                <a:gd name="T29" fmla="*/ 646 h 1294"/>
                <a:gd name="T30" fmla="*/ 0 w 1256"/>
                <a:gd name="T31" fmla="*/ 790 h 1294"/>
                <a:gd name="T32" fmla="*/ 121 w 1256"/>
                <a:gd name="T33" fmla="*/ 892 h 1294"/>
                <a:gd name="T34" fmla="*/ 123 w 1256"/>
                <a:gd name="T35" fmla="*/ 1050 h 1294"/>
                <a:gd name="T36" fmla="*/ 277 w 1256"/>
                <a:gd name="T37" fmla="*/ 1088 h 1294"/>
                <a:gd name="T38" fmla="*/ 348 w 1256"/>
                <a:gd name="T39" fmla="*/ 1230 h 1294"/>
                <a:gd name="T40" fmla="*/ 504 w 1256"/>
                <a:gd name="T41" fmla="*/ 1197 h 1294"/>
                <a:gd name="T42" fmla="*/ 627 w 1256"/>
                <a:gd name="T43" fmla="*/ 1294 h 1294"/>
                <a:gd name="T44" fmla="*/ 752 w 1256"/>
                <a:gd name="T45" fmla="*/ 1197 h 1294"/>
                <a:gd name="T46" fmla="*/ 909 w 1256"/>
                <a:gd name="T47" fmla="*/ 1230 h 1294"/>
                <a:gd name="T48" fmla="*/ 977 w 1256"/>
                <a:gd name="T49" fmla="*/ 1088 h 1294"/>
                <a:gd name="T50" fmla="*/ 1131 w 1256"/>
                <a:gd name="T51" fmla="*/ 1050 h 1294"/>
                <a:gd name="T52" fmla="*/ 1133 w 1256"/>
                <a:gd name="T53" fmla="*/ 892 h 1294"/>
                <a:gd name="T54" fmla="*/ 1256 w 1256"/>
                <a:gd name="T55" fmla="*/ 790 h 1294"/>
                <a:gd name="T56" fmla="*/ 1190 w 1256"/>
                <a:gd name="T57" fmla="*/ 646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6" h="1294">
                  <a:moveTo>
                    <a:pt x="1190" y="646"/>
                  </a:moveTo>
                  <a:lnTo>
                    <a:pt x="1256" y="501"/>
                  </a:lnTo>
                  <a:lnTo>
                    <a:pt x="1133" y="402"/>
                  </a:lnTo>
                  <a:lnTo>
                    <a:pt x="1131" y="243"/>
                  </a:lnTo>
                  <a:lnTo>
                    <a:pt x="977" y="205"/>
                  </a:lnTo>
                  <a:lnTo>
                    <a:pt x="909" y="64"/>
                  </a:lnTo>
                  <a:lnTo>
                    <a:pt x="752" y="97"/>
                  </a:lnTo>
                  <a:lnTo>
                    <a:pt x="627" y="0"/>
                  </a:lnTo>
                  <a:lnTo>
                    <a:pt x="504" y="97"/>
                  </a:lnTo>
                  <a:lnTo>
                    <a:pt x="348" y="64"/>
                  </a:lnTo>
                  <a:lnTo>
                    <a:pt x="277" y="205"/>
                  </a:lnTo>
                  <a:lnTo>
                    <a:pt x="123" y="243"/>
                  </a:lnTo>
                  <a:lnTo>
                    <a:pt x="121" y="402"/>
                  </a:lnTo>
                  <a:lnTo>
                    <a:pt x="0" y="501"/>
                  </a:lnTo>
                  <a:lnTo>
                    <a:pt x="66" y="646"/>
                  </a:lnTo>
                  <a:lnTo>
                    <a:pt x="0" y="790"/>
                  </a:lnTo>
                  <a:lnTo>
                    <a:pt x="121" y="892"/>
                  </a:lnTo>
                  <a:lnTo>
                    <a:pt x="123" y="1050"/>
                  </a:lnTo>
                  <a:lnTo>
                    <a:pt x="277" y="1088"/>
                  </a:lnTo>
                  <a:lnTo>
                    <a:pt x="348" y="1230"/>
                  </a:lnTo>
                  <a:lnTo>
                    <a:pt x="504" y="1197"/>
                  </a:lnTo>
                  <a:lnTo>
                    <a:pt x="627" y="1294"/>
                  </a:lnTo>
                  <a:lnTo>
                    <a:pt x="752" y="1197"/>
                  </a:lnTo>
                  <a:lnTo>
                    <a:pt x="909" y="1230"/>
                  </a:lnTo>
                  <a:lnTo>
                    <a:pt x="977" y="1088"/>
                  </a:lnTo>
                  <a:lnTo>
                    <a:pt x="1131" y="1050"/>
                  </a:lnTo>
                  <a:lnTo>
                    <a:pt x="1133" y="892"/>
                  </a:lnTo>
                  <a:lnTo>
                    <a:pt x="1256" y="790"/>
                  </a:lnTo>
                  <a:lnTo>
                    <a:pt x="1190" y="64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B008E6C2-B7F0-459C-A9F5-242A9DA2F431}"/>
                </a:ext>
              </a:extLst>
            </p:cNvPr>
            <p:cNvSpPr>
              <a:spLocks/>
            </p:cNvSpPr>
            <p:nvPr/>
          </p:nvSpPr>
          <p:spPr bwMode="auto">
            <a:xfrm>
              <a:off x="7901924" y="1030360"/>
              <a:ext cx="1617808" cy="1667757"/>
            </a:xfrm>
            <a:custGeom>
              <a:avLst/>
              <a:gdLst>
                <a:gd name="T0" fmla="*/ 1105 w 1166"/>
                <a:gd name="T1" fmla="*/ 601 h 1202"/>
                <a:gd name="T2" fmla="*/ 1166 w 1166"/>
                <a:gd name="T3" fmla="*/ 466 h 1202"/>
                <a:gd name="T4" fmla="*/ 1053 w 1166"/>
                <a:gd name="T5" fmla="*/ 373 h 1202"/>
                <a:gd name="T6" fmla="*/ 1051 w 1166"/>
                <a:gd name="T7" fmla="*/ 224 h 1202"/>
                <a:gd name="T8" fmla="*/ 906 w 1166"/>
                <a:gd name="T9" fmla="*/ 191 h 1202"/>
                <a:gd name="T10" fmla="*/ 842 w 1166"/>
                <a:gd name="T11" fmla="*/ 59 h 1202"/>
                <a:gd name="T12" fmla="*/ 698 w 1166"/>
                <a:gd name="T13" fmla="*/ 89 h 1202"/>
                <a:gd name="T14" fmla="*/ 582 w 1166"/>
                <a:gd name="T15" fmla="*/ 0 h 1202"/>
                <a:gd name="T16" fmla="*/ 466 w 1166"/>
                <a:gd name="T17" fmla="*/ 89 h 1202"/>
                <a:gd name="T18" fmla="*/ 322 w 1166"/>
                <a:gd name="T19" fmla="*/ 61 h 1202"/>
                <a:gd name="T20" fmla="*/ 258 w 1166"/>
                <a:gd name="T21" fmla="*/ 191 h 1202"/>
                <a:gd name="T22" fmla="*/ 114 w 1166"/>
                <a:gd name="T23" fmla="*/ 227 h 1202"/>
                <a:gd name="T24" fmla="*/ 111 w 1166"/>
                <a:gd name="T25" fmla="*/ 376 h 1202"/>
                <a:gd name="T26" fmla="*/ 0 w 1166"/>
                <a:gd name="T27" fmla="*/ 468 h 1202"/>
                <a:gd name="T28" fmla="*/ 61 w 1166"/>
                <a:gd name="T29" fmla="*/ 603 h 1202"/>
                <a:gd name="T30" fmla="*/ 0 w 1166"/>
                <a:gd name="T31" fmla="*/ 736 h 1202"/>
                <a:gd name="T32" fmla="*/ 114 w 1166"/>
                <a:gd name="T33" fmla="*/ 830 h 1202"/>
                <a:gd name="T34" fmla="*/ 116 w 1166"/>
                <a:gd name="T35" fmla="*/ 977 h 1202"/>
                <a:gd name="T36" fmla="*/ 258 w 1166"/>
                <a:gd name="T37" fmla="*/ 1012 h 1202"/>
                <a:gd name="T38" fmla="*/ 324 w 1166"/>
                <a:gd name="T39" fmla="*/ 1143 h 1202"/>
                <a:gd name="T40" fmla="*/ 468 w 1166"/>
                <a:gd name="T41" fmla="*/ 1112 h 1202"/>
                <a:gd name="T42" fmla="*/ 584 w 1166"/>
                <a:gd name="T43" fmla="*/ 1202 h 1202"/>
                <a:gd name="T44" fmla="*/ 700 w 1166"/>
                <a:gd name="T45" fmla="*/ 1112 h 1202"/>
                <a:gd name="T46" fmla="*/ 845 w 1166"/>
                <a:gd name="T47" fmla="*/ 1143 h 1202"/>
                <a:gd name="T48" fmla="*/ 909 w 1166"/>
                <a:gd name="T49" fmla="*/ 1010 h 1202"/>
                <a:gd name="T50" fmla="*/ 1053 w 1166"/>
                <a:gd name="T51" fmla="*/ 975 h 1202"/>
                <a:gd name="T52" fmla="*/ 1053 w 1166"/>
                <a:gd name="T53" fmla="*/ 828 h 1202"/>
                <a:gd name="T54" fmla="*/ 1166 w 1166"/>
                <a:gd name="T55" fmla="*/ 733 h 1202"/>
                <a:gd name="T56" fmla="*/ 1105 w 1166"/>
                <a:gd name="T57" fmla="*/ 601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6" h="1202">
                  <a:moveTo>
                    <a:pt x="1105" y="601"/>
                  </a:moveTo>
                  <a:lnTo>
                    <a:pt x="1166" y="466"/>
                  </a:lnTo>
                  <a:lnTo>
                    <a:pt x="1053" y="373"/>
                  </a:lnTo>
                  <a:lnTo>
                    <a:pt x="1051" y="224"/>
                  </a:lnTo>
                  <a:lnTo>
                    <a:pt x="906" y="191"/>
                  </a:lnTo>
                  <a:lnTo>
                    <a:pt x="842" y="59"/>
                  </a:lnTo>
                  <a:lnTo>
                    <a:pt x="698" y="89"/>
                  </a:lnTo>
                  <a:lnTo>
                    <a:pt x="582" y="0"/>
                  </a:lnTo>
                  <a:lnTo>
                    <a:pt x="466" y="89"/>
                  </a:lnTo>
                  <a:lnTo>
                    <a:pt x="322" y="61"/>
                  </a:lnTo>
                  <a:lnTo>
                    <a:pt x="258" y="191"/>
                  </a:lnTo>
                  <a:lnTo>
                    <a:pt x="114" y="227"/>
                  </a:lnTo>
                  <a:lnTo>
                    <a:pt x="111" y="376"/>
                  </a:lnTo>
                  <a:lnTo>
                    <a:pt x="0" y="468"/>
                  </a:lnTo>
                  <a:lnTo>
                    <a:pt x="61" y="603"/>
                  </a:lnTo>
                  <a:lnTo>
                    <a:pt x="0" y="736"/>
                  </a:lnTo>
                  <a:lnTo>
                    <a:pt x="114" y="830"/>
                  </a:lnTo>
                  <a:lnTo>
                    <a:pt x="116" y="977"/>
                  </a:lnTo>
                  <a:lnTo>
                    <a:pt x="258" y="1012"/>
                  </a:lnTo>
                  <a:lnTo>
                    <a:pt x="324" y="1143"/>
                  </a:lnTo>
                  <a:lnTo>
                    <a:pt x="468" y="1112"/>
                  </a:lnTo>
                  <a:lnTo>
                    <a:pt x="584" y="1202"/>
                  </a:lnTo>
                  <a:lnTo>
                    <a:pt x="700" y="1112"/>
                  </a:lnTo>
                  <a:lnTo>
                    <a:pt x="845" y="1143"/>
                  </a:lnTo>
                  <a:lnTo>
                    <a:pt x="909" y="1010"/>
                  </a:lnTo>
                  <a:lnTo>
                    <a:pt x="1053" y="975"/>
                  </a:lnTo>
                  <a:lnTo>
                    <a:pt x="1053" y="828"/>
                  </a:lnTo>
                  <a:lnTo>
                    <a:pt x="1166" y="733"/>
                  </a:lnTo>
                  <a:lnTo>
                    <a:pt x="1105" y="601"/>
                  </a:ln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
              <a:extLst>
                <a:ext uri="{FF2B5EF4-FFF2-40B4-BE49-F238E27FC236}">
                  <a16:creationId xmlns:a16="http://schemas.microsoft.com/office/drawing/2014/main" id="{CEDA624A-AC78-4FBC-B246-5A8A6770A210}"/>
                </a:ext>
              </a:extLst>
            </p:cNvPr>
            <p:cNvSpPr>
              <a:spLocks/>
            </p:cNvSpPr>
            <p:nvPr/>
          </p:nvSpPr>
          <p:spPr bwMode="auto">
            <a:xfrm>
              <a:off x="7901924" y="1030360"/>
              <a:ext cx="1617808" cy="1667757"/>
            </a:xfrm>
            <a:custGeom>
              <a:avLst/>
              <a:gdLst>
                <a:gd name="T0" fmla="*/ 1105 w 1166"/>
                <a:gd name="T1" fmla="*/ 601 h 1202"/>
                <a:gd name="T2" fmla="*/ 1166 w 1166"/>
                <a:gd name="T3" fmla="*/ 466 h 1202"/>
                <a:gd name="T4" fmla="*/ 1053 w 1166"/>
                <a:gd name="T5" fmla="*/ 373 h 1202"/>
                <a:gd name="T6" fmla="*/ 1051 w 1166"/>
                <a:gd name="T7" fmla="*/ 224 h 1202"/>
                <a:gd name="T8" fmla="*/ 906 w 1166"/>
                <a:gd name="T9" fmla="*/ 191 h 1202"/>
                <a:gd name="T10" fmla="*/ 842 w 1166"/>
                <a:gd name="T11" fmla="*/ 59 h 1202"/>
                <a:gd name="T12" fmla="*/ 698 w 1166"/>
                <a:gd name="T13" fmla="*/ 89 h 1202"/>
                <a:gd name="T14" fmla="*/ 582 w 1166"/>
                <a:gd name="T15" fmla="*/ 0 h 1202"/>
                <a:gd name="T16" fmla="*/ 466 w 1166"/>
                <a:gd name="T17" fmla="*/ 89 h 1202"/>
                <a:gd name="T18" fmla="*/ 322 w 1166"/>
                <a:gd name="T19" fmla="*/ 61 h 1202"/>
                <a:gd name="T20" fmla="*/ 258 w 1166"/>
                <a:gd name="T21" fmla="*/ 191 h 1202"/>
                <a:gd name="T22" fmla="*/ 114 w 1166"/>
                <a:gd name="T23" fmla="*/ 227 h 1202"/>
                <a:gd name="T24" fmla="*/ 111 w 1166"/>
                <a:gd name="T25" fmla="*/ 376 h 1202"/>
                <a:gd name="T26" fmla="*/ 0 w 1166"/>
                <a:gd name="T27" fmla="*/ 468 h 1202"/>
                <a:gd name="T28" fmla="*/ 61 w 1166"/>
                <a:gd name="T29" fmla="*/ 603 h 1202"/>
                <a:gd name="T30" fmla="*/ 0 w 1166"/>
                <a:gd name="T31" fmla="*/ 736 h 1202"/>
                <a:gd name="T32" fmla="*/ 114 w 1166"/>
                <a:gd name="T33" fmla="*/ 830 h 1202"/>
                <a:gd name="T34" fmla="*/ 116 w 1166"/>
                <a:gd name="T35" fmla="*/ 977 h 1202"/>
                <a:gd name="T36" fmla="*/ 258 w 1166"/>
                <a:gd name="T37" fmla="*/ 1012 h 1202"/>
                <a:gd name="T38" fmla="*/ 324 w 1166"/>
                <a:gd name="T39" fmla="*/ 1143 h 1202"/>
                <a:gd name="T40" fmla="*/ 468 w 1166"/>
                <a:gd name="T41" fmla="*/ 1112 h 1202"/>
                <a:gd name="T42" fmla="*/ 584 w 1166"/>
                <a:gd name="T43" fmla="*/ 1202 h 1202"/>
                <a:gd name="T44" fmla="*/ 700 w 1166"/>
                <a:gd name="T45" fmla="*/ 1112 h 1202"/>
                <a:gd name="T46" fmla="*/ 845 w 1166"/>
                <a:gd name="T47" fmla="*/ 1143 h 1202"/>
                <a:gd name="T48" fmla="*/ 909 w 1166"/>
                <a:gd name="T49" fmla="*/ 1010 h 1202"/>
                <a:gd name="T50" fmla="*/ 1053 w 1166"/>
                <a:gd name="T51" fmla="*/ 975 h 1202"/>
                <a:gd name="T52" fmla="*/ 1053 w 1166"/>
                <a:gd name="T53" fmla="*/ 828 h 1202"/>
                <a:gd name="T54" fmla="*/ 1166 w 1166"/>
                <a:gd name="T55" fmla="*/ 733 h 1202"/>
                <a:gd name="T56" fmla="*/ 1105 w 1166"/>
                <a:gd name="T57" fmla="*/ 601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6" h="1202">
                  <a:moveTo>
                    <a:pt x="1105" y="601"/>
                  </a:moveTo>
                  <a:lnTo>
                    <a:pt x="1166" y="466"/>
                  </a:lnTo>
                  <a:lnTo>
                    <a:pt x="1053" y="373"/>
                  </a:lnTo>
                  <a:lnTo>
                    <a:pt x="1051" y="224"/>
                  </a:lnTo>
                  <a:lnTo>
                    <a:pt x="906" y="191"/>
                  </a:lnTo>
                  <a:lnTo>
                    <a:pt x="842" y="59"/>
                  </a:lnTo>
                  <a:lnTo>
                    <a:pt x="698" y="89"/>
                  </a:lnTo>
                  <a:lnTo>
                    <a:pt x="582" y="0"/>
                  </a:lnTo>
                  <a:lnTo>
                    <a:pt x="466" y="89"/>
                  </a:lnTo>
                  <a:lnTo>
                    <a:pt x="322" y="61"/>
                  </a:lnTo>
                  <a:lnTo>
                    <a:pt x="258" y="191"/>
                  </a:lnTo>
                  <a:lnTo>
                    <a:pt x="114" y="227"/>
                  </a:lnTo>
                  <a:lnTo>
                    <a:pt x="111" y="376"/>
                  </a:lnTo>
                  <a:lnTo>
                    <a:pt x="0" y="468"/>
                  </a:lnTo>
                  <a:lnTo>
                    <a:pt x="61" y="603"/>
                  </a:lnTo>
                  <a:lnTo>
                    <a:pt x="0" y="736"/>
                  </a:lnTo>
                  <a:lnTo>
                    <a:pt x="114" y="830"/>
                  </a:lnTo>
                  <a:lnTo>
                    <a:pt x="116" y="977"/>
                  </a:lnTo>
                  <a:lnTo>
                    <a:pt x="258" y="1012"/>
                  </a:lnTo>
                  <a:lnTo>
                    <a:pt x="324" y="1143"/>
                  </a:lnTo>
                  <a:lnTo>
                    <a:pt x="468" y="1112"/>
                  </a:lnTo>
                  <a:lnTo>
                    <a:pt x="584" y="1202"/>
                  </a:lnTo>
                  <a:lnTo>
                    <a:pt x="700" y="1112"/>
                  </a:lnTo>
                  <a:lnTo>
                    <a:pt x="845" y="1143"/>
                  </a:lnTo>
                  <a:lnTo>
                    <a:pt x="909" y="1010"/>
                  </a:lnTo>
                  <a:lnTo>
                    <a:pt x="1053" y="975"/>
                  </a:lnTo>
                  <a:lnTo>
                    <a:pt x="1053" y="828"/>
                  </a:lnTo>
                  <a:lnTo>
                    <a:pt x="1166" y="733"/>
                  </a:lnTo>
                  <a:lnTo>
                    <a:pt x="1105" y="6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D25DF594-7F2B-4DED-817A-AF1BE7C772D7}"/>
                </a:ext>
              </a:extLst>
            </p:cNvPr>
            <p:cNvSpPr>
              <a:spLocks/>
            </p:cNvSpPr>
            <p:nvPr/>
          </p:nvSpPr>
          <p:spPr bwMode="auto">
            <a:xfrm>
              <a:off x="7800637" y="2330434"/>
              <a:ext cx="423184" cy="278885"/>
            </a:xfrm>
            <a:custGeom>
              <a:avLst/>
              <a:gdLst>
                <a:gd name="T0" fmla="*/ 0 w 305"/>
                <a:gd name="T1" fmla="*/ 201 h 201"/>
                <a:gd name="T2" fmla="*/ 305 w 305"/>
                <a:gd name="T3" fmla="*/ 201 h 201"/>
                <a:gd name="T4" fmla="*/ 305 w 305"/>
                <a:gd name="T5" fmla="*/ 0 h 201"/>
                <a:gd name="T6" fmla="*/ 0 w 305"/>
                <a:gd name="T7" fmla="*/ 0 h 201"/>
                <a:gd name="T8" fmla="*/ 66 w 305"/>
                <a:gd name="T9" fmla="*/ 99 h 201"/>
                <a:gd name="T10" fmla="*/ 0 w 305"/>
                <a:gd name="T11" fmla="*/ 201 h 201"/>
              </a:gdLst>
              <a:ahLst/>
              <a:cxnLst>
                <a:cxn ang="0">
                  <a:pos x="T0" y="T1"/>
                </a:cxn>
                <a:cxn ang="0">
                  <a:pos x="T2" y="T3"/>
                </a:cxn>
                <a:cxn ang="0">
                  <a:pos x="T4" y="T5"/>
                </a:cxn>
                <a:cxn ang="0">
                  <a:pos x="T6" y="T7"/>
                </a:cxn>
                <a:cxn ang="0">
                  <a:pos x="T8" y="T9"/>
                </a:cxn>
                <a:cxn ang="0">
                  <a:pos x="T10" y="T11"/>
                </a:cxn>
              </a:cxnLst>
              <a:rect l="0" t="0" r="r" b="b"/>
              <a:pathLst>
                <a:path w="305" h="201">
                  <a:moveTo>
                    <a:pt x="0" y="201"/>
                  </a:moveTo>
                  <a:lnTo>
                    <a:pt x="305" y="201"/>
                  </a:lnTo>
                  <a:lnTo>
                    <a:pt x="305" y="0"/>
                  </a:lnTo>
                  <a:lnTo>
                    <a:pt x="0" y="0"/>
                  </a:lnTo>
                  <a:lnTo>
                    <a:pt x="66" y="99"/>
                  </a:lnTo>
                  <a:lnTo>
                    <a:pt x="0" y="201"/>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37BB729D-DD4C-4B96-B8EA-311B13992858}"/>
                </a:ext>
              </a:extLst>
            </p:cNvPr>
            <p:cNvSpPr>
              <a:spLocks/>
            </p:cNvSpPr>
            <p:nvPr/>
          </p:nvSpPr>
          <p:spPr bwMode="auto">
            <a:xfrm>
              <a:off x="9195060" y="2330434"/>
              <a:ext cx="427346" cy="278885"/>
            </a:xfrm>
            <a:custGeom>
              <a:avLst/>
              <a:gdLst>
                <a:gd name="T0" fmla="*/ 308 w 308"/>
                <a:gd name="T1" fmla="*/ 201 h 201"/>
                <a:gd name="T2" fmla="*/ 0 w 308"/>
                <a:gd name="T3" fmla="*/ 201 h 201"/>
                <a:gd name="T4" fmla="*/ 0 w 308"/>
                <a:gd name="T5" fmla="*/ 0 h 201"/>
                <a:gd name="T6" fmla="*/ 308 w 308"/>
                <a:gd name="T7" fmla="*/ 0 h 201"/>
                <a:gd name="T8" fmla="*/ 242 w 308"/>
                <a:gd name="T9" fmla="*/ 99 h 201"/>
                <a:gd name="T10" fmla="*/ 308 w 308"/>
                <a:gd name="T11" fmla="*/ 201 h 201"/>
              </a:gdLst>
              <a:ahLst/>
              <a:cxnLst>
                <a:cxn ang="0">
                  <a:pos x="T0" y="T1"/>
                </a:cxn>
                <a:cxn ang="0">
                  <a:pos x="T2" y="T3"/>
                </a:cxn>
                <a:cxn ang="0">
                  <a:pos x="T4" y="T5"/>
                </a:cxn>
                <a:cxn ang="0">
                  <a:pos x="T6" y="T7"/>
                </a:cxn>
                <a:cxn ang="0">
                  <a:pos x="T8" y="T9"/>
                </a:cxn>
                <a:cxn ang="0">
                  <a:pos x="T10" y="T11"/>
                </a:cxn>
              </a:cxnLst>
              <a:rect l="0" t="0" r="r" b="b"/>
              <a:pathLst>
                <a:path w="308" h="201">
                  <a:moveTo>
                    <a:pt x="308" y="201"/>
                  </a:moveTo>
                  <a:lnTo>
                    <a:pt x="0" y="201"/>
                  </a:lnTo>
                  <a:lnTo>
                    <a:pt x="0" y="0"/>
                  </a:lnTo>
                  <a:lnTo>
                    <a:pt x="308" y="0"/>
                  </a:lnTo>
                  <a:lnTo>
                    <a:pt x="242" y="99"/>
                  </a:lnTo>
                  <a:lnTo>
                    <a:pt x="308" y="201"/>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a:extLst>
                <a:ext uri="{FF2B5EF4-FFF2-40B4-BE49-F238E27FC236}">
                  <a16:creationId xmlns:a16="http://schemas.microsoft.com/office/drawing/2014/main" id="{8A1848F4-6CB7-4ED0-8A4A-2D4A631AC333}"/>
                </a:ext>
              </a:extLst>
            </p:cNvPr>
            <p:cNvSpPr>
              <a:spLocks/>
            </p:cNvSpPr>
            <p:nvPr/>
          </p:nvSpPr>
          <p:spPr bwMode="auto">
            <a:xfrm>
              <a:off x="7993498" y="2313784"/>
              <a:ext cx="230323" cy="295535"/>
            </a:xfrm>
            <a:custGeom>
              <a:avLst/>
              <a:gdLst>
                <a:gd name="T0" fmla="*/ 0 w 166"/>
                <a:gd name="T1" fmla="*/ 140 h 213"/>
                <a:gd name="T2" fmla="*/ 166 w 166"/>
                <a:gd name="T3" fmla="*/ 213 h 213"/>
                <a:gd name="T4" fmla="*/ 166 w 166"/>
                <a:gd name="T5" fmla="*/ 73 h 213"/>
                <a:gd name="T6" fmla="*/ 0 w 166"/>
                <a:gd name="T7" fmla="*/ 0 h 213"/>
                <a:gd name="T8" fmla="*/ 0 w 166"/>
                <a:gd name="T9" fmla="*/ 140 h 213"/>
              </a:gdLst>
              <a:ahLst/>
              <a:cxnLst>
                <a:cxn ang="0">
                  <a:pos x="T0" y="T1"/>
                </a:cxn>
                <a:cxn ang="0">
                  <a:pos x="T2" y="T3"/>
                </a:cxn>
                <a:cxn ang="0">
                  <a:pos x="T4" y="T5"/>
                </a:cxn>
                <a:cxn ang="0">
                  <a:pos x="T6" y="T7"/>
                </a:cxn>
                <a:cxn ang="0">
                  <a:pos x="T8" y="T9"/>
                </a:cxn>
              </a:cxnLst>
              <a:rect l="0" t="0" r="r" b="b"/>
              <a:pathLst>
                <a:path w="166" h="213">
                  <a:moveTo>
                    <a:pt x="0" y="140"/>
                  </a:moveTo>
                  <a:lnTo>
                    <a:pt x="166" y="213"/>
                  </a:lnTo>
                  <a:lnTo>
                    <a:pt x="166" y="73"/>
                  </a:lnTo>
                  <a:lnTo>
                    <a:pt x="0" y="0"/>
                  </a:lnTo>
                  <a:lnTo>
                    <a:pt x="0" y="140"/>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a:extLst>
                <a:ext uri="{FF2B5EF4-FFF2-40B4-BE49-F238E27FC236}">
                  <a16:creationId xmlns:a16="http://schemas.microsoft.com/office/drawing/2014/main" id="{EE7841BD-8C6C-47A6-B2CC-8B3CB7C1B938}"/>
                </a:ext>
              </a:extLst>
            </p:cNvPr>
            <p:cNvSpPr>
              <a:spLocks/>
            </p:cNvSpPr>
            <p:nvPr/>
          </p:nvSpPr>
          <p:spPr bwMode="auto">
            <a:xfrm>
              <a:off x="9195060" y="2313784"/>
              <a:ext cx="230323" cy="295535"/>
            </a:xfrm>
            <a:custGeom>
              <a:avLst/>
              <a:gdLst>
                <a:gd name="T0" fmla="*/ 166 w 166"/>
                <a:gd name="T1" fmla="*/ 140 h 213"/>
                <a:gd name="T2" fmla="*/ 0 w 166"/>
                <a:gd name="T3" fmla="*/ 213 h 213"/>
                <a:gd name="T4" fmla="*/ 0 w 166"/>
                <a:gd name="T5" fmla="*/ 73 h 213"/>
                <a:gd name="T6" fmla="*/ 166 w 166"/>
                <a:gd name="T7" fmla="*/ 0 h 213"/>
                <a:gd name="T8" fmla="*/ 166 w 166"/>
                <a:gd name="T9" fmla="*/ 140 h 213"/>
              </a:gdLst>
              <a:ahLst/>
              <a:cxnLst>
                <a:cxn ang="0">
                  <a:pos x="T0" y="T1"/>
                </a:cxn>
                <a:cxn ang="0">
                  <a:pos x="T2" y="T3"/>
                </a:cxn>
                <a:cxn ang="0">
                  <a:pos x="T4" y="T5"/>
                </a:cxn>
                <a:cxn ang="0">
                  <a:pos x="T6" y="T7"/>
                </a:cxn>
                <a:cxn ang="0">
                  <a:pos x="T8" y="T9"/>
                </a:cxn>
              </a:cxnLst>
              <a:rect l="0" t="0" r="r" b="b"/>
              <a:pathLst>
                <a:path w="166" h="213">
                  <a:moveTo>
                    <a:pt x="166" y="140"/>
                  </a:moveTo>
                  <a:lnTo>
                    <a:pt x="0" y="213"/>
                  </a:lnTo>
                  <a:lnTo>
                    <a:pt x="0" y="73"/>
                  </a:lnTo>
                  <a:lnTo>
                    <a:pt x="166" y="0"/>
                  </a:lnTo>
                  <a:lnTo>
                    <a:pt x="166" y="140"/>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13">
              <a:extLst>
                <a:ext uri="{FF2B5EF4-FFF2-40B4-BE49-F238E27FC236}">
                  <a16:creationId xmlns:a16="http://schemas.microsoft.com/office/drawing/2014/main" id="{803AC968-E700-488A-A0A0-4841790788E4}"/>
                </a:ext>
              </a:extLst>
            </p:cNvPr>
            <p:cNvSpPr>
              <a:spLocks noChangeArrowheads="1"/>
            </p:cNvSpPr>
            <p:nvPr/>
          </p:nvSpPr>
          <p:spPr bwMode="auto">
            <a:xfrm>
              <a:off x="7993498" y="2227760"/>
              <a:ext cx="1431885" cy="280272"/>
            </a:xfrm>
            <a:prstGeom prst="rect">
              <a:avLst/>
            </a:prstGeom>
            <a:solidFill>
              <a:srgbClr val="E74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5" name="组合 34">
              <a:extLst>
                <a:ext uri="{FF2B5EF4-FFF2-40B4-BE49-F238E27FC236}">
                  <a16:creationId xmlns:a16="http://schemas.microsoft.com/office/drawing/2014/main" id="{20C66B98-9520-447A-AAE1-8750273CEC7C}"/>
                </a:ext>
              </a:extLst>
            </p:cNvPr>
            <p:cNvGrpSpPr/>
            <p:nvPr/>
          </p:nvGrpSpPr>
          <p:grpSpPr>
            <a:xfrm>
              <a:off x="8056774" y="1254688"/>
              <a:ext cx="1159751" cy="983924"/>
              <a:chOff x="8282757" y="5050970"/>
              <a:chExt cx="906029" cy="768668"/>
            </a:xfrm>
          </p:grpSpPr>
          <p:sp>
            <p:nvSpPr>
              <p:cNvPr id="37" name="Freeform 486">
                <a:extLst>
                  <a:ext uri="{FF2B5EF4-FFF2-40B4-BE49-F238E27FC236}">
                    <a16:creationId xmlns:a16="http://schemas.microsoft.com/office/drawing/2014/main" id="{2495FF65-5471-4199-BEC9-E34A913B1691}"/>
                  </a:ext>
                </a:extLst>
              </p:cNvPr>
              <p:cNvSpPr>
                <a:spLocks/>
              </p:cNvSpPr>
              <p:nvPr/>
            </p:nvSpPr>
            <p:spPr bwMode="auto">
              <a:xfrm>
                <a:off x="8282757" y="5050970"/>
                <a:ext cx="371846" cy="341321"/>
              </a:xfrm>
              <a:custGeom>
                <a:avLst/>
                <a:gdLst>
                  <a:gd name="T0" fmla="*/ 52 w 113"/>
                  <a:gd name="T1" fmla="*/ 0 h 104"/>
                  <a:gd name="T2" fmla="*/ 104 w 113"/>
                  <a:gd name="T3" fmla="*/ 44 h 104"/>
                  <a:gd name="T4" fmla="*/ 87 w 113"/>
                  <a:gd name="T5" fmla="*/ 77 h 104"/>
                  <a:gd name="T6" fmla="*/ 111 w 113"/>
                  <a:gd name="T7" fmla="*/ 100 h 104"/>
                  <a:gd name="T8" fmla="*/ 63 w 113"/>
                  <a:gd name="T9" fmla="*/ 87 h 104"/>
                  <a:gd name="T10" fmla="*/ 52 w 113"/>
                  <a:gd name="T11" fmla="*/ 88 h 104"/>
                  <a:gd name="T12" fmla="*/ 0 w 113"/>
                  <a:gd name="T13" fmla="*/ 44 h 104"/>
                  <a:gd name="T14" fmla="*/ 52 w 113"/>
                  <a:gd name="T15" fmla="*/ 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104">
                    <a:moveTo>
                      <a:pt x="52" y="0"/>
                    </a:moveTo>
                    <a:cubicBezTo>
                      <a:pt x="81" y="0"/>
                      <a:pt x="104" y="20"/>
                      <a:pt x="104" y="44"/>
                    </a:cubicBezTo>
                    <a:cubicBezTo>
                      <a:pt x="104" y="57"/>
                      <a:pt x="98" y="69"/>
                      <a:pt x="87" y="77"/>
                    </a:cubicBezTo>
                    <a:cubicBezTo>
                      <a:pt x="94" y="89"/>
                      <a:pt x="113" y="100"/>
                      <a:pt x="111" y="100"/>
                    </a:cubicBezTo>
                    <a:cubicBezTo>
                      <a:pt x="88" y="104"/>
                      <a:pt x="71" y="94"/>
                      <a:pt x="63" y="87"/>
                    </a:cubicBezTo>
                    <a:cubicBezTo>
                      <a:pt x="60" y="88"/>
                      <a:pt x="56" y="88"/>
                      <a:pt x="52" y="88"/>
                    </a:cubicBezTo>
                    <a:cubicBezTo>
                      <a:pt x="23" y="88"/>
                      <a:pt x="0" y="68"/>
                      <a:pt x="0" y="44"/>
                    </a:cubicBezTo>
                    <a:cubicBezTo>
                      <a:pt x="0" y="20"/>
                      <a:pt x="23" y="0"/>
                      <a:pt x="52" y="0"/>
                    </a:cubicBez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498">
                <a:extLst>
                  <a:ext uri="{FF2B5EF4-FFF2-40B4-BE49-F238E27FC236}">
                    <a16:creationId xmlns:a16="http://schemas.microsoft.com/office/drawing/2014/main" id="{9889F26F-EC94-4EFD-9AAD-558DD8DE3AD7}"/>
                  </a:ext>
                </a:extLst>
              </p:cNvPr>
              <p:cNvSpPr>
                <a:spLocks noChangeArrowheads="1"/>
              </p:cNvSpPr>
              <p:nvPr/>
            </p:nvSpPr>
            <p:spPr bwMode="auto">
              <a:xfrm>
                <a:off x="8755890" y="5418654"/>
                <a:ext cx="160948" cy="165111"/>
              </a:xfrm>
              <a:prstGeom prst="rect">
                <a:avLst/>
              </a:prstGeom>
              <a:solidFill>
                <a:srgbClr val="E67E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99">
                <a:extLst>
                  <a:ext uri="{FF2B5EF4-FFF2-40B4-BE49-F238E27FC236}">
                    <a16:creationId xmlns:a16="http://schemas.microsoft.com/office/drawing/2014/main" id="{953CD09A-130D-45C7-BB4D-09DEA8988FE0}"/>
                  </a:ext>
                </a:extLst>
              </p:cNvPr>
              <p:cNvSpPr>
                <a:spLocks/>
              </p:cNvSpPr>
              <p:nvPr/>
            </p:nvSpPr>
            <p:spPr bwMode="auto">
              <a:xfrm>
                <a:off x="8693453" y="5553240"/>
                <a:ext cx="283047" cy="256685"/>
              </a:xfrm>
              <a:custGeom>
                <a:avLst/>
                <a:gdLst>
                  <a:gd name="T0" fmla="*/ 194 w 204"/>
                  <a:gd name="T1" fmla="*/ 178 h 185"/>
                  <a:gd name="T2" fmla="*/ 76 w 204"/>
                  <a:gd name="T3" fmla="*/ 185 h 185"/>
                  <a:gd name="T4" fmla="*/ 0 w 204"/>
                  <a:gd name="T5" fmla="*/ 164 h 185"/>
                  <a:gd name="T6" fmla="*/ 12 w 204"/>
                  <a:gd name="T7" fmla="*/ 0 h 185"/>
                  <a:gd name="T8" fmla="*/ 104 w 204"/>
                  <a:gd name="T9" fmla="*/ 17 h 185"/>
                  <a:gd name="T10" fmla="*/ 204 w 204"/>
                  <a:gd name="T11" fmla="*/ 0 h 185"/>
                  <a:gd name="T12" fmla="*/ 194 w 204"/>
                  <a:gd name="T13" fmla="*/ 178 h 185"/>
                </a:gdLst>
                <a:ahLst/>
                <a:cxnLst>
                  <a:cxn ang="0">
                    <a:pos x="T0" y="T1"/>
                  </a:cxn>
                  <a:cxn ang="0">
                    <a:pos x="T2" y="T3"/>
                  </a:cxn>
                  <a:cxn ang="0">
                    <a:pos x="T4" y="T5"/>
                  </a:cxn>
                  <a:cxn ang="0">
                    <a:pos x="T6" y="T7"/>
                  </a:cxn>
                  <a:cxn ang="0">
                    <a:pos x="T8" y="T9"/>
                  </a:cxn>
                  <a:cxn ang="0">
                    <a:pos x="T10" y="T11"/>
                  </a:cxn>
                  <a:cxn ang="0">
                    <a:pos x="T12" y="T13"/>
                  </a:cxn>
                </a:cxnLst>
                <a:rect l="0" t="0" r="r" b="b"/>
                <a:pathLst>
                  <a:path w="204" h="185">
                    <a:moveTo>
                      <a:pt x="194" y="178"/>
                    </a:moveTo>
                    <a:lnTo>
                      <a:pt x="76" y="185"/>
                    </a:lnTo>
                    <a:lnTo>
                      <a:pt x="0" y="164"/>
                    </a:lnTo>
                    <a:lnTo>
                      <a:pt x="12" y="0"/>
                    </a:lnTo>
                    <a:lnTo>
                      <a:pt x="104" y="17"/>
                    </a:lnTo>
                    <a:lnTo>
                      <a:pt x="204" y="0"/>
                    </a:lnTo>
                    <a:lnTo>
                      <a:pt x="194" y="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00">
                <a:extLst>
                  <a:ext uri="{FF2B5EF4-FFF2-40B4-BE49-F238E27FC236}">
                    <a16:creationId xmlns:a16="http://schemas.microsoft.com/office/drawing/2014/main" id="{488BC36A-3C08-4447-A812-94432F44F210}"/>
                  </a:ext>
                </a:extLst>
              </p:cNvPr>
              <p:cNvSpPr>
                <a:spLocks/>
              </p:cNvSpPr>
              <p:nvPr/>
            </p:nvSpPr>
            <p:spPr bwMode="auto">
              <a:xfrm>
                <a:off x="8647666" y="5130057"/>
                <a:ext cx="367684" cy="400984"/>
              </a:xfrm>
              <a:custGeom>
                <a:avLst/>
                <a:gdLst>
                  <a:gd name="T0" fmla="*/ 108 w 112"/>
                  <a:gd name="T1" fmla="*/ 48 h 122"/>
                  <a:gd name="T2" fmla="*/ 103 w 112"/>
                  <a:gd name="T3" fmla="*/ 51 h 122"/>
                  <a:gd name="T4" fmla="*/ 55 w 112"/>
                  <a:gd name="T5" fmla="*/ 0 h 122"/>
                  <a:gd name="T6" fmla="*/ 9 w 112"/>
                  <a:gd name="T7" fmla="*/ 51 h 122"/>
                  <a:gd name="T8" fmla="*/ 4 w 112"/>
                  <a:gd name="T9" fmla="*/ 48 h 122"/>
                  <a:gd name="T10" fmla="*/ 2 w 112"/>
                  <a:gd name="T11" fmla="*/ 66 h 122"/>
                  <a:gd name="T12" fmla="*/ 11 w 112"/>
                  <a:gd name="T13" fmla="*/ 80 h 122"/>
                  <a:gd name="T14" fmla="*/ 30 w 112"/>
                  <a:gd name="T15" fmla="*/ 109 h 122"/>
                  <a:gd name="T16" fmla="*/ 56 w 112"/>
                  <a:gd name="T17" fmla="*/ 122 h 122"/>
                  <a:gd name="T18" fmla="*/ 79 w 112"/>
                  <a:gd name="T19" fmla="*/ 110 h 122"/>
                  <a:gd name="T20" fmla="*/ 101 w 112"/>
                  <a:gd name="T21" fmla="*/ 81 h 122"/>
                  <a:gd name="T22" fmla="*/ 110 w 112"/>
                  <a:gd name="T23" fmla="*/ 66 h 122"/>
                  <a:gd name="T24" fmla="*/ 108 w 112"/>
                  <a:gd name="T25"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22">
                    <a:moveTo>
                      <a:pt x="108" y="48"/>
                    </a:moveTo>
                    <a:cubicBezTo>
                      <a:pt x="107" y="48"/>
                      <a:pt x="105" y="49"/>
                      <a:pt x="103" y="51"/>
                    </a:cubicBezTo>
                    <a:cubicBezTo>
                      <a:pt x="100" y="20"/>
                      <a:pt x="79" y="0"/>
                      <a:pt x="55" y="0"/>
                    </a:cubicBezTo>
                    <a:cubicBezTo>
                      <a:pt x="31" y="0"/>
                      <a:pt x="13" y="20"/>
                      <a:pt x="9" y="51"/>
                    </a:cubicBezTo>
                    <a:cubicBezTo>
                      <a:pt x="8" y="49"/>
                      <a:pt x="6" y="48"/>
                      <a:pt x="4" y="48"/>
                    </a:cubicBezTo>
                    <a:cubicBezTo>
                      <a:pt x="1" y="49"/>
                      <a:pt x="0" y="57"/>
                      <a:pt x="2" y="66"/>
                    </a:cubicBezTo>
                    <a:cubicBezTo>
                      <a:pt x="4" y="73"/>
                      <a:pt x="8" y="79"/>
                      <a:pt x="11" y="80"/>
                    </a:cubicBezTo>
                    <a:cubicBezTo>
                      <a:pt x="14" y="93"/>
                      <a:pt x="21" y="102"/>
                      <a:pt x="30" y="109"/>
                    </a:cubicBezTo>
                    <a:cubicBezTo>
                      <a:pt x="39" y="115"/>
                      <a:pt x="48" y="122"/>
                      <a:pt x="56" y="122"/>
                    </a:cubicBezTo>
                    <a:cubicBezTo>
                      <a:pt x="62" y="122"/>
                      <a:pt x="71" y="116"/>
                      <a:pt x="79" y="110"/>
                    </a:cubicBezTo>
                    <a:cubicBezTo>
                      <a:pt x="89" y="104"/>
                      <a:pt x="98" y="94"/>
                      <a:pt x="101" y="81"/>
                    </a:cubicBezTo>
                    <a:cubicBezTo>
                      <a:pt x="104" y="80"/>
                      <a:pt x="108" y="74"/>
                      <a:pt x="110" y="66"/>
                    </a:cubicBezTo>
                    <a:cubicBezTo>
                      <a:pt x="112" y="57"/>
                      <a:pt x="111" y="49"/>
                      <a:pt x="108" y="48"/>
                    </a:cubicBez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01">
                <a:extLst>
                  <a:ext uri="{FF2B5EF4-FFF2-40B4-BE49-F238E27FC236}">
                    <a16:creationId xmlns:a16="http://schemas.microsoft.com/office/drawing/2014/main" id="{B704CCE9-1DED-450C-A360-A0F15381BF3B}"/>
                  </a:ext>
                </a:extLst>
              </p:cNvPr>
              <p:cNvSpPr>
                <a:spLocks/>
              </p:cNvSpPr>
              <p:nvPr/>
            </p:nvSpPr>
            <p:spPr bwMode="auto">
              <a:xfrm>
                <a:off x="8791965" y="5612902"/>
                <a:ext cx="88799" cy="206736"/>
              </a:xfrm>
              <a:custGeom>
                <a:avLst/>
                <a:gdLst>
                  <a:gd name="T0" fmla="*/ 16 w 27"/>
                  <a:gd name="T1" fmla="*/ 6 h 63"/>
                  <a:gd name="T2" fmla="*/ 13 w 27"/>
                  <a:gd name="T3" fmla="*/ 7 h 63"/>
                  <a:gd name="T4" fmla="*/ 10 w 27"/>
                  <a:gd name="T5" fmla="*/ 6 h 63"/>
                  <a:gd name="T6" fmla="*/ 4 w 27"/>
                  <a:gd name="T7" fmla="*/ 0 h 63"/>
                  <a:gd name="T8" fmla="*/ 0 w 27"/>
                  <a:gd name="T9" fmla="*/ 63 h 63"/>
                  <a:gd name="T10" fmla="*/ 13 w 27"/>
                  <a:gd name="T11" fmla="*/ 63 h 63"/>
                  <a:gd name="T12" fmla="*/ 27 w 27"/>
                  <a:gd name="T13" fmla="*/ 63 h 63"/>
                  <a:gd name="T14" fmla="*/ 23 w 27"/>
                  <a:gd name="T15" fmla="*/ 0 h 63"/>
                  <a:gd name="T16" fmla="*/ 16 w 27"/>
                  <a:gd name="T17"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63">
                    <a:moveTo>
                      <a:pt x="16" y="6"/>
                    </a:moveTo>
                    <a:cubicBezTo>
                      <a:pt x="16" y="7"/>
                      <a:pt x="14" y="7"/>
                      <a:pt x="13" y="7"/>
                    </a:cubicBezTo>
                    <a:cubicBezTo>
                      <a:pt x="12" y="7"/>
                      <a:pt x="11" y="7"/>
                      <a:pt x="10" y="6"/>
                    </a:cubicBezTo>
                    <a:cubicBezTo>
                      <a:pt x="10" y="6"/>
                      <a:pt x="6" y="3"/>
                      <a:pt x="4" y="0"/>
                    </a:cubicBezTo>
                    <a:cubicBezTo>
                      <a:pt x="0" y="63"/>
                      <a:pt x="0" y="63"/>
                      <a:pt x="0" y="63"/>
                    </a:cubicBezTo>
                    <a:cubicBezTo>
                      <a:pt x="5" y="63"/>
                      <a:pt x="9" y="63"/>
                      <a:pt x="13" y="63"/>
                    </a:cubicBezTo>
                    <a:cubicBezTo>
                      <a:pt x="18" y="63"/>
                      <a:pt x="22" y="63"/>
                      <a:pt x="27" y="63"/>
                    </a:cubicBezTo>
                    <a:cubicBezTo>
                      <a:pt x="23" y="0"/>
                      <a:pt x="23" y="0"/>
                      <a:pt x="23" y="0"/>
                    </a:cubicBezTo>
                    <a:cubicBezTo>
                      <a:pt x="20" y="3"/>
                      <a:pt x="16" y="6"/>
                      <a:pt x="16" y="6"/>
                    </a:cubicBezTo>
                    <a:close/>
                  </a:path>
                </a:pathLst>
              </a:custGeom>
              <a:solidFill>
                <a:srgbClr val="E74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02">
                <a:extLst>
                  <a:ext uri="{FF2B5EF4-FFF2-40B4-BE49-F238E27FC236}">
                    <a16:creationId xmlns:a16="http://schemas.microsoft.com/office/drawing/2014/main" id="{58F5CEAE-9566-4598-A4F5-F10EA9771735}"/>
                  </a:ext>
                </a:extLst>
              </p:cNvPr>
              <p:cNvSpPr>
                <a:spLocks/>
              </p:cNvSpPr>
              <p:nvPr/>
            </p:nvSpPr>
            <p:spPr bwMode="auto">
              <a:xfrm>
                <a:off x="8785027" y="5572665"/>
                <a:ext cx="102674" cy="72149"/>
              </a:xfrm>
              <a:custGeom>
                <a:avLst/>
                <a:gdLst>
                  <a:gd name="T0" fmla="*/ 25 w 31"/>
                  <a:gd name="T1" fmla="*/ 1 h 22"/>
                  <a:gd name="T2" fmla="*/ 15 w 31"/>
                  <a:gd name="T3" fmla="*/ 0 h 22"/>
                  <a:gd name="T4" fmla="*/ 5 w 31"/>
                  <a:gd name="T5" fmla="*/ 1 h 22"/>
                  <a:gd name="T6" fmla="*/ 1 w 31"/>
                  <a:gd name="T7" fmla="*/ 9 h 22"/>
                  <a:gd name="T8" fmla="*/ 4 w 31"/>
                  <a:gd name="T9" fmla="*/ 13 h 22"/>
                  <a:gd name="T10" fmla="*/ 11 w 31"/>
                  <a:gd name="T11" fmla="*/ 20 h 22"/>
                  <a:gd name="T12" fmla="*/ 15 w 31"/>
                  <a:gd name="T13" fmla="*/ 22 h 22"/>
                  <a:gd name="T14" fmla="*/ 20 w 31"/>
                  <a:gd name="T15" fmla="*/ 20 h 22"/>
                  <a:gd name="T16" fmla="*/ 28 w 31"/>
                  <a:gd name="T17" fmla="*/ 12 h 22"/>
                  <a:gd name="T18" fmla="*/ 30 w 31"/>
                  <a:gd name="T19" fmla="*/ 9 h 22"/>
                  <a:gd name="T20" fmla="*/ 25 w 31"/>
                  <a:gd name="T21"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2">
                    <a:moveTo>
                      <a:pt x="25" y="1"/>
                    </a:moveTo>
                    <a:cubicBezTo>
                      <a:pt x="23" y="0"/>
                      <a:pt x="19" y="0"/>
                      <a:pt x="15" y="0"/>
                    </a:cubicBezTo>
                    <a:cubicBezTo>
                      <a:pt x="12" y="0"/>
                      <a:pt x="8" y="0"/>
                      <a:pt x="5" y="1"/>
                    </a:cubicBezTo>
                    <a:cubicBezTo>
                      <a:pt x="4" y="2"/>
                      <a:pt x="0" y="4"/>
                      <a:pt x="1" y="9"/>
                    </a:cubicBezTo>
                    <a:cubicBezTo>
                      <a:pt x="1" y="10"/>
                      <a:pt x="2" y="11"/>
                      <a:pt x="4" y="13"/>
                    </a:cubicBezTo>
                    <a:cubicBezTo>
                      <a:pt x="7" y="16"/>
                      <a:pt x="11" y="20"/>
                      <a:pt x="11" y="20"/>
                    </a:cubicBezTo>
                    <a:cubicBezTo>
                      <a:pt x="12" y="21"/>
                      <a:pt x="14" y="22"/>
                      <a:pt x="15" y="22"/>
                    </a:cubicBezTo>
                    <a:cubicBezTo>
                      <a:pt x="17" y="22"/>
                      <a:pt x="18" y="21"/>
                      <a:pt x="20" y="20"/>
                    </a:cubicBezTo>
                    <a:cubicBezTo>
                      <a:pt x="20" y="20"/>
                      <a:pt x="25" y="16"/>
                      <a:pt x="28" y="12"/>
                    </a:cubicBezTo>
                    <a:cubicBezTo>
                      <a:pt x="29" y="11"/>
                      <a:pt x="30" y="10"/>
                      <a:pt x="30" y="9"/>
                    </a:cubicBezTo>
                    <a:cubicBezTo>
                      <a:pt x="31" y="4"/>
                      <a:pt x="27" y="2"/>
                      <a:pt x="25" y="1"/>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03">
                <a:extLst>
                  <a:ext uri="{FF2B5EF4-FFF2-40B4-BE49-F238E27FC236}">
                    <a16:creationId xmlns:a16="http://schemas.microsoft.com/office/drawing/2014/main" id="{B97D0BE1-9F1C-4881-ADF3-B37CA19E2E6E}"/>
                  </a:ext>
                </a:extLst>
              </p:cNvPr>
              <p:cNvSpPr>
                <a:spLocks/>
              </p:cNvSpPr>
              <p:nvPr/>
            </p:nvSpPr>
            <p:spPr bwMode="auto">
              <a:xfrm>
                <a:off x="8674028" y="5521328"/>
                <a:ext cx="163723" cy="113774"/>
              </a:xfrm>
              <a:custGeom>
                <a:avLst/>
                <a:gdLst>
                  <a:gd name="T0" fmla="*/ 20 w 50"/>
                  <a:gd name="T1" fmla="*/ 0 h 35"/>
                  <a:gd name="T2" fmla="*/ 50 w 50"/>
                  <a:gd name="T3" fmla="*/ 16 h 35"/>
                  <a:gd name="T4" fmla="*/ 38 w 50"/>
                  <a:gd name="T5" fmla="*/ 35 h 35"/>
                  <a:gd name="T6" fmla="*/ 0 w 50"/>
                  <a:gd name="T7" fmla="*/ 8 h 35"/>
                  <a:gd name="T8" fmla="*/ 20 w 50"/>
                  <a:gd name="T9" fmla="*/ 0 h 35"/>
                </a:gdLst>
                <a:ahLst/>
                <a:cxnLst>
                  <a:cxn ang="0">
                    <a:pos x="T0" y="T1"/>
                  </a:cxn>
                  <a:cxn ang="0">
                    <a:pos x="T2" y="T3"/>
                  </a:cxn>
                  <a:cxn ang="0">
                    <a:pos x="T4" y="T5"/>
                  </a:cxn>
                  <a:cxn ang="0">
                    <a:pos x="T6" y="T7"/>
                  </a:cxn>
                  <a:cxn ang="0">
                    <a:pos x="T8" y="T9"/>
                  </a:cxn>
                </a:cxnLst>
                <a:rect l="0" t="0" r="r" b="b"/>
                <a:pathLst>
                  <a:path w="50" h="35">
                    <a:moveTo>
                      <a:pt x="20" y="0"/>
                    </a:moveTo>
                    <a:cubicBezTo>
                      <a:pt x="21" y="0"/>
                      <a:pt x="50" y="16"/>
                      <a:pt x="50" y="16"/>
                    </a:cubicBezTo>
                    <a:cubicBezTo>
                      <a:pt x="38" y="35"/>
                      <a:pt x="38" y="35"/>
                      <a:pt x="38" y="35"/>
                    </a:cubicBezTo>
                    <a:cubicBezTo>
                      <a:pt x="0" y="8"/>
                      <a:pt x="0" y="8"/>
                      <a:pt x="0" y="8"/>
                    </a:cubicBezTo>
                    <a:cubicBezTo>
                      <a:pt x="0" y="8"/>
                      <a:pt x="10" y="3"/>
                      <a:pt x="20" y="0"/>
                    </a:cubicBez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04">
                <a:extLst>
                  <a:ext uri="{FF2B5EF4-FFF2-40B4-BE49-F238E27FC236}">
                    <a16:creationId xmlns:a16="http://schemas.microsoft.com/office/drawing/2014/main" id="{BA36B779-EFAC-4A0E-915D-F4314EF045DA}"/>
                  </a:ext>
                </a:extLst>
              </p:cNvPr>
              <p:cNvSpPr>
                <a:spLocks/>
              </p:cNvSpPr>
              <p:nvPr/>
            </p:nvSpPr>
            <p:spPr bwMode="auto">
              <a:xfrm>
                <a:off x="8837752" y="5521328"/>
                <a:ext cx="165111" cy="113774"/>
              </a:xfrm>
              <a:custGeom>
                <a:avLst/>
                <a:gdLst>
                  <a:gd name="T0" fmla="*/ 29 w 50"/>
                  <a:gd name="T1" fmla="*/ 0 h 35"/>
                  <a:gd name="T2" fmla="*/ 0 w 50"/>
                  <a:gd name="T3" fmla="*/ 15 h 35"/>
                  <a:gd name="T4" fmla="*/ 11 w 50"/>
                  <a:gd name="T5" fmla="*/ 35 h 35"/>
                  <a:gd name="T6" fmla="*/ 50 w 50"/>
                  <a:gd name="T7" fmla="*/ 8 h 35"/>
                  <a:gd name="T8" fmla="*/ 29 w 50"/>
                  <a:gd name="T9" fmla="*/ 0 h 35"/>
                </a:gdLst>
                <a:ahLst/>
                <a:cxnLst>
                  <a:cxn ang="0">
                    <a:pos x="T0" y="T1"/>
                  </a:cxn>
                  <a:cxn ang="0">
                    <a:pos x="T2" y="T3"/>
                  </a:cxn>
                  <a:cxn ang="0">
                    <a:pos x="T4" y="T5"/>
                  </a:cxn>
                  <a:cxn ang="0">
                    <a:pos x="T6" y="T7"/>
                  </a:cxn>
                  <a:cxn ang="0">
                    <a:pos x="T8" y="T9"/>
                  </a:cxn>
                </a:cxnLst>
                <a:rect l="0" t="0" r="r" b="b"/>
                <a:pathLst>
                  <a:path w="50" h="35">
                    <a:moveTo>
                      <a:pt x="29" y="0"/>
                    </a:moveTo>
                    <a:cubicBezTo>
                      <a:pt x="28" y="0"/>
                      <a:pt x="0" y="15"/>
                      <a:pt x="0" y="15"/>
                    </a:cubicBezTo>
                    <a:cubicBezTo>
                      <a:pt x="11" y="35"/>
                      <a:pt x="11" y="35"/>
                      <a:pt x="11" y="35"/>
                    </a:cubicBezTo>
                    <a:cubicBezTo>
                      <a:pt x="50" y="8"/>
                      <a:pt x="50" y="8"/>
                      <a:pt x="50" y="8"/>
                    </a:cubicBezTo>
                    <a:cubicBezTo>
                      <a:pt x="50" y="8"/>
                      <a:pt x="39" y="4"/>
                      <a:pt x="29" y="0"/>
                    </a:cubicBez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05">
                <a:extLst>
                  <a:ext uri="{FF2B5EF4-FFF2-40B4-BE49-F238E27FC236}">
                    <a16:creationId xmlns:a16="http://schemas.microsoft.com/office/drawing/2014/main" id="{44B8C131-89A5-4317-B8D4-4833DC68CFAD}"/>
                  </a:ext>
                </a:extLst>
              </p:cNvPr>
              <p:cNvSpPr>
                <a:spLocks/>
              </p:cNvSpPr>
              <p:nvPr/>
            </p:nvSpPr>
            <p:spPr bwMode="auto">
              <a:xfrm>
                <a:off x="8479780" y="5531040"/>
                <a:ext cx="321897" cy="288597"/>
              </a:xfrm>
              <a:custGeom>
                <a:avLst/>
                <a:gdLst>
                  <a:gd name="T0" fmla="*/ 46 w 98"/>
                  <a:gd name="T1" fmla="*/ 8 h 88"/>
                  <a:gd name="T2" fmla="*/ 1 w 98"/>
                  <a:gd name="T3" fmla="*/ 45 h 88"/>
                  <a:gd name="T4" fmla="*/ 1 w 98"/>
                  <a:gd name="T5" fmla="*/ 51 h 88"/>
                  <a:gd name="T6" fmla="*/ 98 w 98"/>
                  <a:gd name="T7" fmla="*/ 88 h 88"/>
                  <a:gd name="T8" fmla="*/ 70 w 98"/>
                  <a:gd name="T9" fmla="*/ 0 h 88"/>
                  <a:gd name="T10" fmla="*/ 46 w 98"/>
                  <a:gd name="T11" fmla="*/ 8 h 88"/>
                </a:gdLst>
                <a:ahLst/>
                <a:cxnLst>
                  <a:cxn ang="0">
                    <a:pos x="T0" y="T1"/>
                  </a:cxn>
                  <a:cxn ang="0">
                    <a:pos x="T2" y="T3"/>
                  </a:cxn>
                  <a:cxn ang="0">
                    <a:pos x="T4" y="T5"/>
                  </a:cxn>
                  <a:cxn ang="0">
                    <a:pos x="T6" y="T7"/>
                  </a:cxn>
                  <a:cxn ang="0">
                    <a:pos x="T8" y="T9"/>
                  </a:cxn>
                  <a:cxn ang="0">
                    <a:pos x="T10" y="T11"/>
                  </a:cxn>
                </a:cxnLst>
                <a:rect l="0" t="0" r="r" b="b"/>
                <a:pathLst>
                  <a:path w="98" h="88">
                    <a:moveTo>
                      <a:pt x="46" y="8"/>
                    </a:moveTo>
                    <a:cubicBezTo>
                      <a:pt x="27" y="16"/>
                      <a:pt x="4" y="28"/>
                      <a:pt x="1" y="45"/>
                    </a:cubicBezTo>
                    <a:cubicBezTo>
                      <a:pt x="1" y="47"/>
                      <a:pt x="0" y="49"/>
                      <a:pt x="1" y="51"/>
                    </a:cubicBezTo>
                    <a:cubicBezTo>
                      <a:pt x="4" y="70"/>
                      <a:pt x="47" y="86"/>
                      <a:pt x="98" y="88"/>
                    </a:cubicBezTo>
                    <a:cubicBezTo>
                      <a:pt x="95" y="79"/>
                      <a:pt x="77" y="29"/>
                      <a:pt x="70" y="0"/>
                    </a:cubicBezTo>
                    <a:lnTo>
                      <a:pt x="46" y="8"/>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06">
                <a:extLst>
                  <a:ext uri="{FF2B5EF4-FFF2-40B4-BE49-F238E27FC236}">
                    <a16:creationId xmlns:a16="http://schemas.microsoft.com/office/drawing/2014/main" id="{6A2D87B5-B7C7-472F-94BB-DE32BE67D607}"/>
                  </a:ext>
                </a:extLst>
              </p:cNvPr>
              <p:cNvSpPr>
                <a:spLocks/>
              </p:cNvSpPr>
              <p:nvPr/>
            </p:nvSpPr>
            <p:spPr bwMode="auto">
              <a:xfrm>
                <a:off x="8621304" y="5531040"/>
                <a:ext cx="180373" cy="288597"/>
              </a:xfrm>
              <a:custGeom>
                <a:avLst/>
                <a:gdLst>
                  <a:gd name="T0" fmla="*/ 3 w 55"/>
                  <a:gd name="T1" fmla="*/ 9 h 88"/>
                  <a:gd name="T2" fmla="*/ 2 w 55"/>
                  <a:gd name="T3" fmla="*/ 28 h 88"/>
                  <a:gd name="T4" fmla="*/ 20 w 55"/>
                  <a:gd name="T5" fmla="*/ 25 h 88"/>
                  <a:gd name="T6" fmla="*/ 0 w 55"/>
                  <a:gd name="T7" fmla="*/ 48 h 88"/>
                  <a:gd name="T8" fmla="*/ 54 w 55"/>
                  <a:gd name="T9" fmla="*/ 88 h 88"/>
                  <a:gd name="T10" fmla="*/ 55 w 55"/>
                  <a:gd name="T11" fmla="*/ 88 h 88"/>
                  <a:gd name="T12" fmla="*/ 27 w 55"/>
                  <a:gd name="T13" fmla="*/ 0 h 88"/>
                  <a:gd name="T14" fmla="*/ 3 w 55"/>
                  <a:gd name="T15" fmla="*/ 9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88">
                    <a:moveTo>
                      <a:pt x="3" y="9"/>
                    </a:moveTo>
                    <a:cubicBezTo>
                      <a:pt x="2" y="28"/>
                      <a:pt x="2" y="28"/>
                      <a:pt x="2" y="28"/>
                    </a:cubicBezTo>
                    <a:cubicBezTo>
                      <a:pt x="20" y="25"/>
                      <a:pt x="20" y="25"/>
                      <a:pt x="20" y="25"/>
                    </a:cubicBezTo>
                    <a:cubicBezTo>
                      <a:pt x="0" y="48"/>
                      <a:pt x="0" y="48"/>
                      <a:pt x="0" y="48"/>
                    </a:cubicBezTo>
                    <a:cubicBezTo>
                      <a:pt x="54" y="88"/>
                      <a:pt x="54" y="88"/>
                      <a:pt x="54" y="88"/>
                    </a:cubicBezTo>
                    <a:cubicBezTo>
                      <a:pt x="54" y="88"/>
                      <a:pt x="55" y="88"/>
                      <a:pt x="55" y="88"/>
                    </a:cubicBezTo>
                    <a:cubicBezTo>
                      <a:pt x="52" y="79"/>
                      <a:pt x="34" y="29"/>
                      <a:pt x="27" y="0"/>
                    </a:cubicBezTo>
                    <a:lnTo>
                      <a:pt x="3" y="9"/>
                    </a:lnTo>
                    <a:close/>
                  </a:path>
                </a:pathLst>
              </a:custGeom>
              <a:solidFill>
                <a:srgbClr val="3A5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07">
                <a:extLst>
                  <a:ext uri="{FF2B5EF4-FFF2-40B4-BE49-F238E27FC236}">
                    <a16:creationId xmlns:a16="http://schemas.microsoft.com/office/drawing/2014/main" id="{38078319-5F14-4D18-9B07-3699BFD9F9C6}"/>
                  </a:ext>
                </a:extLst>
              </p:cNvPr>
              <p:cNvSpPr>
                <a:spLocks/>
              </p:cNvSpPr>
              <p:nvPr/>
            </p:nvSpPr>
            <p:spPr bwMode="auto">
              <a:xfrm>
                <a:off x="8871051" y="5531040"/>
                <a:ext cx="317735" cy="288597"/>
              </a:xfrm>
              <a:custGeom>
                <a:avLst/>
                <a:gdLst>
                  <a:gd name="T0" fmla="*/ 51 w 97"/>
                  <a:gd name="T1" fmla="*/ 8 h 88"/>
                  <a:gd name="T2" fmla="*/ 97 w 97"/>
                  <a:gd name="T3" fmla="*/ 45 h 88"/>
                  <a:gd name="T4" fmla="*/ 97 w 97"/>
                  <a:gd name="T5" fmla="*/ 51 h 88"/>
                  <a:gd name="T6" fmla="*/ 0 w 97"/>
                  <a:gd name="T7" fmla="*/ 88 h 88"/>
                  <a:gd name="T8" fmla="*/ 28 w 97"/>
                  <a:gd name="T9" fmla="*/ 0 h 88"/>
                  <a:gd name="T10" fmla="*/ 51 w 97"/>
                  <a:gd name="T11" fmla="*/ 8 h 88"/>
                </a:gdLst>
                <a:ahLst/>
                <a:cxnLst>
                  <a:cxn ang="0">
                    <a:pos x="T0" y="T1"/>
                  </a:cxn>
                  <a:cxn ang="0">
                    <a:pos x="T2" y="T3"/>
                  </a:cxn>
                  <a:cxn ang="0">
                    <a:pos x="T4" y="T5"/>
                  </a:cxn>
                  <a:cxn ang="0">
                    <a:pos x="T6" y="T7"/>
                  </a:cxn>
                  <a:cxn ang="0">
                    <a:pos x="T8" y="T9"/>
                  </a:cxn>
                  <a:cxn ang="0">
                    <a:pos x="T10" y="T11"/>
                  </a:cxn>
                </a:cxnLst>
                <a:rect l="0" t="0" r="r" b="b"/>
                <a:pathLst>
                  <a:path w="97" h="88">
                    <a:moveTo>
                      <a:pt x="51" y="8"/>
                    </a:moveTo>
                    <a:cubicBezTo>
                      <a:pt x="70" y="16"/>
                      <a:pt x="94" y="28"/>
                      <a:pt x="97" y="45"/>
                    </a:cubicBezTo>
                    <a:cubicBezTo>
                      <a:pt x="97" y="47"/>
                      <a:pt x="97" y="49"/>
                      <a:pt x="97" y="51"/>
                    </a:cubicBezTo>
                    <a:cubicBezTo>
                      <a:pt x="91" y="70"/>
                      <a:pt x="51" y="86"/>
                      <a:pt x="0" y="88"/>
                    </a:cubicBezTo>
                    <a:cubicBezTo>
                      <a:pt x="3" y="79"/>
                      <a:pt x="21" y="29"/>
                      <a:pt x="28" y="0"/>
                    </a:cubicBezTo>
                    <a:lnTo>
                      <a:pt x="51" y="8"/>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08">
                <a:extLst>
                  <a:ext uri="{FF2B5EF4-FFF2-40B4-BE49-F238E27FC236}">
                    <a16:creationId xmlns:a16="http://schemas.microsoft.com/office/drawing/2014/main" id="{754F0D77-C1B7-458A-80FB-EF3E04E595DA}"/>
                  </a:ext>
                </a:extLst>
              </p:cNvPr>
              <p:cNvSpPr>
                <a:spLocks/>
              </p:cNvSpPr>
              <p:nvPr/>
            </p:nvSpPr>
            <p:spPr bwMode="auto">
              <a:xfrm>
                <a:off x="8871051" y="5531040"/>
                <a:ext cx="180373" cy="288597"/>
              </a:xfrm>
              <a:custGeom>
                <a:avLst/>
                <a:gdLst>
                  <a:gd name="T0" fmla="*/ 52 w 55"/>
                  <a:gd name="T1" fmla="*/ 9 h 88"/>
                  <a:gd name="T2" fmla="*/ 53 w 55"/>
                  <a:gd name="T3" fmla="*/ 28 h 88"/>
                  <a:gd name="T4" fmla="*/ 35 w 55"/>
                  <a:gd name="T5" fmla="*/ 25 h 88"/>
                  <a:gd name="T6" fmla="*/ 55 w 55"/>
                  <a:gd name="T7" fmla="*/ 48 h 88"/>
                  <a:gd name="T8" fmla="*/ 1 w 55"/>
                  <a:gd name="T9" fmla="*/ 88 h 88"/>
                  <a:gd name="T10" fmla="*/ 0 w 55"/>
                  <a:gd name="T11" fmla="*/ 88 h 88"/>
                  <a:gd name="T12" fmla="*/ 28 w 55"/>
                  <a:gd name="T13" fmla="*/ 0 h 88"/>
                  <a:gd name="T14" fmla="*/ 52 w 55"/>
                  <a:gd name="T15" fmla="*/ 9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88">
                    <a:moveTo>
                      <a:pt x="52" y="9"/>
                    </a:moveTo>
                    <a:cubicBezTo>
                      <a:pt x="53" y="28"/>
                      <a:pt x="53" y="28"/>
                      <a:pt x="53" y="28"/>
                    </a:cubicBezTo>
                    <a:cubicBezTo>
                      <a:pt x="35" y="25"/>
                      <a:pt x="35" y="25"/>
                      <a:pt x="35" y="25"/>
                    </a:cubicBezTo>
                    <a:cubicBezTo>
                      <a:pt x="55" y="48"/>
                      <a:pt x="55" y="48"/>
                      <a:pt x="55" y="48"/>
                    </a:cubicBezTo>
                    <a:cubicBezTo>
                      <a:pt x="1" y="88"/>
                      <a:pt x="1" y="88"/>
                      <a:pt x="1" y="88"/>
                    </a:cubicBezTo>
                    <a:cubicBezTo>
                      <a:pt x="1" y="88"/>
                      <a:pt x="0" y="88"/>
                      <a:pt x="0" y="88"/>
                    </a:cubicBezTo>
                    <a:cubicBezTo>
                      <a:pt x="3" y="79"/>
                      <a:pt x="21" y="29"/>
                      <a:pt x="28" y="0"/>
                    </a:cubicBezTo>
                    <a:lnTo>
                      <a:pt x="52" y="9"/>
                    </a:lnTo>
                    <a:close/>
                  </a:path>
                </a:pathLst>
              </a:custGeom>
              <a:solidFill>
                <a:srgbClr val="3A5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9">
                <a:extLst>
                  <a:ext uri="{FF2B5EF4-FFF2-40B4-BE49-F238E27FC236}">
                    <a16:creationId xmlns:a16="http://schemas.microsoft.com/office/drawing/2014/main" id="{74EEABE3-111F-4AD9-8EC6-974A3D7A52E5}"/>
                  </a:ext>
                </a:extLst>
              </p:cNvPr>
              <p:cNvSpPr>
                <a:spLocks/>
              </p:cNvSpPr>
              <p:nvPr/>
            </p:nvSpPr>
            <p:spPr bwMode="auto">
              <a:xfrm>
                <a:off x="8644891" y="5080108"/>
                <a:ext cx="373234" cy="259460"/>
              </a:xfrm>
              <a:custGeom>
                <a:avLst/>
                <a:gdLst>
                  <a:gd name="T0" fmla="*/ 6 w 114"/>
                  <a:gd name="T1" fmla="*/ 76 h 79"/>
                  <a:gd name="T2" fmla="*/ 12 w 114"/>
                  <a:gd name="T3" fmla="*/ 79 h 79"/>
                  <a:gd name="T4" fmla="*/ 17 w 114"/>
                  <a:gd name="T5" fmla="*/ 59 h 79"/>
                  <a:gd name="T6" fmla="*/ 25 w 114"/>
                  <a:gd name="T7" fmla="*/ 38 h 79"/>
                  <a:gd name="T8" fmla="*/ 57 w 114"/>
                  <a:gd name="T9" fmla="*/ 43 h 79"/>
                  <a:gd name="T10" fmla="*/ 89 w 114"/>
                  <a:gd name="T11" fmla="*/ 38 h 79"/>
                  <a:gd name="T12" fmla="*/ 98 w 114"/>
                  <a:gd name="T13" fmla="*/ 59 h 79"/>
                  <a:gd name="T14" fmla="*/ 102 w 114"/>
                  <a:gd name="T15" fmla="*/ 79 h 79"/>
                  <a:gd name="T16" fmla="*/ 109 w 114"/>
                  <a:gd name="T17" fmla="*/ 76 h 79"/>
                  <a:gd name="T18" fmla="*/ 110 w 114"/>
                  <a:gd name="T19" fmla="*/ 70 h 79"/>
                  <a:gd name="T20" fmla="*/ 58 w 114"/>
                  <a:gd name="T21" fmla="*/ 0 h 79"/>
                  <a:gd name="T22" fmla="*/ 56 w 114"/>
                  <a:gd name="T23" fmla="*/ 0 h 79"/>
                  <a:gd name="T24" fmla="*/ 4 w 114"/>
                  <a:gd name="T25" fmla="*/ 70 h 79"/>
                  <a:gd name="T26" fmla="*/ 6 w 114"/>
                  <a:gd name="T27" fmla="*/ 7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79">
                    <a:moveTo>
                      <a:pt x="6" y="76"/>
                    </a:moveTo>
                    <a:cubicBezTo>
                      <a:pt x="12" y="79"/>
                      <a:pt x="12" y="79"/>
                      <a:pt x="12" y="79"/>
                    </a:cubicBezTo>
                    <a:cubicBezTo>
                      <a:pt x="13" y="73"/>
                      <a:pt x="14" y="62"/>
                      <a:pt x="17" y="59"/>
                    </a:cubicBezTo>
                    <a:cubicBezTo>
                      <a:pt x="21" y="53"/>
                      <a:pt x="17" y="43"/>
                      <a:pt x="25" y="38"/>
                    </a:cubicBezTo>
                    <a:cubicBezTo>
                      <a:pt x="38" y="32"/>
                      <a:pt x="36" y="43"/>
                      <a:pt x="57" y="43"/>
                    </a:cubicBezTo>
                    <a:cubicBezTo>
                      <a:pt x="78" y="43"/>
                      <a:pt x="76" y="32"/>
                      <a:pt x="89" y="38"/>
                    </a:cubicBezTo>
                    <a:cubicBezTo>
                      <a:pt x="97" y="43"/>
                      <a:pt x="93" y="53"/>
                      <a:pt x="98" y="59"/>
                    </a:cubicBezTo>
                    <a:cubicBezTo>
                      <a:pt x="100" y="62"/>
                      <a:pt x="101" y="73"/>
                      <a:pt x="102" y="79"/>
                    </a:cubicBezTo>
                    <a:cubicBezTo>
                      <a:pt x="109" y="76"/>
                      <a:pt x="109" y="76"/>
                      <a:pt x="109" y="76"/>
                    </a:cubicBezTo>
                    <a:cubicBezTo>
                      <a:pt x="109" y="73"/>
                      <a:pt x="110" y="71"/>
                      <a:pt x="110" y="70"/>
                    </a:cubicBezTo>
                    <a:cubicBezTo>
                      <a:pt x="114" y="20"/>
                      <a:pt x="94" y="0"/>
                      <a:pt x="58" y="0"/>
                    </a:cubicBezTo>
                    <a:cubicBezTo>
                      <a:pt x="58" y="0"/>
                      <a:pt x="56" y="0"/>
                      <a:pt x="56" y="0"/>
                    </a:cubicBezTo>
                    <a:cubicBezTo>
                      <a:pt x="21" y="0"/>
                      <a:pt x="0" y="20"/>
                      <a:pt x="4" y="70"/>
                    </a:cubicBezTo>
                    <a:cubicBezTo>
                      <a:pt x="5" y="71"/>
                      <a:pt x="5" y="73"/>
                      <a:pt x="6" y="76"/>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文本框 35">
              <a:extLst>
                <a:ext uri="{FF2B5EF4-FFF2-40B4-BE49-F238E27FC236}">
                  <a16:creationId xmlns:a16="http://schemas.microsoft.com/office/drawing/2014/main" id="{B1F70E57-EBAE-4F12-9A33-7994BB6C182D}"/>
                </a:ext>
              </a:extLst>
            </p:cNvPr>
            <p:cNvSpPr txBox="1"/>
            <p:nvPr/>
          </p:nvSpPr>
          <p:spPr>
            <a:xfrm>
              <a:off x="8126209" y="2169564"/>
              <a:ext cx="1169985" cy="369332"/>
            </a:xfrm>
            <a:prstGeom prst="rect">
              <a:avLst/>
            </a:prstGeom>
            <a:noFill/>
          </p:spPr>
          <p:txBody>
            <a:bodyPr wrap="square" rtlCol="0">
              <a:spAutoFit/>
            </a:bodyPr>
            <a:lstStyle/>
            <a:p>
              <a:pPr algn="ctr"/>
              <a:r>
                <a:rPr lang="zh-CN" altLang="en-US" dirty="0">
                  <a:solidFill>
                    <a:schemeClr val="bg1"/>
                  </a:solidFill>
                  <a:latin typeface="幼圆" panose="02010509060101010101" pitchFamily="49" charset="-122"/>
                  <a:ea typeface="幼圆" panose="02010509060101010101" pitchFamily="49" charset="-122"/>
                </a:rPr>
                <a:t>学术人士</a:t>
              </a:r>
            </a:p>
          </p:txBody>
        </p:sp>
      </p:grpSp>
      <p:grpSp>
        <p:nvGrpSpPr>
          <p:cNvPr id="50" name="组合 49">
            <a:extLst>
              <a:ext uri="{FF2B5EF4-FFF2-40B4-BE49-F238E27FC236}">
                <a16:creationId xmlns:a16="http://schemas.microsoft.com/office/drawing/2014/main" id="{29343066-B5B7-4792-BC85-D3CEB46AB38A}"/>
              </a:ext>
            </a:extLst>
          </p:cNvPr>
          <p:cNvGrpSpPr/>
          <p:nvPr/>
        </p:nvGrpSpPr>
        <p:grpSpPr>
          <a:xfrm>
            <a:off x="2079492" y="2802265"/>
            <a:ext cx="1836000" cy="1800000"/>
            <a:chOff x="5981345" y="3648869"/>
            <a:chExt cx="1818994" cy="1796794"/>
          </a:xfrm>
        </p:grpSpPr>
        <p:sp>
          <p:nvSpPr>
            <p:cNvPr id="51" name="Freeform 133">
              <a:extLst>
                <a:ext uri="{FF2B5EF4-FFF2-40B4-BE49-F238E27FC236}">
                  <a16:creationId xmlns:a16="http://schemas.microsoft.com/office/drawing/2014/main" id="{38449005-8CB9-4F69-881F-5D93C9A5FB93}"/>
                </a:ext>
              </a:extLst>
            </p:cNvPr>
            <p:cNvSpPr>
              <a:spLocks/>
            </p:cNvSpPr>
            <p:nvPr/>
          </p:nvSpPr>
          <p:spPr bwMode="auto">
            <a:xfrm>
              <a:off x="6017420" y="3648869"/>
              <a:ext cx="1746845" cy="1796794"/>
            </a:xfrm>
            <a:custGeom>
              <a:avLst/>
              <a:gdLst>
                <a:gd name="T0" fmla="*/ 1190 w 1259"/>
                <a:gd name="T1" fmla="*/ 649 h 1295"/>
                <a:gd name="T2" fmla="*/ 1259 w 1259"/>
                <a:gd name="T3" fmla="*/ 505 h 1295"/>
                <a:gd name="T4" fmla="*/ 1136 w 1259"/>
                <a:gd name="T5" fmla="*/ 403 h 1295"/>
                <a:gd name="T6" fmla="*/ 1133 w 1259"/>
                <a:gd name="T7" fmla="*/ 244 h 1295"/>
                <a:gd name="T8" fmla="*/ 980 w 1259"/>
                <a:gd name="T9" fmla="*/ 206 h 1295"/>
                <a:gd name="T10" fmla="*/ 909 w 1259"/>
                <a:gd name="T11" fmla="*/ 64 h 1295"/>
                <a:gd name="T12" fmla="*/ 755 w 1259"/>
                <a:gd name="T13" fmla="*/ 98 h 1295"/>
                <a:gd name="T14" fmla="*/ 630 w 1259"/>
                <a:gd name="T15" fmla="*/ 0 h 1295"/>
                <a:gd name="T16" fmla="*/ 504 w 1259"/>
                <a:gd name="T17" fmla="*/ 98 h 1295"/>
                <a:gd name="T18" fmla="*/ 350 w 1259"/>
                <a:gd name="T19" fmla="*/ 64 h 1295"/>
                <a:gd name="T20" fmla="*/ 279 w 1259"/>
                <a:gd name="T21" fmla="*/ 206 h 1295"/>
                <a:gd name="T22" fmla="*/ 126 w 1259"/>
                <a:gd name="T23" fmla="*/ 244 h 1295"/>
                <a:gd name="T24" fmla="*/ 123 w 1259"/>
                <a:gd name="T25" fmla="*/ 403 h 1295"/>
                <a:gd name="T26" fmla="*/ 0 w 1259"/>
                <a:gd name="T27" fmla="*/ 505 h 1295"/>
                <a:gd name="T28" fmla="*/ 69 w 1259"/>
                <a:gd name="T29" fmla="*/ 649 h 1295"/>
                <a:gd name="T30" fmla="*/ 0 w 1259"/>
                <a:gd name="T31" fmla="*/ 793 h 1295"/>
                <a:gd name="T32" fmla="*/ 123 w 1259"/>
                <a:gd name="T33" fmla="*/ 893 h 1295"/>
                <a:gd name="T34" fmla="*/ 126 w 1259"/>
                <a:gd name="T35" fmla="*/ 1051 h 1295"/>
                <a:gd name="T36" fmla="*/ 279 w 1259"/>
                <a:gd name="T37" fmla="*/ 1089 h 1295"/>
                <a:gd name="T38" fmla="*/ 350 w 1259"/>
                <a:gd name="T39" fmla="*/ 1231 h 1295"/>
                <a:gd name="T40" fmla="*/ 504 w 1259"/>
                <a:gd name="T41" fmla="*/ 1198 h 1295"/>
                <a:gd name="T42" fmla="*/ 630 w 1259"/>
                <a:gd name="T43" fmla="*/ 1295 h 1295"/>
                <a:gd name="T44" fmla="*/ 755 w 1259"/>
                <a:gd name="T45" fmla="*/ 1198 h 1295"/>
                <a:gd name="T46" fmla="*/ 909 w 1259"/>
                <a:gd name="T47" fmla="*/ 1231 h 1295"/>
                <a:gd name="T48" fmla="*/ 980 w 1259"/>
                <a:gd name="T49" fmla="*/ 1089 h 1295"/>
                <a:gd name="T50" fmla="*/ 1133 w 1259"/>
                <a:gd name="T51" fmla="*/ 1051 h 1295"/>
                <a:gd name="T52" fmla="*/ 1136 w 1259"/>
                <a:gd name="T53" fmla="*/ 893 h 1295"/>
                <a:gd name="T54" fmla="*/ 1259 w 1259"/>
                <a:gd name="T55" fmla="*/ 793 h 1295"/>
                <a:gd name="T56" fmla="*/ 1190 w 1259"/>
                <a:gd name="T57" fmla="*/ 649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9" h="1295">
                  <a:moveTo>
                    <a:pt x="1190" y="649"/>
                  </a:moveTo>
                  <a:lnTo>
                    <a:pt x="1259" y="505"/>
                  </a:lnTo>
                  <a:lnTo>
                    <a:pt x="1136" y="403"/>
                  </a:lnTo>
                  <a:lnTo>
                    <a:pt x="1133" y="244"/>
                  </a:lnTo>
                  <a:lnTo>
                    <a:pt x="980" y="206"/>
                  </a:lnTo>
                  <a:lnTo>
                    <a:pt x="909" y="64"/>
                  </a:lnTo>
                  <a:lnTo>
                    <a:pt x="755" y="98"/>
                  </a:lnTo>
                  <a:lnTo>
                    <a:pt x="630" y="0"/>
                  </a:lnTo>
                  <a:lnTo>
                    <a:pt x="504" y="98"/>
                  </a:lnTo>
                  <a:lnTo>
                    <a:pt x="350" y="64"/>
                  </a:lnTo>
                  <a:lnTo>
                    <a:pt x="279" y="206"/>
                  </a:lnTo>
                  <a:lnTo>
                    <a:pt x="126" y="244"/>
                  </a:lnTo>
                  <a:lnTo>
                    <a:pt x="123" y="403"/>
                  </a:lnTo>
                  <a:lnTo>
                    <a:pt x="0" y="505"/>
                  </a:lnTo>
                  <a:lnTo>
                    <a:pt x="69" y="649"/>
                  </a:lnTo>
                  <a:lnTo>
                    <a:pt x="0" y="793"/>
                  </a:lnTo>
                  <a:lnTo>
                    <a:pt x="123" y="893"/>
                  </a:lnTo>
                  <a:lnTo>
                    <a:pt x="126" y="1051"/>
                  </a:lnTo>
                  <a:lnTo>
                    <a:pt x="279" y="1089"/>
                  </a:lnTo>
                  <a:lnTo>
                    <a:pt x="350" y="1231"/>
                  </a:lnTo>
                  <a:lnTo>
                    <a:pt x="504" y="1198"/>
                  </a:lnTo>
                  <a:lnTo>
                    <a:pt x="630" y="1295"/>
                  </a:lnTo>
                  <a:lnTo>
                    <a:pt x="755" y="1198"/>
                  </a:lnTo>
                  <a:lnTo>
                    <a:pt x="909" y="1231"/>
                  </a:lnTo>
                  <a:lnTo>
                    <a:pt x="980" y="1089"/>
                  </a:lnTo>
                  <a:lnTo>
                    <a:pt x="1133" y="1051"/>
                  </a:lnTo>
                  <a:lnTo>
                    <a:pt x="1136" y="893"/>
                  </a:lnTo>
                  <a:lnTo>
                    <a:pt x="1259" y="793"/>
                  </a:lnTo>
                  <a:lnTo>
                    <a:pt x="1190" y="649"/>
                  </a:lnTo>
                  <a:close/>
                </a:path>
              </a:pathLst>
            </a:custGeom>
            <a:solidFill>
              <a:srgbClr val="16A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34">
              <a:extLst>
                <a:ext uri="{FF2B5EF4-FFF2-40B4-BE49-F238E27FC236}">
                  <a16:creationId xmlns:a16="http://schemas.microsoft.com/office/drawing/2014/main" id="{55CFEC5B-D99A-43FA-B8CE-4F3549989367}"/>
                </a:ext>
              </a:extLst>
            </p:cNvPr>
            <p:cNvSpPr>
              <a:spLocks/>
            </p:cNvSpPr>
            <p:nvPr/>
          </p:nvSpPr>
          <p:spPr bwMode="auto">
            <a:xfrm>
              <a:off x="6017420" y="3648869"/>
              <a:ext cx="1746845" cy="1796794"/>
            </a:xfrm>
            <a:custGeom>
              <a:avLst/>
              <a:gdLst>
                <a:gd name="T0" fmla="*/ 1190 w 1259"/>
                <a:gd name="T1" fmla="*/ 649 h 1295"/>
                <a:gd name="T2" fmla="*/ 1259 w 1259"/>
                <a:gd name="T3" fmla="*/ 505 h 1295"/>
                <a:gd name="T4" fmla="*/ 1136 w 1259"/>
                <a:gd name="T5" fmla="*/ 403 h 1295"/>
                <a:gd name="T6" fmla="*/ 1133 w 1259"/>
                <a:gd name="T7" fmla="*/ 244 h 1295"/>
                <a:gd name="T8" fmla="*/ 980 w 1259"/>
                <a:gd name="T9" fmla="*/ 206 h 1295"/>
                <a:gd name="T10" fmla="*/ 909 w 1259"/>
                <a:gd name="T11" fmla="*/ 64 h 1295"/>
                <a:gd name="T12" fmla="*/ 755 w 1259"/>
                <a:gd name="T13" fmla="*/ 98 h 1295"/>
                <a:gd name="T14" fmla="*/ 630 w 1259"/>
                <a:gd name="T15" fmla="*/ 0 h 1295"/>
                <a:gd name="T16" fmla="*/ 504 w 1259"/>
                <a:gd name="T17" fmla="*/ 98 h 1295"/>
                <a:gd name="T18" fmla="*/ 350 w 1259"/>
                <a:gd name="T19" fmla="*/ 64 h 1295"/>
                <a:gd name="T20" fmla="*/ 279 w 1259"/>
                <a:gd name="T21" fmla="*/ 206 h 1295"/>
                <a:gd name="T22" fmla="*/ 126 w 1259"/>
                <a:gd name="T23" fmla="*/ 244 h 1295"/>
                <a:gd name="T24" fmla="*/ 123 w 1259"/>
                <a:gd name="T25" fmla="*/ 403 h 1295"/>
                <a:gd name="T26" fmla="*/ 0 w 1259"/>
                <a:gd name="T27" fmla="*/ 505 h 1295"/>
                <a:gd name="T28" fmla="*/ 69 w 1259"/>
                <a:gd name="T29" fmla="*/ 649 h 1295"/>
                <a:gd name="T30" fmla="*/ 0 w 1259"/>
                <a:gd name="T31" fmla="*/ 793 h 1295"/>
                <a:gd name="T32" fmla="*/ 123 w 1259"/>
                <a:gd name="T33" fmla="*/ 893 h 1295"/>
                <a:gd name="T34" fmla="*/ 126 w 1259"/>
                <a:gd name="T35" fmla="*/ 1051 h 1295"/>
                <a:gd name="T36" fmla="*/ 279 w 1259"/>
                <a:gd name="T37" fmla="*/ 1089 h 1295"/>
                <a:gd name="T38" fmla="*/ 350 w 1259"/>
                <a:gd name="T39" fmla="*/ 1231 h 1295"/>
                <a:gd name="T40" fmla="*/ 504 w 1259"/>
                <a:gd name="T41" fmla="*/ 1198 h 1295"/>
                <a:gd name="T42" fmla="*/ 630 w 1259"/>
                <a:gd name="T43" fmla="*/ 1295 h 1295"/>
                <a:gd name="T44" fmla="*/ 755 w 1259"/>
                <a:gd name="T45" fmla="*/ 1198 h 1295"/>
                <a:gd name="T46" fmla="*/ 909 w 1259"/>
                <a:gd name="T47" fmla="*/ 1231 h 1295"/>
                <a:gd name="T48" fmla="*/ 980 w 1259"/>
                <a:gd name="T49" fmla="*/ 1089 h 1295"/>
                <a:gd name="T50" fmla="*/ 1133 w 1259"/>
                <a:gd name="T51" fmla="*/ 1051 h 1295"/>
                <a:gd name="T52" fmla="*/ 1136 w 1259"/>
                <a:gd name="T53" fmla="*/ 893 h 1295"/>
                <a:gd name="T54" fmla="*/ 1259 w 1259"/>
                <a:gd name="T55" fmla="*/ 793 h 1295"/>
                <a:gd name="T56" fmla="*/ 1190 w 1259"/>
                <a:gd name="T57" fmla="*/ 649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9" h="1295">
                  <a:moveTo>
                    <a:pt x="1190" y="649"/>
                  </a:moveTo>
                  <a:lnTo>
                    <a:pt x="1259" y="505"/>
                  </a:lnTo>
                  <a:lnTo>
                    <a:pt x="1136" y="403"/>
                  </a:lnTo>
                  <a:lnTo>
                    <a:pt x="1133" y="244"/>
                  </a:lnTo>
                  <a:lnTo>
                    <a:pt x="980" y="206"/>
                  </a:lnTo>
                  <a:lnTo>
                    <a:pt x="909" y="64"/>
                  </a:lnTo>
                  <a:lnTo>
                    <a:pt x="755" y="98"/>
                  </a:lnTo>
                  <a:lnTo>
                    <a:pt x="630" y="0"/>
                  </a:lnTo>
                  <a:lnTo>
                    <a:pt x="504" y="98"/>
                  </a:lnTo>
                  <a:lnTo>
                    <a:pt x="350" y="64"/>
                  </a:lnTo>
                  <a:lnTo>
                    <a:pt x="279" y="206"/>
                  </a:lnTo>
                  <a:lnTo>
                    <a:pt x="126" y="244"/>
                  </a:lnTo>
                  <a:lnTo>
                    <a:pt x="123" y="403"/>
                  </a:lnTo>
                  <a:lnTo>
                    <a:pt x="0" y="505"/>
                  </a:lnTo>
                  <a:lnTo>
                    <a:pt x="69" y="649"/>
                  </a:lnTo>
                  <a:lnTo>
                    <a:pt x="0" y="793"/>
                  </a:lnTo>
                  <a:lnTo>
                    <a:pt x="123" y="893"/>
                  </a:lnTo>
                  <a:lnTo>
                    <a:pt x="126" y="1051"/>
                  </a:lnTo>
                  <a:lnTo>
                    <a:pt x="279" y="1089"/>
                  </a:lnTo>
                  <a:lnTo>
                    <a:pt x="350" y="1231"/>
                  </a:lnTo>
                  <a:lnTo>
                    <a:pt x="504" y="1198"/>
                  </a:lnTo>
                  <a:lnTo>
                    <a:pt x="630" y="1295"/>
                  </a:lnTo>
                  <a:lnTo>
                    <a:pt x="755" y="1198"/>
                  </a:lnTo>
                  <a:lnTo>
                    <a:pt x="909" y="1231"/>
                  </a:lnTo>
                  <a:lnTo>
                    <a:pt x="980" y="1089"/>
                  </a:lnTo>
                  <a:lnTo>
                    <a:pt x="1133" y="1051"/>
                  </a:lnTo>
                  <a:lnTo>
                    <a:pt x="1136" y="893"/>
                  </a:lnTo>
                  <a:lnTo>
                    <a:pt x="1259" y="793"/>
                  </a:lnTo>
                  <a:lnTo>
                    <a:pt x="1190" y="6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5">
              <a:extLst>
                <a:ext uri="{FF2B5EF4-FFF2-40B4-BE49-F238E27FC236}">
                  <a16:creationId xmlns:a16="http://schemas.microsoft.com/office/drawing/2014/main" id="{71110F94-3145-47C9-8A4D-FC175B4EA4D3}"/>
                </a:ext>
              </a:extLst>
            </p:cNvPr>
            <p:cNvSpPr>
              <a:spLocks/>
            </p:cNvSpPr>
            <p:nvPr/>
          </p:nvSpPr>
          <p:spPr bwMode="auto">
            <a:xfrm>
              <a:off x="6079857" y="3715468"/>
              <a:ext cx="1621971" cy="1667757"/>
            </a:xfrm>
            <a:custGeom>
              <a:avLst/>
              <a:gdLst>
                <a:gd name="T0" fmla="*/ 1107 w 1169"/>
                <a:gd name="T1" fmla="*/ 599 h 1202"/>
                <a:gd name="T2" fmla="*/ 1169 w 1169"/>
                <a:gd name="T3" fmla="*/ 466 h 1202"/>
                <a:gd name="T4" fmla="*/ 1055 w 1169"/>
                <a:gd name="T5" fmla="*/ 371 h 1202"/>
                <a:gd name="T6" fmla="*/ 1051 w 1169"/>
                <a:gd name="T7" fmla="*/ 225 h 1202"/>
                <a:gd name="T8" fmla="*/ 909 w 1169"/>
                <a:gd name="T9" fmla="*/ 189 h 1202"/>
                <a:gd name="T10" fmla="*/ 842 w 1169"/>
                <a:gd name="T11" fmla="*/ 59 h 1202"/>
                <a:gd name="T12" fmla="*/ 700 w 1169"/>
                <a:gd name="T13" fmla="*/ 90 h 1202"/>
                <a:gd name="T14" fmla="*/ 582 w 1169"/>
                <a:gd name="T15" fmla="*/ 0 h 1202"/>
                <a:gd name="T16" fmla="*/ 466 w 1169"/>
                <a:gd name="T17" fmla="*/ 90 h 1202"/>
                <a:gd name="T18" fmla="*/ 324 w 1169"/>
                <a:gd name="T19" fmla="*/ 59 h 1202"/>
                <a:gd name="T20" fmla="*/ 258 w 1169"/>
                <a:gd name="T21" fmla="*/ 192 h 1202"/>
                <a:gd name="T22" fmla="*/ 116 w 1169"/>
                <a:gd name="T23" fmla="*/ 227 h 1202"/>
                <a:gd name="T24" fmla="*/ 114 w 1169"/>
                <a:gd name="T25" fmla="*/ 374 h 1202"/>
                <a:gd name="T26" fmla="*/ 0 w 1169"/>
                <a:gd name="T27" fmla="*/ 468 h 1202"/>
                <a:gd name="T28" fmla="*/ 64 w 1169"/>
                <a:gd name="T29" fmla="*/ 601 h 1202"/>
                <a:gd name="T30" fmla="*/ 2 w 1169"/>
                <a:gd name="T31" fmla="*/ 736 h 1202"/>
                <a:gd name="T32" fmla="*/ 116 w 1169"/>
                <a:gd name="T33" fmla="*/ 828 h 1202"/>
                <a:gd name="T34" fmla="*/ 118 w 1169"/>
                <a:gd name="T35" fmla="*/ 977 h 1202"/>
                <a:gd name="T36" fmla="*/ 260 w 1169"/>
                <a:gd name="T37" fmla="*/ 1010 h 1202"/>
                <a:gd name="T38" fmla="*/ 327 w 1169"/>
                <a:gd name="T39" fmla="*/ 1143 h 1202"/>
                <a:gd name="T40" fmla="*/ 469 w 1169"/>
                <a:gd name="T41" fmla="*/ 1112 h 1202"/>
                <a:gd name="T42" fmla="*/ 587 w 1169"/>
                <a:gd name="T43" fmla="*/ 1202 h 1202"/>
                <a:gd name="T44" fmla="*/ 703 w 1169"/>
                <a:gd name="T45" fmla="*/ 1112 h 1202"/>
                <a:gd name="T46" fmla="*/ 845 w 1169"/>
                <a:gd name="T47" fmla="*/ 1141 h 1202"/>
                <a:gd name="T48" fmla="*/ 911 w 1169"/>
                <a:gd name="T49" fmla="*/ 1010 h 1202"/>
                <a:gd name="T50" fmla="*/ 1053 w 1169"/>
                <a:gd name="T51" fmla="*/ 975 h 1202"/>
                <a:gd name="T52" fmla="*/ 1055 w 1169"/>
                <a:gd name="T53" fmla="*/ 826 h 1202"/>
                <a:gd name="T54" fmla="*/ 1169 w 1169"/>
                <a:gd name="T55" fmla="*/ 733 h 1202"/>
                <a:gd name="T56" fmla="*/ 1107 w 1169"/>
                <a:gd name="T57" fmla="*/ 599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9" h="1202">
                  <a:moveTo>
                    <a:pt x="1107" y="599"/>
                  </a:moveTo>
                  <a:lnTo>
                    <a:pt x="1169" y="466"/>
                  </a:lnTo>
                  <a:lnTo>
                    <a:pt x="1055" y="371"/>
                  </a:lnTo>
                  <a:lnTo>
                    <a:pt x="1051" y="225"/>
                  </a:lnTo>
                  <a:lnTo>
                    <a:pt x="909" y="189"/>
                  </a:lnTo>
                  <a:lnTo>
                    <a:pt x="842" y="59"/>
                  </a:lnTo>
                  <a:lnTo>
                    <a:pt x="700" y="90"/>
                  </a:lnTo>
                  <a:lnTo>
                    <a:pt x="582" y="0"/>
                  </a:lnTo>
                  <a:lnTo>
                    <a:pt x="466" y="90"/>
                  </a:lnTo>
                  <a:lnTo>
                    <a:pt x="324" y="59"/>
                  </a:lnTo>
                  <a:lnTo>
                    <a:pt x="258" y="192"/>
                  </a:lnTo>
                  <a:lnTo>
                    <a:pt x="116" y="227"/>
                  </a:lnTo>
                  <a:lnTo>
                    <a:pt x="114" y="374"/>
                  </a:lnTo>
                  <a:lnTo>
                    <a:pt x="0" y="468"/>
                  </a:lnTo>
                  <a:lnTo>
                    <a:pt x="64" y="601"/>
                  </a:lnTo>
                  <a:lnTo>
                    <a:pt x="2" y="736"/>
                  </a:lnTo>
                  <a:lnTo>
                    <a:pt x="116" y="828"/>
                  </a:lnTo>
                  <a:lnTo>
                    <a:pt x="118" y="977"/>
                  </a:lnTo>
                  <a:lnTo>
                    <a:pt x="260" y="1010"/>
                  </a:lnTo>
                  <a:lnTo>
                    <a:pt x="327" y="1143"/>
                  </a:lnTo>
                  <a:lnTo>
                    <a:pt x="469" y="1112"/>
                  </a:lnTo>
                  <a:lnTo>
                    <a:pt x="587" y="1202"/>
                  </a:lnTo>
                  <a:lnTo>
                    <a:pt x="703" y="1112"/>
                  </a:lnTo>
                  <a:lnTo>
                    <a:pt x="845" y="1141"/>
                  </a:lnTo>
                  <a:lnTo>
                    <a:pt x="911" y="1010"/>
                  </a:lnTo>
                  <a:lnTo>
                    <a:pt x="1053" y="975"/>
                  </a:lnTo>
                  <a:lnTo>
                    <a:pt x="1055" y="826"/>
                  </a:lnTo>
                  <a:lnTo>
                    <a:pt x="1169" y="733"/>
                  </a:lnTo>
                  <a:lnTo>
                    <a:pt x="1107" y="599"/>
                  </a:lnTo>
                  <a:close/>
                </a:path>
              </a:pathLst>
            </a:custGeom>
            <a:solidFill>
              <a:srgbClr val="1AB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36">
              <a:extLst>
                <a:ext uri="{FF2B5EF4-FFF2-40B4-BE49-F238E27FC236}">
                  <a16:creationId xmlns:a16="http://schemas.microsoft.com/office/drawing/2014/main" id="{EE52C80E-CA9E-488C-BDA6-B5C0900ABE0C}"/>
                </a:ext>
              </a:extLst>
            </p:cNvPr>
            <p:cNvSpPr>
              <a:spLocks/>
            </p:cNvSpPr>
            <p:nvPr/>
          </p:nvSpPr>
          <p:spPr bwMode="auto">
            <a:xfrm>
              <a:off x="6079857" y="3715468"/>
              <a:ext cx="1621971" cy="1667757"/>
            </a:xfrm>
            <a:custGeom>
              <a:avLst/>
              <a:gdLst>
                <a:gd name="T0" fmla="*/ 1107 w 1169"/>
                <a:gd name="T1" fmla="*/ 599 h 1202"/>
                <a:gd name="T2" fmla="*/ 1169 w 1169"/>
                <a:gd name="T3" fmla="*/ 466 h 1202"/>
                <a:gd name="T4" fmla="*/ 1055 w 1169"/>
                <a:gd name="T5" fmla="*/ 371 h 1202"/>
                <a:gd name="T6" fmla="*/ 1051 w 1169"/>
                <a:gd name="T7" fmla="*/ 225 h 1202"/>
                <a:gd name="T8" fmla="*/ 909 w 1169"/>
                <a:gd name="T9" fmla="*/ 189 h 1202"/>
                <a:gd name="T10" fmla="*/ 842 w 1169"/>
                <a:gd name="T11" fmla="*/ 59 h 1202"/>
                <a:gd name="T12" fmla="*/ 700 w 1169"/>
                <a:gd name="T13" fmla="*/ 90 h 1202"/>
                <a:gd name="T14" fmla="*/ 582 w 1169"/>
                <a:gd name="T15" fmla="*/ 0 h 1202"/>
                <a:gd name="T16" fmla="*/ 466 w 1169"/>
                <a:gd name="T17" fmla="*/ 90 h 1202"/>
                <a:gd name="T18" fmla="*/ 324 w 1169"/>
                <a:gd name="T19" fmla="*/ 59 h 1202"/>
                <a:gd name="T20" fmla="*/ 258 w 1169"/>
                <a:gd name="T21" fmla="*/ 192 h 1202"/>
                <a:gd name="T22" fmla="*/ 116 w 1169"/>
                <a:gd name="T23" fmla="*/ 227 h 1202"/>
                <a:gd name="T24" fmla="*/ 114 w 1169"/>
                <a:gd name="T25" fmla="*/ 374 h 1202"/>
                <a:gd name="T26" fmla="*/ 0 w 1169"/>
                <a:gd name="T27" fmla="*/ 468 h 1202"/>
                <a:gd name="T28" fmla="*/ 64 w 1169"/>
                <a:gd name="T29" fmla="*/ 601 h 1202"/>
                <a:gd name="T30" fmla="*/ 2 w 1169"/>
                <a:gd name="T31" fmla="*/ 736 h 1202"/>
                <a:gd name="T32" fmla="*/ 116 w 1169"/>
                <a:gd name="T33" fmla="*/ 828 h 1202"/>
                <a:gd name="T34" fmla="*/ 118 w 1169"/>
                <a:gd name="T35" fmla="*/ 977 h 1202"/>
                <a:gd name="T36" fmla="*/ 260 w 1169"/>
                <a:gd name="T37" fmla="*/ 1010 h 1202"/>
                <a:gd name="T38" fmla="*/ 327 w 1169"/>
                <a:gd name="T39" fmla="*/ 1143 h 1202"/>
                <a:gd name="T40" fmla="*/ 469 w 1169"/>
                <a:gd name="T41" fmla="*/ 1112 h 1202"/>
                <a:gd name="T42" fmla="*/ 587 w 1169"/>
                <a:gd name="T43" fmla="*/ 1202 h 1202"/>
                <a:gd name="T44" fmla="*/ 703 w 1169"/>
                <a:gd name="T45" fmla="*/ 1112 h 1202"/>
                <a:gd name="T46" fmla="*/ 845 w 1169"/>
                <a:gd name="T47" fmla="*/ 1141 h 1202"/>
                <a:gd name="T48" fmla="*/ 911 w 1169"/>
                <a:gd name="T49" fmla="*/ 1010 h 1202"/>
                <a:gd name="T50" fmla="*/ 1053 w 1169"/>
                <a:gd name="T51" fmla="*/ 975 h 1202"/>
                <a:gd name="T52" fmla="*/ 1055 w 1169"/>
                <a:gd name="T53" fmla="*/ 826 h 1202"/>
                <a:gd name="T54" fmla="*/ 1169 w 1169"/>
                <a:gd name="T55" fmla="*/ 733 h 1202"/>
                <a:gd name="T56" fmla="*/ 1107 w 1169"/>
                <a:gd name="T57" fmla="*/ 599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9" h="1202">
                  <a:moveTo>
                    <a:pt x="1107" y="599"/>
                  </a:moveTo>
                  <a:lnTo>
                    <a:pt x="1169" y="466"/>
                  </a:lnTo>
                  <a:lnTo>
                    <a:pt x="1055" y="371"/>
                  </a:lnTo>
                  <a:lnTo>
                    <a:pt x="1051" y="225"/>
                  </a:lnTo>
                  <a:lnTo>
                    <a:pt x="909" y="189"/>
                  </a:lnTo>
                  <a:lnTo>
                    <a:pt x="842" y="59"/>
                  </a:lnTo>
                  <a:lnTo>
                    <a:pt x="700" y="90"/>
                  </a:lnTo>
                  <a:lnTo>
                    <a:pt x="582" y="0"/>
                  </a:lnTo>
                  <a:lnTo>
                    <a:pt x="466" y="90"/>
                  </a:lnTo>
                  <a:lnTo>
                    <a:pt x="324" y="59"/>
                  </a:lnTo>
                  <a:lnTo>
                    <a:pt x="258" y="192"/>
                  </a:lnTo>
                  <a:lnTo>
                    <a:pt x="116" y="227"/>
                  </a:lnTo>
                  <a:lnTo>
                    <a:pt x="114" y="374"/>
                  </a:lnTo>
                  <a:lnTo>
                    <a:pt x="0" y="468"/>
                  </a:lnTo>
                  <a:lnTo>
                    <a:pt x="64" y="601"/>
                  </a:lnTo>
                  <a:lnTo>
                    <a:pt x="2" y="736"/>
                  </a:lnTo>
                  <a:lnTo>
                    <a:pt x="116" y="828"/>
                  </a:lnTo>
                  <a:lnTo>
                    <a:pt x="118" y="977"/>
                  </a:lnTo>
                  <a:lnTo>
                    <a:pt x="260" y="1010"/>
                  </a:lnTo>
                  <a:lnTo>
                    <a:pt x="327" y="1143"/>
                  </a:lnTo>
                  <a:lnTo>
                    <a:pt x="469" y="1112"/>
                  </a:lnTo>
                  <a:lnTo>
                    <a:pt x="587" y="1202"/>
                  </a:lnTo>
                  <a:lnTo>
                    <a:pt x="703" y="1112"/>
                  </a:lnTo>
                  <a:lnTo>
                    <a:pt x="845" y="1141"/>
                  </a:lnTo>
                  <a:lnTo>
                    <a:pt x="911" y="1010"/>
                  </a:lnTo>
                  <a:lnTo>
                    <a:pt x="1053" y="975"/>
                  </a:lnTo>
                  <a:lnTo>
                    <a:pt x="1055" y="826"/>
                  </a:lnTo>
                  <a:lnTo>
                    <a:pt x="1169" y="733"/>
                  </a:lnTo>
                  <a:lnTo>
                    <a:pt x="1107" y="59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7">
              <a:extLst>
                <a:ext uri="{FF2B5EF4-FFF2-40B4-BE49-F238E27FC236}">
                  <a16:creationId xmlns:a16="http://schemas.microsoft.com/office/drawing/2014/main" id="{C05C922C-DB14-45C0-BBE5-37CD6DEE90B7}"/>
                </a:ext>
              </a:extLst>
            </p:cNvPr>
            <p:cNvSpPr>
              <a:spLocks/>
            </p:cNvSpPr>
            <p:nvPr/>
          </p:nvSpPr>
          <p:spPr bwMode="auto">
            <a:xfrm>
              <a:off x="6627913" y="3981865"/>
              <a:ext cx="610494" cy="735367"/>
            </a:xfrm>
            <a:custGeom>
              <a:avLst/>
              <a:gdLst>
                <a:gd name="T0" fmla="*/ 186 w 186"/>
                <a:gd name="T1" fmla="*/ 216 h 224"/>
                <a:gd name="T2" fmla="*/ 0 w 186"/>
                <a:gd name="T3" fmla="*/ 216 h 224"/>
                <a:gd name="T4" fmla="*/ 0 w 186"/>
                <a:gd name="T5" fmla="*/ 8 h 224"/>
                <a:gd name="T6" fmla="*/ 186 w 186"/>
                <a:gd name="T7" fmla="*/ 8 h 224"/>
                <a:gd name="T8" fmla="*/ 186 w 186"/>
                <a:gd name="T9" fmla="*/ 216 h 224"/>
              </a:gdLst>
              <a:ahLst/>
              <a:cxnLst>
                <a:cxn ang="0">
                  <a:pos x="T0" y="T1"/>
                </a:cxn>
                <a:cxn ang="0">
                  <a:pos x="T2" y="T3"/>
                </a:cxn>
                <a:cxn ang="0">
                  <a:pos x="T4" y="T5"/>
                </a:cxn>
                <a:cxn ang="0">
                  <a:pos x="T6" y="T7"/>
                </a:cxn>
                <a:cxn ang="0">
                  <a:pos x="T8" y="T9"/>
                </a:cxn>
              </a:cxnLst>
              <a:rect l="0" t="0" r="r" b="b"/>
              <a:pathLst>
                <a:path w="186" h="224">
                  <a:moveTo>
                    <a:pt x="186" y="216"/>
                  </a:moveTo>
                  <a:cubicBezTo>
                    <a:pt x="124" y="224"/>
                    <a:pt x="62" y="224"/>
                    <a:pt x="0" y="216"/>
                  </a:cubicBezTo>
                  <a:cubicBezTo>
                    <a:pt x="7" y="146"/>
                    <a:pt x="7" y="77"/>
                    <a:pt x="0" y="8"/>
                  </a:cubicBezTo>
                  <a:cubicBezTo>
                    <a:pt x="62" y="0"/>
                    <a:pt x="124" y="0"/>
                    <a:pt x="186" y="8"/>
                  </a:cubicBezTo>
                  <a:cubicBezTo>
                    <a:pt x="178" y="77"/>
                    <a:pt x="178" y="146"/>
                    <a:pt x="186" y="216"/>
                  </a:cubicBezTo>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38">
              <a:extLst>
                <a:ext uri="{FF2B5EF4-FFF2-40B4-BE49-F238E27FC236}">
                  <a16:creationId xmlns:a16="http://schemas.microsoft.com/office/drawing/2014/main" id="{3964FA51-CACE-4CC0-BA46-864C59393A78}"/>
                </a:ext>
              </a:extLst>
            </p:cNvPr>
            <p:cNvSpPr>
              <a:spLocks/>
            </p:cNvSpPr>
            <p:nvPr/>
          </p:nvSpPr>
          <p:spPr bwMode="auto">
            <a:xfrm>
              <a:off x="6575189" y="4597909"/>
              <a:ext cx="709006" cy="187311"/>
            </a:xfrm>
            <a:custGeom>
              <a:avLst/>
              <a:gdLst>
                <a:gd name="T0" fmla="*/ 216 w 216"/>
                <a:gd name="T1" fmla="*/ 29 h 57"/>
                <a:gd name="T2" fmla="*/ 203 w 216"/>
                <a:gd name="T3" fmla="*/ 1 h 57"/>
                <a:gd name="T4" fmla="*/ 202 w 216"/>
                <a:gd name="T5" fmla="*/ 1 h 57"/>
                <a:gd name="T6" fmla="*/ 111 w 216"/>
                <a:gd name="T7" fmla="*/ 6 h 57"/>
                <a:gd name="T8" fmla="*/ 108 w 216"/>
                <a:gd name="T9" fmla="*/ 6 h 57"/>
                <a:gd name="T10" fmla="*/ 107 w 216"/>
                <a:gd name="T11" fmla="*/ 6 h 57"/>
                <a:gd name="T12" fmla="*/ 13 w 216"/>
                <a:gd name="T13" fmla="*/ 0 h 57"/>
                <a:gd name="T14" fmla="*/ 13 w 216"/>
                <a:gd name="T15" fmla="*/ 1 h 57"/>
                <a:gd name="T16" fmla="*/ 13 w 216"/>
                <a:gd name="T17" fmla="*/ 1 h 57"/>
                <a:gd name="T18" fmla="*/ 0 w 216"/>
                <a:gd name="T19" fmla="*/ 29 h 57"/>
                <a:gd name="T20" fmla="*/ 13 w 216"/>
                <a:gd name="T21" fmla="*/ 57 h 57"/>
                <a:gd name="T22" fmla="*/ 13 w 216"/>
                <a:gd name="T23" fmla="*/ 57 h 57"/>
                <a:gd name="T24" fmla="*/ 13 w 216"/>
                <a:gd name="T25" fmla="*/ 57 h 57"/>
                <a:gd name="T26" fmla="*/ 93 w 216"/>
                <a:gd name="T27" fmla="*/ 52 h 57"/>
                <a:gd name="T28" fmla="*/ 93 w 216"/>
                <a:gd name="T29" fmla="*/ 52 h 57"/>
                <a:gd name="T30" fmla="*/ 101 w 216"/>
                <a:gd name="T31" fmla="*/ 52 h 57"/>
                <a:gd name="T32" fmla="*/ 101 w 216"/>
                <a:gd name="T33" fmla="*/ 52 h 57"/>
                <a:gd name="T34" fmla="*/ 109 w 216"/>
                <a:gd name="T35" fmla="*/ 51 h 57"/>
                <a:gd name="T36" fmla="*/ 111 w 216"/>
                <a:gd name="T37" fmla="*/ 51 h 57"/>
                <a:gd name="T38" fmla="*/ 204 w 216"/>
                <a:gd name="T39" fmla="*/ 57 h 57"/>
                <a:gd name="T40" fmla="*/ 204 w 216"/>
                <a:gd name="T41" fmla="*/ 57 h 57"/>
                <a:gd name="T42" fmla="*/ 216 w 216"/>
                <a:gd name="T4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 h="57">
                  <a:moveTo>
                    <a:pt x="216" y="29"/>
                  </a:moveTo>
                  <a:cubicBezTo>
                    <a:pt x="216" y="13"/>
                    <a:pt x="210" y="1"/>
                    <a:pt x="203" y="1"/>
                  </a:cubicBezTo>
                  <a:cubicBezTo>
                    <a:pt x="203" y="1"/>
                    <a:pt x="203" y="1"/>
                    <a:pt x="202" y="1"/>
                  </a:cubicBezTo>
                  <a:cubicBezTo>
                    <a:pt x="172" y="2"/>
                    <a:pt x="141" y="6"/>
                    <a:pt x="111" y="6"/>
                  </a:cubicBezTo>
                  <a:cubicBezTo>
                    <a:pt x="110" y="6"/>
                    <a:pt x="109" y="6"/>
                    <a:pt x="108" y="6"/>
                  </a:cubicBezTo>
                  <a:cubicBezTo>
                    <a:pt x="107" y="6"/>
                    <a:pt x="107" y="6"/>
                    <a:pt x="107" y="6"/>
                  </a:cubicBezTo>
                  <a:cubicBezTo>
                    <a:pt x="76" y="6"/>
                    <a:pt x="45" y="2"/>
                    <a:pt x="13" y="0"/>
                  </a:cubicBezTo>
                  <a:cubicBezTo>
                    <a:pt x="13" y="1"/>
                    <a:pt x="13" y="1"/>
                    <a:pt x="13" y="1"/>
                  </a:cubicBezTo>
                  <a:cubicBezTo>
                    <a:pt x="13" y="1"/>
                    <a:pt x="13" y="1"/>
                    <a:pt x="13" y="1"/>
                  </a:cubicBezTo>
                  <a:cubicBezTo>
                    <a:pt x="6" y="1"/>
                    <a:pt x="0" y="13"/>
                    <a:pt x="0" y="29"/>
                  </a:cubicBezTo>
                  <a:cubicBezTo>
                    <a:pt x="0" y="44"/>
                    <a:pt x="6" y="57"/>
                    <a:pt x="13" y="57"/>
                  </a:cubicBezTo>
                  <a:cubicBezTo>
                    <a:pt x="13" y="57"/>
                    <a:pt x="13" y="57"/>
                    <a:pt x="13" y="57"/>
                  </a:cubicBezTo>
                  <a:cubicBezTo>
                    <a:pt x="13" y="57"/>
                    <a:pt x="13" y="57"/>
                    <a:pt x="13" y="57"/>
                  </a:cubicBezTo>
                  <a:cubicBezTo>
                    <a:pt x="40" y="55"/>
                    <a:pt x="66" y="53"/>
                    <a:pt x="93" y="52"/>
                  </a:cubicBezTo>
                  <a:cubicBezTo>
                    <a:pt x="93" y="52"/>
                    <a:pt x="93" y="52"/>
                    <a:pt x="93" y="52"/>
                  </a:cubicBezTo>
                  <a:cubicBezTo>
                    <a:pt x="95" y="52"/>
                    <a:pt x="98" y="52"/>
                    <a:pt x="101" y="52"/>
                  </a:cubicBezTo>
                  <a:cubicBezTo>
                    <a:pt x="101" y="52"/>
                    <a:pt x="101" y="52"/>
                    <a:pt x="101" y="52"/>
                  </a:cubicBezTo>
                  <a:cubicBezTo>
                    <a:pt x="104" y="51"/>
                    <a:pt x="106" y="51"/>
                    <a:pt x="109" y="51"/>
                  </a:cubicBezTo>
                  <a:cubicBezTo>
                    <a:pt x="110" y="51"/>
                    <a:pt x="110" y="51"/>
                    <a:pt x="111" y="51"/>
                  </a:cubicBezTo>
                  <a:cubicBezTo>
                    <a:pt x="142" y="51"/>
                    <a:pt x="173" y="55"/>
                    <a:pt x="204" y="57"/>
                  </a:cubicBezTo>
                  <a:cubicBezTo>
                    <a:pt x="204" y="57"/>
                    <a:pt x="204" y="57"/>
                    <a:pt x="204" y="57"/>
                  </a:cubicBezTo>
                  <a:cubicBezTo>
                    <a:pt x="210" y="56"/>
                    <a:pt x="216" y="44"/>
                    <a:pt x="216" y="29"/>
                  </a:cubicBezTo>
                </a:path>
              </a:pathLst>
            </a:custGeom>
            <a:solidFill>
              <a:srgbClr val="BD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39">
              <a:extLst>
                <a:ext uri="{FF2B5EF4-FFF2-40B4-BE49-F238E27FC236}">
                  <a16:creationId xmlns:a16="http://schemas.microsoft.com/office/drawing/2014/main" id="{FC961320-E4EA-4872-A832-4530591AD949}"/>
                </a:ext>
              </a:extLst>
            </p:cNvPr>
            <p:cNvSpPr>
              <a:spLocks/>
            </p:cNvSpPr>
            <p:nvPr/>
          </p:nvSpPr>
          <p:spPr bwMode="auto">
            <a:xfrm>
              <a:off x="6575189" y="3924978"/>
              <a:ext cx="709006" cy="184536"/>
            </a:xfrm>
            <a:custGeom>
              <a:avLst/>
              <a:gdLst>
                <a:gd name="T0" fmla="*/ 216 w 216"/>
                <a:gd name="T1" fmla="*/ 28 h 56"/>
                <a:gd name="T2" fmla="*/ 203 w 216"/>
                <a:gd name="T3" fmla="*/ 0 h 56"/>
                <a:gd name="T4" fmla="*/ 202 w 216"/>
                <a:gd name="T5" fmla="*/ 0 h 56"/>
                <a:gd name="T6" fmla="*/ 111 w 216"/>
                <a:gd name="T7" fmla="*/ 5 h 56"/>
                <a:gd name="T8" fmla="*/ 108 w 216"/>
                <a:gd name="T9" fmla="*/ 5 h 56"/>
                <a:gd name="T10" fmla="*/ 107 w 216"/>
                <a:gd name="T11" fmla="*/ 5 h 56"/>
                <a:gd name="T12" fmla="*/ 13 w 216"/>
                <a:gd name="T13" fmla="*/ 0 h 56"/>
                <a:gd name="T14" fmla="*/ 13 w 216"/>
                <a:gd name="T15" fmla="*/ 0 h 56"/>
                <a:gd name="T16" fmla="*/ 13 w 216"/>
                <a:gd name="T17" fmla="*/ 0 h 56"/>
                <a:gd name="T18" fmla="*/ 0 w 216"/>
                <a:gd name="T19" fmla="*/ 28 h 56"/>
                <a:gd name="T20" fmla="*/ 13 w 216"/>
                <a:gd name="T21" fmla="*/ 56 h 56"/>
                <a:gd name="T22" fmla="*/ 13 w 216"/>
                <a:gd name="T23" fmla="*/ 56 h 56"/>
                <a:gd name="T24" fmla="*/ 13 w 216"/>
                <a:gd name="T25" fmla="*/ 56 h 56"/>
                <a:gd name="T26" fmla="*/ 93 w 216"/>
                <a:gd name="T27" fmla="*/ 51 h 56"/>
                <a:gd name="T28" fmla="*/ 93 w 216"/>
                <a:gd name="T29" fmla="*/ 51 h 56"/>
                <a:gd name="T30" fmla="*/ 101 w 216"/>
                <a:gd name="T31" fmla="*/ 51 h 56"/>
                <a:gd name="T32" fmla="*/ 109 w 216"/>
                <a:gd name="T33" fmla="*/ 51 h 56"/>
                <a:gd name="T34" fmla="*/ 111 w 216"/>
                <a:gd name="T35" fmla="*/ 51 h 56"/>
                <a:gd name="T36" fmla="*/ 204 w 216"/>
                <a:gd name="T37" fmla="*/ 56 h 56"/>
                <a:gd name="T38" fmla="*/ 204 w 216"/>
                <a:gd name="T39" fmla="*/ 56 h 56"/>
                <a:gd name="T40" fmla="*/ 216 w 216"/>
                <a:gd name="T41"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56">
                  <a:moveTo>
                    <a:pt x="216" y="28"/>
                  </a:moveTo>
                  <a:cubicBezTo>
                    <a:pt x="216" y="12"/>
                    <a:pt x="210" y="0"/>
                    <a:pt x="203" y="0"/>
                  </a:cubicBezTo>
                  <a:cubicBezTo>
                    <a:pt x="203" y="0"/>
                    <a:pt x="203" y="0"/>
                    <a:pt x="202" y="0"/>
                  </a:cubicBezTo>
                  <a:cubicBezTo>
                    <a:pt x="172" y="2"/>
                    <a:pt x="141" y="5"/>
                    <a:pt x="111" y="5"/>
                  </a:cubicBezTo>
                  <a:cubicBezTo>
                    <a:pt x="110" y="5"/>
                    <a:pt x="109" y="5"/>
                    <a:pt x="108" y="5"/>
                  </a:cubicBezTo>
                  <a:cubicBezTo>
                    <a:pt x="107" y="5"/>
                    <a:pt x="107" y="5"/>
                    <a:pt x="107" y="5"/>
                  </a:cubicBezTo>
                  <a:cubicBezTo>
                    <a:pt x="76" y="5"/>
                    <a:pt x="45" y="1"/>
                    <a:pt x="13" y="0"/>
                  </a:cubicBezTo>
                  <a:cubicBezTo>
                    <a:pt x="13" y="0"/>
                    <a:pt x="13" y="0"/>
                    <a:pt x="13" y="0"/>
                  </a:cubicBezTo>
                  <a:cubicBezTo>
                    <a:pt x="13" y="0"/>
                    <a:pt x="13" y="0"/>
                    <a:pt x="13" y="0"/>
                  </a:cubicBezTo>
                  <a:cubicBezTo>
                    <a:pt x="6" y="0"/>
                    <a:pt x="0" y="12"/>
                    <a:pt x="0" y="28"/>
                  </a:cubicBezTo>
                  <a:cubicBezTo>
                    <a:pt x="0" y="43"/>
                    <a:pt x="6" y="56"/>
                    <a:pt x="13" y="56"/>
                  </a:cubicBezTo>
                  <a:cubicBezTo>
                    <a:pt x="13" y="56"/>
                    <a:pt x="13" y="56"/>
                    <a:pt x="13" y="56"/>
                  </a:cubicBezTo>
                  <a:cubicBezTo>
                    <a:pt x="13" y="56"/>
                    <a:pt x="13" y="56"/>
                    <a:pt x="13" y="56"/>
                  </a:cubicBezTo>
                  <a:cubicBezTo>
                    <a:pt x="40" y="54"/>
                    <a:pt x="66" y="52"/>
                    <a:pt x="93" y="51"/>
                  </a:cubicBezTo>
                  <a:cubicBezTo>
                    <a:pt x="93" y="51"/>
                    <a:pt x="93" y="51"/>
                    <a:pt x="93" y="51"/>
                  </a:cubicBezTo>
                  <a:cubicBezTo>
                    <a:pt x="95" y="51"/>
                    <a:pt x="98" y="51"/>
                    <a:pt x="101" y="51"/>
                  </a:cubicBezTo>
                  <a:cubicBezTo>
                    <a:pt x="104" y="51"/>
                    <a:pt x="106" y="51"/>
                    <a:pt x="109" y="51"/>
                  </a:cubicBezTo>
                  <a:cubicBezTo>
                    <a:pt x="110" y="51"/>
                    <a:pt x="110" y="51"/>
                    <a:pt x="111" y="51"/>
                  </a:cubicBezTo>
                  <a:cubicBezTo>
                    <a:pt x="142" y="51"/>
                    <a:pt x="173" y="54"/>
                    <a:pt x="204" y="56"/>
                  </a:cubicBezTo>
                  <a:cubicBezTo>
                    <a:pt x="204" y="56"/>
                    <a:pt x="204" y="56"/>
                    <a:pt x="204" y="56"/>
                  </a:cubicBezTo>
                  <a:cubicBezTo>
                    <a:pt x="210" y="55"/>
                    <a:pt x="216" y="43"/>
                    <a:pt x="216" y="28"/>
                  </a:cubicBezTo>
                  <a:close/>
                </a:path>
              </a:pathLst>
            </a:custGeom>
            <a:solidFill>
              <a:srgbClr val="BD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40">
              <a:extLst>
                <a:ext uri="{FF2B5EF4-FFF2-40B4-BE49-F238E27FC236}">
                  <a16:creationId xmlns:a16="http://schemas.microsoft.com/office/drawing/2014/main" id="{4CC00D3A-99C9-413F-B5AB-E88D1B577968}"/>
                </a:ext>
              </a:extLst>
            </p:cNvPr>
            <p:cNvSpPr>
              <a:spLocks/>
            </p:cNvSpPr>
            <p:nvPr/>
          </p:nvSpPr>
          <p:spPr bwMode="auto">
            <a:xfrm>
              <a:off x="6575189" y="3924978"/>
              <a:ext cx="62437" cy="184536"/>
            </a:xfrm>
            <a:custGeom>
              <a:avLst/>
              <a:gdLst>
                <a:gd name="T0" fmla="*/ 9 w 19"/>
                <a:gd name="T1" fmla="*/ 35 h 56"/>
                <a:gd name="T2" fmla="*/ 19 w 19"/>
                <a:gd name="T3" fmla="*/ 0 h 56"/>
                <a:gd name="T4" fmla="*/ 13 w 19"/>
                <a:gd name="T5" fmla="*/ 0 h 56"/>
                <a:gd name="T6" fmla="*/ 13 w 19"/>
                <a:gd name="T7" fmla="*/ 0 h 56"/>
                <a:gd name="T8" fmla="*/ 13 w 19"/>
                <a:gd name="T9" fmla="*/ 0 h 56"/>
                <a:gd name="T10" fmla="*/ 0 w 19"/>
                <a:gd name="T11" fmla="*/ 28 h 56"/>
                <a:gd name="T12" fmla="*/ 13 w 19"/>
                <a:gd name="T13" fmla="*/ 56 h 56"/>
                <a:gd name="T14" fmla="*/ 13 w 19"/>
                <a:gd name="T15" fmla="*/ 56 h 56"/>
                <a:gd name="T16" fmla="*/ 13 w 19"/>
                <a:gd name="T17" fmla="*/ 56 h 56"/>
                <a:gd name="T18" fmla="*/ 18 w 19"/>
                <a:gd name="T19" fmla="*/ 56 h 56"/>
                <a:gd name="T20" fmla="*/ 14 w 19"/>
                <a:gd name="T21" fmla="*/ 49 h 56"/>
                <a:gd name="T22" fmla="*/ 9 w 19"/>
                <a:gd name="T23" fmla="*/ 3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56">
                  <a:moveTo>
                    <a:pt x="9" y="35"/>
                  </a:moveTo>
                  <a:cubicBezTo>
                    <a:pt x="6" y="22"/>
                    <a:pt x="10" y="9"/>
                    <a:pt x="19" y="0"/>
                  </a:cubicBezTo>
                  <a:cubicBezTo>
                    <a:pt x="17" y="0"/>
                    <a:pt x="15" y="0"/>
                    <a:pt x="13" y="0"/>
                  </a:cubicBezTo>
                  <a:cubicBezTo>
                    <a:pt x="13" y="0"/>
                    <a:pt x="13" y="0"/>
                    <a:pt x="13" y="0"/>
                  </a:cubicBezTo>
                  <a:cubicBezTo>
                    <a:pt x="13" y="0"/>
                    <a:pt x="13" y="0"/>
                    <a:pt x="13" y="0"/>
                  </a:cubicBezTo>
                  <a:cubicBezTo>
                    <a:pt x="6" y="0"/>
                    <a:pt x="0" y="12"/>
                    <a:pt x="0" y="28"/>
                  </a:cubicBezTo>
                  <a:cubicBezTo>
                    <a:pt x="0" y="43"/>
                    <a:pt x="6" y="56"/>
                    <a:pt x="13" y="56"/>
                  </a:cubicBezTo>
                  <a:cubicBezTo>
                    <a:pt x="13" y="56"/>
                    <a:pt x="13" y="56"/>
                    <a:pt x="13" y="56"/>
                  </a:cubicBezTo>
                  <a:cubicBezTo>
                    <a:pt x="13" y="56"/>
                    <a:pt x="13" y="56"/>
                    <a:pt x="13" y="56"/>
                  </a:cubicBezTo>
                  <a:cubicBezTo>
                    <a:pt x="15" y="56"/>
                    <a:pt x="16" y="56"/>
                    <a:pt x="18" y="56"/>
                  </a:cubicBezTo>
                  <a:cubicBezTo>
                    <a:pt x="16" y="54"/>
                    <a:pt x="15" y="51"/>
                    <a:pt x="14" y="49"/>
                  </a:cubicBezTo>
                  <a:cubicBezTo>
                    <a:pt x="11" y="45"/>
                    <a:pt x="10" y="40"/>
                    <a:pt x="9" y="35"/>
                  </a:cubicBez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41">
              <a:extLst>
                <a:ext uri="{FF2B5EF4-FFF2-40B4-BE49-F238E27FC236}">
                  <a16:creationId xmlns:a16="http://schemas.microsoft.com/office/drawing/2014/main" id="{0F488981-DF30-4601-9FEB-4F6068A73955}"/>
                </a:ext>
              </a:extLst>
            </p:cNvPr>
            <p:cNvSpPr>
              <a:spLocks/>
            </p:cNvSpPr>
            <p:nvPr/>
          </p:nvSpPr>
          <p:spPr bwMode="auto">
            <a:xfrm>
              <a:off x="7221757" y="3924978"/>
              <a:ext cx="62437" cy="184536"/>
            </a:xfrm>
            <a:custGeom>
              <a:avLst/>
              <a:gdLst>
                <a:gd name="T0" fmla="*/ 6 w 19"/>
                <a:gd name="T1" fmla="*/ 0 h 56"/>
                <a:gd name="T2" fmla="*/ 5 w 19"/>
                <a:gd name="T3" fmla="*/ 0 h 56"/>
                <a:gd name="T4" fmla="*/ 0 w 19"/>
                <a:gd name="T5" fmla="*/ 0 h 56"/>
                <a:gd name="T6" fmla="*/ 5 w 19"/>
                <a:gd name="T7" fmla="*/ 6 h 56"/>
                <a:gd name="T8" fmla="*/ 5 w 19"/>
                <a:gd name="T9" fmla="*/ 50 h 56"/>
                <a:gd name="T10" fmla="*/ 2 w 19"/>
                <a:gd name="T11" fmla="*/ 56 h 56"/>
                <a:gd name="T12" fmla="*/ 7 w 19"/>
                <a:gd name="T13" fmla="*/ 56 h 56"/>
                <a:gd name="T14" fmla="*/ 7 w 19"/>
                <a:gd name="T15" fmla="*/ 56 h 56"/>
                <a:gd name="T16" fmla="*/ 19 w 19"/>
                <a:gd name="T17" fmla="*/ 28 h 56"/>
                <a:gd name="T18" fmla="*/ 6 w 19"/>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56">
                  <a:moveTo>
                    <a:pt x="6" y="0"/>
                  </a:moveTo>
                  <a:cubicBezTo>
                    <a:pt x="6" y="0"/>
                    <a:pt x="6" y="0"/>
                    <a:pt x="5" y="0"/>
                  </a:cubicBezTo>
                  <a:cubicBezTo>
                    <a:pt x="3" y="0"/>
                    <a:pt x="2" y="0"/>
                    <a:pt x="0" y="0"/>
                  </a:cubicBezTo>
                  <a:cubicBezTo>
                    <a:pt x="2" y="2"/>
                    <a:pt x="4" y="4"/>
                    <a:pt x="5" y="6"/>
                  </a:cubicBezTo>
                  <a:cubicBezTo>
                    <a:pt x="10" y="20"/>
                    <a:pt x="11" y="36"/>
                    <a:pt x="5" y="50"/>
                  </a:cubicBezTo>
                  <a:cubicBezTo>
                    <a:pt x="4" y="52"/>
                    <a:pt x="3" y="54"/>
                    <a:pt x="2" y="56"/>
                  </a:cubicBezTo>
                  <a:cubicBezTo>
                    <a:pt x="4" y="56"/>
                    <a:pt x="5" y="56"/>
                    <a:pt x="7" y="56"/>
                  </a:cubicBezTo>
                  <a:cubicBezTo>
                    <a:pt x="7" y="56"/>
                    <a:pt x="7" y="56"/>
                    <a:pt x="7" y="56"/>
                  </a:cubicBezTo>
                  <a:cubicBezTo>
                    <a:pt x="13" y="55"/>
                    <a:pt x="19" y="43"/>
                    <a:pt x="19" y="28"/>
                  </a:cubicBezTo>
                  <a:cubicBezTo>
                    <a:pt x="19" y="12"/>
                    <a:pt x="13" y="0"/>
                    <a:pt x="6" y="0"/>
                  </a:cubicBez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42">
              <a:extLst>
                <a:ext uri="{FF2B5EF4-FFF2-40B4-BE49-F238E27FC236}">
                  <a16:creationId xmlns:a16="http://schemas.microsoft.com/office/drawing/2014/main" id="{D53022CC-7CD6-4495-9656-3427D5B5AA9B}"/>
                </a:ext>
              </a:extLst>
            </p:cNvPr>
            <p:cNvSpPr>
              <a:spLocks/>
            </p:cNvSpPr>
            <p:nvPr/>
          </p:nvSpPr>
          <p:spPr bwMode="auto">
            <a:xfrm>
              <a:off x="6575189" y="4602071"/>
              <a:ext cx="62437" cy="183148"/>
            </a:xfrm>
            <a:custGeom>
              <a:avLst/>
              <a:gdLst>
                <a:gd name="T0" fmla="*/ 9 w 19"/>
                <a:gd name="T1" fmla="*/ 20 h 56"/>
                <a:gd name="T2" fmla="*/ 19 w 19"/>
                <a:gd name="T3" fmla="*/ 55 h 56"/>
                <a:gd name="T4" fmla="*/ 13 w 19"/>
                <a:gd name="T5" fmla="*/ 56 h 56"/>
                <a:gd name="T6" fmla="*/ 13 w 19"/>
                <a:gd name="T7" fmla="*/ 56 h 56"/>
                <a:gd name="T8" fmla="*/ 13 w 19"/>
                <a:gd name="T9" fmla="*/ 56 h 56"/>
                <a:gd name="T10" fmla="*/ 0 w 19"/>
                <a:gd name="T11" fmla="*/ 28 h 56"/>
                <a:gd name="T12" fmla="*/ 13 w 19"/>
                <a:gd name="T13" fmla="*/ 0 h 56"/>
                <a:gd name="T14" fmla="*/ 13 w 19"/>
                <a:gd name="T15" fmla="*/ 0 h 56"/>
                <a:gd name="T16" fmla="*/ 13 w 19"/>
                <a:gd name="T17" fmla="*/ 0 h 56"/>
                <a:gd name="T18" fmla="*/ 18 w 19"/>
                <a:gd name="T19" fmla="*/ 0 h 56"/>
                <a:gd name="T20" fmla="*/ 14 w 19"/>
                <a:gd name="T21" fmla="*/ 6 h 56"/>
                <a:gd name="T22" fmla="*/ 9 w 19"/>
                <a:gd name="T23" fmla="*/ 2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56">
                  <a:moveTo>
                    <a:pt x="9" y="20"/>
                  </a:moveTo>
                  <a:cubicBezTo>
                    <a:pt x="6" y="33"/>
                    <a:pt x="10" y="46"/>
                    <a:pt x="19" y="55"/>
                  </a:cubicBezTo>
                  <a:cubicBezTo>
                    <a:pt x="17" y="56"/>
                    <a:pt x="15" y="56"/>
                    <a:pt x="13" y="56"/>
                  </a:cubicBezTo>
                  <a:cubicBezTo>
                    <a:pt x="13" y="56"/>
                    <a:pt x="13" y="56"/>
                    <a:pt x="13" y="56"/>
                  </a:cubicBezTo>
                  <a:cubicBezTo>
                    <a:pt x="13" y="56"/>
                    <a:pt x="13" y="56"/>
                    <a:pt x="13" y="56"/>
                  </a:cubicBezTo>
                  <a:cubicBezTo>
                    <a:pt x="6" y="56"/>
                    <a:pt x="0" y="43"/>
                    <a:pt x="0" y="28"/>
                  </a:cubicBezTo>
                  <a:cubicBezTo>
                    <a:pt x="0" y="12"/>
                    <a:pt x="6" y="0"/>
                    <a:pt x="13" y="0"/>
                  </a:cubicBezTo>
                  <a:cubicBezTo>
                    <a:pt x="13" y="0"/>
                    <a:pt x="13" y="0"/>
                    <a:pt x="13" y="0"/>
                  </a:cubicBezTo>
                  <a:cubicBezTo>
                    <a:pt x="13" y="0"/>
                    <a:pt x="13" y="0"/>
                    <a:pt x="13" y="0"/>
                  </a:cubicBezTo>
                  <a:cubicBezTo>
                    <a:pt x="15" y="0"/>
                    <a:pt x="16" y="0"/>
                    <a:pt x="18" y="0"/>
                  </a:cubicBezTo>
                  <a:cubicBezTo>
                    <a:pt x="16" y="2"/>
                    <a:pt x="15" y="4"/>
                    <a:pt x="14" y="6"/>
                  </a:cubicBezTo>
                  <a:cubicBezTo>
                    <a:pt x="11" y="11"/>
                    <a:pt x="10" y="15"/>
                    <a:pt x="9" y="20"/>
                  </a:cubicBezTo>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43">
              <a:extLst>
                <a:ext uri="{FF2B5EF4-FFF2-40B4-BE49-F238E27FC236}">
                  <a16:creationId xmlns:a16="http://schemas.microsoft.com/office/drawing/2014/main" id="{CF33A8F0-B037-4CD7-8124-C4BC036F881C}"/>
                </a:ext>
              </a:extLst>
            </p:cNvPr>
            <p:cNvSpPr>
              <a:spLocks/>
            </p:cNvSpPr>
            <p:nvPr/>
          </p:nvSpPr>
          <p:spPr bwMode="auto">
            <a:xfrm>
              <a:off x="7221757" y="4602071"/>
              <a:ext cx="62437" cy="183148"/>
            </a:xfrm>
            <a:custGeom>
              <a:avLst/>
              <a:gdLst>
                <a:gd name="T0" fmla="*/ 6 w 19"/>
                <a:gd name="T1" fmla="*/ 56 h 56"/>
                <a:gd name="T2" fmla="*/ 5 w 19"/>
                <a:gd name="T3" fmla="*/ 56 h 56"/>
                <a:gd name="T4" fmla="*/ 0 w 19"/>
                <a:gd name="T5" fmla="*/ 55 h 56"/>
                <a:gd name="T6" fmla="*/ 5 w 19"/>
                <a:gd name="T7" fmla="*/ 49 h 56"/>
                <a:gd name="T8" fmla="*/ 5 w 19"/>
                <a:gd name="T9" fmla="*/ 6 h 56"/>
                <a:gd name="T10" fmla="*/ 2 w 19"/>
                <a:gd name="T11" fmla="*/ 0 h 56"/>
                <a:gd name="T12" fmla="*/ 7 w 19"/>
                <a:gd name="T13" fmla="*/ 0 h 56"/>
                <a:gd name="T14" fmla="*/ 7 w 19"/>
                <a:gd name="T15" fmla="*/ 0 h 56"/>
                <a:gd name="T16" fmla="*/ 19 w 19"/>
                <a:gd name="T17" fmla="*/ 28 h 56"/>
                <a:gd name="T18" fmla="*/ 6 w 19"/>
                <a:gd name="T1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56">
                  <a:moveTo>
                    <a:pt x="6" y="56"/>
                  </a:moveTo>
                  <a:cubicBezTo>
                    <a:pt x="6" y="56"/>
                    <a:pt x="6" y="56"/>
                    <a:pt x="5" y="56"/>
                  </a:cubicBezTo>
                  <a:cubicBezTo>
                    <a:pt x="3" y="55"/>
                    <a:pt x="2" y="55"/>
                    <a:pt x="0" y="55"/>
                  </a:cubicBezTo>
                  <a:cubicBezTo>
                    <a:pt x="2" y="54"/>
                    <a:pt x="4" y="52"/>
                    <a:pt x="5" y="49"/>
                  </a:cubicBezTo>
                  <a:cubicBezTo>
                    <a:pt x="10" y="35"/>
                    <a:pt x="11" y="20"/>
                    <a:pt x="5" y="6"/>
                  </a:cubicBezTo>
                  <a:cubicBezTo>
                    <a:pt x="4" y="4"/>
                    <a:pt x="3" y="2"/>
                    <a:pt x="2" y="0"/>
                  </a:cubicBezTo>
                  <a:cubicBezTo>
                    <a:pt x="4" y="0"/>
                    <a:pt x="5" y="0"/>
                    <a:pt x="7" y="0"/>
                  </a:cubicBezTo>
                  <a:cubicBezTo>
                    <a:pt x="7" y="0"/>
                    <a:pt x="7" y="0"/>
                    <a:pt x="7" y="0"/>
                  </a:cubicBezTo>
                  <a:cubicBezTo>
                    <a:pt x="13" y="0"/>
                    <a:pt x="19" y="12"/>
                    <a:pt x="19" y="28"/>
                  </a:cubicBezTo>
                  <a:cubicBezTo>
                    <a:pt x="19" y="43"/>
                    <a:pt x="13" y="56"/>
                    <a:pt x="6" y="56"/>
                  </a:cubicBez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44">
              <a:extLst>
                <a:ext uri="{FF2B5EF4-FFF2-40B4-BE49-F238E27FC236}">
                  <a16:creationId xmlns:a16="http://schemas.microsoft.com/office/drawing/2014/main" id="{D292D2C6-3120-421E-9E7D-88C7FC9AC7F5}"/>
                </a:ext>
              </a:extLst>
            </p:cNvPr>
            <p:cNvSpPr>
              <a:spLocks/>
            </p:cNvSpPr>
            <p:nvPr/>
          </p:nvSpPr>
          <p:spPr bwMode="auto">
            <a:xfrm>
              <a:off x="7077459" y="4743595"/>
              <a:ext cx="56887" cy="147073"/>
            </a:xfrm>
            <a:custGeom>
              <a:avLst/>
              <a:gdLst>
                <a:gd name="T0" fmla="*/ 34 w 41"/>
                <a:gd name="T1" fmla="*/ 106 h 106"/>
                <a:gd name="T2" fmla="*/ 17 w 41"/>
                <a:gd name="T3" fmla="*/ 89 h 106"/>
                <a:gd name="T4" fmla="*/ 0 w 41"/>
                <a:gd name="T5" fmla="*/ 101 h 106"/>
                <a:gd name="T6" fmla="*/ 10 w 41"/>
                <a:gd name="T7" fmla="*/ 0 h 106"/>
                <a:gd name="T8" fmla="*/ 41 w 41"/>
                <a:gd name="T9" fmla="*/ 2 h 106"/>
                <a:gd name="T10" fmla="*/ 34 w 41"/>
                <a:gd name="T11" fmla="*/ 106 h 106"/>
              </a:gdLst>
              <a:ahLst/>
              <a:cxnLst>
                <a:cxn ang="0">
                  <a:pos x="T0" y="T1"/>
                </a:cxn>
                <a:cxn ang="0">
                  <a:pos x="T2" y="T3"/>
                </a:cxn>
                <a:cxn ang="0">
                  <a:pos x="T4" y="T5"/>
                </a:cxn>
                <a:cxn ang="0">
                  <a:pos x="T6" y="T7"/>
                </a:cxn>
                <a:cxn ang="0">
                  <a:pos x="T8" y="T9"/>
                </a:cxn>
                <a:cxn ang="0">
                  <a:pos x="T10" y="T11"/>
                </a:cxn>
              </a:cxnLst>
              <a:rect l="0" t="0" r="r" b="b"/>
              <a:pathLst>
                <a:path w="41" h="106">
                  <a:moveTo>
                    <a:pt x="34" y="106"/>
                  </a:moveTo>
                  <a:lnTo>
                    <a:pt x="17" y="89"/>
                  </a:lnTo>
                  <a:lnTo>
                    <a:pt x="0" y="101"/>
                  </a:lnTo>
                  <a:lnTo>
                    <a:pt x="10" y="0"/>
                  </a:lnTo>
                  <a:lnTo>
                    <a:pt x="41" y="2"/>
                  </a:lnTo>
                  <a:lnTo>
                    <a:pt x="34" y="106"/>
                  </a:ln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45">
              <a:extLst>
                <a:ext uri="{FF2B5EF4-FFF2-40B4-BE49-F238E27FC236}">
                  <a16:creationId xmlns:a16="http://schemas.microsoft.com/office/drawing/2014/main" id="{6BB37FD4-9746-4BC8-9CB7-9A0766C92D61}"/>
                </a:ext>
              </a:extLst>
            </p:cNvPr>
            <p:cNvSpPr>
              <a:spLocks/>
            </p:cNvSpPr>
            <p:nvPr/>
          </p:nvSpPr>
          <p:spPr bwMode="auto">
            <a:xfrm>
              <a:off x="7107983" y="4717233"/>
              <a:ext cx="77699" cy="147073"/>
            </a:xfrm>
            <a:custGeom>
              <a:avLst/>
              <a:gdLst>
                <a:gd name="T0" fmla="*/ 56 w 56"/>
                <a:gd name="T1" fmla="*/ 99 h 106"/>
                <a:gd name="T2" fmla="*/ 38 w 56"/>
                <a:gd name="T3" fmla="*/ 90 h 106"/>
                <a:gd name="T4" fmla="*/ 26 w 56"/>
                <a:gd name="T5" fmla="*/ 106 h 106"/>
                <a:gd name="T6" fmla="*/ 0 w 56"/>
                <a:gd name="T7" fmla="*/ 7 h 106"/>
                <a:gd name="T8" fmla="*/ 30 w 56"/>
                <a:gd name="T9" fmla="*/ 0 h 106"/>
                <a:gd name="T10" fmla="*/ 56 w 56"/>
                <a:gd name="T11" fmla="*/ 99 h 106"/>
              </a:gdLst>
              <a:ahLst/>
              <a:cxnLst>
                <a:cxn ang="0">
                  <a:pos x="T0" y="T1"/>
                </a:cxn>
                <a:cxn ang="0">
                  <a:pos x="T2" y="T3"/>
                </a:cxn>
                <a:cxn ang="0">
                  <a:pos x="T4" y="T5"/>
                </a:cxn>
                <a:cxn ang="0">
                  <a:pos x="T6" y="T7"/>
                </a:cxn>
                <a:cxn ang="0">
                  <a:pos x="T8" y="T9"/>
                </a:cxn>
                <a:cxn ang="0">
                  <a:pos x="T10" y="T11"/>
                </a:cxn>
              </a:cxnLst>
              <a:rect l="0" t="0" r="r" b="b"/>
              <a:pathLst>
                <a:path w="56" h="106">
                  <a:moveTo>
                    <a:pt x="56" y="99"/>
                  </a:moveTo>
                  <a:lnTo>
                    <a:pt x="38" y="90"/>
                  </a:lnTo>
                  <a:lnTo>
                    <a:pt x="26" y="106"/>
                  </a:lnTo>
                  <a:lnTo>
                    <a:pt x="0" y="7"/>
                  </a:lnTo>
                  <a:lnTo>
                    <a:pt x="30" y="0"/>
                  </a:lnTo>
                  <a:lnTo>
                    <a:pt x="56" y="99"/>
                  </a:ln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46">
              <a:extLst>
                <a:ext uri="{FF2B5EF4-FFF2-40B4-BE49-F238E27FC236}">
                  <a16:creationId xmlns:a16="http://schemas.microsoft.com/office/drawing/2014/main" id="{48F3C204-E27A-4B0E-A51D-D6318BA870C8}"/>
                </a:ext>
              </a:extLst>
            </p:cNvPr>
            <p:cNvSpPr>
              <a:spLocks/>
            </p:cNvSpPr>
            <p:nvPr/>
          </p:nvSpPr>
          <p:spPr bwMode="auto">
            <a:xfrm>
              <a:off x="7031672" y="4609009"/>
              <a:ext cx="177598" cy="176211"/>
            </a:xfrm>
            <a:custGeom>
              <a:avLst/>
              <a:gdLst>
                <a:gd name="T0" fmla="*/ 121 w 128"/>
                <a:gd name="T1" fmla="*/ 63 h 127"/>
                <a:gd name="T2" fmla="*/ 128 w 128"/>
                <a:gd name="T3" fmla="*/ 52 h 127"/>
                <a:gd name="T4" fmla="*/ 116 w 128"/>
                <a:gd name="T5" fmla="*/ 42 h 127"/>
                <a:gd name="T6" fmla="*/ 119 w 128"/>
                <a:gd name="T7" fmla="*/ 28 h 127"/>
                <a:gd name="T8" fmla="*/ 104 w 128"/>
                <a:gd name="T9" fmla="*/ 23 h 127"/>
                <a:gd name="T10" fmla="*/ 100 w 128"/>
                <a:gd name="T11" fmla="*/ 9 h 127"/>
                <a:gd name="T12" fmla="*/ 85 w 128"/>
                <a:gd name="T13" fmla="*/ 11 h 127"/>
                <a:gd name="T14" fmla="*/ 76 w 128"/>
                <a:gd name="T15" fmla="*/ 0 h 127"/>
                <a:gd name="T16" fmla="*/ 64 w 128"/>
                <a:gd name="T17" fmla="*/ 7 h 127"/>
                <a:gd name="T18" fmla="*/ 52 w 128"/>
                <a:gd name="T19" fmla="*/ 0 h 127"/>
                <a:gd name="T20" fmla="*/ 43 w 128"/>
                <a:gd name="T21" fmla="*/ 11 h 127"/>
                <a:gd name="T22" fmla="*/ 29 w 128"/>
                <a:gd name="T23" fmla="*/ 9 h 127"/>
                <a:gd name="T24" fmla="*/ 24 w 128"/>
                <a:gd name="T25" fmla="*/ 23 h 127"/>
                <a:gd name="T26" fmla="*/ 10 w 128"/>
                <a:gd name="T27" fmla="*/ 28 h 127"/>
                <a:gd name="T28" fmla="*/ 12 w 128"/>
                <a:gd name="T29" fmla="*/ 42 h 127"/>
                <a:gd name="T30" fmla="*/ 0 w 128"/>
                <a:gd name="T31" fmla="*/ 52 h 127"/>
                <a:gd name="T32" fmla="*/ 7 w 128"/>
                <a:gd name="T33" fmla="*/ 63 h 127"/>
                <a:gd name="T34" fmla="*/ 0 w 128"/>
                <a:gd name="T35" fmla="*/ 75 h 127"/>
                <a:gd name="T36" fmla="*/ 12 w 128"/>
                <a:gd name="T37" fmla="*/ 85 h 127"/>
                <a:gd name="T38" fmla="*/ 10 w 128"/>
                <a:gd name="T39" fmla="*/ 99 h 127"/>
                <a:gd name="T40" fmla="*/ 24 w 128"/>
                <a:gd name="T41" fmla="*/ 104 h 127"/>
                <a:gd name="T42" fmla="*/ 29 w 128"/>
                <a:gd name="T43" fmla="*/ 118 h 127"/>
                <a:gd name="T44" fmla="*/ 43 w 128"/>
                <a:gd name="T45" fmla="*/ 115 h 127"/>
                <a:gd name="T46" fmla="*/ 52 w 128"/>
                <a:gd name="T47" fmla="*/ 127 h 127"/>
                <a:gd name="T48" fmla="*/ 64 w 128"/>
                <a:gd name="T49" fmla="*/ 120 h 127"/>
                <a:gd name="T50" fmla="*/ 76 w 128"/>
                <a:gd name="T51" fmla="*/ 127 h 127"/>
                <a:gd name="T52" fmla="*/ 85 w 128"/>
                <a:gd name="T53" fmla="*/ 115 h 127"/>
                <a:gd name="T54" fmla="*/ 100 w 128"/>
                <a:gd name="T55" fmla="*/ 118 h 127"/>
                <a:gd name="T56" fmla="*/ 104 w 128"/>
                <a:gd name="T57" fmla="*/ 104 h 127"/>
                <a:gd name="T58" fmla="*/ 119 w 128"/>
                <a:gd name="T59" fmla="*/ 99 h 127"/>
                <a:gd name="T60" fmla="*/ 116 w 128"/>
                <a:gd name="T61" fmla="*/ 85 h 127"/>
                <a:gd name="T62" fmla="*/ 128 w 128"/>
                <a:gd name="T63" fmla="*/ 75 h 127"/>
                <a:gd name="T64" fmla="*/ 121 w 128"/>
                <a:gd name="T65" fmla="*/ 6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7">
                  <a:moveTo>
                    <a:pt x="121" y="63"/>
                  </a:moveTo>
                  <a:lnTo>
                    <a:pt x="128" y="52"/>
                  </a:lnTo>
                  <a:lnTo>
                    <a:pt x="116" y="42"/>
                  </a:lnTo>
                  <a:lnTo>
                    <a:pt x="119" y="28"/>
                  </a:lnTo>
                  <a:lnTo>
                    <a:pt x="104" y="23"/>
                  </a:lnTo>
                  <a:lnTo>
                    <a:pt x="100" y="9"/>
                  </a:lnTo>
                  <a:lnTo>
                    <a:pt x="85" y="11"/>
                  </a:lnTo>
                  <a:lnTo>
                    <a:pt x="76" y="0"/>
                  </a:lnTo>
                  <a:lnTo>
                    <a:pt x="64" y="7"/>
                  </a:lnTo>
                  <a:lnTo>
                    <a:pt x="52" y="0"/>
                  </a:lnTo>
                  <a:lnTo>
                    <a:pt x="43" y="11"/>
                  </a:lnTo>
                  <a:lnTo>
                    <a:pt x="29" y="9"/>
                  </a:lnTo>
                  <a:lnTo>
                    <a:pt x="24" y="23"/>
                  </a:lnTo>
                  <a:lnTo>
                    <a:pt x="10" y="28"/>
                  </a:lnTo>
                  <a:lnTo>
                    <a:pt x="12" y="42"/>
                  </a:lnTo>
                  <a:lnTo>
                    <a:pt x="0" y="52"/>
                  </a:lnTo>
                  <a:lnTo>
                    <a:pt x="7" y="63"/>
                  </a:lnTo>
                  <a:lnTo>
                    <a:pt x="0" y="75"/>
                  </a:lnTo>
                  <a:lnTo>
                    <a:pt x="12" y="85"/>
                  </a:lnTo>
                  <a:lnTo>
                    <a:pt x="10" y="99"/>
                  </a:lnTo>
                  <a:lnTo>
                    <a:pt x="24" y="104"/>
                  </a:lnTo>
                  <a:lnTo>
                    <a:pt x="29" y="118"/>
                  </a:lnTo>
                  <a:lnTo>
                    <a:pt x="43" y="115"/>
                  </a:lnTo>
                  <a:lnTo>
                    <a:pt x="52" y="127"/>
                  </a:lnTo>
                  <a:lnTo>
                    <a:pt x="64" y="120"/>
                  </a:lnTo>
                  <a:lnTo>
                    <a:pt x="76" y="127"/>
                  </a:lnTo>
                  <a:lnTo>
                    <a:pt x="85" y="115"/>
                  </a:lnTo>
                  <a:lnTo>
                    <a:pt x="100" y="118"/>
                  </a:lnTo>
                  <a:lnTo>
                    <a:pt x="104" y="104"/>
                  </a:lnTo>
                  <a:lnTo>
                    <a:pt x="119" y="99"/>
                  </a:lnTo>
                  <a:lnTo>
                    <a:pt x="116" y="85"/>
                  </a:lnTo>
                  <a:lnTo>
                    <a:pt x="128" y="75"/>
                  </a:lnTo>
                  <a:lnTo>
                    <a:pt x="121" y="63"/>
                  </a:lnTo>
                  <a:close/>
                </a:path>
              </a:pathLst>
            </a:custGeom>
            <a:solidFill>
              <a:srgbClr val="E74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147">
              <a:extLst>
                <a:ext uri="{FF2B5EF4-FFF2-40B4-BE49-F238E27FC236}">
                  <a16:creationId xmlns:a16="http://schemas.microsoft.com/office/drawing/2014/main" id="{47924043-7C65-422B-AFCB-41CC865700A9}"/>
                </a:ext>
              </a:extLst>
            </p:cNvPr>
            <p:cNvSpPr>
              <a:spLocks noChangeArrowheads="1"/>
            </p:cNvSpPr>
            <p:nvPr/>
          </p:nvSpPr>
          <p:spPr bwMode="auto">
            <a:xfrm>
              <a:off x="7055259" y="4631209"/>
              <a:ext cx="127649" cy="127649"/>
            </a:xfrm>
            <a:prstGeom prst="ellipse">
              <a:avLst/>
            </a:pr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148">
              <a:extLst>
                <a:ext uri="{FF2B5EF4-FFF2-40B4-BE49-F238E27FC236}">
                  <a16:creationId xmlns:a16="http://schemas.microsoft.com/office/drawing/2014/main" id="{53CC9E57-AE27-4557-BFEE-EE4BCD33D7F2}"/>
                </a:ext>
              </a:extLst>
            </p:cNvPr>
            <p:cNvSpPr>
              <a:spLocks noChangeArrowheads="1"/>
            </p:cNvSpPr>
            <p:nvPr/>
          </p:nvSpPr>
          <p:spPr bwMode="auto">
            <a:xfrm>
              <a:off x="6781925" y="4177500"/>
              <a:ext cx="299697" cy="43012"/>
            </a:xfrm>
            <a:prstGeom prst="rect">
              <a:avLst/>
            </a:prstGeom>
            <a:solidFill>
              <a:srgbClr val="E74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149">
              <a:extLst>
                <a:ext uri="{FF2B5EF4-FFF2-40B4-BE49-F238E27FC236}">
                  <a16:creationId xmlns:a16="http://schemas.microsoft.com/office/drawing/2014/main" id="{0C161380-399A-4B5B-B8D3-FAB3CA6F5FFC}"/>
                </a:ext>
              </a:extLst>
            </p:cNvPr>
            <p:cNvSpPr>
              <a:spLocks noChangeArrowheads="1"/>
            </p:cNvSpPr>
            <p:nvPr/>
          </p:nvSpPr>
          <p:spPr bwMode="auto">
            <a:xfrm>
              <a:off x="6716712" y="4276012"/>
              <a:ext cx="443995" cy="40238"/>
            </a:xfrm>
            <a:prstGeom prst="rect">
              <a:avLst/>
            </a:prstGeom>
            <a:solidFill>
              <a:srgbClr val="3449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150">
              <a:extLst>
                <a:ext uri="{FF2B5EF4-FFF2-40B4-BE49-F238E27FC236}">
                  <a16:creationId xmlns:a16="http://schemas.microsoft.com/office/drawing/2014/main" id="{40AAAADB-FD4C-4FBE-8B41-CD62F60A0BFB}"/>
                </a:ext>
              </a:extLst>
            </p:cNvPr>
            <p:cNvSpPr>
              <a:spLocks noChangeArrowheads="1"/>
            </p:cNvSpPr>
            <p:nvPr/>
          </p:nvSpPr>
          <p:spPr bwMode="auto">
            <a:xfrm>
              <a:off x="6716712" y="4345387"/>
              <a:ext cx="443995" cy="43012"/>
            </a:xfrm>
            <a:prstGeom prst="rect">
              <a:avLst/>
            </a:prstGeom>
            <a:solidFill>
              <a:srgbClr val="3449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151">
              <a:extLst>
                <a:ext uri="{FF2B5EF4-FFF2-40B4-BE49-F238E27FC236}">
                  <a16:creationId xmlns:a16="http://schemas.microsoft.com/office/drawing/2014/main" id="{4F149FDD-6231-4C62-B30C-80F8D0D061B8}"/>
                </a:ext>
              </a:extLst>
            </p:cNvPr>
            <p:cNvSpPr>
              <a:spLocks noChangeArrowheads="1"/>
            </p:cNvSpPr>
            <p:nvPr/>
          </p:nvSpPr>
          <p:spPr bwMode="auto">
            <a:xfrm>
              <a:off x="6716712" y="4417536"/>
              <a:ext cx="443995" cy="43012"/>
            </a:xfrm>
            <a:prstGeom prst="rect">
              <a:avLst/>
            </a:prstGeom>
            <a:solidFill>
              <a:srgbClr val="3449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152">
              <a:extLst>
                <a:ext uri="{FF2B5EF4-FFF2-40B4-BE49-F238E27FC236}">
                  <a16:creationId xmlns:a16="http://schemas.microsoft.com/office/drawing/2014/main" id="{C6256627-680C-42FD-A3A1-4657EEEB8522}"/>
                </a:ext>
              </a:extLst>
            </p:cNvPr>
            <p:cNvSpPr>
              <a:spLocks noChangeArrowheads="1"/>
            </p:cNvSpPr>
            <p:nvPr/>
          </p:nvSpPr>
          <p:spPr bwMode="auto">
            <a:xfrm>
              <a:off x="6999759" y="4522985"/>
              <a:ext cx="160948" cy="43012"/>
            </a:xfrm>
            <a:prstGeom prst="rect">
              <a:avLst/>
            </a:prstGeom>
            <a:solidFill>
              <a:srgbClr val="3449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53">
              <a:extLst>
                <a:ext uri="{FF2B5EF4-FFF2-40B4-BE49-F238E27FC236}">
                  <a16:creationId xmlns:a16="http://schemas.microsoft.com/office/drawing/2014/main" id="{B50B964C-A40F-41D0-A9D1-BEEB557E7BE6}"/>
                </a:ext>
              </a:extLst>
            </p:cNvPr>
            <p:cNvSpPr>
              <a:spLocks/>
            </p:cNvSpPr>
            <p:nvPr/>
          </p:nvSpPr>
          <p:spPr bwMode="auto">
            <a:xfrm>
              <a:off x="6838811" y="4703358"/>
              <a:ext cx="19425" cy="72149"/>
            </a:xfrm>
            <a:custGeom>
              <a:avLst/>
              <a:gdLst>
                <a:gd name="T0" fmla="*/ 6 w 6"/>
                <a:gd name="T1" fmla="*/ 0 h 22"/>
                <a:gd name="T2" fmla="*/ 0 w 6"/>
                <a:gd name="T3" fmla="*/ 22 h 22"/>
                <a:gd name="T4" fmla="*/ 3 w 6"/>
                <a:gd name="T5" fmla="*/ 22 h 22"/>
                <a:gd name="T6" fmla="*/ 6 w 6"/>
                <a:gd name="T7" fmla="*/ 0 h 22"/>
              </a:gdLst>
              <a:ahLst/>
              <a:cxnLst>
                <a:cxn ang="0">
                  <a:pos x="T0" y="T1"/>
                </a:cxn>
                <a:cxn ang="0">
                  <a:pos x="T2" y="T3"/>
                </a:cxn>
                <a:cxn ang="0">
                  <a:pos x="T4" y="T5"/>
                </a:cxn>
                <a:cxn ang="0">
                  <a:pos x="T6" y="T7"/>
                </a:cxn>
              </a:cxnLst>
              <a:rect l="0" t="0" r="r" b="b"/>
              <a:pathLst>
                <a:path w="6" h="22">
                  <a:moveTo>
                    <a:pt x="6" y="0"/>
                  </a:moveTo>
                  <a:cubicBezTo>
                    <a:pt x="3" y="2"/>
                    <a:pt x="0" y="16"/>
                    <a:pt x="0" y="22"/>
                  </a:cubicBezTo>
                  <a:cubicBezTo>
                    <a:pt x="3" y="22"/>
                    <a:pt x="3" y="22"/>
                    <a:pt x="3" y="22"/>
                  </a:cubicBezTo>
                  <a:cubicBezTo>
                    <a:pt x="2" y="15"/>
                    <a:pt x="2" y="7"/>
                    <a:pt x="6" y="0"/>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54">
              <a:extLst>
                <a:ext uri="{FF2B5EF4-FFF2-40B4-BE49-F238E27FC236}">
                  <a16:creationId xmlns:a16="http://schemas.microsoft.com/office/drawing/2014/main" id="{762B3D67-DD4F-49F5-94BE-825E5A80FEC4}"/>
                </a:ext>
              </a:extLst>
            </p:cNvPr>
            <p:cNvSpPr>
              <a:spLocks/>
            </p:cNvSpPr>
            <p:nvPr/>
          </p:nvSpPr>
          <p:spPr bwMode="auto">
            <a:xfrm>
              <a:off x="6844361" y="4703358"/>
              <a:ext cx="13875" cy="72149"/>
            </a:xfrm>
            <a:custGeom>
              <a:avLst/>
              <a:gdLst>
                <a:gd name="T0" fmla="*/ 4 w 4"/>
                <a:gd name="T1" fmla="*/ 0 h 22"/>
                <a:gd name="T2" fmla="*/ 4 w 4"/>
                <a:gd name="T3" fmla="*/ 0 h 22"/>
                <a:gd name="T4" fmla="*/ 4 w 4"/>
                <a:gd name="T5" fmla="*/ 0 h 22"/>
                <a:gd name="T6" fmla="*/ 1 w 4"/>
                <a:gd name="T7" fmla="*/ 22 h 22"/>
                <a:gd name="T8" fmla="*/ 3 w 4"/>
                <a:gd name="T9" fmla="*/ 22 h 22"/>
                <a:gd name="T10" fmla="*/ 4 w 4"/>
                <a:gd name="T11" fmla="*/ 0 h 22"/>
              </a:gdLst>
              <a:ahLst/>
              <a:cxnLst>
                <a:cxn ang="0">
                  <a:pos x="T0" y="T1"/>
                </a:cxn>
                <a:cxn ang="0">
                  <a:pos x="T2" y="T3"/>
                </a:cxn>
                <a:cxn ang="0">
                  <a:pos x="T4" y="T5"/>
                </a:cxn>
                <a:cxn ang="0">
                  <a:pos x="T6" y="T7"/>
                </a:cxn>
                <a:cxn ang="0">
                  <a:pos x="T8" y="T9"/>
                </a:cxn>
                <a:cxn ang="0">
                  <a:pos x="T10" y="T11"/>
                </a:cxn>
              </a:cxnLst>
              <a:rect l="0" t="0" r="r" b="b"/>
              <a:pathLst>
                <a:path w="4" h="22">
                  <a:moveTo>
                    <a:pt x="4" y="0"/>
                  </a:moveTo>
                  <a:cubicBezTo>
                    <a:pt x="4" y="0"/>
                    <a:pt x="4" y="0"/>
                    <a:pt x="4" y="0"/>
                  </a:cubicBezTo>
                  <a:cubicBezTo>
                    <a:pt x="4" y="0"/>
                    <a:pt x="4" y="0"/>
                    <a:pt x="4" y="0"/>
                  </a:cubicBezTo>
                  <a:cubicBezTo>
                    <a:pt x="0" y="7"/>
                    <a:pt x="0" y="15"/>
                    <a:pt x="1" y="22"/>
                  </a:cubicBezTo>
                  <a:cubicBezTo>
                    <a:pt x="3" y="22"/>
                    <a:pt x="3" y="22"/>
                    <a:pt x="3" y="22"/>
                  </a:cubicBezTo>
                  <a:cubicBezTo>
                    <a:pt x="1" y="14"/>
                    <a:pt x="2" y="7"/>
                    <a:pt x="4" y="0"/>
                  </a:cubicBez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55">
              <a:extLst>
                <a:ext uri="{FF2B5EF4-FFF2-40B4-BE49-F238E27FC236}">
                  <a16:creationId xmlns:a16="http://schemas.microsoft.com/office/drawing/2014/main" id="{D09138E5-0B77-45D4-93C0-3BAD46D7226C}"/>
                </a:ext>
              </a:extLst>
            </p:cNvPr>
            <p:cNvSpPr>
              <a:spLocks/>
            </p:cNvSpPr>
            <p:nvPr/>
          </p:nvSpPr>
          <p:spPr bwMode="auto">
            <a:xfrm>
              <a:off x="6848524" y="4703358"/>
              <a:ext cx="12488" cy="72149"/>
            </a:xfrm>
            <a:custGeom>
              <a:avLst/>
              <a:gdLst>
                <a:gd name="T0" fmla="*/ 4 w 4"/>
                <a:gd name="T1" fmla="*/ 0 h 22"/>
                <a:gd name="T2" fmla="*/ 3 w 4"/>
                <a:gd name="T3" fmla="*/ 0 h 22"/>
                <a:gd name="T4" fmla="*/ 2 w 4"/>
                <a:gd name="T5" fmla="*/ 22 h 22"/>
                <a:gd name="T6" fmla="*/ 3 w 4"/>
                <a:gd name="T7" fmla="*/ 22 h 22"/>
                <a:gd name="T8" fmla="*/ 4 w 4"/>
                <a:gd name="T9" fmla="*/ 0 h 22"/>
              </a:gdLst>
              <a:ahLst/>
              <a:cxnLst>
                <a:cxn ang="0">
                  <a:pos x="T0" y="T1"/>
                </a:cxn>
                <a:cxn ang="0">
                  <a:pos x="T2" y="T3"/>
                </a:cxn>
                <a:cxn ang="0">
                  <a:pos x="T4" y="T5"/>
                </a:cxn>
                <a:cxn ang="0">
                  <a:pos x="T6" y="T7"/>
                </a:cxn>
                <a:cxn ang="0">
                  <a:pos x="T8" y="T9"/>
                </a:cxn>
              </a:cxnLst>
              <a:rect l="0" t="0" r="r" b="b"/>
              <a:pathLst>
                <a:path w="4" h="22">
                  <a:moveTo>
                    <a:pt x="4" y="0"/>
                  </a:moveTo>
                  <a:cubicBezTo>
                    <a:pt x="3" y="0"/>
                    <a:pt x="3" y="0"/>
                    <a:pt x="3" y="0"/>
                  </a:cubicBezTo>
                  <a:cubicBezTo>
                    <a:pt x="1" y="7"/>
                    <a:pt x="0" y="14"/>
                    <a:pt x="2" y="22"/>
                  </a:cubicBezTo>
                  <a:cubicBezTo>
                    <a:pt x="3" y="22"/>
                    <a:pt x="3" y="22"/>
                    <a:pt x="3" y="22"/>
                  </a:cubicBezTo>
                  <a:cubicBezTo>
                    <a:pt x="3" y="15"/>
                    <a:pt x="4" y="8"/>
                    <a:pt x="4" y="0"/>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56">
              <a:extLst>
                <a:ext uri="{FF2B5EF4-FFF2-40B4-BE49-F238E27FC236}">
                  <a16:creationId xmlns:a16="http://schemas.microsoft.com/office/drawing/2014/main" id="{2F2240DB-9CE0-40B4-8747-476BAB617AFA}"/>
                </a:ext>
              </a:extLst>
            </p:cNvPr>
            <p:cNvSpPr>
              <a:spLocks/>
            </p:cNvSpPr>
            <p:nvPr/>
          </p:nvSpPr>
          <p:spPr bwMode="auto">
            <a:xfrm>
              <a:off x="6858236" y="4703358"/>
              <a:ext cx="9713" cy="72149"/>
            </a:xfrm>
            <a:custGeom>
              <a:avLst/>
              <a:gdLst>
                <a:gd name="T0" fmla="*/ 1 w 3"/>
                <a:gd name="T1" fmla="*/ 0 h 22"/>
                <a:gd name="T2" fmla="*/ 1 w 3"/>
                <a:gd name="T3" fmla="*/ 0 h 22"/>
                <a:gd name="T4" fmla="*/ 0 w 3"/>
                <a:gd name="T5" fmla="*/ 22 h 22"/>
                <a:gd name="T6" fmla="*/ 3 w 3"/>
                <a:gd name="T7" fmla="*/ 22 h 22"/>
                <a:gd name="T8" fmla="*/ 1 w 3"/>
                <a:gd name="T9" fmla="*/ 0 h 22"/>
              </a:gdLst>
              <a:ahLst/>
              <a:cxnLst>
                <a:cxn ang="0">
                  <a:pos x="T0" y="T1"/>
                </a:cxn>
                <a:cxn ang="0">
                  <a:pos x="T2" y="T3"/>
                </a:cxn>
                <a:cxn ang="0">
                  <a:pos x="T4" y="T5"/>
                </a:cxn>
                <a:cxn ang="0">
                  <a:pos x="T6" y="T7"/>
                </a:cxn>
                <a:cxn ang="0">
                  <a:pos x="T8" y="T9"/>
                </a:cxn>
              </a:cxnLst>
              <a:rect l="0" t="0" r="r" b="b"/>
              <a:pathLst>
                <a:path w="3" h="22">
                  <a:moveTo>
                    <a:pt x="1" y="0"/>
                  </a:moveTo>
                  <a:cubicBezTo>
                    <a:pt x="1" y="0"/>
                    <a:pt x="1" y="0"/>
                    <a:pt x="1" y="0"/>
                  </a:cubicBezTo>
                  <a:cubicBezTo>
                    <a:pt x="1" y="8"/>
                    <a:pt x="0" y="15"/>
                    <a:pt x="0" y="22"/>
                  </a:cubicBezTo>
                  <a:cubicBezTo>
                    <a:pt x="3" y="22"/>
                    <a:pt x="3" y="22"/>
                    <a:pt x="3" y="22"/>
                  </a:cubicBezTo>
                  <a:cubicBezTo>
                    <a:pt x="3" y="15"/>
                    <a:pt x="3" y="7"/>
                    <a:pt x="1" y="0"/>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57">
              <a:extLst>
                <a:ext uri="{FF2B5EF4-FFF2-40B4-BE49-F238E27FC236}">
                  <a16:creationId xmlns:a16="http://schemas.microsoft.com/office/drawing/2014/main" id="{EDAF7768-6FEF-4E7F-9E08-9BE21A01CEF4}"/>
                </a:ext>
              </a:extLst>
            </p:cNvPr>
            <p:cNvSpPr>
              <a:spLocks/>
            </p:cNvSpPr>
            <p:nvPr/>
          </p:nvSpPr>
          <p:spPr bwMode="auto">
            <a:xfrm>
              <a:off x="6861011" y="4703358"/>
              <a:ext cx="16650" cy="72149"/>
            </a:xfrm>
            <a:custGeom>
              <a:avLst/>
              <a:gdLst>
                <a:gd name="T0" fmla="*/ 0 w 5"/>
                <a:gd name="T1" fmla="*/ 0 h 22"/>
                <a:gd name="T2" fmla="*/ 2 w 5"/>
                <a:gd name="T3" fmla="*/ 22 h 22"/>
                <a:gd name="T4" fmla="*/ 5 w 5"/>
                <a:gd name="T5" fmla="*/ 22 h 22"/>
                <a:gd name="T6" fmla="*/ 0 w 5"/>
                <a:gd name="T7" fmla="*/ 0 h 22"/>
              </a:gdLst>
              <a:ahLst/>
              <a:cxnLst>
                <a:cxn ang="0">
                  <a:pos x="T0" y="T1"/>
                </a:cxn>
                <a:cxn ang="0">
                  <a:pos x="T2" y="T3"/>
                </a:cxn>
                <a:cxn ang="0">
                  <a:pos x="T4" y="T5"/>
                </a:cxn>
                <a:cxn ang="0">
                  <a:pos x="T6" y="T7"/>
                </a:cxn>
              </a:cxnLst>
              <a:rect l="0" t="0" r="r" b="b"/>
              <a:pathLst>
                <a:path w="5" h="22">
                  <a:moveTo>
                    <a:pt x="0" y="0"/>
                  </a:moveTo>
                  <a:cubicBezTo>
                    <a:pt x="2" y="7"/>
                    <a:pt x="2" y="15"/>
                    <a:pt x="2" y="22"/>
                  </a:cubicBezTo>
                  <a:cubicBezTo>
                    <a:pt x="5" y="22"/>
                    <a:pt x="5" y="22"/>
                    <a:pt x="5" y="22"/>
                  </a:cubicBezTo>
                  <a:cubicBezTo>
                    <a:pt x="5" y="16"/>
                    <a:pt x="3" y="2"/>
                    <a:pt x="0" y="0"/>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58">
              <a:extLst>
                <a:ext uri="{FF2B5EF4-FFF2-40B4-BE49-F238E27FC236}">
                  <a16:creationId xmlns:a16="http://schemas.microsoft.com/office/drawing/2014/main" id="{635F36D1-4200-4C9D-8D71-F0492CAB0016}"/>
                </a:ext>
              </a:extLst>
            </p:cNvPr>
            <p:cNvSpPr>
              <a:spLocks/>
            </p:cNvSpPr>
            <p:nvPr/>
          </p:nvSpPr>
          <p:spPr bwMode="auto">
            <a:xfrm>
              <a:off x="6497490" y="4568771"/>
              <a:ext cx="337159" cy="266397"/>
            </a:xfrm>
            <a:custGeom>
              <a:avLst/>
              <a:gdLst>
                <a:gd name="T0" fmla="*/ 0 w 103"/>
                <a:gd name="T1" fmla="*/ 0 h 81"/>
                <a:gd name="T2" fmla="*/ 0 w 103"/>
                <a:gd name="T3" fmla="*/ 64 h 81"/>
                <a:gd name="T4" fmla="*/ 52 w 103"/>
                <a:gd name="T5" fmla="*/ 81 h 81"/>
                <a:gd name="T6" fmla="*/ 103 w 103"/>
                <a:gd name="T7" fmla="*/ 64 h 81"/>
                <a:gd name="T8" fmla="*/ 103 w 103"/>
                <a:gd name="T9" fmla="*/ 0 h 81"/>
                <a:gd name="T10" fmla="*/ 0 w 103"/>
                <a:gd name="T11" fmla="*/ 0 h 81"/>
              </a:gdLst>
              <a:ahLst/>
              <a:cxnLst>
                <a:cxn ang="0">
                  <a:pos x="T0" y="T1"/>
                </a:cxn>
                <a:cxn ang="0">
                  <a:pos x="T2" y="T3"/>
                </a:cxn>
                <a:cxn ang="0">
                  <a:pos x="T4" y="T5"/>
                </a:cxn>
                <a:cxn ang="0">
                  <a:pos x="T6" y="T7"/>
                </a:cxn>
                <a:cxn ang="0">
                  <a:pos x="T8" y="T9"/>
                </a:cxn>
                <a:cxn ang="0">
                  <a:pos x="T10" y="T11"/>
                </a:cxn>
              </a:cxnLst>
              <a:rect l="0" t="0" r="r" b="b"/>
              <a:pathLst>
                <a:path w="103" h="81">
                  <a:moveTo>
                    <a:pt x="0" y="0"/>
                  </a:moveTo>
                  <a:cubicBezTo>
                    <a:pt x="0" y="64"/>
                    <a:pt x="0" y="64"/>
                    <a:pt x="0" y="64"/>
                  </a:cubicBezTo>
                  <a:cubicBezTo>
                    <a:pt x="0" y="70"/>
                    <a:pt x="23" y="81"/>
                    <a:pt x="52" y="81"/>
                  </a:cubicBezTo>
                  <a:cubicBezTo>
                    <a:pt x="80" y="81"/>
                    <a:pt x="103" y="70"/>
                    <a:pt x="103" y="64"/>
                  </a:cubicBezTo>
                  <a:cubicBezTo>
                    <a:pt x="103" y="0"/>
                    <a:pt x="103" y="0"/>
                    <a:pt x="103" y="0"/>
                  </a:cubicBezTo>
                  <a:cubicBezTo>
                    <a:pt x="0" y="0"/>
                    <a:pt x="0" y="0"/>
                    <a:pt x="0" y="0"/>
                  </a:cubicBezTo>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59">
              <a:extLst>
                <a:ext uri="{FF2B5EF4-FFF2-40B4-BE49-F238E27FC236}">
                  <a16:creationId xmlns:a16="http://schemas.microsoft.com/office/drawing/2014/main" id="{52FEB8EF-BD21-41D3-9485-064BB48FE110}"/>
                </a:ext>
              </a:extLst>
            </p:cNvPr>
            <p:cNvSpPr>
              <a:spLocks/>
            </p:cNvSpPr>
            <p:nvPr/>
          </p:nvSpPr>
          <p:spPr bwMode="auto">
            <a:xfrm>
              <a:off x="6497490" y="4602071"/>
              <a:ext cx="337159" cy="120712"/>
            </a:xfrm>
            <a:custGeom>
              <a:avLst/>
              <a:gdLst>
                <a:gd name="T0" fmla="*/ 243 w 243"/>
                <a:gd name="T1" fmla="*/ 0 h 87"/>
                <a:gd name="T2" fmla="*/ 0 w 243"/>
                <a:gd name="T3" fmla="*/ 0 h 87"/>
                <a:gd name="T4" fmla="*/ 0 w 243"/>
                <a:gd name="T5" fmla="*/ 45 h 87"/>
                <a:gd name="T6" fmla="*/ 123 w 243"/>
                <a:gd name="T7" fmla="*/ 87 h 87"/>
                <a:gd name="T8" fmla="*/ 243 w 243"/>
                <a:gd name="T9" fmla="*/ 45 h 87"/>
                <a:gd name="T10" fmla="*/ 243 w 243"/>
                <a:gd name="T11" fmla="*/ 0 h 87"/>
              </a:gdLst>
              <a:ahLst/>
              <a:cxnLst>
                <a:cxn ang="0">
                  <a:pos x="T0" y="T1"/>
                </a:cxn>
                <a:cxn ang="0">
                  <a:pos x="T2" y="T3"/>
                </a:cxn>
                <a:cxn ang="0">
                  <a:pos x="T4" y="T5"/>
                </a:cxn>
                <a:cxn ang="0">
                  <a:pos x="T6" y="T7"/>
                </a:cxn>
                <a:cxn ang="0">
                  <a:pos x="T8" y="T9"/>
                </a:cxn>
                <a:cxn ang="0">
                  <a:pos x="T10" y="T11"/>
                </a:cxn>
              </a:cxnLst>
              <a:rect l="0" t="0" r="r" b="b"/>
              <a:pathLst>
                <a:path w="243" h="87">
                  <a:moveTo>
                    <a:pt x="243" y="0"/>
                  </a:moveTo>
                  <a:lnTo>
                    <a:pt x="0" y="0"/>
                  </a:lnTo>
                  <a:lnTo>
                    <a:pt x="0" y="45"/>
                  </a:lnTo>
                  <a:lnTo>
                    <a:pt x="123" y="87"/>
                  </a:lnTo>
                  <a:lnTo>
                    <a:pt x="243" y="45"/>
                  </a:lnTo>
                  <a:lnTo>
                    <a:pt x="243" y="0"/>
                  </a:lnTo>
                  <a:close/>
                </a:path>
              </a:pathLst>
            </a:custGeom>
            <a:solidFill>
              <a:srgbClr val="1B2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0">
              <a:extLst>
                <a:ext uri="{FF2B5EF4-FFF2-40B4-BE49-F238E27FC236}">
                  <a16:creationId xmlns:a16="http://schemas.microsoft.com/office/drawing/2014/main" id="{A6E41326-9A0B-43D8-902F-7925430748E3}"/>
                </a:ext>
              </a:extLst>
            </p:cNvPr>
            <p:cNvSpPr>
              <a:spLocks/>
            </p:cNvSpPr>
            <p:nvPr/>
          </p:nvSpPr>
          <p:spPr bwMode="auto">
            <a:xfrm>
              <a:off x="6497490" y="4602071"/>
              <a:ext cx="337159" cy="120712"/>
            </a:xfrm>
            <a:custGeom>
              <a:avLst/>
              <a:gdLst>
                <a:gd name="T0" fmla="*/ 243 w 243"/>
                <a:gd name="T1" fmla="*/ 0 h 87"/>
                <a:gd name="T2" fmla="*/ 0 w 243"/>
                <a:gd name="T3" fmla="*/ 0 h 87"/>
                <a:gd name="T4" fmla="*/ 0 w 243"/>
                <a:gd name="T5" fmla="*/ 45 h 87"/>
                <a:gd name="T6" fmla="*/ 123 w 243"/>
                <a:gd name="T7" fmla="*/ 87 h 87"/>
                <a:gd name="T8" fmla="*/ 243 w 243"/>
                <a:gd name="T9" fmla="*/ 45 h 87"/>
                <a:gd name="T10" fmla="*/ 243 w 243"/>
                <a:gd name="T11" fmla="*/ 0 h 87"/>
              </a:gdLst>
              <a:ahLst/>
              <a:cxnLst>
                <a:cxn ang="0">
                  <a:pos x="T0" y="T1"/>
                </a:cxn>
                <a:cxn ang="0">
                  <a:pos x="T2" y="T3"/>
                </a:cxn>
                <a:cxn ang="0">
                  <a:pos x="T4" y="T5"/>
                </a:cxn>
                <a:cxn ang="0">
                  <a:pos x="T6" y="T7"/>
                </a:cxn>
                <a:cxn ang="0">
                  <a:pos x="T8" y="T9"/>
                </a:cxn>
                <a:cxn ang="0">
                  <a:pos x="T10" y="T11"/>
                </a:cxn>
              </a:cxnLst>
              <a:rect l="0" t="0" r="r" b="b"/>
              <a:pathLst>
                <a:path w="243" h="87">
                  <a:moveTo>
                    <a:pt x="243" y="0"/>
                  </a:moveTo>
                  <a:lnTo>
                    <a:pt x="0" y="0"/>
                  </a:lnTo>
                  <a:lnTo>
                    <a:pt x="0" y="45"/>
                  </a:lnTo>
                  <a:lnTo>
                    <a:pt x="123" y="87"/>
                  </a:lnTo>
                  <a:lnTo>
                    <a:pt x="243" y="45"/>
                  </a:lnTo>
                  <a:lnTo>
                    <a:pt x="2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1">
              <a:extLst>
                <a:ext uri="{FF2B5EF4-FFF2-40B4-BE49-F238E27FC236}">
                  <a16:creationId xmlns:a16="http://schemas.microsoft.com/office/drawing/2014/main" id="{403EF3A7-374B-4948-BC36-A87F29B4EA23}"/>
                </a:ext>
              </a:extLst>
            </p:cNvPr>
            <p:cNvSpPr>
              <a:spLocks/>
            </p:cNvSpPr>
            <p:nvPr/>
          </p:nvSpPr>
          <p:spPr bwMode="auto">
            <a:xfrm>
              <a:off x="6336541" y="4467485"/>
              <a:ext cx="663218" cy="226161"/>
            </a:xfrm>
            <a:custGeom>
              <a:avLst/>
              <a:gdLst>
                <a:gd name="T0" fmla="*/ 239 w 478"/>
                <a:gd name="T1" fmla="*/ 163 h 163"/>
                <a:gd name="T2" fmla="*/ 0 w 478"/>
                <a:gd name="T3" fmla="*/ 78 h 163"/>
                <a:gd name="T4" fmla="*/ 234 w 478"/>
                <a:gd name="T5" fmla="*/ 0 h 163"/>
                <a:gd name="T6" fmla="*/ 478 w 478"/>
                <a:gd name="T7" fmla="*/ 75 h 163"/>
                <a:gd name="T8" fmla="*/ 239 w 478"/>
                <a:gd name="T9" fmla="*/ 163 h 163"/>
              </a:gdLst>
              <a:ahLst/>
              <a:cxnLst>
                <a:cxn ang="0">
                  <a:pos x="T0" y="T1"/>
                </a:cxn>
                <a:cxn ang="0">
                  <a:pos x="T2" y="T3"/>
                </a:cxn>
                <a:cxn ang="0">
                  <a:pos x="T4" y="T5"/>
                </a:cxn>
                <a:cxn ang="0">
                  <a:pos x="T6" y="T7"/>
                </a:cxn>
                <a:cxn ang="0">
                  <a:pos x="T8" y="T9"/>
                </a:cxn>
              </a:cxnLst>
              <a:rect l="0" t="0" r="r" b="b"/>
              <a:pathLst>
                <a:path w="478" h="163">
                  <a:moveTo>
                    <a:pt x="239" y="163"/>
                  </a:moveTo>
                  <a:lnTo>
                    <a:pt x="0" y="78"/>
                  </a:lnTo>
                  <a:lnTo>
                    <a:pt x="234" y="0"/>
                  </a:lnTo>
                  <a:lnTo>
                    <a:pt x="478" y="75"/>
                  </a:lnTo>
                  <a:lnTo>
                    <a:pt x="239" y="163"/>
                  </a:lnTo>
                  <a:close/>
                </a:path>
              </a:pathLst>
            </a:custGeom>
            <a:solidFill>
              <a:srgbClr val="344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2">
              <a:extLst>
                <a:ext uri="{FF2B5EF4-FFF2-40B4-BE49-F238E27FC236}">
                  <a16:creationId xmlns:a16="http://schemas.microsoft.com/office/drawing/2014/main" id="{C98C14AA-2607-4491-9255-15818DA4395E}"/>
                </a:ext>
              </a:extLst>
            </p:cNvPr>
            <p:cNvSpPr>
              <a:spLocks/>
            </p:cNvSpPr>
            <p:nvPr/>
          </p:nvSpPr>
          <p:spPr bwMode="auto">
            <a:xfrm>
              <a:off x="6668151" y="4575709"/>
              <a:ext cx="197023" cy="48562"/>
            </a:xfrm>
            <a:custGeom>
              <a:avLst/>
              <a:gdLst>
                <a:gd name="T0" fmla="*/ 142 w 142"/>
                <a:gd name="T1" fmla="*/ 33 h 35"/>
                <a:gd name="T2" fmla="*/ 4 w 142"/>
                <a:gd name="T3" fmla="*/ 0 h 35"/>
                <a:gd name="T4" fmla="*/ 0 w 142"/>
                <a:gd name="T5" fmla="*/ 5 h 35"/>
                <a:gd name="T6" fmla="*/ 132 w 142"/>
                <a:gd name="T7" fmla="*/ 35 h 35"/>
                <a:gd name="T8" fmla="*/ 142 w 142"/>
                <a:gd name="T9" fmla="*/ 33 h 35"/>
              </a:gdLst>
              <a:ahLst/>
              <a:cxnLst>
                <a:cxn ang="0">
                  <a:pos x="T0" y="T1"/>
                </a:cxn>
                <a:cxn ang="0">
                  <a:pos x="T2" y="T3"/>
                </a:cxn>
                <a:cxn ang="0">
                  <a:pos x="T4" y="T5"/>
                </a:cxn>
                <a:cxn ang="0">
                  <a:pos x="T6" y="T7"/>
                </a:cxn>
                <a:cxn ang="0">
                  <a:pos x="T8" y="T9"/>
                </a:cxn>
              </a:cxnLst>
              <a:rect l="0" t="0" r="r" b="b"/>
              <a:pathLst>
                <a:path w="142" h="35">
                  <a:moveTo>
                    <a:pt x="142" y="33"/>
                  </a:moveTo>
                  <a:lnTo>
                    <a:pt x="4" y="0"/>
                  </a:lnTo>
                  <a:lnTo>
                    <a:pt x="0" y="5"/>
                  </a:lnTo>
                  <a:lnTo>
                    <a:pt x="132" y="35"/>
                  </a:lnTo>
                  <a:lnTo>
                    <a:pt x="142" y="33"/>
                  </a:lnTo>
                  <a:close/>
                </a:path>
              </a:pathLst>
            </a:custGeom>
            <a:solidFill>
              <a:srgbClr val="DB2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3">
              <a:extLst>
                <a:ext uri="{FF2B5EF4-FFF2-40B4-BE49-F238E27FC236}">
                  <a16:creationId xmlns:a16="http://schemas.microsoft.com/office/drawing/2014/main" id="{922B2D95-D72B-481E-A327-297133FD1B09}"/>
                </a:ext>
              </a:extLst>
            </p:cNvPr>
            <p:cNvSpPr>
              <a:spLocks/>
            </p:cNvSpPr>
            <p:nvPr/>
          </p:nvSpPr>
          <p:spPr bwMode="auto">
            <a:xfrm>
              <a:off x="6661213" y="4568771"/>
              <a:ext cx="19425" cy="16650"/>
            </a:xfrm>
            <a:custGeom>
              <a:avLst/>
              <a:gdLst>
                <a:gd name="T0" fmla="*/ 4 w 6"/>
                <a:gd name="T1" fmla="*/ 4 h 5"/>
                <a:gd name="T2" fmla="*/ 0 w 6"/>
                <a:gd name="T3" fmla="*/ 4 h 5"/>
                <a:gd name="T4" fmla="*/ 2 w 6"/>
                <a:gd name="T5" fmla="*/ 1 h 5"/>
                <a:gd name="T6" fmla="*/ 6 w 6"/>
                <a:gd name="T7" fmla="*/ 2 h 5"/>
                <a:gd name="T8" fmla="*/ 4 w 6"/>
                <a:gd name="T9" fmla="*/ 4 h 5"/>
              </a:gdLst>
              <a:ahLst/>
              <a:cxnLst>
                <a:cxn ang="0">
                  <a:pos x="T0" y="T1"/>
                </a:cxn>
                <a:cxn ang="0">
                  <a:pos x="T2" y="T3"/>
                </a:cxn>
                <a:cxn ang="0">
                  <a:pos x="T4" y="T5"/>
                </a:cxn>
                <a:cxn ang="0">
                  <a:pos x="T6" y="T7"/>
                </a:cxn>
                <a:cxn ang="0">
                  <a:pos x="T8" y="T9"/>
                </a:cxn>
              </a:cxnLst>
              <a:rect l="0" t="0" r="r" b="b"/>
              <a:pathLst>
                <a:path w="6" h="5">
                  <a:moveTo>
                    <a:pt x="4" y="4"/>
                  </a:moveTo>
                  <a:cubicBezTo>
                    <a:pt x="2" y="5"/>
                    <a:pt x="1" y="5"/>
                    <a:pt x="0" y="4"/>
                  </a:cubicBezTo>
                  <a:cubicBezTo>
                    <a:pt x="0" y="3"/>
                    <a:pt x="1" y="1"/>
                    <a:pt x="2" y="1"/>
                  </a:cubicBezTo>
                  <a:cubicBezTo>
                    <a:pt x="4" y="0"/>
                    <a:pt x="5" y="1"/>
                    <a:pt x="6" y="2"/>
                  </a:cubicBezTo>
                  <a:cubicBezTo>
                    <a:pt x="6" y="3"/>
                    <a:pt x="5" y="4"/>
                    <a:pt x="4" y="4"/>
                  </a:cubicBezTo>
                  <a:close/>
                </a:path>
              </a:pathLst>
            </a:custGeom>
            <a:solidFill>
              <a:srgbClr val="DB2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4">
              <a:extLst>
                <a:ext uri="{FF2B5EF4-FFF2-40B4-BE49-F238E27FC236}">
                  <a16:creationId xmlns:a16="http://schemas.microsoft.com/office/drawing/2014/main" id="{C8EB9C2F-93DD-4CC6-A93F-155977EFB56F}"/>
                </a:ext>
              </a:extLst>
            </p:cNvPr>
            <p:cNvSpPr>
              <a:spLocks/>
            </p:cNvSpPr>
            <p:nvPr/>
          </p:nvSpPr>
          <p:spPr bwMode="auto">
            <a:xfrm>
              <a:off x="6851299" y="4621496"/>
              <a:ext cx="13875" cy="81862"/>
            </a:xfrm>
            <a:custGeom>
              <a:avLst/>
              <a:gdLst>
                <a:gd name="T0" fmla="*/ 10 w 10"/>
                <a:gd name="T1" fmla="*/ 57 h 59"/>
                <a:gd name="T2" fmla="*/ 2 w 10"/>
                <a:gd name="T3" fmla="*/ 59 h 59"/>
                <a:gd name="T4" fmla="*/ 0 w 10"/>
                <a:gd name="T5" fmla="*/ 2 h 59"/>
                <a:gd name="T6" fmla="*/ 10 w 10"/>
                <a:gd name="T7" fmla="*/ 0 h 59"/>
                <a:gd name="T8" fmla="*/ 10 w 10"/>
                <a:gd name="T9" fmla="*/ 57 h 59"/>
              </a:gdLst>
              <a:ahLst/>
              <a:cxnLst>
                <a:cxn ang="0">
                  <a:pos x="T0" y="T1"/>
                </a:cxn>
                <a:cxn ang="0">
                  <a:pos x="T2" y="T3"/>
                </a:cxn>
                <a:cxn ang="0">
                  <a:pos x="T4" y="T5"/>
                </a:cxn>
                <a:cxn ang="0">
                  <a:pos x="T6" y="T7"/>
                </a:cxn>
                <a:cxn ang="0">
                  <a:pos x="T8" y="T9"/>
                </a:cxn>
              </a:cxnLst>
              <a:rect l="0" t="0" r="r" b="b"/>
              <a:pathLst>
                <a:path w="10" h="59">
                  <a:moveTo>
                    <a:pt x="10" y="57"/>
                  </a:moveTo>
                  <a:lnTo>
                    <a:pt x="2" y="59"/>
                  </a:lnTo>
                  <a:lnTo>
                    <a:pt x="0" y="2"/>
                  </a:lnTo>
                  <a:lnTo>
                    <a:pt x="10" y="0"/>
                  </a:lnTo>
                  <a:lnTo>
                    <a:pt x="10" y="57"/>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65">
              <a:extLst>
                <a:ext uri="{FF2B5EF4-FFF2-40B4-BE49-F238E27FC236}">
                  <a16:creationId xmlns:a16="http://schemas.microsoft.com/office/drawing/2014/main" id="{466C389E-9F85-4221-9BC6-B40F07797B86}"/>
                </a:ext>
              </a:extLst>
            </p:cNvPr>
            <p:cNvSpPr>
              <a:spLocks noChangeArrowheads="1"/>
            </p:cNvSpPr>
            <p:nvPr/>
          </p:nvSpPr>
          <p:spPr bwMode="auto">
            <a:xfrm>
              <a:off x="6851299" y="4683933"/>
              <a:ext cx="16650" cy="29138"/>
            </a:xfrm>
            <a:prstGeom prst="ellipse">
              <a:avLst/>
            </a:pr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6">
              <a:extLst>
                <a:ext uri="{FF2B5EF4-FFF2-40B4-BE49-F238E27FC236}">
                  <a16:creationId xmlns:a16="http://schemas.microsoft.com/office/drawing/2014/main" id="{92B52644-35F7-4085-9F28-63D044C2A0B6}"/>
                </a:ext>
              </a:extLst>
            </p:cNvPr>
            <p:cNvSpPr>
              <a:spLocks/>
            </p:cNvSpPr>
            <p:nvPr/>
          </p:nvSpPr>
          <p:spPr bwMode="auto">
            <a:xfrm>
              <a:off x="5981345" y="5012767"/>
              <a:ext cx="423184" cy="278885"/>
            </a:xfrm>
            <a:custGeom>
              <a:avLst/>
              <a:gdLst>
                <a:gd name="T0" fmla="*/ 0 w 305"/>
                <a:gd name="T1" fmla="*/ 201 h 201"/>
                <a:gd name="T2" fmla="*/ 305 w 305"/>
                <a:gd name="T3" fmla="*/ 201 h 201"/>
                <a:gd name="T4" fmla="*/ 305 w 305"/>
                <a:gd name="T5" fmla="*/ 0 h 201"/>
                <a:gd name="T6" fmla="*/ 0 w 305"/>
                <a:gd name="T7" fmla="*/ 0 h 201"/>
                <a:gd name="T8" fmla="*/ 66 w 305"/>
                <a:gd name="T9" fmla="*/ 101 h 201"/>
                <a:gd name="T10" fmla="*/ 0 w 305"/>
                <a:gd name="T11" fmla="*/ 201 h 201"/>
              </a:gdLst>
              <a:ahLst/>
              <a:cxnLst>
                <a:cxn ang="0">
                  <a:pos x="T0" y="T1"/>
                </a:cxn>
                <a:cxn ang="0">
                  <a:pos x="T2" y="T3"/>
                </a:cxn>
                <a:cxn ang="0">
                  <a:pos x="T4" y="T5"/>
                </a:cxn>
                <a:cxn ang="0">
                  <a:pos x="T6" y="T7"/>
                </a:cxn>
                <a:cxn ang="0">
                  <a:pos x="T8" y="T9"/>
                </a:cxn>
                <a:cxn ang="0">
                  <a:pos x="T10" y="T11"/>
                </a:cxn>
              </a:cxnLst>
              <a:rect l="0" t="0" r="r" b="b"/>
              <a:pathLst>
                <a:path w="305" h="201">
                  <a:moveTo>
                    <a:pt x="0" y="201"/>
                  </a:moveTo>
                  <a:lnTo>
                    <a:pt x="305" y="201"/>
                  </a:lnTo>
                  <a:lnTo>
                    <a:pt x="305" y="0"/>
                  </a:lnTo>
                  <a:lnTo>
                    <a:pt x="0" y="0"/>
                  </a:lnTo>
                  <a:lnTo>
                    <a:pt x="66" y="101"/>
                  </a:lnTo>
                  <a:lnTo>
                    <a:pt x="0" y="201"/>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7">
              <a:extLst>
                <a:ext uri="{FF2B5EF4-FFF2-40B4-BE49-F238E27FC236}">
                  <a16:creationId xmlns:a16="http://schemas.microsoft.com/office/drawing/2014/main" id="{03FCF909-9E74-412F-A312-B44E0EC539F0}"/>
                </a:ext>
              </a:extLst>
            </p:cNvPr>
            <p:cNvSpPr>
              <a:spLocks/>
            </p:cNvSpPr>
            <p:nvPr/>
          </p:nvSpPr>
          <p:spPr bwMode="auto">
            <a:xfrm>
              <a:off x="7377155" y="5012767"/>
              <a:ext cx="423184" cy="278885"/>
            </a:xfrm>
            <a:custGeom>
              <a:avLst/>
              <a:gdLst>
                <a:gd name="T0" fmla="*/ 305 w 305"/>
                <a:gd name="T1" fmla="*/ 201 h 201"/>
                <a:gd name="T2" fmla="*/ 0 w 305"/>
                <a:gd name="T3" fmla="*/ 201 h 201"/>
                <a:gd name="T4" fmla="*/ 0 w 305"/>
                <a:gd name="T5" fmla="*/ 0 h 201"/>
                <a:gd name="T6" fmla="*/ 305 w 305"/>
                <a:gd name="T7" fmla="*/ 0 h 201"/>
                <a:gd name="T8" fmla="*/ 239 w 305"/>
                <a:gd name="T9" fmla="*/ 101 h 201"/>
                <a:gd name="T10" fmla="*/ 305 w 305"/>
                <a:gd name="T11" fmla="*/ 201 h 201"/>
              </a:gdLst>
              <a:ahLst/>
              <a:cxnLst>
                <a:cxn ang="0">
                  <a:pos x="T0" y="T1"/>
                </a:cxn>
                <a:cxn ang="0">
                  <a:pos x="T2" y="T3"/>
                </a:cxn>
                <a:cxn ang="0">
                  <a:pos x="T4" y="T5"/>
                </a:cxn>
                <a:cxn ang="0">
                  <a:pos x="T6" y="T7"/>
                </a:cxn>
                <a:cxn ang="0">
                  <a:pos x="T8" y="T9"/>
                </a:cxn>
                <a:cxn ang="0">
                  <a:pos x="T10" y="T11"/>
                </a:cxn>
              </a:cxnLst>
              <a:rect l="0" t="0" r="r" b="b"/>
              <a:pathLst>
                <a:path w="305" h="201">
                  <a:moveTo>
                    <a:pt x="305" y="201"/>
                  </a:moveTo>
                  <a:lnTo>
                    <a:pt x="0" y="201"/>
                  </a:lnTo>
                  <a:lnTo>
                    <a:pt x="0" y="0"/>
                  </a:lnTo>
                  <a:lnTo>
                    <a:pt x="305" y="0"/>
                  </a:lnTo>
                  <a:lnTo>
                    <a:pt x="239" y="101"/>
                  </a:lnTo>
                  <a:lnTo>
                    <a:pt x="305" y="201"/>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
              <a:extLst>
                <a:ext uri="{FF2B5EF4-FFF2-40B4-BE49-F238E27FC236}">
                  <a16:creationId xmlns:a16="http://schemas.microsoft.com/office/drawing/2014/main" id="{9D098270-D533-4E36-A93E-6EACCA67A0B9}"/>
                </a:ext>
              </a:extLst>
            </p:cNvPr>
            <p:cNvSpPr>
              <a:spLocks/>
            </p:cNvSpPr>
            <p:nvPr/>
          </p:nvSpPr>
          <p:spPr bwMode="auto">
            <a:xfrm>
              <a:off x="6175593" y="4998892"/>
              <a:ext cx="228936" cy="292760"/>
            </a:xfrm>
            <a:custGeom>
              <a:avLst/>
              <a:gdLst>
                <a:gd name="T0" fmla="*/ 0 w 165"/>
                <a:gd name="T1" fmla="*/ 137 h 211"/>
                <a:gd name="T2" fmla="*/ 165 w 165"/>
                <a:gd name="T3" fmla="*/ 211 h 211"/>
                <a:gd name="T4" fmla="*/ 165 w 165"/>
                <a:gd name="T5" fmla="*/ 74 h 211"/>
                <a:gd name="T6" fmla="*/ 0 w 165"/>
                <a:gd name="T7" fmla="*/ 0 h 211"/>
                <a:gd name="T8" fmla="*/ 0 w 165"/>
                <a:gd name="T9" fmla="*/ 137 h 211"/>
              </a:gdLst>
              <a:ahLst/>
              <a:cxnLst>
                <a:cxn ang="0">
                  <a:pos x="T0" y="T1"/>
                </a:cxn>
                <a:cxn ang="0">
                  <a:pos x="T2" y="T3"/>
                </a:cxn>
                <a:cxn ang="0">
                  <a:pos x="T4" y="T5"/>
                </a:cxn>
                <a:cxn ang="0">
                  <a:pos x="T6" y="T7"/>
                </a:cxn>
                <a:cxn ang="0">
                  <a:pos x="T8" y="T9"/>
                </a:cxn>
              </a:cxnLst>
              <a:rect l="0" t="0" r="r" b="b"/>
              <a:pathLst>
                <a:path w="165" h="211">
                  <a:moveTo>
                    <a:pt x="0" y="137"/>
                  </a:moveTo>
                  <a:lnTo>
                    <a:pt x="165" y="211"/>
                  </a:lnTo>
                  <a:lnTo>
                    <a:pt x="165" y="74"/>
                  </a:lnTo>
                  <a:lnTo>
                    <a:pt x="0" y="0"/>
                  </a:lnTo>
                  <a:lnTo>
                    <a:pt x="0" y="137"/>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9">
              <a:extLst>
                <a:ext uri="{FF2B5EF4-FFF2-40B4-BE49-F238E27FC236}">
                  <a16:creationId xmlns:a16="http://schemas.microsoft.com/office/drawing/2014/main" id="{321EB68B-5B10-4C0E-8631-C080ECFB54FD}"/>
                </a:ext>
              </a:extLst>
            </p:cNvPr>
            <p:cNvSpPr>
              <a:spLocks/>
            </p:cNvSpPr>
            <p:nvPr/>
          </p:nvSpPr>
          <p:spPr bwMode="auto">
            <a:xfrm>
              <a:off x="7377155" y="4998892"/>
              <a:ext cx="228936" cy="292760"/>
            </a:xfrm>
            <a:custGeom>
              <a:avLst/>
              <a:gdLst>
                <a:gd name="T0" fmla="*/ 165 w 165"/>
                <a:gd name="T1" fmla="*/ 137 h 211"/>
                <a:gd name="T2" fmla="*/ 0 w 165"/>
                <a:gd name="T3" fmla="*/ 211 h 211"/>
                <a:gd name="T4" fmla="*/ 0 w 165"/>
                <a:gd name="T5" fmla="*/ 74 h 211"/>
                <a:gd name="T6" fmla="*/ 165 w 165"/>
                <a:gd name="T7" fmla="*/ 0 h 211"/>
                <a:gd name="T8" fmla="*/ 165 w 165"/>
                <a:gd name="T9" fmla="*/ 137 h 211"/>
              </a:gdLst>
              <a:ahLst/>
              <a:cxnLst>
                <a:cxn ang="0">
                  <a:pos x="T0" y="T1"/>
                </a:cxn>
                <a:cxn ang="0">
                  <a:pos x="T2" y="T3"/>
                </a:cxn>
                <a:cxn ang="0">
                  <a:pos x="T4" y="T5"/>
                </a:cxn>
                <a:cxn ang="0">
                  <a:pos x="T6" y="T7"/>
                </a:cxn>
                <a:cxn ang="0">
                  <a:pos x="T8" y="T9"/>
                </a:cxn>
              </a:cxnLst>
              <a:rect l="0" t="0" r="r" b="b"/>
              <a:pathLst>
                <a:path w="165" h="211">
                  <a:moveTo>
                    <a:pt x="165" y="137"/>
                  </a:moveTo>
                  <a:lnTo>
                    <a:pt x="0" y="211"/>
                  </a:lnTo>
                  <a:lnTo>
                    <a:pt x="0" y="74"/>
                  </a:lnTo>
                  <a:lnTo>
                    <a:pt x="165" y="0"/>
                  </a:lnTo>
                  <a:lnTo>
                    <a:pt x="165" y="137"/>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170">
              <a:extLst>
                <a:ext uri="{FF2B5EF4-FFF2-40B4-BE49-F238E27FC236}">
                  <a16:creationId xmlns:a16="http://schemas.microsoft.com/office/drawing/2014/main" id="{FC6B5987-0D01-41F3-94D2-532BA617916B}"/>
                </a:ext>
              </a:extLst>
            </p:cNvPr>
            <p:cNvSpPr>
              <a:spLocks noChangeArrowheads="1"/>
            </p:cNvSpPr>
            <p:nvPr/>
          </p:nvSpPr>
          <p:spPr bwMode="auto">
            <a:xfrm>
              <a:off x="6175593" y="4910093"/>
              <a:ext cx="1430498" cy="278885"/>
            </a:xfrm>
            <a:prstGeom prst="rect">
              <a:avLst/>
            </a:prstGeom>
            <a:solidFill>
              <a:srgbClr val="E74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文本框 88">
              <a:extLst>
                <a:ext uri="{FF2B5EF4-FFF2-40B4-BE49-F238E27FC236}">
                  <a16:creationId xmlns:a16="http://schemas.microsoft.com/office/drawing/2014/main" id="{CBFD822E-7429-40DF-9B9D-8D194D36071F}"/>
                </a:ext>
              </a:extLst>
            </p:cNvPr>
            <p:cNvSpPr txBox="1"/>
            <p:nvPr/>
          </p:nvSpPr>
          <p:spPr>
            <a:xfrm>
              <a:off x="6297412" y="4843743"/>
              <a:ext cx="1169985" cy="369332"/>
            </a:xfrm>
            <a:prstGeom prst="rect">
              <a:avLst/>
            </a:prstGeom>
            <a:noFill/>
          </p:spPr>
          <p:txBody>
            <a:bodyPr wrap="square" rtlCol="0">
              <a:spAutoFit/>
            </a:bodyPr>
            <a:lstStyle/>
            <a:p>
              <a:pPr algn="ctr"/>
              <a:r>
                <a:rPr lang="zh-CN" altLang="en-US" dirty="0">
                  <a:solidFill>
                    <a:schemeClr val="bg1"/>
                  </a:solidFill>
                  <a:latin typeface="幼圆" panose="02010509060101010101" pitchFamily="49" charset="-122"/>
                  <a:ea typeface="幼圆" panose="02010509060101010101" pitchFamily="49" charset="-122"/>
                </a:rPr>
                <a:t>学生</a:t>
              </a:r>
            </a:p>
          </p:txBody>
        </p:sp>
      </p:grpSp>
    </p:spTree>
    <p:extLst>
      <p:ext uri="{BB962C8B-B14F-4D97-AF65-F5344CB8AC3E}">
        <p14:creationId xmlns:p14="http://schemas.microsoft.com/office/powerpoint/2010/main" val="428908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产品简介</a:t>
            </a:r>
          </a:p>
        </p:txBody>
      </p:sp>
      <p:grpSp>
        <p:nvGrpSpPr>
          <p:cNvPr id="8" name="组 7"/>
          <p:cNvGrpSpPr/>
          <p:nvPr/>
        </p:nvGrpSpPr>
        <p:grpSpPr>
          <a:xfrm>
            <a:off x="2756822" y="1074730"/>
            <a:ext cx="2598057" cy="4832584"/>
            <a:chOff x="766537" y="1437588"/>
            <a:chExt cx="2598057" cy="4832584"/>
          </a:xfrm>
        </p:grpSpPr>
        <p:sp>
          <p:nvSpPr>
            <p:cNvPr id="5" name="矩形 4"/>
            <p:cNvSpPr/>
            <p:nvPr/>
          </p:nvSpPr>
          <p:spPr>
            <a:xfrm>
              <a:off x="766537" y="1437588"/>
              <a:ext cx="2598057" cy="4832584"/>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文本框 8"/>
            <p:cNvSpPr txBox="1"/>
            <p:nvPr/>
          </p:nvSpPr>
          <p:spPr>
            <a:xfrm>
              <a:off x="1028064" y="2139388"/>
              <a:ext cx="2080490" cy="19816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solidFill>
                  <a:latin typeface="微软雅黑" charset="0"/>
                  <a:ea typeface="微软雅黑" charset="0"/>
                </a:rPr>
                <a:t>从“该选择阅读怎样的论文”到“如何撰写一篇论文”，本平台涉及科研过程的各个阶段，真正的一站式学习平台。</a:t>
              </a:r>
            </a:p>
          </p:txBody>
        </p:sp>
        <p:sp>
          <p:nvSpPr>
            <p:cNvPr id="7" name="矩形 6"/>
            <p:cNvSpPr/>
            <p:nvPr/>
          </p:nvSpPr>
          <p:spPr>
            <a:xfrm>
              <a:off x="1028063" y="1589200"/>
              <a:ext cx="2080491" cy="416461"/>
            </a:xfrm>
            <a:prstGeom prst="rect">
              <a:avLst/>
            </a:prstGeom>
          </p:spPr>
          <p:txBody>
            <a:bodyPr wrap="square">
              <a:spAutoFit/>
            </a:bodyPr>
            <a:lstStyle/>
            <a:p>
              <a:pPr algn="ctr" defTabSz="609585">
                <a:lnSpc>
                  <a:spcPct val="130000"/>
                </a:lnSpc>
              </a:pPr>
              <a:r>
                <a:rPr lang="zh-CN" altLang="en-US" b="1" dirty="0">
                  <a:solidFill>
                    <a:schemeClr val="bg1"/>
                  </a:solidFill>
                  <a:ea typeface="微软雅黑" charset="0"/>
                </a:rPr>
                <a:t>一站式学习平台</a:t>
              </a:r>
              <a:endParaRPr lang="en-US" altLang="zh-CN" b="1" dirty="0">
                <a:solidFill>
                  <a:schemeClr val="bg1"/>
                </a:solidFill>
                <a:ea typeface="微软雅黑" charset="0"/>
              </a:endParaRPr>
            </a:p>
          </p:txBody>
        </p:sp>
      </p:grpSp>
      <p:grpSp>
        <p:nvGrpSpPr>
          <p:cNvPr id="14" name="组 13"/>
          <p:cNvGrpSpPr/>
          <p:nvPr/>
        </p:nvGrpSpPr>
        <p:grpSpPr>
          <a:xfrm>
            <a:off x="6837121" y="1074730"/>
            <a:ext cx="2598057" cy="4832584"/>
            <a:chOff x="766537" y="1437588"/>
            <a:chExt cx="2598057" cy="4832584"/>
          </a:xfrm>
        </p:grpSpPr>
        <p:sp>
          <p:nvSpPr>
            <p:cNvPr id="15" name="矩形 14"/>
            <p:cNvSpPr/>
            <p:nvPr/>
          </p:nvSpPr>
          <p:spPr>
            <a:xfrm>
              <a:off x="766537" y="1437588"/>
              <a:ext cx="2598057" cy="4832584"/>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文本框 8"/>
            <p:cNvSpPr txBox="1"/>
            <p:nvPr/>
          </p:nvSpPr>
          <p:spPr>
            <a:xfrm>
              <a:off x="1028064" y="2139388"/>
              <a:ext cx="2080490" cy="16616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solidFill>
                  <a:latin typeface="微软雅黑" charset="0"/>
                  <a:ea typeface="微软雅黑" charset="0"/>
                </a:rPr>
                <a:t>适用于各个领域的科研工作者或对于科研感兴趣的群体，包括但不限于导师、学生和各界学术人士。</a:t>
              </a:r>
            </a:p>
          </p:txBody>
        </p:sp>
        <p:sp>
          <p:nvSpPr>
            <p:cNvPr id="18" name="矩形 17"/>
            <p:cNvSpPr/>
            <p:nvPr/>
          </p:nvSpPr>
          <p:spPr>
            <a:xfrm>
              <a:off x="1028063" y="1589200"/>
              <a:ext cx="2080491" cy="416461"/>
            </a:xfrm>
            <a:prstGeom prst="rect">
              <a:avLst/>
            </a:prstGeom>
          </p:spPr>
          <p:txBody>
            <a:bodyPr wrap="square">
              <a:spAutoFit/>
            </a:bodyPr>
            <a:lstStyle/>
            <a:p>
              <a:pPr algn="ctr" defTabSz="609585">
                <a:lnSpc>
                  <a:spcPct val="130000"/>
                </a:lnSpc>
              </a:pPr>
              <a:r>
                <a:rPr lang="zh-CN" altLang="en-US" b="1" dirty="0">
                  <a:solidFill>
                    <a:schemeClr val="bg1"/>
                  </a:solidFill>
                  <a:ea typeface="微软雅黑" charset="0"/>
                </a:rPr>
                <a:t>前景广泛</a:t>
              </a:r>
              <a:endParaRPr lang="en-US" altLang="zh-CN" b="1" dirty="0">
                <a:solidFill>
                  <a:schemeClr val="bg1"/>
                </a:solidFill>
                <a:ea typeface="微软雅黑" charset="0"/>
              </a:endParaRPr>
            </a:p>
          </p:txBody>
        </p:sp>
      </p:grpSp>
    </p:spTree>
    <p:extLst>
      <p:ext uri="{BB962C8B-B14F-4D97-AF65-F5344CB8AC3E}">
        <p14:creationId xmlns:p14="http://schemas.microsoft.com/office/powerpoint/2010/main" val="315695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2</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1877437" cy="1107996"/>
          </a:xfrm>
          <a:prstGeom prst="rect">
            <a:avLst/>
          </a:prstGeom>
          <a:noFill/>
        </p:spPr>
        <p:txBody>
          <a:bodyPr wrap="squar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设计</a:t>
            </a:r>
          </a:p>
        </p:txBody>
      </p:sp>
    </p:spTree>
    <p:extLst>
      <p:ext uri="{BB962C8B-B14F-4D97-AF65-F5344CB8AC3E}">
        <p14:creationId xmlns:p14="http://schemas.microsoft.com/office/powerpoint/2010/main" val="2040332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核心部分</a:t>
            </a:r>
          </a:p>
        </p:txBody>
      </p:sp>
      <p:grpSp>
        <p:nvGrpSpPr>
          <p:cNvPr id="8" name="组 7"/>
          <p:cNvGrpSpPr/>
          <p:nvPr/>
        </p:nvGrpSpPr>
        <p:grpSpPr>
          <a:xfrm>
            <a:off x="1713834" y="1074730"/>
            <a:ext cx="2598057" cy="4832584"/>
            <a:chOff x="766537" y="1437588"/>
            <a:chExt cx="2598057" cy="4832584"/>
          </a:xfrm>
        </p:grpSpPr>
        <p:sp>
          <p:nvSpPr>
            <p:cNvPr id="5" name="矩形 4"/>
            <p:cNvSpPr/>
            <p:nvPr/>
          </p:nvSpPr>
          <p:spPr>
            <a:xfrm>
              <a:off x="766537" y="1437588"/>
              <a:ext cx="2598057" cy="4832584"/>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9" name="组 8"/>
          <p:cNvGrpSpPr/>
          <p:nvPr/>
        </p:nvGrpSpPr>
        <p:grpSpPr>
          <a:xfrm>
            <a:off x="4841663" y="1074730"/>
            <a:ext cx="2598057" cy="4832584"/>
            <a:chOff x="766537" y="1437588"/>
            <a:chExt cx="2598057" cy="4832584"/>
          </a:xfrm>
        </p:grpSpPr>
        <p:sp>
          <p:nvSpPr>
            <p:cNvPr id="10" name="矩形 9"/>
            <p:cNvSpPr/>
            <p:nvPr/>
          </p:nvSpPr>
          <p:spPr>
            <a:xfrm>
              <a:off x="766537" y="1437588"/>
              <a:ext cx="2598057" cy="483258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14" name="组 13"/>
          <p:cNvGrpSpPr/>
          <p:nvPr/>
        </p:nvGrpSpPr>
        <p:grpSpPr>
          <a:xfrm>
            <a:off x="7969492" y="1074730"/>
            <a:ext cx="2598057" cy="4832584"/>
            <a:chOff x="766537" y="1437588"/>
            <a:chExt cx="2598057" cy="4832584"/>
          </a:xfrm>
        </p:grpSpPr>
        <p:sp>
          <p:nvSpPr>
            <p:cNvPr id="15" name="矩形 14"/>
            <p:cNvSpPr/>
            <p:nvPr/>
          </p:nvSpPr>
          <p:spPr>
            <a:xfrm>
              <a:off x="766537" y="1437588"/>
              <a:ext cx="2598057" cy="4832584"/>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4" name="文本框 3">
            <a:extLst>
              <a:ext uri="{FF2B5EF4-FFF2-40B4-BE49-F238E27FC236}">
                <a16:creationId xmlns:a16="http://schemas.microsoft.com/office/drawing/2014/main" id="{24382714-08A3-40CE-AFB1-52B4D5293393}"/>
              </a:ext>
            </a:extLst>
          </p:cNvPr>
          <p:cNvSpPr txBox="1"/>
          <p:nvPr/>
        </p:nvSpPr>
        <p:spPr>
          <a:xfrm>
            <a:off x="2423160" y="2608867"/>
            <a:ext cx="1165860"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论文</a:t>
            </a:r>
          </a:p>
        </p:txBody>
      </p:sp>
      <p:sp>
        <p:nvSpPr>
          <p:cNvPr id="19" name="文本框 18">
            <a:extLst>
              <a:ext uri="{FF2B5EF4-FFF2-40B4-BE49-F238E27FC236}">
                <a16:creationId xmlns:a16="http://schemas.microsoft.com/office/drawing/2014/main" id="{35095B20-807B-4A13-B388-5297CBEFCC8A}"/>
              </a:ext>
            </a:extLst>
          </p:cNvPr>
          <p:cNvSpPr txBox="1"/>
          <p:nvPr/>
        </p:nvSpPr>
        <p:spPr>
          <a:xfrm>
            <a:off x="5557761" y="2608867"/>
            <a:ext cx="1165860"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文档</a:t>
            </a:r>
          </a:p>
        </p:txBody>
      </p:sp>
      <p:sp>
        <p:nvSpPr>
          <p:cNvPr id="20" name="文本框 19">
            <a:extLst>
              <a:ext uri="{FF2B5EF4-FFF2-40B4-BE49-F238E27FC236}">
                <a16:creationId xmlns:a16="http://schemas.microsoft.com/office/drawing/2014/main" id="{A1BBB19C-153C-473B-A280-09EF73DCE5FF}"/>
              </a:ext>
            </a:extLst>
          </p:cNvPr>
          <p:cNvSpPr txBox="1"/>
          <p:nvPr/>
        </p:nvSpPr>
        <p:spPr>
          <a:xfrm>
            <a:off x="8685590" y="2608867"/>
            <a:ext cx="1165860"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社区</a:t>
            </a:r>
          </a:p>
        </p:txBody>
      </p:sp>
    </p:spTree>
    <p:extLst>
      <p:ext uri="{BB962C8B-B14F-4D97-AF65-F5344CB8AC3E}">
        <p14:creationId xmlns:p14="http://schemas.microsoft.com/office/powerpoint/2010/main" val="14496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02B7D39D-B541-4F0A-AE4E-E81EB6BA8A70}"/>
              </a:ext>
            </a:extLst>
          </p:cNvPr>
          <p:cNvSpPr txBox="1">
            <a:spLocks/>
          </p:cNvSpPr>
          <p:nvPr/>
        </p:nvSpPr>
        <p:spPr>
          <a:xfrm>
            <a:off x="1713834" y="236936"/>
            <a:ext cx="560136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a:solidFill>
                  <a:srgbClr val="666666"/>
                </a:solidFill>
                <a:latin typeface="微软雅黑" panose="020B0503020204020204" pitchFamily="34" charset="-122"/>
                <a:ea typeface="微软雅黑" panose="020B0503020204020204" pitchFamily="34" charset="-122"/>
              </a:rPr>
              <a:t>用例</a:t>
            </a:r>
          </a:p>
        </p:txBody>
      </p:sp>
      <p:pic>
        <p:nvPicPr>
          <p:cNvPr id="5" name="图片 4">
            <a:extLst>
              <a:ext uri="{FF2B5EF4-FFF2-40B4-BE49-F238E27FC236}">
                <a16:creationId xmlns:a16="http://schemas.microsoft.com/office/drawing/2014/main" id="{F7F0B3E2-74BE-418F-A0B5-69CD6DC63446}"/>
              </a:ext>
            </a:extLst>
          </p:cNvPr>
          <p:cNvPicPr>
            <a:picLocks noChangeAspect="1"/>
          </p:cNvPicPr>
          <p:nvPr/>
        </p:nvPicPr>
        <p:blipFill>
          <a:blip r:embed="rId2"/>
          <a:stretch>
            <a:fillRect/>
          </a:stretch>
        </p:blipFill>
        <p:spPr>
          <a:xfrm>
            <a:off x="975360" y="988749"/>
            <a:ext cx="9570720" cy="5262754"/>
          </a:xfrm>
          <a:prstGeom prst="rect">
            <a:avLst/>
          </a:prstGeom>
        </p:spPr>
      </p:pic>
    </p:spTree>
    <p:extLst>
      <p:ext uri="{BB962C8B-B14F-4D97-AF65-F5344CB8AC3E}">
        <p14:creationId xmlns:p14="http://schemas.microsoft.com/office/powerpoint/2010/main" val="1229757113"/>
      </p:ext>
    </p:extLst>
  </p:cSld>
  <p:clrMapOvr>
    <a:masterClrMapping/>
  </p:clrMapOvr>
</p:sld>
</file>

<file path=ppt/theme/theme1.xml><?xml version="1.0" encoding="utf-8"?>
<a:theme xmlns:a="http://schemas.openxmlformats.org/drawingml/2006/main" name="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2811</TotalTime>
  <Words>859</Words>
  <Application>Microsoft Office PowerPoint</Application>
  <PresentationFormat>宽屏</PresentationFormat>
  <Paragraphs>133</Paragraphs>
  <Slides>21</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宋体</vt:lpstr>
      <vt:lpstr>微软雅黑</vt:lpstr>
      <vt:lpstr>微软雅黑</vt:lpstr>
      <vt:lpstr>幼圆</vt:lpstr>
      <vt:lpstr>Arial</vt:lpstr>
      <vt:lpstr>Calibri</vt:lpstr>
      <vt:lpstr>Century Gothic</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丁 丁</cp:lastModifiedBy>
  <cp:revision>152</cp:revision>
  <dcterms:created xsi:type="dcterms:W3CDTF">2015-08-18T02:51:41Z</dcterms:created>
  <dcterms:modified xsi:type="dcterms:W3CDTF">2018-09-09T14:23:23Z</dcterms:modified>
  <cp:category/>
</cp:coreProperties>
</file>