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1" r:id="rId4"/>
    <p:sldId id="286" r:id="rId5"/>
    <p:sldId id="282" r:id="rId6"/>
    <p:sldId id="287" r:id="rId7"/>
    <p:sldId id="289" r:id="rId8"/>
    <p:sldId id="288" r:id="rId9"/>
    <p:sldId id="303" r:id="rId10"/>
    <p:sldId id="283" r:id="rId11"/>
    <p:sldId id="291" r:id="rId12"/>
    <p:sldId id="290" r:id="rId13"/>
    <p:sldId id="284" r:id="rId14"/>
    <p:sldId id="292" r:id="rId15"/>
    <p:sldId id="293" r:id="rId16"/>
    <p:sldId id="294" r:id="rId17"/>
    <p:sldId id="306" r:id="rId18"/>
    <p:sldId id="285" r:id="rId19"/>
    <p:sldId id="295" r:id="rId20"/>
    <p:sldId id="302" r:id="rId21"/>
    <p:sldId id="30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6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63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1" autoAdjust="0"/>
    <p:restoredTop sz="74568" autoAdjust="0"/>
  </p:normalViewPr>
  <p:slideViewPr>
    <p:cSldViewPr snapToGrid="0" showGuides="1">
      <p:cViewPr varScale="1">
        <p:scale>
          <a:sx n="76" d="100"/>
          <a:sy n="76" d="100"/>
        </p:scale>
        <p:origin x="720" y="54"/>
      </p:cViewPr>
      <p:guideLst>
        <p:guide orient="horz" pos="2154"/>
        <p:guide pos="368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1EA11-6E39-483B-8449-C7E62F72B79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C19D2-4FDD-425D-BD10-B3D6F105F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3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709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白盒测试中有</a:t>
            </a:r>
            <a:r>
              <a:rPr lang="en-US" altLang="zh-CN" dirty="0"/>
              <a:t>6</a:t>
            </a:r>
            <a:r>
              <a:rPr lang="zh-CN" altLang="en-US" dirty="0"/>
              <a:t>中覆盖情况，这里借助</a:t>
            </a:r>
            <a:r>
              <a:rPr lang="en-US" altLang="zh-CN" dirty="0" err="1"/>
              <a:t>getGainRatioMax</a:t>
            </a:r>
            <a:r>
              <a:rPr lang="zh-CN" altLang="en-US" dirty="0"/>
              <a:t>来说明</a:t>
            </a:r>
            <a:endParaRPr lang="en-US" altLang="zh-CN" dirty="0"/>
          </a:p>
          <a:p>
            <a:endParaRPr lang="en-US" altLang="zh-CN" dirty="0"/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语句覆盖测试用例设计：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设计合适的测试用例使得所有的语句都被覆盖。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判定覆盖测试用例设计：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设计合适的输入使得判断语句（本函数之中只有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25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是判断语句）的每个取值分支都至少经历一次。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也即使得 </a:t>
            </a:r>
            <a:r>
              <a:rPr lang="en-US" altLang="zh-CN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tempGainRatio</a:t>
            </a:r>
            <a:r>
              <a:rPr lang="en-US" altLang="zh-CN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</a:t>
            </a:r>
            <a:r>
              <a:rPr lang="en-US" altLang="zh-CN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maxGainRatio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tempGainRatio</a:t>
            </a:r>
            <a:r>
              <a:rPr lang="en-US" altLang="zh-CN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&lt;= </a:t>
            </a:r>
            <a:r>
              <a:rPr lang="en-US" altLang="zh-CN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maxGainRatio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都至少经历一次。</a:t>
            </a:r>
          </a:p>
          <a:p>
            <a:pPr lvl="1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优点：较语句覆盖可以有更强的覆盖，简单易理解，只需要关注单个判定，无需细分即可得到测试用例。 </a:t>
            </a:r>
          </a:p>
          <a:p>
            <a:pPr lvl="1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缺点：大部分的判定条件都是多个组合起来的（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or/and/case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），若仅判断整个条件的结果，会遗漏部分数据类型测试路径。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路径覆盖测试用例设计：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保证每条可能执行到的路径至少执行一次。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条件覆盖测试用例设计：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选择足够的测试用例，使得运行这些测试用例时，判定中每个条件的所有可能结果至少出现一次，但未必能覆盖全部分支。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条件覆盖要检查每个符合谓词的子表达式值为真和假两种情况，要独立衡量每个子表达式的结果，以确保每个子表达式的值为真和假两种情况都被测试到。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判定条件覆盖测试用例设计：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条件覆盖就是设计足够的测试用例，使得判断中每个条件的所有可能取值至少执行一次，同时每个判断的所有可能判断结果至少执行，即要求各个判断的所有可能的条件取值组合至少执行一次。</a:t>
            </a: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条件组合覆盖设计用例设计：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使所有判定中各条件判断结果的所有组合至少出现一次，满足这种覆盖标准成为条件组合覆盖。这是算是覆盖最全的了。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729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DecisionTree</a:t>
            </a:r>
            <a:r>
              <a:rPr lang="zh-CN" altLang="en-US" dirty="0"/>
              <a:t>中的函数如图</a:t>
            </a:r>
            <a:endParaRPr lang="en-US" altLang="zh-CN" dirty="0"/>
          </a:p>
          <a:p>
            <a:r>
              <a:rPr lang="zh-CN" altLang="en-US" dirty="0"/>
              <a:t>针对每个函数的逻辑编写测试样例，尽可能覆盖所有代码函数</a:t>
            </a:r>
            <a:endParaRPr lang="en-US" altLang="zh-CN" dirty="0"/>
          </a:p>
          <a:p>
            <a:r>
              <a:rPr lang="zh-CN" altLang="en-US" dirty="0"/>
              <a:t>并尽可能覆盖条件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79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InfoGain</a:t>
            </a:r>
            <a:r>
              <a:rPr lang="zh-CN" altLang="en-US" dirty="0"/>
              <a:t>和</a:t>
            </a:r>
            <a:r>
              <a:rPr lang="en-US" altLang="zh-CN" dirty="0" err="1"/>
              <a:t>TreeNode</a:t>
            </a:r>
            <a:r>
              <a:rPr lang="zh-CN" altLang="en-US" dirty="0"/>
              <a:t>相同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7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796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我们选用的代码是决策树</a:t>
            </a:r>
            <a:endParaRPr lang="en-US" altLang="zh-CN" dirty="0"/>
          </a:p>
          <a:p>
            <a:r>
              <a:rPr lang="zh-CN" altLang="en-US" dirty="0"/>
              <a:t>输入为当天的天气、温度、湿度、风力信息</a:t>
            </a:r>
            <a:endParaRPr lang="en-US" altLang="zh-CN" dirty="0"/>
          </a:p>
          <a:p>
            <a:r>
              <a:rPr lang="zh-CN" altLang="en-US" dirty="0"/>
              <a:t>并通过决策树来决定是否出去玩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源代码由三份文件组成：</a:t>
            </a:r>
            <a:endParaRPr lang="en-US" altLang="zh-CN" dirty="0"/>
          </a:p>
          <a:p>
            <a:r>
              <a:rPr lang="en-US" altLang="zh-CN" dirty="0"/>
              <a:t>1.2.3.</a:t>
            </a:r>
          </a:p>
          <a:p>
            <a:r>
              <a:rPr lang="zh-CN" altLang="en-US" dirty="0"/>
              <a:t>接下来详细介绍一下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483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DecisionTree</a:t>
            </a:r>
            <a:r>
              <a:rPr lang="zh-CN" altLang="en-US" dirty="0"/>
              <a:t>是决策树的实现，通过调用</a:t>
            </a:r>
            <a:r>
              <a:rPr lang="en-US" altLang="zh-CN" dirty="0" err="1"/>
              <a:t>DecisionTree</a:t>
            </a:r>
            <a:r>
              <a:rPr lang="zh-CN" altLang="en-US" dirty="0"/>
              <a:t>的方法我们就可以完成决策过程</a:t>
            </a:r>
            <a:endParaRPr lang="en-US" altLang="zh-CN" dirty="0"/>
          </a:p>
          <a:p>
            <a:r>
              <a:rPr lang="en-US" altLang="zh-CN" dirty="0" err="1"/>
              <a:t>InfoGain</a:t>
            </a:r>
            <a:r>
              <a:rPr lang="zh-CN" altLang="en-US" dirty="0"/>
              <a:t>主要是用来处理数据获得信息的类，</a:t>
            </a:r>
            <a:r>
              <a:rPr lang="en-US" altLang="zh-CN" dirty="0" err="1"/>
              <a:t>DecisionTree</a:t>
            </a:r>
            <a:r>
              <a:rPr lang="zh-CN" altLang="en-US" dirty="0"/>
              <a:t>调用</a:t>
            </a:r>
            <a:r>
              <a:rPr lang="en-US" altLang="zh-CN" dirty="0" err="1"/>
              <a:t>InfoGain</a:t>
            </a:r>
            <a:r>
              <a:rPr lang="zh-CN" altLang="en-US" dirty="0"/>
              <a:t>来计算信息熵</a:t>
            </a:r>
            <a:endParaRPr lang="en-US" altLang="zh-CN" dirty="0"/>
          </a:p>
          <a:p>
            <a:r>
              <a:rPr lang="en-US" altLang="zh-CN" dirty="0" err="1"/>
              <a:t>TreeNode</a:t>
            </a:r>
            <a:r>
              <a:rPr lang="zh-CN" altLang="en-US" dirty="0"/>
              <a:t>是为</a:t>
            </a:r>
            <a:r>
              <a:rPr lang="en-US" altLang="zh-CN" dirty="0" err="1"/>
              <a:t>DecisionTree</a:t>
            </a:r>
            <a:r>
              <a:rPr lang="zh-CN" altLang="en-US" dirty="0"/>
              <a:t>写的一个数据结构，每个</a:t>
            </a:r>
            <a:r>
              <a:rPr lang="en-US" altLang="zh-CN" dirty="0"/>
              <a:t>node</a:t>
            </a:r>
            <a:r>
              <a:rPr lang="zh-CN" altLang="en-US" dirty="0"/>
              <a:t>有多个</a:t>
            </a:r>
            <a:r>
              <a:rPr lang="en-US" altLang="zh-CN" dirty="0"/>
              <a:t>child</a:t>
            </a:r>
            <a:r>
              <a:rPr lang="zh-CN" altLang="en-US" dirty="0"/>
              <a:t>，作为最基础的数据结构储仓相关信息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04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DecisionTree</a:t>
            </a:r>
            <a:r>
              <a:rPr lang="zh-CN" altLang="en-US" dirty="0"/>
              <a:t>的所有函数以及分工如左图所示</a:t>
            </a:r>
            <a:endParaRPr lang="en-US" altLang="zh-CN" dirty="0"/>
          </a:p>
          <a:p>
            <a:r>
              <a:rPr lang="en-US" altLang="zh-CN" dirty="0"/>
              <a:t>main</a:t>
            </a:r>
            <a:r>
              <a:rPr lang="zh-CN" altLang="en-US" dirty="0"/>
              <a:t>函数流程图如右图所示，完成了从文件中读取输入信息，到训练并最终输出训练结果的流程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32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这里是另外两个类的方法</a:t>
            </a:r>
            <a:endParaRPr lang="en-US" altLang="zh-CN" dirty="0"/>
          </a:p>
          <a:p>
            <a:r>
              <a:rPr lang="en-US" altLang="zh-CN" dirty="0" err="1"/>
              <a:t>InfoGain</a:t>
            </a:r>
            <a:r>
              <a:rPr lang="zh-CN" altLang="en-US" dirty="0"/>
              <a:t>的方法主要就是计算信息熵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TreeNode</a:t>
            </a:r>
            <a:r>
              <a:rPr lang="zh-CN" altLang="en-US" dirty="0"/>
              <a:t>则是一个较为简单清晰的数据结构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762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我们的源代码和测试代码的文件关系如图所示</a:t>
            </a:r>
            <a:endParaRPr lang="en-US" altLang="zh-CN" dirty="0"/>
          </a:p>
          <a:p>
            <a:r>
              <a:rPr lang="zh-CN" altLang="en-US" dirty="0"/>
              <a:t>因为分工的原因，这里</a:t>
            </a:r>
            <a:r>
              <a:rPr lang="en-US" altLang="zh-CN" dirty="0" err="1"/>
              <a:t>DecisionTree</a:t>
            </a:r>
            <a:r>
              <a:rPr lang="zh-CN" altLang="en-US" dirty="0"/>
              <a:t>有两份测试代码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151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完成测试之后，我们可以看到代码覆盖率是大于</a:t>
            </a:r>
            <a:r>
              <a:rPr lang="en-US" altLang="zh-CN" dirty="0"/>
              <a:t>95</a:t>
            </a:r>
            <a:r>
              <a:rPr lang="zh-CN" altLang="en-US" dirty="0"/>
              <a:t>的。</a:t>
            </a:r>
            <a:endParaRPr lang="en-US" altLang="zh-CN" dirty="0"/>
          </a:p>
          <a:p>
            <a:r>
              <a:rPr lang="zh-CN" altLang="en-US" dirty="0"/>
              <a:t>对于没有被覆盖到的</a:t>
            </a:r>
            <a:r>
              <a:rPr lang="en-US" altLang="zh-CN" dirty="0"/>
              <a:t>7</a:t>
            </a:r>
            <a:r>
              <a:rPr lang="zh-CN" altLang="en-US" dirty="0"/>
              <a:t>行代码，我们单独找出来研究了一下。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第一个是输入数据中的空行的检查</a:t>
            </a:r>
            <a:endParaRPr lang="en-US" altLang="zh-CN" dirty="0"/>
          </a:p>
          <a:p>
            <a:r>
              <a:rPr lang="zh-CN" altLang="en-US" dirty="0"/>
              <a:t>这里由于</a:t>
            </a:r>
            <a:r>
              <a:rPr lang="en-US" altLang="zh-CN" dirty="0"/>
              <a:t>java</a:t>
            </a:r>
            <a:r>
              <a:rPr lang="zh-CN" altLang="en-US" dirty="0"/>
              <a:t>的特性没有被触发</a:t>
            </a:r>
            <a:endParaRPr lang="en-US" altLang="zh-CN" dirty="0"/>
          </a:p>
          <a:p>
            <a:r>
              <a:rPr lang="zh-CN" altLang="en-US" dirty="0"/>
              <a:t>修改为</a:t>
            </a:r>
            <a:r>
              <a:rPr lang="en-US" altLang="zh-CN" dirty="0" err="1"/>
              <a:t>line.equals</a:t>
            </a:r>
            <a:r>
              <a:rPr lang="en-US" altLang="zh-CN" dirty="0"/>
              <a:t>(“”)</a:t>
            </a:r>
            <a:r>
              <a:rPr lang="zh-CN" altLang="en-US" dirty="0"/>
              <a:t>就可以被触发了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另外三处均是</a:t>
            </a:r>
            <a:r>
              <a:rPr lang="en-US" altLang="zh-CN" dirty="0" err="1"/>
              <a:t>IOException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read</a:t>
            </a:r>
            <a:r>
              <a:rPr lang="zh-CN" altLang="en-US" dirty="0"/>
              <a:t>中的</a:t>
            </a:r>
            <a:r>
              <a:rPr lang="en-US" altLang="zh-CN" dirty="0" err="1"/>
              <a:t>IOException</a:t>
            </a:r>
            <a:r>
              <a:rPr lang="zh-CN" altLang="en-US" dirty="0"/>
              <a:t>可以成功被触发（文件不存在等情况）</a:t>
            </a:r>
            <a:endParaRPr lang="en-US" altLang="zh-CN" dirty="0"/>
          </a:p>
          <a:p>
            <a:r>
              <a:rPr lang="en-US" altLang="zh-CN" dirty="0"/>
              <a:t>Write</a:t>
            </a:r>
            <a:r>
              <a:rPr lang="zh-CN" altLang="en-US" dirty="0"/>
              <a:t>中的</a:t>
            </a:r>
            <a:r>
              <a:rPr lang="en-US" altLang="zh-CN" dirty="0" err="1"/>
              <a:t>IOException</a:t>
            </a:r>
            <a:r>
              <a:rPr lang="zh-CN" altLang="en-US" dirty="0"/>
              <a:t>没有被触发</a:t>
            </a:r>
            <a:endParaRPr lang="en-US" altLang="zh-CN" dirty="0"/>
          </a:p>
          <a:p>
            <a:r>
              <a:rPr lang="zh-CN" altLang="en-US" dirty="0"/>
              <a:t>我们认为</a:t>
            </a:r>
            <a:r>
              <a:rPr lang="en-US" altLang="zh-CN" dirty="0"/>
              <a:t>write</a:t>
            </a:r>
            <a:r>
              <a:rPr lang="zh-CN" altLang="en-US" dirty="0"/>
              <a:t>中的</a:t>
            </a:r>
            <a:r>
              <a:rPr lang="en-US" altLang="zh-CN" dirty="0" err="1"/>
              <a:t>IOException</a:t>
            </a:r>
            <a:r>
              <a:rPr lang="zh-CN" altLang="en-US" dirty="0"/>
              <a:t>被触发是意外的情况，即使发生了也可以再次执行来重新得到结果</a:t>
            </a:r>
            <a:endParaRPr lang="en-US" altLang="zh-CN" dirty="0"/>
          </a:p>
          <a:p>
            <a:r>
              <a:rPr lang="zh-CN" altLang="en-US" dirty="0"/>
              <a:t>即，这部分的带来的后果是可以承受的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091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测试之前，我们要新建</a:t>
            </a:r>
            <a:r>
              <a:rPr lang="en-US" altLang="zh-CN" dirty="0"/>
              <a:t>Junit</a:t>
            </a:r>
            <a:r>
              <a:rPr lang="zh-CN" altLang="en-US" dirty="0"/>
              <a:t>的</a:t>
            </a:r>
            <a:r>
              <a:rPr lang="en-US" altLang="zh-CN" dirty="0"/>
              <a:t>Run Configuration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Run `xxx`  with coverage</a:t>
            </a:r>
            <a:r>
              <a:rPr lang="zh-CN" altLang="en-US" dirty="0"/>
              <a:t>来测试覆盖率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42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3A96-A9B7-42CE-95C0-4A48ABEAC11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73509" y="591959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736340" y="2251710"/>
            <a:ext cx="2322195" cy="20656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58535" y="2251075"/>
            <a:ext cx="2399030" cy="2065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454337" y="2720975"/>
            <a:ext cx="3336925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白盒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测试</a:t>
            </a:r>
            <a:r>
              <a:rPr lang="zh-CN" altLang="zh-CN" sz="6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zh-CN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48270" y="4463346"/>
            <a:ext cx="2401619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/>
              <a:t>李    珊 </a:t>
            </a:r>
            <a:r>
              <a:rPr lang="en-US" altLang="zh-CN" dirty="0"/>
              <a:t>516030910175</a:t>
            </a:r>
          </a:p>
          <a:p>
            <a:r>
              <a:rPr lang="zh-CN" altLang="en-US" dirty="0"/>
              <a:t>王梦瑶 </a:t>
            </a:r>
            <a:r>
              <a:rPr lang="en-US" altLang="zh-CN" dirty="0"/>
              <a:t>516030910177</a:t>
            </a:r>
          </a:p>
          <a:p>
            <a:r>
              <a:rPr lang="zh-CN" altLang="en-US" dirty="0"/>
              <a:t>陈    诺 </a:t>
            </a:r>
            <a:r>
              <a:rPr lang="en-US" altLang="zh-CN" dirty="0"/>
              <a:t>516030910199</a:t>
            </a:r>
          </a:p>
          <a:p>
            <a:r>
              <a:rPr lang="zh-CN" altLang="en-US" dirty="0"/>
              <a:t>胡雨奇 </a:t>
            </a:r>
            <a:r>
              <a:rPr lang="en-US" altLang="zh-CN" dirty="0"/>
              <a:t>516030910257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FuturaBookC" pitchFamily="2" charset="-52"/>
              </a:rPr>
              <a:t>03</a:t>
            </a:r>
            <a:endParaRPr lang="zh-CN" altLang="en-US" sz="8800" dirty="0">
              <a:latin typeface="FuturaBookC" pitchFamily="2" charset="-5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04472" y="2637065"/>
            <a:ext cx="4422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测试覆盖情况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测试代码组成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6094191-86D4-4146-9D17-18221A60A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1602805"/>
            <a:ext cx="5410240" cy="460060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D5C6BC3-F3AF-4E64-8BE6-E0E0AE10D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714" y="2549744"/>
            <a:ext cx="4119593" cy="2414605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35840F6-DECF-43FC-9362-1003D737E750}"/>
              </a:ext>
            </a:extLst>
          </p:cNvPr>
          <p:cNvCxnSpPr>
            <a:cxnSpLocks/>
          </p:cNvCxnSpPr>
          <p:nvPr/>
        </p:nvCxnSpPr>
        <p:spPr>
          <a:xfrm>
            <a:off x="6736111" y="1079263"/>
            <a:ext cx="0" cy="5269193"/>
          </a:xfrm>
          <a:prstGeom prst="line">
            <a:avLst/>
          </a:prstGeom>
          <a:ln>
            <a:solidFill>
              <a:srgbClr val="63636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最终覆盖率与分析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5EF8AC1F-792F-45DB-8133-49AC4588428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4145" y="1796336"/>
            <a:ext cx="4656684" cy="3921418"/>
          </a:xfrm>
          <a:prstGeom prst="rect">
            <a:avLst/>
          </a:prstGeom>
        </p:spPr>
      </p:pic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99ED190-2F0F-4F77-B565-D1DCED1C5598}"/>
              </a:ext>
            </a:extLst>
          </p:cNvPr>
          <p:cNvCxnSpPr/>
          <p:nvPr/>
        </p:nvCxnSpPr>
        <p:spPr>
          <a:xfrm>
            <a:off x="5725646" y="934221"/>
            <a:ext cx="41097" cy="5645649"/>
          </a:xfrm>
          <a:prstGeom prst="line">
            <a:avLst/>
          </a:prstGeom>
          <a:ln>
            <a:solidFill>
              <a:srgbClr val="63636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4397BEEB-27E1-442B-B9C8-6EB4C9ED8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560" y="4192482"/>
            <a:ext cx="2833708" cy="390528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1DA38216-836F-4C9A-99AE-648D08AD7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560" y="5016508"/>
            <a:ext cx="3629052" cy="381003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A3D2CA77-9AFA-4C8A-AAB8-E6081717D7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1560" y="3411319"/>
            <a:ext cx="2762270" cy="347665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C7464A81-30E6-4DCB-91D3-43DF65BB85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1560" y="2649206"/>
            <a:ext cx="3095648" cy="328615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D5165EB8-2307-49CA-904D-EAD6698C39FE}"/>
              </a:ext>
            </a:extLst>
          </p:cNvPr>
          <p:cNvSpPr txBox="1"/>
          <p:nvPr/>
        </p:nvSpPr>
        <p:spPr>
          <a:xfrm>
            <a:off x="6181560" y="1796336"/>
            <a:ext cx="393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未覆盖位置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8967E16-1CCA-4548-AB21-F6EBD8458D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1560" y="2390822"/>
            <a:ext cx="3433788" cy="752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FuturaBookC" pitchFamily="2" charset="-52"/>
              </a:rPr>
              <a:t>04</a:t>
            </a:r>
            <a:endParaRPr lang="zh-CN" altLang="en-US" sz="8800" dirty="0">
              <a:latin typeface="FuturaBookC" pitchFamily="2" charset="-5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04472" y="2637065"/>
            <a:ext cx="4422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测试详述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测试前准备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4ABC3906-83C5-4D73-BD19-850A9564D7B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50" y="2448229"/>
            <a:ext cx="5147458" cy="32399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758B1C-FB85-4DE3-BDA8-3ADEE8D1A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493" y="2441923"/>
            <a:ext cx="5210299" cy="2571511"/>
          </a:xfrm>
          <a:prstGeom prst="rect">
            <a:avLst/>
          </a:prstGeom>
        </p:spPr>
      </p:pic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64AB55F-5C26-41C3-9E5D-73A5F8EA9DBF}"/>
              </a:ext>
            </a:extLst>
          </p:cNvPr>
          <p:cNvCxnSpPr/>
          <p:nvPr/>
        </p:nvCxnSpPr>
        <p:spPr>
          <a:xfrm>
            <a:off x="6096000" y="934221"/>
            <a:ext cx="41097" cy="5645649"/>
          </a:xfrm>
          <a:prstGeom prst="line">
            <a:avLst/>
          </a:prstGeom>
          <a:ln>
            <a:solidFill>
              <a:srgbClr val="63636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3FCB814-E9B7-41F2-84CE-62E75FA26695}"/>
              </a:ext>
            </a:extLst>
          </p:cNvPr>
          <p:cNvSpPr txBox="1"/>
          <p:nvPr/>
        </p:nvSpPr>
        <p:spPr>
          <a:xfrm>
            <a:off x="702050" y="1689131"/>
            <a:ext cx="393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Run Configuration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0B56CB0-AB21-4A96-A2B1-1199774AC1A1}"/>
              </a:ext>
            </a:extLst>
          </p:cNvPr>
          <p:cNvSpPr txBox="1"/>
          <p:nvPr/>
        </p:nvSpPr>
        <p:spPr>
          <a:xfrm>
            <a:off x="6383589" y="1715408"/>
            <a:ext cx="393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 with Coverage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933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种覆盖情况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InfoGain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@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getGainRatioMax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为例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09ABC28-BD6F-4B1C-91D0-EEFFE02E699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501" y="1403092"/>
            <a:ext cx="2929534" cy="4552414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9CAFF7C5-73D1-45F9-BB8C-45AC76F0EBDA}"/>
              </a:ext>
            </a:extLst>
          </p:cNvPr>
          <p:cNvSpPr txBox="1"/>
          <p:nvPr/>
        </p:nvSpPr>
        <p:spPr>
          <a:xfrm>
            <a:off x="1539688" y="1811685"/>
            <a:ext cx="1997842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语句覆盖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判定覆盖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路径覆盖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条件覆盖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判定条件覆盖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条件组合覆盖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1794772-24C0-4D02-887C-B3638BDAD70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37530" y="1423240"/>
            <a:ext cx="4975849" cy="474221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DecisionTree.java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018B51B-58AF-4330-B379-D9EF7E66BCC5}"/>
              </a:ext>
            </a:extLst>
          </p:cNvPr>
          <p:cNvSpPr txBox="1"/>
          <p:nvPr/>
        </p:nvSpPr>
        <p:spPr>
          <a:xfrm>
            <a:off x="1802972" y="1669552"/>
            <a:ext cx="3934680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printData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Read_trainARFF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write_DecisionTree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write_Node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setDec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get_leafNum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cutBranch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buildDT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 train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10. main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121F8D0-3AB7-40AC-B776-2C40B40659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73563" y="697865"/>
            <a:ext cx="1588173" cy="523829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368342E-DD64-426B-960B-50995A49F63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273563" y="6055360"/>
            <a:ext cx="1857375" cy="2095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InfoGain.java &amp; TreeNode.java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018B51B-58AF-4330-B379-D9EF7E66BCC5}"/>
              </a:ext>
            </a:extLst>
          </p:cNvPr>
          <p:cNvSpPr txBox="1"/>
          <p:nvPr/>
        </p:nvSpPr>
        <p:spPr>
          <a:xfrm>
            <a:off x="1802972" y="2491803"/>
            <a:ext cx="3934680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getEntropy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getRatioMax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isPure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get_AttributeNum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get_targetValue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368342E-DD64-426B-960B-50995A49F63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73563" y="6055360"/>
            <a:ext cx="1857375" cy="2095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B9F9FA8-3E33-4BBF-B4FB-7D6CA80A12A6}"/>
              </a:ext>
            </a:extLst>
          </p:cNvPr>
          <p:cNvSpPr txBox="1"/>
          <p:nvPr/>
        </p:nvSpPr>
        <p:spPr>
          <a:xfrm>
            <a:off x="6454350" y="2491803"/>
            <a:ext cx="393468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函数简单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逐个测试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6FC0B40-A88D-4814-8D58-8F20FF1C37BD}"/>
              </a:ext>
            </a:extLst>
          </p:cNvPr>
          <p:cNvSpPr txBox="1"/>
          <p:nvPr/>
        </p:nvSpPr>
        <p:spPr>
          <a:xfrm>
            <a:off x="6196258" y="1905327"/>
            <a:ext cx="393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TreeNode.java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7E3445-AC65-484E-BB8F-15B07C4F7020}"/>
              </a:ext>
            </a:extLst>
          </p:cNvPr>
          <p:cNvSpPr txBox="1"/>
          <p:nvPr/>
        </p:nvSpPr>
        <p:spPr>
          <a:xfrm>
            <a:off x="1641259" y="1905327"/>
            <a:ext cx="393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InfoGain.java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764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FuturaBookC" pitchFamily="2" charset="-52"/>
              </a:rPr>
              <a:t>0</a:t>
            </a:r>
            <a:r>
              <a:rPr lang="en-US" sz="8800" dirty="0">
                <a:latin typeface="FuturaBookC" pitchFamily="2" charset="-52"/>
              </a:rPr>
              <a:t>5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304472" y="2637065"/>
            <a:ext cx="4422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测试总结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测试总计</a:t>
            </a:r>
          </a:p>
        </p:txBody>
      </p:sp>
      <p:sp>
        <p:nvSpPr>
          <p:cNvPr id="8" name="Shape 1853"/>
          <p:cNvSpPr/>
          <p:nvPr/>
        </p:nvSpPr>
        <p:spPr>
          <a:xfrm>
            <a:off x="4562904" y="2583831"/>
            <a:ext cx="372136" cy="302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80" h="21024" extrusionOk="0">
                <a:moveTo>
                  <a:pt x="18800" y="1728"/>
                </a:moveTo>
                <a:cubicBezTo>
                  <a:pt x="16810" y="-576"/>
                  <a:pt x="13583" y="-576"/>
                  <a:pt x="11591" y="1728"/>
                </a:cubicBezTo>
                <a:lnTo>
                  <a:pt x="10239" y="3293"/>
                </a:lnTo>
                <a:lnTo>
                  <a:pt x="8887" y="1728"/>
                </a:lnTo>
                <a:cubicBezTo>
                  <a:pt x="6897" y="-576"/>
                  <a:pt x="3670" y="-576"/>
                  <a:pt x="1680" y="1728"/>
                </a:cubicBezTo>
                <a:cubicBezTo>
                  <a:pt x="-560" y="4320"/>
                  <a:pt x="-560" y="8522"/>
                  <a:pt x="1680" y="11115"/>
                </a:cubicBezTo>
                <a:lnTo>
                  <a:pt x="10239" y="21024"/>
                </a:lnTo>
                <a:lnTo>
                  <a:pt x="18800" y="11115"/>
                </a:lnTo>
                <a:cubicBezTo>
                  <a:pt x="21040" y="8522"/>
                  <a:pt x="21040" y="4320"/>
                  <a:pt x="18800" y="172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750"/>
          </a:p>
        </p:txBody>
      </p:sp>
      <p:sp>
        <p:nvSpPr>
          <p:cNvPr id="19" name="Shape 1867"/>
          <p:cNvSpPr/>
          <p:nvPr/>
        </p:nvSpPr>
        <p:spPr>
          <a:xfrm>
            <a:off x="7901616" y="2569171"/>
            <a:ext cx="318067" cy="332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81" h="20933" extrusionOk="0">
                <a:moveTo>
                  <a:pt x="18450" y="13962"/>
                </a:moveTo>
                <a:cubicBezTo>
                  <a:pt x="18104" y="14098"/>
                  <a:pt x="15778" y="12331"/>
                  <a:pt x="14291" y="9001"/>
                </a:cubicBezTo>
                <a:cubicBezTo>
                  <a:pt x="12804" y="5669"/>
                  <a:pt x="12992" y="2625"/>
                  <a:pt x="13337" y="2491"/>
                </a:cubicBezTo>
                <a:cubicBezTo>
                  <a:pt x="13683" y="2355"/>
                  <a:pt x="15952" y="4486"/>
                  <a:pt x="17438" y="7816"/>
                </a:cubicBezTo>
                <a:cubicBezTo>
                  <a:pt x="18925" y="11146"/>
                  <a:pt x="18797" y="13826"/>
                  <a:pt x="18450" y="13962"/>
                </a:cubicBezTo>
                <a:close/>
                <a:moveTo>
                  <a:pt x="19117" y="7012"/>
                </a:moveTo>
                <a:cubicBezTo>
                  <a:pt x="17204" y="2727"/>
                  <a:pt x="14125" y="-537"/>
                  <a:pt x="12567" y="74"/>
                </a:cubicBezTo>
                <a:cubicBezTo>
                  <a:pt x="9922" y="1108"/>
                  <a:pt x="14143" y="6078"/>
                  <a:pt x="1154" y="11160"/>
                </a:cubicBezTo>
                <a:cubicBezTo>
                  <a:pt x="32" y="11600"/>
                  <a:pt x="-253" y="13356"/>
                  <a:pt x="217" y="14406"/>
                </a:cubicBezTo>
                <a:cubicBezTo>
                  <a:pt x="685" y="15456"/>
                  <a:pt x="2220" y="16502"/>
                  <a:pt x="3342" y="16062"/>
                </a:cubicBezTo>
                <a:cubicBezTo>
                  <a:pt x="3537" y="15987"/>
                  <a:pt x="4250" y="15766"/>
                  <a:pt x="4250" y="15766"/>
                </a:cubicBezTo>
                <a:cubicBezTo>
                  <a:pt x="5051" y="16802"/>
                  <a:pt x="5889" y="16187"/>
                  <a:pt x="6186" y="16845"/>
                </a:cubicBezTo>
                <a:cubicBezTo>
                  <a:pt x="6544" y="17635"/>
                  <a:pt x="7322" y="19353"/>
                  <a:pt x="7586" y="19939"/>
                </a:cubicBezTo>
                <a:cubicBezTo>
                  <a:pt x="7850" y="20522"/>
                  <a:pt x="8450" y="21063"/>
                  <a:pt x="8885" y="20905"/>
                </a:cubicBezTo>
                <a:cubicBezTo>
                  <a:pt x="9318" y="20745"/>
                  <a:pt x="10797" y="20203"/>
                  <a:pt x="11362" y="19997"/>
                </a:cubicBezTo>
                <a:cubicBezTo>
                  <a:pt x="11927" y="19790"/>
                  <a:pt x="12062" y="19306"/>
                  <a:pt x="11889" y="18922"/>
                </a:cubicBezTo>
                <a:cubicBezTo>
                  <a:pt x="11703" y="18510"/>
                  <a:pt x="10939" y="18390"/>
                  <a:pt x="10721" y="17908"/>
                </a:cubicBezTo>
                <a:cubicBezTo>
                  <a:pt x="10503" y="17428"/>
                  <a:pt x="9791" y="15886"/>
                  <a:pt x="9586" y="15400"/>
                </a:cubicBezTo>
                <a:cubicBezTo>
                  <a:pt x="9308" y="14739"/>
                  <a:pt x="9899" y="14201"/>
                  <a:pt x="10759" y="14116"/>
                </a:cubicBezTo>
                <a:cubicBezTo>
                  <a:pt x="16671" y="13522"/>
                  <a:pt x="17775" y="17037"/>
                  <a:pt x="19789" y="16249"/>
                </a:cubicBezTo>
                <a:cubicBezTo>
                  <a:pt x="21347" y="15640"/>
                  <a:pt x="21030" y="11296"/>
                  <a:pt x="19117" y="701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750"/>
          </a:p>
        </p:txBody>
      </p:sp>
      <p:sp>
        <p:nvSpPr>
          <p:cNvPr id="20" name="Text Placeholder 3"/>
          <p:cNvSpPr txBox="1"/>
          <p:nvPr/>
        </p:nvSpPr>
        <p:spPr>
          <a:xfrm>
            <a:off x="3567396" y="2125301"/>
            <a:ext cx="1455738" cy="408745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源代码功能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520355" y="2886733"/>
            <a:ext cx="2006386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满足基础需求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模块间耦合严重</a:t>
            </a:r>
          </a:p>
        </p:txBody>
      </p:sp>
      <p:sp>
        <p:nvSpPr>
          <p:cNvPr id="24" name="Text Placeholder 3"/>
          <p:cNvSpPr txBox="1"/>
          <p:nvPr/>
        </p:nvSpPr>
        <p:spPr>
          <a:xfrm>
            <a:off x="8060649" y="2123400"/>
            <a:ext cx="1455738" cy="4087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白盒测试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901616" y="2939061"/>
            <a:ext cx="2509447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熟悉白盒测试流程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体验白盒测试工具</a:t>
            </a:r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C8F75781-8069-44BA-83F1-E889418BB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998" y="2162257"/>
            <a:ext cx="741466" cy="7397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2" name="Oval 10">
            <a:extLst>
              <a:ext uri="{FF2B5EF4-FFF2-40B4-BE49-F238E27FC236}">
                <a16:creationId xmlns:a16="http://schemas.microsoft.com/office/drawing/2014/main" id="{024E91E5-2419-40BE-BD69-7E6DCF302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251" y="2213942"/>
            <a:ext cx="741466" cy="7397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02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672874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328675" y="1603429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57886" y="1604064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76294" y="1603429"/>
            <a:ext cx="3011951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148864" y="1634206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测试目的与方法</a:t>
            </a:r>
          </a:p>
        </p:txBody>
      </p:sp>
      <p:sp>
        <p:nvSpPr>
          <p:cNvPr id="12" name="矩形 11"/>
          <p:cNvSpPr/>
          <p:nvPr/>
        </p:nvSpPr>
        <p:spPr>
          <a:xfrm>
            <a:off x="6328675" y="2442505"/>
            <a:ext cx="588049" cy="584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257886" y="2443140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76294" y="2442505"/>
            <a:ext cx="3011951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148864" y="2473282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源代码简述</a:t>
            </a:r>
          </a:p>
        </p:txBody>
      </p:sp>
      <p:sp>
        <p:nvSpPr>
          <p:cNvPr id="23" name="矩形 22"/>
          <p:cNvSpPr/>
          <p:nvPr/>
        </p:nvSpPr>
        <p:spPr>
          <a:xfrm>
            <a:off x="6328675" y="3281581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258521" y="3280946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076294" y="3281581"/>
            <a:ext cx="3011951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148864" y="3312358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测试覆盖情况</a:t>
            </a:r>
          </a:p>
        </p:txBody>
      </p:sp>
      <p:sp>
        <p:nvSpPr>
          <p:cNvPr id="39" name="矩形 38"/>
          <p:cNvSpPr/>
          <p:nvPr/>
        </p:nvSpPr>
        <p:spPr>
          <a:xfrm>
            <a:off x="6328675" y="4120657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257886" y="4143517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076294" y="4120657"/>
            <a:ext cx="3011951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148864" y="4151434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测试详述</a:t>
            </a:r>
          </a:p>
        </p:txBody>
      </p:sp>
      <p:sp>
        <p:nvSpPr>
          <p:cNvPr id="45" name="矩形 44"/>
          <p:cNvSpPr/>
          <p:nvPr/>
        </p:nvSpPr>
        <p:spPr>
          <a:xfrm>
            <a:off x="6328675" y="4959733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6257886" y="4959733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76294" y="4959733"/>
            <a:ext cx="3011951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148864" y="4990510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测试总结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2513295" y="3620200"/>
            <a:ext cx="2669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48505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3200" b="1" dirty="0">
              <a:solidFill>
                <a:srgbClr val="48505B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513295" y="2511835"/>
            <a:ext cx="2669236" cy="1107996"/>
          </a:xfrm>
          <a:prstGeom prst="rect">
            <a:avLst/>
          </a:prstGeom>
          <a:noFill/>
          <a:ln w="22225">
            <a:solidFill>
              <a:schemeClr val="tx1">
                <a:lumMod val="75000"/>
                <a:lumOff val="25000"/>
              </a:schemeClr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485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  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73509" y="591959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736340" y="2251710"/>
            <a:ext cx="2322195" cy="20656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58535" y="2251075"/>
            <a:ext cx="2399030" cy="2065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390072" y="2658508"/>
            <a:ext cx="3336925" cy="13220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</a:t>
            </a:r>
            <a:r>
              <a: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</a:t>
            </a:r>
            <a:endParaRPr lang="zh-CN" altLang="zh-CN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73509" y="591959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472142" y="2467022"/>
            <a:ext cx="4932810" cy="18620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Q&amp;A</a:t>
            </a:r>
            <a:endParaRPr lang="zh-CN" altLang="zh-CN" sz="1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523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FuturaBookC" pitchFamily="2" charset="-52"/>
              </a:rPr>
              <a:t>01</a:t>
            </a:r>
            <a:endParaRPr lang="zh-CN" altLang="en-US" sz="8800" dirty="0">
              <a:latin typeface="FuturaBookC" pitchFamily="2" charset="-5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40432" y="2860805"/>
            <a:ext cx="4422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测试目的与方法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测试目的与方法</a:t>
            </a:r>
          </a:p>
        </p:txBody>
      </p:sp>
      <p:sp>
        <p:nvSpPr>
          <p:cNvPr id="37" name="Rectangle 11"/>
          <p:cNvSpPr/>
          <p:nvPr/>
        </p:nvSpPr>
        <p:spPr>
          <a:xfrm>
            <a:off x="4285387" y="1625423"/>
            <a:ext cx="3187349" cy="763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联系和掌握白盒测试的一般过程与步骤。</a:t>
            </a:r>
          </a:p>
          <a:p>
            <a:pPr>
              <a:lnSpc>
                <a:spcPct val="125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掌握使用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Intellij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进行测试的方法。</a:t>
            </a:r>
          </a:p>
          <a:p>
            <a:pPr>
              <a:lnSpc>
                <a:spcPct val="125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通过测试检验源代码的可靠性。</a:t>
            </a:r>
          </a:p>
        </p:txBody>
      </p:sp>
      <p:sp>
        <p:nvSpPr>
          <p:cNvPr id="38" name="Rectangle 11"/>
          <p:cNvSpPr/>
          <p:nvPr/>
        </p:nvSpPr>
        <p:spPr>
          <a:xfrm>
            <a:off x="4285386" y="1336035"/>
            <a:ext cx="1349581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目的</a:t>
            </a:r>
          </a:p>
        </p:txBody>
      </p:sp>
      <p:sp>
        <p:nvSpPr>
          <p:cNvPr id="40" name="矩形 39"/>
          <p:cNvSpPr/>
          <p:nvPr/>
        </p:nvSpPr>
        <p:spPr>
          <a:xfrm>
            <a:off x="2972470" y="1262792"/>
            <a:ext cx="1246241" cy="12695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41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Rectangle 11"/>
          <p:cNvSpPr/>
          <p:nvPr/>
        </p:nvSpPr>
        <p:spPr>
          <a:xfrm>
            <a:off x="4285386" y="3193324"/>
            <a:ext cx="3187349" cy="30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白盒测试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11"/>
          <p:cNvSpPr/>
          <p:nvPr/>
        </p:nvSpPr>
        <p:spPr>
          <a:xfrm>
            <a:off x="4285385" y="2903936"/>
            <a:ext cx="1349581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</a:p>
        </p:txBody>
      </p:sp>
      <p:sp>
        <p:nvSpPr>
          <p:cNvPr id="44" name="矩形 43"/>
          <p:cNvSpPr/>
          <p:nvPr/>
        </p:nvSpPr>
        <p:spPr>
          <a:xfrm>
            <a:off x="2972469" y="2830693"/>
            <a:ext cx="1246241" cy="12695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F7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Oval 10"/>
          <p:cNvSpPr>
            <a:spLocks noChangeArrowheads="1"/>
          </p:cNvSpPr>
          <p:nvPr/>
        </p:nvSpPr>
        <p:spPr bwMode="auto">
          <a:xfrm>
            <a:off x="3224857" y="1522047"/>
            <a:ext cx="741466" cy="7397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6" name="Oval 10"/>
          <p:cNvSpPr>
            <a:spLocks noChangeArrowheads="1"/>
          </p:cNvSpPr>
          <p:nvPr/>
        </p:nvSpPr>
        <p:spPr bwMode="auto">
          <a:xfrm>
            <a:off x="3224856" y="3100776"/>
            <a:ext cx="741466" cy="7397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A5C7A4A-3E2B-4612-B054-42E106B80DAB}"/>
              </a:ext>
            </a:extLst>
          </p:cNvPr>
          <p:cNvSpPr/>
          <p:nvPr/>
        </p:nvSpPr>
        <p:spPr>
          <a:xfrm>
            <a:off x="4285386" y="4759064"/>
            <a:ext cx="3187349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64-bit</a:t>
            </a:r>
          </a:p>
          <a:p>
            <a:pPr>
              <a:lnSpc>
                <a:spcPct val="125000"/>
              </a:lnSpc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Intellij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Junit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746443D-C351-4C91-9425-32C5671DAB60}"/>
              </a:ext>
            </a:extLst>
          </p:cNvPr>
          <p:cNvSpPr/>
          <p:nvPr/>
        </p:nvSpPr>
        <p:spPr>
          <a:xfrm>
            <a:off x="4285385" y="4469676"/>
            <a:ext cx="1349581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测试环境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E0FC81C-AA39-43E7-A439-462862219337}"/>
              </a:ext>
            </a:extLst>
          </p:cNvPr>
          <p:cNvSpPr/>
          <p:nvPr/>
        </p:nvSpPr>
        <p:spPr>
          <a:xfrm>
            <a:off x="2972469" y="4396433"/>
            <a:ext cx="1246241" cy="12695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41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Oval 10">
            <a:extLst>
              <a:ext uri="{FF2B5EF4-FFF2-40B4-BE49-F238E27FC236}">
                <a16:creationId xmlns:a16="http://schemas.microsoft.com/office/drawing/2014/main" id="{59698822-617C-4001-8073-CE99D1F1A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856" y="4655688"/>
            <a:ext cx="741466" cy="7397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03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FuturaBookC" pitchFamily="2" charset="-52"/>
              </a:rPr>
              <a:t>02</a:t>
            </a:r>
            <a:endParaRPr lang="zh-CN" altLang="en-US" sz="8800" dirty="0">
              <a:latin typeface="FuturaBookC" pitchFamily="2" charset="-5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04472" y="2637065"/>
            <a:ext cx="4422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源代码简述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源代码简述</a:t>
            </a:r>
          </a:p>
        </p:txBody>
      </p:sp>
      <p:sp>
        <p:nvSpPr>
          <p:cNvPr id="19" name="Shape 2138"/>
          <p:cNvSpPr/>
          <p:nvPr/>
        </p:nvSpPr>
        <p:spPr>
          <a:xfrm>
            <a:off x="4987514" y="4664780"/>
            <a:ext cx="1229666" cy="7815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3692" y="43693"/>
                </a:moveTo>
                <a:lnTo>
                  <a:pt x="22701" y="43787"/>
                </a:lnTo>
                <a:lnTo>
                  <a:pt x="21774" y="44038"/>
                </a:lnTo>
                <a:lnTo>
                  <a:pt x="20930" y="44509"/>
                </a:lnTo>
                <a:lnTo>
                  <a:pt x="20129" y="45043"/>
                </a:lnTo>
                <a:lnTo>
                  <a:pt x="19371" y="45796"/>
                </a:lnTo>
                <a:lnTo>
                  <a:pt x="18717" y="46643"/>
                </a:lnTo>
                <a:lnTo>
                  <a:pt x="18106" y="47617"/>
                </a:lnTo>
                <a:lnTo>
                  <a:pt x="17537" y="48684"/>
                </a:lnTo>
                <a:lnTo>
                  <a:pt x="17052" y="49877"/>
                </a:lnTo>
                <a:lnTo>
                  <a:pt x="16673" y="51132"/>
                </a:lnTo>
                <a:lnTo>
                  <a:pt x="16314" y="52450"/>
                </a:lnTo>
                <a:lnTo>
                  <a:pt x="15998" y="53832"/>
                </a:lnTo>
                <a:lnTo>
                  <a:pt x="15787" y="55244"/>
                </a:lnTo>
                <a:lnTo>
                  <a:pt x="15619" y="56688"/>
                </a:lnTo>
                <a:lnTo>
                  <a:pt x="15534" y="58195"/>
                </a:lnTo>
                <a:lnTo>
                  <a:pt x="15492" y="59670"/>
                </a:lnTo>
                <a:lnTo>
                  <a:pt x="15534" y="61177"/>
                </a:lnTo>
                <a:lnTo>
                  <a:pt x="15619" y="62652"/>
                </a:lnTo>
                <a:lnTo>
                  <a:pt x="15787" y="64127"/>
                </a:lnTo>
                <a:lnTo>
                  <a:pt x="15998" y="65540"/>
                </a:lnTo>
                <a:lnTo>
                  <a:pt x="16314" y="66921"/>
                </a:lnTo>
                <a:lnTo>
                  <a:pt x="16673" y="68239"/>
                </a:lnTo>
                <a:lnTo>
                  <a:pt x="17052" y="69495"/>
                </a:lnTo>
                <a:lnTo>
                  <a:pt x="17537" y="70656"/>
                </a:lnTo>
                <a:lnTo>
                  <a:pt x="18106" y="71723"/>
                </a:lnTo>
                <a:lnTo>
                  <a:pt x="18717" y="72696"/>
                </a:lnTo>
                <a:lnTo>
                  <a:pt x="19371" y="73544"/>
                </a:lnTo>
                <a:lnTo>
                  <a:pt x="20129" y="74266"/>
                </a:lnTo>
                <a:lnTo>
                  <a:pt x="20930" y="74862"/>
                </a:lnTo>
                <a:lnTo>
                  <a:pt x="21774" y="75302"/>
                </a:lnTo>
                <a:lnTo>
                  <a:pt x="22701" y="75553"/>
                </a:lnTo>
                <a:lnTo>
                  <a:pt x="23692" y="75647"/>
                </a:lnTo>
                <a:lnTo>
                  <a:pt x="96265" y="75647"/>
                </a:lnTo>
                <a:lnTo>
                  <a:pt x="97256" y="75553"/>
                </a:lnTo>
                <a:lnTo>
                  <a:pt x="98183" y="75302"/>
                </a:lnTo>
                <a:lnTo>
                  <a:pt x="99047" y="74862"/>
                </a:lnTo>
                <a:lnTo>
                  <a:pt x="99848" y="74266"/>
                </a:lnTo>
                <a:lnTo>
                  <a:pt x="100586" y="73544"/>
                </a:lnTo>
                <a:lnTo>
                  <a:pt x="101261" y="72696"/>
                </a:lnTo>
                <a:lnTo>
                  <a:pt x="101893" y="71723"/>
                </a:lnTo>
                <a:lnTo>
                  <a:pt x="102420" y="70656"/>
                </a:lnTo>
                <a:lnTo>
                  <a:pt x="102905" y="69495"/>
                </a:lnTo>
                <a:lnTo>
                  <a:pt x="103326" y="68239"/>
                </a:lnTo>
                <a:lnTo>
                  <a:pt x="103664" y="66921"/>
                </a:lnTo>
                <a:lnTo>
                  <a:pt x="103959" y="65540"/>
                </a:lnTo>
                <a:lnTo>
                  <a:pt x="104191" y="64127"/>
                </a:lnTo>
                <a:lnTo>
                  <a:pt x="104359" y="62652"/>
                </a:lnTo>
                <a:lnTo>
                  <a:pt x="104444" y="61177"/>
                </a:lnTo>
                <a:lnTo>
                  <a:pt x="104465" y="59670"/>
                </a:lnTo>
                <a:lnTo>
                  <a:pt x="104444" y="58195"/>
                </a:lnTo>
                <a:lnTo>
                  <a:pt x="104359" y="56688"/>
                </a:lnTo>
                <a:lnTo>
                  <a:pt x="104191" y="55244"/>
                </a:lnTo>
                <a:lnTo>
                  <a:pt x="103959" y="53832"/>
                </a:lnTo>
                <a:lnTo>
                  <a:pt x="103664" y="52450"/>
                </a:lnTo>
                <a:lnTo>
                  <a:pt x="103326" y="51132"/>
                </a:lnTo>
                <a:lnTo>
                  <a:pt x="102905" y="49877"/>
                </a:lnTo>
                <a:lnTo>
                  <a:pt x="102420" y="48684"/>
                </a:lnTo>
                <a:lnTo>
                  <a:pt x="101872" y="47617"/>
                </a:lnTo>
                <a:lnTo>
                  <a:pt x="101261" y="46643"/>
                </a:lnTo>
                <a:lnTo>
                  <a:pt x="100586" y="45796"/>
                </a:lnTo>
                <a:lnTo>
                  <a:pt x="99848" y="45043"/>
                </a:lnTo>
                <a:lnTo>
                  <a:pt x="99047" y="44509"/>
                </a:lnTo>
                <a:lnTo>
                  <a:pt x="98183" y="44038"/>
                </a:lnTo>
                <a:lnTo>
                  <a:pt x="97256" y="43787"/>
                </a:lnTo>
                <a:lnTo>
                  <a:pt x="96265" y="43693"/>
                </a:lnTo>
                <a:lnTo>
                  <a:pt x="23692" y="43693"/>
                </a:lnTo>
                <a:close/>
                <a:moveTo>
                  <a:pt x="10223" y="0"/>
                </a:moveTo>
                <a:lnTo>
                  <a:pt x="8979" y="94"/>
                </a:lnTo>
                <a:lnTo>
                  <a:pt x="7841" y="376"/>
                </a:lnTo>
                <a:lnTo>
                  <a:pt x="6766" y="816"/>
                </a:lnTo>
                <a:lnTo>
                  <a:pt x="5754" y="1381"/>
                </a:lnTo>
                <a:lnTo>
                  <a:pt x="4826" y="2103"/>
                </a:lnTo>
                <a:lnTo>
                  <a:pt x="3983" y="2950"/>
                </a:lnTo>
                <a:lnTo>
                  <a:pt x="3225" y="3923"/>
                </a:lnTo>
                <a:lnTo>
                  <a:pt x="2550" y="4990"/>
                </a:lnTo>
                <a:lnTo>
                  <a:pt x="1960" y="6152"/>
                </a:lnTo>
                <a:lnTo>
                  <a:pt x="1433" y="7439"/>
                </a:lnTo>
                <a:lnTo>
                  <a:pt x="990" y="8757"/>
                </a:lnTo>
                <a:lnTo>
                  <a:pt x="632" y="10107"/>
                </a:lnTo>
                <a:lnTo>
                  <a:pt x="337" y="11551"/>
                </a:lnTo>
                <a:lnTo>
                  <a:pt x="147" y="12995"/>
                </a:lnTo>
                <a:lnTo>
                  <a:pt x="42" y="14501"/>
                </a:lnTo>
                <a:lnTo>
                  <a:pt x="0" y="15976"/>
                </a:lnTo>
                <a:lnTo>
                  <a:pt x="42" y="17483"/>
                </a:lnTo>
                <a:lnTo>
                  <a:pt x="147" y="18958"/>
                </a:lnTo>
                <a:lnTo>
                  <a:pt x="337" y="20434"/>
                </a:lnTo>
                <a:lnTo>
                  <a:pt x="632" y="21846"/>
                </a:lnTo>
                <a:lnTo>
                  <a:pt x="990" y="23227"/>
                </a:lnTo>
                <a:lnTo>
                  <a:pt x="1433" y="24546"/>
                </a:lnTo>
                <a:lnTo>
                  <a:pt x="1960" y="25801"/>
                </a:lnTo>
                <a:lnTo>
                  <a:pt x="2550" y="26963"/>
                </a:lnTo>
                <a:lnTo>
                  <a:pt x="3225" y="28030"/>
                </a:lnTo>
                <a:lnTo>
                  <a:pt x="3983" y="29003"/>
                </a:lnTo>
                <a:lnTo>
                  <a:pt x="4826" y="29850"/>
                </a:lnTo>
                <a:lnTo>
                  <a:pt x="5754" y="30572"/>
                </a:lnTo>
                <a:lnTo>
                  <a:pt x="6766" y="31169"/>
                </a:lnTo>
                <a:lnTo>
                  <a:pt x="7841" y="31577"/>
                </a:lnTo>
                <a:lnTo>
                  <a:pt x="8979" y="31859"/>
                </a:lnTo>
                <a:lnTo>
                  <a:pt x="10223" y="31953"/>
                </a:lnTo>
                <a:lnTo>
                  <a:pt x="109734" y="31953"/>
                </a:lnTo>
                <a:lnTo>
                  <a:pt x="110978" y="31859"/>
                </a:lnTo>
                <a:lnTo>
                  <a:pt x="112137" y="31577"/>
                </a:lnTo>
                <a:lnTo>
                  <a:pt x="113233" y="31169"/>
                </a:lnTo>
                <a:lnTo>
                  <a:pt x="114224" y="30572"/>
                </a:lnTo>
                <a:lnTo>
                  <a:pt x="115151" y="29850"/>
                </a:lnTo>
                <a:lnTo>
                  <a:pt x="115974" y="29003"/>
                </a:lnTo>
                <a:lnTo>
                  <a:pt x="116753" y="28030"/>
                </a:lnTo>
                <a:lnTo>
                  <a:pt x="117407" y="26963"/>
                </a:lnTo>
                <a:lnTo>
                  <a:pt x="118039" y="25801"/>
                </a:lnTo>
                <a:lnTo>
                  <a:pt x="118545" y="24546"/>
                </a:lnTo>
                <a:lnTo>
                  <a:pt x="118988" y="23227"/>
                </a:lnTo>
                <a:lnTo>
                  <a:pt x="119346" y="21846"/>
                </a:lnTo>
                <a:lnTo>
                  <a:pt x="119620" y="20434"/>
                </a:lnTo>
                <a:lnTo>
                  <a:pt x="119810" y="18958"/>
                </a:lnTo>
                <a:lnTo>
                  <a:pt x="119957" y="17483"/>
                </a:lnTo>
                <a:lnTo>
                  <a:pt x="120000" y="15976"/>
                </a:lnTo>
                <a:lnTo>
                  <a:pt x="119957" y="14501"/>
                </a:lnTo>
                <a:lnTo>
                  <a:pt x="119810" y="12995"/>
                </a:lnTo>
                <a:lnTo>
                  <a:pt x="119620" y="11551"/>
                </a:lnTo>
                <a:lnTo>
                  <a:pt x="119346" y="10107"/>
                </a:lnTo>
                <a:lnTo>
                  <a:pt x="118988" y="8757"/>
                </a:lnTo>
                <a:lnTo>
                  <a:pt x="118545" y="7439"/>
                </a:lnTo>
                <a:lnTo>
                  <a:pt x="118039" y="6152"/>
                </a:lnTo>
                <a:lnTo>
                  <a:pt x="117428" y="4990"/>
                </a:lnTo>
                <a:lnTo>
                  <a:pt x="116753" y="3923"/>
                </a:lnTo>
                <a:lnTo>
                  <a:pt x="115974" y="2950"/>
                </a:lnTo>
                <a:lnTo>
                  <a:pt x="115151" y="2103"/>
                </a:lnTo>
                <a:lnTo>
                  <a:pt x="114224" y="1381"/>
                </a:lnTo>
                <a:lnTo>
                  <a:pt x="113233" y="816"/>
                </a:lnTo>
                <a:lnTo>
                  <a:pt x="112137" y="376"/>
                </a:lnTo>
                <a:lnTo>
                  <a:pt x="110978" y="94"/>
                </a:lnTo>
                <a:lnTo>
                  <a:pt x="109734" y="0"/>
                </a:lnTo>
                <a:lnTo>
                  <a:pt x="10223" y="0"/>
                </a:lnTo>
                <a:close/>
                <a:moveTo>
                  <a:pt x="27992" y="87010"/>
                </a:moveTo>
                <a:lnTo>
                  <a:pt x="29594" y="90054"/>
                </a:lnTo>
                <a:lnTo>
                  <a:pt x="31217" y="93068"/>
                </a:lnTo>
                <a:lnTo>
                  <a:pt x="32039" y="94606"/>
                </a:lnTo>
                <a:lnTo>
                  <a:pt x="32882" y="96081"/>
                </a:lnTo>
                <a:lnTo>
                  <a:pt x="33704" y="97588"/>
                </a:lnTo>
                <a:lnTo>
                  <a:pt x="34568" y="99032"/>
                </a:lnTo>
                <a:lnTo>
                  <a:pt x="35432" y="100444"/>
                </a:lnTo>
                <a:lnTo>
                  <a:pt x="36318" y="101888"/>
                </a:lnTo>
                <a:lnTo>
                  <a:pt x="37203" y="103238"/>
                </a:lnTo>
                <a:lnTo>
                  <a:pt x="38109" y="104588"/>
                </a:lnTo>
                <a:lnTo>
                  <a:pt x="39037" y="105906"/>
                </a:lnTo>
                <a:lnTo>
                  <a:pt x="39964" y="107193"/>
                </a:lnTo>
                <a:lnTo>
                  <a:pt x="40913" y="108417"/>
                </a:lnTo>
                <a:lnTo>
                  <a:pt x="41861" y="109610"/>
                </a:lnTo>
                <a:lnTo>
                  <a:pt x="42852" y="110740"/>
                </a:lnTo>
                <a:lnTo>
                  <a:pt x="43843" y="111838"/>
                </a:lnTo>
                <a:lnTo>
                  <a:pt x="44855" y="112874"/>
                </a:lnTo>
                <a:lnTo>
                  <a:pt x="45887" y="113847"/>
                </a:lnTo>
                <a:lnTo>
                  <a:pt x="46941" y="114758"/>
                </a:lnTo>
                <a:lnTo>
                  <a:pt x="48037" y="115636"/>
                </a:lnTo>
                <a:lnTo>
                  <a:pt x="49112" y="116390"/>
                </a:lnTo>
                <a:lnTo>
                  <a:pt x="50230" y="117112"/>
                </a:lnTo>
                <a:lnTo>
                  <a:pt x="51389" y="117771"/>
                </a:lnTo>
                <a:lnTo>
                  <a:pt x="52548" y="118336"/>
                </a:lnTo>
                <a:lnTo>
                  <a:pt x="53750" y="118869"/>
                </a:lnTo>
                <a:lnTo>
                  <a:pt x="54951" y="119246"/>
                </a:lnTo>
                <a:lnTo>
                  <a:pt x="56195" y="119591"/>
                </a:lnTo>
                <a:lnTo>
                  <a:pt x="57460" y="119780"/>
                </a:lnTo>
                <a:lnTo>
                  <a:pt x="58745" y="119968"/>
                </a:lnTo>
                <a:lnTo>
                  <a:pt x="60073" y="120000"/>
                </a:lnTo>
                <a:lnTo>
                  <a:pt x="61359" y="119968"/>
                </a:lnTo>
                <a:lnTo>
                  <a:pt x="62603" y="119811"/>
                </a:lnTo>
                <a:lnTo>
                  <a:pt x="63846" y="119623"/>
                </a:lnTo>
                <a:lnTo>
                  <a:pt x="65048" y="119309"/>
                </a:lnTo>
                <a:lnTo>
                  <a:pt x="66249" y="118932"/>
                </a:lnTo>
                <a:lnTo>
                  <a:pt x="67409" y="118461"/>
                </a:lnTo>
                <a:lnTo>
                  <a:pt x="68568" y="117959"/>
                </a:lnTo>
                <a:lnTo>
                  <a:pt x="69685" y="117331"/>
                </a:lnTo>
                <a:lnTo>
                  <a:pt x="70781" y="116672"/>
                </a:lnTo>
                <a:lnTo>
                  <a:pt x="71898" y="115919"/>
                </a:lnTo>
                <a:lnTo>
                  <a:pt x="72952" y="115103"/>
                </a:lnTo>
                <a:lnTo>
                  <a:pt x="74006" y="114255"/>
                </a:lnTo>
                <a:lnTo>
                  <a:pt x="75018" y="113314"/>
                </a:lnTo>
                <a:lnTo>
                  <a:pt x="76030" y="112309"/>
                </a:lnTo>
                <a:lnTo>
                  <a:pt x="77020" y="111273"/>
                </a:lnTo>
                <a:lnTo>
                  <a:pt x="78011" y="110175"/>
                </a:lnTo>
                <a:lnTo>
                  <a:pt x="78981" y="108982"/>
                </a:lnTo>
                <a:lnTo>
                  <a:pt x="79887" y="107789"/>
                </a:lnTo>
                <a:lnTo>
                  <a:pt x="80815" y="106534"/>
                </a:lnTo>
                <a:lnTo>
                  <a:pt x="81721" y="105247"/>
                </a:lnTo>
                <a:lnTo>
                  <a:pt x="82606" y="103897"/>
                </a:lnTo>
                <a:lnTo>
                  <a:pt x="83492" y="102516"/>
                </a:lnTo>
                <a:lnTo>
                  <a:pt x="84356" y="101072"/>
                </a:lnTo>
                <a:lnTo>
                  <a:pt x="85199" y="99628"/>
                </a:lnTo>
                <a:lnTo>
                  <a:pt x="86000" y="98184"/>
                </a:lnTo>
                <a:lnTo>
                  <a:pt x="86822" y="96646"/>
                </a:lnTo>
                <a:lnTo>
                  <a:pt x="87623" y="95077"/>
                </a:lnTo>
                <a:lnTo>
                  <a:pt x="88382" y="93539"/>
                </a:lnTo>
                <a:lnTo>
                  <a:pt x="89162" y="91938"/>
                </a:lnTo>
                <a:lnTo>
                  <a:pt x="89920" y="90306"/>
                </a:lnTo>
                <a:lnTo>
                  <a:pt x="90637" y="88673"/>
                </a:lnTo>
                <a:lnTo>
                  <a:pt x="91375" y="87010"/>
                </a:lnTo>
                <a:lnTo>
                  <a:pt x="27992" y="8701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60941" tIns="30462" rIns="60941" bIns="30462" anchor="t" anchorCtr="0">
            <a:noAutofit/>
          </a:bodyPr>
          <a:lstStyle/>
          <a:p>
            <a:endParaRPr sz="120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" name="Shape 2139"/>
          <p:cNvSpPr/>
          <p:nvPr/>
        </p:nvSpPr>
        <p:spPr>
          <a:xfrm>
            <a:off x="4948868" y="1835023"/>
            <a:ext cx="2294773" cy="27567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873" y="6879"/>
                </a:moveTo>
                <a:lnTo>
                  <a:pt x="99915" y="10234"/>
                </a:lnTo>
                <a:lnTo>
                  <a:pt x="0" y="93310"/>
                </a:lnTo>
                <a:lnTo>
                  <a:pt x="0" y="119822"/>
                </a:lnTo>
                <a:lnTo>
                  <a:pt x="293" y="119857"/>
                </a:lnTo>
                <a:lnTo>
                  <a:pt x="541" y="119884"/>
                </a:lnTo>
                <a:lnTo>
                  <a:pt x="779" y="119911"/>
                </a:lnTo>
                <a:lnTo>
                  <a:pt x="1027" y="119928"/>
                </a:lnTo>
                <a:lnTo>
                  <a:pt x="1320" y="119955"/>
                </a:lnTo>
                <a:lnTo>
                  <a:pt x="1716" y="119964"/>
                </a:lnTo>
                <a:lnTo>
                  <a:pt x="2224" y="119973"/>
                </a:lnTo>
                <a:lnTo>
                  <a:pt x="2890" y="119982"/>
                </a:lnTo>
                <a:lnTo>
                  <a:pt x="3748" y="119991"/>
                </a:lnTo>
                <a:lnTo>
                  <a:pt x="4832" y="120000"/>
                </a:lnTo>
                <a:lnTo>
                  <a:pt x="6175" y="120000"/>
                </a:lnTo>
                <a:lnTo>
                  <a:pt x="7823" y="120000"/>
                </a:lnTo>
                <a:lnTo>
                  <a:pt x="9799" y="120000"/>
                </a:lnTo>
                <a:lnTo>
                  <a:pt x="12136" y="120000"/>
                </a:lnTo>
                <a:lnTo>
                  <a:pt x="14857" y="120000"/>
                </a:lnTo>
                <a:lnTo>
                  <a:pt x="18041" y="120000"/>
                </a:lnTo>
                <a:lnTo>
                  <a:pt x="18650" y="119982"/>
                </a:lnTo>
                <a:lnTo>
                  <a:pt x="19237" y="119902"/>
                </a:lnTo>
                <a:lnTo>
                  <a:pt x="19779" y="119795"/>
                </a:lnTo>
                <a:lnTo>
                  <a:pt x="20276" y="119635"/>
                </a:lnTo>
                <a:lnTo>
                  <a:pt x="20728" y="119448"/>
                </a:lnTo>
                <a:lnTo>
                  <a:pt x="21157" y="119225"/>
                </a:lnTo>
                <a:lnTo>
                  <a:pt x="21541" y="118967"/>
                </a:lnTo>
                <a:lnTo>
                  <a:pt x="21879" y="118682"/>
                </a:lnTo>
                <a:lnTo>
                  <a:pt x="22173" y="118380"/>
                </a:lnTo>
                <a:lnTo>
                  <a:pt x="22432" y="118051"/>
                </a:lnTo>
                <a:lnTo>
                  <a:pt x="22658" y="117703"/>
                </a:lnTo>
                <a:lnTo>
                  <a:pt x="22839" y="117339"/>
                </a:lnTo>
                <a:lnTo>
                  <a:pt x="22974" y="116965"/>
                </a:lnTo>
                <a:lnTo>
                  <a:pt x="23087" y="116573"/>
                </a:lnTo>
                <a:lnTo>
                  <a:pt x="23144" y="116191"/>
                </a:lnTo>
                <a:lnTo>
                  <a:pt x="23166" y="115790"/>
                </a:lnTo>
                <a:lnTo>
                  <a:pt x="23144" y="115390"/>
                </a:lnTo>
                <a:lnTo>
                  <a:pt x="23087" y="115007"/>
                </a:lnTo>
                <a:lnTo>
                  <a:pt x="22986" y="114615"/>
                </a:lnTo>
                <a:lnTo>
                  <a:pt x="22850" y="114242"/>
                </a:lnTo>
                <a:lnTo>
                  <a:pt x="22670" y="113877"/>
                </a:lnTo>
                <a:lnTo>
                  <a:pt x="22444" y="113539"/>
                </a:lnTo>
                <a:lnTo>
                  <a:pt x="22184" y="113200"/>
                </a:lnTo>
                <a:lnTo>
                  <a:pt x="21891" y="112898"/>
                </a:lnTo>
                <a:lnTo>
                  <a:pt x="21552" y="112613"/>
                </a:lnTo>
                <a:lnTo>
                  <a:pt x="21168" y="112355"/>
                </a:lnTo>
                <a:lnTo>
                  <a:pt x="20750" y="112132"/>
                </a:lnTo>
                <a:lnTo>
                  <a:pt x="20287" y="111946"/>
                </a:lnTo>
                <a:lnTo>
                  <a:pt x="19791" y="111785"/>
                </a:lnTo>
                <a:lnTo>
                  <a:pt x="19249" y="111679"/>
                </a:lnTo>
                <a:lnTo>
                  <a:pt x="18650" y="111598"/>
                </a:lnTo>
                <a:lnTo>
                  <a:pt x="18041" y="111581"/>
                </a:lnTo>
                <a:lnTo>
                  <a:pt x="10251" y="111581"/>
                </a:lnTo>
                <a:lnTo>
                  <a:pt x="10251" y="96843"/>
                </a:lnTo>
                <a:lnTo>
                  <a:pt x="79367" y="39388"/>
                </a:lnTo>
                <a:lnTo>
                  <a:pt x="79819" y="40572"/>
                </a:lnTo>
                <a:lnTo>
                  <a:pt x="80225" y="41747"/>
                </a:lnTo>
                <a:lnTo>
                  <a:pt x="80587" y="42930"/>
                </a:lnTo>
                <a:lnTo>
                  <a:pt x="80903" y="44114"/>
                </a:lnTo>
                <a:lnTo>
                  <a:pt x="81151" y="45307"/>
                </a:lnTo>
                <a:lnTo>
                  <a:pt x="81332" y="46517"/>
                </a:lnTo>
                <a:lnTo>
                  <a:pt x="81467" y="47727"/>
                </a:lnTo>
                <a:lnTo>
                  <a:pt x="81524" y="48973"/>
                </a:lnTo>
                <a:lnTo>
                  <a:pt x="81535" y="50228"/>
                </a:lnTo>
                <a:lnTo>
                  <a:pt x="81467" y="51509"/>
                </a:lnTo>
                <a:lnTo>
                  <a:pt x="81320" y="52835"/>
                </a:lnTo>
                <a:lnTo>
                  <a:pt x="81106" y="54188"/>
                </a:lnTo>
                <a:lnTo>
                  <a:pt x="80824" y="55568"/>
                </a:lnTo>
                <a:lnTo>
                  <a:pt x="80462" y="57000"/>
                </a:lnTo>
                <a:lnTo>
                  <a:pt x="80011" y="58469"/>
                </a:lnTo>
                <a:lnTo>
                  <a:pt x="79491" y="59991"/>
                </a:lnTo>
                <a:lnTo>
                  <a:pt x="78882" y="61566"/>
                </a:lnTo>
                <a:lnTo>
                  <a:pt x="78182" y="63185"/>
                </a:lnTo>
                <a:lnTo>
                  <a:pt x="77392" y="64876"/>
                </a:lnTo>
                <a:lnTo>
                  <a:pt x="76500" y="66621"/>
                </a:lnTo>
                <a:lnTo>
                  <a:pt x="75540" y="68427"/>
                </a:lnTo>
                <a:lnTo>
                  <a:pt x="74456" y="70305"/>
                </a:lnTo>
                <a:lnTo>
                  <a:pt x="73293" y="72263"/>
                </a:lnTo>
                <a:lnTo>
                  <a:pt x="72018" y="74292"/>
                </a:lnTo>
                <a:lnTo>
                  <a:pt x="70629" y="76392"/>
                </a:lnTo>
                <a:lnTo>
                  <a:pt x="69139" y="78599"/>
                </a:lnTo>
                <a:lnTo>
                  <a:pt x="67547" y="80878"/>
                </a:lnTo>
                <a:lnTo>
                  <a:pt x="65853" y="83245"/>
                </a:lnTo>
                <a:lnTo>
                  <a:pt x="64024" y="85710"/>
                </a:lnTo>
                <a:lnTo>
                  <a:pt x="62094" y="88264"/>
                </a:lnTo>
                <a:lnTo>
                  <a:pt x="60050" y="90925"/>
                </a:lnTo>
                <a:lnTo>
                  <a:pt x="57871" y="93693"/>
                </a:lnTo>
                <a:lnTo>
                  <a:pt x="57871" y="111581"/>
                </a:lnTo>
                <a:lnTo>
                  <a:pt x="51109" y="111581"/>
                </a:lnTo>
                <a:lnTo>
                  <a:pt x="50476" y="111598"/>
                </a:lnTo>
                <a:lnTo>
                  <a:pt x="49901" y="111679"/>
                </a:lnTo>
                <a:lnTo>
                  <a:pt x="49359" y="111785"/>
                </a:lnTo>
                <a:lnTo>
                  <a:pt x="48862" y="111946"/>
                </a:lnTo>
                <a:lnTo>
                  <a:pt x="48399" y="112132"/>
                </a:lnTo>
                <a:lnTo>
                  <a:pt x="47970" y="112355"/>
                </a:lnTo>
                <a:lnTo>
                  <a:pt x="47598" y="112613"/>
                </a:lnTo>
                <a:lnTo>
                  <a:pt x="47259" y="112898"/>
                </a:lnTo>
                <a:lnTo>
                  <a:pt x="46954" y="113200"/>
                </a:lnTo>
                <a:lnTo>
                  <a:pt x="46694" y="113539"/>
                </a:lnTo>
                <a:lnTo>
                  <a:pt x="46469" y="113877"/>
                </a:lnTo>
                <a:lnTo>
                  <a:pt x="46299" y="114242"/>
                </a:lnTo>
                <a:lnTo>
                  <a:pt x="46152" y="114615"/>
                </a:lnTo>
                <a:lnTo>
                  <a:pt x="46051" y="115007"/>
                </a:lnTo>
                <a:lnTo>
                  <a:pt x="45994" y="115390"/>
                </a:lnTo>
                <a:lnTo>
                  <a:pt x="45983" y="115790"/>
                </a:lnTo>
                <a:lnTo>
                  <a:pt x="45994" y="116191"/>
                </a:lnTo>
                <a:lnTo>
                  <a:pt x="46051" y="116573"/>
                </a:lnTo>
                <a:lnTo>
                  <a:pt x="46152" y="116965"/>
                </a:lnTo>
                <a:lnTo>
                  <a:pt x="46299" y="117339"/>
                </a:lnTo>
                <a:lnTo>
                  <a:pt x="46469" y="117703"/>
                </a:lnTo>
                <a:lnTo>
                  <a:pt x="46694" y="118051"/>
                </a:lnTo>
                <a:lnTo>
                  <a:pt x="46954" y="118380"/>
                </a:lnTo>
                <a:lnTo>
                  <a:pt x="47259" y="118682"/>
                </a:lnTo>
                <a:lnTo>
                  <a:pt x="47598" y="118967"/>
                </a:lnTo>
                <a:lnTo>
                  <a:pt x="47970" y="119225"/>
                </a:lnTo>
                <a:lnTo>
                  <a:pt x="48399" y="119448"/>
                </a:lnTo>
                <a:lnTo>
                  <a:pt x="48862" y="119635"/>
                </a:lnTo>
                <a:lnTo>
                  <a:pt x="49359" y="119795"/>
                </a:lnTo>
                <a:lnTo>
                  <a:pt x="49901" y="119902"/>
                </a:lnTo>
                <a:lnTo>
                  <a:pt x="50476" y="119982"/>
                </a:lnTo>
                <a:lnTo>
                  <a:pt x="51109" y="120000"/>
                </a:lnTo>
                <a:lnTo>
                  <a:pt x="68123" y="120000"/>
                </a:lnTo>
                <a:lnTo>
                  <a:pt x="68123" y="96158"/>
                </a:lnTo>
                <a:lnTo>
                  <a:pt x="70098" y="93613"/>
                </a:lnTo>
                <a:lnTo>
                  <a:pt x="71995" y="91130"/>
                </a:lnTo>
                <a:lnTo>
                  <a:pt x="73801" y="88700"/>
                </a:lnTo>
                <a:lnTo>
                  <a:pt x="75540" y="86333"/>
                </a:lnTo>
                <a:lnTo>
                  <a:pt x="77177" y="84019"/>
                </a:lnTo>
                <a:lnTo>
                  <a:pt x="78746" y="81750"/>
                </a:lnTo>
                <a:lnTo>
                  <a:pt x="80225" y="79543"/>
                </a:lnTo>
                <a:lnTo>
                  <a:pt x="81625" y="77380"/>
                </a:lnTo>
                <a:lnTo>
                  <a:pt x="82946" y="75253"/>
                </a:lnTo>
                <a:lnTo>
                  <a:pt x="84165" y="73171"/>
                </a:lnTo>
                <a:lnTo>
                  <a:pt x="85306" y="71133"/>
                </a:lnTo>
                <a:lnTo>
                  <a:pt x="86356" y="69130"/>
                </a:lnTo>
                <a:lnTo>
                  <a:pt x="87315" y="67155"/>
                </a:lnTo>
                <a:lnTo>
                  <a:pt x="88173" y="65215"/>
                </a:lnTo>
                <a:lnTo>
                  <a:pt x="88952" y="63310"/>
                </a:lnTo>
                <a:lnTo>
                  <a:pt x="89641" y="61423"/>
                </a:lnTo>
                <a:lnTo>
                  <a:pt x="90228" y="59572"/>
                </a:lnTo>
                <a:lnTo>
                  <a:pt x="90725" y="57730"/>
                </a:lnTo>
                <a:lnTo>
                  <a:pt x="91131" y="55915"/>
                </a:lnTo>
                <a:lnTo>
                  <a:pt x="91436" y="54108"/>
                </a:lnTo>
                <a:lnTo>
                  <a:pt x="91639" y="52319"/>
                </a:lnTo>
                <a:lnTo>
                  <a:pt x="91752" y="50548"/>
                </a:lnTo>
                <a:lnTo>
                  <a:pt x="91764" y="48786"/>
                </a:lnTo>
                <a:lnTo>
                  <a:pt x="91673" y="47015"/>
                </a:lnTo>
                <a:lnTo>
                  <a:pt x="91481" y="45253"/>
                </a:lnTo>
                <a:lnTo>
                  <a:pt x="91188" y="43509"/>
                </a:lnTo>
                <a:lnTo>
                  <a:pt x="90781" y="41747"/>
                </a:lnTo>
                <a:lnTo>
                  <a:pt x="90285" y="39985"/>
                </a:lnTo>
                <a:lnTo>
                  <a:pt x="89686" y="38214"/>
                </a:lnTo>
                <a:lnTo>
                  <a:pt x="88975" y="36434"/>
                </a:lnTo>
                <a:lnTo>
                  <a:pt x="88151" y="34645"/>
                </a:lnTo>
                <a:lnTo>
                  <a:pt x="87225" y="32847"/>
                </a:lnTo>
                <a:lnTo>
                  <a:pt x="107174" y="16268"/>
                </a:lnTo>
                <a:lnTo>
                  <a:pt x="111735" y="20059"/>
                </a:lnTo>
                <a:lnTo>
                  <a:pt x="120000" y="0"/>
                </a:lnTo>
                <a:lnTo>
                  <a:pt x="95873" y="687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lIns="60941" tIns="30462" rIns="60941" bIns="30462" anchor="t" anchorCtr="0">
            <a:noAutofit/>
          </a:bodyPr>
          <a:lstStyle/>
          <a:p>
            <a:endParaRPr sz="1200">
              <a:solidFill>
                <a:srgbClr val="414955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" name="Shape 2140"/>
          <p:cNvSpPr/>
          <p:nvPr/>
        </p:nvSpPr>
        <p:spPr>
          <a:xfrm>
            <a:off x="4696954" y="2089800"/>
            <a:ext cx="1775175" cy="17777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8806" y="10668"/>
                </a:moveTo>
                <a:lnTo>
                  <a:pt x="94397" y="16257"/>
                </a:lnTo>
                <a:lnTo>
                  <a:pt x="77333" y="32887"/>
                </a:lnTo>
                <a:lnTo>
                  <a:pt x="62693" y="47185"/>
                </a:lnTo>
                <a:lnTo>
                  <a:pt x="50271" y="59303"/>
                </a:lnTo>
                <a:lnTo>
                  <a:pt x="39863" y="69446"/>
                </a:lnTo>
                <a:lnTo>
                  <a:pt x="31280" y="77810"/>
                </a:lnTo>
                <a:lnTo>
                  <a:pt x="24318" y="84614"/>
                </a:lnTo>
                <a:lnTo>
                  <a:pt x="18771" y="90024"/>
                </a:lnTo>
                <a:lnTo>
                  <a:pt x="14450" y="94233"/>
                </a:lnTo>
                <a:lnTo>
                  <a:pt x="11166" y="97449"/>
                </a:lnTo>
                <a:lnTo>
                  <a:pt x="8699" y="99878"/>
                </a:lnTo>
                <a:lnTo>
                  <a:pt x="6845" y="101686"/>
                </a:lnTo>
                <a:lnTo>
                  <a:pt x="5429" y="103093"/>
                </a:lnTo>
                <a:lnTo>
                  <a:pt x="4233" y="104280"/>
                </a:lnTo>
                <a:lnTo>
                  <a:pt x="3065" y="105453"/>
                </a:lnTo>
                <a:lnTo>
                  <a:pt x="1737" y="106792"/>
                </a:lnTo>
                <a:lnTo>
                  <a:pt x="0" y="108489"/>
                </a:lnTo>
                <a:lnTo>
                  <a:pt x="540" y="109359"/>
                </a:lnTo>
                <a:lnTo>
                  <a:pt x="1021" y="110173"/>
                </a:lnTo>
                <a:lnTo>
                  <a:pt x="1488" y="110932"/>
                </a:lnTo>
                <a:lnTo>
                  <a:pt x="1926" y="111650"/>
                </a:lnTo>
                <a:lnTo>
                  <a:pt x="2364" y="112340"/>
                </a:lnTo>
                <a:lnTo>
                  <a:pt x="2773" y="113002"/>
                </a:lnTo>
                <a:lnTo>
                  <a:pt x="3167" y="113651"/>
                </a:lnTo>
                <a:lnTo>
                  <a:pt x="3561" y="114272"/>
                </a:lnTo>
                <a:lnTo>
                  <a:pt x="3955" y="114907"/>
                </a:lnTo>
                <a:lnTo>
                  <a:pt x="4379" y="115556"/>
                </a:lnTo>
                <a:lnTo>
                  <a:pt x="4787" y="116204"/>
                </a:lnTo>
                <a:lnTo>
                  <a:pt x="5225" y="116894"/>
                </a:lnTo>
                <a:lnTo>
                  <a:pt x="5692" y="117584"/>
                </a:lnTo>
                <a:lnTo>
                  <a:pt x="6159" y="118357"/>
                </a:lnTo>
                <a:lnTo>
                  <a:pt x="6685" y="119144"/>
                </a:lnTo>
                <a:lnTo>
                  <a:pt x="7225" y="120000"/>
                </a:lnTo>
                <a:lnTo>
                  <a:pt x="15443" y="111802"/>
                </a:lnTo>
                <a:lnTo>
                  <a:pt x="22260" y="104998"/>
                </a:lnTo>
                <a:lnTo>
                  <a:pt x="27923" y="99339"/>
                </a:lnTo>
                <a:lnTo>
                  <a:pt x="32682" y="94606"/>
                </a:lnTo>
                <a:lnTo>
                  <a:pt x="36740" y="90562"/>
                </a:lnTo>
                <a:lnTo>
                  <a:pt x="40345" y="86974"/>
                </a:lnTo>
                <a:lnTo>
                  <a:pt x="43746" y="83620"/>
                </a:lnTo>
                <a:lnTo>
                  <a:pt x="47176" y="80266"/>
                </a:lnTo>
                <a:lnTo>
                  <a:pt x="50855" y="76678"/>
                </a:lnTo>
                <a:lnTo>
                  <a:pt x="55029" y="72621"/>
                </a:lnTo>
                <a:lnTo>
                  <a:pt x="59934" y="67873"/>
                </a:lnTo>
                <a:lnTo>
                  <a:pt x="65831" y="62201"/>
                </a:lnTo>
                <a:lnTo>
                  <a:pt x="72925" y="55355"/>
                </a:lnTo>
                <a:lnTo>
                  <a:pt x="81449" y="47130"/>
                </a:lnTo>
                <a:lnTo>
                  <a:pt x="91638" y="37290"/>
                </a:lnTo>
                <a:lnTo>
                  <a:pt x="103768" y="25600"/>
                </a:lnTo>
                <a:lnTo>
                  <a:pt x="109300" y="31107"/>
                </a:lnTo>
                <a:lnTo>
                  <a:pt x="120000" y="0"/>
                </a:lnTo>
                <a:lnTo>
                  <a:pt x="88806" y="10668"/>
                </a:lnTo>
                <a:close/>
              </a:path>
            </a:pathLst>
          </a:custGeom>
          <a:solidFill>
            <a:srgbClr val="414955"/>
          </a:solidFill>
          <a:ln>
            <a:noFill/>
          </a:ln>
        </p:spPr>
        <p:txBody>
          <a:bodyPr lIns="60941" tIns="30462" rIns="60941" bIns="30462" anchor="t" anchorCtr="0">
            <a:noAutofit/>
          </a:bodyPr>
          <a:lstStyle/>
          <a:p>
            <a:endParaRPr sz="120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" name="Shape 2141"/>
          <p:cNvSpPr/>
          <p:nvPr/>
        </p:nvSpPr>
        <p:spPr>
          <a:xfrm>
            <a:off x="4403530" y="1939510"/>
            <a:ext cx="1646897" cy="163172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78175"/>
                </a:moveTo>
                <a:lnTo>
                  <a:pt x="15" y="79483"/>
                </a:lnTo>
                <a:lnTo>
                  <a:pt x="94" y="80806"/>
                </a:lnTo>
                <a:lnTo>
                  <a:pt x="220" y="82129"/>
                </a:lnTo>
                <a:lnTo>
                  <a:pt x="361" y="83467"/>
                </a:lnTo>
                <a:lnTo>
                  <a:pt x="566" y="84835"/>
                </a:lnTo>
                <a:lnTo>
                  <a:pt x="786" y="86188"/>
                </a:lnTo>
                <a:lnTo>
                  <a:pt x="1070" y="87572"/>
                </a:lnTo>
                <a:lnTo>
                  <a:pt x="1369" y="88955"/>
                </a:lnTo>
                <a:lnTo>
                  <a:pt x="1715" y="90323"/>
                </a:lnTo>
                <a:lnTo>
                  <a:pt x="2077" y="91721"/>
                </a:lnTo>
                <a:lnTo>
                  <a:pt x="2486" y="93089"/>
                </a:lnTo>
                <a:lnTo>
                  <a:pt x="2895" y="94487"/>
                </a:lnTo>
                <a:lnTo>
                  <a:pt x="3351" y="95885"/>
                </a:lnTo>
                <a:lnTo>
                  <a:pt x="3823" y="97268"/>
                </a:lnTo>
                <a:lnTo>
                  <a:pt x="4327" y="98651"/>
                </a:lnTo>
                <a:lnTo>
                  <a:pt x="4846" y="100020"/>
                </a:lnTo>
                <a:lnTo>
                  <a:pt x="5365" y="101388"/>
                </a:lnTo>
                <a:lnTo>
                  <a:pt x="5916" y="102756"/>
                </a:lnTo>
                <a:lnTo>
                  <a:pt x="6467" y="104094"/>
                </a:lnTo>
                <a:lnTo>
                  <a:pt x="7049" y="105447"/>
                </a:lnTo>
                <a:lnTo>
                  <a:pt x="7616" y="106755"/>
                </a:lnTo>
                <a:lnTo>
                  <a:pt x="8214" y="108063"/>
                </a:lnTo>
                <a:lnTo>
                  <a:pt x="8811" y="109356"/>
                </a:lnTo>
                <a:lnTo>
                  <a:pt x="9394" y="110633"/>
                </a:lnTo>
                <a:lnTo>
                  <a:pt x="10605" y="113129"/>
                </a:lnTo>
                <a:lnTo>
                  <a:pt x="11801" y="115534"/>
                </a:lnTo>
                <a:lnTo>
                  <a:pt x="12981" y="117820"/>
                </a:lnTo>
                <a:lnTo>
                  <a:pt x="14114" y="120000"/>
                </a:lnTo>
                <a:lnTo>
                  <a:pt x="16129" y="117955"/>
                </a:lnTo>
                <a:lnTo>
                  <a:pt x="17765" y="116316"/>
                </a:lnTo>
                <a:lnTo>
                  <a:pt x="19134" y="114933"/>
                </a:lnTo>
                <a:lnTo>
                  <a:pt x="20393" y="113670"/>
                </a:lnTo>
                <a:lnTo>
                  <a:pt x="21683" y="112362"/>
                </a:lnTo>
                <a:lnTo>
                  <a:pt x="23162" y="110874"/>
                </a:lnTo>
                <a:lnTo>
                  <a:pt x="24956" y="109040"/>
                </a:lnTo>
                <a:lnTo>
                  <a:pt x="27254" y="106740"/>
                </a:lnTo>
                <a:lnTo>
                  <a:pt x="30149" y="103778"/>
                </a:lnTo>
                <a:lnTo>
                  <a:pt x="33815" y="100065"/>
                </a:lnTo>
                <a:lnTo>
                  <a:pt x="38410" y="95404"/>
                </a:lnTo>
                <a:lnTo>
                  <a:pt x="44059" y="89676"/>
                </a:lnTo>
                <a:lnTo>
                  <a:pt x="50920" y="82701"/>
                </a:lnTo>
                <a:lnTo>
                  <a:pt x="59150" y="74357"/>
                </a:lnTo>
                <a:lnTo>
                  <a:pt x="68874" y="64510"/>
                </a:lnTo>
                <a:lnTo>
                  <a:pt x="80251" y="52949"/>
                </a:lnTo>
                <a:lnTo>
                  <a:pt x="86703" y="59473"/>
                </a:lnTo>
                <a:lnTo>
                  <a:pt x="98253" y="25587"/>
                </a:lnTo>
                <a:lnTo>
                  <a:pt x="64626" y="37223"/>
                </a:lnTo>
                <a:lnTo>
                  <a:pt x="70133" y="42786"/>
                </a:lnTo>
                <a:lnTo>
                  <a:pt x="18206" y="95464"/>
                </a:lnTo>
                <a:lnTo>
                  <a:pt x="16679" y="90849"/>
                </a:lnTo>
                <a:lnTo>
                  <a:pt x="15562" y="86264"/>
                </a:lnTo>
                <a:lnTo>
                  <a:pt x="14870" y="81678"/>
                </a:lnTo>
                <a:lnTo>
                  <a:pt x="14571" y="77153"/>
                </a:lnTo>
                <a:lnTo>
                  <a:pt x="14649" y="72688"/>
                </a:lnTo>
                <a:lnTo>
                  <a:pt x="15106" y="68268"/>
                </a:lnTo>
                <a:lnTo>
                  <a:pt x="15908" y="63938"/>
                </a:lnTo>
                <a:lnTo>
                  <a:pt x="17041" y="59714"/>
                </a:lnTo>
                <a:lnTo>
                  <a:pt x="18505" y="55595"/>
                </a:lnTo>
                <a:lnTo>
                  <a:pt x="20283" y="51581"/>
                </a:lnTo>
                <a:lnTo>
                  <a:pt x="22360" y="47717"/>
                </a:lnTo>
                <a:lnTo>
                  <a:pt x="24720" y="43973"/>
                </a:lnTo>
                <a:lnTo>
                  <a:pt x="27348" y="40410"/>
                </a:lnTo>
                <a:lnTo>
                  <a:pt x="30228" y="37013"/>
                </a:lnTo>
                <a:lnTo>
                  <a:pt x="33343" y="33781"/>
                </a:lnTo>
                <a:lnTo>
                  <a:pt x="36679" y="30774"/>
                </a:lnTo>
                <a:lnTo>
                  <a:pt x="40236" y="27962"/>
                </a:lnTo>
                <a:lnTo>
                  <a:pt x="43996" y="25377"/>
                </a:lnTo>
                <a:lnTo>
                  <a:pt x="47930" y="23016"/>
                </a:lnTo>
                <a:lnTo>
                  <a:pt x="52053" y="20927"/>
                </a:lnTo>
                <a:lnTo>
                  <a:pt x="56286" y="19062"/>
                </a:lnTo>
                <a:lnTo>
                  <a:pt x="60692" y="17514"/>
                </a:lnTo>
                <a:lnTo>
                  <a:pt x="65224" y="16236"/>
                </a:lnTo>
                <a:lnTo>
                  <a:pt x="69850" y="15229"/>
                </a:lnTo>
                <a:lnTo>
                  <a:pt x="74586" y="14567"/>
                </a:lnTo>
                <a:lnTo>
                  <a:pt x="79402" y="14221"/>
                </a:lnTo>
                <a:lnTo>
                  <a:pt x="84280" y="14206"/>
                </a:lnTo>
                <a:lnTo>
                  <a:pt x="89205" y="14552"/>
                </a:lnTo>
                <a:lnTo>
                  <a:pt x="94193" y="15244"/>
                </a:lnTo>
                <a:lnTo>
                  <a:pt x="99181" y="16341"/>
                </a:lnTo>
                <a:lnTo>
                  <a:pt x="104201" y="17800"/>
                </a:lnTo>
                <a:lnTo>
                  <a:pt x="109205" y="19679"/>
                </a:lnTo>
                <a:lnTo>
                  <a:pt x="120000" y="9005"/>
                </a:lnTo>
                <a:lnTo>
                  <a:pt x="118835" y="8449"/>
                </a:lnTo>
                <a:lnTo>
                  <a:pt x="117671" y="7892"/>
                </a:lnTo>
                <a:lnTo>
                  <a:pt x="116506" y="7366"/>
                </a:lnTo>
                <a:lnTo>
                  <a:pt x="115342" y="6855"/>
                </a:lnTo>
                <a:lnTo>
                  <a:pt x="114162" y="6359"/>
                </a:lnTo>
                <a:lnTo>
                  <a:pt x="112981" y="5893"/>
                </a:lnTo>
                <a:lnTo>
                  <a:pt x="111817" y="5427"/>
                </a:lnTo>
                <a:lnTo>
                  <a:pt x="110621" y="4991"/>
                </a:lnTo>
                <a:lnTo>
                  <a:pt x="109441" y="4585"/>
                </a:lnTo>
                <a:lnTo>
                  <a:pt x="108261" y="4179"/>
                </a:lnTo>
                <a:lnTo>
                  <a:pt x="107065" y="3803"/>
                </a:lnTo>
                <a:lnTo>
                  <a:pt x="105885" y="3457"/>
                </a:lnTo>
                <a:lnTo>
                  <a:pt x="104704" y="3096"/>
                </a:lnTo>
                <a:lnTo>
                  <a:pt x="103509" y="2796"/>
                </a:lnTo>
                <a:lnTo>
                  <a:pt x="102328" y="2480"/>
                </a:lnTo>
                <a:lnTo>
                  <a:pt x="101148" y="2194"/>
                </a:lnTo>
                <a:lnTo>
                  <a:pt x="99937" y="1924"/>
                </a:lnTo>
                <a:lnTo>
                  <a:pt x="98756" y="1683"/>
                </a:lnTo>
                <a:lnTo>
                  <a:pt x="97560" y="1443"/>
                </a:lnTo>
                <a:lnTo>
                  <a:pt x="96365" y="1232"/>
                </a:lnTo>
                <a:lnTo>
                  <a:pt x="95184" y="1037"/>
                </a:lnTo>
                <a:lnTo>
                  <a:pt x="93988" y="841"/>
                </a:lnTo>
                <a:lnTo>
                  <a:pt x="92793" y="676"/>
                </a:lnTo>
                <a:lnTo>
                  <a:pt x="91597" y="526"/>
                </a:lnTo>
                <a:lnTo>
                  <a:pt x="90416" y="420"/>
                </a:lnTo>
                <a:lnTo>
                  <a:pt x="89221" y="300"/>
                </a:lnTo>
                <a:lnTo>
                  <a:pt x="88040" y="195"/>
                </a:lnTo>
                <a:lnTo>
                  <a:pt x="86860" y="135"/>
                </a:lnTo>
                <a:lnTo>
                  <a:pt x="85664" y="60"/>
                </a:lnTo>
                <a:lnTo>
                  <a:pt x="84484" y="30"/>
                </a:lnTo>
                <a:lnTo>
                  <a:pt x="83304" y="0"/>
                </a:lnTo>
                <a:lnTo>
                  <a:pt x="82108" y="0"/>
                </a:lnTo>
                <a:lnTo>
                  <a:pt x="78095" y="105"/>
                </a:lnTo>
                <a:lnTo>
                  <a:pt x="74114" y="375"/>
                </a:lnTo>
                <a:lnTo>
                  <a:pt x="70165" y="841"/>
                </a:lnTo>
                <a:lnTo>
                  <a:pt x="66231" y="1518"/>
                </a:lnTo>
                <a:lnTo>
                  <a:pt x="62376" y="2345"/>
                </a:lnTo>
                <a:lnTo>
                  <a:pt x="58568" y="3337"/>
                </a:lnTo>
                <a:lnTo>
                  <a:pt x="54822" y="4510"/>
                </a:lnTo>
                <a:lnTo>
                  <a:pt x="51140" y="5863"/>
                </a:lnTo>
                <a:lnTo>
                  <a:pt x="47537" y="7366"/>
                </a:lnTo>
                <a:lnTo>
                  <a:pt x="44012" y="9035"/>
                </a:lnTo>
                <a:lnTo>
                  <a:pt x="40582" y="10854"/>
                </a:lnTo>
                <a:lnTo>
                  <a:pt x="37246" y="12823"/>
                </a:lnTo>
                <a:lnTo>
                  <a:pt x="34004" y="14928"/>
                </a:lnTo>
                <a:lnTo>
                  <a:pt x="30857" y="17213"/>
                </a:lnTo>
                <a:lnTo>
                  <a:pt x="27836" y="19619"/>
                </a:lnTo>
                <a:lnTo>
                  <a:pt x="24925" y="22159"/>
                </a:lnTo>
                <a:lnTo>
                  <a:pt x="22155" y="24820"/>
                </a:lnTo>
                <a:lnTo>
                  <a:pt x="19512" y="27617"/>
                </a:lnTo>
                <a:lnTo>
                  <a:pt x="17010" y="30548"/>
                </a:lnTo>
                <a:lnTo>
                  <a:pt x="14634" y="33585"/>
                </a:lnTo>
                <a:lnTo>
                  <a:pt x="12431" y="36757"/>
                </a:lnTo>
                <a:lnTo>
                  <a:pt x="10385" y="40020"/>
                </a:lnTo>
                <a:lnTo>
                  <a:pt x="8497" y="43417"/>
                </a:lnTo>
                <a:lnTo>
                  <a:pt x="6782" y="46920"/>
                </a:lnTo>
                <a:lnTo>
                  <a:pt x="5255" y="50498"/>
                </a:lnTo>
                <a:lnTo>
                  <a:pt x="3886" y="54181"/>
                </a:lnTo>
                <a:lnTo>
                  <a:pt x="2738" y="57985"/>
                </a:lnTo>
                <a:lnTo>
                  <a:pt x="1762" y="61849"/>
                </a:lnTo>
                <a:lnTo>
                  <a:pt x="1007" y="65818"/>
                </a:lnTo>
                <a:lnTo>
                  <a:pt x="440" y="69862"/>
                </a:lnTo>
                <a:lnTo>
                  <a:pt x="110" y="73981"/>
                </a:lnTo>
                <a:lnTo>
                  <a:pt x="0" y="7817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lIns="60941" tIns="30462" rIns="60941" bIns="30462" anchor="t" anchorCtr="0">
            <a:noAutofit/>
          </a:bodyPr>
          <a:lstStyle/>
          <a:p>
            <a:endParaRPr sz="1200">
              <a:solidFill>
                <a:srgbClr val="414955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6" name="Shape 2142"/>
          <p:cNvCxnSpPr/>
          <p:nvPr/>
        </p:nvCxnSpPr>
        <p:spPr>
          <a:xfrm>
            <a:off x="3912766" y="2319803"/>
            <a:ext cx="758790" cy="0"/>
          </a:xfrm>
          <a:prstGeom prst="straightConnector1">
            <a:avLst/>
          </a:prstGeom>
          <a:noFill/>
          <a:ln w="9525" cap="flat" cmpd="sng">
            <a:solidFill>
              <a:srgbClr val="6F7C8F"/>
            </a:solidFill>
            <a:prstDash val="solid"/>
            <a:miter/>
            <a:headEnd type="none" w="med" len="med"/>
            <a:tailEnd type="oval" w="med" len="med"/>
          </a:ln>
        </p:spPr>
      </p:cxnSp>
      <p:cxnSp>
        <p:nvCxnSpPr>
          <p:cNvPr id="2" name="Shape 2144"/>
          <p:cNvCxnSpPr/>
          <p:nvPr/>
        </p:nvCxnSpPr>
        <p:spPr>
          <a:xfrm rot="10800000" flipH="1">
            <a:off x="6635831" y="3318150"/>
            <a:ext cx="1046017" cy="1"/>
          </a:xfrm>
          <a:prstGeom prst="straightConnector1">
            <a:avLst/>
          </a:prstGeom>
          <a:noFill/>
          <a:ln w="9525" cap="flat" cmpd="sng">
            <a:solidFill>
              <a:srgbClr val="6F7C8F"/>
            </a:solidFill>
            <a:prstDash val="solid"/>
            <a:miter/>
            <a:headEnd type="oval" w="med" len="med"/>
            <a:tailEnd type="none" w="med" len="med"/>
          </a:ln>
        </p:spPr>
      </p:cxnSp>
      <p:sp>
        <p:nvSpPr>
          <p:cNvPr id="34" name="Shape 2146"/>
          <p:cNvSpPr/>
          <p:nvPr/>
        </p:nvSpPr>
        <p:spPr>
          <a:xfrm>
            <a:off x="3406594" y="2066716"/>
            <a:ext cx="506173" cy="506173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6F7C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0941" tIns="30462" rIns="60941" bIns="30462" anchor="ctr" anchorCtr="0">
            <a:noAutofit/>
          </a:bodyPr>
          <a:lstStyle/>
          <a:p>
            <a:pPr algn="ctr"/>
            <a:endParaRPr sz="120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" name="Shape 2148"/>
          <p:cNvSpPr/>
          <p:nvPr/>
        </p:nvSpPr>
        <p:spPr>
          <a:xfrm>
            <a:off x="3541289" y="2207191"/>
            <a:ext cx="242961" cy="2417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917" y="5342"/>
                </a:moveTo>
                <a:lnTo>
                  <a:pt x="115890" y="5136"/>
                </a:lnTo>
                <a:lnTo>
                  <a:pt x="115273" y="5136"/>
                </a:lnTo>
                <a:lnTo>
                  <a:pt x="114657" y="4726"/>
                </a:lnTo>
                <a:lnTo>
                  <a:pt x="114041" y="5136"/>
                </a:lnTo>
                <a:lnTo>
                  <a:pt x="113424" y="5342"/>
                </a:lnTo>
                <a:lnTo>
                  <a:pt x="112602" y="5547"/>
                </a:lnTo>
                <a:lnTo>
                  <a:pt x="111986" y="5958"/>
                </a:lnTo>
                <a:lnTo>
                  <a:pt x="111369" y="6369"/>
                </a:lnTo>
                <a:lnTo>
                  <a:pt x="101301" y="16643"/>
                </a:lnTo>
                <a:lnTo>
                  <a:pt x="99041" y="14589"/>
                </a:lnTo>
                <a:lnTo>
                  <a:pt x="96986" y="12739"/>
                </a:lnTo>
                <a:lnTo>
                  <a:pt x="94726" y="11095"/>
                </a:lnTo>
                <a:lnTo>
                  <a:pt x="92260" y="9452"/>
                </a:lnTo>
                <a:lnTo>
                  <a:pt x="89794" y="8219"/>
                </a:lnTo>
                <a:lnTo>
                  <a:pt x="87328" y="6780"/>
                </a:lnTo>
                <a:lnTo>
                  <a:pt x="84657" y="5547"/>
                </a:lnTo>
                <a:lnTo>
                  <a:pt x="81986" y="4315"/>
                </a:lnTo>
                <a:lnTo>
                  <a:pt x="79315" y="3287"/>
                </a:lnTo>
                <a:lnTo>
                  <a:pt x="76643" y="2465"/>
                </a:lnTo>
                <a:lnTo>
                  <a:pt x="73972" y="1643"/>
                </a:lnTo>
                <a:lnTo>
                  <a:pt x="71095" y="1027"/>
                </a:lnTo>
                <a:lnTo>
                  <a:pt x="68424" y="616"/>
                </a:lnTo>
                <a:lnTo>
                  <a:pt x="65547" y="205"/>
                </a:lnTo>
                <a:lnTo>
                  <a:pt x="62671" y="0"/>
                </a:lnTo>
                <a:lnTo>
                  <a:pt x="59794" y="0"/>
                </a:lnTo>
                <a:lnTo>
                  <a:pt x="56917" y="205"/>
                </a:lnTo>
                <a:lnTo>
                  <a:pt x="53835" y="410"/>
                </a:lnTo>
                <a:lnTo>
                  <a:pt x="50958" y="616"/>
                </a:lnTo>
                <a:lnTo>
                  <a:pt x="47876" y="1232"/>
                </a:lnTo>
                <a:lnTo>
                  <a:pt x="45000" y="1849"/>
                </a:lnTo>
                <a:lnTo>
                  <a:pt x="42328" y="2671"/>
                </a:lnTo>
                <a:lnTo>
                  <a:pt x="39452" y="3698"/>
                </a:lnTo>
                <a:lnTo>
                  <a:pt x="36575" y="4726"/>
                </a:lnTo>
                <a:lnTo>
                  <a:pt x="33904" y="5958"/>
                </a:lnTo>
                <a:lnTo>
                  <a:pt x="31232" y="7191"/>
                </a:lnTo>
                <a:lnTo>
                  <a:pt x="28767" y="8835"/>
                </a:lnTo>
                <a:lnTo>
                  <a:pt x="26301" y="10273"/>
                </a:lnTo>
                <a:lnTo>
                  <a:pt x="23835" y="11917"/>
                </a:lnTo>
                <a:lnTo>
                  <a:pt x="21575" y="13767"/>
                </a:lnTo>
                <a:lnTo>
                  <a:pt x="19520" y="15616"/>
                </a:lnTo>
                <a:lnTo>
                  <a:pt x="17465" y="17465"/>
                </a:lnTo>
                <a:lnTo>
                  <a:pt x="15410" y="19726"/>
                </a:lnTo>
                <a:lnTo>
                  <a:pt x="13767" y="21780"/>
                </a:lnTo>
                <a:lnTo>
                  <a:pt x="11917" y="24041"/>
                </a:lnTo>
                <a:lnTo>
                  <a:pt x="10068" y="26301"/>
                </a:lnTo>
                <a:lnTo>
                  <a:pt x="8630" y="28767"/>
                </a:lnTo>
                <a:lnTo>
                  <a:pt x="7191" y="31438"/>
                </a:lnTo>
                <a:lnTo>
                  <a:pt x="5958" y="33904"/>
                </a:lnTo>
                <a:lnTo>
                  <a:pt x="4520" y="36780"/>
                </a:lnTo>
                <a:lnTo>
                  <a:pt x="3493" y="39452"/>
                </a:lnTo>
                <a:lnTo>
                  <a:pt x="2671" y="42328"/>
                </a:lnTo>
                <a:lnTo>
                  <a:pt x="1643" y="45205"/>
                </a:lnTo>
                <a:lnTo>
                  <a:pt x="1027" y="48082"/>
                </a:lnTo>
                <a:lnTo>
                  <a:pt x="616" y="50958"/>
                </a:lnTo>
                <a:lnTo>
                  <a:pt x="205" y="54041"/>
                </a:lnTo>
                <a:lnTo>
                  <a:pt x="0" y="56917"/>
                </a:lnTo>
                <a:lnTo>
                  <a:pt x="0" y="59999"/>
                </a:lnTo>
                <a:lnTo>
                  <a:pt x="0" y="62876"/>
                </a:lnTo>
                <a:lnTo>
                  <a:pt x="205" y="66164"/>
                </a:lnTo>
                <a:lnTo>
                  <a:pt x="616" y="69041"/>
                </a:lnTo>
                <a:lnTo>
                  <a:pt x="1027" y="72123"/>
                </a:lnTo>
                <a:lnTo>
                  <a:pt x="1643" y="75000"/>
                </a:lnTo>
                <a:lnTo>
                  <a:pt x="2671" y="77671"/>
                </a:lnTo>
                <a:lnTo>
                  <a:pt x="3493" y="80547"/>
                </a:lnTo>
                <a:lnTo>
                  <a:pt x="4520" y="83424"/>
                </a:lnTo>
                <a:lnTo>
                  <a:pt x="5958" y="86095"/>
                </a:lnTo>
                <a:lnTo>
                  <a:pt x="7191" y="88767"/>
                </a:lnTo>
                <a:lnTo>
                  <a:pt x="8630" y="91232"/>
                </a:lnTo>
                <a:lnTo>
                  <a:pt x="10068" y="93493"/>
                </a:lnTo>
                <a:lnTo>
                  <a:pt x="11917" y="95958"/>
                </a:lnTo>
                <a:lnTo>
                  <a:pt x="13767" y="98219"/>
                </a:lnTo>
                <a:lnTo>
                  <a:pt x="15410" y="100479"/>
                </a:lnTo>
                <a:lnTo>
                  <a:pt x="17465" y="102534"/>
                </a:lnTo>
                <a:lnTo>
                  <a:pt x="19520" y="104383"/>
                </a:lnTo>
                <a:lnTo>
                  <a:pt x="21575" y="106232"/>
                </a:lnTo>
                <a:lnTo>
                  <a:pt x="23835" y="108082"/>
                </a:lnTo>
                <a:lnTo>
                  <a:pt x="26301" y="109726"/>
                </a:lnTo>
                <a:lnTo>
                  <a:pt x="28767" y="111369"/>
                </a:lnTo>
                <a:lnTo>
                  <a:pt x="31232" y="112602"/>
                </a:lnTo>
                <a:lnTo>
                  <a:pt x="33904" y="114041"/>
                </a:lnTo>
                <a:lnTo>
                  <a:pt x="36575" y="115273"/>
                </a:lnTo>
                <a:lnTo>
                  <a:pt x="39452" y="116506"/>
                </a:lnTo>
                <a:lnTo>
                  <a:pt x="42328" y="117328"/>
                </a:lnTo>
                <a:lnTo>
                  <a:pt x="45000" y="118150"/>
                </a:lnTo>
                <a:lnTo>
                  <a:pt x="47876" y="118767"/>
                </a:lnTo>
                <a:lnTo>
                  <a:pt x="50958" y="119383"/>
                </a:lnTo>
                <a:lnTo>
                  <a:pt x="53835" y="119794"/>
                </a:lnTo>
                <a:lnTo>
                  <a:pt x="56917" y="119999"/>
                </a:lnTo>
                <a:lnTo>
                  <a:pt x="59794" y="119999"/>
                </a:lnTo>
                <a:lnTo>
                  <a:pt x="63082" y="119999"/>
                </a:lnTo>
                <a:lnTo>
                  <a:pt x="66575" y="119794"/>
                </a:lnTo>
                <a:lnTo>
                  <a:pt x="69863" y="119383"/>
                </a:lnTo>
                <a:lnTo>
                  <a:pt x="72945" y="118561"/>
                </a:lnTo>
                <a:lnTo>
                  <a:pt x="76232" y="117739"/>
                </a:lnTo>
                <a:lnTo>
                  <a:pt x="79315" y="116917"/>
                </a:lnTo>
                <a:lnTo>
                  <a:pt x="82397" y="115684"/>
                </a:lnTo>
                <a:lnTo>
                  <a:pt x="85273" y="114452"/>
                </a:lnTo>
                <a:lnTo>
                  <a:pt x="88561" y="112808"/>
                </a:lnTo>
                <a:lnTo>
                  <a:pt x="91438" y="111369"/>
                </a:lnTo>
                <a:lnTo>
                  <a:pt x="94109" y="109520"/>
                </a:lnTo>
                <a:lnTo>
                  <a:pt x="96780" y="107465"/>
                </a:lnTo>
                <a:lnTo>
                  <a:pt x="99041" y="105616"/>
                </a:lnTo>
                <a:lnTo>
                  <a:pt x="101506" y="103356"/>
                </a:lnTo>
                <a:lnTo>
                  <a:pt x="103972" y="100890"/>
                </a:lnTo>
                <a:lnTo>
                  <a:pt x="106027" y="98424"/>
                </a:lnTo>
                <a:lnTo>
                  <a:pt x="106438" y="97602"/>
                </a:lnTo>
                <a:lnTo>
                  <a:pt x="106643" y="96780"/>
                </a:lnTo>
                <a:lnTo>
                  <a:pt x="106438" y="95753"/>
                </a:lnTo>
                <a:lnTo>
                  <a:pt x="106027" y="95136"/>
                </a:lnTo>
                <a:lnTo>
                  <a:pt x="95136" y="84246"/>
                </a:lnTo>
                <a:lnTo>
                  <a:pt x="94315" y="83835"/>
                </a:lnTo>
                <a:lnTo>
                  <a:pt x="93287" y="83630"/>
                </a:lnTo>
                <a:lnTo>
                  <a:pt x="92260" y="83835"/>
                </a:lnTo>
                <a:lnTo>
                  <a:pt x="91643" y="84452"/>
                </a:lnTo>
                <a:lnTo>
                  <a:pt x="90000" y="86301"/>
                </a:lnTo>
                <a:lnTo>
                  <a:pt x="88561" y="87945"/>
                </a:lnTo>
                <a:lnTo>
                  <a:pt x="86917" y="89589"/>
                </a:lnTo>
                <a:lnTo>
                  <a:pt x="85068" y="91232"/>
                </a:lnTo>
                <a:lnTo>
                  <a:pt x="83424" y="92465"/>
                </a:lnTo>
                <a:lnTo>
                  <a:pt x="81369" y="93698"/>
                </a:lnTo>
                <a:lnTo>
                  <a:pt x="79520" y="94931"/>
                </a:lnTo>
                <a:lnTo>
                  <a:pt x="77465" y="95958"/>
                </a:lnTo>
                <a:lnTo>
                  <a:pt x="75410" y="96986"/>
                </a:lnTo>
                <a:lnTo>
                  <a:pt x="73356" y="97808"/>
                </a:lnTo>
                <a:lnTo>
                  <a:pt x="71095" y="98424"/>
                </a:lnTo>
                <a:lnTo>
                  <a:pt x="69041" y="99041"/>
                </a:lnTo>
                <a:lnTo>
                  <a:pt x="66780" y="99657"/>
                </a:lnTo>
                <a:lnTo>
                  <a:pt x="64520" y="99863"/>
                </a:lnTo>
                <a:lnTo>
                  <a:pt x="62260" y="100068"/>
                </a:lnTo>
                <a:lnTo>
                  <a:pt x="59794" y="100068"/>
                </a:lnTo>
                <a:lnTo>
                  <a:pt x="55890" y="99863"/>
                </a:lnTo>
                <a:lnTo>
                  <a:pt x="51780" y="99246"/>
                </a:lnTo>
                <a:lnTo>
                  <a:pt x="48082" y="98219"/>
                </a:lnTo>
                <a:lnTo>
                  <a:pt x="44383" y="96986"/>
                </a:lnTo>
                <a:lnTo>
                  <a:pt x="40684" y="95136"/>
                </a:lnTo>
                <a:lnTo>
                  <a:pt x="37397" y="93082"/>
                </a:lnTo>
                <a:lnTo>
                  <a:pt x="34315" y="90821"/>
                </a:lnTo>
                <a:lnTo>
                  <a:pt x="31643" y="88150"/>
                </a:lnTo>
                <a:lnTo>
                  <a:pt x="28972" y="85684"/>
                </a:lnTo>
                <a:lnTo>
                  <a:pt x="26712" y="82397"/>
                </a:lnTo>
                <a:lnTo>
                  <a:pt x="24863" y="79109"/>
                </a:lnTo>
                <a:lnTo>
                  <a:pt x="23013" y="75616"/>
                </a:lnTo>
                <a:lnTo>
                  <a:pt x="21575" y="71917"/>
                </a:lnTo>
                <a:lnTo>
                  <a:pt x="20547" y="68013"/>
                </a:lnTo>
                <a:lnTo>
                  <a:pt x="20136" y="64109"/>
                </a:lnTo>
                <a:lnTo>
                  <a:pt x="19931" y="59999"/>
                </a:lnTo>
                <a:lnTo>
                  <a:pt x="20136" y="56095"/>
                </a:lnTo>
                <a:lnTo>
                  <a:pt x="20547" y="51986"/>
                </a:lnTo>
                <a:lnTo>
                  <a:pt x="21575" y="48287"/>
                </a:lnTo>
                <a:lnTo>
                  <a:pt x="23013" y="44589"/>
                </a:lnTo>
                <a:lnTo>
                  <a:pt x="24863" y="40890"/>
                </a:lnTo>
                <a:lnTo>
                  <a:pt x="26712" y="37602"/>
                </a:lnTo>
                <a:lnTo>
                  <a:pt x="28972" y="34520"/>
                </a:lnTo>
                <a:lnTo>
                  <a:pt x="31643" y="31643"/>
                </a:lnTo>
                <a:lnTo>
                  <a:pt x="34315" y="29178"/>
                </a:lnTo>
                <a:lnTo>
                  <a:pt x="37397" y="26712"/>
                </a:lnTo>
                <a:lnTo>
                  <a:pt x="40684" y="24863"/>
                </a:lnTo>
                <a:lnTo>
                  <a:pt x="44383" y="23219"/>
                </a:lnTo>
                <a:lnTo>
                  <a:pt x="48082" y="21780"/>
                </a:lnTo>
                <a:lnTo>
                  <a:pt x="51780" y="20753"/>
                </a:lnTo>
                <a:lnTo>
                  <a:pt x="55890" y="20136"/>
                </a:lnTo>
                <a:lnTo>
                  <a:pt x="59794" y="19931"/>
                </a:lnTo>
                <a:lnTo>
                  <a:pt x="63904" y="20136"/>
                </a:lnTo>
                <a:lnTo>
                  <a:pt x="67397" y="20547"/>
                </a:lnTo>
                <a:lnTo>
                  <a:pt x="71095" y="21369"/>
                </a:lnTo>
                <a:lnTo>
                  <a:pt x="74589" y="22602"/>
                </a:lnTo>
                <a:lnTo>
                  <a:pt x="77876" y="24041"/>
                </a:lnTo>
                <a:lnTo>
                  <a:pt x="81164" y="26095"/>
                </a:lnTo>
                <a:lnTo>
                  <a:pt x="84246" y="28150"/>
                </a:lnTo>
                <a:lnTo>
                  <a:pt x="87123" y="30821"/>
                </a:lnTo>
                <a:lnTo>
                  <a:pt x="76438" y="41506"/>
                </a:lnTo>
                <a:lnTo>
                  <a:pt x="75821" y="42123"/>
                </a:lnTo>
                <a:lnTo>
                  <a:pt x="75410" y="42739"/>
                </a:lnTo>
                <a:lnTo>
                  <a:pt x="75205" y="43356"/>
                </a:lnTo>
                <a:lnTo>
                  <a:pt x="75000" y="44178"/>
                </a:lnTo>
                <a:lnTo>
                  <a:pt x="74794" y="44794"/>
                </a:lnTo>
                <a:lnTo>
                  <a:pt x="75000" y="45410"/>
                </a:lnTo>
                <a:lnTo>
                  <a:pt x="75000" y="46027"/>
                </a:lnTo>
                <a:lnTo>
                  <a:pt x="75410" y="47054"/>
                </a:lnTo>
                <a:lnTo>
                  <a:pt x="76027" y="48287"/>
                </a:lnTo>
                <a:lnTo>
                  <a:pt x="77054" y="49109"/>
                </a:lnTo>
                <a:lnTo>
                  <a:pt x="78493" y="49931"/>
                </a:lnTo>
                <a:lnTo>
                  <a:pt x="79726" y="50136"/>
                </a:lnTo>
                <a:lnTo>
                  <a:pt x="114863" y="50136"/>
                </a:lnTo>
                <a:lnTo>
                  <a:pt x="115890" y="49931"/>
                </a:lnTo>
                <a:lnTo>
                  <a:pt x="116917" y="49726"/>
                </a:lnTo>
                <a:lnTo>
                  <a:pt x="117739" y="49109"/>
                </a:lnTo>
                <a:lnTo>
                  <a:pt x="118356" y="48493"/>
                </a:lnTo>
                <a:lnTo>
                  <a:pt x="119178" y="47671"/>
                </a:lnTo>
                <a:lnTo>
                  <a:pt x="119589" y="47054"/>
                </a:lnTo>
                <a:lnTo>
                  <a:pt x="119794" y="46027"/>
                </a:lnTo>
                <a:lnTo>
                  <a:pt x="119999" y="45000"/>
                </a:lnTo>
                <a:lnTo>
                  <a:pt x="119999" y="9863"/>
                </a:lnTo>
                <a:lnTo>
                  <a:pt x="119794" y="8424"/>
                </a:lnTo>
                <a:lnTo>
                  <a:pt x="119178" y="7191"/>
                </a:lnTo>
                <a:lnTo>
                  <a:pt x="118150" y="6164"/>
                </a:lnTo>
                <a:lnTo>
                  <a:pt x="116917" y="534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" name="Shape 2154"/>
          <p:cNvSpPr/>
          <p:nvPr/>
        </p:nvSpPr>
        <p:spPr>
          <a:xfrm>
            <a:off x="7681849" y="3065064"/>
            <a:ext cx="506173" cy="506173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6F7C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0941" tIns="30462" rIns="60941" bIns="30462" anchor="ctr" anchorCtr="0">
            <a:noAutofit/>
          </a:bodyPr>
          <a:lstStyle/>
          <a:p>
            <a:pPr algn="ctr"/>
            <a:endParaRPr sz="120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" name="Shape 2155"/>
          <p:cNvSpPr/>
          <p:nvPr/>
        </p:nvSpPr>
        <p:spPr>
          <a:xfrm>
            <a:off x="7803487" y="3193020"/>
            <a:ext cx="262896" cy="2516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46490"/>
                </a:moveTo>
                <a:lnTo>
                  <a:pt x="120000" y="45894"/>
                </a:lnTo>
                <a:lnTo>
                  <a:pt x="119810" y="45298"/>
                </a:lnTo>
                <a:lnTo>
                  <a:pt x="119241" y="44701"/>
                </a:lnTo>
                <a:lnTo>
                  <a:pt x="118862" y="44105"/>
                </a:lnTo>
                <a:lnTo>
                  <a:pt x="118293" y="43708"/>
                </a:lnTo>
                <a:lnTo>
                  <a:pt x="117725" y="43509"/>
                </a:lnTo>
                <a:lnTo>
                  <a:pt x="116966" y="43311"/>
                </a:lnTo>
                <a:lnTo>
                  <a:pt x="115829" y="43112"/>
                </a:lnTo>
                <a:lnTo>
                  <a:pt x="79620" y="37549"/>
                </a:lnTo>
                <a:lnTo>
                  <a:pt x="63507" y="3178"/>
                </a:lnTo>
                <a:lnTo>
                  <a:pt x="62559" y="1788"/>
                </a:lnTo>
                <a:lnTo>
                  <a:pt x="61800" y="794"/>
                </a:lnTo>
                <a:lnTo>
                  <a:pt x="61042" y="198"/>
                </a:lnTo>
                <a:lnTo>
                  <a:pt x="59905" y="0"/>
                </a:lnTo>
                <a:lnTo>
                  <a:pt x="58957" y="198"/>
                </a:lnTo>
                <a:lnTo>
                  <a:pt x="57819" y="794"/>
                </a:lnTo>
                <a:lnTo>
                  <a:pt x="57061" y="1788"/>
                </a:lnTo>
                <a:lnTo>
                  <a:pt x="56303" y="3178"/>
                </a:lnTo>
                <a:lnTo>
                  <a:pt x="40189" y="37549"/>
                </a:lnTo>
                <a:lnTo>
                  <a:pt x="3791" y="43112"/>
                </a:lnTo>
                <a:lnTo>
                  <a:pt x="3033" y="43311"/>
                </a:lnTo>
                <a:lnTo>
                  <a:pt x="2274" y="43509"/>
                </a:lnTo>
                <a:lnTo>
                  <a:pt x="1327" y="43708"/>
                </a:lnTo>
                <a:lnTo>
                  <a:pt x="947" y="44105"/>
                </a:lnTo>
                <a:lnTo>
                  <a:pt x="379" y="44701"/>
                </a:lnTo>
                <a:lnTo>
                  <a:pt x="189" y="45298"/>
                </a:lnTo>
                <a:lnTo>
                  <a:pt x="0" y="45894"/>
                </a:lnTo>
                <a:lnTo>
                  <a:pt x="0" y="46490"/>
                </a:lnTo>
                <a:lnTo>
                  <a:pt x="0" y="47483"/>
                </a:lnTo>
                <a:lnTo>
                  <a:pt x="379" y="48278"/>
                </a:lnTo>
                <a:lnTo>
                  <a:pt x="947" y="49072"/>
                </a:lnTo>
                <a:lnTo>
                  <a:pt x="1516" y="50264"/>
                </a:lnTo>
                <a:lnTo>
                  <a:pt x="28056" y="77086"/>
                </a:lnTo>
                <a:lnTo>
                  <a:pt x="21611" y="114834"/>
                </a:lnTo>
                <a:lnTo>
                  <a:pt x="21611" y="115629"/>
                </a:lnTo>
                <a:lnTo>
                  <a:pt x="21611" y="116225"/>
                </a:lnTo>
                <a:lnTo>
                  <a:pt x="21611" y="116821"/>
                </a:lnTo>
                <a:lnTo>
                  <a:pt x="21800" y="117814"/>
                </a:lnTo>
                <a:lnTo>
                  <a:pt x="21990" y="118410"/>
                </a:lnTo>
                <a:lnTo>
                  <a:pt x="22369" y="118807"/>
                </a:lnTo>
                <a:lnTo>
                  <a:pt x="22748" y="119205"/>
                </a:lnTo>
                <a:lnTo>
                  <a:pt x="23317" y="119801"/>
                </a:lnTo>
                <a:lnTo>
                  <a:pt x="23886" y="120000"/>
                </a:lnTo>
                <a:lnTo>
                  <a:pt x="24454" y="120000"/>
                </a:lnTo>
                <a:lnTo>
                  <a:pt x="25971" y="119801"/>
                </a:lnTo>
                <a:lnTo>
                  <a:pt x="27677" y="119006"/>
                </a:lnTo>
                <a:lnTo>
                  <a:pt x="59905" y="101324"/>
                </a:lnTo>
                <a:lnTo>
                  <a:pt x="92322" y="119006"/>
                </a:lnTo>
                <a:lnTo>
                  <a:pt x="93649" y="119801"/>
                </a:lnTo>
                <a:lnTo>
                  <a:pt x="95165" y="120000"/>
                </a:lnTo>
                <a:lnTo>
                  <a:pt x="95734" y="120000"/>
                </a:lnTo>
                <a:lnTo>
                  <a:pt x="96492" y="119801"/>
                </a:lnTo>
                <a:lnTo>
                  <a:pt x="97061" y="119205"/>
                </a:lnTo>
                <a:lnTo>
                  <a:pt x="97440" y="118807"/>
                </a:lnTo>
                <a:lnTo>
                  <a:pt x="97630" y="118410"/>
                </a:lnTo>
                <a:lnTo>
                  <a:pt x="98009" y="117814"/>
                </a:lnTo>
                <a:lnTo>
                  <a:pt x="98009" y="116821"/>
                </a:lnTo>
                <a:lnTo>
                  <a:pt x="98009" y="116225"/>
                </a:lnTo>
                <a:lnTo>
                  <a:pt x="98009" y="115430"/>
                </a:lnTo>
                <a:lnTo>
                  <a:pt x="98009" y="114834"/>
                </a:lnTo>
                <a:lnTo>
                  <a:pt x="91943" y="77086"/>
                </a:lnTo>
                <a:lnTo>
                  <a:pt x="118104" y="50264"/>
                </a:lnTo>
                <a:lnTo>
                  <a:pt x="118862" y="49072"/>
                </a:lnTo>
                <a:lnTo>
                  <a:pt x="119620" y="48278"/>
                </a:lnTo>
                <a:lnTo>
                  <a:pt x="119810" y="47483"/>
                </a:lnTo>
                <a:lnTo>
                  <a:pt x="120000" y="4649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Rectangle 11"/>
          <p:cNvSpPr/>
          <p:nvPr/>
        </p:nvSpPr>
        <p:spPr>
          <a:xfrm>
            <a:off x="8279742" y="2740951"/>
            <a:ext cx="1349581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源代码文件</a:t>
            </a:r>
          </a:p>
        </p:txBody>
      </p:sp>
      <p:sp>
        <p:nvSpPr>
          <p:cNvPr id="46" name="Rectangle 11"/>
          <p:cNvSpPr/>
          <p:nvPr/>
        </p:nvSpPr>
        <p:spPr>
          <a:xfrm>
            <a:off x="962319" y="2159279"/>
            <a:ext cx="2347553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基于天气温度决定是否出去玩</a:t>
            </a:r>
          </a:p>
        </p:txBody>
      </p:sp>
      <p:sp>
        <p:nvSpPr>
          <p:cNvPr id="47" name="Rectangle 11"/>
          <p:cNvSpPr/>
          <p:nvPr/>
        </p:nvSpPr>
        <p:spPr>
          <a:xfrm>
            <a:off x="1960291" y="1835166"/>
            <a:ext cx="1349581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功能简述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45DCBFE-D04B-4A01-8033-AC2FABE0D4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1306" y="3092157"/>
            <a:ext cx="3580504" cy="132876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826F601-8FF9-49B2-8D5B-5885AE0169A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09661" y="3193020"/>
            <a:ext cx="3785644" cy="9368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源代码解读</a:t>
            </a:r>
          </a:p>
        </p:txBody>
      </p:sp>
      <p:sp>
        <p:nvSpPr>
          <p:cNvPr id="11" name="Овал 4"/>
          <p:cNvSpPr/>
          <p:nvPr/>
        </p:nvSpPr>
        <p:spPr>
          <a:xfrm>
            <a:off x="1260693" y="4928340"/>
            <a:ext cx="191992" cy="1919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65"/>
          </a:p>
        </p:txBody>
      </p:sp>
      <p:sp>
        <p:nvSpPr>
          <p:cNvPr id="12" name="Овал 5"/>
          <p:cNvSpPr/>
          <p:nvPr/>
        </p:nvSpPr>
        <p:spPr>
          <a:xfrm>
            <a:off x="8940361" y="4928340"/>
            <a:ext cx="191992" cy="191992"/>
          </a:xfrm>
          <a:prstGeom prst="ellipse">
            <a:avLst/>
          </a:prstGeom>
          <a:solidFill>
            <a:srgbClr val="41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65"/>
          </a:p>
        </p:txBody>
      </p:sp>
      <p:sp>
        <p:nvSpPr>
          <p:cNvPr id="2" name="Овал 6"/>
          <p:cNvSpPr/>
          <p:nvPr/>
        </p:nvSpPr>
        <p:spPr>
          <a:xfrm>
            <a:off x="5100527" y="4918261"/>
            <a:ext cx="191992" cy="1919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65"/>
          </a:p>
        </p:txBody>
      </p:sp>
      <p:cxnSp>
        <p:nvCxnSpPr>
          <p:cNvPr id="14" name="Прямая соединительная линия 8"/>
          <p:cNvCxnSpPr/>
          <p:nvPr/>
        </p:nvCxnSpPr>
        <p:spPr>
          <a:xfrm flipV="1">
            <a:off x="1452685" y="5023782"/>
            <a:ext cx="3647842" cy="10080"/>
          </a:xfrm>
          <a:prstGeom prst="line">
            <a:avLst/>
          </a:prstGeom>
          <a:ln w="19050">
            <a:solidFill>
              <a:srgbClr val="4149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9"/>
          <p:cNvCxnSpPr/>
          <p:nvPr/>
        </p:nvCxnSpPr>
        <p:spPr>
          <a:xfrm flipV="1">
            <a:off x="5292519" y="5016450"/>
            <a:ext cx="3647842" cy="10080"/>
          </a:xfrm>
          <a:prstGeom prst="line">
            <a:avLst/>
          </a:prstGeom>
          <a:ln w="19050">
            <a:solidFill>
              <a:srgbClr val="4149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ятиугольник 10"/>
          <p:cNvSpPr/>
          <p:nvPr/>
        </p:nvSpPr>
        <p:spPr>
          <a:xfrm rot="5400000">
            <a:off x="876712" y="3773593"/>
            <a:ext cx="959953" cy="959959"/>
          </a:xfrm>
          <a:prstGeom prst="homePlate">
            <a:avLst>
              <a:gd name="adj" fmla="val 2653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65"/>
          </a:p>
        </p:txBody>
      </p:sp>
      <p:sp>
        <p:nvSpPr>
          <p:cNvPr id="17" name="Пятиугольник 11"/>
          <p:cNvSpPr/>
          <p:nvPr/>
        </p:nvSpPr>
        <p:spPr>
          <a:xfrm rot="5400000">
            <a:off x="4716547" y="3774228"/>
            <a:ext cx="959953" cy="959959"/>
          </a:xfrm>
          <a:prstGeom prst="homePlate">
            <a:avLst>
              <a:gd name="adj" fmla="val 2653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65"/>
          </a:p>
        </p:txBody>
      </p:sp>
      <p:sp>
        <p:nvSpPr>
          <p:cNvPr id="18" name="Пятиугольник 12"/>
          <p:cNvSpPr/>
          <p:nvPr/>
        </p:nvSpPr>
        <p:spPr>
          <a:xfrm rot="5400000">
            <a:off x="8556381" y="3773884"/>
            <a:ext cx="959953" cy="959959"/>
          </a:xfrm>
          <a:prstGeom prst="homePlate">
            <a:avLst>
              <a:gd name="adj" fmla="val 2653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65" dirty="0"/>
          </a:p>
        </p:txBody>
      </p:sp>
      <p:cxnSp>
        <p:nvCxnSpPr>
          <p:cNvPr id="19" name="Прямая соединительная линия 13"/>
          <p:cNvCxnSpPr/>
          <p:nvPr/>
        </p:nvCxnSpPr>
        <p:spPr>
          <a:xfrm flipV="1">
            <a:off x="9051500" y="5014813"/>
            <a:ext cx="3117323" cy="1"/>
          </a:xfrm>
          <a:prstGeom prst="line">
            <a:avLst/>
          </a:prstGeom>
          <a:ln w="19050">
            <a:solidFill>
              <a:srgbClr val="4149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72767" y="2390647"/>
            <a:ext cx="3082752" cy="9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顶层文件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Tx/>
              <a:buChar char="-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Tx/>
              <a:buChar char="-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写入数据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Tx/>
              <a:buChar char="-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调用底层类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72768" y="2110744"/>
            <a:ext cx="2322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DecisionTree.java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716544" y="2390647"/>
            <a:ext cx="3082752" cy="9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与训练处理数据相关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Tx/>
              <a:buChar char="-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计算信息熵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Tx/>
              <a:buChar char="-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根据信息熵增益率剪枝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Tx/>
              <a:buChar char="-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对数据结构的操作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716545" y="2110744"/>
            <a:ext cx="2051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InfoGain.java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556378" y="2390647"/>
            <a:ext cx="3082752" cy="9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自定义的数据结构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Tx/>
              <a:buChar char="-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基于单向链表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Tx/>
              <a:buChar char="-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</a:t>
            </a:r>
          </a:p>
          <a:p>
            <a:pPr marL="171450" indent="-171450">
              <a:lnSpc>
                <a:spcPct val="125000"/>
              </a:lnSpc>
              <a:buFontTx/>
              <a:buChar char="-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DecisionTree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的应用环境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556379" y="2110744"/>
            <a:ext cx="1838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TreeNode.java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Oval 10">
            <a:extLst>
              <a:ext uri="{FF2B5EF4-FFF2-40B4-BE49-F238E27FC236}">
                <a16:creationId xmlns:a16="http://schemas.microsoft.com/office/drawing/2014/main" id="{97DD3034-F50C-4C60-8C8B-677DB7CBC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956" y="3861355"/>
            <a:ext cx="741466" cy="7397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4" name="Oval 10">
            <a:extLst>
              <a:ext uri="{FF2B5EF4-FFF2-40B4-BE49-F238E27FC236}">
                <a16:creationId xmlns:a16="http://schemas.microsoft.com/office/drawing/2014/main" id="{94C362F3-CF48-479B-B767-E571B7F32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767" y="3862728"/>
            <a:ext cx="741466" cy="7397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5" name="Oval 10">
            <a:extLst>
              <a:ext uri="{FF2B5EF4-FFF2-40B4-BE49-F238E27FC236}">
                <a16:creationId xmlns:a16="http://schemas.microsoft.com/office/drawing/2014/main" id="{E6D47E3F-68F9-4CD5-8669-13AFDBC80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790" y="3854023"/>
            <a:ext cx="741466" cy="7397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02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DecisionTree.java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A585AAD-F91D-4B1D-A257-BB3740497EA6}"/>
              </a:ext>
            </a:extLst>
          </p:cNvPr>
          <p:cNvSpPr txBox="1"/>
          <p:nvPr/>
        </p:nvSpPr>
        <p:spPr>
          <a:xfrm>
            <a:off x="986642" y="1308970"/>
            <a:ext cx="393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类方法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35A7A0A-1630-46CD-8C5B-9E28EEE95773}"/>
              </a:ext>
            </a:extLst>
          </p:cNvPr>
          <p:cNvCxnSpPr/>
          <p:nvPr/>
        </p:nvCxnSpPr>
        <p:spPr>
          <a:xfrm>
            <a:off x="5414481" y="888715"/>
            <a:ext cx="41097" cy="5645649"/>
          </a:xfrm>
          <a:prstGeom prst="line">
            <a:avLst/>
          </a:prstGeom>
          <a:ln>
            <a:solidFill>
              <a:srgbClr val="63636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52B690A-645B-4C7E-8DAF-AC5264C8C7A8}"/>
              </a:ext>
            </a:extLst>
          </p:cNvPr>
          <p:cNvSpPr txBox="1"/>
          <p:nvPr/>
        </p:nvSpPr>
        <p:spPr>
          <a:xfrm>
            <a:off x="6096000" y="1281649"/>
            <a:ext cx="393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流程图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D3E0D154-EEA5-4478-9972-860AC07AF1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4548" y="1828513"/>
            <a:ext cx="4618759" cy="35705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D5AE3AB-C2BF-4500-8F61-06B0D15BD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651" y="1828513"/>
            <a:ext cx="6524172" cy="41732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InfoGain.java &amp; TreeNode.java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7633FA0-038C-4A5F-B393-24189FA9D75D}"/>
              </a:ext>
            </a:extLst>
          </p:cNvPr>
          <p:cNvGrpSpPr/>
          <p:nvPr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91775EC3-6523-410C-A53F-762D9F1A8407}"/>
                </a:ext>
              </a:extLst>
            </p:cNvPr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6">
              <a:extLst>
                <a:ext uri="{FF2B5EF4-FFF2-40B4-BE49-F238E27FC236}">
                  <a16:creationId xmlns:a16="http://schemas.microsoft.com/office/drawing/2014/main" id="{13FE2C39-5A4A-4618-8EA1-AD4561E2EB8F}"/>
                </a:ext>
              </a:extLst>
            </p:cNvPr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CA67C4E8-9413-4C52-8F09-884A53B52975}"/>
              </a:ext>
            </a:extLst>
          </p:cNvPr>
          <p:cNvSpPr txBox="1"/>
          <p:nvPr/>
        </p:nvSpPr>
        <p:spPr>
          <a:xfrm>
            <a:off x="986642" y="1308970"/>
            <a:ext cx="393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InfoGain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类方法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23C7662-B7FE-4AB7-B359-CB05A846CE7A}"/>
              </a:ext>
            </a:extLst>
          </p:cNvPr>
          <p:cNvCxnSpPr/>
          <p:nvPr/>
        </p:nvCxnSpPr>
        <p:spPr>
          <a:xfrm>
            <a:off x="5725646" y="934221"/>
            <a:ext cx="41097" cy="5645649"/>
          </a:xfrm>
          <a:prstGeom prst="line">
            <a:avLst/>
          </a:prstGeom>
          <a:ln>
            <a:solidFill>
              <a:srgbClr val="63636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7640A1C-87CA-4034-A7E9-7D0112850E7C}"/>
              </a:ext>
            </a:extLst>
          </p:cNvPr>
          <p:cNvSpPr txBox="1"/>
          <p:nvPr/>
        </p:nvSpPr>
        <p:spPr>
          <a:xfrm>
            <a:off x="6258865" y="1281649"/>
            <a:ext cx="393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TreeNode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类方法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375FB4B1-1125-4C26-9C43-E977B9C7A0C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4274" y="1931545"/>
            <a:ext cx="4971772" cy="253257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8851C47F-1D30-43EE-B469-07A92E84D07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48072" y="1931546"/>
            <a:ext cx="4852854" cy="246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820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千图网海量PPT模板www.58pic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733</Words>
  <Application>Microsoft Office PowerPoint</Application>
  <PresentationFormat>宽屏</PresentationFormat>
  <Paragraphs>188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FuturaBookC</vt:lpstr>
      <vt:lpstr>等线</vt:lpstr>
      <vt:lpstr>等线 Light</vt:lpstr>
      <vt:lpstr>微软雅黑</vt:lpstr>
      <vt:lpstr>Arial</vt:lpstr>
      <vt:lpstr>Calibri</vt:lpstr>
      <vt:lpstr>千图网海量PPT模板www.58pic.com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诺 陈</cp:lastModifiedBy>
  <cp:revision>90</cp:revision>
  <dcterms:created xsi:type="dcterms:W3CDTF">2018-03-08T13:14:00Z</dcterms:created>
  <dcterms:modified xsi:type="dcterms:W3CDTF">2019-05-15T12:12:40Z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