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550" r:id="rId3"/>
    <p:sldId id="537" r:id="rId4"/>
    <p:sldId id="554" r:id="rId5"/>
    <p:sldId id="555" r:id="rId6"/>
    <p:sldId id="281" r:id="rId7"/>
    <p:sldId id="559" r:id="rId8"/>
    <p:sldId id="557" r:id="rId9"/>
    <p:sldId id="536" r:id="rId10"/>
    <p:sldId id="263" r:id="rId11"/>
    <p:sldId id="284" r:id="rId12"/>
    <p:sldId id="270" r:id="rId13"/>
    <p:sldId id="552" r:id="rId14"/>
    <p:sldId id="553" r:id="rId15"/>
    <p:sldId id="556" r:id="rId16"/>
    <p:sldId id="267" r:id="rId17"/>
    <p:sldId id="558" r:id="rId18"/>
    <p:sldId id="538" r:id="rId19"/>
    <p:sldId id="560" r:id="rId20"/>
    <p:sldId id="561" r:id="rId21"/>
    <p:sldId id="551" r:id="rId22"/>
    <p:sldId id="291" r:id="rId23"/>
    <p:sldId id="562" r:id="rId24"/>
    <p:sldId id="535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102"/>
    <a:srgbClr val="CAAD02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16" autoAdjust="0"/>
  </p:normalViewPr>
  <p:slideViewPr>
    <p:cSldViewPr snapToGrid="0">
      <p:cViewPr varScale="1">
        <p:scale>
          <a:sx n="47" d="100"/>
          <a:sy n="47" d="100"/>
        </p:scale>
        <p:origin x="51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36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3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0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34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88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74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9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6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39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9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处于安全和经济方面的考虑，会让学生在</a:t>
            </a:r>
            <a:r>
              <a:rPr lang="en-US" altLang="zh-CN" dirty="0"/>
              <a:t>VR</a:t>
            </a:r>
            <a:r>
              <a:rPr lang="zh-CN" altLang="en-US" dirty="0"/>
              <a:t>环境中做实验，</a:t>
            </a:r>
            <a:endParaRPr lang="en-US" altLang="zh-CN" dirty="0"/>
          </a:p>
          <a:p>
            <a:r>
              <a:rPr lang="zh-CN" altLang="en-US" dirty="0"/>
              <a:t>然而如何让学生快速的找到实验器具成为了一个问题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我们的项目期望能够通过基于</a:t>
            </a:r>
            <a:r>
              <a:rPr lang="en-US" altLang="zh-CN" dirty="0"/>
              <a:t>VR</a:t>
            </a:r>
            <a:r>
              <a:rPr lang="zh-CN" altLang="en-US" dirty="0"/>
              <a:t>简笔画的模型检索一定程度上解决这个问题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输入信息方式的创新</a:t>
            </a:r>
            <a:endParaRPr lang="en-US" altLang="zh-CN" dirty="0"/>
          </a:p>
          <a:p>
            <a:r>
              <a:rPr lang="zh-CN" altLang="en-US" dirty="0"/>
              <a:t>（针对模型检索的输入的创新）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9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4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3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408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164151" y="2640842"/>
            <a:ext cx="5390189" cy="4585471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3669481" y="2848511"/>
            <a:ext cx="350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中期答辩</a:t>
            </a:r>
            <a:endParaRPr kumimoji="0" lang="en-US" altLang="zh-CN" sz="48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152979" y="3637423"/>
            <a:ext cx="549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基于</a:t>
            </a:r>
            <a:r>
              <a:rPr kumimoji="0" lang="en-US" altLang="zh-CN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简笔画</a:t>
            </a:r>
            <a:endParaRPr kumimoji="0" lang="en-US" altLang="zh-CN" sz="54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的模型检索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D127A4-7F7A-4005-AE99-F70F5CFE61DC}"/>
              </a:ext>
            </a:extLst>
          </p:cNvPr>
          <p:cNvSpPr txBox="1"/>
          <p:nvPr/>
        </p:nvSpPr>
        <p:spPr>
          <a:xfrm>
            <a:off x="8234059" y="4846176"/>
            <a:ext cx="3659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小组成员：</a:t>
            </a:r>
            <a:endParaRPr lang="en-US" altLang="zh-CN" sz="2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罗宇辰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516030910101</a:t>
            </a: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陈志扬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516030910347</a:t>
            </a: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    诺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516030910199</a:t>
            </a:r>
            <a:endParaRPr lang="zh-CN" altLang="en-US" sz="2800" b="1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100BBA-3035-47A7-9F64-853AF529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2" y="1126890"/>
            <a:ext cx="7888238" cy="49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2045986" y="228215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B38B34C6-3C13-41A8-9773-6F35FCDBDDD3}"/>
              </a:ext>
            </a:extLst>
          </p:cNvPr>
          <p:cNvSpPr/>
          <p:nvPr/>
        </p:nvSpPr>
        <p:spPr>
          <a:xfrm>
            <a:off x="5232502" y="2232479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15253" y="225485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7153265" y="3481618"/>
            <a:ext cx="4726723" cy="1251725"/>
            <a:chOff x="5982583" y="874707"/>
            <a:chExt cx="3955981" cy="66144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MATLAB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脚本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384142" y="1162087"/>
              <a:ext cx="2934588" cy="3740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调用</a:t>
              </a: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Python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脚本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批量处理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94AEA9-F052-4BCE-8759-48CF4B0EAA2C}"/>
              </a:ext>
            </a:extLst>
          </p:cNvPr>
          <p:cNvGrpSpPr/>
          <p:nvPr/>
        </p:nvGrpSpPr>
        <p:grpSpPr>
          <a:xfrm>
            <a:off x="4625201" y="3527017"/>
            <a:ext cx="2560347" cy="1390056"/>
            <a:chOff x="6818250" y="865572"/>
            <a:chExt cx="2934589" cy="78322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1DF447-6874-4D70-83F8-6D558007D97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3294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Python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脚本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BDC1DE-0FA2-4525-B67D-A79A352B9C8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988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渲染场景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导出三视图图片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2C503F-418B-4C95-8C3F-625E4FC5C09D}"/>
              </a:ext>
            </a:extLst>
          </p:cNvPr>
          <p:cNvGrpSpPr/>
          <p:nvPr/>
        </p:nvGrpSpPr>
        <p:grpSpPr>
          <a:xfrm>
            <a:off x="1363613" y="3466516"/>
            <a:ext cx="3440678" cy="1593353"/>
            <a:chOff x="6746911" y="900478"/>
            <a:chExt cx="3005928" cy="96387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A83D9-B5B3-4B51-9568-282AE6FB17A6}"/>
                </a:ext>
              </a:extLst>
            </p:cNvPr>
            <p:cNvSpPr txBox="1"/>
            <p:nvPr/>
          </p:nvSpPr>
          <p:spPr>
            <a:xfrm>
              <a:off x="6746911" y="900478"/>
              <a:ext cx="2695205" cy="353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Blender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场景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99887B-3C46-4E34-82F1-E0CA09E1427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6144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3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个</a:t>
              </a: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Camera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改变模型</a:t>
              </a: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Material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调整模型重心、尺寸</a:t>
              </a: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505310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模型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-&gt;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三视图</a:t>
            </a:r>
          </a:p>
        </p:txBody>
      </p:sp>
    </p:spTree>
    <p:extLst>
      <p:ext uri="{BB962C8B-B14F-4D97-AF65-F5344CB8AC3E}">
        <p14:creationId xmlns:p14="http://schemas.microsoft.com/office/powerpoint/2010/main" val="8414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80744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三视图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E328B26E-6D75-4D77-A411-2330BCE0EB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383" t="38431"/>
          <a:stretch/>
        </p:blipFill>
        <p:spPr>
          <a:xfrm>
            <a:off x="2693600" y="1218553"/>
            <a:ext cx="8125286" cy="4033637"/>
          </a:xfrm>
          <a:prstGeom prst="rect">
            <a:avLst/>
          </a:prstGeom>
        </p:spPr>
      </p:pic>
      <p:sp>
        <p:nvSpPr>
          <p:cNvPr id="55" name="任意多边形 11">
            <a:extLst>
              <a:ext uri="{FF2B5EF4-FFF2-40B4-BE49-F238E27FC236}">
                <a16:creationId xmlns:a16="http://schemas.microsoft.com/office/drawing/2014/main" id="{1B314BDE-8750-4293-82D2-D0A017280F8E}"/>
              </a:ext>
            </a:extLst>
          </p:cNvPr>
          <p:cNvSpPr/>
          <p:nvPr/>
        </p:nvSpPr>
        <p:spPr>
          <a:xfrm>
            <a:off x="2969433" y="423341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6" name="任意多边形 11">
            <a:extLst>
              <a:ext uri="{FF2B5EF4-FFF2-40B4-BE49-F238E27FC236}">
                <a16:creationId xmlns:a16="http://schemas.microsoft.com/office/drawing/2014/main" id="{4514002F-930F-49DB-A3F6-530408D65CFB}"/>
              </a:ext>
            </a:extLst>
          </p:cNvPr>
          <p:cNvSpPr/>
          <p:nvPr/>
        </p:nvSpPr>
        <p:spPr>
          <a:xfrm>
            <a:off x="5760337" y="3429000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7" name="任意多边形 11">
            <a:extLst>
              <a:ext uri="{FF2B5EF4-FFF2-40B4-BE49-F238E27FC236}">
                <a16:creationId xmlns:a16="http://schemas.microsoft.com/office/drawing/2014/main" id="{87C36223-0412-49C6-A6F6-D09471AC22FB}"/>
              </a:ext>
            </a:extLst>
          </p:cNvPr>
          <p:cNvSpPr/>
          <p:nvPr/>
        </p:nvSpPr>
        <p:spPr>
          <a:xfrm>
            <a:off x="8663019" y="406103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8215B5-BD9D-417F-953B-6B016CEA8DEC}"/>
              </a:ext>
            </a:extLst>
          </p:cNvPr>
          <p:cNvSpPr txBox="1"/>
          <p:nvPr/>
        </p:nvSpPr>
        <p:spPr>
          <a:xfrm>
            <a:off x="1981862" y="3799424"/>
            <a:ext cx="292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Blender</a:t>
            </a:r>
            <a:endParaRPr lang="zh-CN" altLang="en-US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9A9653-9ACA-4FB9-A07E-7EB589701AA7}"/>
              </a:ext>
            </a:extLst>
          </p:cNvPr>
          <p:cNvSpPr txBox="1"/>
          <p:nvPr/>
        </p:nvSpPr>
        <p:spPr>
          <a:xfrm>
            <a:off x="5171057" y="2905780"/>
            <a:ext cx="224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Python</a:t>
            </a:r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渲染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0CF8E9-D83B-417E-BF7E-F626D36750E2}"/>
              </a:ext>
            </a:extLst>
          </p:cNvPr>
          <p:cNvSpPr txBox="1"/>
          <p:nvPr/>
        </p:nvSpPr>
        <p:spPr>
          <a:xfrm>
            <a:off x="7969972" y="4950260"/>
            <a:ext cx="306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Matlab</a:t>
            </a:r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批量处理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BA0579-2A05-474D-B002-DA46489B7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9" y="1906484"/>
            <a:ext cx="3281386" cy="1671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F9C2D8-6B49-4A08-B32A-058A29799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194" y="1605810"/>
            <a:ext cx="3061033" cy="1216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48C9A3-6BF6-46A2-A43B-7BD81BE37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136" y="5424568"/>
            <a:ext cx="3061033" cy="12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80744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轮廓提取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7F99EC-1674-40B6-86BD-6071CB90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15" y="1618132"/>
            <a:ext cx="8097979" cy="29640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7C3D3C-46C3-4044-A39D-EE1AA60C57C7}"/>
              </a:ext>
            </a:extLst>
          </p:cNvPr>
          <p:cNvSpPr txBox="1"/>
          <p:nvPr/>
        </p:nvSpPr>
        <p:spPr>
          <a:xfrm>
            <a:off x="2961640" y="4870536"/>
            <a:ext cx="62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均值滤波后的灰度图像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/Canny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算子边缘检测结果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/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外轮廓</a:t>
            </a:r>
          </a:p>
        </p:txBody>
      </p:sp>
    </p:spTree>
    <p:extLst>
      <p:ext uri="{BB962C8B-B14F-4D97-AF65-F5344CB8AC3E}">
        <p14:creationId xmlns:p14="http://schemas.microsoft.com/office/powerpoint/2010/main" val="17733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80744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特征提取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——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尝试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1 SIFT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算子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C17537-EB6A-48F6-9E12-F2DA8920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14" y="1589232"/>
            <a:ext cx="4349293" cy="33057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BBDC05-1E74-4857-A541-1B4EE0557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94" y="1589232"/>
            <a:ext cx="4271526" cy="33057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49AE82-1ED1-4539-A773-E155AC1546DD}"/>
              </a:ext>
            </a:extLst>
          </p:cNvPr>
          <p:cNvSpPr txBox="1"/>
          <p:nvPr/>
        </p:nvSpPr>
        <p:spPr>
          <a:xfrm>
            <a:off x="1672645" y="5084102"/>
            <a:ext cx="31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使用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SIFT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对原图进行特征提取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DCC454-FD24-4179-BC18-150A8F07C284}"/>
              </a:ext>
            </a:extLst>
          </p:cNvPr>
          <p:cNvSpPr txBox="1"/>
          <p:nvPr/>
        </p:nvSpPr>
        <p:spPr>
          <a:xfrm>
            <a:off x="7231932" y="5084102"/>
            <a:ext cx="358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使用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SIFT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对轮廓图进行特征提取</a:t>
            </a:r>
          </a:p>
        </p:txBody>
      </p:sp>
    </p:spTree>
    <p:extLst>
      <p:ext uri="{BB962C8B-B14F-4D97-AF65-F5344CB8AC3E}">
        <p14:creationId xmlns:p14="http://schemas.microsoft.com/office/powerpoint/2010/main" val="1177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4" y="270357"/>
            <a:ext cx="612971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特征提取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——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尝试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2 Fourier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DCC454-FD24-4179-BC18-150A8F07C284}"/>
              </a:ext>
            </a:extLst>
          </p:cNvPr>
          <p:cNvSpPr txBox="1"/>
          <p:nvPr/>
        </p:nvSpPr>
        <p:spPr>
          <a:xfrm>
            <a:off x="3139440" y="4899436"/>
            <a:ext cx="76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原始轮廓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/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高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degree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描述子逆变换轮廓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/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低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Degree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描述子逆变换轮廓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28E7BA-1920-42F2-AA61-A1E54D40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23" y="1443225"/>
            <a:ext cx="9430477" cy="29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3698240" y="2698780"/>
            <a:ext cx="223467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支持向量机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23908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把匹配问题看作一个分类问题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对输入的数据分类到不同模型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769269" y="2629439"/>
            <a:ext cx="164615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K</a:t>
            </a: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最近邻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6" y="4184434"/>
            <a:ext cx="223908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KNN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使用最近的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个邻居的类别作为输入的类别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特征匹配</a:t>
            </a:r>
          </a:p>
        </p:txBody>
      </p:sp>
    </p:spTree>
    <p:extLst>
      <p:ext uri="{BB962C8B-B14F-4D97-AF65-F5344CB8AC3E}">
        <p14:creationId xmlns:p14="http://schemas.microsoft.com/office/powerpoint/2010/main" val="1227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4" y="270357"/>
            <a:ext cx="612971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特征匹配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08370-33C1-46F7-B179-BC31359C5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1385252"/>
            <a:ext cx="8031886" cy="49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4917" y="1208885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190669" y="2064445"/>
            <a:ext cx="5501101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4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工作安排与完成情况</a:t>
            </a:r>
          </a:p>
        </p:txBody>
      </p:sp>
    </p:spTree>
    <p:extLst>
      <p:ext uri="{BB962C8B-B14F-4D97-AF65-F5344CB8AC3E}">
        <p14:creationId xmlns:p14="http://schemas.microsoft.com/office/powerpoint/2010/main" val="28001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713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6483494" y="1440884"/>
            <a:ext cx="1865236" cy="850161"/>
            <a:chOff x="6818250" y="865572"/>
            <a:chExt cx="2934589" cy="72608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520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16-18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2" y="1249941"/>
              <a:ext cx="2934587" cy="3417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大作业答辩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4474390" y="2898412"/>
            <a:ext cx="1529775" cy="1198981"/>
            <a:chOff x="6818250" y="865572"/>
            <a:chExt cx="2934589" cy="9384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058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11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0" y="1249941"/>
              <a:ext cx="2934589" cy="5540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中期答辩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7119592" y="3490392"/>
            <a:ext cx="3349416" cy="1491095"/>
            <a:chOff x="6818250" y="865572"/>
            <a:chExt cx="2934589" cy="120549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522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12-15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8211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完善交互模块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提高模型检索准确度效率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439841" y="3944186"/>
            <a:ext cx="3121679" cy="1841642"/>
            <a:chOff x="6535099" y="865572"/>
            <a:chExt cx="3121679" cy="136601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794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6-10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535099" y="1249941"/>
              <a:ext cx="3121679" cy="9816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√ </a:t>
              </a: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搭建具有基础功能的</a:t>
              </a: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程序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√ 搭建具有一定准确度的模型检索系统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29413"/>
            <a:ext cx="382328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开题报告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——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2530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104881B4-D6EE-42DC-B116-C2F7FC536450}"/>
              </a:ext>
            </a:extLst>
          </p:cNvPr>
          <p:cNvSpPr/>
          <p:nvPr/>
        </p:nvSpPr>
        <p:spPr>
          <a:xfrm>
            <a:off x="5089437" y="108422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8979505A-82C5-45C8-9420-C5B61F0BB17B}"/>
              </a:ext>
            </a:extLst>
          </p:cNvPr>
          <p:cNvSpPr/>
          <p:nvPr/>
        </p:nvSpPr>
        <p:spPr>
          <a:xfrm>
            <a:off x="5089437" y="216590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91B72F95-7FA5-48CA-AC65-CADEE2FEE6E0}"/>
              </a:ext>
            </a:extLst>
          </p:cNvPr>
          <p:cNvSpPr/>
          <p:nvPr/>
        </p:nvSpPr>
        <p:spPr>
          <a:xfrm>
            <a:off x="5089437" y="330033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94BEF-18EA-4633-BB51-6835C4716E03}"/>
              </a:ext>
            </a:extLst>
          </p:cNvPr>
          <p:cNvSpPr txBox="1"/>
          <p:nvPr/>
        </p:nvSpPr>
        <p:spPr>
          <a:xfrm>
            <a:off x="6126006" y="1154005"/>
            <a:ext cx="500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主要目标与创新简述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7E076-4CD3-4E17-BB2F-60A759762D63}"/>
              </a:ext>
            </a:extLst>
          </p:cNvPr>
          <p:cNvSpPr txBox="1"/>
          <p:nvPr/>
        </p:nvSpPr>
        <p:spPr>
          <a:xfrm>
            <a:off x="6126006" y="2280479"/>
            <a:ext cx="507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设计思路与</a:t>
            </a:r>
            <a:r>
              <a:rPr lang="en-US" altLang="zh-CN" sz="3600" b="1" dirty="0">
                <a:solidFill>
                  <a:srgbClr val="F4D102"/>
                </a:solidFill>
                <a:latin typeface="Consolas" panose="020B0609020204030204" pitchFamily="49" charset="0"/>
                <a:ea typeface="方正喵呜体" panose="02010600010101010101" pitchFamily="2" charset="-122"/>
              </a:rPr>
              <a:t>HCI</a:t>
            </a:r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思想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114CD6-031C-47FE-99CE-5971B78F1010}"/>
              </a:ext>
            </a:extLst>
          </p:cNvPr>
          <p:cNvSpPr txBox="1"/>
          <p:nvPr/>
        </p:nvSpPr>
        <p:spPr>
          <a:xfrm>
            <a:off x="6126006" y="3391518"/>
            <a:ext cx="49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项目架构与技术方案</a:t>
            </a:r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A7C945AD-FA4B-495A-A5D6-05A7B522B533}"/>
              </a:ext>
            </a:extLst>
          </p:cNvPr>
          <p:cNvSpPr/>
          <p:nvPr/>
        </p:nvSpPr>
        <p:spPr>
          <a:xfrm>
            <a:off x="5089437" y="439793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59B69D-E527-4617-93AA-494F059B839E}"/>
              </a:ext>
            </a:extLst>
          </p:cNvPr>
          <p:cNvSpPr txBox="1"/>
          <p:nvPr/>
        </p:nvSpPr>
        <p:spPr>
          <a:xfrm>
            <a:off x="6126006" y="4489121"/>
            <a:ext cx="44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工作安排与完成情况</a:t>
            </a:r>
          </a:p>
        </p:txBody>
      </p:sp>
      <p:sp>
        <p:nvSpPr>
          <p:cNvPr id="10" name="任意多边形 11">
            <a:extLst>
              <a:ext uri="{FF2B5EF4-FFF2-40B4-BE49-F238E27FC236}">
                <a16:creationId xmlns:a16="http://schemas.microsoft.com/office/drawing/2014/main" id="{5D61ACBD-C20C-4DE6-9DC0-9C2B01CD4576}"/>
              </a:ext>
            </a:extLst>
          </p:cNvPr>
          <p:cNvSpPr/>
          <p:nvPr/>
        </p:nvSpPr>
        <p:spPr>
          <a:xfrm>
            <a:off x="5089437" y="5516207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05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626050-297C-4E0C-B63F-ECCFF2618BCD}"/>
              </a:ext>
            </a:extLst>
          </p:cNvPr>
          <p:cNvSpPr txBox="1"/>
          <p:nvPr/>
        </p:nvSpPr>
        <p:spPr>
          <a:xfrm>
            <a:off x="6126007" y="5586724"/>
            <a:ext cx="376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后续安排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8BFE6A-C40C-493B-B9C7-43F76FF36C55}"/>
              </a:ext>
            </a:extLst>
          </p:cNvPr>
          <p:cNvSpPr txBox="1"/>
          <p:nvPr/>
        </p:nvSpPr>
        <p:spPr>
          <a:xfrm rot="20915362">
            <a:off x="187510" y="2706214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目录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FEF59C-80CA-491D-96DB-E7CC6EC95E4E}"/>
              </a:ext>
            </a:extLst>
          </p:cNvPr>
          <p:cNvCxnSpPr>
            <a:cxnSpLocks/>
          </p:cNvCxnSpPr>
          <p:nvPr/>
        </p:nvCxnSpPr>
        <p:spPr>
          <a:xfrm flipH="1">
            <a:off x="4282411" y="873454"/>
            <a:ext cx="9810" cy="5540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2C9023-58CD-46C6-A505-3887FAE6FA0D}"/>
              </a:ext>
            </a:extLst>
          </p:cNvPr>
          <p:cNvCxnSpPr>
            <a:cxnSpLocks/>
          </p:cNvCxnSpPr>
          <p:nvPr/>
        </p:nvCxnSpPr>
        <p:spPr>
          <a:xfrm>
            <a:off x="4510585" y="873454"/>
            <a:ext cx="0" cy="55409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6543FE-E418-42E8-B89C-39A018B70F00}"/>
              </a:ext>
            </a:extLst>
          </p:cNvPr>
          <p:cNvCxnSpPr/>
          <p:nvPr/>
        </p:nvCxnSpPr>
        <p:spPr>
          <a:xfrm>
            <a:off x="3916907" y="702857"/>
            <a:ext cx="54318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6C5E52-86C6-41E8-A9AC-915665884ABA}"/>
              </a:ext>
            </a:extLst>
          </p:cNvPr>
          <p:cNvCxnSpPr/>
          <p:nvPr/>
        </p:nvCxnSpPr>
        <p:spPr>
          <a:xfrm>
            <a:off x="3916907" y="873454"/>
            <a:ext cx="543180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chenying0907 116">
            <a:extLst>
              <a:ext uri="{FF2B5EF4-FFF2-40B4-BE49-F238E27FC236}">
                <a16:creationId xmlns:a16="http://schemas.microsoft.com/office/drawing/2014/main" id="{C1B48B46-5187-469F-9F03-B164BBE4B56A}"/>
              </a:ext>
            </a:extLst>
          </p:cNvPr>
          <p:cNvGrpSpPr/>
          <p:nvPr/>
        </p:nvGrpSpPr>
        <p:grpSpPr>
          <a:xfrm>
            <a:off x="1205677" y="785523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22" name="椭圆 31">
              <a:extLst>
                <a:ext uri="{FF2B5EF4-FFF2-40B4-BE49-F238E27FC236}">
                  <a16:creationId xmlns:a16="http://schemas.microsoft.com/office/drawing/2014/main" id="{A1ECDDF0-FABD-49C2-8A59-A3A7A176FABE}"/>
                </a:ext>
              </a:extLst>
            </p:cNvPr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23" name="chenying0907 118">
              <a:extLst>
                <a:ext uri="{FF2B5EF4-FFF2-40B4-BE49-F238E27FC236}">
                  <a16:creationId xmlns:a16="http://schemas.microsoft.com/office/drawing/2014/main" id="{F5028B60-630D-4E26-A364-1D67CD80FBD6}"/>
                </a:ext>
              </a:extLst>
            </p:cNvPr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24" name="chenying0907 905">
                <a:extLst>
                  <a:ext uri="{FF2B5EF4-FFF2-40B4-BE49-F238E27FC236}">
                    <a16:creationId xmlns:a16="http://schemas.microsoft.com/office/drawing/2014/main" id="{7C4EEBFA-E777-4C5D-8F79-7D61961F87DC}"/>
                  </a:ext>
                </a:extLst>
              </p:cNvPr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5" name="chenying0907 906">
                <a:extLst>
                  <a:ext uri="{FF2B5EF4-FFF2-40B4-BE49-F238E27FC236}">
                    <a16:creationId xmlns:a16="http://schemas.microsoft.com/office/drawing/2014/main" id="{3623A768-0214-4D2B-832F-E8403DFB8C36}"/>
                  </a:ext>
                </a:extLst>
              </p:cNvPr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6" name="chenying0907 907">
                <a:extLst>
                  <a:ext uri="{FF2B5EF4-FFF2-40B4-BE49-F238E27FC236}">
                    <a16:creationId xmlns:a16="http://schemas.microsoft.com/office/drawing/2014/main" id="{FB44B890-4B02-403A-903B-810744A8BC6F}"/>
                  </a:ext>
                </a:extLst>
              </p:cNvPr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7" name="chenying0907 908">
                <a:extLst>
                  <a:ext uri="{FF2B5EF4-FFF2-40B4-BE49-F238E27FC236}">
                    <a16:creationId xmlns:a16="http://schemas.microsoft.com/office/drawing/2014/main" id="{84389537-A559-4477-890D-51B74EFE6823}"/>
                  </a:ext>
                </a:extLst>
              </p:cNvPr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8" name="chenying0907 909">
                <a:extLst>
                  <a:ext uri="{FF2B5EF4-FFF2-40B4-BE49-F238E27FC236}">
                    <a16:creationId xmlns:a16="http://schemas.microsoft.com/office/drawing/2014/main" id="{DF795E02-096E-475D-A706-8DDA49A9FBD6}"/>
                  </a:ext>
                </a:extLst>
              </p:cNvPr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9" name="chenying0907 910">
                <a:extLst>
                  <a:ext uri="{FF2B5EF4-FFF2-40B4-BE49-F238E27FC236}">
                    <a16:creationId xmlns:a16="http://schemas.microsoft.com/office/drawing/2014/main" id="{9A3EBF08-ED8B-4E8C-A1C1-D135F06FF9D3}"/>
                  </a:ext>
                </a:extLst>
              </p:cNvPr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0" name="chenying0907 911">
                <a:extLst>
                  <a:ext uri="{FF2B5EF4-FFF2-40B4-BE49-F238E27FC236}">
                    <a16:creationId xmlns:a16="http://schemas.microsoft.com/office/drawing/2014/main" id="{7C42926E-2353-4172-A753-B2AFC49F8722}"/>
                  </a:ext>
                </a:extLst>
              </p:cNvPr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1" name="chenying0907 912">
                <a:extLst>
                  <a:ext uri="{FF2B5EF4-FFF2-40B4-BE49-F238E27FC236}">
                    <a16:creationId xmlns:a16="http://schemas.microsoft.com/office/drawing/2014/main" id="{577C0BF4-68C3-475B-A411-E9AC45DC5062}"/>
                  </a:ext>
                </a:extLst>
              </p:cNvPr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chenying0907 913">
                <a:extLst>
                  <a:ext uri="{FF2B5EF4-FFF2-40B4-BE49-F238E27FC236}">
                    <a16:creationId xmlns:a16="http://schemas.microsoft.com/office/drawing/2014/main" id="{4B18BA28-6E47-45F4-A70A-D6C14722A654}"/>
                  </a:ext>
                </a:extLst>
              </p:cNvPr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3" name="chenying0907 914">
                <a:extLst>
                  <a:ext uri="{FF2B5EF4-FFF2-40B4-BE49-F238E27FC236}">
                    <a16:creationId xmlns:a16="http://schemas.microsoft.com/office/drawing/2014/main" id="{B68BCBD5-9DF9-4847-A7F6-3EA7EB4606C7}"/>
                  </a:ext>
                </a:extLst>
              </p:cNvPr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chenying0907 915">
                <a:extLst>
                  <a:ext uri="{FF2B5EF4-FFF2-40B4-BE49-F238E27FC236}">
                    <a16:creationId xmlns:a16="http://schemas.microsoft.com/office/drawing/2014/main" id="{DB6B7D35-3CB5-43ED-8423-EAA25A9E7F2A}"/>
                  </a:ext>
                </a:extLst>
              </p:cNvPr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chenying0907 916">
                <a:extLst>
                  <a:ext uri="{FF2B5EF4-FFF2-40B4-BE49-F238E27FC236}">
                    <a16:creationId xmlns:a16="http://schemas.microsoft.com/office/drawing/2014/main" id="{BD9DEED4-6D45-4CF7-9BA5-449D2853FE04}"/>
                  </a:ext>
                </a:extLst>
              </p:cNvPr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chenying0907 917">
                <a:extLst>
                  <a:ext uri="{FF2B5EF4-FFF2-40B4-BE49-F238E27FC236}">
                    <a16:creationId xmlns:a16="http://schemas.microsoft.com/office/drawing/2014/main" id="{382A3B25-7395-4A1E-8E64-0CCA78C3DBBC}"/>
                  </a:ext>
                </a:extLst>
              </p:cNvPr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chenying0907 918">
                <a:extLst>
                  <a:ext uri="{FF2B5EF4-FFF2-40B4-BE49-F238E27FC236}">
                    <a16:creationId xmlns:a16="http://schemas.microsoft.com/office/drawing/2014/main" id="{DB613F0E-3B96-4694-8F1E-59E3800EEC13}"/>
                  </a:ext>
                </a:extLst>
              </p:cNvPr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8" name="chenying0907 919">
                <a:extLst>
                  <a:ext uri="{FF2B5EF4-FFF2-40B4-BE49-F238E27FC236}">
                    <a16:creationId xmlns:a16="http://schemas.microsoft.com/office/drawing/2014/main" id="{A7F0A257-221C-47F3-BC65-211C9477CE18}"/>
                  </a:ext>
                </a:extLst>
              </p:cNvPr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9" name="chenying0907 920">
                <a:extLst>
                  <a:ext uri="{FF2B5EF4-FFF2-40B4-BE49-F238E27FC236}">
                    <a16:creationId xmlns:a16="http://schemas.microsoft.com/office/drawing/2014/main" id="{8CB8A562-FDB1-4AD4-BCFE-5F2BAA9A81AC}"/>
                  </a:ext>
                </a:extLst>
              </p:cNvPr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chenying0907 921">
                <a:extLst>
                  <a:ext uri="{FF2B5EF4-FFF2-40B4-BE49-F238E27FC236}">
                    <a16:creationId xmlns:a16="http://schemas.microsoft.com/office/drawing/2014/main" id="{61A9CD09-C3FA-4590-82D1-60121D935BFC}"/>
                  </a:ext>
                </a:extLst>
              </p:cNvPr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chenying0907 922">
                <a:extLst>
                  <a:ext uri="{FF2B5EF4-FFF2-40B4-BE49-F238E27FC236}">
                    <a16:creationId xmlns:a16="http://schemas.microsoft.com/office/drawing/2014/main" id="{8FE46398-BDE6-4C03-84FC-B77158432E6C}"/>
                  </a:ext>
                </a:extLst>
              </p:cNvPr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chenying0907 923">
                <a:extLst>
                  <a:ext uri="{FF2B5EF4-FFF2-40B4-BE49-F238E27FC236}">
                    <a16:creationId xmlns:a16="http://schemas.microsoft.com/office/drawing/2014/main" id="{0C9F0819-B768-49C7-B6FE-8E9C5041F335}"/>
                  </a:ext>
                </a:extLst>
              </p:cNvPr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chenying0907 924">
                <a:extLst>
                  <a:ext uri="{FF2B5EF4-FFF2-40B4-BE49-F238E27FC236}">
                    <a16:creationId xmlns:a16="http://schemas.microsoft.com/office/drawing/2014/main" id="{6AD86B48-405C-456D-B8D8-2351170FEA5A}"/>
                  </a:ext>
                </a:extLst>
              </p:cNvPr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4" name="chenying0907 925">
                <a:extLst>
                  <a:ext uri="{FF2B5EF4-FFF2-40B4-BE49-F238E27FC236}">
                    <a16:creationId xmlns:a16="http://schemas.microsoft.com/office/drawing/2014/main" id="{5A69B5BF-49D4-4800-87B6-BC69EB9132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5" name="chenying0907 926">
                <a:extLst>
                  <a:ext uri="{FF2B5EF4-FFF2-40B4-BE49-F238E27FC236}">
                    <a16:creationId xmlns:a16="http://schemas.microsoft.com/office/drawing/2014/main" id="{F65E3D03-B103-419D-ADA3-0FD4D815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6" name="chenying0907 927">
                <a:extLst>
                  <a:ext uri="{FF2B5EF4-FFF2-40B4-BE49-F238E27FC236}">
                    <a16:creationId xmlns:a16="http://schemas.microsoft.com/office/drawing/2014/main" id="{BC8081C7-1701-4615-8991-F372625D3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C473B1B-6BC7-4152-802B-CD298CEE8F06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37B4D-DF35-4437-9149-69A21FD1B92A}"/>
              </a:ext>
            </a:extLst>
          </p:cNvPr>
          <p:cNvSpPr txBox="1"/>
          <p:nvPr/>
        </p:nvSpPr>
        <p:spPr>
          <a:xfrm>
            <a:off x="1866315" y="229413"/>
            <a:ext cx="382328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分工与完成情况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67728-E5F5-4682-98F5-6EAC928A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5" y="1810145"/>
            <a:ext cx="10861375" cy="21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9826" y="1208885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74034" y="1860692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5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834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713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6483494" y="1440884"/>
            <a:ext cx="1865236" cy="850161"/>
            <a:chOff x="6818250" y="865572"/>
            <a:chExt cx="2934589" cy="72608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520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16-18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2" y="1249941"/>
              <a:ext cx="2934587" cy="3417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大作业答辩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4474390" y="2898412"/>
            <a:ext cx="1529775" cy="1198981"/>
            <a:chOff x="6818250" y="865572"/>
            <a:chExt cx="2934589" cy="9384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058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★11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0" y="1249941"/>
              <a:ext cx="2934589" cy="5540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中期答辩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7119592" y="3490392"/>
            <a:ext cx="3349416" cy="1491095"/>
            <a:chOff x="6818250" y="865572"/>
            <a:chExt cx="2934589" cy="120549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522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12-15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8211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完善交互模块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提高模型检索准确度效率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439841" y="3944186"/>
            <a:ext cx="3121679" cy="1841642"/>
            <a:chOff x="6535099" y="865572"/>
            <a:chExt cx="3121679" cy="136601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794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√ </a:t>
              </a: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6-10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535099" y="1249941"/>
              <a:ext cx="3121679" cy="9816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搭建具有基础功能的</a:t>
              </a: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程序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搭建具有一定准确度的模型检索系统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29413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B693FD31-AE0D-4528-8F98-2BC7E7585463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3F5E0-9D64-4EC8-AA0D-A61AE94DF16B}"/>
              </a:ext>
            </a:extLst>
          </p:cNvPr>
          <p:cNvSpPr txBox="1"/>
          <p:nvPr/>
        </p:nvSpPr>
        <p:spPr>
          <a:xfrm>
            <a:off x="1866315" y="229413"/>
            <a:ext cx="382328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后期目标</a:t>
            </a: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03F3CD67-6FFD-4553-A6BA-18F6A936D1DB}"/>
              </a:ext>
            </a:extLst>
          </p:cNvPr>
          <p:cNvSpPr/>
          <p:nvPr/>
        </p:nvSpPr>
        <p:spPr>
          <a:xfrm>
            <a:off x="2045986" y="228215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F1D64A7B-27AA-4DBD-8B0D-E85AF3B1E4F1}"/>
              </a:ext>
            </a:extLst>
          </p:cNvPr>
          <p:cNvSpPr/>
          <p:nvPr/>
        </p:nvSpPr>
        <p:spPr>
          <a:xfrm>
            <a:off x="7995012" y="228215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F86E79-7432-4A5E-97D2-284C8AF50548}"/>
              </a:ext>
            </a:extLst>
          </p:cNvPr>
          <p:cNvGrpSpPr/>
          <p:nvPr/>
        </p:nvGrpSpPr>
        <p:grpSpPr>
          <a:xfrm>
            <a:off x="7387711" y="3576690"/>
            <a:ext cx="3168529" cy="2313387"/>
            <a:chOff x="6818250" y="865572"/>
            <a:chExt cx="3631668" cy="130347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FC4475-6503-44CD-9A50-7CF3D4B1AC0C}"/>
                </a:ext>
              </a:extLst>
            </p:cNvPr>
            <p:cNvSpPr txBox="1"/>
            <p:nvPr/>
          </p:nvSpPr>
          <p:spPr>
            <a:xfrm>
              <a:off x="6818250" y="865572"/>
              <a:ext cx="3631668" cy="3294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模型检索部分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D61673-7A5C-4339-A84E-815FBF2398D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919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提高检索准确率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针对简笔画输入优化特征提取模块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提供快速扩充模型库的方法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1217F2-B034-49D7-BE51-ACD2EEC4ED04}"/>
              </a:ext>
            </a:extLst>
          </p:cNvPr>
          <p:cNvGrpSpPr/>
          <p:nvPr/>
        </p:nvGrpSpPr>
        <p:grpSpPr>
          <a:xfrm>
            <a:off x="1363613" y="3466515"/>
            <a:ext cx="3440678" cy="2208906"/>
            <a:chOff x="6746911" y="900478"/>
            <a:chExt cx="3005928" cy="133623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0A0183-B144-4A1F-AF31-CA31DCCE8D67}"/>
                </a:ext>
              </a:extLst>
            </p:cNvPr>
            <p:cNvSpPr txBox="1"/>
            <p:nvPr/>
          </p:nvSpPr>
          <p:spPr>
            <a:xfrm>
              <a:off x="6746911" y="900478"/>
              <a:ext cx="2695205" cy="353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部分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516873-3E14-415E-BBDA-615A40E780CC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986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增强绘画真实感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提供黑板擦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提供多种颜色和粗细的画笔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提供更加友好的交互体验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9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286785" y="2807375"/>
            <a:ext cx="5256922" cy="4472100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974844" y="3675925"/>
            <a:ext cx="4778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3362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31EDB-632C-46A2-A58F-A6879B218750}"/>
              </a:ext>
            </a:extLst>
          </p:cNvPr>
          <p:cNvSpPr txBox="1"/>
          <p:nvPr/>
        </p:nvSpPr>
        <p:spPr>
          <a:xfrm rot="21158581">
            <a:off x="3229897" y="2418734"/>
            <a:ext cx="5039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Q &amp; A</a:t>
            </a:r>
            <a:endParaRPr lang="zh-CN" altLang="en-US" sz="8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7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40337" y="1498601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672708" y="2319373"/>
            <a:ext cx="4981968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1</a:t>
            </a: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主要目标与创新简述</a:t>
            </a:r>
          </a:p>
        </p:txBody>
      </p:sp>
    </p:spTree>
    <p:extLst>
      <p:ext uri="{BB962C8B-B14F-4D97-AF65-F5344CB8AC3E}">
        <p14:creationId xmlns:p14="http://schemas.microsoft.com/office/powerpoint/2010/main" val="55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1753201" y="2101114"/>
            <a:ext cx="2168545" cy="2759047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6788379" y="1604662"/>
            <a:ext cx="4179504" cy="1343096"/>
            <a:chOff x="6774006" y="571648"/>
            <a:chExt cx="4179504" cy="1343096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774006" y="571648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交互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4135260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中的简笔画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中学生实验的子模块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6938825" y="3977154"/>
            <a:ext cx="3776899" cy="1124223"/>
            <a:chOff x="6724846" y="728965"/>
            <a:chExt cx="3776899" cy="112422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724846" y="728965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模型检索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三维模型的火热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基于内容的模型检索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4721852" y="1814891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4963782" y="3964171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主要目标</a:t>
            </a:r>
          </a:p>
        </p:txBody>
      </p:sp>
    </p:spTree>
    <p:extLst>
      <p:ext uri="{BB962C8B-B14F-4D97-AF65-F5344CB8AC3E}">
        <p14:creationId xmlns:p14="http://schemas.microsoft.com/office/powerpoint/2010/main" val="1208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3126111" y="226668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15253" y="225485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1434076" y="3613877"/>
            <a:ext cx="4726723" cy="1251725"/>
            <a:chOff x="5982583" y="874707"/>
            <a:chExt cx="3955981" cy="66144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</a:t>
              </a: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的三维模型检索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384142" y="1162087"/>
              <a:ext cx="2934588" cy="3740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将</a:t>
              </a: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信息作为输入的基于内容的模型检索</a:t>
              </a: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505310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创新简述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503FE8-0D8B-4F07-8AAE-CE8B5B899246}"/>
              </a:ext>
            </a:extLst>
          </p:cNvPr>
          <p:cNvGrpSpPr/>
          <p:nvPr/>
        </p:nvGrpSpPr>
        <p:grpSpPr>
          <a:xfrm>
            <a:off x="6640594" y="3726678"/>
            <a:ext cx="4726723" cy="948917"/>
            <a:chOff x="5982583" y="874707"/>
            <a:chExt cx="3955981" cy="50143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D8107E-4D38-4E7D-AD9D-CB10F76593AA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输入的特征提取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6E8660-E49D-4C68-B13B-307A55686E33}"/>
                </a:ext>
              </a:extLst>
            </p:cNvPr>
            <p:cNvSpPr txBox="1"/>
            <p:nvPr/>
          </p:nvSpPr>
          <p:spPr>
            <a:xfrm>
              <a:off x="6766791" y="1164713"/>
              <a:ext cx="2934588" cy="2114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下的交互与特征提取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9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2912" y="1734403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084870" y="2412985"/>
            <a:ext cx="6022260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设计思路与</a:t>
            </a:r>
            <a:r>
              <a:rPr lang="en-US" altLang="zh-CN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HCI</a:t>
            </a: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思想</a:t>
            </a:r>
          </a:p>
        </p:txBody>
      </p:sp>
    </p:spTree>
    <p:extLst>
      <p:ext uri="{BB962C8B-B14F-4D97-AF65-F5344CB8AC3E}">
        <p14:creationId xmlns:p14="http://schemas.microsoft.com/office/powerpoint/2010/main" val="803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3714081" y="2456182"/>
            <a:ext cx="2375917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tilt brush</a:t>
            </a:r>
          </a:p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整合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23908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获取绘图信息有难度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相关教程较少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648018" y="2469436"/>
            <a:ext cx="1646150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三维绘图的误差</a:t>
            </a:r>
            <a:endParaRPr lang="en-US" altLang="zh-CN" sz="2800" dirty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6" y="4184434"/>
            <a:ext cx="223908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用户习惯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加权思想处理不同视角实现起来有难度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设计思路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51E42F-87E9-41D1-BC35-2F82BD6AAACC}"/>
              </a:ext>
            </a:extLst>
          </p:cNvPr>
          <p:cNvSpPr txBox="1"/>
          <p:nvPr/>
        </p:nvSpPr>
        <p:spPr>
          <a:xfrm>
            <a:off x="1498862" y="1272619"/>
            <a:ext cx="518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初期想法：</a:t>
            </a:r>
            <a:r>
              <a:rPr lang="en-US" altLang="zh-CN" dirty="0"/>
              <a:t>Tilt brush </a:t>
            </a:r>
            <a:r>
              <a:rPr lang="zh-CN" altLang="en-US" dirty="0"/>
              <a:t>整合进行三维空间画图？</a:t>
            </a:r>
          </a:p>
        </p:txBody>
      </p:sp>
    </p:spTree>
    <p:extLst>
      <p:ext uri="{BB962C8B-B14F-4D97-AF65-F5344CB8AC3E}">
        <p14:creationId xmlns:p14="http://schemas.microsoft.com/office/powerpoint/2010/main" val="21461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3750424" y="3077365"/>
            <a:ext cx="3924436" cy="1257418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4673759" y="5054887"/>
            <a:ext cx="2223618" cy="1009649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7387684" y="5056754"/>
            <a:ext cx="2366332" cy="952016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2215300" y="5109005"/>
            <a:ext cx="2187607" cy="901491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9" name="Freeform 10"/>
          <p:cNvSpPr>
            <a:spLocks/>
          </p:cNvSpPr>
          <p:nvPr/>
        </p:nvSpPr>
        <p:spPr bwMode="auto">
          <a:xfrm flipH="1">
            <a:off x="3809685" y="4272058"/>
            <a:ext cx="670446" cy="962992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 flipH="1">
            <a:off x="5973122" y="4298187"/>
            <a:ext cx="83219" cy="949532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>
            <a:off x="7167814" y="4261037"/>
            <a:ext cx="529472" cy="943182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8162" y="1434824"/>
            <a:ext cx="7371761" cy="584747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空间中固定黑板提供一个二维作画平台</a:t>
            </a:r>
          </a:p>
        </p:txBody>
      </p:sp>
      <p:sp>
        <p:nvSpPr>
          <p:cNvPr id="47" name="矩形 46"/>
          <p:cNvSpPr/>
          <p:nvPr/>
        </p:nvSpPr>
        <p:spPr>
          <a:xfrm>
            <a:off x="4859579" y="5377325"/>
            <a:ext cx="1500331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按键位置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57137" y="5323347"/>
            <a:ext cx="1487771" cy="707858"/>
          </a:xfrm>
          <a:prstGeom prst="rect">
            <a:avLst/>
          </a:prstGeom>
        </p:spPr>
        <p:txBody>
          <a:bodyPr wrap="square" lIns="91412" tIns="45706" rIns="91412" bIns="45706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绘图方式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31272" y="5289521"/>
            <a:ext cx="1787095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图标信息</a:t>
            </a:r>
          </a:p>
          <a:p>
            <a:pPr algn="ct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HCI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思想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512822F0-FF48-4C2C-BBA4-B0D4ABB4B9F4}"/>
              </a:ext>
            </a:extLst>
          </p:cNvPr>
          <p:cNvSpPr>
            <a:spLocks noEditPoints="1"/>
          </p:cNvSpPr>
          <p:nvPr/>
        </p:nvSpPr>
        <p:spPr bwMode="auto">
          <a:xfrm>
            <a:off x="1985584" y="1065164"/>
            <a:ext cx="7975075" cy="1257418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673D93-6B31-4933-A358-419CCCD0182F}"/>
              </a:ext>
            </a:extLst>
          </p:cNvPr>
          <p:cNvSpPr/>
          <p:nvPr/>
        </p:nvSpPr>
        <p:spPr>
          <a:xfrm>
            <a:off x="4160490" y="3188059"/>
            <a:ext cx="3104303" cy="1384966"/>
          </a:xfrm>
          <a:prstGeom prst="rect">
            <a:avLst/>
          </a:prstGeom>
        </p:spPr>
        <p:txBody>
          <a:bodyPr wrap="square" lIns="91412" tIns="45706" rIns="91412" bIns="45706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习惯！习惯！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减少学习成本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EF5A413-1B5F-4715-B923-58B1E5620B4C}"/>
              </a:ext>
            </a:extLst>
          </p:cNvPr>
          <p:cNvSpPr>
            <a:spLocks/>
          </p:cNvSpPr>
          <p:nvPr/>
        </p:nvSpPr>
        <p:spPr bwMode="auto">
          <a:xfrm flipH="1">
            <a:off x="5785568" y="2272633"/>
            <a:ext cx="83219" cy="949532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3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9316" y="1324499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398670" y="2044691"/>
            <a:ext cx="4994193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3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项目架构与技术方案</a:t>
            </a:r>
          </a:p>
        </p:txBody>
      </p:sp>
    </p:spTree>
    <p:extLst>
      <p:ext uri="{BB962C8B-B14F-4D97-AF65-F5344CB8AC3E}">
        <p14:creationId xmlns:p14="http://schemas.microsoft.com/office/powerpoint/2010/main" val="42344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9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4D102"/>
      </a:accent1>
      <a:accent2>
        <a:srgbClr val="2F2F2F"/>
      </a:accent2>
      <a:accent3>
        <a:srgbClr val="F4D102"/>
      </a:accent3>
      <a:accent4>
        <a:srgbClr val="2F2F2F"/>
      </a:accent4>
      <a:accent5>
        <a:srgbClr val="F4D102"/>
      </a:accent5>
      <a:accent6>
        <a:srgbClr val="2F2F2F"/>
      </a:accent6>
      <a:hlink>
        <a:srgbClr val="F4D102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586</Words>
  <Application>Microsoft Office PowerPoint</Application>
  <PresentationFormat>宽屏</PresentationFormat>
  <Paragraphs>167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HappyZcool-2016</vt:lpstr>
      <vt:lpstr>等线</vt:lpstr>
      <vt:lpstr>等线 Light</vt:lpstr>
      <vt:lpstr>方正卡通简体</vt:lpstr>
      <vt:lpstr>方正喵呜体</vt:lpstr>
      <vt:lpstr>中国式手写风</vt:lpstr>
      <vt:lpstr>Arial</vt:lpstr>
      <vt:lpstr>Calibri</vt:lpstr>
      <vt:lpstr>Consolas</vt:lpstr>
      <vt:lpstr>Cooper Std Black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灯泡</dc:title>
  <dc:creator>第一PPT</dc:creator>
  <cp:keywords>www.1ppt.com</cp:keywords>
  <dc:description>www.1ppt.com</dc:description>
  <cp:lastModifiedBy>诺 陈</cp:lastModifiedBy>
  <cp:revision>95</cp:revision>
  <dcterms:created xsi:type="dcterms:W3CDTF">2018-05-16T07:05:28Z</dcterms:created>
  <dcterms:modified xsi:type="dcterms:W3CDTF">2019-05-06T15:46:47Z</dcterms:modified>
</cp:coreProperties>
</file>