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8" r:id="rId2"/>
    <p:sldId id="550" r:id="rId3"/>
    <p:sldId id="537" r:id="rId4"/>
    <p:sldId id="554" r:id="rId5"/>
    <p:sldId id="555" r:id="rId6"/>
    <p:sldId id="263" r:id="rId7"/>
    <p:sldId id="281" r:id="rId8"/>
    <p:sldId id="557" r:id="rId9"/>
    <p:sldId id="383" r:id="rId10"/>
    <p:sldId id="556" r:id="rId11"/>
    <p:sldId id="558" r:id="rId12"/>
    <p:sldId id="536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38" r:id="rId24"/>
    <p:sldId id="267" r:id="rId25"/>
    <p:sldId id="291" r:id="rId26"/>
    <p:sldId id="535" r:id="rId27"/>
    <p:sldId id="53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102"/>
    <a:srgbClr val="CAAD02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16" autoAdjust="0"/>
  </p:normalViewPr>
  <p:slideViewPr>
    <p:cSldViewPr snapToGrid="0">
      <p:cViewPr varScale="1">
        <p:scale>
          <a:sx n="63" d="100"/>
          <a:sy n="63" d="100"/>
        </p:scale>
        <p:origin x="408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5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7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6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7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45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65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1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6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18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53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42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9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88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0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9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处于安全和经济方面的考虑，会让学生在</a:t>
            </a:r>
            <a:r>
              <a:rPr lang="en-US" altLang="zh-CN" dirty="0"/>
              <a:t>VR</a:t>
            </a:r>
            <a:r>
              <a:rPr lang="zh-CN" altLang="en-US" dirty="0"/>
              <a:t>环境中做实验，</a:t>
            </a:r>
            <a:endParaRPr lang="en-US" altLang="zh-CN" dirty="0"/>
          </a:p>
          <a:p>
            <a:r>
              <a:rPr lang="zh-CN" altLang="en-US" dirty="0"/>
              <a:t>然而如何让学生快速的找到实验器具成为了一个问题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我们的项目期望能够通过基于</a:t>
            </a:r>
            <a:r>
              <a:rPr lang="en-US" altLang="zh-CN" dirty="0"/>
              <a:t>VR</a:t>
            </a:r>
            <a:r>
              <a:rPr lang="zh-CN" altLang="en-US" dirty="0"/>
              <a:t>简笔画的模型检索一定程度上解决这个问题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输入信息方式的创新</a:t>
            </a:r>
            <a:endParaRPr lang="en-US" altLang="zh-CN" dirty="0"/>
          </a:p>
          <a:p>
            <a:r>
              <a:rPr lang="zh-CN" altLang="en-US" dirty="0"/>
              <a:t>（针对模型检索的输入的创新）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9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3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408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164151" y="2640842"/>
            <a:ext cx="5390189" cy="4585471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3669481" y="2848511"/>
            <a:ext cx="350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终期答辩</a:t>
            </a:r>
            <a:endParaRPr kumimoji="0" lang="en-US" altLang="zh-CN" sz="48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152979" y="3637423"/>
            <a:ext cx="549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基于</a:t>
            </a:r>
            <a:r>
              <a:rPr kumimoji="0" lang="en-US" altLang="zh-CN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简笔画</a:t>
            </a:r>
            <a:endParaRPr kumimoji="0" lang="en-US" altLang="zh-CN" sz="54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的模型检索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D127A4-7F7A-4005-AE99-F70F5CFE61DC}"/>
              </a:ext>
            </a:extLst>
          </p:cNvPr>
          <p:cNvSpPr txBox="1"/>
          <p:nvPr/>
        </p:nvSpPr>
        <p:spPr>
          <a:xfrm>
            <a:off x="8234059" y="4846176"/>
            <a:ext cx="3659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小组成员：</a:t>
            </a:r>
            <a:endParaRPr lang="en-US" altLang="zh-CN" sz="2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罗宇辰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516030910101</a:t>
            </a: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陈志扬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516030910347</a:t>
            </a: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    诺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516030910199</a:t>
            </a:r>
            <a:endParaRPr lang="zh-CN" altLang="en-US" sz="2800" b="1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3995438" y="2439691"/>
            <a:ext cx="1746801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防止穿过黑板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730014" cy="14773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添加脚本控制画笔与黑板的位置，让画笔永远在黑板的一侧，不会穿过。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693983" y="2285802"/>
            <a:ext cx="1646150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画布轮播框展示返回信息</a:t>
            </a:r>
            <a:endParaRPr lang="en-US" altLang="zh-CN" sz="2400" dirty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5" y="4184434"/>
            <a:ext cx="2999217" cy="14773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轮播框显示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正中间为返回结果的第一个，向两侧降序排列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点击其他图片移到正中间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点击正中间图片确认模型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19158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实现 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---- 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作画 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&amp; 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51E42F-87E9-41D1-BC35-2F82BD6AAACC}"/>
              </a:ext>
            </a:extLst>
          </p:cNvPr>
          <p:cNvSpPr txBox="1"/>
          <p:nvPr/>
        </p:nvSpPr>
        <p:spPr>
          <a:xfrm>
            <a:off x="903419" y="1274645"/>
            <a:ext cx="7495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空间中固定黑板提供一个二维作画平台，抓取画笔进行作画</a:t>
            </a:r>
          </a:p>
        </p:txBody>
      </p:sp>
    </p:spTree>
    <p:extLst>
      <p:ext uri="{BB962C8B-B14F-4D97-AF65-F5344CB8AC3E}">
        <p14:creationId xmlns:p14="http://schemas.microsoft.com/office/powerpoint/2010/main" val="21461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3995438" y="2439691"/>
            <a:ext cx="1746801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利用手柄事件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去掉不必要的碰撞体和画布按钮，用手柄事件控制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740954" y="2382282"/>
            <a:ext cx="1646150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利用射线与</a:t>
            </a:r>
            <a:r>
              <a:rPr lang="en-US" altLang="zh-CN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UI</a:t>
            </a: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交互</a:t>
            </a:r>
            <a:endParaRPr lang="en-US" altLang="zh-CN" sz="2800" dirty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6" y="4184434"/>
            <a:ext cx="2239080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手柄发出射线进行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方正卡通简体" panose="03000509000000000000" pitchFamily="65" charset="-122"/>
                <a:sym typeface="HappyZcool-2016" panose="02010600030101010101" pitchFamily="2" charset="-122"/>
              </a:rPr>
              <a:t>UI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组件的选择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60590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实现 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---- 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用户交互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51E42F-87E9-41D1-BC35-2F82BD6AAACC}"/>
              </a:ext>
            </a:extLst>
          </p:cNvPr>
          <p:cNvSpPr txBox="1"/>
          <p:nvPr/>
        </p:nvSpPr>
        <p:spPr>
          <a:xfrm>
            <a:off x="1498862" y="1272619"/>
            <a:ext cx="7242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懒！！！ 不用走动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&amp;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动动手就完成所有操作</a:t>
            </a:r>
          </a:p>
        </p:txBody>
      </p:sp>
    </p:spTree>
    <p:extLst>
      <p:ext uri="{BB962C8B-B14F-4D97-AF65-F5344CB8AC3E}">
        <p14:creationId xmlns:p14="http://schemas.microsoft.com/office/powerpoint/2010/main" val="21530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9316" y="1324499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170070" y="2059600"/>
            <a:ext cx="5767356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3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模型检索端设计 </a:t>
            </a:r>
            <a:r>
              <a:rPr lang="en-US" altLang="zh-CN" sz="4000" dirty="0">
                <a:solidFill>
                  <a:schemeClr val="accent2"/>
                </a:solidFill>
                <a:latin typeface="Consolas" panose="020B0609020204030204" pitchFamily="49" charset="0"/>
                <a:ea typeface="方正卡通简体" panose="03000509000000000000" pitchFamily="65" charset="-122"/>
                <a:sym typeface="HappyZcool-2016" panose="02010600030101010101" pitchFamily="2" charset="-122"/>
              </a:rPr>
              <a:t>&amp;</a:t>
            </a:r>
            <a:r>
              <a:rPr lang="en-US" altLang="zh-CN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42344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模型三视图的渲染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281FB5-67FC-46D4-AD73-419DC4839C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383" t="38431"/>
          <a:stretch/>
        </p:blipFill>
        <p:spPr>
          <a:xfrm>
            <a:off x="2693600" y="1218553"/>
            <a:ext cx="8125286" cy="4033637"/>
          </a:xfrm>
          <a:prstGeom prst="rect">
            <a:avLst/>
          </a:prstGeom>
        </p:spPr>
      </p:pic>
      <p:sp>
        <p:nvSpPr>
          <p:cNvPr id="9" name="任意多边形 11">
            <a:extLst>
              <a:ext uri="{FF2B5EF4-FFF2-40B4-BE49-F238E27FC236}">
                <a16:creationId xmlns:a16="http://schemas.microsoft.com/office/drawing/2014/main" id="{2790BBB7-25E4-4E21-89FC-F1E6E5C1941A}"/>
              </a:ext>
            </a:extLst>
          </p:cNvPr>
          <p:cNvSpPr/>
          <p:nvPr/>
        </p:nvSpPr>
        <p:spPr>
          <a:xfrm>
            <a:off x="2969433" y="423341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0" name="任意多边形 11">
            <a:extLst>
              <a:ext uri="{FF2B5EF4-FFF2-40B4-BE49-F238E27FC236}">
                <a16:creationId xmlns:a16="http://schemas.microsoft.com/office/drawing/2014/main" id="{3ADCC274-41EA-4146-8ABD-82C7BC36CE0B}"/>
              </a:ext>
            </a:extLst>
          </p:cNvPr>
          <p:cNvSpPr/>
          <p:nvPr/>
        </p:nvSpPr>
        <p:spPr>
          <a:xfrm>
            <a:off x="5760337" y="3429000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1" name="任意多边形 11">
            <a:extLst>
              <a:ext uri="{FF2B5EF4-FFF2-40B4-BE49-F238E27FC236}">
                <a16:creationId xmlns:a16="http://schemas.microsoft.com/office/drawing/2014/main" id="{1F9A31DB-1EA8-453D-B795-33EF780C19CB}"/>
              </a:ext>
            </a:extLst>
          </p:cNvPr>
          <p:cNvSpPr/>
          <p:nvPr/>
        </p:nvSpPr>
        <p:spPr>
          <a:xfrm>
            <a:off x="8663019" y="406103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15F156-E09D-44A7-90A1-493C68A9E441}"/>
              </a:ext>
            </a:extLst>
          </p:cNvPr>
          <p:cNvSpPr txBox="1"/>
          <p:nvPr/>
        </p:nvSpPr>
        <p:spPr>
          <a:xfrm>
            <a:off x="917337" y="3644163"/>
            <a:ext cx="292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  <a:ea typeface="方正卡通简体" panose="03000509000000000000" pitchFamily="65" charset="-122"/>
              </a:rPr>
              <a:t>Blender</a:t>
            </a:r>
            <a:endParaRPr lang="zh-CN" altLang="en-US" sz="2800" dirty="0">
              <a:latin typeface="Consolas" panose="020B0609020204030204" pitchFamily="49" charset="0"/>
              <a:ea typeface="方正卡通简体" panose="03000509000000000000" pitchFamily="65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0CC7C9-C368-435A-9E5D-401C1CB122B3}"/>
              </a:ext>
            </a:extLst>
          </p:cNvPr>
          <p:cNvSpPr txBox="1"/>
          <p:nvPr/>
        </p:nvSpPr>
        <p:spPr>
          <a:xfrm>
            <a:off x="5824061" y="2863808"/>
            <a:ext cx="224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方正卡通简体" panose="03000509000000000000" pitchFamily="65" charset="-122"/>
              </a:rPr>
              <a:t>Python</a:t>
            </a:r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渲染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07CC2D-4BC6-42CE-80E0-2DFB269D210C}"/>
              </a:ext>
            </a:extLst>
          </p:cNvPr>
          <p:cNvSpPr txBox="1"/>
          <p:nvPr/>
        </p:nvSpPr>
        <p:spPr>
          <a:xfrm>
            <a:off x="8236103" y="4950260"/>
            <a:ext cx="306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方正卡通简体" panose="03000509000000000000" pitchFamily="65" charset="-122"/>
              </a:rPr>
              <a:t>MATLAB</a:t>
            </a:r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批量处理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4EE4E5-6E27-429C-9CD5-7289A881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9" y="1906484"/>
            <a:ext cx="3281386" cy="1671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83FAF4-A2EF-4C26-99FD-1D013EBB4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136" y="5424568"/>
            <a:ext cx="3061033" cy="12527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D40609-81EC-445D-AFFD-194D120F9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579" y="1121424"/>
            <a:ext cx="3492648" cy="14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图像的预处理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0677689-8CF4-4013-ABED-5BA07573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594074"/>
            <a:ext cx="10505440" cy="270695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AF3A9FF-3BC8-4F8C-BEC3-84820EE721D3}"/>
              </a:ext>
            </a:extLst>
          </p:cNvPr>
          <p:cNvSpPr txBox="1"/>
          <p:nvPr/>
        </p:nvSpPr>
        <p:spPr>
          <a:xfrm>
            <a:off x="673496" y="4578305"/>
            <a:ext cx="1101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原图 </a:t>
            </a:r>
            <a:r>
              <a:rPr lang="en-US" altLang="zh-CN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-&gt; </a:t>
            </a:r>
            <a:r>
              <a:rPr lang="zh-CN" altLang="en-US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灰度图像 </a:t>
            </a:r>
            <a:r>
              <a:rPr lang="en-US" altLang="zh-CN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-&gt; </a:t>
            </a:r>
            <a:r>
              <a:rPr lang="zh-CN" altLang="en-US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提取轮廓 </a:t>
            </a:r>
            <a:r>
              <a:rPr lang="en-US" altLang="zh-CN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-&gt; </a:t>
            </a:r>
            <a:r>
              <a:rPr lang="zh-CN" altLang="en-US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膨胀操作 </a:t>
            </a:r>
            <a:r>
              <a:rPr lang="en-US" altLang="zh-CN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-&gt; </a:t>
            </a:r>
            <a:r>
              <a:rPr lang="zh-CN" altLang="en-US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提取点集 </a:t>
            </a:r>
            <a:r>
              <a:rPr lang="en-US" altLang="zh-CN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-&gt; </a:t>
            </a:r>
            <a:r>
              <a:rPr lang="zh-CN" altLang="en-US" sz="2400" dirty="0">
                <a:latin typeface="Consolas" panose="020B0609020204030204" pitchFamily="49" charset="0"/>
                <a:ea typeface="方正卡通简体" panose="03000509000000000000" pitchFamily="65" charset="-122"/>
              </a:rPr>
              <a:t>点集筛选</a:t>
            </a:r>
          </a:p>
        </p:txBody>
      </p:sp>
    </p:spTree>
    <p:extLst>
      <p:ext uri="{BB962C8B-B14F-4D97-AF65-F5344CB8AC3E}">
        <p14:creationId xmlns:p14="http://schemas.microsoft.com/office/powerpoint/2010/main" val="22026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特征提取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2245513" y="1730507"/>
            <a:ext cx="626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尝试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SIFT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算子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傅里叶特征值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965935-4194-4B31-8706-B29CD5ED18A4}"/>
              </a:ext>
            </a:extLst>
          </p:cNvPr>
          <p:cNvSpPr txBox="1"/>
          <p:nvPr/>
        </p:nvSpPr>
        <p:spPr>
          <a:xfrm>
            <a:off x="2164233" y="3429000"/>
            <a:ext cx="626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傅里叶轮廓描述符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将形状看做封闭的曲线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将线上的点表示为复数形式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傅里叶级数展开，得到复数形式系数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系数描述了边界的形状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0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特征提取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1E2F2F-D21A-4830-84D3-88BB6D22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35" y="2082574"/>
            <a:ext cx="5249050" cy="3008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43BD02-A096-4156-97ED-6AAB3F1CADEA}"/>
              </a:ext>
            </a:extLst>
          </p:cNvPr>
          <p:cNvSpPr txBox="1"/>
          <p:nvPr/>
        </p:nvSpPr>
        <p:spPr>
          <a:xfrm>
            <a:off x="7640473" y="2637566"/>
            <a:ext cx="4734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后期对傅里叶描述符的优化：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旋转不变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尺度不变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平移不变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924713" y="1639067"/>
            <a:ext cx="178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尝试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SVM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KNN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3D0AC6-7CB4-4880-A05C-A40257D3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42" y="1232852"/>
            <a:ext cx="8031886" cy="49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特征提取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2143836" y="2551837"/>
            <a:ext cx="790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受限于资源数量，舍弃了这两种方法，采用计算并匹配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L1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距离的方法。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理由 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&amp; 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优点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傅里叶描述符优化后可信度高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减少计算量 （时效性）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匹配率高      （准确性）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0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前后端整合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1866315" y="1318130"/>
            <a:ext cx="62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方正卡通简体" panose="03000509000000000000" pitchFamily="65" charset="-122"/>
              </a:rPr>
              <a:t>Unity &lt;-&gt; python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D8E7DF-36EE-4294-8F41-449E3970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25" y="1915760"/>
            <a:ext cx="6534198" cy="41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104881B4-D6EE-42DC-B116-C2F7FC536450}"/>
              </a:ext>
            </a:extLst>
          </p:cNvPr>
          <p:cNvSpPr/>
          <p:nvPr/>
        </p:nvSpPr>
        <p:spPr>
          <a:xfrm>
            <a:off x="5089437" y="1395309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8979505A-82C5-45C8-9420-C5B61F0BB17B}"/>
              </a:ext>
            </a:extLst>
          </p:cNvPr>
          <p:cNvSpPr/>
          <p:nvPr/>
        </p:nvSpPr>
        <p:spPr>
          <a:xfrm>
            <a:off x="5089437" y="2476990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91B72F95-7FA5-48CA-AC65-CADEE2FEE6E0}"/>
              </a:ext>
            </a:extLst>
          </p:cNvPr>
          <p:cNvSpPr/>
          <p:nvPr/>
        </p:nvSpPr>
        <p:spPr>
          <a:xfrm>
            <a:off x="5089437" y="3611420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94BEF-18EA-4633-BB51-6835C4716E03}"/>
              </a:ext>
            </a:extLst>
          </p:cNvPr>
          <p:cNvSpPr txBox="1"/>
          <p:nvPr/>
        </p:nvSpPr>
        <p:spPr>
          <a:xfrm>
            <a:off x="6126006" y="1465090"/>
            <a:ext cx="500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项目简介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7E076-4CD3-4E17-BB2F-60A759762D63}"/>
              </a:ext>
            </a:extLst>
          </p:cNvPr>
          <p:cNvSpPr txBox="1"/>
          <p:nvPr/>
        </p:nvSpPr>
        <p:spPr>
          <a:xfrm>
            <a:off x="6126006" y="2591564"/>
            <a:ext cx="507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项目设计</a:t>
            </a:r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A7C945AD-FA4B-495A-A5D6-05A7B522B533}"/>
              </a:ext>
            </a:extLst>
          </p:cNvPr>
          <p:cNvSpPr/>
          <p:nvPr/>
        </p:nvSpPr>
        <p:spPr>
          <a:xfrm>
            <a:off x="5089437" y="4709023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59B69D-E527-4617-93AA-494F059B839E}"/>
              </a:ext>
            </a:extLst>
          </p:cNvPr>
          <p:cNvSpPr txBox="1"/>
          <p:nvPr/>
        </p:nvSpPr>
        <p:spPr>
          <a:xfrm>
            <a:off x="6096000" y="3646678"/>
            <a:ext cx="44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创新点与</a:t>
            </a:r>
            <a:r>
              <a:rPr lang="en-US" altLang="zh-CN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HCI</a:t>
            </a:r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思想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626050-297C-4E0C-B63F-ECCFF2618BCD}"/>
              </a:ext>
            </a:extLst>
          </p:cNvPr>
          <p:cNvSpPr txBox="1"/>
          <p:nvPr/>
        </p:nvSpPr>
        <p:spPr>
          <a:xfrm>
            <a:off x="6126006" y="4779540"/>
            <a:ext cx="376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实践验证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8BFE6A-C40C-493B-B9C7-43F76FF36C55}"/>
              </a:ext>
            </a:extLst>
          </p:cNvPr>
          <p:cNvSpPr txBox="1"/>
          <p:nvPr/>
        </p:nvSpPr>
        <p:spPr>
          <a:xfrm rot="20915362">
            <a:off x="187510" y="2706214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目录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FEF59C-80CA-491D-96DB-E7CC6EC95E4E}"/>
              </a:ext>
            </a:extLst>
          </p:cNvPr>
          <p:cNvCxnSpPr>
            <a:cxnSpLocks/>
          </p:cNvCxnSpPr>
          <p:nvPr/>
        </p:nvCxnSpPr>
        <p:spPr>
          <a:xfrm flipH="1">
            <a:off x="4282411" y="873454"/>
            <a:ext cx="9810" cy="5540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2C9023-58CD-46C6-A505-3887FAE6FA0D}"/>
              </a:ext>
            </a:extLst>
          </p:cNvPr>
          <p:cNvCxnSpPr>
            <a:cxnSpLocks/>
          </p:cNvCxnSpPr>
          <p:nvPr/>
        </p:nvCxnSpPr>
        <p:spPr>
          <a:xfrm>
            <a:off x="4510585" y="873454"/>
            <a:ext cx="0" cy="55409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6543FE-E418-42E8-B89C-39A018B70F00}"/>
              </a:ext>
            </a:extLst>
          </p:cNvPr>
          <p:cNvCxnSpPr/>
          <p:nvPr/>
        </p:nvCxnSpPr>
        <p:spPr>
          <a:xfrm>
            <a:off x="3916907" y="702857"/>
            <a:ext cx="54318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6C5E52-86C6-41E8-A9AC-915665884ABA}"/>
              </a:ext>
            </a:extLst>
          </p:cNvPr>
          <p:cNvCxnSpPr/>
          <p:nvPr/>
        </p:nvCxnSpPr>
        <p:spPr>
          <a:xfrm>
            <a:off x="3916907" y="902090"/>
            <a:ext cx="543180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chenying0907 116">
            <a:extLst>
              <a:ext uri="{FF2B5EF4-FFF2-40B4-BE49-F238E27FC236}">
                <a16:creationId xmlns:a16="http://schemas.microsoft.com/office/drawing/2014/main" id="{C1B48B46-5187-469F-9F03-B164BBE4B56A}"/>
              </a:ext>
            </a:extLst>
          </p:cNvPr>
          <p:cNvGrpSpPr/>
          <p:nvPr/>
        </p:nvGrpSpPr>
        <p:grpSpPr>
          <a:xfrm>
            <a:off x="1205677" y="785523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22" name="椭圆 31">
              <a:extLst>
                <a:ext uri="{FF2B5EF4-FFF2-40B4-BE49-F238E27FC236}">
                  <a16:creationId xmlns:a16="http://schemas.microsoft.com/office/drawing/2014/main" id="{A1ECDDF0-FABD-49C2-8A59-A3A7A176FABE}"/>
                </a:ext>
              </a:extLst>
            </p:cNvPr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23" name="chenying0907 118">
              <a:extLst>
                <a:ext uri="{FF2B5EF4-FFF2-40B4-BE49-F238E27FC236}">
                  <a16:creationId xmlns:a16="http://schemas.microsoft.com/office/drawing/2014/main" id="{F5028B60-630D-4E26-A364-1D67CD80FBD6}"/>
                </a:ext>
              </a:extLst>
            </p:cNvPr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24" name="chenying0907 905">
                <a:extLst>
                  <a:ext uri="{FF2B5EF4-FFF2-40B4-BE49-F238E27FC236}">
                    <a16:creationId xmlns:a16="http://schemas.microsoft.com/office/drawing/2014/main" id="{7C4EEBFA-E777-4C5D-8F79-7D61961F87DC}"/>
                  </a:ext>
                </a:extLst>
              </p:cNvPr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5" name="chenying0907 906">
                <a:extLst>
                  <a:ext uri="{FF2B5EF4-FFF2-40B4-BE49-F238E27FC236}">
                    <a16:creationId xmlns:a16="http://schemas.microsoft.com/office/drawing/2014/main" id="{3623A768-0214-4D2B-832F-E8403DFB8C36}"/>
                  </a:ext>
                </a:extLst>
              </p:cNvPr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6" name="chenying0907 907">
                <a:extLst>
                  <a:ext uri="{FF2B5EF4-FFF2-40B4-BE49-F238E27FC236}">
                    <a16:creationId xmlns:a16="http://schemas.microsoft.com/office/drawing/2014/main" id="{FB44B890-4B02-403A-903B-810744A8BC6F}"/>
                  </a:ext>
                </a:extLst>
              </p:cNvPr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7" name="chenying0907 908">
                <a:extLst>
                  <a:ext uri="{FF2B5EF4-FFF2-40B4-BE49-F238E27FC236}">
                    <a16:creationId xmlns:a16="http://schemas.microsoft.com/office/drawing/2014/main" id="{84389537-A559-4477-890D-51B74EFE6823}"/>
                  </a:ext>
                </a:extLst>
              </p:cNvPr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8" name="chenying0907 909">
                <a:extLst>
                  <a:ext uri="{FF2B5EF4-FFF2-40B4-BE49-F238E27FC236}">
                    <a16:creationId xmlns:a16="http://schemas.microsoft.com/office/drawing/2014/main" id="{DF795E02-096E-475D-A706-8DDA49A9FBD6}"/>
                  </a:ext>
                </a:extLst>
              </p:cNvPr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9" name="chenying0907 910">
                <a:extLst>
                  <a:ext uri="{FF2B5EF4-FFF2-40B4-BE49-F238E27FC236}">
                    <a16:creationId xmlns:a16="http://schemas.microsoft.com/office/drawing/2014/main" id="{9A3EBF08-ED8B-4E8C-A1C1-D135F06FF9D3}"/>
                  </a:ext>
                </a:extLst>
              </p:cNvPr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0" name="chenying0907 911">
                <a:extLst>
                  <a:ext uri="{FF2B5EF4-FFF2-40B4-BE49-F238E27FC236}">
                    <a16:creationId xmlns:a16="http://schemas.microsoft.com/office/drawing/2014/main" id="{7C42926E-2353-4172-A753-B2AFC49F8722}"/>
                  </a:ext>
                </a:extLst>
              </p:cNvPr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1" name="chenying0907 912">
                <a:extLst>
                  <a:ext uri="{FF2B5EF4-FFF2-40B4-BE49-F238E27FC236}">
                    <a16:creationId xmlns:a16="http://schemas.microsoft.com/office/drawing/2014/main" id="{577C0BF4-68C3-475B-A411-E9AC45DC5062}"/>
                  </a:ext>
                </a:extLst>
              </p:cNvPr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chenying0907 913">
                <a:extLst>
                  <a:ext uri="{FF2B5EF4-FFF2-40B4-BE49-F238E27FC236}">
                    <a16:creationId xmlns:a16="http://schemas.microsoft.com/office/drawing/2014/main" id="{4B18BA28-6E47-45F4-A70A-D6C14722A654}"/>
                  </a:ext>
                </a:extLst>
              </p:cNvPr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3" name="chenying0907 914">
                <a:extLst>
                  <a:ext uri="{FF2B5EF4-FFF2-40B4-BE49-F238E27FC236}">
                    <a16:creationId xmlns:a16="http://schemas.microsoft.com/office/drawing/2014/main" id="{B68BCBD5-9DF9-4847-A7F6-3EA7EB4606C7}"/>
                  </a:ext>
                </a:extLst>
              </p:cNvPr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chenying0907 915">
                <a:extLst>
                  <a:ext uri="{FF2B5EF4-FFF2-40B4-BE49-F238E27FC236}">
                    <a16:creationId xmlns:a16="http://schemas.microsoft.com/office/drawing/2014/main" id="{DB6B7D35-3CB5-43ED-8423-EAA25A9E7F2A}"/>
                  </a:ext>
                </a:extLst>
              </p:cNvPr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chenying0907 916">
                <a:extLst>
                  <a:ext uri="{FF2B5EF4-FFF2-40B4-BE49-F238E27FC236}">
                    <a16:creationId xmlns:a16="http://schemas.microsoft.com/office/drawing/2014/main" id="{BD9DEED4-6D45-4CF7-9BA5-449D2853FE04}"/>
                  </a:ext>
                </a:extLst>
              </p:cNvPr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chenying0907 917">
                <a:extLst>
                  <a:ext uri="{FF2B5EF4-FFF2-40B4-BE49-F238E27FC236}">
                    <a16:creationId xmlns:a16="http://schemas.microsoft.com/office/drawing/2014/main" id="{382A3B25-7395-4A1E-8E64-0CCA78C3DBBC}"/>
                  </a:ext>
                </a:extLst>
              </p:cNvPr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chenying0907 918">
                <a:extLst>
                  <a:ext uri="{FF2B5EF4-FFF2-40B4-BE49-F238E27FC236}">
                    <a16:creationId xmlns:a16="http://schemas.microsoft.com/office/drawing/2014/main" id="{DB613F0E-3B96-4694-8F1E-59E3800EEC13}"/>
                  </a:ext>
                </a:extLst>
              </p:cNvPr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8" name="chenying0907 919">
                <a:extLst>
                  <a:ext uri="{FF2B5EF4-FFF2-40B4-BE49-F238E27FC236}">
                    <a16:creationId xmlns:a16="http://schemas.microsoft.com/office/drawing/2014/main" id="{A7F0A257-221C-47F3-BC65-211C9477CE18}"/>
                  </a:ext>
                </a:extLst>
              </p:cNvPr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9" name="chenying0907 920">
                <a:extLst>
                  <a:ext uri="{FF2B5EF4-FFF2-40B4-BE49-F238E27FC236}">
                    <a16:creationId xmlns:a16="http://schemas.microsoft.com/office/drawing/2014/main" id="{8CB8A562-FDB1-4AD4-BCFE-5F2BAA9A81AC}"/>
                  </a:ext>
                </a:extLst>
              </p:cNvPr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chenying0907 921">
                <a:extLst>
                  <a:ext uri="{FF2B5EF4-FFF2-40B4-BE49-F238E27FC236}">
                    <a16:creationId xmlns:a16="http://schemas.microsoft.com/office/drawing/2014/main" id="{61A9CD09-C3FA-4590-82D1-60121D935BFC}"/>
                  </a:ext>
                </a:extLst>
              </p:cNvPr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chenying0907 922">
                <a:extLst>
                  <a:ext uri="{FF2B5EF4-FFF2-40B4-BE49-F238E27FC236}">
                    <a16:creationId xmlns:a16="http://schemas.microsoft.com/office/drawing/2014/main" id="{8FE46398-BDE6-4C03-84FC-B77158432E6C}"/>
                  </a:ext>
                </a:extLst>
              </p:cNvPr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chenying0907 923">
                <a:extLst>
                  <a:ext uri="{FF2B5EF4-FFF2-40B4-BE49-F238E27FC236}">
                    <a16:creationId xmlns:a16="http://schemas.microsoft.com/office/drawing/2014/main" id="{0C9F0819-B768-49C7-B6FE-8E9C5041F335}"/>
                  </a:ext>
                </a:extLst>
              </p:cNvPr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chenying0907 924">
                <a:extLst>
                  <a:ext uri="{FF2B5EF4-FFF2-40B4-BE49-F238E27FC236}">
                    <a16:creationId xmlns:a16="http://schemas.microsoft.com/office/drawing/2014/main" id="{6AD86B48-405C-456D-B8D8-2351170FEA5A}"/>
                  </a:ext>
                </a:extLst>
              </p:cNvPr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4" name="chenying0907 925">
                <a:extLst>
                  <a:ext uri="{FF2B5EF4-FFF2-40B4-BE49-F238E27FC236}">
                    <a16:creationId xmlns:a16="http://schemas.microsoft.com/office/drawing/2014/main" id="{5A69B5BF-49D4-4800-87B6-BC69EB9132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5" name="chenying0907 926">
                <a:extLst>
                  <a:ext uri="{FF2B5EF4-FFF2-40B4-BE49-F238E27FC236}">
                    <a16:creationId xmlns:a16="http://schemas.microsoft.com/office/drawing/2014/main" id="{F65E3D03-B103-419D-ADA3-0FD4D815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6" name="chenying0907 927">
                <a:extLst>
                  <a:ext uri="{FF2B5EF4-FFF2-40B4-BE49-F238E27FC236}">
                    <a16:creationId xmlns:a16="http://schemas.microsoft.com/office/drawing/2014/main" id="{BC8081C7-1701-4615-8991-F372625D3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检索结果可视化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2245513" y="1730507"/>
            <a:ext cx="626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前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5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个模型的图片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只能显示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5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个模型的图片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只有正视图，对于显示的模型容易混淆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轮播框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一次展示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5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个模型图片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通过滚动可以展示所有模型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742950" lvl="1" indent="-285750">
              <a:buFontTx/>
              <a:buChar char="-"/>
            </a:pP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展示模型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360°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旋转的效果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7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实验验证 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– 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时效性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1077113" y="1415547"/>
            <a:ext cx="62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数据：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VR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端真实绘图 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&amp; 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已有模型的正视图轮廓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622A24-5EDE-4BC5-A78B-17EFA305A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6" y="2058035"/>
            <a:ext cx="8569643" cy="44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实验验证 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– 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准确性</a:t>
            </a:r>
            <a:endParaRPr lang="en-US" altLang="zh-CN" sz="2800" dirty="0">
              <a:solidFill>
                <a:schemeClr val="accent2"/>
              </a:solidFill>
              <a:latin typeface="中国式手写风" panose="02000500000000000000" pitchFamily="2" charset="-122"/>
              <a:ea typeface="中国式手写风" panose="02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71635-71AF-4C5A-BE76-04ED76C92581}"/>
              </a:ext>
            </a:extLst>
          </p:cNvPr>
          <p:cNvSpPr txBox="1"/>
          <p:nvPr/>
        </p:nvSpPr>
        <p:spPr>
          <a:xfrm>
            <a:off x="802793" y="1150282"/>
            <a:ext cx="811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轮播框一次展示</a:t>
            </a:r>
            <a:r>
              <a:rPr lang="en-US" altLang="zh-CN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5</a:t>
            </a:r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张图片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r>
              <a:rPr lang="zh-CN" altLang="en-US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下图表示了目标模型出现在检索结果的第一位、前三位、前五位的概率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AF9EC3-9D0A-483D-AA33-3FB6658B6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04" y="1889158"/>
            <a:ext cx="8117687" cy="46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9826" y="1208885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74034" y="1860692"/>
            <a:ext cx="3758293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4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项目分工 </a:t>
            </a:r>
            <a:r>
              <a:rPr lang="en-US" altLang="zh-CN" sz="4000" dirty="0">
                <a:solidFill>
                  <a:schemeClr val="accent2"/>
                </a:solidFill>
                <a:latin typeface="Consolas" panose="020B0609020204030204" pitchFamily="49" charset="0"/>
                <a:ea typeface="方正卡通简体" panose="03000509000000000000" pitchFamily="65" charset="-122"/>
                <a:sym typeface="HappyZcool-2016" panose="02010600030101010101" pitchFamily="2" charset="-122"/>
              </a:rPr>
              <a:t>&amp;</a:t>
            </a:r>
            <a:r>
              <a:rPr lang="en-US" altLang="zh-CN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 </a:t>
            </a: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推进</a:t>
            </a:r>
          </a:p>
        </p:txBody>
      </p:sp>
    </p:spTree>
    <p:extLst>
      <p:ext uri="{BB962C8B-B14F-4D97-AF65-F5344CB8AC3E}">
        <p14:creationId xmlns:p14="http://schemas.microsoft.com/office/powerpoint/2010/main" val="28001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1451416" y="1610033"/>
            <a:ext cx="183018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VR</a:t>
            </a: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端开发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1737931" y="225636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实验室使用设备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模拟器调试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1371499" y="3586134"/>
            <a:ext cx="1646150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模型检索</a:t>
            </a:r>
            <a:endParaRPr lang="en-US" altLang="zh-CN" sz="2800" dirty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模块开发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1845392" y="473815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开发针对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输入的模型检索方法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0011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项目分工 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&amp; 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推进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BC4C1D-AC03-4E47-B9C7-E7A56836B3D7}"/>
              </a:ext>
            </a:extLst>
          </p:cNvPr>
          <p:cNvSpPr txBox="1"/>
          <p:nvPr/>
        </p:nvSpPr>
        <p:spPr>
          <a:xfrm>
            <a:off x="7529004" y="3521505"/>
            <a:ext cx="4137999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zh-CN" altLang="en-US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每周二制定本周计划</a:t>
            </a:r>
            <a:endParaRPr lang="en-US" altLang="zh-CN" sz="2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zh-CN" altLang="en-US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每周五小组会议讨论进度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C9269D1-0924-424A-84DC-20726576CD53}"/>
              </a:ext>
            </a:extLst>
          </p:cNvPr>
          <p:cNvCxnSpPr>
            <a:cxnSpLocks/>
          </p:cNvCxnSpPr>
          <p:nvPr/>
        </p:nvCxnSpPr>
        <p:spPr>
          <a:xfrm>
            <a:off x="6344920" y="1654865"/>
            <a:ext cx="0" cy="4720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DE10EB4-A9B7-4CF1-BB57-56C1ACDCDD6D}"/>
              </a:ext>
            </a:extLst>
          </p:cNvPr>
          <p:cNvSpPr txBox="1"/>
          <p:nvPr/>
        </p:nvSpPr>
        <p:spPr>
          <a:xfrm>
            <a:off x="7349465" y="2608098"/>
            <a:ext cx="183018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项目推进</a:t>
            </a:r>
          </a:p>
        </p:txBody>
      </p:sp>
    </p:spTree>
    <p:extLst>
      <p:ext uri="{BB962C8B-B14F-4D97-AF65-F5344CB8AC3E}">
        <p14:creationId xmlns:p14="http://schemas.microsoft.com/office/powerpoint/2010/main" val="1227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713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6078892" y="1206330"/>
            <a:ext cx="2469354" cy="1773490"/>
            <a:chOff x="6818250" y="865572"/>
            <a:chExt cx="2934589" cy="151466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520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16-18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2" y="1249941"/>
              <a:ext cx="2934587" cy="11302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根据实际使用感受改进交互方式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准备答辩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4474390" y="2898412"/>
            <a:ext cx="1529775" cy="1198981"/>
            <a:chOff x="6818250" y="865572"/>
            <a:chExt cx="2934589" cy="9384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058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11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0" y="1249941"/>
              <a:ext cx="2934589" cy="5540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中期答辩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7119592" y="3490392"/>
            <a:ext cx="3349416" cy="1798870"/>
            <a:chOff x="6818250" y="865572"/>
            <a:chExt cx="2934589" cy="145432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522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12-15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10699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   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完善交互模块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提高模型检索准确度效率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 marL="342900" indent="-342900">
                <a:lnSpc>
                  <a:spcPct val="100000"/>
                </a:lnSpc>
                <a:buFontTx/>
                <a:buChar char="-"/>
              </a:pP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连接前端后端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439841" y="3944186"/>
            <a:ext cx="3121679" cy="1841642"/>
            <a:chOff x="6535099" y="865572"/>
            <a:chExt cx="3121679" cy="136601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794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6-10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535099" y="1249941"/>
              <a:ext cx="3121679" cy="9816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搭建具有基础功能的</a:t>
              </a: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程序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搭建具有一定准确度的模型检索系统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29413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286785" y="2807375"/>
            <a:ext cx="5256922" cy="4472100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974844" y="3675925"/>
            <a:ext cx="4778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3362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31EDB-632C-46A2-A58F-A6879B218750}"/>
              </a:ext>
            </a:extLst>
          </p:cNvPr>
          <p:cNvSpPr txBox="1"/>
          <p:nvPr/>
        </p:nvSpPr>
        <p:spPr>
          <a:xfrm rot="21158581">
            <a:off x="3229897" y="2418734"/>
            <a:ext cx="5039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Q &amp; A</a:t>
            </a:r>
            <a:endParaRPr lang="zh-CN" altLang="en-US" sz="8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7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40337" y="1498601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672708" y="2319373"/>
            <a:ext cx="4981968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1</a:t>
            </a: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55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1753201" y="2101114"/>
            <a:ext cx="2168545" cy="2759047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6788379" y="1604662"/>
            <a:ext cx="4179504" cy="1343096"/>
            <a:chOff x="6774006" y="571648"/>
            <a:chExt cx="4179504" cy="1343096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774006" y="571648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交互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4135260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中的简笔画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中学生实验的子模块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6938825" y="3977154"/>
            <a:ext cx="3776899" cy="1124223"/>
            <a:chOff x="6724846" y="728965"/>
            <a:chExt cx="3776899" cy="112422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724846" y="728965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模型检索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三维模型的火热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基于内容的模型检索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4721852" y="1814891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4963782" y="3964171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项目目标</a:t>
            </a:r>
          </a:p>
        </p:txBody>
      </p:sp>
    </p:spTree>
    <p:extLst>
      <p:ext uri="{BB962C8B-B14F-4D97-AF65-F5344CB8AC3E}">
        <p14:creationId xmlns:p14="http://schemas.microsoft.com/office/powerpoint/2010/main" val="1208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3126111" y="226668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15253" y="225485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1434076" y="3613877"/>
            <a:ext cx="4726723" cy="1251725"/>
            <a:chOff x="5982583" y="874707"/>
            <a:chExt cx="3955981" cy="66144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</a:t>
              </a: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的三维模型检索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384142" y="1162087"/>
              <a:ext cx="2934588" cy="3740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将</a:t>
              </a: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信息作为输入的基于内容的模型检索</a:t>
              </a: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505310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创新点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503FE8-0D8B-4F07-8AAE-CE8B5B899246}"/>
              </a:ext>
            </a:extLst>
          </p:cNvPr>
          <p:cNvGrpSpPr/>
          <p:nvPr/>
        </p:nvGrpSpPr>
        <p:grpSpPr>
          <a:xfrm>
            <a:off x="6640594" y="3726678"/>
            <a:ext cx="4726723" cy="948917"/>
            <a:chOff x="5982583" y="874707"/>
            <a:chExt cx="3955981" cy="50143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D8107E-4D38-4E7D-AD9D-CB10F76593AA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输入的特征提取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6E8660-E49D-4C68-B13B-307A55686E33}"/>
                </a:ext>
              </a:extLst>
            </p:cNvPr>
            <p:cNvSpPr txBox="1"/>
            <p:nvPr/>
          </p:nvSpPr>
          <p:spPr>
            <a:xfrm>
              <a:off x="6766791" y="1164713"/>
              <a:ext cx="2934588" cy="2114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下的交互与特征提取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9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100BBA-3035-47A7-9F64-853AF529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2" y="1126890"/>
            <a:ext cx="7888238" cy="49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2912" y="1734403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3084870" y="2412985"/>
            <a:ext cx="6022260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4000" dirty="0">
                <a:solidFill>
                  <a:schemeClr val="accent2"/>
                </a:solidFill>
                <a:latin typeface="Consolas" panose="020B0609020204030204" pitchFamily="49" charset="0"/>
                <a:ea typeface="方正卡通简体" panose="03000509000000000000" pitchFamily="65" charset="-122"/>
                <a:sym typeface="HappyZcool-2016" panose="02010600030101010101" pitchFamily="2" charset="-122"/>
              </a:rPr>
              <a:t>HCI</a:t>
            </a: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思想 </a:t>
            </a:r>
            <a:r>
              <a:rPr lang="en-US" altLang="zh-CN" sz="4000" dirty="0">
                <a:solidFill>
                  <a:schemeClr val="accent2"/>
                </a:solidFill>
                <a:latin typeface="Consolas" panose="020B0609020204030204" pitchFamily="49" charset="0"/>
                <a:ea typeface="方正卡通简体" panose="03000509000000000000" pitchFamily="65" charset="-122"/>
                <a:sym typeface="HappyZcool-2016" panose="02010600030101010101" pitchFamily="2" charset="-122"/>
              </a:rPr>
              <a:t>&amp; VR</a:t>
            </a:r>
            <a:r>
              <a:rPr lang="zh-CN" altLang="en-US" sz="4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端设计 </a:t>
            </a:r>
          </a:p>
        </p:txBody>
      </p:sp>
    </p:spTree>
    <p:extLst>
      <p:ext uri="{BB962C8B-B14F-4D97-AF65-F5344CB8AC3E}">
        <p14:creationId xmlns:p14="http://schemas.microsoft.com/office/powerpoint/2010/main" val="803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3750424" y="3077365"/>
            <a:ext cx="3924436" cy="1257418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4673759" y="5054887"/>
            <a:ext cx="2223618" cy="1009649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7387684" y="5056754"/>
            <a:ext cx="2366332" cy="952016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2215300" y="5109005"/>
            <a:ext cx="2187607" cy="901491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9" name="Freeform 10"/>
          <p:cNvSpPr>
            <a:spLocks/>
          </p:cNvSpPr>
          <p:nvPr/>
        </p:nvSpPr>
        <p:spPr bwMode="auto">
          <a:xfrm flipH="1">
            <a:off x="3809685" y="4272058"/>
            <a:ext cx="670446" cy="962992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 flipH="1">
            <a:off x="5973122" y="4298187"/>
            <a:ext cx="83219" cy="949532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>
            <a:off x="7167814" y="4261037"/>
            <a:ext cx="529472" cy="943182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8162" y="1434824"/>
            <a:ext cx="7371761" cy="584747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空间中固定黑板提供一个二维作画平台</a:t>
            </a:r>
          </a:p>
        </p:txBody>
      </p:sp>
      <p:sp>
        <p:nvSpPr>
          <p:cNvPr id="47" name="矩形 46"/>
          <p:cNvSpPr/>
          <p:nvPr/>
        </p:nvSpPr>
        <p:spPr>
          <a:xfrm>
            <a:off x="4859579" y="5377325"/>
            <a:ext cx="1500331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按键位置</a:t>
            </a: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57137" y="5323347"/>
            <a:ext cx="1487771" cy="707858"/>
          </a:xfrm>
          <a:prstGeom prst="rect">
            <a:avLst/>
          </a:prstGeom>
        </p:spPr>
        <p:txBody>
          <a:bodyPr wrap="square" lIns="91412" tIns="45706" rIns="91412" bIns="45706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绘图方式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31272" y="5289521"/>
            <a:ext cx="1787095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图标信息</a:t>
            </a:r>
          </a:p>
          <a:p>
            <a:pPr algn="ct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HCI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思想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512822F0-FF48-4C2C-BBA4-B0D4ABB4B9F4}"/>
              </a:ext>
            </a:extLst>
          </p:cNvPr>
          <p:cNvSpPr>
            <a:spLocks noEditPoints="1"/>
          </p:cNvSpPr>
          <p:nvPr/>
        </p:nvSpPr>
        <p:spPr bwMode="auto">
          <a:xfrm>
            <a:off x="1985584" y="1065164"/>
            <a:ext cx="7975075" cy="1257418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673D93-6B31-4933-A358-419CCCD0182F}"/>
              </a:ext>
            </a:extLst>
          </p:cNvPr>
          <p:cNvSpPr/>
          <p:nvPr/>
        </p:nvSpPr>
        <p:spPr>
          <a:xfrm>
            <a:off x="4160490" y="3188059"/>
            <a:ext cx="3104303" cy="1384966"/>
          </a:xfrm>
          <a:prstGeom prst="rect">
            <a:avLst/>
          </a:prstGeom>
        </p:spPr>
        <p:txBody>
          <a:bodyPr wrap="square" lIns="91412" tIns="45706" rIns="91412" bIns="45706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习惯！习惯！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减少学习成本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EF5A413-1B5F-4715-B923-58B1E5620B4C}"/>
              </a:ext>
            </a:extLst>
          </p:cNvPr>
          <p:cNvSpPr>
            <a:spLocks/>
          </p:cNvSpPr>
          <p:nvPr/>
        </p:nvSpPr>
        <p:spPr bwMode="auto">
          <a:xfrm flipH="1">
            <a:off x="5785568" y="2272633"/>
            <a:ext cx="83219" cy="949532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3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/>
          <p:cNvSpPr/>
          <p:nvPr/>
        </p:nvSpPr>
        <p:spPr>
          <a:xfrm>
            <a:off x="1684108" y="1987277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99" name="直接连接符 98"/>
          <p:cNvCxnSpPr>
            <a:cxnSpLocks/>
          </p:cNvCxnSpPr>
          <p:nvPr/>
        </p:nvCxnSpPr>
        <p:spPr>
          <a:xfrm flipV="1">
            <a:off x="3680313" y="1987598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289072" y="1823387"/>
            <a:ext cx="1142273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用户</a:t>
            </a:r>
            <a:endParaRPr lang="en-US" altLang="zh-CN" sz="2400" b="1" dirty="0"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习惯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206829" y="1929849"/>
            <a:ext cx="6149531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黑板、画笔、显示框、左右滑动选择</a:t>
            </a:r>
          </a:p>
        </p:txBody>
      </p:sp>
      <p:sp>
        <p:nvSpPr>
          <p:cNvPr id="102" name="椭圆 101"/>
          <p:cNvSpPr/>
          <p:nvPr/>
        </p:nvSpPr>
        <p:spPr>
          <a:xfrm>
            <a:off x="1684108" y="2956553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103" name="直接连接符 102"/>
          <p:cNvCxnSpPr>
            <a:cxnSpLocks/>
          </p:cNvCxnSpPr>
          <p:nvPr/>
        </p:nvCxnSpPr>
        <p:spPr>
          <a:xfrm flipV="1">
            <a:off x="3680313" y="2956872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293529" y="2876785"/>
            <a:ext cx="850743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操作简洁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202033" y="2912597"/>
            <a:ext cx="6778464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手柄触发和射线点击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684108" y="3974314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V="1">
            <a:off x="3694711" y="3896059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289073" y="3795501"/>
            <a:ext cx="898317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操作便捷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4202033" y="3895345"/>
            <a:ext cx="4670290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手柄按键的选择，方便且不冲突</a:t>
            </a:r>
          </a:p>
        </p:txBody>
      </p:sp>
      <p:cxnSp>
        <p:nvCxnSpPr>
          <p:cNvPr id="111" name="直接连接符 110"/>
          <p:cNvCxnSpPr>
            <a:cxnSpLocks/>
          </p:cNvCxnSpPr>
          <p:nvPr/>
        </p:nvCxnSpPr>
        <p:spPr>
          <a:xfrm flipV="1">
            <a:off x="3694711" y="4865336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2330603" y="4801231"/>
            <a:ext cx="1270433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场景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反馈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4202033" y="4801231"/>
            <a:ext cx="6045209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物体的隐藏和显示、保持场景简洁、高亮展示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190288" y="235886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425303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HCI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思想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079495B-1346-4132-95A4-7C7E510394EB}"/>
              </a:ext>
            </a:extLst>
          </p:cNvPr>
          <p:cNvSpPr/>
          <p:nvPr/>
        </p:nvSpPr>
        <p:spPr>
          <a:xfrm>
            <a:off x="1727953" y="4969777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9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4D102"/>
      </a:accent1>
      <a:accent2>
        <a:srgbClr val="2F2F2F"/>
      </a:accent2>
      <a:accent3>
        <a:srgbClr val="F4D102"/>
      </a:accent3>
      <a:accent4>
        <a:srgbClr val="2F2F2F"/>
      </a:accent4>
      <a:accent5>
        <a:srgbClr val="F4D102"/>
      </a:accent5>
      <a:accent6>
        <a:srgbClr val="2F2F2F"/>
      </a:accent6>
      <a:hlink>
        <a:srgbClr val="F4D102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767</Words>
  <Application>Microsoft Office PowerPoint</Application>
  <PresentationFormat>宽屏</PresentationFormat>
  <Paragraphs>187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HappyZcool-2016</vt:lpstr>
      <vt:lpstr>等线</vt:lpstr>
      <vt:lpstr>等线 Light</vt:lpstr>
      <vt:lpstr>方正卡通简体</vt:lpstr>
      <vt:lpstr>方正喵呜体</vt:lpstr>
      <vt:lpstr>中国式手写风</vt:lpstr>
      <vt:lpstr>Arial</vt:lpstr>
      <vt:lpstr>Calibri</vt:lpstr>
      <vt:lpstr>Consolas</vt:lpstr>
      <vt:lpstr>Cooper Std Black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灯泡</dc:title>
  <dc:creator>第一PPT</dc:creator>
  <cp:keywords>www.1ppt.com</cp:keywords>
  <dc:description>www.1ppt.com</dc:description>
  <cp:lastModifiedBy>诺 陈</cp:lastModifiedBy>
  <cp:revision>105</cp:revision>
  <dcterms:created xsi:type="dcterms:W3CDTF">2018-05-16T07:05:28Z</dcterms:created>
  <dcterms:modified xsi:type="dcterms:W3CDTF">2019-06-16T12:23:41Z</dcterms:modified>
</cp:coreProperties>
</file>