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046" r:id="rId2"/>
    <p:sldId id="2035" r:id="rId3"/>
    <p:sldId id="2062" r:id="rId4"/>
    <p:sldId id="2066" r:id="rId5"/>
    <p:sldId id="2063" r:id="rId6"/>
    <p:sldId id="2064" r:id="rId7"/>
    <p:sldId id="2076" r:id="rId8"/>
    <p:sldId id="2082" r:id="rId9"/>
    <p:sldId id="2072" r:id="rId10"/>
    <p:sldId id="2065" r:id="rId11"/>
    <p:sldId id="2068" r:id="rId12"/>
    <p:sldId id="2081" r:id="rId13"/>
    <p:sldId id="2080" r:id="rId1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guide id="9" orient="horz" pos="8640" userDrawn="1">
          <p15:clr>
            <a:srgbClr val="A4A3A4"/>
          </p15:clr>
        </p15:guide>
        <p15:guide id="10" orient="horz" pos="4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1E42"/>
    <a:srgbClr val="3B1F4D"/>
    <a:srgbClr val="000000"/>
    <a:srgbClr val="00B8DB"/>
    <a:srgbClr val="EC72A5"/>
    <a:srgbClr val="583F52"/>
    <a:srgbClr val="4AEDDE"/>
    <a:srgbClr val="FA5C79"/>
    <a:srgbClr val="F6DC0D"/>
    <a:srgbClr val="FDEA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6202" autoAdjust="0"/>
  </p:normalViewPr>
  <p:slideViewPr>
    <p:cSldViewPr snapToGrid="0" snapToObjects="1">
      <p:cViewPr varScale="1">
        <p:scale>
          <a:sx n="35" d="100"/>
          <a:sy n="35" d="100"/>
        </p:scale>
        <p:origin x="150" y="72"/>
      </p:cViewPr>
      <p:guideLst>
        <p:guide orient="horz" pos="8136"/>
        <p:guide pos="14278"/>
        <p:guide pos="1078"/>
        <p:guide pos="7678"/>
        <p:guide orient="horz" pos="504"/>
        <p:guide orient="horz" pos="8640"/>
        <p:guide orient="horz" pos="463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Light" charset="0"/>
              </a:defRPr>
            </a:lvl1pPr>
          </a:lstStyle>
          <a:p>
            <a:fld id="{EFC10EE1-B198-C942-8235-326C972CBB30}" type="datetimeFigureOut">
              <a:rPr lang="en-US" smtClean="0"/>
              <a:pPr/>
              <a:t>3/20/2018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unito Light" charset="0"/>
        <a:ea typeface="+mn-ea"/>
        <a:cs typeface="+mn-cs"/>
      </a:defRPr>
    </a:lvl1pPr>
    <a:lvl2pPr marL="914217" algn="l" defTabSz="914217" rtl="0" eaLnBrk="1" latinLnBrk="0" hangingPunct="1">
      <a:defRPr sz="2400" b="0" i="0" kern="1200">
        <a:solidFill>
          <a:schemeClr val="tx1"/>
        </a:solidFill>
        <a:latin typeface="Nunito Light" charset="0"/>
        <a:ea typeface="+mn-ea"/>
        <a:cs typeface="+mn-cs"/>
      </a:defRPr>
    </a:lvl2pPr>
    <a:lvl3pPr marL="1828434" algn="l" defTabSz="914217" rtl="0" eaLnBrk="1" latinLnBrk="0" hangingPunct="1">
      <a:defRPr sz="2400" b="0" i="0" kern="1200">
        <a:solidFill>
          <a:schemeClr val="tx1"/>
        </a:solidFill>
        <a:latin typeface="Nunito Light" charset="0"/>
        <a:ea typeface="+mn-ea"/>
        <a:cs typeface="+mn-cs"/>
      </a:defRPr>
    </a:lvl3pPr>
    <a:lvl4pPr marL="2742651" algn="l" defTabSz="914217" rtl="0" eaLnBrk="1" latinLnBrk="0" hangingPunct="1">
      <a:defRPr sz="2400" b="0" i="0" kern="1200">
        <a:solidFill>
          <a:schemeClr val="tx1"/>
        </a:solidFill>
        <a:latin typeface="Nunito Light" charset="0"/>
        <a:ea typeface="+mn-ea"/>
        <a:cs typeface="+mn-cs"/>
      </a:defRPr>
    </a:lvl4pPr>
    <a:lvl5pPr marL="3656868" algn="l" defTabSz="914217" rtl="0" eaLnBrk="1" latinLnBrk="0" hangingPunct="1">
      <a:defRPr sz="2400" b="0" i="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4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7146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383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126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63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9499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9499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1">
    <p:spTree>
      <p:nvGrpSpPr>
        <p:cNvPr id="1" name=""/>
        <p:cNvGrpSpPr/>
        <p:nvPr/>
      </p:nvGrpSpPr>
      <p:grpSpPr>
        <a:xfrm>
          <a:off x="0" y="0"/>
          <a:ext cx="0" cy="0"/>
          <a:chOff x="0" y="0"/>
          <a:chExt cx="0" cy="0"/>
        </a:xfrm>
      </p:grpSpPr>
      <p:sp>
        <p:nvSpPr>
          <p:cNvPr id="2" name="Rectangle 1"/>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Tree>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1">
    <p:spTree>
      <p:nvGrpSpPr>
        <p:cNvPr id="1" name=""/>
        <p:cNvGrpSpPr/>
        <p:nvPr/>
      </p:nvGrpSpPr>
      <p:grpSpPr>
        <a:xfrm>
          <a:off x="0" y="0"/>
          <a:ext cx="0" cy="0"/>
          <a:chOff x="0" y="0"/>
          <a:chExt cx="0" cy="0"/>
        </a:xfrm>
      </p:grpSpPr>
      <p:sp>
        <p:nvSpPr>
          <p:cNvPr id="6" name="Rectangle 5"/>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
        <p:nvSpPr>
          <p:cNvPr id="7" name="Picture Placeholder 13"/>
          <p:cNvSpPr>
            <a:spLocks noGrp="1"/>
          </p:cNvSpPr>
          <p:nvPr>
            <p:ph type="pic" sz="quarter" idx="14"/>
          </p:nvPr>
        </p:nvSpPr>
        <p:spPr>
          <a:xfrm>
            <a:off x="12188824" y="0"/>
            <a:ext cx="12188825"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2383802" y="1967495"/>
            <a:ext cx="6810334" cy="7899992"/>
          </a:xfrm>
          <a:custGeom>
            <a:avLst/>
            <a:gdLst>
              <a:gd name="connsiteX0" fmla="*/ 3405167 w 6810334"/>
              <a:gd name="connsiteY0" fmla="*/ 0 h 7899992"/>
              <a:gd name="connsiteX1" fmla="*/ 6810334 w 6810334"/>
              <a:gd name="connsiteY1" fmla="*/ 1702585 h 7899992"/>
              <a:gd name="connsiteX2" fmla="*/ 6810334 w 6810334"/>
              <a:gd name="connsiteY2" fmla="*/ 6197408 h 7899992"/>
              <a:gd name="connsiteX3" fmla="*/ 3405167 w 6810334"/>
              <a:gd name="connsiteY3" fmla="*/ 7899992 h 7899992"/>
              <a:gd name="connsiteX4" fmla="*/ 0 w 6810334"/>
              <a:gd name="connsiteY4" fmla="*/ 6197408 h 7899992"/>
              <a:gd name="connsiteX5" fmla="*/ 0 w 6810334"/>
              <a:gd name="connsiteY5" fmla="*/ 1702585 h 789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0334" h="7899992">
                <a:moveTo>
                  <a:pt x="3405167" y="0"/>
                </a:moveTo>
                <a:lnTo>
                  <a:pt x="6810334" y="1702585"/>
                </a:lnTo>
                <a:lnTo>
                  <a:pt x="6810334" y="6197408"/>
                </a:lnTo>
                <a:lnTo>
                  <a:pt x="3405167" y="7899992"/>
                </a:lnTo>
                <a:lnTo>
                  <a:pt x="0" y="6197408"/>
                </a:lnTo>
                <a:lnTo>
                  <a:pt x="0" y="1702585"/>
                </a:lnTo>
                <a:close/>
              </a:path>
            </a:pathLst>
          </a:custGeom>
          <a:solidFill>
            <a:schemeClr val="bg1">
              <a:lumMod val="95000"/>
            </a:schemeClr>
          </a:solidFill>
          <a:effectLst/>
        </p:spPr>
        <p:txBody>
          <a:bodyPr wrap="square">
            <a:no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132138473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3323782" y="4620328"/>
            <a:ext cx="6780686" cy="387036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
        <p:nvSpPr>
          <p:cNvPr id="3" name="Rectangle 2"/>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Tree>
    <p:extLst>
      <p:ext uri="{BB962C8B-B14F-4D97-AF65-F5344CB8AC3E}">
        <p14:creationId xmlns:p14="http://schemas.microsoft.com/office/powerpoint/2010/main" val="65190758"/>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4770022" y="3820037"/>
            <a:ext cx="4290417" cy="762743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
        <p:nvSpPr>
          <p:cNvPr id="3" name="Rectangle 2"/>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Tree>
    <p:extLst>
      <p:ext uri="{BB962C8B-B14F-4D97-AF65-F5344CB8AC3E}">
        <p14:creationId xmlns:p14="http://schemas.microsoft.com/office/powerpoint/2010/main" val="1597461797"/>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3410888" y="5014656"/>
            <a:ext cx="7567384" cy="4780342"/>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
        <p:nvSpPr>
          <p:cNvPr id="3" name="Rectangle 2"/>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Tree>
    <p:extLst>
      <p:ext uri="{BB962C8B-B14F-4D97-AF65-F5344CB8AC3E}">
        <p14:creationId xmlns:p14="http://schemas.microsoft.com/office/powerpoint/2010/main" val="565679538"/>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806547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0" y="0"/>
            <a:ext cx="8721969"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1721947180"/>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64" r:id="rId1"/>
    <p:sldLayoutId id="2147483966" r:id="rId2"/>
    <p:sldLayoutId id="2147483962" r:id="rId3"/>
    <p:sldLayoutId id="2147483958" r:id="rId4"/>
    <p:sldLayoutId id="2147483959" r:id="rId5"/>
    <p:sldLayoutId id="2147483960" r:id="rId6"/>
    <p:sldLayoutId id="2147483953" r:id="rId7"/>
    <p:sldLayoutId id="2147483967" r:id="rId8"/>
    <p:sldLayoutId id="2147483956" r:id="rId9"/>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3" cstate="print">
            <a:extLst>
              <a:ext uri="{28A0092B-C50C-407E-A947-70E740481C1C}">
                <a14:useLocalDpi xmlns:a14="http://schemas.microsoft.com/office/drawing/2010/main"/>
              </a:ext>
            </a:extLst>
          </a:blip>
          <a:srcRect/>
          <a:stretch>
            <a:fillRect/>
          </a:stretch>
        </p:blipFill>
        <p:spPr/>
      </p:pic>
      <p:sp>
        <p:nvSpPr>
          <p:cNvPr id="32" name="Rectangle 31"/>
          <p:cNvSpPr/>
          <p:nvPr/>
        </p:nvSpPr>
        <p:spPr>
          <a:xfrm>
            <a:off x="48125" y="48126"/>
            <a:ext cx="24377651" cy="13716000"/>
          </a:xfrm>
          <a:prstGeom prst="rect">
            <a:avLst/>
          </a:prstGeom>
          <a:gradFill flip="none" rotWithShape="1">
            <a:gsLst>
              <a:gs pos="4000">
                <a:schemeClr val="accent1">
                  <a:alpha val="91000"/>
                </a:schemeClr>
              </a:gs>
              <a:gs pos="100000">
                <a:schemeClr val="accent2">
                  <a:alpha val="78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
        <p:nvSpPr>
          <p:cNvPr id="312" name="TextBox 311"/>
          <p:cNvSpPr txBox="1"/>
          <p:nvPr/>
        </p:nvSpPr>
        <p:spPr>
          <a:xfrm>
            <a:off x="3129663" y="4206240"/>
            <a:ext cx="18554680" cy="6555641"/>
          </a:xfrm>
          <a:prstGeom prst="rect">
            <a:avLst/>
          </a:prstGeom>
          <a:noFill/>
        </p:spPr>
        <p:txBody>
          <a:bodyPr wrap="square" rtlCol="0">
            <a:spAutoFit/>
          </a:bodyPr>
          <a:lstStyle/>
          <a:p>
            <a:pPr algn="ctr"/>
            <a:r>
              <a:rPr lang="en-US" sz="14000" b="1" spc="1600" dirty="0" smtClean="0">
                <a:solidFill>
                  <a:schemeClr val="bg2"/>
                </a:solidFill>
                <a:latin typeface="Oswald" charset="0"/>
                <a:ea typeface="Oswald" charset="0"/>
                <a:cs typeface="Oswald" charset="0"/>
              </a:rPr>
              <a:t>Smarter Way to Enter into Digital World </a:t>
            </a:r>
            <a:endParaRPr lang="en-US" sz="14000" b="1" spc="1600" dirty="0">
              <a:solidFill>
                <a:schemeClr val="bg2"/>
              </a:solidFill>
              <a:latin typeface="Oswald" charset="0"/>
              <a:ea typeface="Oswald" charset="0"/>
              <a:cs typeface="Oswald" charset="0"/>
            </a:endParaRPr>
          </a:p>
        </p:txBody>
      </p:sp>
      <p:sp>
        <p:nvSpPr>
          <p:cNvPr id="6" name="TextBox 5"/>
          <p:cNvSpPr txBox="1"/>
          <p:nvPr/>
        </p:nvSpPr>
        <p:spPr>
          <a:xfrm>
            <a:off x="15834245" y="10510939"/>
            <a:ext cx="9953898" cy="1200329"/>
          </a:xfrm>
          <a:prstGeom prst="rect">
            <a:avLst/>
          </a:prstGeom>
          <a:noFill/>
        </p:spPr>
        <p:txBody>
          <a:bodyPr wrap="square" rtlCol="0">
            <a:spAutoFit/>
          </a:bodyPr>
          <a:lstStyle/>
          <a:p>
            <a:r>
              <a:rPr lang="en-US" sz="7200" b="1" spc="300" dirty="0">
                <a:solidFill>
                  <a:schemeClr val="bg1"/>
                </a:solidFill>
                <a:latin typeface="Oswald" charset="0"/>
                <a:ea typeface="Oswald" charset="0"/>
                <a:cs typeface="Oswald" charset="0"/>
              </a:rPr>
              <a:t>DS</a:t>
            </a:r>
            <a:r>
              <a:rPr lang="en-US" sz="7200" b="1" spc="300" baseline="30000" dirty="0">
                <a:solidFill>
                  <a:schemeClr val="bg1"/>
                </a:solidFill>
                <a:latin typeface="Oswald" charset="0"/>
                <a:ea typeface="Oswald" charset="0"/>
                <a:cs typeface="Oswald" charset="0"/>
              </a:rPr>
              <a:t>3</a:t>
            </a:r>
            <a:endParaRPr lang="en-IN" sz="7200" dirty="0">
              <a:solidFill>
                <a:schemeClr val="bg1"/>
              </a:solidFill>
            </a:endParaRPr>
          </a:p>
        </p:txBody>
      </p:sp>
    </p:spTree>
    <p:extLst>
      <p:ext uri="{BB962C8B-B14F-4D97-AF65-F5344CB8AC3E}">
        <p14:creationId xmlns:p14="http://schemas.microsoft.com/office/powerpoint/2010/main" val="152279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7543" y="1833114"/>
            <a:ext cx="22810108" cy="3046988"/>
          </a:xfrm>
          <a:prstGeom prst="rect">
            <a:avLst/>
          </a:prstGeom>
          <a:noFill/>
        </p:spPr>
        <p:txBody>
          <a:bodyPr wrap="square" rtlCol="0">
            <a:spAutoFit/>
          </a:bodyPr>
          <a:lstStyle/>
          <a:p>
            <a:pPr algn="ctr"/>
            <a:r>
              <a:rPr lang="en-US" sz="9600" b="1" dirty="0" smtClean="0">
                <a:solidFill>
                  <a:schemeClr val="tx2">
                    <a:lumMod val="50000"/>
                  </a:schemeClr>
                </a:solidFill>
                <a:latin typeface="Oswald Bold"/>
                <a:cs typeface="Andalus" pitchFamily="18" charset="-78"/>
              </a:rPr>
              <a:t>Future Improvisation</a:t>
            </a:r>
          </a:p>
          <a:p>
            <a:pPr algn="ctr"/>
            <a:endParaRPr lang="en-US" sz="9600" b="1" spc="600" dirty="0">
              <a:solidFill>
                <a:schemeClr val="tx2">
                  <a:lumMod val="50000"/>
                </a:schemeClr>
              </a:solidFill>
              <a:latin typeface="Oswald Bold"/>
              <a:ea typeface="Oswald Bold" charset="0"/>
              <a:cs typeface="Oswald Bold" charset="0"/>
            </a:endParaRPr>
          </a:p>
        </p:txBody>
      </p:sp>
      <p:sp>
        <p:nvSpPr>
          <p:cNvPr id="10" name="TextBox 9"/>
          <p:cNvSpPr txBox="1"/>
          <p:nvPr/>
        </p:nvSpPr>
        <p:spPr>
          <a:xfrm>
            <a:off x="1567543" y="4127863"/>
            <a:ext cx="20560937" cy="8217634"/>
          </a:xfrm>
          <a:prstGeom prst="rect">
            <a:avLst/>
          </a:prstGeom>
          <a:noFill/>
        </p:spPr>
        <p:txBody>
          <a:bodyPr wrap="square" rtlCol="0">
            <a:spAutoFit/>
          </a:bodyPr>
          <a:lstStyle/>
          <a:p>
            <a:pPr marL="285750" indent="-285750">
              <a:buFont typeface="Wingdings" pitchFamily="2" charset="2"/>
              <a:buChar char="§"/>
            </a:pPr>
            <a:r>
              <a:rPr lang="en-US" sz="4400" dirty="0" smtClean="0">
                <a:solidFill>
                  <a:schemeClr val="tx2">
                    <a:lumMod val="50000"/>
                  </a:schemeClr>
                </a:solidFill>
              </a:rPr>
              <a:t> We can implement through our ATM card , in which we will use its  encrypted data of its chip.</a:t>
            </a:r>
          </a:p>
          <a:p>
            <a:endParaRPr lang="en-US" sz="4400" dirty="0" smtClean="0">
              <a:solidFill>
                <a:schemeClr val="tx2">
                  <a:lumMod val="50000"/>
                </a:schemeClr>
              </a:solidFill>
            </a:endParaRPr>
          </a:p>
          <a:p>
            <a:pPr marL="285750" indent="-285750">
              <a:buFont typeface="Wingdings" pitchFamily="2" charset="2"/>
              <a:buChar char="§"/>
            </a:pPr>
            <a:r>
              <a:rPr lang="en-US" sz="4400" dirty="0" smtClean="0">
                <a:solidFill>
                  <a:schemeClr val="tx2">
                    <a:lumMod val="50000"/>
                  </a:schemeClr>
                </a:solidFill>
              </a:rPr>
              <a:t> In place of Gmail notification we can notify through mobile </a:t>
            </a:r>
            <a:r>
              <a:rPr lang="en-US" sz="4400" dirty="0" err="1" smtClean="0">
                <a:solidFill>
                  <a:schemeClr val="tx2">
                    <a:lumMod val="50000"/>
                  </a:schemeClr>
                </a:solidFill>
              </a:rPr>
              <a:t>sms</a:t>
            </a:r>
            <a:r>
              <a:rPr lang="en-US" sz="4400" dirty="0" smtClean="0">
                <a:solidFill>
                  <a:schemeClr val="tx2">
                    <a:lumMod val="50000"/>
                  </a:schemeClr>
                </a:solidFill>
              </a:rPr>
              <a:t> , using GSM module .</a:t>
            </a:r>
          </a:p>
          <a:p>
            <a:pPr marL="285750" indent="-285750">
              <a:buFont typeface="Wingdings" pitchFamily="2" charset="2"/>
              <a:buChar char="§"/>
            </a:pPr>
            <a:endParaRPr lang="en-US" sz="4400" dirty="0" smtClean="0">
              <a:solidFill>
                <a:schemeClr val="tx2">
                  <a:lumMod val="50000"/>
                </a:schemeClr>
              </a:solidFill>
            </a:endParaRPr>
          </a:p>
          <a:p>
            <a:pPr marL="285750" indent="-285750">
              <a:buFont typeface="Wingdings" pitchFamily="2" charset="2"/>
              <a:buChar char="§"/>
            </a:pPr>
            <a:r>
              <a:rPr lang="en-US" sz="4400" dirty="0" smtClean="0">
                <a:solidFill>
                  <a:schemeClr val="tx2">
                    <a:lumMod val="50000"/>
                  </a:schemeClr>
                </a:solidFill>
              </a:rPr>
              <a:t> And through an android app we can try to do the same process.</a:t>
            </a:r>
          </a:p>
          <a:p>
            <a:pPr marL="285750" indent="-285750">
              <a:buFont typeface="Wingdings" pitchFamily="2" charset="2"/>
              <a:buChar char="§"/>
            </a:pPr>
            <a:endParaRPr lang="en-US" sz="4400" dirty="0" smtClean="0">
              <a:solidFill>
                <a:schemeClr val="tx2">
                  <a:lumMod val="50000"/>
                </a:schemeClr>
              </a:solidFill>
            </a:endParaRPr>
          </a:p>
          <a:p>
            <a:pPr marL="285750" indent="-285750">
              <a:buFont typeface="Wingdings" pitchFamily="2" charset="2"/>
              <a:buChar char="§"/>
            </a:pPr>
            <a:r>
              <a:rPr lang="en-US" sz="4400" dirty="0" smtClean="0">
                <a:solidFill>
                  <a:schemeClr val="tx2">
                    <a:lumMod val="50000"/>
                  </a:schemeClr>
                </a:solidFill>
              </a:rPr>
              <a:t> Use of the Biometric scanner.</a:t>
            </a:r>
          </a:p>
          <a:p>
            <a:pPr marL="285750" indent="-285750">
              <a:buFont typeface="Wingdings" pitchFamily="2" charset="2"/>
              <a:buChar char="§"/>
            </a:pPr>
            <a:endParaRPr lang="en-US" sz="4400" dirty="0" smtClean="0">
              <a:solidFill>
                <a:schemeClr val="tx2">
                  <a:lumMod val="50000"/>
                </a:schemeClr>
              </a:solidFill>
            </a:endParaRPr>
          </a:p>
          <a:p>
            <a:pPr marL="285750" indent="-285750">
              <a:buFont typeface="Wingdings" pitchFamily="2" charset="2"/>
              <a:buChar char="§"/>
            </a:pPr>
            <a:endParaRPr lang="en-US" sz="4400" dirty="0" smtClean="0">
              <a:solidFill>
                <a:schemeClr val="tx2">
                  <a:lumMod val="50000"/>
                </a:schemeClr>
              </a:solidFill>
            </a:endParaRPr>
          </a:p>
          <a:p>
            <a:endParaRPr lang="en-IN" sz="4400" dirty="0">
              <a:solidFill>
                <a:schemeClr val="tx2">
                  <a:lumMod val="50000"/>
                </a:schemeClr>
              </a:solidFill>
            </a:endParaRPr>
          </a:p>
        </p:txBody>
      </p:sp>
    </p:spTree>
    <p:extLst>
      <p:ext uri="{BB962C8B-B14F-4D97-AF65-F5344CB8AC3E}">
        <p14:creationId xmlns:p14="http://schemas.microsoft.com/office/powerpoint/2010/main" val="14603787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534014" y="10737669"/>
            <a:ext cx="12473598" cy="2077492"/>
          </a:xfrm>
          <a:prstGeom prst="rect">
            <a:avLst/>
          </a:prstGeom>
          <a:solidFill>
            <a:schemeClr val="accent2"/>
          </a:solidFill>
        </p:spPr>
        <p:txBody>
          <a:bodyPr wrap="square" tIns="457200" bIns="457200" rtlCol="0">
            <a:spAutoFit/>
          </a:bodyPr>
          <a:lstStyle/>
          <a:p>
            <a:pPr algn="ctr">
              <a:lnSpc>
                <a:spcPts val="9000"/>
              </a:lnSpc>
            </a:pPr>
            <a:r>
              <a:rPr lang="en-US" sz="8000" b="1" dirty="0" smtClean="0">
                <a:solidFill>
                  <a:schemeClr val="bg2"/>
                </a:solidFill>
                <a:latin typeface="Oswald Bold" charset="0"/>
                <a:ea typeface="Oswald Bold" charset="0"/>
                <a:cs typeface="Oswald Bold" charset="0"/>
              </a:rPr>
              <a:t>PRODUCT PICS </a:t>
            </a:r>
          </a:p>
        </p:txBody>
      </p:sp>
      <p:pic>
        <p:nvPicPr>
          <p:cNvPr id="9" name="Picture 8" descr="2018-01-11-06-11-00-471.jpg"/>
          <p:cNvPicPr>
            <a:picLocks noChangeAspect="1"/>
          </p:cNvPicPr>
          <p:nvPr/>
        </p:nvPicPr>
        <p:blipFill>
          <a:blip r:embed="rId2"/>
          <a:stretch>
            <a:fillRect/>
          </a:stretch>
        </p:blipFill>
        <p:spPr>
          <a:xfrm>
            <a:off x="0" y="0"/>
            <a:ext cx="24377650" cy="10136777"/>
          </a:xfrm>
          <a:prstGeom prst="rect">
            <a:avLst/>
          </a:prstGeom>
        </p:spPr>
      </p:pic>
    </p:spTree>
    <p:extLst>
      <p:ext uri="{BB962C8B-B14F-4D97-AF65-F5344CB8AC3E}">
        <p14:creationId xmlns:p14="http://schemas.microsoft.com/office/powerpoint/2010/main" val="476060501"/>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7543" y="1833114"/>
            <a:ext cx="22810108" cy="1569660"/>
          </a:xfrm>
          <a:prstGeom prst="rect">
            <a:avLst/>
          </a:prstGeom>
          <a:noFill/>
        </p:spPr>
        <p:txBody>
          <a:bodyPr wrap="square" rtlCol="0">
            <a:spAutoFit/>
          </a:bodyPr>
          <a:lstStyle/>
          <a:p>
            <a:pPr algn="ctr"/>
            <a:r>
              <a:rPr lang="en-US" sz="9600" b="1" spc="600" dirty="0" smtClean="0">
                <a:solidFill>
                  <a:schemeClr val="tx2">
                    <a:lumMod val="50000"/>
                  </a:schemeClr>
                </a:solidFill>
                <a:latin typeface="Oswald Bold"/>
                <a:ea typeface="Oswald Bold" charset="0"/>
                <a:cs typeface="Oswald Bold" charset="0"/>
              </a:rPr>
              <a:t>CONCLUSION</a:t>
            </a:r>
            <a:endParaRPr lang="en-US" sz="9600" b="1" spc="600" dirty="0">
              <a:solidFill>
                <a:schemeClr val="tx2">
                  <a:lumMod val="50000"/>
                </a:schemeClr>
              </a:solidFill>
              <a:latin typeface="Oswald Bold"/>
              <a:ea typeface="Oswald Bold" charset="0"/>
              <a:cs typeface="Oswald Bold" charset="0"/>
            </a:endParaRPr>
          </a:p>
        </p:txBody>
      </p:sp>
      <p:sp>
        <p:nvSpPr>
          <p:cNvPr id="10" name="TextBox 9"/>
          <p:cNvSpPr txBox="1"/>
          <p:nvPr/>
        </p:nvSpPr>
        <p:spPr>
          <a:xfrm>
            <a:off x="1567543" y="4127863"/>
            <a:ext cx="20560937" cy="7540526"/>
          </a:xfrm>
          <a:prstGeom prst="rect">
            <a:avLst/>
          </a:prstGeom>
          <a:noFill/>
        </p:spPr>
        <p:txBody>
          <a:bodyPr wrap="square" rtlCol="0">
            <a:spAutoFit/>
          </a:bodyPr>
          <a:lstStyle/>
          <a:p>
            <a:pPr algn="just"/>
            <a:r>
              <a:rPr lang="en-US" sz="4400" dirty="0" smtClean="0">
                <a:solidFill>
                  <a:schemeClr val="tx2">
                    <a:lumMod val="50000"/>
                  </a:schemeClr>
                </a:solidFill>
              </a:rPr>
              <a:t>We investigated the security vulnerabilities on the smart home from examining smart lock by leveraging reverse engineering. We analyzed the security of the smart lock system comprehensively, and demonstrated attacks toward the system by exploiting the normal lock system. We then provided the corresponding defense suggestions for the smart lock. We proposed to provide security mechanisms for the smart home appliances in general at multiple levels to ensure the security of smart devices, including the RF ID system, voice recognisation and smart home appliance hardware. In future work, we plan to investigate other types of IOT devices, and develop a holistic security framework to secure the </a:t>
            </a:r>
            <a:r>
              <a:rPr lang="en-US" sz="4400" dirty="0" err="1" smtClean="0">
                <a:solidFill>
                  <a:schemeClr val="tx2">
                    <a:lumMod val="50000"/>
                  </a:schemeClr>
                </a:solidFill>
              </a:rPr>
              <a:t>IoT</a:t>
            </a:r>
            <a:r>
              <a:rPr lang="en-US" sz="4400" dirty="0" smtClean="0">
                <a:solidFill>
                  <a:schemeClr val="tx2">
                    <a:lumMod val="50000"/>
                  </a:schemeClr>
                </a:solidFill>
              </a:rPr>
              <a:t> systems. </a:t>
            </a:r>
          </a:p>
          <a:p>
            <a:pPr algn="just"/>
            <a:endParaRPr lang="en-IN" sz="4400" dirty="0">
              <a:solidFill>
                <a:schemeClr val="tx2">
                  <a:lumMod val="50000"/>
                </a:schemeClr>
              </a:solidFill>
            </a:endParaRPr>
          </a:p>
        </p:txBody>
      </p:sp>
    </p:spTree>
    <p:extLst>
      <p:ext uri="{BB962C8B-B14F-4D97-AF65-F5344CB8AC3E}">
        <p14:creationId xmlns:p14="http://schemas.microsoft.com/office/powerpoint/2010/main" val="14603787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113044" y="5690834"/>
            <a:ext cx="8151590" cy="3057440"/>
          </a:xfrm>
          <a:prstGeom prst="rect">
            <a:avLst/>
          </a:prstGeom>
          <a:noFill/>
        </p:spPr>
        <p:txBody>
          <a:bodyPr wrap="none" tIns="1097280" rtlCol="0">
            <a:spAutoFit/>
          </a:bodyPr>
          <a:lstStyle/>
          <a:p>
            <a:pPr algn="ctr">
              <a:lnSpc>
                <a:spcPts val="13000"/>
              </a:lnSpc>
            </a:pPr>
            <a:r>
              <a:rPr lang="en-US" sz="19600" b="1" spc="300" dirty="0" smtClean="0">
                <a:solidFill>
                  <a:schemeClr val="tx2"/>
                </a:solidFill>
                <a:latin typeface="Oswald Bold" charset="0"/>
                <a:ea typeface="Oswald Bold" charset="0"/>
                <a:cs typeface="Oswald Bold" charset="0"/>
              </a:rPr>
              <a:t>Thanks!</a:t>
            </a:r>
            <a:endParaRPr lang="en-US" sz="19600" b="1" spc="300" dirty="0">
              <a:solidFill>
                <a:schemeClr val="tx2"/>
              </a:solidFill>
              <a:latin typeface="Oswald Bold" charset="0"/>
              <a:ea typeface="Oswald Bold" charset="0"/>
              <a:cs typeface="Oswald Bold" charset="0"/>
            </a:endParaRPr>
          </a:p>
        </p:txBody>
      </p:sp>
      <p:sp>
        <p:nvSpPr>
          <p:cNvPr id="8" name="Freeform 4"/>
          <p:cNvSpPr>
            <a:spLocks noChangeArrowheads="1"/>
          </p:cNvSpPr>
          <p:nvPr/>
        </p:nvSpPr>
        <p:spPr bwMode="auto">
          <a:xfrm>
            <a:off x="11085395" y="2808759"/>
            <a:ext cx="2251464" cy="2440210"/>
          </a:xfrm>
          <a:custGeom>
            <a:avLst/>
            <a:gdLst>
              <a:gd name="T0" fmla="*/ 5710 w 5893"/>
              <a:gd name="T1" fmla="*/ 3569 h 6385"/>
              <a:gd name="T2" fmla="*/ 5607 w 5893"/>
              <a:gd name="T3" fmla="*/ 2260 h 6385"/>
              <a:gd name="T4" fmla="*/ 4234 w 5893"/>
              <a:gd name="T5" fmla="*/ 1967 h 6385"/>
              <a:gd name="T6" fmla="*/ 4290 w 5893"/>
              <a:gd name="T7" fmla="*/ 515 h 6385"/>
              <a:gd name="T8" fmla="*/ 3315 w 5893"/>
              <a:gd name="T9" fmla="*/ 0 h 6385"/>
              <a:gd name="T10" fmla="*/ 2736 w 5893"/>
              <a:gd name="T11" fmla="*/ 555 h 6385"/>
              <a:gd name="T12" fmla="*/ 2482 w 5893"/>
              <a:gd name="T13" fmla="*/ 1372 h 6385"/>
              <a:gd name="T14" fmla="*/ 1546 w 5893"/>
              <a:gd name="T15" fmla="*/ 2458 h 6385"/>
              <a:gd name="T16" fmla="*/ 142 w 5893"/>
              <a:gd name="T17" fmla="*/ 2601 h 6385"/>
              <a:gd name="T18" fmla="*/ 0 w 5893"/>
              <a:gd name="T19" fmla="*/ 5401 h 6385"/>
              <a:gd name="T20" fmla="*/ 491 w 5893"/>
              <a:gd name="T21" fmla="*/ 5892 h 6385"/>
              <a:gd name="T22" fmla="*/ 2125 w 5893"/>
              <a:gd name="T23" fmla="*/ 6051 h 6385"/>
              <a:gd name="T24" fmla="*/ 3687 w 5893"/>
              <a:gd name="T25" fmla="*/ 6384 h 6385"/>
              <a:gd name="T26" fmla="*/ 5051 w 5893"/>
              <a:gd name="T27" fmla="*/ 6075 h 6385"/>
              <a:gd name="T28" fmla="*/ 5607 w 5893"/>
              <a:gd name="T29" fmla="*/ 4552 h 6385"/>
              <a:gd name="T30" fmla="*/ 5742 w 5893"/>
              <a:gd name="T31" fmla="*/ 3830 h 6385"/>
              <a:gd name="T32" fmla="*/ 912 w 5893"/>
              <a:gd name="T33" fmla="*/ 5329 h 6385"/>
              <a:gd name="T34" fmla="*/ 737 w 5893"/>
              <a:gd name="T35" fmla="*/ 5401 h 6385"/>
              <a:gd name="T36" fmla="*/ 491 w 5893"/>
              <a:gd name="T37" fmla="*/ 5155 h 6385"/>
              <a:gd name="T38" fmla="*/ 737 w 5893"/>
              <a:gd name="T39" fmla="*/ 4909 h 6385"/>
              <a:gd name="T40" fmla="*/ 983 w 5893"/>
              <a:gd name="T41" fmla="*/ 5155 h 6385"/>
              <a:gd name="T42" fmla="*/ 5321 w 5893"/>
              <a:gd name="T43" fmla="*/ 3260 h 6385"/>
              <a:gd name="T44" fmla="*/ 5115 w 5893"/>
              <a:gd name="T45" fmla="*/ 3442 h 6385"/>
              <a:gd name="T46" fmla="*/ 5250 w 5893"/>
              <a:gd name="T47" fmla="*/ 3830 h 6385"/>
              <a:gd name="T48" fmla="*/ 5115 w 5893"/>
              <a:gd name="T49" fmla="*/ 4552 h 6385"/>
              <a:gd name="T50" fmla="*/ 4869 w 5893"/>
              <a:gd name="T51" fmla="*/ 5036 h 6385"/>
              <a:gd name="T52" fmla="*/ 4148 w 5893"/>
              <a:gd name="T53" fmla="*/ 5892 h 6385"/>
              <a:gd name="T54" fmla="*/ 2371 w 5893"/>
              <a:gd name="T55" fmla="*/ 5615 h 6385"/>
              <a:gd name="T56" fmla="*/ 2125 w 5893"/>
              <a:gd name="T57" fmla="*/ 5528 h 6385"/>
              <a:gd name="T58" fmla="*/ 1848 w 5893"/>
              <a:gd name="T59" fmla="*/ 5440 h 6385"/>
              <a:gd name="T60" fmla="*/ 1594 w 5893"/>
              <a:gd name="T61" fmla="*/ 5401 h 6385"/>
              <a:gd name="T62" fmla="*/ 1475 w 5893"/>
              <a:gd name="T63" fmla="*/ 2950 h 6385"/>
              <a:gd name="T64" fmla="*/ 1737 w 5893"/>
              <a:gd name="T65" fmla="*/ 2911 h 6385"/>
              <a:gd name="T66" fmla="*/ 2038 w 5893"/>
              <a:gd name="T67" fmla="*/ 2673 h 6385"/>
              <a:gd name="T68" fmla="*/ 2323 w 5893"/>
              <a:gd name="T69" fmla="*/ 2340 h 6385"/>
              <a:gd name="T70" fmla="*/ 2530 w 5893"/>
              <a:gd name="T71" fmla="*/ 2070 h 6385"/>
              <a:gd name="T72" fmla="*/ 3053 w 5893"/>
              <a:gd name="T73" fmla="*/ 1301 h 6385"/>
              <a:gd name="T74" fmla="*/ 3315 w 5893"/>
              <a:gd name="T75" fmla="*/ 492 h 6385"/>
              <a:gd name="T76" fmla="*/ 3933 w 5893"/>
              <a:gd name="T77" fmla="*/ 1229 h 6385"/>
              <a:gd name="T78" fmla="*/ 3561 w 5893"/>
              <a:gd name="T79" fmla="*/ 2458 h 6385"/>
              <a:gd name="T80" fmla="*/ 5250 w 5893"/>
              <a:gd name="T81" fmla="*/ 2601 h 6385"/>
              <a:gd name="T82" fmla="*/ 5321 w 5893"/>
              <a:gd name="T83" fmla="*/ 3260 h 6385"/>
              <a:gd name="T84" fmla="*/ 5321 w 5893"/>
              <a:gd name="T85" fmla="*/ 3260 h 6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93" h="6385">
                <a:moveTo>
                  <a:pt x="5710" y="3569"/>
                </a:moveTo>
                <a:lnTo>
                  <a:pt x="5710" y="3569"/>
                </a:lnTo>
                <a:cubicBezTo>
                  <a:pt x="5829" y="3378"/>
                  <a:pt x="5892" y="3172"/>
                  <a:pt x="5892" y="2942"/>
                </a:cubicBezTo>
                <a:cubicBezTo>
                  <a:pt x="5892" y="2680"/>
                  <a:pt x="5797" y="2450"/>
                  <a:pt x="5607" y="2260"/>
                </a:cubicBezTo>
                <a:cubicBezTo>
                  <a:pt x="5408" y="2062"/>
                  <a:pt x="5178" y="1967"/>
                  <a:pt x="4909" y="1967"/>
                </a:cubicBezTo>
                <a:cubicBezTo>
                  <a:pt x="4234" y="1967"/>
                  <a:pt x="4234" y="1967"/>
                  <a:pt x="4234" y="1967"/>
                </a:cubicBezTo>
                <a:cubicBezTo>
                  <a:pt x="4361" y="1713"/>
                  <a:pt x="4425" y="1467"/>
                  <a:pt x="4425" y="1229"/>
                </a:cubicBezTo>
                <a:cubicBezTo>
                  <a:pt x="4425" y="928"/>
                  <a:pt x="4377" y="690"/>
                  <a:pt x="4290" y="515"/>
                </a:cubicBezTo>
                <a:cubicBezTo>
                  <a:pt x="4195" y="341"/>
                  <a:pt x="4068" y="206"/>
                  <a:pt x="3894" y="127"/>
                </a:cubicBezTo>
                <a:cubicBezTo>
                  <a:pt x="3727" y="40"/>
                  <a:pt x="3529" y="0"/>
                  <a:pt x="3315" y="0"/>
                </a:cubicBezTo>
                <a:cubicBezTo>
                  <a:pt x="3188" y="0"/>
                  <a:pt x="3069" y="48"/>
                  <a:pt x="2974" y="143"/>
                </a:cubicBezTo>
                <a:cubicBezTo>
                  <a:pt x="2863" y="254"/>
                  <a:pt x="2783" y="389"/>
                  <a:pt x="2736" y="555"/>
                </a:cubicBezTo>
                <a:cubicBezTo>
                  <a:pt x="2688" y="730"/>
                  <a:pt x="2648" y="888"/>
                  <a:pt x="2617" y="1039"/>
                </a:cubicBezTo>
                <a:cubicBezTo>
                  <a:pt x="2585" y="1198"/>
                  <a:pt x="2538" y="1309"/>
                  <a:pt x="2482" y="1372"/>
                </a:cubicBezTo>
                <a:cubicBezTo>
                  <a:pt x="2355" y="1507"/>
                  <a:pt x="2220" y="1673"/>
                  <a:pt x="2070" y="1864"/>
                </a:cubicBezTo>
                <a:cubicBezTo>
                  <a:pt x="1808" y="2197"/>
                  <a:pt x="1633" y="2395"/>
                  <a:pt x="1546" y="2458"/>
                </a:cubicBezTo>
                <a:cubicBezTo>
                  <a:pt x="491" y="2458"/>
                  <a:pt x="491" y="2458"/>
                  <a:pt x="491" y="2458"/>
                </a:cubicBezTo>
                <a:cubicBezTo>
                  <a:pt x="357" y="2458"/>
                  <a:pt x="238" y="2506"/>
                  <a:pt x="142" y="2601"/>
                </a:cubicBezTo>
                <a:cubicBezTo>
                  <a:pt x="47" y="2696"/>
                  <a:pt x="0" y="2816"/>
                  <a:pt x="0" y="2950"/>
                </a:cubicBezTo>
                <a:cubicBezTo>
                  <a:pt x="0" y="5401"/>
                  <a:pt x="0" y="5401"/>
                  <a:pt x="0" y="5401"/>
                </a:cubicBezTo>
                <a:cubicBezTo>
                  <a:pt x="0" y="5535"/>
                  <a:pt x="47" y="5655"/>
                  <a:pt x="142" y="5750"/>
                </a:cubicBezTo>
                <a:cubicBezTo>
                  <a:pt x="238" y="5845"/>
                  <a:pt x="357" y="5892"/>
                  <a:pt x="491" y="5892"/>
                </a:cubicBezTo>
                <a:cubicBezTo>
                  <a:pt x="1594" y="5892"/>
                  <a:pt x="1594" y="5892"/>
                  <a:pt x="1594" y="5892"/>
                </a:cubicBezTo>
                <a:cubicBezTo>
                  <a:pt x="1657" y="5892"/>
                  <a:pt x="1832" y="5948"/>
                  <a:pt x="2125" y="6051"/>
                </a:cubicBezTo>
                <a:cubicBezTo>
                  <a:pt x="2442" y="6154"/>
                  <a:pt x="2720" y="6241"/>
                  <a:pt x="2958" y="6297"/>
                </a:cubicBezTo>
                <a:cubicBezTo>
                  <a:pt x="3196" y="6352"/>
                  <a:pt x="3442" y="6384"/>
                  <a:pt x="3687" y="6384"/>
                </a:cubicBezTo>
                <a:cubicBezTo>
                  <a:pt x="4179" y="6384"/>
                  <a:pt x="4179" y="6384"/>
                  <a:pt x="4179" y="6384"/>
                </a:cubicBezTo>
                <a:cubicBezTo>
                  <a:pt x="4536" y="6384"/>
                  <a:pt x="4829" y="6281"/>
                  <a:pt x="5051" y="6075"/>
                </a:cubicBezTo>
                <a:cubicBezTo>
                  <a:pt x="5273" y="5869"/>
                  <a:pt x="5377" y="5591"/>
                  <a:pt x="5377" y="5234"/>
                </a:cubicBezTo>
                <a:cubicBezTo>
                  <a:pt x="5527" y="5036"/>
                  <a:pt x="5607" y="4806"/>
                  <a:pt x="5607" y="4552"/>
                </a:cubicBezTo>
                <a:cubicBezTo>
                  <a:pt x="5607" y="4497"/>
                  <a:pt x="5599" y="4441"/>
                  <a:pt x="5599" y="4385"/>
                </a:cubicBezTo>
                <a:cubicBezTo>
                  <a:pt x="5694" y="4211"/>
                  <a:pt x="5742" y="4029"/>
                  <a:pt x="5742" y="3830"/>
                </a:cubicBezTo>
                <a:cubicBezTo>
                  <a:pt x="5742" y="3743"/>
                  <a:pt x="5726" y="3656"/>
                  <a:pt x="5710" y="3569"/>
                </a:cubicBezTo>
                <a:close/>
                <a:moveTo>
                  <a:pt x="912" y="5329"/>
                </a:moveTo>
                <a:lnTo>
                  <a:pt x="912" y="5329"/>
                </a:lnTo>
                <a:cubicBezTo>
                  <a:pt x="864" y="5377"/>
                  <a:pt x="809" y="5401"/>
                  <a:pt x="737" y="5401"/>
                </a:cubicBezTo>
                <a:cubicBezTo>
                  <a:pt x="674" y="5401"/>
                  <a:pt x="610" y="5377"/>
                  <a:pt x="563" y="5329"/>
                </a:cubicBezTo>
                <a:cubicBezTo>
                  <a:pt x="515" y="5282"/>
                  <a:pt x="491" y="5226"/>
                  <a:pt x="491" y="5155"/>
                </a:cubicBezTo>
                <a:cubicBezTo>
                  <a:pt x="491" y="5091"/>
                  <a:pt x="515" y="5036"/>
                  <a:pt x="563" y="4988"/>
                </a:cubicBezTo>
                <a:cubicBezTo>
                  <a:pt x="610" y="4933"/>
                  <a:pt x="674" y="4909"/>
                  <a:pt x="737" y="4909"/>
                </a:cubicBezTo>
                <a:cubicBezTo>
                  <a:pt x="809" y="4909"/>
                  <a:pt x="864" y="4933"/>
                  <a:pt x="912" y="4988"/>
                </a:cubicBezTo>
                <a:cubicBezTo>
                  <a:pt x="959" y="5036"/>
                  <a:pt x="983" y="5091"/>
                  <a:pt x="983" y="5155"/>
                </a:cubicBezTo>
                <a:cubicBezTo>
                  <a:pt x="983" y="5226"/>
                  <a:pt x="959" y="5282"/>
                  <a:pt x="912" y="5329"/>
                </a:cubicBezTo>
                <a:close/>
                <a:moveTo>
                  <a:pt x="5321" y="3260"/>
                </a:moveTo>
                <a:lnTo>
                  <a:pt x="5321" y="3260"/>
                </a:lnTo>
                <a:cubicBezTo>
                  <a:pt x="5266" y="3378"/>
                  <a:pt x="5194" y="3434"/>
                  <a:pt x="5115" y="3442"/>
                </a:cubicBezTo>
                <a:cubicBezTo>
                  <a:pt x="5155" y="3482"/>
                  <a:pt x="5186" y="3545"/>
                  <a:pt x="5210" y="3624"/>
                </a:cubicBezTo>
                <a:cubicBezTo>
                  <a:pt x="5234" y="3695"/>
                  <a:pt x="5250" y="3767"/>
                  <a:pt x="5250" y="3830"/>
                </a:cubicBezTo>
                <a:cubicBezTo>
                  <a:pt x="5250" y="4013"/>
                  <a:pt x="5178" y="4163"/>
                  <a:pt x="5044" y="4290"/>
                </a:cubicBezTo>
                <a:cubicBezTo>
                  <a:pt x="5091" y="4370"/>
                  <a:pt x="5115" y="4457"/>
                  <a:pt x="5115" y="4552"/>
                </a:cubicBezTo>
                <a:cubicBezTo>
                  <a:pt x="5115" y="4647"/>
                  <a:pt x="5091" y="4743"/>
                  <a:pt x="5051" y="4838"/>
                </a:cubicBezTo>
                <a:cubicBezTo>
                  <a:pt x="5004" y="4933"/>
                  <a:pt x="4940" y="4996"/>
                  <a:pt x="4869" y="5036"/>
                </a:cubicBezTo>
                <a:cubicBezTo>
                  <a:pt x="4877" y="5115"/>
                  <a:pt x="4885" y="5186"/>
                  <a:pt x="4885" y="5250"/>
                </a:cubicBezTo>
                <a:cubicBezTo>
                  <a:pt x="4885" y="5678"/>
                  <a:pt x="4639" y="5892"/>
                  <a:pt x="4148" y="5892"/>
                </a:cubicBezTo>
                <a:cubicBezTo>
                  <a:pt x="3687" y="5892"/>
                  <a:pt x="3687" y="5892"/>
                  <a:pt x="3687" y="5892"/>
                </a:cubicBezTo>
                <a:cubicBezTo>
                  <a:pt x="3346" y="5892"/>
                  <a:pt x="2910" y="5797"/>
                  <a:pt x="2371" y="5615"/>
                </a:cubicBezTo>
                <a:cubicBezTo>
                  <a:pt x="2363" y="5607"/>
                  <a:pt x="2323" y="5599"/>
                  <a:pt x="2260" y="5575"/>
                </a:cubicBezTo>
                <a:cubicBezTo>
                  <a:pt x="2197" y="5551"/>
                  <a:pt x="2157" y="5535"/>
                  <a:pt x="2125" y="5528"/>
                </a:cubicBezTo>
                <a:cubicBezTo>
                  <a:pt x="2093" y="5512"/>
                  <a:pt x="2054" y="5504"/>
                  <a:pt x="1990" y="5480"/>
                </a:cubicBezTo>
                <a:cubicBezTo>
                  <a:pt x="1927" y="5464"/>
                  <a:pt x="1879" y="5448"/>
                  <a:pt x="1848" y="5440"/>
                </a:cubicBezTo>
                <a:cubicBezTo>
                  <a:pt x="1808" y="5432"/>
                  <a:pt x="1769" y="5424"/>
                  <a:pt x="1721" y="5417"/>
                </a:cubicBezTo>
                <a:cubicBezTo>
                  <a:pt x="1673" y="5408"/>
                  <a:pt x="1633" y="5401"/>
                  <a:pt x="1594" y="5401"/>
                </a:cubicBezTo>
                <a:cubicBezTo>
                  <a:pt x="1475" y="5401"/>
                  <a:pt x="1475" y="5401"/>
                  <a:pt x="1475" y="5401"/>
                </a:cubicBezTo>
                <a:cubicBezTo>
                  <a:pt x="1475" y="2950"/>
                  <a:pt x="1475" y="2950"/>
                  <a:pt x="1475" y="2950"/>
                </a:cubicBezTo>
                <a:cubicBezTo>
                  <a:pt x="1594" y="2950"/>
                  <a:pt x="1594" y="2950"/>
                  <a:pt x="1594" y="2950"/>
                </a:cubicBezTo>
                <a:cubicBezTo>
                  <a:pt x="1642" y="2950"/>
                  <a:pt x="1681" y="2934"/>
                  <a:pt x="1737" y="2911"/>
                </a:cubicBezTo>
                <a:cubicBezTo>
                  <a:pt x="1784" y="2887"/>
                  <a:pt x="1832" y="2855"/>
                  <a:pt x="1887" y="2807"/>
                </a:cubicBezTo>
                <a:cubicBezTo>
                  <a:pt x="1943" y="2760"/>
                  <a:pt x="1990" y="2720"/>
                  <a:pt x="2038" y="2673"/>
                </a:cubicBezTo>
                <a:cubicBezTo>
                  <a:pt x="2077" y="2625"/>
                  <a:pt x="2133" y="2569"/>
                  <a:pt x="2189" y="2506"/>
                </a:cubicBezTo>
                <a:cubicBezTo>
                  <a:pt x="2244" y="2435"/>
                  <a:pt x="2292" y="2379"/>
                  <a:pt x="2323" y="2340"/>
                </a:cubicBezTo>
                <a:cubicBezTo>
                  <a:pt x="2355" y="2300"/>
                  <a:pt x="2395" y="2244"/>
                  <a:pt x="2442" y="2181"/>
                </a:cubicBezTo>
                <a:cubicBezTo>
                  <a:pt x="2490" y="2118"/>
                  <a:pt x="2522" y="2086"/>
                  <a:pt x="2530" y="2070"/>
                </a:cubicBezTo>
                <a:cubicBezTo>
                  <a:pt x="2672" y="1895"/>
                  <a:pt x="2767" y="1777"/>
                  <a:pt x="2823" y="1721"/>
                </a:cubicBezTo>
                <a:cubicBezTo>
                  <a:pt x="2926" y="1610"/>
                  <a:pt x="3005" y="1467"/>
                  <a:pt x="3053" y="1301"/>
                </a:cubicBezTo>
                <a:cubicBezTo>
                  <a:pt x="3101" y="1126"/>
                  <a:pt x="3140" y="967"/>
                  <a:pt x="3172" y="817"/>
                </a:cubicBezTo>
                <a:cubicBezTo>
                  <a:pt x="3204" y="666"/>
                  <a:pt x="3251" y="555"/>
                  <a:pt x="3315" y="492"/>
                </a:cubicBezTo>
                <a:cubicBezTo>
                  <a:pt x="3561" y="492"/>
                  <a:pt x="3727" y="555"/>
                  <a:pt x="3806" y="674"/>
                </a:cubicBezTo>
                <a:cubicBezTo>
                  <a:pt x="3886" y="793"/>
                  <a:pt x="3933" y="976"/>
                  <a:pt x="3933" y="1229"/>
                </a:cubicBezTo>
                <a:cubicBezTo>
                  <a:pt x="3933" y="1380"/>
                  <a:pt x="3870" y="1586"/>
                  <a:pt x="3743" y="1848"/>
                </a:cubicBezTo>
                <a:cubicBezTo>
                  <a:pt x="3624" y="2101"/>
                  <a:pt x="3561" y="2308"/>
                  <a:pt x="3561" y="2458"/>
                </a:cubicBezTo>
                <a:cubicBezTo>
                  <a:pt x="4909" y="2458"/>
                  <a:pt x="4909" y="2458"/>
                  <a:pt x="4909" y="2458"/>
                </a:cubicBezTo>
                <a:cubicBezTo>
                  <a:pt x="5044" y="2458"/>
                  <a:pt x="5155" y="2506"/>
                  <a:pt x="5250" y="2601"/>
                </a:cubicBezTo>
                <a:cubicBezTo>
                  <a:pt x="5353" y="2704"/>
                  <a:pt x="5400" y="2816"/>
                  <a:pt x="5400" y="2950"/>
                </a:cubicBezTo>
                <a:cubicBezTo>
                  <a:pt x="5400" y="3038"/>
                  <a:pt x="5377" y="3140"/>
                  <a:pt x="5321" y="3260"/>
                </a:cubicBezTo>
                <a:close/>
                <a:moveTo>
                  <a:pt x="5321" y="3260"/>
                </a:moveTo>
                <a:lnTo>
                  <a:pt x="5321" y="3260"/>
                </a:lnTo>
                <a:close/>
              </a:path>
            </a:pathLst>
          </a:custGeom>
          <a:solidFill>
            <a:schemeClr val="accent2"/>
          </a:solidFill>
          <a:ln>
            <a:noFill/>
          </a:ln>
          <a:effectLst/>
        </p:spPr>
        <p:txBody>
          <a:bodyPr wrap="none" anchor="ctr"/>
          <a:lstStyle/>
          <a:p>
            <a:endParaRPr lang="en-US" sz="7197" b="1" dirty="0">
              <a:latin typeface="Oswald Bold" charset="0"/>
              <a:ea typeface="Oswald Bold" charset="0"/>
              <a:cs typeface="Oswald Bold" charset="0"/>
            </a:endParaRPr>
          </a:p>
        </p:txBody>
      </p:sp>
    </p:spTree>
    <p:extLst>
      <p:ext uri="{BB962C8B-B14F-4D97-AF65-F5344CB8AC3E}">
        <p14:creationId xmlns:p14="http://schemas.microsoft.com/office/powerpoint/2010/main" val="23188941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p:cNvSpPr/>
          <p:nvPr/>
        </p:nvSpPr>
        <p:spPr>
          <a:xfrm flipH="1">
            <a:off x="9894277" y="0"/>
            <a:ext cx="14483372" cy="13716000"/>
          </a:xfrm>
          <a:custGeom>
            <a:avLst/>
            <a:gdLst>
              <a:gd name="connsiteX0" fmla="*/ 0 w 12188825"/>
              <a:gd name="connsiteY0" fmla="*/ 13716000 h 13716000"/>
              <a:gd name="connsiteX1" fmla="*/ 0 w 12188825"/>
              <a:gd name="connsiteY1" fmla="*/ 0 h 13716000"/>
              <a:gd name="connsiteX2" fmla="*/ 12188825 w 12188825"/>
              <a:gd name="connsiteY2" fmla="*/ 13716000 h 13716000"/>
              <a:gd name="connsiteX3" fmla="*/ 0 w 12188825"/>
              <a:gd name="connsiteY3" fmla="*/ 13716000 h 13716000"/>
              <a:gd name="connsiteX0" fmla="*/ 0 w 12188825"/>
              <a:gd name="connsiteY0" fmla="*/ 13716000 h 13716000"/>
              <a:gd name="connsiteX1" fmla="*/ 0 w 12188825"/>
              <a:gd name="connsiteY1" fmla="*/ 0 h 13716000"/>
              <a:gd name="connsiteX2" fmla="*/ 486018 w 12188825"/>
              <a:gd name="connsiteY2" fmla="*/ 492369 h 13716000"/>
              <a:gd name="connsiteX3" fmla="*/ 12188825 w 12188825"/>
              <a:gd name="connsiteY3" fmla="*/ 13716000 h 13716000"/>
              <a:gd name="connsiteX4" fmla="*/ 0 w 12188825"/>
              <a:gd name="connsiteY4" fmla="*/ 13716000 h 13716000"/>
              <a:gd name="connsiteX0" fmla="*/ 0 w 12188825"/>
              <a:gd name="connsiteY0" fmla="*/ 13716000 h 13716000"/>
              <a:gd name="connsiteX1" fmla="*/ 0 w 12188825"/>
              <a:gd name="connsiteY1" fmla="*/ 0 h 13716000"/>
              <a:gd name="connsiteX2" fmla="*/ 5245587 w 12188825"/>
              <a:gd name="connsiteY2" fmla="*/ 0 h 13716000"/>
              <a:gd name="connsiteX3" fmla="*/ 12188825 w 12188825"/>
              <a:gd name="connsiteY3" fmla="*/ 13716000 h 13716000"/>
              <a:gd name="connsiteX4" fmla="*/ 0 w 12188825"/>
              <a:gd name="connsiteY4" fmla="*/ 1371600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25" h="13716000">
                <a:moveTo>
                  <a:pt x="0" y="13716000"/>
                </a:moveTo>
                <a:lnTo>
                  <a:pt x="0" y="0"/>
                </a:lnTo>
                <a:lnTo>
                  <a:pt x="5245587" y="0"/>
                </a:lnTo>
                <a:lnTo>
                  <a:pt x="12188825" y="13716000"/>
                </a:lnTo>
                <a:lnTo>
                  <a:pt x="0" y="13716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30440" y="3319397"/>
            <a:ext cx="3756156" cy="1938992"/>
          </a:xfrm>
          <a:prstGeom prst="rect">
            <a:avLst/>
          </a:prstGeom>
          <a:noFill/>
        </p:spPr>
        <p:txBody>
          <a:bodyPr wrap="none" rtlCol="0">
            <a:spAutoFit/>
          </a:bodyPr>
          <a:lstStyle/>
          <a:p>
            <a:pPr algn="r"/>
            <a:r>
              <a:rPr lang="en-US" sz="12000" spc="300" dirty="0" smtClean="0">
                <a:solidFill>
                  <a:schemeClr val="bg1"/>
                </a:solidFill>
                <a:latin typeface="Oswald" charset="0"/>
                <a:ea typeface="Oswald" charset="0"/>
                <a:cs typeface="Oswald" charset="0"/>
              </a:rPr>
              <a:t>Hello!</a:t>
            </a:r>
            <a:endParaRPr lang="en-US" sz="12000" spc="300" dirty="0">
              <a:solidFill>
                <a:schemeClr val="bg1"/>
              </a:solidFill>
              <a:latin typeface="Oswald" charset="0"/>
              <a:ea typeface="Oswald" charset="0"/>
              <a:cs typeface="Oswald" charset="0"/>
            </a:endParaRPr>
          </a:p>
        </p:txBody>
      </p:sp>
      <p:sp>
        <p:nvSpPr>
          <p:cNvPr id="17" name="TextBox 16"/>
          <p:cNvSpPr txBox="1"/>
          <p:nvPr/>
        </p:nvSpPr>
        <p:spPr>
          <a:xfrm>
            <a:off x="18930440" y="6227885"/>
            <a:ext cx="3560142" cy="984885"/>
          </a:xfrm>
          <a:prstGeom prst="rect">
            <a:avLst/>
          </a:prstGeom>
          <a:noFill/>
        </p:spPr>
        <p:txBody>
          <a:bodyPr wrap="square" rtlCol="0">
            <a:spAutoFit/>
          </a:bodyPr>
          <a:lstStyle/>
          <a:p>
            <a:pPr algn="r"/>
            <a:r>
              <a:rPr lang="en-US" sz="5500" spc="300" dirty="0" smtClean="0">
                <a:solidFill>
                  <a:schemeClr val="bg1"/>
                </a:solidFill>
                <a:latin typeface="Oswald" charset="0"/>
                <a:ea typeface="Oswald" charset="0"/>
                <a:cs typeface="Oswald" charset="0"/>
              </a:rPr>
              <a:t>I Am </a:t>
            </a:r>
            <a:r>
              <a:rPr lang="en-US" sz="5800" b="1" spc="300" dirty="0" smtClean="0">
                <a:solidFill>
                  <a:schemeClr val="bg1"/>
                </a:solidFill>
                <a:latin typeface="Oswald" charset="0"/>
                <a:ea typeface="Oswald" charset="0"/>
                <a:cs typeface="Oswald" charset="0"/>
              </a:rPr>
              <a:t>DS</a:t>
            </a:r>
            <a:r>
              <a:rPr lang="en-US" sz="5800" b="1" spc="300" baseline="30000" dirty="0" smtClean="0">
                <a:solidFill>
                  <a:schemeClr val="bg1"/>
                </a:solidFill>
                <a:latin typeface="Oswald" charset="0"/>
                <a:ea typeface="Oswald" charset="0"/>
                <a:cs typeface="Oswald" charset="0"/>
              </a:rPr>
              <a:t>3</a:t>
            </a:r>
            <a:r>
              <a:rPr lang="en-US" sz="5500" spc="300" dirty="0" smtClean="0">
                <a:solidFill>
                  <a:schemeClr val="bg1"/>
                </a:solidFill>
                <a:latin typeface="Oswald" charset="0"/>
                <a:ea typeface="Oswald" charset="0"/>
                <a:cs typeface="Oswald" charset="0"/>
              </a:rPr>
              <a:t> </a:t>
            </a:r>
            <a:endParaRPr lang="en-US" sz="5500" spc="300" dirty="0">
              <a:solidFill>
                <a:schemeClr val="bg1"/>
              </a:solidFill>
              <a:latin typeface="Oswald" charset="0"/>
              <a:ea typeface="Oswald" charset="0"/>
              <a:cs typeface="Oswald" charset="0"/>
            </a:endParaRPr>
          </a:p>
        </p:txBody>
      </p:sp>
      <p:sp>
        <p:nvSpPr>
          <p:cNvPr id="9" name="TextBox 8"/>
          <p:cNvSpPr txBox="1"/>
          <p:nvPr/>
        </p:nvSpPr>
        <p:spPr>
          <a:xfrm>
            <a:off x="15205166" y="8667158"/>
            <a:ext cx="8386354" cy="1323439"/>
          </a:xfrm>
          <a:prstGeom prst="rect">
            <a:avLst/>
          </a:prstGeom>
          <a:noFill/>
        </p:spPr>
        <p:txBody>
          <a:bodyPr wrap="square" rtlCol="0">
            <a:spAutoFit/>
          </a:bodyPr>
          <a:lstStyle/>
          <a:p>
            <a:r>
              <a:rPr lang="en-IN" sz="4000" dirty="0" smtClean="0">
                <a:solidFill>
                  <a:schemeClr val="bg1"/>
                </a:solidFill>
              </a:rPr>
              <a:t>“I will secure your house and ensure the safety by notifying you” .</a:t>
            </a:r>
            <a:endParaRPr lang="en-IN" sz="4000" dirty="0">
              <a:solidFill>
                <a:schemeClr val="bg1"/>
              </a:solidFill>
            </a:endParaRPr>
          </a:p>
        </p:txBody>
      </p:sp>
      <p:pic>
        <p:nvPicPr>
          <p:cNvPr id="10" name="Picture 9" descr="103073_11_02.gif"/>
          <p:cNvPicPr>
            <a:picLocks noChangeAspect="1"/>
          </p:cNvPicPr>
          <p:nvPr/>
        </p:nvPicPr>
        <p:blipFill>
          <a:blip r:embed="rId2"/>
          <a:stretch>
            <a:fillRect/>
          </a:stretch>
        </p:blipFill>
        <p:spPr>
          <a:xfrm>
            <a:off x="1123406" y="2655418"/>
            <a:ext cx="10946674" cy="6011740"/>
          </a:xfrm>
          <a:prstGeom prst="rect">
            <a:avLst/>
          </a:prstGeom>
        </p:spPr>
      </p:pic>
    </p:spTree>
    <p:extLst>
      <p:ext uri="{BB962C8B-B14F-4D97-AF65-F5344CB8AC3E}">
        <p14:creationId xmlns:p14="http://schemas.microsoft.com/office/powerpoint/2010/main" val="1384780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15763" y="2675815"/>
            <a:ext cx="3412274" cy="6247864"/>
          </a:xfrm>
          <a:prstGeom prst="rect">
            <a:avLst/>
          </a:prstGeom>
          <a:noFill/>
        </p:spPr>
        <p:txBody>
          <a:bodyPr wrap="square" rtlCol="0">
            <a:spAutoFit/>
          </a:bodyPr>
          <a:lstStyle/>
          <a:p>
            <a:pPr algn="ctr"/>
            <a:r>
              <a:rPr lang="en-US" sz="40000" b="1" dirty="0" smtClean="0">
                <a:solidFill>
                  <a:schemeClr val="tx2"/>
                </a:solidFill>
                <a:latin typeface="Oswald Bold" charset="0"/>
                <a:ea typeface="Oswald Bold" charset="0"/>
                <a:cs typeface="Oswald Bold" charset="0"/>
              </a:rPr>
              <a:t>“</a:t>
            </a:r>
            <a:endParaRPr lang="en-US" sz="40000" b="1" dirty="0">
              <a:solidFill>
                <a:schemeClr val="tx2"/>
              </a:solidFill>
              <a:latin typeface="Oswald Bold" charset="0"/>
              <a:ea typeface="Oswald Bold" charset="0"/>
              <a:cs typeface="Oswald Bold" charset="0"/>
            </a:endParaRPr>
          </a:p>
        </p:txBody>
      </p:sp>
      <p:sp>
        <p:nvSpPr>
          <p:cNvPr id="7" name="TextBox 6"/>
          <p:cNvSpPr txBox="1"/>
          <p:nvPr/>
        </p:nvSpPr>
        <p:spPr>
          <a:xfrm>
            <a:off x="1982570" y="5626473"/>
            <a:ext cx="7278661" cy="7017306"/>
          </a:xfrm>
          <a:prstGeom prst="rect">
            <a:avLst/>
          </a:prstGeom>
          <a:noFill/>
        </p:spPr>
        <p:txBody>
          <a:bodyPr wrap="square" rtlCol="0">
            <a:spAutoFit/>
          </a:bodyPr>
          <a:lstStyle/>
          <a:p>
            <a:pPr algn="ctr"/>
            <a:r>
              <a:rPr lang="en-US" sz="7500" b="1" dirty="0" smtClean="0">
                <a:solidFill>
                  <a:schemeClr val="tx2"/>
                </a:solidFill>
                <a:latin typeface="Open Sans" charset="0"/>
                <a:ea typeface="Open Sans" charset="0"/>
                <a:cs typeface="Open Sans" charset="0"/>
              </a:rPr>
              <a:t>“Don’t find customers for your products, find product for your customers ”</a:t>
            </a:r>
            <a:endParaRPr lang="en-US" sz="7500" b="1" dirty="0">
              <a:solidFill>
                <a:schemeClr val="tx2"/>
              </a:solidFill>
              <a:latin typeface="Open Sans" charset="0"/>
              <a:ea typeface="Open Sans" charset="0"/>
              <a:cs typeface="Open Sans" charset="0"/>
            </a:endParaRPr>
          </a:p>
        </p:txBody>
      </p:sp>
      <p:pic>
        <p:nvPicPr>
          <p:cNvPr id="4" name="Picture Placeholder 3"/>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a:ext>
            </a:extLst>
          </a:blip>
          <a:srcRect/>
          <a:stretch/>
        </p:blipFill>
        <p:spPr>
          <a:xfrm>
            <a:off x="12188825" y="0"/>
            <a:ext cx="12188825" cy="13716000"/>
          </a:xfrm>
          <a:prstGeom prst="rect">
            <a:avLst/>
          </a:prstGeom>
        </p:spPr>
      </p:pic>
    </p:spTree>
    <p:extLst>
      <p:ext uri="{BB962C8B-B14F-4D97-AF65-F5344CB8AC3E}">
        <p14:creationId xmlns:p14="http://schemas.microsoft.com/office/powerpoint/2010/main" val="14436331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5702004" y="5865718"/>
            <a:ext cx="6139133" cy="3862596"/>
          </a:xfrm>
          <a:prstGeom prst="rect">
            <a:avLst/>
          </a:prstGeom>
          <a:noFill/>
        </p:spPr>
        <p:txBody>
          <a:bodyPr wrap="square" rtlCol="0">
            <a:spAutoFit/>
          </a:bodyPr>
          <a:lstStyle/>
          <a:p>
            <a:pPr algn="just">
              <a:lnSpc>
                <a:spcPts val="4200"/>
              </a:lnSpc>
            </a:pPr>
            <a:r>
              <a:rPr lang="en-US" dirty="0" smtClean="0">
                <a:solidFill>
                  <a:schemeClr val="tx2">
                    <a:lumMod val="50000"/>
                  </a:schemeClr>
                </a:solidFill>
                <a:latin typeface="Times New Roman" pitchFamily="18" charset="0"/>
                <a:cs typeface="Times New Roman" pitchFamily="18" charset="0"/>
              </a:rPr>
              <a:t>So we have tried to ensure the home security through RFID module , voice recognition </a:t>
            </a:r>
            <a:r>
              <a:rPr lang="en-US" dirty="0">
                <a:solidFill>
                  <a:schemeClr val="tx2">
                    <a:lumMod val="50000"/>
                  </a:schemeClr>
                </a:solidFill>
                <a:latin typeface="Times New Roman" pitchFamily="18" charset="0"/>
                <a:cs typeface="Times New Roman" pitchFamily="18" charset="0"/>
              </a:rPr>
              <a:t>, face </a:t>
            </a:r>
            <a:r>
              <a:rPr lang="en-US" dirty="0" smtClean="0">
                <a:solidFill>
                  <a:schemeClr val="tx2">
                    <a:lumMod val="50000"/>
                  </a:schemeClr>
                </a:solidFill>
                <a:latin typeface="Times New Roman" pitchFamily="18" charset="0"/>
                <a:cs typeface="Times New Roman" pitchFamily="18" charset="0"/>
              </a:rPr>
              <a:t>recognition, GSM module </a:t>
            </a:r>
            <a:r>
              <a:rPr lang="en-US" dirty="0">
                <a:solidFill>
                  <a:schemeClr val="tx2">
                    <a:lumMod val="50000"/>
                  </a:schemeClr>
                </a:solidFill>
                <a:latin typeface="Times New Roman" pitchFamily="18" charset="0"/>
                <a:cs typeface="Times New Roman" pitchFamily="18" charset="0"/>
              </a:rPr>
              <a:t>a</a:t>
            </a:r>
            <a:r>
              <a:rPr lang="en-US" dirty="0" smtClean="0">
                <a:solidFill>
                  <a:schemeClr val="tx2">
                    <a:lumMod val="50000"/>
                  </a:schemeClr>
                </a:solidFill>
                <a:latin typeface="Times New Roman" pitchFamily="18" charset="0"/>
                <a:cs typeface="Times New Roman" pitchFamily="18" charset="0"/>
              </a:rPr>
              <a:t>nd immediate Gmail notification if not recognized an alarm will ring.</a:t>
            </a:r>
            <a:endParaRPr lang="en-US" dirty="0">
              <a:solidFill>
                <a:schemeClr val="tx2">
                  <a:lumMod val="50000"/>
                </a:schemeClr>
              </a:solidFill>
              <a:latin typeface="Times New Roman" pitchFamily="18" charset="0"/>
              <a:ea typeface="Open Sans" charset="0"/>
              <a:cs typeface="Times New Roman" pitchFamily="18" charset="0"/>
            </a:endParaRPr>
          </a:p>
        </p:txBody>
      </p:sp>
      <p:sp>
        <p:nvSpPr>
          <p:cNvPr id="17" name="TextBox 16"/>
          <p:cNvSpPr txBox="1"/>
          <p:nvPr/>
        </p:nvSpPr>
        <p:spPr>
          <a:xfrm>
            <a:off x="15702004" y="4923209"/>
            <a:ext cx="3353162" cy="830997"/>
          </a:xfrm>
          <a:prstGeom prst="rect">
            <a:avLst/>
          </a:prstGeom>
          <a:noFill/>
        </p:spPr>
        <p:txBody>
          <a:bodyPr wrap="none" rtlCol="0">
            <a:spAutoFit/>
          </a:bodyPr>
          <a:lstStyle/>
          <a:p>
            <a:r>
              <a:rPr lang="en-US" sz="4800" b="1" spc="300" dirty="0" smtClean="0">
                <a:solidFill>
                  <a:schemeClr val="tx2"/>
                </a:solidFill>
                <a:latin typeface="Oswald Bold" charset="0"/>
                <a:ea typeface="Oswald Bold" charset="0"/>
                <a:cs typeface="Oswald Bold" charset="0"/>
              </a:rPr>
              <a:t>	    C</a:t>
            </a:r>
            <a:endParaRPr lang="en-US" sz="4800" b="1" spc="300" dirty="0">
              <a:solidFill>
                <a:schemeClr val="tx2"/>
              </a:solidFill>
              <a:latin typeface="Oswald Bold" charset="0"/>
              <a:ea typeface="Oswald Bold" charset="0"/>
              <a:cs typeface="Oswald Bold" charset="0"/>
            </a:endParaRPr>
          </a:p>
        </p:txBody>
      </p:sp>
      <p:sp>
        <p:nvSpPr>
          <p:cNvPr id="10" name="TextBox 9"/>
          <p:cNvSpPr txBox="1"/>
          <p:nvPr/>
        </p:nvSpPr>
        <p:spPr>
          <a:xfrm>
            <a:off x="2714936" y="5865718"/>
            <a:ext cx="6139133" cy="5478423"/>
          </a:xfrm>
          <a:prstGeom prst="rect">
            <a:avLst/>
          </a:prstGeom>
          <a:noFill/>
        </p:spPr>
        <p:txBody>
          <a:bodyPr wrap="square" rtlCol="0">
            <a:spAutoFit/>
          </a:bodyPr>
          <a:lstStyle/>
          <a:p>
            <a:pPr algn="just">
              <a:lnSpc>
                <a:spcPts val="4200"/>
              </a:lnSpc>
            </a:pPr>
            <a:r>
              <a:rPr lang="en-US" sz="3200" dirty="0" smtClean="0">
                <a:solidFill>
                  <a:schemeClr val="tx2">
                    <a:lumMod val="50000"/>
                  </a:schemeClr>
                </a:solidFill>
                <a:latin typeface="Times New Roman" pitchFamily="18" charset="0"/>
                <a:cs typeface="Times New Roman" pitchFamily="18" charset="0"/>
              </a:rPr>
              <a:t>Our objective is to build an easy to install and low cost smart home security lock system with the function of RFID access. We aim to maximize security and optimize convenience in order to provide a safe and comfortable home security. With easy affordability and availability. </a:t>
            </a:r>
          </a:p>
          <a:p>
            <a:pPr algn="just">
              <a:lnSpc>
                <a:spcPts val="4200"/>
              </a:lnSpc>
            </a:pPr>
            <a:endParaRPr lang="en-US" sz="3400" dirty="0">
              <a:solidFill>
                <a:schemeClr val="tx2">
                  <a:lumMod val="50000"/>
                </a:schemeClr>
              </a:solidFill>
              <a:latin typeface="Times New Roman" pitchFamily="18" charset="0"/>
              <a:ea typeface="Open Sans" charset="0"/>
              <a:cs typeface="Times New Roman" pitchFamily="18" charset="0"/>
            </a:endParaRPr>
          </a:p>
        </p:txBody>
      </p:sp>
      <p:sp>
        <p:nvSpPr>
          <p:cNvPr id="18" name="TextBox 17"/>
          <p:cNvSpPr txBox="1"/>
          <p:nvPr/>
        </p:nvSpPr>
        <p:spPr>
          <a:xfrm>
            <a:off x="2714936" y="4923209"/>
            <a:ext cx="3120341" cy="830997"/>
          </a:xfrm>
          <a:prstGeom prst="rect">
            <a:avLst/>
          </a:prstGeom>
          <a:noFill/>
        </p:spPr>
        <p:txBody>
          <a:bodyPr wrap="none" rtlCol="0">
            <a:spAutoFit/>
          </a:bodyPr>
          <a:lstStyle/>
          <a:p>
            <a:r>
              <a:rPr lang="en-US" sz="4800" b="1" spc="300" dirty="0" smtClean="0">
                <a:solidFill>
                  <a:schemeClr val="tx2"/>
                </a:solidFill>
                <a:latin typeface="Oswald Bold" charset="0"/>
                <a:ea typeface="Oswald Bold" charset="0"/>
                <a:cs typeface="Oswald Bold" charset="0"/>
              </a:rPr>
              <a:t>	   A</a:t>
            </a:r>
            <a:endParaRPr lang="en-US" sz="4800" b="1" spc="300" dirty="0">
              <a:solidFill>
                <a:schemeClr val="tx2"/>
              </a:solidFill>
              <a:latin typeface="Oswald Bold" charset="0"/>
              <a:ea typeface="Oswald Bold" charset="0"/>
              <a:cs typeface="Oswald Bold" charset="0"/>
            </a:endParaRPr>
          </a:p>
        </p:txBody>
      </p:sp>
      <p:sp>
        <p:nvSpPr>
          <p:cNvPr id="19" name="TextBox 18"/>
          <p:cNvSpPr txBox="1"/>
          <p:nvPr/>
        </p:nvSpPr>
        <p:spPr>
          <a:xfrm>
            <a:off x="9330588" y="5865718"/>
            <a:ext cx="6139133" cy="3970318"/>
          </a:xfrm>
          <a:prstGeom prst="rect">
            <a:avLst/>
          </a:prstGeom>
          <a:noFill/>
        </p:spPr>
        <p:txBody>
          <a:bodyPr wrap="square" rtlCol="0">
            <a:spAutoFit/>
          </a:bodyPr>
          <a:lstStyle/>
          <a:p>
            <a:pPr marL="342900" indent="-342900" algn="just"/>
            <a:r>
              <a:rPr lang="en-US" dirty="0" smtClean="0">
                <a:solidFill>
                  <a:schemeClr val="tx2">
                    <a:lumMod val="50000"/>
                  </a:schemeClr>
                </a:solidFill>
                <a:latin typeface="Times New Roman" pitchFamily="18" charset="0"/>
                <a:cs typeface="Times New Roman" pitchFamily="18" charset="0"/>
              </a:rPr>
              <a:t>Security is a big challenge everywhere because thefts are increasing day by day owing to the unsafe and insecure security systems in homes, commercial complexes and industries.</a:t>
            </a:r>
          </a:p>
        </p:txBody>
      </p:sp>
      <p:sp>
        <p:nvSpPr>
          <p:cNvPr id="20" name="TextBox 19"/>
          <p:cNvSpPr txBox="1"/>
          <p:nvPr/>
        </p:nvSpPr>
        <p:spPr>
          <a:xfrm>
            <a:off x="9330588" y="4923209"/>
            <a:ext cx="3353162" cy="830997"/>
          </a:xfrm>
          <a:prstGeom prst="rect">
            <a:avLst/>
          </a:prstGeom>
          <a:noFill/>
        </p:spPr>
        <p:txBody>
          <a:bodyPr wrap="none" rtlCol="0">
            <a:spAutoFit/>
          </a:bodyPr>
          <a:lstStyle/>
          <a:p>
            <a:r>
              <a:rPr lang="en-US" sz="4800" b="1" spc="300" dirty="0" smtClean="0">
                <a:solidFill>
                  <a:schemeClr val="tx2"/>
                </a:solidFill>
                <a:latin typeface="Oswald Bold" charset="0"/>
                <a:ea typeface="Oswald Bold" charset="0"/>
                <a:cs typeface="Oswald Bold" charset="0"/>
              </a:rPr>
              <a:t>	    B</a:t>
            </a:r>
            <a:endParaRPr lang="en-US" sz="4800" b="1" spc="300" dirty="0">
              <a:solidFill>
                <a:schemeClr val="tx2"/>
              </a:solidFill>
              <a:latin typeface="Oswald Bold" charset="0"/>
              <a:ea typeface="Oswald Bold" charset="0"/>
              <a:cs typeface="Oswald Bold" charset="0"/>
            </a:endParaRPr>
          </a:p>
        </p:txBody>
      </p:sp>
      <p:sp>
        <p:nvSpPr>
          <p:cNvPr id="11" name="TextBox 10"/>
          <p:cNvSpPr txBox="1"/>
          <p:nvPr/>
        </p:nvSpPr>
        <p:spPr>
          <a:xfrm>
            <a:off x="46891" y="2299063"/>
            <a:ext cx="24330760" cy="1569660"/>
          </a:xfrm>
          <a:prstGeom prst="rect">
            <a:avLst/>
          </a:prstGeom>
          <a:noFill/>
        </p:spPr>
        <p:txBody>
          <a:bodyPr wrap="square" rtlCol="0">
            <a:spAutoFit/>
          </a:bodyPr>
          <a:lstStyle/>
          <a:p>
            <a:pPr algn="ctr"/>
            <a:r>
              <a:rPr lang="en-US" sz="9600" b="1" spc="600" dirty="0" smtClean="0">
                <a:solidFill>
                  <a:schemeClr val="tx2"/>
                </a:solidFill>
                <a:latin typeface="Oswald Bold" charset="0"/>
                <a:ea typeface="Oswald Bold" charset="0"/>
                <a:cs typeface="Oswald Bold" charset="0"/>
              </a:rPr>
              <a:t>OBJECTIVE  </a:t>
            </a:r>
            <a:endParaRPr lang="en-US" sz="9600" b="1" spc="600" dirty="0">
              <a:solidFill>
                <a:schemeClr val="tx2"/>
              </a:solidFill>
              <a:latin typeface="Oswald Bold" charset="0"/>
              <a:ea typeface="Oswald Bold" charset="0"/>
              <a:cs typeface="Oswald Bold" charset="0"/>
            </a:endParaRPr>
          </a:p>
        </p:txBody>
      </p:sp>
    </p:spTree>
    <p:extLst>
      <p:ext uri="{BB962C8B-B14F-4D97-AF65-F5344CB8AC3E}">
        <p14:creationId xmlns:p14="http://schemas.microsoft.com/office/powerpoint/2010/main" val="4975044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10213" y="2246811"/>
            <a:ext cx="10872595" cy="1569660"/>
          </a:xfrm>
          <a:prstGeom prst="rect">
            <a:avLst/>
          </a:prstGeom>
          <a:noFill/>
        </p:spPr>
        <p:txBody>
          <a:bodyPr wrap="square" rtlCol="0">
            <a:spAutoFit/>
          </a:bodyPr>
          <a:lstStyle/>
          <a:p>
            <a:pPr algn="ctr"/>
            <a:r>
              <a:rPr lang="en-US" sz="9600" b="1" spc="600" dirty="0" smtClean="0">
                <a:solidFill>
                  <a:schemeClr val="tx2"/>
                </a:solidFill>
                <a:latin typeface="Oswald Bold" charset="0"/>
                <a:ea typeface="Oswald Bold" charset="0"/>
                <a:cs typeface="Oswald Bold" charset="0"/>
              </a:rPr>
              <a:t>Target Users</a:t>
            </a:r>
            <a:endParaRPr lang="en-US" sz="9600" b="1" spc="600" dirty="0">
              <a:solidFill>
                <a:schemeClr val="tx2"/>
              </a:solidFill>
              <a:latin typeface="Oswald Bold" charset="0"/>
              <a:ea typeface="Oswald Bold" charset="0"/>
              <a:cs typeface="Oswald Bold" charset="0"/>
            </a:endParaRPr>
          </a:p>
        </p:txBody>
      </p:sp>
      <p:sp>
        <p:nvSpPr>
          <p:cNvPr id="19" name="TextBox 18"/>
          <p:cNvSpPr txBox="1"/>
          <p:nvPr/>
        </p:nvSpPr>
        <p:spPr>
          <a:xfrm>
            <a:off x="4662538" y="7285084"/>
            <a:ext cx="9158276" cy="646331"/>
          </a:xfrm>
          <a:prstGeom prst="rect">
            <a:avLst/>
          </a:prstGeom>
          <a:noFill/>
        </p:spPr>
        <p:txBody>
          <a:bodyPr wrap="none" rtlCol="0">
            <a:spAutoFit/>
          </a:bodyPr>
          <a:lstStyle/>
          <a:p>
            <a:pPr marL="285750" indent="-285750"/>
            <a:r>
              <a:rPr lang="en-US" dirty="0" smtClean="0">
                <a:solidFill>
                  <a:schemeClr val="tx2">
                    <a:lumMod val="50000"/>
                  </a:schemeClr>
                </a:solidFill>
                <a:latin typeface="Sitka Small" pitchFamily="2" charset="0"/>
              </a:rPr>
              <a:t>In banks for the employs attendance.</a:t>
            </a:r>
          </a:p>
        </p:txBody>
      </p:sp>
      <p:sp>
        <p:nvSpPr>
          <p:cNvPr id="20" name="Shape 2540"/>
          <p:cNvSpPr/>
          <p:nvPr/>
        </p:nvSpPr>
        <p:spPr>
          <a:xfrm>
            <a:off x="3849925" y="7315095"/>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Open Sans" charset="0"/>
              <a:ea typeface="Open Sans" charset="0"/>
              <a:cs typeface="Open Sans" charset="0"/>
            </a:endParaRPr>
          </a:p>
        </p:txBody>
      </p:sp>
      <p:sp>
        <p:nvSpPr>
          <p:cNvPr id="22" name="Shape 2540"/>
          <p:cNvSpPr/>
          <p:nvPr/>
        </p:nvSpPr>
        <p:spPr>
          <a:xfrm>
            <a:off x="3849925" y="502056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Open Sans" charset="0"/>
              <a:ea typeface="Open Sans" charset="0"/>
              <a:cs typeface="Open Sans" charset="0"/>
            </a:endParaRPr>
          </a:p>
        </p:txBody>
      </p:sp>
      <p:sp>
        <p:nvSpPr>
          <p:cNvPr id="23" name="TextBox 22"/>
          <p:cNvSpPr txBox="1"/>
          <p:nvPr/>
        </p:nvSpPr>
        <p:spPr>
          <a:xfrm>
            <a:off x="4649714" y="6326078"/>
            <a:ext cx="10713189" cy="646331"/>
          </a:xfrm>
          <a:prstGeom prst="rect">
            <a:avLst/>
          </a:prstGeom>
          <a:noFill/>
        </p:spPr>
        <p:txBody>
          <a:bodyPr wrap="none" rtlCol="0">
            <a:spAutoFit/>
          </a:bodyPr>
          <a:lstStyle/>
          <a:p>
            <a:pPr marL="285750" indent="-285750"/>
            <a:r>
              <a:rPr lang="en-US" dirty="0" smtClean="0">
                <a:solidFill>
                  <a:schemeClr val="tx2">
                    <a:lumMod val="50000"/>
                  </a:schemeClr>
                </a:solidFill>
                <a:latin typeface="Sitka Small" pitchFamily="2" charset="0"/>
              </a:rPr>
              <a:t>In offices for the attendance system record.</a:t>
            </a:r>
          </a:p>
        </p:txBody>
      </p:sp>
      <p:sp>
        <p:nvSpPr>
          <p:cNvPr id="24" name="Shape 2540"/>
          <p:cNvSpPr/>
          <p:nvPr/>
        </p:nvSpPr>
        <p:spPr>
          <a:xfrm>
            <a:off x="3849925" y="635608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Open Sans" charset="0"/>
              <a:ea typeface="Open Sans" charset="0"/>
              <a:cs typeface="Open Sans" charset="0"/>
            </a:endParaRPr>
          </a:p>
        </p:txBody>
      </p:sp>
      <p:sp>
        <p:nvSpPr>
          <p:cNvPr id="10" name="TextBox 9"/>
          <p:cNvSpPr txBox="1"/>
          <p:nvPr/>
        </p:nvSpPr>
        <p:spPr>
          <a:xfrm>
            <a:off x="4689436" y="4902294"/>
            <a:ext cx="18308157" cy="1200329"/>
          </a:xfrm>
          <a:prstGeom prst="rect">
            <a:avLst/>
          </a:prstGeom>
          <a:noFill/>
        </p:spPr>
        <p:txBody>
          <a:bodyPr wrap="square" rtlCol="0">
            <a:spAutoFit/>
          </a:bodyPr>
          <a:lstStyle/>
          <a:p>
            <a:r>
              <a:rPr lang="en-US" dirty="0" smtClean="0">
                <a:solidFill>
                  <a:schemeClr val="tx2">
                    <a:lumMod val="50000"/>
                  </a:schemeClr>
                </a:solidFill>
                <a:latin typeface="Sitka Small" pitchFamily="2" charset="0"/>
              </a:rPr>
              <a:t>People who want to maintain there home security in their absence and have a database of the person’s entering in the house.</a:t>
            </a:r>
            <a:endParaRPr lang="en-IN" dirty="0">
              <a:solidFill>
                <a:schemeClr val="tx2">
                  <a:lumMod val="50000"/>
                </a:schemeClr>
              </a:solidFill>
            </a:endParaRPr>
          </a:p>
        </p:txBody>
      </p:sp>
      <p:sp>
        <p:nvSpPr>
          <p:cNvPr id="11" name="Shape 2540"/>
          <p:cNvSpPr/>
          <p:nvPr/>
        </p:nvSpPr>
        <p:spPr>
          <a:xfrm>
            <a:off x="3849925" y="826692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Open Sans" charset="0"/>
              <a:ea typeface="Open Sans" charset="0"/>
              <a:cs typeface="Open Sans" charset="0"/>
            </a:endParaRPr>
          </a:p>
        </p:txBody>
      </p:sp>
      <p:sp>
        <p:nvSpPr>
          <p:cNvPr id="12" name="TextBox 11"/>
          <p:cNvSpPr txBox="1"/>
          <p:nvPr/>
        </p:nvSpPr>
        <p:spPr>
          <a:xfrm>
            <a:off x="4689436" y="8266922"/>
            <a:ext cx="11038244" cy="1754326"/>
          </a:xfrm>
          <a:prstGeom prst="rect">
            <a:avLst/>
          </a:prstGeom>
          <a:noFill/>
        </p:spPr>
        <p:txBody>
          <a:bodyPr wrap="square" rtlCol="0">
            <a:spAutoFit/>
          </a:bodyPr>
          <a:lstStyle/>
          <a:p>
            <a:r>
              <a:rPr lang="en-US" dirty="0" smtClean="0">
                <a:solidFill>
                  <a:schemeClr val="tx2">
                    <a:lumMod val="50000"/>
                  </a:schemeClr>
                </a:solidFill>
                <a:latin typeface="Sitka Small" pitchFamily="2" charset="0"/>
              </a:rPr>
              <a:t>In hospital </a:t>
            </a:r>
            <a:r>
              <a:rPr lang="en-US" dirty="0" err="1" smtClean="0">
                <a:solidFill>
                  <a:schemeClr val="tx2">
                    <a:lumMod val="50000"/>
                  </a:schemeClr>
                </a:solidFill>
                <a:latin typeface="Sitka Small" pitchFamily="2" charset="0"/>
              </a:rPr>
              <a:t>ie</a:t>
            </a:r>
            <a:r>
              <a:rPr lang="en-US" dirty="0" smtClean="0">
                <a:solidFill>
                  <a:schemeClr val="tx2">
                    <a:lumMod val="50000"/>
                  </a:schemeClr>
                </a:solidFill>
                <a:latin typeface="Sitka Small" pitchFamily="2" charset="0"/>
              </a:rPr>
              <a:t>., for ICU security etc</a:t>
            </a:r>
            <a:r>
              <a:rPr lang="en-US" dirty="0" smtClean="0">
                <a:solidFill>
                  <a:schemeClr val="tx2">
                    <a:lumMod val="50000"/>
                  </a:schemeClr>
                </a:solidFill>
                <a:latin typeface="Sitka Small" pitchFamily="2" charset="0"/>
              </a:rPr>
              <a:t>.</a:t>
            </a:r>
          </a:p>
          <a:p>
            <a:endParaRPr lang="en-US" dirty="0" smtClean="0">
              <a:solidFill>
                <a:schemeClr val="tx2">
                  <a:lumMod val="50000"/>
                </a:schemeClr>
              </a:solidFill>
              <a:latin typeface="Sitka Small" pitchFamily="2" charset="0"/>
            </a:endParaRPr>
          </a:p>
          <a:p>
            <a:endParaRPr lang="en-IN" dirty="0">
              <a:solidFill>
                <a:schemeClr val="tx2">
                  <a:lumMod val="50000"/>
                </a:schemeClr>
              </a:solidFill>
            </a:endParaRPr>
          </a:p>
        </p:txBody>
      </p:sp>
    </p:spTree>
    <p:extLst>
      <p:ext uri="{BB962C8B-B14F-4D97-AF65-F5344CB8AC3E}">
        <p14:creationId xmlns:p14="http://schemas.microsoft.com/office/powerpoint/2010/main" val="12282236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1520296" y="1826674"/>
            <a:ext cx="9196748" cy="2554545"/>
          </a:xfrm>
          <a:prstGeom prst="rect">
            <a:avLst/>
          </a:prstGeom>
          <a:noFill/>
        </p:spPr>
        <p:txBody>
          <a:bodyPr wrap="none" rtlCol="0">
            <a:spAutoFit/>
          </a:bodyPr>
          <a:lstStyle/>
          <a:p>
            <a:r>
              <a:rPr lang="en-US" sz="16000" b="1" spc="300" dirty="0" smtClean="0">
                <a:solidFill>
                  <a:schemeClr val="accent2"/>
                </a:solidFill>
                <a:latin typeface="Oswald Bold" charset="0"/>
                <a:ea typeface="Oswald Bold" charset="0"/>
                <a:cs typeface="Oswald Bold" charset="0"/>
              </a:rPr>
              <a:t>Benefits </a:t>
            </a:r>
            <a:endParaRPr lang="en-US" sz="16000" b="1" spc="300" dirty="0">
              <a:solidFill>
                <a:schemeClr val="accent2"/>
              </a:solidFill>
              <a:latin typeface="Oswald Bold" charset="0"/>
              <a:ea typeface="Oswald Bold" charset="0"/>
              <a:cs typeface="Oswald Bold" charset="0"/>
            </a:endParaRPr>
          </a:p>
        </p:txBody>
      </p:sp>
      <p:grpSp>
        <p:nvGrpSpPr>
          <p:cNvPr id="36" name="Group 35"/>
          <p:cNvGrpSpPr/>
          <p:nvPr/>
        </p:nvGrpSpPr>
        <p:grpSpPr>
          <a:xfrm>
            <a:off x="3334962" y="5116654"/>
            <a:ext cx="6502122" cy="3202553"/>
            <a:chOff x="10263392" y="3506605"/>
            <a:chExt cx="3873862" cy="1908031"/>
          </a:xfrm>
          <a:solidFill>
            <a:schemeClr val="accent5"/>
          </a:solidFill>
        </p:grpSpPr>
        <p:sp>
          <p:nvSpPr>
            <p:cNvPr id="38" name="Freeform 1025"/>
            <p:cNvSpPr>
              <a:spLocks/>
            </p:cNvSpPr>
            <p:nvPr/>
          </p:nvSpPr>
          <p:spPr bwMode="auto">
            <a:xfrm>
              <a:off x="13526123" y="4299560"/>
              <a:ext cx="611131" cy="926798"/>
            </a:xfrm>
            <a:custGeom>
              <a:avLst/>
              <a:gdLst>
                <a:gd name="T0" fmla="*/ 14 w 242"/>
                <a:gd name="T1" fmla="*/ 367 h 367"/>
                <a:gd name="T2" fmla="*/ 0 w 242"/>
                <a:gd name="T3" fmla="*/ 358 h 367"/>
                <a:gd name="T4" fmla="*/ 229 w 242"/>
                <a:gd name="T5" fmla="*/ 0 h 367"/>
                <a:gd name="T6" fmla="*/ 242 w 242"/>
                <a:gd name="T7" fmla="*/ 9 h 367"/>
                <a:gd name="T8" fmla="*/ 14 w 242"/>
                <a:gd name="T9" fmla="*/ 367 h 367"/>
              </a:gdLst>
              <a:ahLst/>
              <a:cxnLst>
                <a:cxn ang="0">
                  <a:pos x="T0" y="T1"/>
                </a:cxn>
                <a:cxn ang="0">
                  <a:pos x="T2" y="T3"/>
                </a:cxn>
                <a:cxn ang="0">
                  <a:pos x="T4" y="T5"/>
                </a:cxn>
                <a:cxn ang="0">
                  <a:pos x="T6" y="T7"/>
                </a:cxn>
                <a:cxn ang="0">
                  <a:pos x="T8" y="T9"/>
                </a:cxn>
              </a:cxnLst>
              <a:rect l="0" t="0" r="r" b="b"/>
              <a:pathLst>
                <a:path w="242" h="367">
                  <a:moveTo>
                    <a:pt x="14" y="367"/>
                  </a:moveTo>
                  <a:lnTo>
                    <a:pt x="0" y="358"/>
                  </a:lnTo>
                  <a:lnTo>
                    <a:pt x="229" y="0"/>
                  </a:lnTo>
                  <a:lnTo>
                    <a:pt x="242" y="9"/>
                  </a:lnTo>
                  <a:lnTo>
                    <a:pt x="14" y="3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39" name="Freeform 1026"/>
            <p:cNvSpPr>
              <a:spLocks/>
            </p:cNvSpPr>
            <p:nvPr/>
          </p:nvSpPr>
          <p:spPr bwMode="auto">
            <a:xfrm>
              <a:off x="13182678" y="4370269"/>
              <a:ext cx="378800" cy="851039"/>
            </a:xfrm>
            <a:custGeom>
              <a:avLst/>
              <a:gdLst>
                <a:gd name="T0" fmla="*/ 136 w 150"/>
                <a:gd name="T1" fmla="*/ 337 h 337"/>
                <a:gd name="T2" fmla="*/ 0 w 150"/>
                <a:gd name="T3" fmla="*/ 6 h 337"/>
                <a:gd name="T4" fmla="*/ 14 w 150"/>
                <a:gd name="T5" fmla="*/ 0 h 337"/>
                <a:gd name="T6" fmla="*/ 150 w 150"/>
                <a:gd name="T7" fmla="*/ 331 h 337"/>
                <a:gd name="T8" fmla="*/ 136 w 150"/>
                <a:gd name="T9" fmla="*/ 337 h 337"/>
              </a:gdLst>
              <a:ahLst/>
              <a:cxnLst>
                <a:cxn ang="0">
                  <a:pos x="T0" y="T1"/>
                </a:cxn>
                <a:cxn ang="0">
                  <a:pos x="T2" y="T3"/>
                </a:cxn>
                <a:cxn ang="0">
                  <a:pos x="T4" y="T5"/>
                </a:cxn>
                <a:cxn ang="0">
                  <a:pos x="T6" y="T7"/>
                </a:cxn>
                <a:cxn ang="0">
                  <a:pos x="T8" y="T9"/>
                </a:cxn>
              </a:cxnLst>
              <a:rect l="0" t="0" r="r" b="b"/>
              <a:pathLst>
                <a:path w="150" h="337">
                  <a:moveTo>
                    <a:pt x="136" y="337"/>
                  </a:moveTo>
                  <a:lnTo>
                    <a:pt x="0" y="6"/>
                  </a:lnTo>
                  <a:lnTo>
                    <a:pt x="14" y="0"/>
                  </a:lnTo>
                  <a:lnTo>
                    <a:pt x="150" y="331"/>
                  </a:lnTo>
                  <a:lnTo>
                    <a:pt x="136"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2" name="Freeform 1027"/>
            <p:cNvSpPr>
              <a:spLocks/>
            </p:cNvSpPr>
            <p:nvPr/>
          </p:nvSpPr>
          <p:spPr bwMode="auto">
            <a:xfrm>
              <a:off x="13200356" y="4291983"/>
              <a:ext cx="921747" cy="106065"/>
            </a:xfrm>
            <a:custGeom>
              <a:avLst/>
              <a:gdLst>
                <a:gd name="T0" fmla="*/ 1 w 365"/>
                <a:gd name="T1" fmla="*/ 42 h 42"/>
                <a:gd name="T2" fmla="*/ 0 w 365"/>
                <a:gd name="T3" fmla="*/ 27 h 42"/>
                <a:gd name="T4" fmla="*/ 364 w 365"/>
                <a:gd name="T5" fmla="*/ 0 h 42"/>
                <a:gd name="T6" fmla="*/ 365 w 365"/>
                <a:gd name="T7" fmla="*/ 16 h 42"/>
                <a:gd name="T8" fmla="*/ 1 w 365"/>
                <a:gd name="T9" fmla="*/ 42 h 42"/>
              </a:gdLst>
              <a:ahLst/>
              <a:cxnLst>
                <a:cxn ang="0">
                  <a:pos x="T0" y="T1"/>
                </a:cxn>
                <a:cxn ang="0">
                  <a:pos x="T2" y="T3"/>
                </a:cxn>
                <a:cxn ang="0">
                  <a:pos x="T4" y="T5"/>
                </a:cxn>
                <a:cxn ang="0">
                  <a:pos x="T6" y="T7"/>
                </a:cxn>
                <a:cxn ang="0">
                  <a:pos x="T8" y="T9"/>
                </a:cxn>
              </a:cxnLst>
              <a:rect l="0" t="0" r="r" b="b"/>
              <a:pathLst>
                <a:path w="365" h="42">
                  <a:moveTo>
                    <a:pt x="1" y="42"/>
                  </a:moveTo>
                  <a:lnTo>
                    <a:pt x="0" y="27"/>
                  </a:lnTo>
                  <a:lnTo>
                    <a:pt x="364" y="0"/>
                  </a:lnTo>
                  <a:lnTo>
                    <a:pt x="365" y="16"/>
                  </a:lnTo>
                  <a:lnTo>
                    <a:pt x="1"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3" name="Freeform 1028"/>
            <p:cNvSpPr>
              <a:spLocks/>
            </p:cNvSpPr>
            <p:nvPr/>
          </p:nvSpPr>
          <p:spPr bwMode="auto">
            <a:xfrm>
              <a:off x="13137221" y="3524282"/>
              <a:ext cx="83336" cy="853563"/>
            </a:xfrm>
            <a:custGeom>
              <a:avLst/>
              <a:gdLst>
                <a:gd name="T0" fmla="*/ 17 w 33"/>
                <a:gd name="T1" fmla="*/ 338 h 338"/>
                <a:gd name="T2" fmla="*/ 0 w 33"/>
                <a:gd name="T3" fmla="*/ 1 h 338"/>
                <a:gd name="T4" fmla="*/ 16 w 33"/>
                <a:gd name="T5" fmla="*/ 0 h 338"/>
                <a:gd name="T6" fmla="*/ 33 w 33"/>
                <a:gd name="T7" fmla="*/ 338 h 338"/>
                <a:gd name="T8" fmla="*/ 17 w 33"/>
                <a:gd name="T9" fmla="*/ 338 h 338"/>
              </a:gdLst>
              <a:ahLst/>
              <a:cxnLst>
                <a:cxn ang="0">
                  <a:pos x="T0" y="T1"/>
                </a:cxn>
                <a:cxn ang="0">
                  <a:pos x="T2" y="T3"/>
                </a:cxn>
                <a:cxn ang="0">
                  <a:pos x="T4" y="T5"/>
                </a:cxn>
                <a:cxn ang="0">
                  <a:pos x="T6" y="T7"/>
                </a:cxn>
                <a:cxn ang="0">
                  <a:pos x="T8" y="T9"/>
                </a:cxn>
              </a:cxnLst>
              <a:rect l="0" t="0" r="r" b="b"/>
              <a:pathLst>
                <a:path w="33" h="338">
                  <a:moveTo>
                    <a:pt x="17" y="338"/>
                  </a:moveTo>
                  <a:lnTo>
                    <a:pt x="0" y="1"/>
                  </a:lnTo>
                  <a:lnTo>
                    <a:pt x="16" y="0"/>
                  </a:lnTo>
                  <a:lnTo>
                    <a:pt x="33" y="338"/>
                  </a:lnTo>
                  <a:lnTo>
                    <a:pt x="17"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4" name="Freeform 1029"/>
            <p:cNvSpPr>
              <a:spLocks/>
            </p:cNvSpPr>
            <p:nvPr/>
          </p:nvSpPr>
          <p:spPr bwMode="auto">
            <a:xfrm>
              <a:off x="13144799" y="3509129"/>
              <a:ext cx="989931" cy="818209"/>
            </a:xfrm>
            <a:custGeom>
              <a:avLst/>
              <a:gdLst>
                <a:gd name="T0" fmla="*/ 382 w 392"/>
                <a:gd name="T1" fmla="*/ 324 h 324"/>
                <a:gd name="T2" fmla="*/ 0 w 392"/>
                <a:gd name="T3" fmla="*/ 13 h 324"/>
                <a:gd name="T4" fmla="*/ 10 w 392"/>
                <a:gd name="T5" fmla="*/ 0 h 324"/>
                <a:gd name="T6" fmla="*/ 392 w 392"/>
                <a:gd name="T7" fmla="*/ 312 h 324"/>
                <a:gd name="T8" fmla="*/ 382 w 392"/>
                <a:gd name="T9" fmla="*/ 324 h 324"/>
              </a:gdLst>
              <a:ahLst/>
              <a:cxnLst>
                <a:cxn ang="0">
                  <a:pos x="T0" y="T1"/>
                </a:cxn>
                <a:cxn ang="0">
                  <a:pos x="T2" y="T3"/>
                </a:cxn>
                <a:cxn ang="0">
                  <a:pos x="T4" y="T5"/>
                </a:cxn>
                <a:cxn ang="0">
                  <a:pos x="T6" y="T7"/>
                </a:cxn>
                <a:cxn ang="0">
                  <a:pos x="T8" y="T9"/>
                </a:cxn>
              </a:cxnLst>
              <a:rect l="0" t="0" r="r" b="b"/>
              <a:pathLst>
                <a:path w="392" h="324">
                  <a:moveTo>
                    <a:pt x="382" y="324"/>
                  </a:moveTo>
                  <a:lnTo>
                    <a:pt x="0" y="13"/>
                  </a:lnTo>
                  <a:lnTo>
                    <a:pt x="10" y="0"/>
                  </a:lnTo>
                  <a:lnTo>
                    <a:pt x="392" y="312"/>
                  </a:lnTo>
                  <a:lnTo>
                    <a:pt x="382" y="3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5" name="Rectangle 1030"/>
            <p:cNvSpPr>
              <a:spLocks noChangeArrowheads="1"/>
            </p:cNvSpPr>
            <p:nvPr/>
          </p:nvSpPr>
          <p:spPr bwMode="auto">
            <a:xfrm>
              <a:off x="12137190" y="3506605"/>
              <a:ext cx="1020235" cy="378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6" name="Freeform 1031"/>
            <p:cNvSpPr>
              <a:spLocks/>
            </p:cNvSpPr>
            <p:nvPr/>
          </p:nvSpPr>
          <p:spPr bwMode="auto">
            <a:xfrm>
              <a:off x="12127087" y="3509129"/>
              <a:ext cx="1040438" cy="593455"/>
            </a:xfrm>
            <a:custGeom>
              <a:avLst/>
              <a:gdLst>
                <a:gd name="T0" fmla="*/ 8 w 412"/>
                <a:gd name="T1" fmla="*/ 235 h 235"/>
                <a:gd name="T2" fmla="*/ 0 w 412"/>
                <a:gd name="T3" fmla="*/ 221 h 235"/>
                <a:gd name="T4" fmla="*/ 404 w 412"/>
                <a:gd name="T5" fmla="*/ 0 h 235"/>
                <a:gd name="T6" fmla="*/ 412 w 412"/>
                <a:gd name="T7" fmla="*/ 14 h 235"/>
                <a:gd name="T8" fmla="*/ 8 w 412"/>
                <a:gd name="T9" fmla="*/ 235 h 235"/>
              </a:gdLst>
              <a:ahLst/>
              <a:cxnLst>
                <a:cxn ang="0">
                  <a:pos x="T0" y="T1"/>
                </a:cxn>
                <a:cxn ang="0">
                  <a:pos x="T2" y="T3"/>
                </a:cxn>
                <a:cxn ang="0">
                  <a:pos x="T4" y="T5"/>
                </a:cxn>
                <a:cxn ang="0">
                  <a:pos x="T6" y="T7"/>
                </a:cxn>
                <a:cxn ang="0">
                  <a:pos x="T8" y="T9"/>
                </a:cxn>
              </a:cxnLst>
              <a:rect l="0" t="0" r="r" b="b"/>
              <a:pathLst>
                <a:path w="412" h="235">
                  <a:moveTo>
                    <a:pt x="8" y="235"/>
                  </a:moveTo>
                  <a:lnTo>
                    <a:pt x="0" y="221"/>
                  </a:lnTo>
                  <a:lnTo>
                    <a:pt x="404" y="0"/>
                  </a:lnTo>
                  <a:lnTo>
                    <a:pt x="412" y="14"/>
                  </a:lnTo>
                  <a:lnTo>
                    <a:pt x="8"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7" name="Freeform 1032"/>
            <p:cNvSpPr>
              <a:spLocks/>
            </p:cNvSpPr>
            <p:nvPr/>
          </p:nvSpPr>
          <p:spPr bwMode="auto">
            <a:xfrm>
              <a:off x="11268474" y="4064703"/>
              <a:ext cx="873766" cy="262635"/>
            </a:xfrm>
            <a:custGeom>
              <a:avLst/>
              <a:gdLst>
                <a:gd name="T0" fmla="*/ 4 w 346"/>
                <a:gd name="T1" fmla="*/ 104 h 104"/>
                <a:gd name="T2" fmla="*/ 0 w 346"/>
                <a:gd name="T3" fmla="*/ 89 h 104"/>
                <a:gd name="T4" fmla="*/ 342 w 346"/>
                <a:gd name="T5" fmla="*/ 0 h 104"/>
                <a:gd name="T6" fmla="*/ 346 w 346"/>
                <a:gd name="T7" fmla="*/ 16 h 104"/>
                <a:gd name="T8" fmla="*/ 4 w 346"/>
                <a:gd name="T9" fmla="*/ 104 h 104"/>
              </a:gdLst>
              <a:ahLst/>
              <a:cxnLst>
                <a:cxn ang="0">
                  <a:pos x="T0" y="T1"/>
                </a:cxn>
                <a:cxn ang="0">
                  <a:pos x="T2" y="T3"/>
                </a:cxn>
                <a:cxn ang="0">
                  <a:pos x="T4" y="T5"/>
                </a:cxn>
                <a:cxn ang="0">
                  <a:pos x="T6" y="T7"/>
                </a:cxn>
                <a:cxn ang="0">
                  <a:pos x="T8" y="T9"/>
                </a:cxn>
              </a:cxnLst>
              <a:rect l="0" t="0" r="r" b="b"/>
              <a:pathLst>
                <a:path w="346" h="104">
                  <a:moveTo>
                    <a:pt x="4" y="104"/>
                  </a:moveTo>
                  <a:lnTo>
                    <a:pt x="0" y="89"/>
                  </a:lnTo>
                  <a:lnTo>
                    <a:pt x="342" y="0"/>
                  </a:lnTo>
                  <a:lnTo>
                    <a:pt x="346" y="16"/>
                  </a:lnTo>
                  <a:lnTo>
                    <a:pt x="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8" name="Freeform 1033"/>
            <p:cNvSpPr>
              <a:spLocks/>
            </p:cNvSpPr>
            <p:nvPr/>
          </p:nvSpPr>
          <p:spPr bwMode="auto">
            <a:xfrm>
              <a:off x="10528553" y="3506605"/>
              <a:ext cx="1611163" cy="318192"/>
            </a:xfrm>
            <a:custGeom>
              <a:avLst/>
              <a:gdLst>
                <a:gd name="T0" fmla="*/ 3 w 638"/>
                <a:gd name="T1" fmla="*/ 126 h 126"/>
                <a:gd name="T2" fmla="*/ 0 w 638"/>
                <a:gd name="T3" fmla="*/ 111 h 126"/>
                <a:gd name="T4" fmla="*/ 635 w 638"/>
                <a:gd name="T5" fmla="*/ 0 h 126"/>
                <a:gd name="T6" fmla="*/ 638 w 638"/>
                <a:gd name="T7" fmla="*/ 15 h 126"/>
                <a:gd name="T8" fmla="*/ 3 w 638"/>
                <a:gd name="T9" fmla="*/ 126 h 126"/>
              </a:gdLst>
              <a:ahLst/>
              <a:cxnLst>
                <a:cxn ang="0">
                  <a:pos x="T0" y="T1"/>
                </a:cxn>
                <a:cxn ang="0">
                  <a:pos x="T2" y="T3"/>
                </a:cxn>
                <a:cxn ang="0">
                  <a:pos x="T4" y="T5"/>
                </a:cxn>
                <a:cxn ang="0">
                  <a:pos x="T6" y="T7"/>
                </a:cxn>
                <a:cxn ang="0">
                  <a:pos x="T8" y="T9"/>
                </a:cxn>
              </a:cxnLst>
              <a:rect l="0" t="0" r="r" b="b"/>
              <a:pathLst>
                <a:path w="638" h="126">
                  <a:moveTo>
                    <a:pt x="3" y="126"/>
                  </a:moveTo>
                  <a:lnTo>
                    <a:pt x="0" y="111"/>
                  </a:lnTo>
                  <a:lnTo>
                    <a:pt x="635" y="0"/>
                  </a:lnTo>
                  <a:lnTo>
                    <a:pt x="638" y="15"/>
                  </a:lnTo>
                  <a:lnTo>
                    <a:pt x="3"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49" name="Rectangle 1034"/>
            <p:cNvSpPr>
              <a:spLocks noChangeArrowheads="1"/>
            </p:cNvSpPr>
            <p:nvPr/>
          </p:nvSpPr>
          <p:spPr bwMode="auto">
            <a:xfrm>
              <a:off x="12116986" y="3526807"/>
              <a:ext cx="40405" cy="55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50" name="Freeform 1035"/>
            <p:cNvSpPr>
              <a:spLocks/>
            </p:cNvSpPr>
            <p:nvPr/>
          </p:nvSpPr>
          <p:spPr bwMode="auto">
            <a:xfrm>
              <a:off x="10520976" y="3789442"/>
              <a:ext cx="765177" cy="535371"/>
            </a:xfrm>
            <a:custGeom>
              <a:avLst/>
              <a:gdLst>
                <a:gd name="T0" fmla="*/ 294 w 303"/>
                <a:gd name="T1" fmla="*/ 212 h 212"/>
                <a:gd name="T2" fmla="*/ 0 w 303"/>
                <a:gd name="T3" fmla="*/ 13 h 212"/>
                <a:gd name="T4" fmla="*/ 9 w 303"/>
                <a:gd name="T5" fmla="*/ 0 h 212"/>
                <a:gd name="T6" fmla="*/ 303 w 303"/>
                <a:gd name="T7" fmla="*/ 199 h 212"/>
                <a:gd name="T8" fmla="*/ 294 w 303"/>
                <a:gd name="T9" fmla="*/ 212 h 212"/>
              </a:gdLst>
              <a:ahLst/>
              <a:cxnLst>
                <a:cxn ang="0">
                  <a:pos x="T0" y="T1"/>
                </a:cxn>
                <a:cxn ang="0">
                  <a:pos x="T2" y="T3"/>
                </a:cxn>
                <a:cxn ang="0">
                  <a:pos x="T4" y="T5"/>
                </a:cxn>
                <a:cxn ang="0">
                  <a:pos x="T6" y="T7"/>
                </a:cxn>
                <a:cxn ang="0">
                  <a:pos x="T8" y="T9"/>
                </a:cxn>
              </a:cxnLst>
              <a:rect l="0" t="0" r="r" b="b"/>
              <a:pathLst>
                <a:path w="303" h="212">
                  <a:moveTo>
                    <a:pt x="294" y="212"/>
                  </a:moveTo>
                  <a:lnTo>
                    <a:pt x="0" y="13"/>
                  </a:lnTo>
                  <a:lnTo>
                    <a:pt x="9" y="0"/>
                  </a:lnTo>
                  <a:lnTo>
                    <a:pt x="303" y="199"/>
                  </a:lnTo>
                  <a:lnTo>
                    <a:pt x="294"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51" name="Freeform 1036"/>
            <p:cNvSpPr>
              <a:spLocks/>
            </p:cNvSpPr>
            <p:nvPr/>
          </p:nvSpPr>
          <p:spPr bwMode="auto">
            <a:xfrm>
              <a:off x="10273493" y="4291983"/>
              <a:ext cx="1010134" cy="560624"/>
            </a:xfrm>
            <a:custGeom>
              <a:avLst/>
              <a:gdLst>
                <a:gd name="T0" fmla="*/ 7 w 400"/>
                <a:gd name="T1" fmla="*/ 222 h 222"/>
                <a:gd name="T2" fmla="*/ 0 w 400"/>
                <a:gd name="T3" fmla="*/ 208 h 222"/>
                <a:gd name="T4" fmla="*/ 393 w 400"/>
                <a:gd name="T5" fmla="*/ 0 h 222"/>
                <a:gd name="T6" fmla="*/ 400 w 400"/>
                <a:gd name="T7" fmla="*/ 14 h 222"/>
                <a:gd name="T8" fmla="*/ 7 w 400"/>
                <a:gd name="T9" fmla="*/ 222 h 222"/>
              </a:gdLst>
              <a:ahLst/>
              <a:cxnLst>
                <a:cxn ang="0">
                  <a:pos x="T0" y="T1"/>
                </a:cxn>
                <a:cxn ang="0">
                  <a:pos x="T2" y="T3"/>
                </a:cxn>
                <a:cxn ang="0">
                  <a:pos x="T4" y="T5"/>
                </a:cxn>
                <a:cxn ang="0">
                  <a:pos x="T6" y="T7"/>
                </a:cxn>
                <a:cxn ang="0">
                  <a:pos x="T8" y="T9"/>
                </a:cxn>
              </a:cxnLst>
              <a:rect l="0" t="0" r="r" b="b"/>
              <a:pathLst>
                <a:path w="400" h="222">
                  <a:moveTo>
                    <a:pt x="7" y="222"/>
                  </a:moveTo>
                  <a:lnTo>
                    <a:pt x="0" y="208"/>
                  </a:lnTo>
                  <a:lnTo>
                    <a:pt x="393" y="0"/>
                  </a:lnTo>
                  <a:lnTo>
                    <a:pt x="400" y="14"/>
                  </a:lnTo>
                  <a:lnTo>
                    <a:pt x="7"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0" name="Freeform 1037"/>
            <p:cNvSpPr>
              <a:spLocks/>
            </p:cNvSpPr>
            <p:nvPr/>
          </p:nvSpPr>
          <p:spPr bwMode="auto">
            <a:xfrm>
              <a:off x="10263392" y="3799542"/>
              <a:ext cx="287888" cy="1040439"/>
            </a:xfrm>
            <a:custGeom>
              <a:avLst/>
              <a:gdLst>
                <a:gd name="T0" fmla="*/ 15 w 114"/>
                <a:gd name="T1" fmla="*/ 412 h 412"/>
                <a:gd name="T2" fmla="*/ 0 w 114"/>
                <a:gd name="T3" fmla="*/ 408 h 412"/>
                <a:gd name="T4" fmla="*/ 99 w 114"/>
                <a:gd name="T5" fmla="*/ 0 h 412"/>
                <a:gd name="T6" fmla="*/ 114 w 114"/>
                <a:gd name="T7" fmla="*/ 4 h 412"/>
                <a:gd name="T8" fmla="*/ 15 w 114"/>
                <a:gd name="T9" fmla="*/ 412 h 412"/>
              </a:gdLst>
              <a:ahLst/>
              <a:cxnLst>
                <a:cxn ang="0">
                  <a:pos x="T0" y="T1"/>
                </a:cxn>
                <a:cxn ang="0">
                  <a:pos x="T2" y="T3"/>
                </a:cxn>
                <a:cxn ang="0">
                  <a:pos x="T4" y="T5"/>
                </a:cxn>
                <a:cxn ang="0">
                  <a:pos x="T6" y="T7"/>
                </a:cxn>
                <a:cxn ang="0">
                  <a:pos x="T8" y="T9"/>
                </a:cxn>
              </a:cxnLst>
              <a:rect l="0" t="0" r="r" b="b"/>
              <a:pathLst>
                <a:path w="114" h="412">
                  <a:moveTo>
                    <a:pt x="15" y="412"/>
                  </a:moveTo>
                  <a:lnTo>
                    <a:pt x="0" y="408"/>
                  </a:lnTo>
                  <a:lnTo>
                    <a:pt x="99" y="0"/>
                  </a:lnTo>
                  <a:lnTo>
                    <a:pt x="114" y="4"/>
                  </a:lnTo>
                  <a:lnTo>
                    <a:pt x="15" y="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1" name="Freeform 1038"/>
            <p:cNvSpPr>
              <a:spLocks/>
            </p:cNvSpPr>
            <p:nvPr/>
          </p:nvSpPr>
          <p:spPr bwMode="auto">
            <a:xfrm>
              <a:off x="12132139" y="4067229"/>
              <a:ext cx="1073267" cy="330820"/>
            </a:xfrm>
            <a:custGeom>
              <a:avLst/>
              <a:gdLst>
                <a:gd name="T0" fmla="*/ 421 w 425"/>
                <a:gd name="T1" fmla="*/ 131 h 131"/>
                <a:gd name="T2" fmla="*/ 0 w 425"/>
                <a:gd name="T3" fmla="*/ 15 h 131"/>
                <a:gd name="T4" fmla="*/ 4 w 425"/>
                <a:gd name="T5" fmla="*/ 0 h 131"/>
                <a:gd name="T6" fmla="*/ 425 w 425"/>
                <a:gd name="T7" fmla="*/ 116 h 131"/>
                <a:gd name="T8" fmla="*/ 421 w 425"/>
                <a:gd name="T9" fmla="*/ 131 h 131"/>
              </a:gdLst>
              <a:ahLst/>
              <a:cxnLst>
                <a:cxn ang="0">
                  <a:pos x="T0" y="T1"/>
                </a:cxn>
                <a:cxn ang="0">
                  <a:pos x="T2" y="T3"/>
                </a:cxn>
                <a:cxn ang="0">
                  <a:pos x="T4" y="T5"/>
                </a:cxn>
                <a:cxn ang="0">
                  <a:pos x="T6" y="T7"/>
                </a:cxn>
                <a:cxn ang="0">
                  <a:pos x="T8" y="T9"/>
                </a:cxn>
              </a:cxnLst>
              <a:rect l="0" t="0" r="r" b="b"/>
              <a:pathLst>
                <a:path w="425" h="131">
                  <a:moveTo>
                    <a:pt x="421" y="131"/>
                  </a:moveTo>
                  <a:lnTo>
                    <a:pt x="0" y="15"/>
                  </a:lnTo>
                  <a:lnTo>
                    <a:pt x="4" y="0"/>
                  </a:lnTo>
                  <a:lnTo>
                    <a:pt x="425" y="116"/>
                  </a:lnTo>
                  <a:lnTo>
                    <a:pt x="421"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2" name="Freeform 1039"/>
            <p:cNvSpPr>
              <a:spLocks/>
            </p:cNvSpPr>
            <p:nvPr/>
          </p:nvSpPr>
          <p:spPr bwMode="auto">
            <a:xfrm>
              <a:off x="12771049" y="5229506"/>
              <a:ext cx="777804" cy="185130"/>
            </a:xfrm>
            <a:custGeom>
              <a:avLst/>
              <a:gdLst>
                <a:gd name="T0" fmla="*/ 4 w 406"/>
                <a:gd name="T1" fmla="*/ 105 h 105"/>
                <a:gd name="T2" fmla="*/ 0 w 406"/>
                <a:gd name="T3" fmla="*/ 90 h 105"/>
                <a:gd name="T4" fmla="*/ 402 w 406"/>
                <a:gd name="T5" fmla="*/ 0 h 105"/>
                <a:gd name="T6" fmla="*/ 406 w 406"/>
                <a:gd name="T7" fmla="*/ 15 h 105"/>
                <a:gd name="T8" fmla="*/ 4 w 406"/>
                <a:gd name="T9" fmla="*/ 105 h 105"/>
              </a:gdLst>
              <a:ahLst/>
              <a:cxnLst>
                <a:cxn ang="0">
                  <a:pos x="T0" y="T1"/>
                </a:cxn>
                <a:cxn ang="0">
                  <a:pos x="T2" y="T3"/>
                </a:cxn>
                <a:cxn ang="0">
                  <a:pos x="T4" y="T5"/>
                </a:cxn>
                <a:cxn ang="0">
                  <a:pos x="T6" y="T7"/>
                </a:cxn>
                <a:cxn ang="0">
                  <a:pos x="T8" y="T9"/>
                </a:cxn>
              </a:cxnLst>
              <a:rect l="0" t="0" r="r" b="b"/>
              <a:pathLst>
                <a:path w="406" h="105">
                  <a:moveTo>
                    <a:pt x="4" y="105"/>
                  </a:moveTo>
                  <a:lnTo>
                    <a:pt x="0" y="90"/>
                  </a:lnTo>
                  <a:lnTo>
                    <a:pt x="402" y="0"/>
                  </a:lnTo>
                  <a:lnTo>
                    <a:pt x="406" y="15"/>
                  </a:lnTo>
                  <a:lnTo>
                    <a:pt x="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3" name="Freeform 1040"/>
            <p:cNvSpPr>
              <a:spLocks/>
            </p:cNvSpPr>
            <p:nvPr/>
          </p:nvSpPr>
          <p:spPr bwMode="auto">
            <a:xfrm>
              <a:off x="12493263" y="4362692"/>
              <a:ext cx="719720" cy="601031"/>
            </a:xfrm>
            <a:custGeom>
              <a:avLst/>
              <a:gdLst>
                <a:gd name="T0" fmla="*/ 10 w 285"/>
                <a:gd name="T1" fmla="*/ 238 h 238"/>
                <a:gd name="T2" fmla="*/ 0 w 285"/>
                <a:gd name="T3" fmla="*/ 226 h 238"/>
                <a:gd name="T4" fmla="*/ 275 w 285"/>
                <a:gd name="T5" fmla="*/ 0 h 238"/>
                <a:gd name="T6" fmla="*/ 285 w 285"/>
                <a:gd name="T7" fmla="*/ 12 h 238"/>
                <a:gd name="T8" fmla="*/ 10 w 285"/>
                <a:gd name="T9" fmla="*/ 238 h 238"/>
              </a:gdLst>
              <a:ahLst/>
              <a:cxnLst>
                <a:cxn ang="0">
                  <a:pos x="T0" y="T1"/>
                </a:cxn>
                <a:cxn ang="0">
                  <a:pos x="T2" y="T3"/>
                </a:cxn>
                <a:cxn ang="0">
                  <a:pos x="T4" y="T5"/>
                </a:cxn>
                <a:cxn ang="0">
                  <a:pos x="T6" y="T7"/>
                </a:cxn>
                <a:cxn ang="0">
                  <a:pos x="T8" y="T9"/>
                </a:cxn>
              </a:cxnLst>
              <a:rect l="0" t="0" r="r" b="b"/>
              <a:pathLst>
                <a:path w="285" h="238">
                  <a:moveTo>
                    <a:pt x="10" y="238"/>
                  </a:moveTo>
                  <a:lnTo>
                    <a:pt x="0" y="226"/>
                  </a:lnTo>
                  <a:lnTo>
                    <a:pt x="275" y="0"/>
                  </a:lnTo>
                  <a:lnTo>
                    <a:pt x="285" y="12"/>
                  </a:lnTo>
                  <a:lnTo>
                    <a:pt x="1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4" name="Rectangle 1041"/>
            <p:cNvSpPr>
              <a:spLocks noChangeArrowheads="1"/>
            </p:cNvSpPr>
            <p:nvPr/>
          </p:nvSpPr>
          <p:spPr bwMode="auto">
            <a:xfrm>
              <a:off x="12116986" y="4084906"/>
              <a:ext cx="45719" cy="750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5" name="Freeform 1042"/>
            <p:cNvSpPr>
              <a:spLocks/>
            </p:cNvSpPr>
            <p:nvPr/>
          </p:nvSpPr>
          <p:spPr bwMode="auto">
            <a:xfrm>
              <a:off x="11258372" y="4297035"/>
              <a:ext cx="484865" cy="628382"/>
            </a:xfrm>
            <a:custGeom>
              <a:avLst/>
              <a:gdLst>
                <a:gd name="T0" fmla="*/ 171 w 184"/>
                <a:gd name="T1" fmla="*/ 252 h 252"/>
                <a:gd name="T2" fmla="*/ 0 w 184"/>
                <a:gd name="T3" fmla="*/ 9 h 252"/>
                <a:gd name="T4" fmla="*/ 12 w 184"/>
                <a:gd name="T5" fmla="*/ 0 h 252"/>
                <a:gd name="T6" fmla="*/ 184 w 184"/>
                <a:gd name="T7" fmla="*/ 243 h 252"/>
                <a:gd name="T8" fmla="*/ 171 w 184"/>
                <a:gd name="T9" fmla="*/ 252 h 252"/>
              </a:gdLst>
              <a:ahLst/>
              <a:cxnLst>
                <a:cxn ang="0">
                  <a:pos x="T0" y="T1"/>
                </a:cxn>
                <a:cxn ang="0">
                  <a:pos x="T2" y="T3"/>
                </a:cxn>
                <a:cxn ang="0">
                  <a:pos x="T4" y="T5"/>
                </a:cxn>
                <a:cxn ang="0">
                  <a:pos x="T6" y="T7"/>
                </a:cxn>
                <a:cxn ang="0">
                  <a:pos x="T8" y="T9"/>
                </a:cxn>
              </a:cxnLst>
              <a:rect l="0" t="0" r="r" b="b"/>
              <a:pathLst>
                <a:path w="184" h="252">
                  <a:moveTo>
                    <a:pt x="171" y="252"/>
                  </a:moveTo>
                  <a:lnTo>
                    <a:pt x="0" y="9"/>
                  </a:lnTo>
                  <a:lnTo>
                    <a:pt x="12" y="0"/>
                  </a:lnTo>
                  <a:lnTo>
                    <a:pt x="184" y="243"/>
                  </a:lnTo>
                  <a:lnTo>
                    <a:pt x="171"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6" name="Freeform 1043"/>
            <p:cNvSpPr>
              <a:spLocks/>
            </p:cNvSpPr>
            <p:nvPr/>
          </p:nvSpPr>
          <p:spPr bwMode="auto">
            <a:xfrm>
              <a:off x="10278543" y="4814728"/>
              <a:ext cx="1310650" cy="333301"/>
            </a:xfrm>
            <a:custGeom>
              <a:avLst/>
              <a:gdLst>
                <a:gd name="T0" fmla="*/ 550 w 553"/>
                <a:gd name="T1" fmla="*/ 128 h 128"/>
                <a:gd name="T2" fmla="*/ 0 w 553"/>
                <a:gd name="T3" fmla="*/ 16 h 128"/>
                <a:gd name="T4" fmla="*/ 3 w 553"/>
                <a:gd name="T5" fmla="*/ 0 h 128"/>
                <a:gd name="T6" fmla="*/ 553 w 553"/>
                <a:gd name="T7" fmla="*/ 113 h 128"/>
                <a:gd name="T8" fmla="*/ 550 w 553"/>
                <a:gd name="T9" fmla="*/ 128 h 128"/>
              </a:gdLst>
              <a:ahLst/>
              <a:cxnLst>
                <a:cxn ang="0">
                  <a:pos x="T0" y="T1"/>
                </a:cxn>
                <a:cxn ang="0">
                  <a:pos x="T2" y="T3"/>
                </a:cxn>
                <a:cxn ang="0">
                  <a:pos x="T4" y="T5"/>
                </a:cxn>
                <a:cxn ang="0">
                  <a:pos x="T6" y="T7"/>
                </a:cxn>
                <a:cxn ang="0">
                  <a:pos x="T8" y="T9"/>
                </a:cxn>
              </a:cxnLst>
              <a:rect l="0" t="0" r="r" b="b"/>
              <a:pathLst>
                <a:path w="553" h="128">
                  <a:moveTo>
                    <a:pt x="550" y="128"/>
                  </a:moveTo>
                  <a:lnTo>
                    <a:pt x="0" y="16"/>
                  </a:lnTo>
                  <a:lnTo>
                    <a:pt x="3" y="0"/>
                  </a:lnTo>
                  <a:lnTo>
                    <a:pt x="553" y="113"/>
                  </a:lnTo>
                  <a:lnTo>
                    <a:pt x="55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grpSp>
      <p:sp>
        <p:nvSpPr>
          <p:cNvPr id="67" name="Freeform 1053"/>
          <p:cNvSpPr>
            <a:spLocks/>
          </p:cNvSpPr>
          <p:nvPr/>
        </p:nvSpPr>
        <p:spPr bwMode="auto">
          <a:xfrm>
            <a:off x="5361046" y="7317185"/>
            <a:ext cx="2182918" cy="2678844"/>
          </a:xfrm>
          <a:custGeom>
            <a:avLst/>
            <a:gdLst>
              <a:gd name="T0" fmla="*/ 265 w 521"/>
              <a:gd name="T1" fmla="*/ 0 h 638"/>
              <a:gd name="T2" fmla="*/ 54 w 521"/>
              <a:gd name="T3" fmla="*/ 117 h 638"/>
              <a:gd name="T4" fmla="*/ 41 w 521"/>
              <a:gd name="T5" fmla="*/ 251 h 638"/>
              <a:gd name="T6" fmla="*/ 0 w 521"/>
              <a:gd name="T7" fmla="*/ 391 h 638"/>
              <a:gd name="T8" fmla="*/ 48 w 521"/>
              <a:gd name="T9" fmla="*/ 413 h 638"/>
              <a:gd name="T10" fmla="*/ 34 w 521"/>
              <a:gd name="T11" fmla="*/ 444 h 638"/>
              <a:gd name="T12" fmla="*/ 52 w 521"/>
              <a:gd name="T13" fmla="*/ 459 h 638"/>
              <a:gd name="T14" fmla="*/ 37 w 521"/>
              <a:gd name="T15" fmla="*/ 470 h 638"/>
              <a:gd name="T16" fmla="*/ 49 w 521"/>
              <a:gd name="T17" fmla="*/ 507 h 638"/>
              <a:gd name="T18" fmla="*/ 49 w 521"/>
              <a:gd name="T19" fmla="*/ 506 h 638"/>
              <a:gd name="T20" fmla="*/ 74 w 521"/>
              <a:gd name="T21" fmla="*/ 556 h 638"/>
              <a:gd name="T22" fmla="*/ 180 w 521"/>
              <a:gd name="T23" fmla="*/ 544 h 638"/>
              <a:gd name="T24" fmla="*/ 180 w 521"/>
              <a:gd name="T25" fmla="*/ 638 h 638"/>
              <a:gd name="T26" fmla="*/ 423 w 521"/>
              <a:gd name="T27" fmla="*/ 638 h 638"/>
              <a:gd name="T28" fmla="*/ 416 w 521"/>
              <a:gd name="T29" fmla="*/ 504 h 638"/>
              <a:gd name="T30" fmla="*/ 521 w 521"/>
              <a:gd name="T31" fmla="*/ 265 h 638"/>
              <a:gd name="T32" fmla="*/ 265 w 521"/>
              <a:gd name="T33"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1" h="638">
                <a:moveTo>
                  <a:pt x="265" y="0"/>
                </a:moveTo>
                <a:cubicBezTo>
                  <a:pt x="158" y="0"/>
                  <a:pt x="92" y="39"/>
                  <a:pt x="54" y="117"/>
                </a:cubicBezTo>
                <a:cubicBezTo>
                  <a:pt x="38" y="149"/>
                  <a:pt x="27" y="237"/>
                  <a:pt x="41" y="251"/>
                </a:cubicBezTo>
                <a:cubicBezTo>
                  <a:pt x="71" y="281"/>
                  <a:pt x="0" y="345"/>
                  <a:pt x="0" y="391"/>
                </a:cubicBezTo>
                <a:cubicBezTo>
                  <a:pt x="0" y="417"/>
                  <a:pt x="37" y="403"/>
                  <a:pt x="48" y="413"/>
                </a:cubicBezTo>
                <a:cubicBezTo>
                  <a:pt x="57" y="423"/>
                  <a:pt x="34" y="438"/>
                  <a:pt x="34" y="444"/>
                </a:cubicBezTo>
                <a:cubicBezTo>
                  <a:pt x="34" y="456"/>
                  <a:pt x="45" y="459"/>
                  <a:pt x="52" y="459"/>
                </a:cubicBezTo>
                <a:cubicBezTo>
                  <a:pt x="52" y="459"/>
                  <a:pt x="37" y="458"/>
                  <a:pt x="37" y="470"/>
                </a:cubicBezTo>
                <a:cubicBezTo>
                  <a:pt x="37" y="485"/>
                  <a:pt x="50" y="478"/>
                  <a:pt x="49" y="507"/>
                </a:cubicBezTo>
                <a:cubicBezTo>
                  <a:pt x="49" y="506"/>
                  <a:pt x="49" y="506"/>
                  <a:pt x="49" y="506"/>
                </a:cubicBezTo>
                <a:cubicBezTo>
                  <a:pt x="46" y="528"/>
                  <a:pt x="46" y="556"/>
                  <a:pt x="74" y="556"/>
                </a:cubicBezTo>
                <a:cubicBezTo>
                  <a:pt x="108" y="556"/>
                  <a:pt x="148" y="533"/>
                  <a:pt x="180" y="544"/>
                </a:cubicBezTo>
                <a:cubicBezTo>
                  <a:pt x="203" y="551"/>
                  <a:pt x="196" y="622"/>
                  <a:pt x="180" y="638"/>
                </a:cubicBezTo>
                <a:cubicBezTo>
                  <a:pt x="423" y="638"/>
                  <a:pt x="423" y="638"/>
                  <a:pt x="423" y="638"/>
                </a:cubicBezTo>
                <a:cubicBezTo>
                  <a:pt x="423" y="638"/>
                  <a:pt x="386" y="595"/>
                  <a:pt x="416" y="504"/>
                </a:cubicBezTo>
                <a:cubicBezTo>
                  <a:pt x="438" y="437"/>
                  <a:pt x="521" y="448"/>
                  <a:pt x="521" y="265"/>
                </a:cubicBezTo>
                <a:cubicBezTo>
                  <a:pt x="521" y="119"/>
                  <a:pt x="422" y="0"/>
                  <a:pt x="265" y="0"/>
                </a:cubicBezTo>
                <a:close/>
              </a:path>
            </a:pathLst>
          </a:custGeom>
          <a:solidFill>
            <a:schemeClr val="accent2"/>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69" name="Oval 1044"/>
          <p:cNvSpPr>
            <a:spLocks noChangeArrowheads="1"/>
          </p:cNvSpPr>
          <p:nvPr/>
        </p:nvSpPr>
        <p:spPr bwMode="auto">
          <a:xfrm>
            <a:off x="6327464" y="5946715"/>
            <a:ext cx="296706" cy="29670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0" name="Oval 1045"/>
          <p:cNvSpPr>
            <a:spLocks noChangeArrowheads="1"/>
          </p:cNvSpPr>
          <p:nvPr/>
        </p:nvSpPr>
        <p:spPr bwMode="auto">
          <a:xfrm>
            <a:off x="8103470" y="6455356"/>
            <a:ext cx="330618" cy="326379"/>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1" name="Oval 1046"/>
          <p:cNvSpPr>
            <a:spLocks noChangeArrowheads="1"/>
          </p:cNvSpPr>
          <p:nvPr/>
        </p:nvSpPr>
        <p:spPr bwMode="auto">
          <a:xfrm>
            <a:off x="8031411" y="5018449"/>
            <a:ext cx="330618" cy="330618"/>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2" name="Oval 1047"/>
          <p:cNvSpPr>
            <a:spLocks noChangeArrowheads="1"/>
          </p:cNvSpPr>
          <p:nvPr/>
        </p:nvSpPr>
        <p:spPr bwMode="auto">
          <a:xfrm>
            <a:off x="9688731" y="6383300"/>
            <a:ext cx="241605" cy="23736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3" name="Oval 1048"/>
          <p:cNvSpPr>
            <a:spLocks noChangeArrowheads="1"/>
          </p:cNvSpPr>
          <p:nvPr/>
        </p:nvSpPr>
        <p:spPr bwMode="auto">
          <a:xfrm>
            <a:off x="4907509" y="6379061"/>
            <a:ext cx="241605" cy="241605"/>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4" name="Oval 1049"/>
          <p:cNvSpPr>
            <a:spLocks noChangeArrowheads="1"/>
          </p:cNvSpPr>
          <p:nvPr/>
        </p:nvSpPr>
        <p:spPr bwMode="auto">
          <a:xfrm>
            <a:off x="6335941" y="5043880"/>
            <a:ext cx="279754" cy="279754"/>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5" name="Oval 1050"/>
          <p:cNvSpPr>
            <a:spLocks noChangeArrowheads="1"/>
          </p:cNvSpPr>
          <p:nvPr/>
        </p:nvSpPr>
        <p:spPr bwMode="auto">
          <a:xfrm>
            <a:off x="3245950" y="7239513"/>
            <a:ext cx="241605" cy="23736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6" name="Oval 1051"/>
          <p:cNvSpPr>
            <a:spLocks noChangeArrowheads="1"/>
          </p:cNvSpPr>
          <p:nvPr/>
        </p:nvSpPr>
        <p:spPr bwMode="auto">
          <a:xfrm>
            <a:off x="8722316" y="7900745"/>
            <a:ext cx="233127" cy="241605"/>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77" name="Oval 1052"/>
          <p:cNvSpPr>
            <a:spLocks noChangeArrowheads="1"/>
          </p:cNvSpPr>
          <p:nvPr/>
        </p:nvSpPr>
        <p:spPr bwMode="auto">
          <a:xfrm>
            <a:off x="3665578" y="5535566"/>
            <a:ext cx="237366" cy="23736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dirty="0">
              <a:latin typeface="Nunito Light" charset="0"/>
            </a:endParaRPr>
          </a:p>
        </p:txBody>
      </p:sp>
      <p:sp>
        <p:nvSpPr>
          <p:cNvPr id="34" name="TextBox 33"/>
          <p:cNvSpPr txBox="1"/>
          <p:nvPr/>
        </p:nvSpPr>
        <p:spPr>
          <a:xfrm>
            <a:off x="11520296" y="4702629"/>
            <a:ext cx="12515361" cy="6740307"/>
          </a:xfrm>
          <a:prstGeom prst="rect">
            <a:avLst/>
          </a:prstGeom>
          <a:noFill/>
        </p:spPr>
        <p:txBody>
          <a:bodyPr wrap="square" rtlCol="0">
            <a:spAutoFit/>
          </a:bodyPr>
          <a:lstStyle/>
          <a:p>
            <a:pPr>
              <a:buFont typeface="Arial" pitchFamily="34" charset="0"/>
              <a:buChar char="•"/>
            </a:pPr>
            <a:r>
              <a:rPr lang="en-IN" sz="5400" dirty="0" smtClean="0">
                <a:solidFill>
                  <a:schemeClr val="tx2">
                    <a:lumMod val="50000"/>
                  </a:schemeClr>
                </a:solidFill>
              </a:rPr>
              <a:t> Cost efficient </a:t>
            </a:r>
          </a:p>
          <a:p>
            <a:pPr>
              <a:buFont typeface="Arial" pitchFamily="34" charset="0"/>
              <a:buChar char="•"/>
            </a:pPr>
            <a:r>
              <a:rPr lang="en-IN" sz="5400" dirty="0" smtClean="0">
                <a:solidFill>
                  <a:schemeClr val="tx2">
                    <a:lumMod val="50000"/>
                  </a:schemeClr>
                </a:solidFill>
              </a:rPr>
              <a:t> Implementable </a:t>
            </a:r>
          </a:p>
          <a:p>
            <a:pPr>
              <a:buFont typeface="Arial" pitchFamily="34" charset="0"/>
              <a:buChar char="•"/>
            </a:pPr>
            <a:r>
              <a:rPr lang="en-IN" sz="5400" dirty="0" smtClean="0">
                <a:solidFill>
                  <a:schemeClr val="tx2">
                    <a:lumMod val="50000"/>
                  </a:schemeClr>
                </a:solidFill>
              </a:rPr>
              <a:t> Immediate Notification</a:t>
            </a:r>
          </a:p>
          <a:p>
            <a:pPr>
              <a:buFont typeface="Arial" pitchFamily="34" charset="0"/>
              <a:buChar char="•"/>
            </a:pPr>
            <a:r>
              <a:rPr lang="en-IN" sz="5400" dirty="0" smtClean="0">
                <a:solidFill>
                  <a:schemeClr val="tx2">
                    <a:lumMod val="50000"/>
                  </a:schemeClr>
                </a:solidFill>
              </a:rPr>
              <a:t> RF ID card has a unique number.</a:t>
            </a:r>
          </a:p>
          <a:p>
            <a:pPr>
              <a:buFont typeface="Arial" pitchFamily="34" charset="0"/>
              <a:buChar char="•"/>
            </a:pPr>
            <a:r>
              <a:rPr lang="en-IN" sz="5400" dirty="0" smtClean="0">
                <a:solidFill>
                  <a:schemeClr val="tx2">
                    <a:lumMod val="50000"/>
                  </a:schemeClr>
                </a:solidFill>
              </a:rPr>
              <a:t> Face recognition make this system more secure</a:t>
            </a:r>
          </a:p>
          <a:p>
            <a:pPr>
              <a:buFont typeface="Arial" pitchFamily="34" charset="0"/>
              <a:buChar char="•"/>
            </a:pPr>
            <a:r>
              <a:rPr lang="en-IN" sz="5400" dirty="0" smtClean="0">
                <a:solidFill>
                  <a:schemeClr val="tx2">
                    <a:lumMod val="50000"/>
                  </a:schemeClr>
                </a:solidFill>
              </a:rPr>
              <a:t> Protection through voice command.</a:t>
            </a:r>
          </a:p>
          <a:p>
            <a:pPr>
              <a:buFont typeface="Arial" pitchFamily="34" charset="0"/>
              <a:buChar char="•"/>
            </a:pPr>
            <a:r>
              <a:rPr lang="en-IN" sz="5400" dirty="0" smtClean="0">
                <a:solidFill>
                  <a:schemeClr val="tx2">
                    <a:lumMod val="50000"/>
                  </a:schemeClr>
                </a:solidFill>
              </a:rPr>
              <a:t> Past data can be access by the owner</a:t>
            </a:r>
          </a:p>
        </p:txBody>
      </p:sp>
    </p:spTree>
    <p:extLst>
      <p:ext uri="{BB962C8B-B14F-4D97-AF65-F5344CB8AC3E}">
        <p14:creationId xmlns:p14="http://schemas.microsoft.com/office/powerpoint/2010/main" val="6244915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286" y="1593488"/>
            <a:ext cx="16798834" cy="1177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0210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72524" y="1168751"/>
            <a:ext cx="14760772" cy="1015663"/>
          </a:xfrm>
          <a:prstGeom prst="rect">
            <a:avLst/>
          </a:prstGeom>
        </p:spPr>
        <p:txBody>
          <a:bodyPr wrap="none">
            <a:spAutoFit/>
          </a:bodyPr>
          <a:lstStyle/>
          <a:p>
            <a:r>
              <a:rPr lang="en-US" sz="6000" b="1" u="sng" dirty="0" smtClean="0">
                <a:solidFill>
                  <a:srgbClr val="2D1E42"/>
                </a:solidFill>
              </a:rPr>
              <a:t>Processing of Face Recognition system</a:t>
            </a:r>
            <a:endParaRPr lang="en-US" sz="6000" b="1" u="sng"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062" y="2622885"/>
            <a:ext cx="15015411" cy="1090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170350"/>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143" y="4132366"/>
            <a:ext cx="18505714" cy="958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10697" y="1541417"/>
            <a:ext cx="13245737" cy="1938992"/>
          </a:xfrm>
          <a:prstGeom prst="rect">
            <a:avLst/>
          </a:prstGeom>
          <a:noFill/>
        </p:spPr>
        <p:txBody>
          <a:bodyPr wrap="square" rtlCol="0">
            <a:spAutoFit/>
          </a:bodyPr>
          <a:lstStyle/>
          <a:p>
            <a:r>
              <a:rPr lang="en-IN" sz="12000" b="1" dirty="0" smtClean="0">
                <a:solidFill>
                  <a:schemeClr val="tx2">
                    <a:lumMod val="50000"/>
                  </a:schemeClr>
                </a:solidFill>
              </a:rPr>
              <a:t>Tools Used </a:t>
            </a:r>
            <a:endParaRPr lang="en-IN" sz="12000" b="1" dirty="0">
              <a:solidFill>
                <a:schemeClr val="tx2">
                  <a:lumMod val="50000"/>
                </a:schemeClr>
              </a:solidFill>
            </a:endParaRPr>
          </a:p>
        </p:txBody>
      </p:sp>
    </p:spTree>
    <p:extLst>
      <p:ext uri="{BB962C8B-B14F-4D97-AF65-F5344CB8AC3E}">
        <p14:creationId xmlns:p14="http://schemas.microsoft.com/office/powerpoint/2010/main" val="12465427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Custom 7">
      <a:dk1>
        <a:srgbClr val="B4B4B4"/>
      </a:dk1>
      <a:lt1>
        <a:srgbClr val="FFFFFF"/>
      </a:lt1>
      <a:dk2>
        <a:srgbClr val="494949"/>
      </a:dk2>
      <a:lt2>
        <a:srgbClr val="FFFFFF"/>
      </a:lt2>
      <a:accent1>
        <a:srgbClr val="0E6DE5"/>
      </a:accent1>
      <a:accent2>
        <a:srgbClr val="14A5FF"/>
      </a:accent2>
      <a:accent3>
        <a:srgbClr val="FFC625"/>
      </a:accent3>
      <a:accent4>
        <a:srgbClr val="2ADEC8"/>
      </a:accent4>
      <a:accent5>
        <a:srgbClr val="5C6F7A"/>
      </a:accent5>
      <a:accent6>
        <a:srgbClr val="E7E8EA"/>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29673</TotalTime>
  <Words>389</Words>
  <Application>Microsoft Office PowerPoint</Application>
  <PresentationFormat>Custom</PresentationFormat>
  <Paragraphs>42</Paragraphs>
  <Slides>13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Andalus</vt:lpstr>
      <vt:lpstr>Arial</vt:lpstr>
      <vt:lpstr>Gill Sans</vt:lpstr>
      <vt:lpstr>Lato Light</vt:lpstr>
      <vt:lpstr>Nunito Light</vt:lpstr>
      <vt:lpstr>Open Sans</vt:lpstr>
      <vt:lpstr>Oswald</vt:lpstr>
      <vt:lpstr>Oswald Bold</vt:lpstr>
      <vt:lpstr>Sitka Small</vt:lpstr>
      <vt:lpstr>Times New Roman</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creator>Designed by Slidesmash</dc:creator>
  <cp:lastModifiedBy>Windows User</cp:lastModifiedBy>
  <cp:revision>5811</cp:revision>
  <dcterms:created xsi:type="dcterms:W3CDTF">2014-11-12T21:47:38Z</dcterms:created>
  <dcterms:modified xsi:type="dcterms:W3CDTF">2018-03-20T17:10:47Z</dcterms:modified>
</cp:coreProperties>
</file>