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2" r:id="rId2"/>
    <p:sldId id="288" r:id="rId3"/>
    <p:sldId id="296" r:id="rId4"/>
    <p:sldId id="292" r:id="rId5"/>
    <p:sldId id="289" r:id="rId6"/>
    <p:sldId id="290" r:id="rId7"/>
    <p:sldId id="291" r:id="rId8"/>
    <p:sldId id="298" r:id="rId9"/>
    <p:sldId id="293" r:id="rId10"/>
    <p:sldId id="294" r:id="rId11"/>
    <p:sldId id="295" r:id="rId12"/>
    <p:sldId id="297" r:id="rId13"/>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8" autoAdjust="0"/>
    <p:restoredTop sz="99283" autoAdjust="0"/>
  </p:normalViewPr>
  <p:slideViewPr>
    <p:cSldViewPr>
      <p:cViewPr varScale="1">
        <p:scale>
          <a:sx n="69" d="100"/>
          <a:sy n="69" d="100"/>
        </p:scale>
        <p:origin x="17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3881D7-074D-4795-9146-4F98E246DE1D}" type="datetimeFigureOut">
              <a:rPr lang="en-IN" smtClean="0"/>
              <a:pPr/>
              <a:t>04-01-2018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4B281A-B799-4799-8E84-5EA593CF8201}" type="slidenum">
              <a:rPr lang="en-IN" smtClean="0"/>
              <a:pPr/>
              <a:t>‹#›</a:t>
            </a:fld>
            <a:endParaRPr lang="en-IN"/>
          </a:p>
        </p:txBody>
      </p:sp>
    </p:spTree>
    <p:extLst>
      <p:ext uri="{BB962C8B-B14F-4D97-AF65-F5344CB8AC3E}">
        <p14:creationId xmlns:p14="http://schemas.microsoft.com/office/powerpoint/2010/main" val="46091678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64ECA-4EB7-4C46-8751-D3AD03AAFA8A}" type="datetimeFigureOut">
              <a:rPr lang="en-IN" smtClean="0"/>
              <a:pPr/>
              <a:t>04-01-2018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76B43-055B-44D5-9944-C989C8AAF69F}" type="slidenum">
              <a:rPr lang="en-IN" smtClean="0"/>
              <a:pPr/>
              <a:t>‹#›</a:t>
            </a:fld>
            <a:endParaRPr lang="en-IN"/>
          </a:p>
        </p:txBody>
      </p:sp>
    </p:spTree>
    <p:extLst>
      <p:ext uri="{BB962C8B-B14F-4D97-AF65-F5344CB8AC3E}">
        <p14:creationId xmlns:p14="http://schemas.microsoft.com/office/powerpoint/2010/main" val="312926459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7176B43-055B-44D5-9944-C989C8AAF69F}" type="slidenum">
              <a:rPr lang="en-IN" smtClean="0"/>
              <a:pPr/>
              <a:t>1</a:t>
            </a:fld>
            <a:endParaRPr lang="en-IN"/>
          </a:p>
        </p:txBody>
      </p:sp>
      <p:sp>
        <p:nvSpPr>
          <p:cNvPr id="5" name="Header Placeholder 4"/>
          <p:cNvSpPr>
            <a:spLocks noGrp="1"/>
          </p:cNvSpPr>
          <p:nvPr>
            <p:ph type="hdr" sz="quarter" idx="11"/>
          </p:nvPr>
        </p:nvSpPr>
        <p:spPr/>
        <p:txBody>
          <a:bodyPr/>
          <a:lstStyle/>
          <a:p>
            <a:endParaRPr lang="en-IN"/>
          </a:p>
        </p:txBody>
      </p:sp>
      <p:sp>
        <p:nvSpPr>
          <p:cNvPr id="6" name="Footer Placeholder 5"/>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405634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76B43-055B-44D5-9944-C989C8AAF69F}" type="slidenum">
              <a:rPr lang="en-IN" smtClean="0"/>
              <a:pPr/>
              <a:t>11</a:t>
            </a:fld>
            <a:endParaRPr lang="en-IN"/>
          </a:p>
        </p:txBody>
      </p:sp>
    </p:spTree>
    <p:extLst>
      <p:ext uri="{BB962C8B-B14F-4D97-AF65-F5344CB8AC3E}">
        <p14:creationId xmlns:p14="http://schemas.microsoft.com/office/powerpoint/2010/main" val="75973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01924D-AC54-4298-82A4-97F20409E7E0}" type="datetime1">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60A087-148E-4B16-BBF6-B62EF3821061}" type="datetime1">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204F99-370A-4491-AF99-F3F742C2277B}" type="datetime1">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F3C675-0515-429C-B360-2C2BBF0DBD5D}" type="datetime1">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2DAF1-96F7-4AA8-B017-70FF119B26AB}" type="datetime1">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552677-C590-4BF2-957F-7F09B5734A63}" type="datetime1">
              <a:rPr lang="en-US" smtClean="0"/>
              <a:pPr/>
              <a:t>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379F1D-81C5-48F6-8F04-3DA593250577}" type="datetime1">
              <a:rPr lang="en-US" smtClean="0"/>
              <a:pPr/>
              <a:t>1/4/2018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CE570E-FECC-462D-9B3C-7584D377E956}" type="datetime1">
              <a:rPr lang="en-US" smtClean="0"/>
              <a:pPr/>
              <a:t>1/4/2018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FD520-C03C-481A-9BAA-FC416DBB74DF}" type="datetime1">
              <a:rPr lang="en-US" smtClean="0"/>
              <a:pPr/>
              <a:t>1/4/2018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8B1B0-9330-4E7F-B432-136C9EC4D621}" type="datetime1">
              <a:rPr lang="en-US" smtClean="0"/>
              <a:pPr/>
              <a:t>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9E9D9-2308-43F0-B9AC-F54E704811DA}" type="datetime1">
              <a:rPr lang="en-US" smtClean="0"/>
              <a:pPr/>
              <a:t>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D9F2A-5924-4873-A4B8-7F36B4ED85A6}" type="slidenum">
              <a:rPr lang="en-IN" smtClean="0"/>
              <a:pPr/>
              <a:t>‹#›</a:t>
            </a:fld>
            <a:endParaRPr lang="en-IN"/>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269C5-C14E-4E31-AD40-A97E163BF68B}" type="datetime1">
              <a:rPr lang="en-US" smtClean="0"/>
              <a:pPr/>
              <a:t>1/4/2018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D9F2A-5924-4873-A4B8-7F36B4ED85A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p:wheel/>
      </p:transition>
    </mc:Choice>
    <mc:Fallback>
      <p:transition>
        <p:wheel/>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5" name="Content Placeholder 2"/>
          <p:cNvSpPr txBox="1">
            <a:spLocks/>
          </p:cNvSpPr>
          <p:nvPr/>
        </p:nvSpPr>
        <p:spPr>
          <a:xfrm>
            <a:off x="2057400" y="304801"/>
            <a:ext cx="6567736" cy="4648200"/>
          </a:xfrm>
          <a:prstGeom prst="rect">
            <a:avLst/>
          </a:prstGeom>
        </p:spPr>
        <p:txBody>
          <a:bodyPr vert="horz" lIns="91440" tIns="45720" rIns="91440" bIns="45720" rtlCol="0">
            <a:normAutofit/>
            <a:scene3d>
              <a:camera prst="perspectiveAbove"/>
              <a:lightRig rig="threePt" dir="t"/>
            </a:scene3d>
            <a:sp3d extrusionH="57150">
              <a:bevelT w="38100" h="38100"/>
            </a:sp3d>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A</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Presentation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On</a:t>
            </a:r>
          </a:p>
          <a:p>
            <a:pPr marL="342900" indent="-342900" algn="ctr">
              <a:spcBef>
                <a:spcPct val="20000"/>
              </a:spcBef>
              <a:defRPr/>
            </a:pP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“Home security system ”</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TextBox 6"/>
          <p:cNvSpPr txBox="1"/>
          <p:nvPr/>
        </p:nvSpPr>
        <p:spPr>
          <a:xfrm>
            <a:off x="1981200" y="5105400"/>
            <a:ext cx="2806602" cy="923330"/>
          </a:xfrm>
          <a:prstGeom prst="rect">
            <a:avLst/>
          </a:prstGeom>
          <a:noFill/>
        </p:spPr>
        <p:txBody>
          <a:bodyPr wrap="square" rtlCol="0">
            <a:spAutoFit/>
          </a:bodyPr>
          <a:lstStyle/>
          <a:p>
            <a:r>
              <a:rPr lang="en-US" b="1" dirty="0" smtClean="0"/>
              <a:t>SUBMITTED TO:                                             </a:t>
            </a:r>
          </a:p>
          <a:p>
            <a:r>
              <a:rPr lang="en-US" b="1" dirty="0" smtClean="0">
                <a:solidFill>
                  <a:schemeClr val="tx2">
                    <a:lumMod val="75000"/>
                  </a:schemeClr>
                </a:solidFill>
              </a:rPr>
              <a:t>Mr./Ms. Mentor Name    </a:t>
            </a:r>
          </a:p>
          <a:p>
            <a:r>
              <a:rPr lang="en-US" b="1" dirty="0"/>
              <a:t>Rajesh </a:t>
            </a:r>
            <a:r>
              <a:rPr lang="en-US" b="1" dirty="0" err="1"/>
              <a:t>Bathija</a:t>
            </a:r>
            <a:endParaRPr lang="en-IN" b="1" dirty="0">
              <a:solidFill>
                <a:schemeClr val="tx2">
                  <a:lumMod val="75000"/>
                </a:schemeClr>
              </a:solidFill>
            </a:endParaRPr>
          </a:p>
        </p:txBody>
      </p:sp>
      <p:sp>
        <p:nvSpPr>
          <p:cNvPr id="8" name="Rectangle 7"/>
          <p:cNvSpPr/>
          <p:nvPr/>
        </p:nvSpPr>
        <p:spPr>
          <a:xfrm>
            <a:off x="7010400" y="5181600"/>
            <a:ext cx="2133600" cy="923330"/>
          </a:xfrm>
          <a:prstGeom prst="rect">
            <a:avLst/>
          </a:prstGeom>
        </p:spPr>
        <p:txBody>
          <a:bodyPr wrap="square">
            <a:spAutoFit/>
          </a:bodyPr>
          <a:lstStyle/>
          <a:p>
            <a:r>
              <a:rPr lang="en-US" b="1" dirty="0" smtClean="0"/>
              <a:t>SUBMITTED BY:                                             </a:t>
            </a:r>
          </a:p>
          <a:p>
            <a:r>
              <a:rPr lang="en-US" b="1" dirty="0" smtClean="0">
                <a:solidFill>
                  <a:schemeClr val="tx2">
                    <a:lumMod val="75000"/>
                  </a:schemeClr>
                </a:solidFill>
              </a:rPr>
              <a:t>Team Name :-  Developers Squad</a:t>
            </a:r>
          </a:p>
        </p:txBody>
      </p:sp>
      <p:pic>
        <p:nvPicPr>
          <p:cNvPr id="9" name="Picture 8" descr="JF_PPT-template_option1b - Copy.jpg"/>
          <p:cNvPicPr>
            <a:picLocks noChangeAspect="1"/>
          </p:cNvPicPr>
          <p:nvPr/>
        </p:nvPicPr>
        <p:blipFill>
          <a:blip r:embed="rId3" cstate="print"/>
          <a:stretch>
            <a:fillRect/>
          </a:stretch>
        </p:blipFill>
        <p:spPr>
          <a:xfrm>
            <a:off x="0" y="0"/>
            <a:ext cx="2028825" cy="6858000"/>
          </a:xfrm>
          <a:prstGeom prst="rect">
            <a:avLst/>
          </a:prstGeom>
        </p:spPr>
      </p:pic>
      <p:pic>
        <p:nvPicPr>
          <p:cNvPr id="1026" name="Picture 2" descr="C:\Users\Administrator\Desktop\hack logo.jpg"/>
          <p:cNvPicPr>
            <a:picLocks noGrp="1" noChangeAspect="1" noChangeArrowheads="1"/>
          </p:cNvPicPr>
          <p:nvPr>
            <p:ph idx="1"/>
          </p:nvPr>
        </p:nvPicPr>
        <p:blipFill>
          <a:blip r:embed="rId4" cstate="print"/>
          <a:srcRect/>
          <a:stretch>
            <a:fillRect/>
          </a:stretch>
        </p:blipFill>
        <p:spPr bwMode="auto">
          <a:xfrm>
            <a:off x="3657600" y="3202127"/>
            <a:ext cx="3886200" cy="159847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144002"/>
            <a:ext cx="3135794" cy="923330"/>
          </a:xfrm>
          <a:prstGeom prst="rect">
            <a:avLst/>
          </a:prstGeom>
          <a:noFill/>
        </p:spPr>
        <p:txBody>
          <a:bodyPr wrap="none" lIns="91440" tIns="45720" rIns="91440" bIns="45720">
            <a:spAutoFit/>
          </a:bodyPr>
          <a:lstStyle/>
          <a:p>
            <a:pPr algn="ctr"/>
            <a:r>
              <a:rPr lang="en-US" sz="5400" dirty="0" smtClean="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rPr>
              <a:t>Screenshots </a:t>
            </a:r>
            <a:endParaRPr lang="en-US" sz="5400" b="0" cap="none" spc="0" dirty="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 y="1042851"/>
            <a:ext cx="6596640" cy="36053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505200"/>
            <a:ext cx="5943600" cy="3352800"/>
          </a:xfrm>
          <a:prstGeom prst="rect">
            <a:avLst/>
          </a:prstGeom>
        </p:spPr>
      </p:pic>
    </p:spTree>
    <p:extLst>
      <p:ext uri="{BB962C8B-B14F-4D97-AF65-F5344CB8AC3E}">
        <p14:creationId xmlns:p14="http://schemas.microsoft.com/office/powerpoint/2010/main" val="3740768632"/>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8181" y="381000"/>
            <a:ext cx="3677610" cy="923330"/>
          </a:xfrm>
          <a:prstGeom prst="rect">
            <a:avLst/>
          </a:prstGeom>
          <a:noFill/>
        </p:spPr>
        <p:txBody>
          <a:bodyPr wrap="none" lIns="91440" tIns="45720" rIns="91440" bIns="45720">
            <a:spAutoFit/>
          </a:bodyPr>
          <a:lstStyle/>
          <a:p>
            <a:pPr algn="ctr"/>
            <a:r>
              <a:rPr lang="en-US" sz="5400" b="1" cap="none" spc="0" dirty="0" smtClean="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rPr>
              <a:t>Key Learning </a:t>
            </a:r>
            <a:endParaRPr lang="en-US" sz="5400" b="1" cap="none" spc="0" dirty="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endParaRPr>
          </a:p>
        </p:txBody>
      </p:sp>
      <p:sp>
        <p:nvSpPr>
          <p:cNvPr id="3" name="TextBox 2"/>
          <p:cNvSpPr txBox="1"/>
          <p:nvPr/>
        </p:nvSpPr>
        <p:spPr>
          <a:xfrm>
            <a:off x="457200" y="1524000"/>
            <a:ext cx="6019800"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 this project </a:t>
            </a: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can learn how IoT can be used in security systems</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Basics of IOT </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Working on Embedded python </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Handling Servers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Working on Databases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933790"/>
            <a:ext cx="5228178" cy="39242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4993244"/>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457200"/>
            <a:ext cx="2847254" cy="923330"/>
          </a:xfrm>
          <a:prstGeom prst="rect">
            <a:avLst/>
          </a:prstGeom>
          <a:noFill/>
        </p:spPr>
        <p:txBody>
          <a:bodyPr wrap="non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latin typeface="Monotype Corsiva" panose="03010101010201010101" pitchFamily="66" charset="0"/>
              </a:rPr>
              <a:t>Conclusion</a:t>
            </a:r>
            <a:endParaRPr lang="en-US" sz="5400" b="1" cap="none" spc="0" dirty="0">
              <a:ln w="0"/>
              <a:solidFill>
                <a:schemeClr val="accent1"/>
              </a:solidFill>
              <a:effectLst>
                <a:outerShdw blurRad="38100" dist="25400" dir="5400000" algn="ctr" rotWithShape="0">
                  <a:srgbClr val="6E747A">
                    <a:alpha val="43000"/>
                  </a:srgbClr>
                </a:outerShdw>
              </a:effectLst>
              <a:latin typeface="Monotype Corsiva" panose="03010101010201010101" pitchFamily="66" charset="0"/>
            </a:endParaRPr>
          </a:p>
        </p:txBody>
      </p:sp>
      <p:sp>
        <p:nvSpPr>
          <p:cNvPr id="3" name="TextBox 2"/>
          <p:cNvSpPr txBox="1"/>
          <p:nvPr/>
        </p:nvSpPr>
        <p:spPr>
          <a:xfrm>
            <a:off x="1143000" y="1752600"/>
            <a:ext cx="7086600" cy="4493538"/>
          </a:xfrm>
          <a:prstGeom prst="rect">
            <a:avLst/>
          </a:prstGeom>
          <a:noFill/>
        </p:spPr>
        <p:txBody>
          <a:bodyPr wrap="square" rtlCol="0">
            <a:spAutoFit/>
          </a:bodyPr>
          <a:lstStyle/>
          <a:p>
            <a:pPr algn="just"/>
            <a:r>
              <a:rPr lang="en-US" sz="2200" dirty="0" smtClean="0"/>
              <a:t>We </a:t>
            </a:r>
            <a:r>
              <a:rPr lang="en-US" sz="2200" dirty="0"/>
              <a:t>investigated the security vulnerabilities on the smart home appliances from examining </a:t>
            </a:r>
            <a:r>
              <a:rPr lang="en-US" sz="2200" dirty="0" smtClean="0"/>
              <a:t>smart </a:t>
            </a:r>
            <a:r>
              <a:rPr lang="en-US" sz="2200" dirty="0"/>
              <a:t>lock by leveraging reverse engineering. We analyzed the security of the </a:t>
            </a:r>
            <a:r>
              <a:rPr lang="en-US" sz="2200" dirty="0" smtClean="0"/>
              <a:t>smart </a:t>
            </a:r>
            <a:r>
              <a:rPr lang="en-US" sz="2200" dirty="0"/>
              <a:t>lock system comprehensively, and demonstrated </a:t>
            </a:r>
            <a:r>
              <a:rPr lang="en-US" sz="2200" dirty="0" smtClean="0"/>
              <a:t>attacks </a:t>
            </a:r>
            <a:r>
              <a:rPr lang="en-US" sz="2200" dirty="0"/>
              <a:t>toward the system by exploiting </a:t>
            </a:r>
            <a:r>
              <a:rPr lang="en-US" sz="2200" dirty="0" smtClean="0"/>
              <a:t>the normal lock system</a:t>
            </a:r>
            <a:r>
              <a:rPr lang="en-US" sz="2200" dirty="0"/>
              <a:t>. We then provided the corresponding defense suggestions for the smart lock. We proposed to provide security mechanisms for the smart home appliances in general at multiple levels to ensure the security of smart devices, including the </a:t>
            </a:r>
            <a:r>
              <a:rPr lang="en-US" sz="2200" dirty="0" smtClean="0"/>
              <a:t>RF ID system, </a:t>
            </a:r>
            <a:r>
              <a:rPr lang="en-US" sz="2200" dirty="0"/>
              <a:t>and smart home appliance hardware. In future work, we plan to investigate other types of IoT devices, and develop a holistic security framework to secure the IoT systems. </a:t>
            </a:r>
          </a:p>
        </p:txBody>
      </p:sp>
    </p:spTree>
    <p:extLst>
      <p:ext uri="{BB962C8B-B14F-4D97-AF65-F5344CB8AC3E}">
        <p14:creationId xmlns:p14="http://schemas.microsoft.com/office/powerpoint/2010/main" val="3003005845"/>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F_ppt_Option1cc.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95536" y="620688"/>
            <a:ext cx="4572000" cy="738664"/>
          </a:xfrm>
          <a:prstGeom prst="rect">
            <a:avLst/>
          </a:prstGeom>
        </p:spPr>
        <p:txBody>
          <a:bodyPr>
            <a:spAutoFit/>
          </a:bodyPr>
          <a:lstStyle/>
          <a:p>
            <a:r>
              <a:rPr lang="en-US" sz="2400" b="1" dirty="0" smtClean="0">
                <a:solidFill>
                  <a:schemeClr val="accent1">
                    <a:lumMod val="40000"/>
                    <a:lumOff val="60000"/>
                  </a:schemeClr>
                </a:solidFill>
                <a:latin typeface="Arial Rounded MT Bold" pitchFamily="34" charset="0"/>
              </a:rPr>
              <a:t>CONTENTS</a:t>
            </a:r>
            <a:r>
              <a:rPr lang="en-US" sz="2400" dirty="0" smtClean="0">
                <a:solidFill>
                  <a:schemeClr val="accent1">
                    <a:lumMod val="40000"/>
                    <a:lumOff val="60000"/>
                  </a:schemeClr>
                </a:solidFill>
                <a:latin typeface="Arial Rounded MT Bold" pitchFamily="34" charset="0"/>
              </a:rPr>
              <a:t>  </a:t>
            </a:r>
          </a:p>
          <a:p>
            <a:endParaRPr lang="en-IN" dirty="0"/>
          </a:p>
        </p:txBody>
      </p:sp>
      <p:sp>
        <p:nvSpPr>
          <p:cNvPr id="4" name="TextBox 3"/>
          <p:cNvSpPr txBox="1"/>
          <p:nvPr/>
        </p:nvSpPr>
        <p:spPr>
          <a:xfrm>
            <a:off x="234352" y="1376888"/>
            <a:ext cx="7992888" cy="5078313"/>
          </a:xfrm>
          <a:prstGeom prst="rect">
            <a:avLst/>
          </a:prstGeom>
          <a:noFill/>
        </p:spPr>
        <p:txBody>
          <a:bodyPr wrap="square" rtlCol="0">
            <a:spAutoFit/>
          </a:bodyPr>
          <a:lstStyle/>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Problem Statement</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Idea/Solution</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Objective of the project</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Users of the project</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Main components </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Tools and Technologies</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Screenshots</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Key Learning</a:t>
            </a:r>
          </a:p>
          <a:p>
            <a:pPr marL="457200" indent="-457200">
              <a:lnSpc>
                <a:spcPct val="150000"/>
              </a:lnSpc>
              <a:buFont typeface="Wingdings" pitchFamily="2" charset="2"/>
              <a:buChar char="Ø"/>
            </a:pPr>
            <a:r>
              <a:rPr lang="en-US" sz="2400" dirty="0" smtClean="0">
                <a:solidFill>
                  <a:schemeClr val="accent1">
                    <a:lumMod val="75000"/>
                  </a:schemeClr>
                </a:solidFill>
                <a:cs typeface="Andalus" pitchFamily="18" charset="-78"/>
              </a:rPr>
              <a:t>Conclusion</a:t>
            </a:r>
          </a:p>
        </p:txBody>
      </p:sp>
    </p:spTree>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14400"/>
            <a:ext cx="4810932" cy="923330"/>
          </a:xfrm>
          <a:prstGeom prst="rect">
            <a:avLst/>
          </a:prstGeom>
          <a:noFill/>
        </p:spPr>
        <p:txBody>
          <a:bodyPr wrap="none" lIns="91440" tIns="45720" rIns="91440" bIns="45720">
            <a:spAutoFit/>
          </a:bodyPr>
          <a:lstStyle/>
          <a:p>
            <a:pPr algn="ctr"/>
            <a:r>
              <a:rPr lang="en-US" sz="5400" b="1" cap="none" spc="0" dirty="0" smtClean="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rPr>
              <a:t>Problem Statement</a:t>
            </a:r>
            <a:endParaRPr lang="en-US" sz="5400" b="1" cap="none" spc="0" dirty="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endParaRPr>
          </a:p>
        </p:txBody>
      </p:sp>
      <p:sp>
        <p:nvSpPr>
          <p:cNvPr id="3" name="TextBox 2"/>
          <p:cNvSpPr txBox="1"/>
          <p:nvPr/>
        </p:nvSpPr>
        <p:spPr>
          <a:xfrm>
            <a:off x="1143000" y="3200400"/>
            <a:ext cx="8382000" cy="1938992"/>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Create Smart home hardware hack </a:t>
            </a:r>
            <a:r>
              <a:rPr lang="en-US" sz="4000" dirty="0" smtClean="0">
                <a:latin typeface="Times New Roman" panose="02020603050405020304" pitchFamily="18" charset="0"/>
                <a:cs typeface="Times New Roman" panose="02020603050405020304" pitchFamily="18" charset="0"/>
              </a:rPr>
              <a:t>			based </a:t>
            </a:r>
            <a:r>
              <a:rPr lang="en-US" sz="4000" dirty="0">
                <a:latin typeface="Times New Roman" panose="02020603050405020304" pitchFamily="18" charset="0"/>
                <a:cs typeface="Times New Roman" panose="02020603050405020304" pitchFamily="18" charset="0"/>
              </a:rPr>
              <a:t>on IOT</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052710"/>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9637" y="838200"/>
            <a:ext cx="395332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rPr>
              <a:t>Ideas/Solution </a:t>
            </a:r>
            <a:endParaRPr lang="en-US" sz="5400" b="0" cap="none" spc="0" dirty="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endParaRPr>
          </a:p>
        </p:txBody>
      </p:sp>
      <p:sp>
        <p:nvSpPr>
          <p:cNvPr id="3" name="TextBox 2"/>
          <p:cNvSpPr txBox="1"/>
          <p:nvPr/>
        </p:nvSpPr>
        <p:spPr>
          <a:xfrm>
            <a:off x="1066800" y="2438400"/>
            <a:ext cx="7239000"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Security is a big challenge everywhere because thefts are increasing day by day owing to the unsafe and insecure security systems in homes, commercial complexes and industries. Several conventional technologies are available to keep home properties safe from intruders, but most common smart home security systems work on wireless GSM communication. Such systems provide security from natural, incidental, intended, unintended, accidental and human made problems by continuously monitoring homes with different sensory systems like motion, smoke, gas, temperature, glass break or door break detectors and fire alarm systems.</a:t>
            </a:r>
          </a:p>
        </p:txBody>
      </p:sp>
    </p:spTree>
    <p:extLst>
      <p:ext uri="{BB962C8B-B14F-4D97-AF65-F5344CB8AC3E}">
        <p14:creationId xmlns:p14="http://schemas.microsoft.com/office/powerpoint/2010/main" val="1936305584"/>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1676400"/>
            <a:ext cx="746760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Our objective is to build an easy to install and low cost smart home security lock system with the function of RF ID access and remote lock control through mobile devices. We aim to maximize security and optimize convenience in order to provide a safe and comfortable home security</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That too on easy affordability and Availability.  The main purpose we serve behind this is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1" y="3872591"/>
            <a:ext cx="8305800" cy="2031325"/>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&gt;&gt;&gt; With </a:t>
            </a:r>
            <a:r>
              <a:rPr lang="en-US" dirty="0">
                <a:latin typeface="Times New Roman" panose="02020603050405020304" pitchFamily="18" charset="0"/>
                <a:cs typeface="Times New Roman" panose="02020603050405020304" pitchFamily="18" charset="0"/>
              </a:rPr>
              <a:t>the advanced development of internet computing, </a:t>
            </a:r>
            <a:r>
              <a:rPr lang="en-US" dirty="0" smtClean="0">
                <a:latin typeface="Times New Roman" panose="02020603050405020304" pitchFamily="18" charset="0"/>
                <a:cs typeface="Times New Roman" panose="02020603050405020304" pitchFamily="18" charset="0"/>
              </a:rPr>
              <a:t>various systems</a:t>
            </a:r>
          </a:p>
          <a:p>
            <a:pPr algn="just"/>
            <a:r>
              <a:rPr lang="en-US" dirty="0" smtClean="0">
                <a:latin typeface="Times New Roman" panose="02020603050405020304" pitchFamily="18" charset="0"/>
                <a:cs typeface="Times New Roman" panose="02020603050405020304" pitchFamily="18" charset="0"/>
              </a:rPr>
              <a:t> can </a:t>
            </a:r>
            <a:r>
              <a:rPr lang="en-US" dirty="0">
                <a:latin typeface="Times New Roman" panose="02020603050405020304" pitchFamily="18" charset="0"/>
                <a:cs typeface="Times New Roman" panose="02020603050405020304" pitchFamily="18" charset="0"/>
              </a:rPr>
              <a:t>be easily accessed and remotely controlled through </a:t>
            </a:r>
            <a:r>
              <a:rPr lang="en-US" dirty="0" smtClean="0">
                <a:latin typeface="Times New Roman" panose="02020603050405020304" pitchFamily="18" charset="0"/>
                <a:cs typeface="Times New Roman" panose="02020603050405020304" pitchFamily="18" charset="0"/>
              </a:rPr>
              <a:t>mobile devices.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&gt;&gt;&gt;  In </a:t>
            </a:r>
            <a:r>
              <a:rPr lang="en-US" dirty="0">
                <a:latin typeface="Times New Roman" panose="02020603050405020304" pitchFamily="18" charset="0"/>
                <a:cs typeface="Times New Roman" panose="02020603050405020304" pitchFamily="18" charset="0"/>
              </a:rPr>
              <a:t>this era self-build make it possible to solve the current </a:t>
            </a:r>
            <a:r>
              <a:rPr lang="en-US" dirty="0" smtClean="0">
                <a:latin typeface="Times New Roman" panose="02020603050405020304" pitchFamily="18" charset="0"/>
                <a:cs typeface="Times New Roman" panose="02020603050405020304" pitchFamily="18" charset="0"/>
              </a:rPr>
              <a:t>security lock         system has </a:t>
            </a:r>
            <a:r>
              <a:rPr lang="en-US" dirty="0">
                <a:latin typeface="Times New Roman" panose="02020603050405020304" pitchFamily="18" charset="0"/>
                <a:cs typeface="Times New Roman" panose="02020603050405020304" pitchFamily="18" charset="0"/>
              </a:rPr>
              <a:t>three main problems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are insecure, </a:t>
            </a:r>
            <a:r>
              <a:rPr lang="en-US" dirty="0" smtClean="0">
                <a:latin typeface="Times New Roman" panose="02020603050405020304" pitchFamily="18" charset="0"/>
                <a:cs typeface="Times New Roman" panose="02020603050405020304" pitchFamily="18" charset="0"/>
              </a:rPr>
              <a:t>unawareness of break-ins </a:t>
            </a:r>
            <a:r>
              <a:rPr lang="en-US" dirty="0">
                <a:latin typeface="Times New Roman" panose="02020603050405020304" pitchFamily="18" charset="0"/>
                <a:cs typeface="Times New Roman" panose="02020603050405020304" pitchFamily="18" charset="0"/>
              </a:rPr>
              <a:t>and inconvenience by ourselves by </a:t>
            </a:r>
            <a:r>
              <a:rPr lang="en-US" dirty="0" smtClean="0">
                <a:latin typeface="Times New Roman" panose="02020603050405020304" pitchFamily="18" charset="0"/>
                <a:cs typeface="Times New Roman" panose="02020603050405020304" pitchFamily="18" charset="0"/>
              </a:rPr>
              <a:t>using home automation technologies.</a:t>
            </a:r>
          </a:p>
        </p:txBody>
      </p:sp>
      <p:sp>
        <p:nvSpPr>
          <p:cNvPr id="4" name="Rectangle 3"/>
          <p:cNvSpPr/>
          <p:nvPr/>
        </p:nvSpPr>
        <p:spPr>
          <a:xfrm>
            <a:off x="2636901" y="532138"/>
            <a:ext cx="3565400"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rPr>
              <a:t>OBJECTIVE</a:t>
            </a:r>
            <a:endParaRPr lang="en-US" sz="5400" b="0" cap="none" spc="0" dirty="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endParaRPr>
          </a:p>
        </p:txBody>
      </p:sp>
    </p:spTree>
    <p:extLst>
      <p:ext uri="{BB962C8B-B14F-4D97-AF65-F5344CB8AC3E}">
        <p14:creationId xmlns:p14="http://schemas.microsoft.com/office/powerpoint/2010/main" val="2569742085"/>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5203" y="914400"/>
            <a:ext cx="5697394" cy="923330"/>
          </a:xfrm>
          <a:prstGeom prst="rect">
            <a:avLst/>
          </a:prstGeom>
          <a:noFill/>
        </p:spPr>
        <p:txBody>
          <a:bodyPr wrap="none" lIns="91440" tIns="45720" rIns="91440" bIns="45720">
            <a:spAutoFit/>
          </a:bodyPr>
          <a:lstStyle/>
          <a:p>
            <a:pPr algn="ctr"/>
            <a:r>
              <a:rPr lang="en-US" sz="5400" dirty="0" smtClean="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rPr>
              <a:t>‌PURPOSE SERVED</a:t>
            </a:r>
            <a:endParaRPr lang="en-US" sz="5400" b="0" cap="none" spc="0" dirty="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endParaRPr>
          </a:p>
        </p:txBody>
      </p:sp>
      <p:sp>
        <p:nvSpPr>
          <p:cNvPr id="3" name="TextBox 2"/>
          <p:cNvSpPr txBox="1"/>
          <p:nvPr/>
        </p:nvSpPr>
        <p:spPr>
          <a:xfrm>
            <a:off x="914400" y="2057400"/>
            <a:ext cx="7239000" cy="3785652"/>
          </a:xfrm>
          <a:prstGeom prst="rect">
            <a:avLst/>
          </a:prstGeom>
          <a:noFill/>
        </p:spPr>
        <p:txBody>
          <a:bodyPr wrap="square" rtlCol="0">
            <a:spAutoFit/>
          </a:bodyPr>
          <a:lstStyle/>
          <a:p>
            <a:pPr algn="just"/>
            <a:r>
              <a:rPr lang="en-US" sz="2400" dirty="0" smtClean="0"/>
              <a:t>Conventional </a:t>
            </a:r>
            <a:r>
              <a:rPr lang="en-US" sz="2400" dirty="0"/>
              <a:t>lock is easy to lock picking and leaves </a:t>
            </a:r>
            <a:r>
              <a:rPr lang="en-US" sz="2400" dirty="0" smtClean="0"/>
              <a:t>home vulnerable </a:t>
            </a:r>
            <a:r>
              <a:rPr lang="en-US" sz="2400" dirty="0"/>
              <a:t>to break-ins. Second, the home owners are often unware </a:t>
            </a:r>
            <a:r>
              <a:rPr lang="en-US" sz="2400" dirty="0" smtClean="0"/>
              <a:t>their homes </a:t>
            </a:r>
            <a:r>
              <a:rPr lang="en-US" sz="2400" dirty="0"/>
              <a:t>are being break-in when they are at work or away from home. </a:t>
            </a:r>
            <a:r>
              <a:rPr lang="en-US" sz="2400" dirty="0" smtClean="0"/>
              <a:t>Lastly, physical </a:t>
            </a:r>
            <a:r>
              <a:rPr lang="en-US" sz="2400" dirty="0"/>
              <a:t>keys are bulky and inconvenient to carry. To solve these issues, we have developed an inexpensive smart home security lock system </a:t>
            </a:r>
            <a:r>
              <a:rPr lang="en-US" sz="2400" dirty="0" smtClean="0"/>
              <a:t>using RF card </a:t>
            </a:r>
            <a:r>
              <a:rPr lang="en-US" sz="2400" dirty="0"/>
              <a:t>as the main access of the </a:t>
            </a:r>
            <a:r>
              <a:rPr lang="en-US" sz="2400" dirty="0" smtClean="0"/>
              <a:t>door, </a:t>
            </a:r>
            <a:r>
              <a:rPr lang="en-US" sz="2400" dirty="0"/>
              <a:t>a web- based control and notification </a:t>
            </a:r>
            <a:r>
              <a:rPr lang="en-US" sz="2400" dirty="0" smtClean="0"/>
              <a:t>system .</a:t>
            </a:r>
          </a:p>
          <a:p>
            <a:pPr algn="just"/>
            <a:r>
              <a:rPr lang="en-US" sz="2400" dirty="0" smtClean="0"/>
              <a:t>That can trace, secure and make our Security issues a lot less vulnerable. </a:t>
            </a:r>
          </a:p>
        </p:txBody>
      </p:sp>
    </p:spTree>
    <p:extLst>
      <p:ext uri="{BB962C8B-B14F-4D97-AF65-F5344CB8AC3E}">
        <p14:creationId xmlns:p14="http://schemas.microsoft.com/office/powerpoint/2010/main" val="3534705614"/>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4975" y="417166"/>
            <a:ext cx="5157181"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rPr>
              <a:t>Users of the Project </a:t>
            </a:r>
            <a:endParaRPr lang="en-US" sz="5400" b="0" cap="none" spc="0" dirty="0">
              <a:ln w="0"/>
              <a:solidFill>
                <a:schemeClr val="tx2">
                  <a:lumMod val="60000"/>
                  <a:lumOff val="40000"/>
                </a:schemeClr>
              </a:solidFill>
              <a:effectLst>
                <a:outerShdw blurRad="38100" dist="19050" dir="2700000" algn="tl" rotWithShape="0">
                  <a:schemeClr val="dk1">
                    <a:alpha val="40000"/>
                  </a:schemeClr>
                </a:outerShdw>
              </a:effectLst>
              <a:latin typeface="Monotype Corsiva" panose="03010101010201010101"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04413"/>
            <a:ext cx="2438400" cy="1628775"/>
          </a:xfrm>
          <a:prstGeom prst="rect">
            <a:avLst/>
          </a:prstGeom>
        </p:spPr>
      </p:pic>
      <p:sp>
        <p:nvSpPr>
          <p:cNvPr id="4" name="Rectangle 3"/>
          <p:cNvSpPr/>
          <p:nvPr/>
        </p:nvSpPr>
        <p:spPr>
          <a:xfrm>
            <a:off x="794719" y="3209942"/>
            <a:ext cx="115376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latin typeface="Aharoni" panose="02010803020104030203" pitchFamily="2" charset="-79"/>
                <a:cs typeface="Aharoni" panose="02010803020104030203" pitchFamily="2" charset="-79"/>
              </a:rPr>
              <a:t>office</a:t>
            </a:r>
            <a:r>
              <a:rPr lang="en-US" sz="2400" dirty="0">
                <a:ln w="0"/>
                <a:latin typeface="Aharoni" panose="02010803020104030203" pitchFamily="2" charset="-79"/>
                <a:cs typeface="Aharoni" panose="02010803020104030203" pitchFamily="2" charset="-79"/>
              </a:rPr>
              <a:t>s</a:t>
            </a:r>
            <a:endParaRPr lang="en-US" sz="2400" b="0" cap="none" spc="0" dirty="0">
              <a:ln w="0"/>
              <a:solidFill>
                <a:schemeClr val="tx1"/>
              </a:solidFill>
              <a:latin typeface="Aharoni" panose="02010803020104030203" pitchFamily="2" charset="-79"/>
              <a:cs typeface="Aharoni" panose="02010803020104030203" pitchFamily="2" charset="-79"/>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961" y="1513925"/>
            <a:ext cx="2524125" cy="1696017"/>
          </a:xfrm>
          <a:prstGeom prst="rect">
            <a:avLst/>
          </a:prstGeom>
        </p:spPr>
      </p:pic>
      <p:sp>
        <p:nvSpPr>
          <p:cNvPr id="6" name="Rectangle 5"/>
          <p:cNvSpPr/>
          <p:nvPr/>
        </p:nvSpPr>
        <p:spPr>
          <a:xfrm>
            <a:off x="6395068" y="3233188"/>
            <a:ext cx="1140056" cy="461665"/>
          </a:xfrm>
          <a:prstGeom prst="rect">
            <a:avLst/>
          </a:prstGeom>
          <a:noFill/>
        </p:spPr>
        <p:txBody>
          <a:bodyPr wrap="none" lIns="91440" tIns="45720" rIns="91440" bIns="45720">
            <a:spAutoFit/>
          </a:bodyPr>
          <a:lstStyle/>
          <a:p>
            <a:pPr algn="ctr"/>
            <a:r>
              <a:rPr lang="en-US" sz="2400" b="0" cap="none" spc="0" dirty="0" smtClean="0">
                <a:ln w="0"/>
                <a:effectLst>
                  <a:reflection blurRad="6350" stA="53000" endA="300" endPos="35500" dir="5400000" sy="-90000" algn="bl" rotWithShape="0"/>
                </a:effectLst>
                <a:latin typeface="Aharoni" panose="02010803020104030203" pitchFamily="2" charset="-79"/>
                <a:cs typeface="Aharoni" panose="02010803020104030203" pitchFamily="2" charset="-79"/>
              </a:rPr>
              <a:t>homes</a:t>
            </a:r>
            <a:endParaRPr lang="en-US" sz="2400" b="0" cap="none" spc="0" dirty="0">
              <a:ln w="0"/>
              <a:effectLst>
                <a:reflection blurRad="6350" stA="53000" endA="300" endPos="35500" dir="5400000" sy="-90000" algn="bl" rotWithShape="0"/>
              </a:effectLst>
              <a:latin typeface="Aharoni" panose="02010803020104030203" pitchFamily="2" charset="-79"/>
              <a:cs typeface="Aharoni" panose="02010803020104030203" pitchFamily="2" charset="-79"/>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943367"/>
            <a:ext cx="2552700" cy="1790700"/>
          </a:xfrm>
          <a:prstGeom prst="rect">
            <a:avLst/>
          </a:prstGeom>
        </p:spPr>
      </p:pic>
      <p:sp>
        <p:nvSpPr>
          <p:cNvPr id="8" name="Rectangle 7"/>
          <p:cNvSpPr/>
          <p:nvPr/>
        </p:nvSpPr>
        <p:spPr>
          <a:xfrm>
            <a:off x="753125" y="5734067"/>
            <a:ext cx="1611340"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Hospitals </a:t>
            </a:r>
            <a:endParaRPr lang="en-US" sz="2400" b="0" cap="none" spc="0" dirty="0">
              <a:ln w="0"/>
              <a:solidFill>
                <a:schemeClr val="tx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1962" y="3958770"/>
            <a:ext cx="2524124" cy="1759893"/>
          </a:xfrm>
          <a:prstGeom prst="rect">
            <a:avLst/>
          </a:prstGeom>
        </p:spPr>
      </p:pic>
      <p:sp>
        <p:nvSpPr>
          <p:cNvPr id="10" name="Rectangle 9"/>
          <p:cNvSpPr/>
          <p:nvPr/>
        </p:nvSpPr>
        <p:spPr>
          <a:xfrm>
            <a:off x="6191754" y="5829503"/>
            <a:ext cx="1075937" cy="461665"/>
          </a:xfrm>
          <a:prstGeom prst="rect">
            <a:avLst/>
          </a:prstGeom>
        </p:spPr>
        <p:txBody>
          <a:bodyPr wrap="none">
            <a:spAutoFit/>
          </a:bodyPr>
          <a:lstStyle/>
          <a:p>
            <a:pPr algn="ctr"/>
            <a:r>
              <a:rPr lang="en-US" sz="2400" dirty="0" smtClean="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Banks</a:t>
            </a:r>
            <a:endParaRPr lang="en-US" sz="2400"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84238469"/>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1512" y="295870"/>
            <a:ext cx="4660250"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latin typeface="Monotype Corsiva" panose="03010101010201010101" pitchFamily="66" charset="0"/>
              </a:rPr>
              <a:t>Main Components</a:t>
            </a:r>
            <a:endParaRPr lang="en-US" sz="5400" b="0" cap="none" spc="0" dirty="0">
              <a:ln w="0"/>
              <a:solidFill>
                <a:schemeClr val="accent1"/>
              </a:solidFill>
              <a:effectLst>
                <a:outerShdw blurRad="38100" dist="25400" dir="5400000" algn="ctr" rotWithShape="0">
                  <a:srgbClr val="6E747A">
                    <a:alpha val="43000"/>
                  </a:srgbClr>
                </a:outerShdw>
              </a:effectLst>
              <a:latin typeface="Monotype Corsiva" panose="03010101010201010101"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13" y="1219200"/>
            <a:ext cx="7307849" cy="3962400"/>
          </a:xfrm>
          <a:prstGeom prst="rect">
            <a:avLst/>
          </a:prstGeom>
        </p:spPr>
      </p:pic>
      <p:sp>
        <p:nvSpPr>
          <p:cNvPr id="4" name="TextBox 3"/>
          <p:cNvSpPr txBox="1"/>
          <p:nvPr/>
        </p:nvSpPr>
        <p:spPr>
          <a:xfrm>
            <a:off x="997713" y="5181600"/>
            <a:ext cx="3657600" cy="1477328"/>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t>Arduino Board</a:t>
            </a:r>
          </a:p>
          <a:p>
            <a:pPr marL="285750" indent="-285750">
              <a:buFont typeface="Wingdings" panose="05000000000000000000" pitchFamily="2" charset="2"/>
              <a:buChar char="Ø"/>
            </a:pPr>
            <a:r>
              <a:rPr lang="en-US" b="1" dirty="0" smtClean="0"/>
              <a:t>RF module</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Raspberry </a:t>
            </a:r>
            <a:r>
              <a:rPr lang="en-US" b="1" dirty="0" smtClean="0">
                <a:latin typeface="Times New Roman" panose="02020603050405020304" pitchFamily="18" charset="0"/>
                <a:cs typeface="Times New Roman" panose="02020603050405020304" pitchFamily="18" charset="0"/>
              </a:rPr>
              <a:t>Pi</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Motor</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p>
        </p:txBody>
      </p:sp>
    </p:spTree>
    <p:extLst>
      <p:ext uri="{BB962C8B-B14F-4D97-AF65-F5344CB8AC3E}">
        <p14:creationId xmlns:p14="http://schemas.microsoft.com/office/powerpoint/2010/main" val="2506640162"/>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874" y="465138"/>
            <a:ext cx="5755102" cy="923330"/>
          </a:xfrm>
          <a:prstGeom prst="rect">
            <a:avLst/>
          </a:prstGeom>
          <a:noFill/>
        </p:spPr>
        <p:txBody>
          <a:bodyPr wrap="none" lIns="91440" tIns="45720" rIns="91440" bIns="45720">
            <a:spAutoFit/>
          </a:bodyPr>
          <a:lstStyle/>
          <a:p>
            <a:pPr algn="ctr"/>
            <a:r>
              <a:rPr lang="en-US" sz="5400" dirty="0">
                <a:solidFill>
                  <a:schemeClr val="accent1">
                    <a:lumMod val="75000"/>
                  </a:schemeClr>
                </a:solidFill>
                <a:latin typeface="Monotype Corsiva" panose="03010101010201010101" pitchFamily="66" charset="0"/>
                <a:cs typeface="Andalus" pitchFamily="18" charset="-78"/>
              </a:rPr>
              <a:t>Tools and </a:t>
            </a:r>
            <a:r>
              <a:rPr lang="en-US" sz="5400" dirty="0" smtClean="0">
                <a:solidFill>
                  <a:schemeClr val="accent1">
                    <a:lumMod val="75000"/>
                  </a:schemeClr>
                </a:solidFill>
                <a:latin typeface="Monotype Corsiva" panose="03010101010201010101" pitchFamily="66" charset="0"/>
                <a:cs typeface="Andalus" pitchFamily="18" charset="-78"/>
              </a:rPr>
              <a:t>Technologies</a:t>
            </a:r>
            <a:endParaRPr lang="en-US" sz="5400" dirty="0">
              <a:solidFill>
                <a:schemeClr val="accent1">
                  <a:lumMod val="75000"/>
                </a:schemeClr>
              </a:solidFill>
              <a:latin typeface="Monotype Corsiva" panose="03010101010201010101" pitchFamily="66" charset="0"/>
              <a:cs typeface="Andalus" pitchFamily="18" charset="-78"/>
            </a:endParaRPr>
          </a:p>
        </p:txBody>
      </p:sp>
      <p:sp>
        <p:nvSpPr>
          <p:cNvPr id="4" name="AutoShape 2" descr="blob:https://web.whatsapp.com/014e2b7e-8314-48e1-ab51-6fc23ff530f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014e2b7e-8314-48e1-ab51-6fc23ff530f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014e2b7e-8314-48e1-ab51-6fc23ff530f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066800" y="4731556"/>
            <a:ext cx="5486400" cy="1754326"/>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Embedded C</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Python </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RF id</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Raspberry </a:t>
            </a:r>
            <a:r>
              <a:rPr lang="en-US" b="1" dirty="0" smtClean="0">
                <a:latin typeface="Times New Roman" panose="02020603050405020304" pitchFamily="18" charset="0"/>
                <a:cs typeface="Times New Roman" panose="02020603050405020304" pitchFamily="18" charset="0"/>
              </a:rPr>
              <a:t>Pi</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Sever Handling</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Databases</a:t>
            </a:r>
            <a:endParaRPr lang="en-US"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4" y="1388468"/>
            <a:ext cx="7616825" cy="3144521"/>
          </a:xfrm>
          <a:prstGeom prst="rect">
            <a:avLst/>
          </a:prstGeom>
        </p:spPr>
      </p:pic>
    </p:spTree>
    <p:extLst>
      <p:ext uri="{BB962C8B-B14F-4D97-AF65-F5344CB8AC3E}">
        <p14:creationId xmlns:p14="http://schemas.microsoft.com/office/powerpoint/2010/main" val="3861313499"/>
      </p:ext>
    </p:extLst>
  </p:cSld>
  <p:clrMapOvr>
    <a:masterClrMapping/>
  </p:clrMapOvr>
  <mc:AlternateContent xmlns:mc="http://schemas.openxmlformats.org/markup-compatibility/2006">
    <mc:Choice xmlns:p14="http://schemas.microsoft.com/office/powerpoint/2010/main" Requires="p14">
      <p:transition p14:dur="10">
        <p:wheel/>
      </p:transition>
    </mc:Choice>
    <mc:Fallback>
      <p:transition>
        <p:wheel/>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2389</TotalTime>
  <Words>444</Words>
  <Application>Microsoft Office PowerPoint</Application>
  <PresentationFormat>On-screen Show (4:3)</PresentationFormat>
  <Paragraphs>65</Paragraphs>
  <Slides>12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22" baseType="lpstr">
      <vt:lpstr>Aharoni</vt:lpstr>
      <vt:lpstr>Andalus</vt:lpstr>
      <vt:lpstr>Arial</vt:lpstr>
      <vt:lpstr>Arial Rounded MT Bold</vt:lpstr>
      <vt:lpstr>Calibri</vt:lpstr>
      <vt:lpstr>Monotype Corsiva</vt:lpstr>
      <vt:lpstr>Times New Roman</vt:lpstr>
      <vt:lpstr>Wingdings</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bvn</dc:title>
  <dc:creator>Priya</dc:creator>
  <cp:lastModifiedBy>Rishabh Anand</cp:lastModifiedBy>
  <cp:revision>235</cp:revision>
  <dcterms:created xsi:type="dcterms:W3CDTF">2013-08-23T17:46:27Z</dcterms:created>
  <dcterms:modified xsi:type="dcterms:W3CDTF">2018-01-04T09:14:47Z</dcterms:modified>
</cp:coreProperties>
</file>