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59" r:id="rId6"/>
    <p:sldId id="256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DD48-C99F-40BB-90F9-EBE0EEAAB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0085C-4B80-4CE0-8A0D-638F01DEC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41F73-02F0-47E3-A653-7E3C720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34ECD-8460-4651-B5C2-925C7489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6C91-CEE3-4D3B-848C-8CB1D49A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3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832D-6201-41D3-8A5B-535008CB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DAF74-759B-4451-9D70-FB7629CF9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38F2-ACCD-4B0B-8B4F-5E94B785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6768-E96E-4A27-9C15-BCBBF23C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A3B81-6A7D-4C7A-981F-282C1922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4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A1BA9-C552-44A9-AE00-94065E024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A41D1-0AC9-4473-871C-B47E7BE48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5BF5-A949-4588-AB37-3D2C484C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AAB0A-698D-4128-BB9D-BB9B5071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B7FF-A266-42E9-80C9-A2B8504E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A987-B03E-484F-AE8B-6E597ABC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7C84-920C-48A3-9F59-421D80AD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757AA-50B1-49A9-AE5D-A1B30C9F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3C90-6368-496C-87C3-522F3A11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B2FF-1E22-4C79-A192-875163BC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72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CD01-BFD6-4B6D-8375-BF03C439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51E08-3B7B-4F25-8D24-737880103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E34FB-C0E4-45DA-AB4B-4953317C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6B111-635B-4B3B-8331-B5C6BEEB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45D4-ACD3-4DCC-83AD-AD8267CC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48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31CE-0A95-4A50-AA0D-B0C01ED0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0A16-9880-48CB-889E-E45620F94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96A8C-5AE6-4774-89F8-23400B866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B5C00-CC43-4047-9955-D4581A96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C9EF6-FA1F-4E56-A396-3775BA39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34265-DE13-4BCB-934B-DB3A2A49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71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7F75-03AE-43AB-91DC-7C004F2E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7A0C1-10F7-4E9D-BC34-4367ABD3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969EE-8283-4F3A-9D1A-EED17C59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65744-75E5-4408-B629-40486DC59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F629B-CCC1-4F16-97BE-555711F13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67F6E-8B5D-4CC8-B4C6-B7178772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F5192-56F5-44EB-BEBA-08DBD554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7603D-F8E8-4AE3-B8CA-25D6C7DA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95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4FC5-BE74-42E0-9E8C-F228EB76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AF43D-1198-43C8-9157-7F26D593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F832F-3C9A-46AB-B373-8282ECBD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992E3-2D08-41C3-9E1C-D5398D9B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8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79938-AF8E-49FB-B3DF-CFA46EF9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90EA4-9000-494D-9574-8F2ED6A6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5ED61-FD64-4528-A0E4-FC42BD06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8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0867-7E79-43BD-85C7-D3AE2C1D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D6EA-1CD7-4987-BE50-E9B1EB40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CA018-763B-4986-A684-1F8838675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8B446-C6F3-419D-955E-0860B9CB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B493F-DF41-46BB-9B9E-029CE4EF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032F1-6AAE-4DB2-9F55-89F6B4C6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8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B325-062A-4CFF-B4DC-B3CA09EE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390DD-69CC-4BF8-8436-58BD10D11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F43ED-9E95-48C8-B3F6-43D9DF66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C79D9-5255-41EB-908B-88EB142E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49EF3-76F5-4D65-98B9-5BA58D94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06114-38BF-413D-B01E-146F586D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9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A4CA3-55F0-45E9-B291-D8E11A69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CAA39-0011-40C6-AAD9-07C74EB76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5F71-ECC6-4964-B8DF-8DB442523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0C503-1737-472B-8FD2-D30D87232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8FCB-4A50-44D9-B42E-BFA3D9EA0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73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Arrow Connector 120">
            <a:extLst>
              <a:ext uri="{FF2B5EF4-FFF2-40B4-BE49-F238E27FC236}">
                <a16:creationId xmlns:a16="http://schemas.microsoft.com/office/drawing/2014/main" id="{839CD20C-00C0-4998-AB49-72E82A45DE89}"/>
              </a:ext>
            </a:extLst>
          </p:cNvPr>
          <p:cNvCxnSpPr>
            <a:cxnSpLocks/>
            <a:endCxn id="17" idx="2"/>
          </p:cNvCxnSpPr>
          <p:nvPr/>
        </p:nvCxnSpPr>
        <p:spPr>
          <a:xfrm flipH="1">
            <a:off x="1548198" y="3019744"/>
            <a:ext cx="1407613" cy="1481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Flowchart: Preparation 323">
            <a:extLst>
              <a:ext uri="{FF2B5EF4-FFF2-40B4-BE49-F238E27FC236}">
                <a16:creationId xmlns:a16="http://schemas.microsoft.com/office/drawing/2014/main" id="{CA86C570-F4A9-46B1-B1A3-570A2EA9464C}"/>
              </a:ext>
            </a:extLst>
          </p:cNvPr>
          <p:cNvSpPr/>
          <p:nvPr/>
        </p:nvSpPr>
        <p:spPr>
          <a:xfrm rot="20065046">
            <a:off x="3850882" y="2384595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328" name="Flowchart: Preparation 327">
            <a:extLst>
              <a:ext uri="{FF2B5EF4-FFF2-40B4-BE49-F238E27FC236}">
                <a16:creationId xmlns:a16="http://schemas.microsoft.com/office/drawing/2014/main" id="{8B86940F-2F5B-4E82-A477-EF12214259AB}"/>
              </a:ext>
            </a:extLst>
          </p:cNvPr>
          <p:cNvSpPr/>
          <p:nvPr/>
        </p:nvSpPr>
        <p:spPr>
          <a:xfrm rot="19746248">
            <a:off x="3870406" y="6112974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102" name="Flowchart: Preparation 101">
            <a:extLst>
              <a:ext uri="{FF2B5EF4-FFF2-40B4-BE49-F238E27FC236}">
                <a16:creationId xmlns:a16="http://schemas.microsoft.com/office/drawing/2014/main" id="{033FFADB-A258-4F03-B7FC-C0DD7268F579}"/>
              </a:ext>
            </a:extLst>
          </p:cNvPr>
          <p:cNvSpPr/>
          <p:nvPr/>
        </p:nvSpPr>
        <p:spPr>
          <a:xfrm rot="19746248">
            <a:off x="3661401" y="3976923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3F0159-B4CD-4B98-BB76-84BB09A82DAC}"/>
              </a:ext>
            </a:extLst>
          </p:cNvPr>
          <p:cNvGrpSpPr/>
          <p:nvPr/>
        </p:nvGrpSpPr>
        <p:grpSpPr>
          <a:xfrm>
            <a:off x="700669" y="5189617"/>
            <a:ext cx="388066" cy="1286592"/>
            <a:chOff x="902936" y="944880"/>
            <a:chExt cx="498025" cy="16511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121D93-058B-4EDA-9230-9E8E3046A291}"/>
                </a:ext>
              </a:extLst>
            </p:cNvPr>
            <p:cNvSpPr/>
            <p:nvPr/>
          </p:nvSpPr>
          <p:spPr>
            <a:xfrm>
              <a:off x="902936" y="944880"/>
              <a:ext cx="498025" cy="498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64414C-8CBC-4C83-8753-3FE3060A0612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151949" y="1442905"/>
              <a:ext cx="0" cy="973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D0758C-AC69-46A7-A560-D09D3F7A230B}"/>
                </a:ext>
              </a:extLst>
            </p:cNvPr>
            <p:cNvCxnSpPr>
              <a:cxnSpLocks/>
            </p:cNvCxnSpPr>
            <p:nvPr/>
          </p:nvCxnSpPr>
          <p:spPr>
            <a:xfrm>
              <a:off x="941828" y="1753299"/>
              <a:ext cx="457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674299-4A44-42A5-B446-EED79521C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372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82F2E8-DAA6-4326-921E-C0D48082F6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3433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E86A9901-489F-42FD-B534-7A4D735CD2A9}"/>
              </a:ext>
            </a:extLst>
          </p:cNvPr>
          <p:cNvSpPr/>
          <p:nvPr/>
        </p:nvSpPr>
        <p:spPr>
          <a:xfrm>
            <a:off x="261611" y="4501647"/>
            <a:ext cx="1286587" cy="54561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3 w 10000"/>
              <a:gd name="connsiteY0" fmla="*/ 4774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3 w 10000"/>
              <a:gd name="connsiteY5" fmla="*/ 47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3" y="4774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" y="8258"/>
                  <a:pt x="9" y="6516"/>
                  <a:pt x="13" y="477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5F2CC-F26B-4D10-BEA8-4C87360C7B55}"/>
              </a:ext>
            </a:extLst>
          </p:cNvPr>
          <p:cNvSpPr txBox="1"/>
          <p:nvPr/>
        </p:nvSpPr>
        <p:spPr>
          <a:xfrm>
            <a:off x="-814186" y="-64554"/>
            <a:ext cx="129194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tabLst>
                <a:tab pos="2865755" algn="ctr"/>
                <a:tab pos="5731510" algn="r"/>
              </a:tabLst>
            </a:pPr>
            <a:r>
              <a:rPr lang="en-GB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systems development</a:t>
            </a:r>
            <a:r>
              <a:rPr lang="en-GB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	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Barclay – 17043733</a:t>
            </a:r>
            <a:endParaRPr lang="en-GB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tabLst>
                <a:tab pos="2865755" algn="ctr"/>
                <a:tab pos="5731510" algn="r"/>
              </a:tabLst>
            </a:pP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Micah Hobby – 17027531</a:t>
            </a:r>
            <a:b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Associates Anonymous					 	 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Rodrigo Sanchez – 17044007</a:t>
            </a:r>
            <a:b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George Greenfield – 17025822</a:t>
            </a:r>
            <a:b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James Jeremiah – 17042447</a:t>
            </a:r>
            <a:endParaRPr lang="en-GB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BA2AF1-D9DE-4B60-A00E-CC388A202E79}"/>
              </a:ext>
            </a:extLst>
          </p:cNvPr>
          <p:cNvGrpSpPr/>
          <p:nvPr/>
        </p:nvGrpSpPr>
        <p:grpSpPr>
          <a:xfrm>
            <a:off x="706523" y="3401236"/>
            <a:ext cx="1005459" cy="1100412"/>
            <a:chOff x="323848" y="2899374"/>
            <a:chExt cx="3598576" cy="97235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446B94-A04A-4C60-8223-33E979B0C113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1503477" y="2899374"/>
              <a:ext cx="507393" cy="97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31A3C7-27F6-4357-A2A9-01274606F5DF}"/>
                </a:ext>
              </a:extLst>
            </p:cNvPr>
            <p:cNvSpPr txBox="1"/>
            <p:nvPr/>
          </p:nvSpPr>
          <p:spPr>
            <a:xfrm>
              <a:off x="323848" y="3222537"/>
              <a:ext cx="3598576" cy="2719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Request</a:t>
              </a:r>
              <a:endParaRPr lang="en-GB" sz="16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13E807-8F43-4670-91E5-52126CFE2580}"/>
              </a:ext>
            </a:extLst>
          </p:cNvPr>
          <p:cNvSpPr/>
          <p:nvPr/>
        </p:nvSpPr>
        <p:spPr>
          <a:xfrm>
            <a:off x="2980820" y="2531366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Login function</a:t>
            </a:r>
          </a:p>
        </p:txBody>
      </p:sp>
      <p:sp>
        <p:nvSpPr>
          <p:cNvPr id="35" name="Flowchart: Preparation 34">
            <a:extLst>
              <a:ext uri="{FF2B5EF4-FFF2-40B4-BE49-F238E27FC236}">
                <a16:creationId xmlns:a16="http://schemas.microsoft.com/office/drawing/2014/main" id="{1C12AE88-D7E1-458A-922D-AC840534991B}"/>
              </a:ext>
            </a:extLst>
          </p:cNvPr>
          <p:cNvSpPr/>
          <p:nvPr/>
        </p:nvSpPr>
        <p:spPr>
          <a:xfrm>
            <a:off x="318784" y="2624794"/>
            <a:ext cx="1718201" cy="77644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Controller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E5B56D-72E5-407C-BF7A-CEF58270972A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2036985" y="2780230"/>
            <a:ext cx="943835" cy="232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C0BF6D-99EE-40AD-87B3-4DFEBFE224C8}"/>
              </a:ext>
            </a:extLst>
          </p:cNvPr>
          <p:cNvSpPr/>
          <p:nvPr/>
        </p:nvSpPr>
        <p:spPr>
          <a:xfrm>
            <a:off x="4816208" y="1630431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571AA0FB-6220-413A-9F8A-B9F7083EEB7C}"/>
              </a:ext>
            </a:extLst>
          </p:cNvPr>
          <p:cNvSpPr/>
          <p:nvPr/>
        </p:nvSpPr>
        <p:spPr>
          <a:xfrm>
            <a:off x="10522221" y="3443442"/>
            <a:ext cx="1191237" cy="172215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Database Process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F9116F-4764-42A1-B417-CA71B5F7B83E}"/>
              </a:ext>
            </a:extLst>
          </p:cNvPr>
          <p:cNvSpPr/>
          <p:nvPr/>
        </p:nvSpPr>
        <p:spPr>
          <a:xfrm>
            <a:off x="4810820" y="2176219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Login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6D283C-2858-4637-B237-CA6FEAD51FC0}"/>
              </a:ext>
            </a:extLst>
          </p:cNvPr>
          <p:cNvSpPr/>
          <p:nvPr/>
        </p:nvSpPr>
        <p:spPr>
          <a:xfrm>
            <a:off x="4810820" y="2730396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New User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4E7FD92-D846-4C0B-AC00-462DDFD7C1BC}"/>
              </a:ext>
            </a:extLst>
          </p:cNvPr>
          <p:cNvSpPr/>
          <p:nvPr/>
        </p:nvSpPr>
        <p:spPr>
          <a:xfrm>
            <a:off x="5930469" y="1741584"/>
            <a:ext cx="284556" cy="154346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7C3D5F8-F75E-45C5-9E67-042A500D6B30}"/>
              </a:ext>
            </a:extLst>
          </p:cNvPr>
          <p:cNvCxnSpPr>
            <a:cxnSpLocks/>
          </p:cNvCxnSpPr>
          <p:nvPr/>
        </p:nvCxnSpPr>
        <p:spPr>
          <a:xfrm>
            <a:off x="6179939" y="2813740"/>
            <a:ext cx="782907" cy="7006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CD9E4-DD39-4D1E-812C-27509319B4DA}"/>
              </a:ext>
            </a:extLst>
          </p:cNvPr>
          <p:cNvSpPr txBox="1"/>
          <p:nvPr/>
        </p:nvSpPr>
        <p:spPr>
          <a:xfrm>
            <a:off x="10409" y="1053849"/>
            <a:ext cx="452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System architecture for AAA web application: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679F40-580A-493F-B484-0E344A98E713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4044904" y="1879295"/>
            <a:ext cx="771304" cy="745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B4D008-8D78-4BFC-839B-12F442FEB145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4044904" y="2425083"/>
            <a:ext cx="765916" cy="355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71E3AA-3465-4840-85B0-D7CBD9C4061E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4044904" y="2905760"/>
            <a:ext cx="765916" cy="73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4DA727AC-F140-46B8-933D-78EDB8F8C499}"/>
              </a:ext>
            </a:extLst>
          </p:cNvPr>
          <p:cNvCxnSpPr>
            <a:cxnSpLocks/>
            <a:stCxn id="45" idx="2"/>
          </p:cNvCxnSpPr>
          <p:nvPr/>
        </p:nvCxnSpPr>
        <p:spPr>
          <a:xfrm rot="10800000">
            <a:off x="9922783" y="3728053"/>
            <a:ext cx="599438" cy="5764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503B18-1597-4B19-8946-32F0FA49096B}"/>
              </a:ext>
            </a:extLst>
          </p:cNvPr>
          <p:cNvSpPr/>
          <p:nvPr/>
        </p:nvSpPr>
        <p:spPr>
          <a:xfrm>
            <a:off x="2786244" y="6227345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Staff dashboard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6A33EDB-6228-4DFE-8EFF-FF50939726A7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1548199" y="4164568"/>
            <a:ext cx="1235497" cy="5515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C83D30F-CDBF-4969-B4BD-5C8181D33117}"/>
              </a:ext>
            </a:extLst>
          </p:cNvPr>
          <p:cNvSpPr/>
          <p:nvPr/>
        </p:nvSpPr>
        <p:spPr>
          <a:xfrm>
            <a:off x="5019326" y="5597179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View appointments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20018D-3B2E-4F7F-B0F5-3F9B8CF9D589}"/>
              </a:ext>
            </a:extLst>
          </p:cNvPr>
          <p:cNvSpPr/>
          <p:nvPr/>
        </p:nvSpPr>
        <p:spPr>
          <a:xfrm>
            <a:off x="4750318" y="4716114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Book appointment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9576C7-C2DE-4078-9F5A-0DDB2BA70A14}"/>
              </a:ext>
            </a:extLst>
          </p:cNvPr>
          <p:cNvSpPr/>
          <p:nvPr/>
        </p:nvSpPr>
        <p:spPr>
          <a:xfrm>
            <a:off x="5027555" y="6224420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Offer prescription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9943E80-C39F-4B44-BF5D-B6D126116B6A}"/>
              </a:ext>
            </a:extLst>
          </p:cNvPr>
          <p:cNvCxnSpPr>
            <a:cxnSpLocks/>
            <a:stCxn id="120" idx="3"/>
            <a:endCxn id="124" idx="1"/>
          </p:cNvCxnSpPr>
          <p:nvPr/>
        </p:nvCxnSpPr>
        <p:spPr>
          <a:xfrm flipV="1">
            <a:off x="3850328" y="5846043"/>
            <a:ext cx="1168998" cy="630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A617D5-B98B-4DA1-9C86-4FBC0210350F}"/>
              </a:ext>
            </a:extLst>
          </p:cNvPr>
          <p:cNvCxnSpPr>
            <a:cxnSpLocks/>
            <a:endCxn id="125" idx="1"/>
          </p:cNvCxnSpPr>
          <p:nvPr/>
        </p:nvCxnSpPr>
        <p:spPr>
          <a:xfrm flipV="1">
            <a:off x="3858557" y="4964978"/>
            <a:ext cx="891761" cy="13709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0C2A353-11C6-48A2-8AB0-B67201461454}"/>
              </a:ext>
            </a:extLst>
          </p:cNvPr>
          <p:cNvCxnSpPr>
            <a:cxnSpLocks/>
            <a:endCxn id="126" idx="1"/>
          </p:cNvCxnSpPr>
          <p:nvPr/>
        </p:nvCxnSpPr>
        <p:spPr>
          <a:xfrm flipV="1">
            <a:off x="3858557" y="6473284"/>
            <a:ext cx="1168998" cy="125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Flowchart: Data 146">
            <a:extLst>
              <a:ext uri="{FF2B5EF4-FFF2-40B4-BE49-F238E27FC236}">
                <a16:creationId xmlns:a16="http://schemas.microsoft.com/office/drawing/2014/main" id="{7564C798-39D1-49FE-9503-7BE1BA97FE22}"/>
              </a:ext>
            </a:extLst>
          </p:cNvPr>
          <p:cNvSpPr/>
          <p:nvPr/>
        </p:nvSpPr>
        <p:spPr>
          <a:xfrm>
            <a:off x="8678960" y="3242216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Dynamic data access object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9847BC0D-A5FA-49B5-96C9-9353EFB4C6F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013408" y="3443442"/>
            <a:ext cx="1104432" cy="89756"/>
          </a:xfrm>
          <a:prstGeom prst="curvedConnector4">
            <a:avLst>
              <a:gd name="adj1" fmla="val 23035"/>
              <a:gd name="adj2" fmla="val 354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ight Brace 165">
            <a:extLst>
              <a:ext uri="{FF2B5EF4-FFF2-40B4-BE49-F238E27FC236}">
                <a16:creationId xmlns:a16="http://schemas.microsoft.com/office/drawing/2014/main" id="{6138D9BC-3774-437C-8945-52A518E37420}"/>
              </a:ext>
            </a:extLst>
          </p:cNvPr>
          <p:cNvSpPr/>
          <p:nvPr/>
        </p:nvSpPr>
        <p:spPr>
          <a:xfrm>
            <a:off x="6154385" y="5638223"/>
            <a:ext cx="146754" cy="1045453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5FACC61-09AD-4BC6-8EB7-4F4AC8417506}"/>
              </a:ext>
            </a:extLst>
          </p:cNvPr>
          <p:cNvCxnSpPr>
            <a:cxnSpLocks/>
          </p:cNvCxnSpPr>
          <p:nvPr/>
        </p:nvCxnSpPr>
        <p:spPr>
          <a:xfrm flipH="1" flipV="1">
            <a:off x="1711984" y="5047263"/>
            <a:ext cx="1082612" cy="1156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120D0E0-BB23-411E-A8F5-C8A7ED165BE8}"/>
              </a:ext>
            </a:extLst>
          </p:cNvPr>
          <p:cNvSpPr txBox="1"/>
          <p:nvPr/>
        </p:nvSpPr>
        <p:spPr>
          <a:xfrm>
            <a:off x="1771349" y="5400492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B4B8352C-2F92-4F4C-84CA-E27F344A9A26}"/>
              </a:ext>
            </a:extLst>
          </p:cNvPr>
          <p:cNvCxnSpPr>
            <a:cxnSpLocks/>
          </p:cNvCxnSpPr>
          <p:nvPr/>
        </p:nvCxnSpPr>
        <p:spPr>
          <a:xfrm flipV="1">
            <a:off x="6444137" y="3980702"/>
            <a:ext cx="1080000" cy="199117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5C87B251-E4D6-4973-9FCD-AC384C5A7509}"/>
              </a:ext>
            </a:extLst>
          </p:cNvPr>
          <p:cNvCxnSpPr>
            <a:cxnSpLocks/>
          </p:cNvCxnSpPr>
          <p:nvPr/>
        </p:nvCxnSpPr>
        <p:spPr>
          <a:xfrm rot="10800000">
            <a:off x="8175560" y="3539853"/>
            <a:ext cx="540000" cy="1063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Data 226">
            <a:extLst>
              <a:ext uri="{FF2B5EF4-FFF2-40B4-BE49-F238E27FC236}">
                <a16:creationId xmlns:a16="http://schemas.microsoft.com/office/drawing/2014/main" id="{C1B8B7D4-1B96-4D80-9217-25455B63FC0D}"/>
              </a:ext>
            </a:extLst>
          </p:cNvPr>
          <p:cNvSpPr/>
          <p:nvPr/>
        </p:nvSpPr>
        <p:spPr>
          <a:xfrm>
            <a:off x="6911211" y="3233217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Entity specific DAO</a:t>
            </a:r>
          </a:p>
        </p:txBody>
      </p: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746507A2-D6A8-47B5-94BA-4058ACFD7848}"/>
              </a:ext>
            </a:extLst>
          </p:cNvPr>
          <p:cNvCxnSpPr>
            <a:cxnSpLocks/>
          </p:cNvCxnSpPr>
          <p:nvPr/>
        </p:nvCxnSpPr>
        <p:spPr>
          <a:xfrm rot="10800000">
            <a:off x="6148635" y="2309177"/>
            <a:ext cx="972000" cy="1044440"/>
          </a:xfrm>
          <a:prstGeom prst="curvedConnector3">
            <a:avLst>
              <a:gd name="adj1" fmla="val 379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6ED51FE6-9F9B-4E8B-9B39-25DA5B17BBA4}"/>
              </a:ext>
            </a:extLst>
          </p:cNvPr>
          <p:cNvCxnSpPr>
            <a:cxnSpLocks/>
          </p:cNvCxnSpPr>
          <p:nvPr/>
        </p:nvCxnSpPr>
        <p:spPr>
          <a:xfrm>
            <a:off x="8280330" y="3344709"/>
            <a:ext cx="468000" cy="101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0ACDA8F0-6D7D-453C-A639-8F49465A805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036985" y="3013015"/>
            <a:ext cx="1453556" cy="3190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191E31C4-EFEF-4D61-82D2-092FAFD8885A}"/>
              </a:ext>
            </a:extLst>
          </p:cNvPr>
          <p:cNvSpPr txBox="1"/>
          <p:nvPr/>
        </p:nvSpPr>
        <p:spPr>
          <a:xfrm>
            <a:off x="1785708" y="4348263"/>
            <a:ext cx="81219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/>
              <a:t>Response</a:t>
            </a:r>
            <a:endParaRPr lang="en-GB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D144A1-61C2-47F8-AC80-0EA37C433CA0}"/>
              </a:ext>
            </a:extLst>
          </p:cNvPr>
          <p:cNvSpPr txBox="1"/>
          <p:nvPr/>
        </p:nvSpPr>
        <p:spPr>
          <a:xfrm>
            <a:off x="-20850" y="1400187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Page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F75FC4-D087-4413-A6E3-27EE0005F640}"/>
              </a:ext>
            </a:extLst>
          </p:cNvPr>
          <p:cNvSpPr/>
          <p:nvPr/>
        </p:nvSpPr>
        <p:spPr>
          <a:xfrm>
            <a:off x="2783695" y="3915704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Patient  dashboard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65B80CC-C2A9-4751-B18D-335C737575D1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3847779" y="4304521"/>
            <a:ext cx="902539" cy="660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0936948-795C-4ED8-8FCA-01268537EEED}"/>
              </a:ext>
            </a:extLst>
          </p:cNvPr>
          <p:cNvSpPr/>
          <p:nvPr/>
        </p:nvSpPr>
        <p:spPr>
          <a:xfrm>
            <a:off x="4732765" y="4128081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Make Payments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FB8B55-CEB7-47BA-BA48-22AC8DC046AA}"/>
              </a:ext>
            </a:extLst>
          </p:cNvPr>
          <p:cNvCxnSpPr>
            <a:cxnSpLocks/>
            <a:stCxn id="64" idx="3"/>
            <a:endCxn id="74" idx="1"/>
          </p:cNvCxnSpPr>
          <p:nvPr/>
        </p:nvCxnSpPr>
        <p:spPr>
          <a:xfrm>
            <a:off x="3847779" y="4164568"/>
            <a:ext cx="884986" cy="212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9FC861B-1469-4EAC-83AF-7D0148C20557}"/>
              </a:ext>
            </a:extLst>
          </p:cNvPr>
          <p:cNvSpPr/>
          <p:nvPr/>
        </p:nvSpPr>
        <p:spPr>
          <a:xfrm>
            <a:off x="4719213" y="3553106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View prescription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538D7D4-2BC9-4A23-9765-8A2E5D035B32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3828043" y="3801970"/>
            <a:ext cx="891170" cy="248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520E4AF2-F808-40B5-ACBC-30FBF177C900}"/>
              </a:ext>
            </a:extLst>
          </p:cNvPr>
          <p:cNvSpPr/>
          <p:nvPr/>
        </p:nvSpPr>
        <p:spPr>
          <a:xfrm>
            <a:off x="5860012" y="3601898"/>
            <a:ext cx="225800" cy="1611943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4BB3493A-E090-4274-9A5C-698EA5DDA274}"/>
              </a:ext>
            </a:extLst>
          </p:cNvPr>
          <p:cNvCxnSpPr>
            <a:cxnSpLocks/>
          </p:cNvCxnSpPr>
          <p:nvPr/>
        </p:nvCxnSpPr>
        <p:spPr>
          <a:xfrm flipV="1">
            <a:off x="6212077" y="3874180"/>
            <a:ext cx="972000" cy="4320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FE16B52E-5C83-4403-81A7-C847B2EEF1F7}"/>
              </a:ext>
            </a:extLst>
          </p:cNvPr>
          <p:cNvCxnSpPr>
            <a:cxnSpLocks/>
          </p:cNvCxnSpPr>
          <p:nvPr/>
        </p:nvCxnSpPr>
        <p:spPr>
          <a:xfrm rot="5400000">
            <a:off x="6524238" y="3818056"/>
            <a:ext cx="396338" cy="10080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E96BF72-EFF7-41D8-87D6-072102AF7250}"/>
              </a:ext>
            </a:extLst>
          </p:cNvPr>
          <p:cNvSpPr/>
          <p:nvPr/>
        </p:nvSpPr>
        <p:spPr>
          <a:xfrm>
            <a:off x="6477957" y="4086549"/>
            <a:ext cx="580387" cy="429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Model entity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F6B4E53-8BAA-44CE-8CE3-3C6F18CB1806}"/>
              </a:ext>
            </a:extLst>
          </p:cNvPr>
          <p:cNvSpPr/>
          <p:nvPr/>
        </p:nvSpPr>
        <p:spPr>
          <a:xfrm>
            <a:off x="6373273" y="2858504"/>
            <a:ext cx="740229" cy="389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Model</a:t>
            </a:r>
            <a:r>
              <a:rPr lang="en-GB" sz="800" dirty="0">
                <a:solidFill>
                  <a:sysClr val="windowText" lastClr="000000"/>
                </a:solidFill>
              </a:rPr>
              <a:t> </a:t>
            </a:r>
            <a:r>
              <a:rPr lang="en-GB" sz="900" dirty="0">
                <a:solidFill>
                  <a:sysClr val="windowText" lastClr="000000"/>
                </a:solidFill>
              </a:rPr>
              <a:t>entity</a:t>
            </a:r>
            <a:endParaRPr lang="en-GB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C7D9A7CF-600B-420B-A463-488346DA9A51}"/>
              </a:ext>
            </a:extLst>
          </p:cNvPr>
          <p:cNvCxnSpPr>
            <a:cxnSpLocks/>
          </p:cNvCxnSpPr>
          <p:nvPr/>
        </p:nvCxnSpPr>
        <p:spPr>
          <a:xfrm rot="5400000">
            <a:off x="5933867" y="4428068"/>
            <a:ext cx="2304000" cy="12960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E214692-8FC3-4608-B962-E8DAD9FDA408}"/>
              </a:ext>
            </a:extLst>
          </p:cNvPr>
          <p:cNvSpPr/>
          <p:nvPr/>
        </p:nvSpPr>
        <p:spPr>
          <a:xfrm>
            <a:off x="6844099" y="5214748"/>
            <a:ext cx="795740" cy="3722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Model entity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FDE853-2580-4FC3-B94E-8EF3CD4E853F}"/>
              </a:ext>
            </a:extLst>
          </p:cNvPr>
          <p:cNvCxnSpPr>
            <a:cxnSpLocks/>
            <a:stCxn id="35" idx="3"/>
            <a:endCxn id="64" idx="0"/>
          </p:cNvCxnSpPr>
          <p:nvPr/>
        </p:nvCxnSpPr>
        <p:spPr>
          <a:xfrm>
            <a:off x="2036985" y="3013015"/>
            <a:ext cx="1278752" cy="902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C8C0813-53DD-4AA8-B7DB-1DBC84601EBA}"/>
              </a:ext>
            </a:extLst>
          </p:cNvPr>
          <p:cNvSpPr txBox="1"/>
          <p:nvPr/>
        </p:nvSpPr>
        <p:spPr>
          <a:xfrm rot="18799726">
            <a:off x="1629554" y="3868189"/>
            <a:ext cx="7381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50" dirty="0"/>
              <a:t>Response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427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lowchart: Preparation 132">
            <a:extLst>
              <a:ext uri="{FF2B5EF4-FFF2-40B4-BE49-F238E27FC236}">
                <a16:creationId xmlns:a16="http://schemas.microsoft.com/office/drawing/2014/main" id="{79B13E9C-11CB-4139-BBD9-F034E1AA0C81}"/>
              </a:ext>
            </a:extLst>
          </p:cNvPr>
          <p:cNvSpPr/>
          <p:nvPr/>
        </p:nvSpPr>
        <p:spPr>
          <a:xfrm rot="19748028">
            <a:off x="3732543" y="4911699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328" name="Flowchart: Preparation 327">
            <a:extLst>
              <a:ext uri="{FF2B5EF4-FFF2-40B4-BE49-F238E27FC236}">
                <a16:creationId xmlns:a16="http://schemas.microsoft.com/office/drawing/2014/main" id="{8B86940F-2F5B-4E82-A477-EF12214259AB}"/>
              </a:ext>
            </a:extLst>
          </p:cNvPr>
          <p:cNvSpPr/>
          <p:nvPr/>
        </p:nvSpPr>
        <p:spPr>
          <a:xfrm rot="19748028">
            <a:off x="3484596" y="2383130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3F0159-B4CD-4B98-BB76-84BB09A82DAC}"/>
              </a:ext>
            </a:extLst>
          </p:cNvPr>
          <p:cNvGrpSpPr/>
          <p:nvPr/>
        </p:nvGrpSpPr>
        <p:grpSpPr>
          <a:xfrm>
            <a:off x="700669" y="5189617"/>
            <a:ext cx="388066" cy="1286592"/>
            <a:chOff x="902936" y="944880"/>
            <a:chExt cx="498025" cy="16511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121D93-058B-4EDA-9230-9E8E3046A291}"/>
                </a:ext>
              </a:extLst>
            </p:cNvPr>
            <p:cNvSpPr/>
            <p:nvPr/>
          </p:nvSpPr>
          <p:spPr>
            <a:xfrm>
              <a:off x="902936" y="944880"/>
              <a:ext cx="498025" cy="498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64414C-8CBC-4C83-8753-3FE3060A0612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151949" y="1442905"/>
              <a:ext cx="0" cy="973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D0758C-AC69-46A7-A560-D09D3F7A230B}"/>
                </a:ext>
              </a:extLst>
            </p:cNvPr>
            <p:cNvCxnSpPr>
              <a:cxnSpLocks/>
            </p:cNvCxnSpPr>
            <p:nvPr/>
          </p:nvCxnSpPr>
          <p:spPr>
            <a:xfrm>
              <a:off x="941828" y="1753299"/>
              <a:ext cx="457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674299-4A44-42A5-B446-EED79521C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372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82F2E8-DAA6-4326-921E-C0D48082F6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3433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E86A9901-489F-42FD-B534-7A4D735CD2A9}"/>
              </a:ext>
            </a:extLst>
          </p:cNvPr>
          <p:cNvSpPr/>
          <p:nvPr/>
        </p:nvSpPr>
        <p:spPr>
          <a:xfrm>
            <a:off x="261611" y="4501647"/>
            <a:ext cx="1286587" cy="54561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3 w 10000"/>
              <a:gd name="connsiteY0" fmla="*/ 4774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3 w 10000"/>
              <a:gd name="connsiteY5" fmla="*/ 47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3" y="4774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" y="8258"/>
                  <a:pt x="9" y="6516"/>
                  <a:pt x="13" y="477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5F2CC-F26B-4D10-BEA8-4C87360C7B55}"/>
              </a:ext>
            </a:extLst>
          </p:cNvPr>
          <p:cNvSpPr txBox="1"/>
          <p:nvPr/>
        </p:nvSpPr>
        <p:spPr>
          <a:xfrm>
            <a:off x="-814186" y="-64554"/>
            <a:ext cx="129194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tabLst>
                <a:tab pos="2865755" algn="ctr"/>
                <a:tab pos="5731510" algn="r"/>
              </a:tabLst>
            </a:pPr>
            <a:r>
              <a:rPr lang="en-GB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systems development</a:t>
            </a:r>
            <a:r>
              <a:rPr lang="en-GB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	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Barclay – 17043733</a:t>
            </a:r>
            <a:endParaRPr lang="en-GB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tabLst>
                <a:tab pos="2865755" algn="ctr"/>
                <a:tab pos="5731510" algn="r"/>
              </a:tabLst>
            </a:pP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Micah Hobby – 17027531</a:t>
            </a:r>
            <a:b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Associates Anonymous					 	 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Rodrigo Sanchez – 17044007</a:t>
            </a:r>
            <a:b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George Greenfield – 17025822</a:t>
            </a:r>
            <a:b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James Jeremiah – 17042447</a:t>
            </a:r>
            <a:endParaRPr lang="en-GB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BA2AF1-D9DE-4B60-A00E-CC388A202E79}"/>
              </a:ext>
            </a:extLst>
          </p:cNvPr>
          <p:cNvGrpSpPr/>
          <p:nvPr/>
        </p:nvGrpSpPr>
        <p:grpSpPr>
          <a:xfrm>
            <a:off x="706523" y="3401236"/>
            <a:ext cx="1005459" cy="1100412"/>
            <a:chOff x="323848" y="2899374"/>
            <a:chExt cx="3598576" cy="97235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446B94-A04A-4C60-8223-33E979B0C113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1503477" y="2899374"/>
              <a:ext cx="507393" cy="97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31A3C7-27F6-4357-A2A9-01274606F5DF}"/>
                </a:ext>
              </a:extLst>
            </p:cNvPr>
            <p:cNvSpPr txBox="1"/>
            <p:nvPr/>
          </p:nvSpPr>
          <p:spPr>
            <a:xfrm>
              <a:off x="323848" y="3222537"/>
              <a:ext cx="3598576" cy="2719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Request</a:t>
              </a:r>
              <a:endParaRPr lang="en-GB" sz="1600" dirty="0"/>
            </a:p>
          </p:txBody>
        </p:sp>
      </p:grpSp>
      <p:sp>
        <p:nvSpPr>
          <p:cNvPr id="35" name="Flowchart: Preparation 34">
            <a:extLst>
              <a:ext uri="{FF2B5EF4-FFF2-40B4-BE49-F238E27FC236}">
                <a16:creationId xmlns:a16="http://schemas.microsoft.com/office/drawing/2014/main" id="{1C12AE88-D7E1-458A-922D-AC840534991B}"/>
              </a:ext>
            </a:extLst>
          </p:cNvPr>
          <p:cNvSpPr/>
          <p:nvPr/>
        </p:nvSpPr>
        <p:spPr>
          <a:xfrm>
            <a:off x="318784" y="2624794"/>
            <a:ext cx="1718201" cy="77644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Controller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571AA0FB-6220-413A-9F8A-B9F7083EEB7C}"/>
              </a:ext>
            </a:extLst>
          </p:cNvPr>
          <p:cNvSpPr/>
          <p:nvPr/>
        </p:nvSpPr>
        <p:spPr>
          <a:xfrm>
            <a:off x="10522221" y="3443442"/>
            <a:ext cx="1191237" cy="172215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Database Process 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7C3D5F8-F75E-45C5-9E67-042A500D6B30}"/>
              </a:ext>
            </a:extLst>
          </p:cNvPr>
          <p:cNvCxnSpPr>
            <a:cxnSpLocks/>
          </p:cNvCxnSpPr>
          <p:nvPr/>
        </p:nvCxnSpPr>
        <p:spPr>
          <a:xfrm>
            <a:off x="5691111" y="2840039"/>
            <a:ext cx="1266634" cy="8814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CD9E4-DD39-4D1E-812C-27509319B4DA}"/>
              </a:ext>
            </a:extLst>
          </p:cNvPr>
          <p:cNvSpPr txBox="1"/>
          <p:nvPr/>
        </p:nvSpPr>
        <p:spPr>
          <a:xfrm>
            <a:off x="10409" y="1053849"/>
            <a:ext cx="452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System architecture for AAA web application: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4DA727AC-F140-46B8-933D-78EDB8F8C499}"/>
              </a:ext>
            </a:extLst>
          </p:cNvPr>
          <p:cNvCxnSpPr>
            <a:cxnSpLocks/>
            <a:stCxn id="45" idx="2"/>
          </p:cNvCxnSpPr>
          <p:nvPr/>
        </p:nvCxnSpPr>
        <p:spPr>
          <a:xfrm rot="10800000">
            <a:off x="10043365" y="4061165"/>
            <a:ext cx="478857" cy="2433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503B18-1597-4B19-8946-32F0FA49096B}"/>
              </a:ext>
            </a:extLst>
          </p:cNvPr>
          <p:cNvSpPr/>
          <p:nvPr/>
        </p:nvSpPr>
        <p:spPr>
          <a:xfrm>
            <a:off x="2699235" y="2214816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Admin dashboard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6A33EDB-6228-4DFE-8EFF-FF50939726A7}"/>
              </a:ext>
            </a:extLst>
          </p:cNvPr>
          <p:cNvCxnSpPr>
            <a:cxnSpLocks/>
            <a:stCxn id="120" idx="2"/>
            <a:endCxn id="17" idx="2"/>
          </p:cNvCxnSpPr>
          <p:nvPr/>
        </p:nvCxnSpPr>
        <p:spPr>
          <a:xfrm rot="5400000">
            <a:off x="1495186" y="2765556"/>
            <a:ext cx="1789104" cy="168307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C83D30F-CDBF-4969-B4BD-5C8181D33117}"/>
              </a:ext>
            </a:extLst>
          </p:cNvPr>
          <p:cNvSpPr/>
          <p:nvPr/>
        </p:nvSpPr>
        <p:spPr>
          <a:xfrm>
            <a:off x="4331720" y="2644606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CRUD users / organisations / Appointments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9576C7-C2DE-4078-9F5A-0DDB2BA70A14}"/>
              </a:ext>
            </a:extLst>
          </p:cNvPr>
          <p:cNvSpPr/>
          <p:nvPr/>
        </p:nvSpPr>
        <p:spPr>
          <a:xfrm>
            <a:off x="4331536" y="3223743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Manage accounts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9943E80-C39F-4B44-BF5D-B6D126116B6A}"/>
              </a:ext>
            </a:extLst>
          </p:cNvPr>
          <p:cNvCxnSpPr>
            <a:cxnSpLocks/>
            <a:stCxn id="120" idx="3"/>
            <a:endCxn id="124" idx="1"/>
          </p:cNvCxnSpPr>
          <p:nvPr/>
        </p:nvCxnSpPr>
        <p:spPr>
          <a:xfrm>
            <a:off x="3763319" y="2463680"/>
            <a:ext cx="568401" cy="4297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A617D5-B98B-4DA1-9C86-4FBC0210350F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3763319" y="2292234"/>
            <a:ext cx="571645" cy="43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0C2A353-11C6-48A2-8AB0-B67201461454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3763319" y="2566854"/>
            <a:ext cx="568217" cy="9057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Flowchart: Data 146">
            <a:extLst>
              <a:ext uri="{FF2B5EF4-FFF2-40B4-BE49-F238E27FC236}">
                <a16:creationId xmlns:a16="http://schemas.microsoft.com/office/drawing/2014/main" id="{7564C798-39D1-49FE-9503-7BE1BA97FE22}"/>
              </a:ext>
            </a:extLst>
          </p:cNvPr>
          <p:cNvSpPr/>
          <p:nvPr/>
        </p:nvSpPr>
        <p:spPr>
          <a:xfrm>
            <a:off x="8733400" y="3673646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Dynamic data access object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9847BC0D-A5FA-49B5-96C9-9353EFB4C6F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208867" y="3443442"/>
            <a:ext cx="908973" cy="318946"/>
          </a:xfrm>
          <a:prstGeom prst="curvedConnector4">
            <a:avLst>
              <a:gd name="adj1" fmla="val 17237"/>
              <a:gd name="adj2" fmla="val 1716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ight Brace 165">
            <a:extLst>
              <a:ext uri="{FF2B5EF4-FFF2-40B4-BE49-F238E27FC236}">
                <a16:creationId xmlns:a16="http://schemas.microsoft.com/office/drawing/2014/main" id="{6138D9BC-3774-437C-8945-52A518E37420}"/>
              </a:ext>
            </a:extLst>
          </p:cNvPr>
          <p:cNvSpPr/>
          <p:nvPr/>
        </p:nvSpPr>
        <p:spPr>
          <a:xfrm>
            <a:off x="5497743" y="2004596"/>
            <a:ext cx="156545" cy="1804229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5C87B251-E4D6-4973-9FCD-AC384C5A7509}"/>
              </a:ext>
            </a:extLst>
          </p:cNvPr>
          <p:cNvCxnSpPr>
            <a:cxnSpLocks/>
          </p:cNvCxnSpPr>
          <p:nvPr/>
        </p:nvCxnSpPr>
        <p:spPr>
          <a:xfrm rot="10800000">
            <a:off x="8234283" y="3883802"/>
            <a:ext cx="540000" cy="1063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Data 226">
            <a:extLst>
              <a:ext uri="{FF2B5EF4-FFF2-40B4-BE49-F238E27FC236}">
                <a16:creationId xmlns:a16="http://schemas.microsoft.com/office/drawing/2014/main" id="{C1B8B7D4-1B96-4D80-9217-25455B63FC0D}"/>
              </a:ext>
            </a:extLst>
          </p:cNvPr>
          <p:cNvSpPr/>
          <p:nvPr/>
        </p:nvSpPr>
        <p:spPr>
          <a:xfrm>
            <a:off x="6965202" y="3517373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Entity specific DAO</a:t>
            </a:r>
          </a:p>
        </p:txBody>
      </p: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746507A2-D6A8-47B5-94BA-4058ACFD7848}"/>
              </a:ext>
            </a:extLst>
          </p:cNvPr>
          <p:cNvCxnSpPr>
            <a:cxnSpLocks/>
          </p:cNvCxnSpPr>
          <p:nvPr/>
        </p:nvCxnSpPr>
        <p:spPr>
          <a:xfrm rot="10800000">
            <a:off x="5661746" y="2566855"/>
            <a:ext cx="1435341" cy="9505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6ED51FE6-9F9B-4E8B-9B39-25DA5B17BBA4}"/>
              </a:ext>
            </a:extLst>
          </p:cNvPr>
          <p:cNvCxnSpPr>
            <a:cxnSpLocks/>
          </p:cNvCxnSpPr>
          <p:nvPr/>
        </p:nvCxnSpPr>
        <p:spPr>
          <a:xfrm>
            <a:off x="8339053" y="3688658"/>
            <a:ext cx="468000" cy="101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2104011-859F-48EC-BA06-CD177E83E9B8}"/>
              </a:ext>
            </a:extLst>
          </p:cNvPr>
          <p:cNvSpPr/>
          <p:nvPr/>
        </p:nvSpPr>
        <p:spPr>
          <a:xfrm>
            <a:off x="5992039" y="2968143"/>
            <a:ext cx="774753" cy="3623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ysClr val="windowText" lastClr="000000"/>
                </a:solidFill>
              </a:rPr>
              <a:t>Model entity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0ACDA8F0-6D7D-453C-A639-8F49465A8053}"/>
              </a:ext>
            </a:extLst>
          </p:cNvPr>
          <p:cNvCxnSpPr>
            <a:cxnSpLocks/>
            <a:stCxn id="35" idx="3"/>
            <a:endCxn id="120" idx="1"/>
          </p:cNvCxnSpPr>
          <p:nvPr/>
        </p:nvCxnSpPr>
        <p:spPr>
          <a:xfrm flipV="1">
            <a:off x="2036985" y="2463680"/>
            <a:ext cx="662250" cy="549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191E31C4-EFEF-4D61-82D2-092FAFD8885A}"/>
              </a:ext>
            </a:extLst>
          </p:cNvPr>
          <p:cNvSpPr txBox="1"/>
          <p:nvPr/>
        </p:nvSpPr>
        <p:spPr>
          <a:xfrm>
            <a:off x="2089905" y="4130021"/>
            <a:ext cx="68553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dirty="0"/>
              <a:t>Response</a:t>
            </a:r>
            <a:endParaRPr lang="en-GB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D144A1-61C2-47F8-AC80-0EA37C433CA0}"/>
              </a:ext>
            </a:extLst>
          </p:cNvPr>
          <p:cNvSpPr txBox="1"/>
          <p:nvPr/>
        </p:nvSpPr>
        <p:spPr>
          <a:xfrm>
            <a:off x="-20850" y="1400187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Page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4A18BA-0D78-47D8-8097-C10A3F0D46EE}"/>
              </a:ext>
            </a:extLst>
          </p:cNvPr>
          <p:cNvSpPr/>
          <p:nvPr/>
        </p:nvSpPr>
        <p:spPr>
          <a:xfrm>
            <a:off x="4334964" y="2043370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Approve user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2A0325D-B1EC-4A70-9436-E34ACB7EA8B2}"/>
              </a:ext>
            </a:extLst>
          </p:cNvPr>
          <p:cNvCxnSpPr>
            <a:cxnSpLocks/>
            <a:stCxn id="120" idx="2"/>
            <a:endCxn id="93" idx="0"/>
          </p:cNvCxnSpPr>
          <p:nvPr/>
        </p:nvCxnSpPr>
        <p:spPr>
          <a:xfrm>
            <a:off x="3231277" y="2712543"/>
            <a:ext cx="303427" cy="2135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A16EACC-C0B1-4EA0-AD27-0936FB636ECA}"/>
              </a:ext>
            </a:extLst>
          </p:cNvPr>
          <p:cNvSpPr/>
          <p:nvPr/>
        </p:nvSpPr>
        <p:spPr>
          <a:xfrm>
            <a:off x="3002662" y="4848458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Records service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98F86C8-CD64-455A-829A-15C67F5089D5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4066746" y="4632042"/>
            <a:ext cx="478548" cy="3495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BFA4C0A-7B6D-4380-9CCE-7BA1B85AAF48}"/>
              </a:ext>
            </a:extLst>
          </p:cNvPr>
          <p:cNvSpPr/>
          <p:nvPr/>
        </p:nvSpPr>
        <p:spPr>
          <a:xfrm>
            <a:off x="4545294" y="4383178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Calculate turnover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C08B84E-FE6A-4588-8162-9E532B881BD8}"/>
              </a:ext>
            </a:extLst>
          </p:cNvPr>
          <p:cNvCxnSpPr>
            <a:cxnSpLocks/>
            <a:stCxn id="93" idx="3"/>
            <a:endCxn id="107" idx="1"/>
          </p:cNvCxnSpPr>
          <p:nvPr/>
        </p:nvCxnSpPr>
        <p:spPr>
          <a:xfrm>
            <a:off x="4066746" y="5097322"/>
            <a:ext cx="480477" cy="326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753E930-DBAD-418B-ADBE-C7D41F2E2326}"/>
              </a:ext>
            </a:extLst>
          </p:cNvPr>
          <p:cNvSpPr/>
          <p:nvPr/>
        </p:nvSpPr>
        <p:spPr>
          <a:xfrm>
            <a:off x="4547223" y="5153937"/>
            <a:ext cx="1064084" cy="5399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Generate surgery invoice</a:t>
            </a:r>
          </a:p>
        </p:txBody>
      </p: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8AE89736-1D3C-497C-A543-3A18B4ED039B}"/>
              </a:ext>
            </a:extLst>
          </p:cNvPr>
          <p:cNvSpPr/>
          <p:nvPr/>
        </p:nvSpPr>
        <p:spPr>
          <a:xfrm>
            <a:off x="5698177" y="4386968"/>
            <a:ext cx="115670" cy="1515025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31A5F249-93CA-4D13-9951-27B341E66919}"/>
              </a:ext>
            </a:extLst>
          </p:cNvPr>
          <p:cNvCxnSpPr>
            <a:cxnSpLocks/>
          </p:cNvCxnSpPr>
          <p:nvPr/>
        </p:nvCxnSpPr>
        <p:spPr>
          <a:xfrm flipV="1">
            <a:off x="5897860" y="4222300"/>
            <a:ext cx="1836000" cy="11520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F1EC480-9978-4AA9-8EE3-B2D84030E6D9}"/>
              </a:ext>
            </a:extLst>
          </p:cNvPr>
          <p:cNvCxnSpPr>
            <a:cxnSpLocks/>
          </p:cNvCxnSpPr>
          <p:nvPr/>
        </p:nvCxnSpPr>
        <p:spPr>
          <a:xfrm rot="5400000">
            <a:off x="6283344" y="3933078"/>
            <a:ext cx="828000" cy="14400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33BF9F-F41C-44DD-A866-ACC3D594C8A2}"/>
              </a:ext>
            </a:extLst>
          </p:cNvPr>
          <p:cNvSpPr/>
          <p:nvPr/>
        </p:nvSpPr>
        <p:spPr>
          <a:xfrm>
            <a:off x="6509386" y="4816818"/>
            <a:ext cx="774753" cy="3623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ysClr val="windowText" lastClr="000000"/>
                </a:solidFill>
              </a:rPr>
              <a:t>Model entity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0C56D9D-3114-4153-841F-3E61FB496ADF}"/>
              </a:ext>
            </a:extLst>
          </p:cNvPr>
          <p:cNvCxnSpPr>
            <a:cxnSpLocks/>
            <a:stCxn id="93" idx="1"/>
          </p:cNvCxnSpPr>
          <p:nvPr/>
        </p:nvCxnSpPr>
        <p:spPr>
          <a:xfrm flipH="1" flipV="1">
            <a:off x="1548200" y="4848458"/>
            <a:ext cx="1454462" cy="248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D920E99-6162-47AC-98BA-29A8FEA877BA}"/>
              </a:ext>
            </a:extLst>
          </p:cNvPr>
          <p:cNvSpPr txBox="1"/>
          <p:nvPr/>
        </p:nvSpPr>
        <p:spPr>
          <a:xfrm>
            <a:off x="2100314" y="4904292"/>
            <a:ext cx="68553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dirty="0"/>
              <a:t>Response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1326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44E77-052F-4E3A-8C4E-F729BD04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" y="2068097"/>
            <a:ext cx="9150579" cy="350009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B2C5104-0FD5-4E4F-9441-7400581E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214" y="0"/>
            <a:ext cx="2785125" cy="6876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B78A96-D2F8-4E81-90F3-C232AF969FEA}"/>
              </a:ext>
            </a:extLst>
          </p:cNvPr>
          <p:cNvSpPr txBox="1"/>
          <p:nvPr/>
        </p:nvSpPr>
        <p:spPr>
          <a:xfrm>
            <a:off x="1619075" y="12583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D3F2B-2B95-4D7B-9C0C-35014B65F143}"/>
              </a:ext>
            </a:extLst>
          </p:cNvPr>
          <p:cNvSpPr txBox="1"/>
          <p:nvPr/>
        </p:nvSpPr>
        <p:spPr>
          <a:xfrm>
            <a:off x="7794451" y="107368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9359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78B3D1B-D32C-4CF4-A812-212A0D8899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370" y="2215745"/>
            <a:ext cx="7743620" cy="4162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726788-1243-423A-9B8D-442144F3BC31}"/>
              </a:ext>
            </a:extLst>
          </p:cNvPr>
          <p:cNvSpPr txBox="1"/>
          <p:nvPr/>
        </p:nvSpPr>
        <p:spPr>
          <a:xfrm>
            <a:off x="587229" y="738541"/>
            <a:ext cx="183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Mehmet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42650A-F947-48D3-8501-890626B069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 l="4054"/>
          <a:stretch/>
        </p:blipFill>
        <p:spPr>
          <a:xfrm>
            <a:off x="6821033" y="480060"/>
            <a:ext cx="5035325" cy="27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3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Flowchart: Preparation 323">
            <a:extLst>
              <a:ext uri="{FF2B5EF4-FFF2-40B4-BE49-F238E27FC236}">
                <a16:creationId xmlns:a16="http://schemas.microsoft.com/office/drawing/2014/main" id="{CA86C570-F4A9-46B1-B1A3-570A2EA9464C}"/>
              </a:ext>
            </a:extLst>
          </p:cNvPr>
          <p:cNvSpPr/>
          <p:nvPr/>
        </p:nvSpPr>
        <p:spPr>
          <a:xfrm rot="18941739">
            <a:off x="3811218" y="2640442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328" name="Flowchart: Preparation 327">
            <a:extLst>
              <a:ext uri="{FF2B5EF4-FFF2-40B4-BE49-F238E27FC236}">
                <a16:creationId xmlns:a16="http://schemas.microsoft.com/office/drawing/2014/main" id="{8B86940F-2F5B-4E82-A477-EF12214259AB}"/>
              </a:ext>
            </a:extLst>
          </p:cNvPr>
          <p:cNvSpPr/>
          <p:nvPr/>
        </p:nvSpPr>
        <p:spPr>
          <a:xfrm rot="18941739">
            <a:off x="4002431" y="5472392"/>
            <a:ext cx="1033302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3F0159-B4CD-4B98-BB76-84BB09A82DAC}"/>
              </a:ext>
            </a:extLst>
          </p:cNvPr>
          <p:cNvGrpSpPr/>
          <p:nvPr/>
        </p:nvGrpSpPr>
        <p:grpSpPr>
          <a:xfrm>
            <a:off x="700669" y="5189617"/>
            <a:ext cx="388066" cy="1286592"/>
            <a:chOff x="902936" y="944880"/>
            <a:chExt cx="498025" cy="16511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121D93-058B-4EDA-9230-9E8E3046A291}"/>
                </a:ext>
              </a:extLst>
            </p:cNvPr>
            <p:cNvSpPr/>
            <p:nvPr/>
          </p:nvSpPr>
          <p:spPr>
            <a:xfrm>
              <a:off x="902936" y="944880"/>
              <a:ext cx="498025" cy="498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64414C-8CBC-4C83-8753-3FE3060A0612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151949" y="1442905"/>
              <a:ext cx="0" cy="973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D0758C-AC69-46A7-A560-D09D3F7A230B}"/>
                </a:ext>
              </a:extLst>
            </p:cNvPr>
            <p:cNvCxnSpPr>
              <a:cxnSpLocks/>
            </p:cNvCxnSpPr>
            <p:nvPr/>
          </p:nvCxnSpPr>
          <p:spPr>
            <a:xfrm>
              <a:off x="941828" y="1753299"/>
              <a:ext cx="457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674299-4A44-42A5-B446-EED79521C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372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82F2E8-DAA6-4326-921E-C0D48082F6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3433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E86A9901-489F-42FD-B534-7A4D735CD2A9}"/>
              </a:ext>
            </a:extLst>
          </p:cNvPr>
          <p:cNvSpPr/>
          <p:nvPr/>
        </p:nvSpPr>
        <p:spPr>
          <a:xfrm>
            <a:off x="261611" y="4501647"/>
            <a:ext cx="1286587" cy="54561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3 w 10000"/>
              <a:gd name="connsiteY0" fmla="*/ 4774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3 w 10000"/>
              <a:gd name="connsiteY5" fmla="*/ 47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3" y="4774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" y="8258"/>
                  <a:pt x="9" y="6516"/>
                  <a:pt x="13" y="477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5F2CC-F26B-4D10-BEA8-4C87360C7B55}"/>
              </a:ext>
            </a:extLst>
          </p:cNvPr>
          <p:cNvSpPr txBox="1"/>
          <p:nvPr/>
        </p:nvSpPr>
        <p:spPr>
          <a:xfrm>
            <a:off x="-814186" y="-64554"/>
            <a:ext cx="129194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tabLst>
                <a:tab pos="2865755" algn="ctr"/>
                <a:tab pos="5731510" algn="r"/>
              </a:tabLst>
            </a:pPr>
            <a:r>
              <a:rPr lang="en-GB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systems development</a:t>
            </a:r>
            <a:r>
              <a:rPr lang="en-GB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	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Barclay – 17043733</a:t>
            </a:r>
            <a:endParaRPr lang="en-GB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tabLst>
                <a:tab pos="2865755" algn="ctr"/>
                <a:tab pos="5731510" algn="r"/>
              </a:tabLst>
            </a:pP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Micah Hobby – 17027531</a:t>
            </a:r>
            <a:b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Associates Anonymous					 	 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Rodrigo Sanchez – 17044007</a:t>
            </a:r>
            <a:b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George Greenfield – 17025822</a:t>
            </a:r>
            <a:b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James Jeremiah – 17042447</a:t>
            </a:r>
            <a:endParaRPr lang="en-GB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BA2AF1-D9DE-4B60-A00E-CC388A202E79}"/>
              </a:ext>
            </a:extLst>
          </p:cNvPr>
          <p:cNvGrpSpPr/>
          <p:nvPr/>
        </p:nvGrpSpPr>
        <p:grpSpPr>
          <a:xfrm>
            <a:off x="706523" y="3401236"/>
            <a:ext cx="1005459" cy="1100411"/>
            <a:chOff x="323848" y="2899374"/>
            <a:chExt cx="3598576" cy="97235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446B94-A04A-4C60-8223-33E979B0C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3477" y="2899374"/>
              <a:ext cx="1012070" cy="9723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31A3C7-27F6-4357-A2A9-01274606F5DF}"/>
                </a:ext>
              </a:extLst>
            </p:cNvPr>
            <p:cNvSpPr txBox="1"/>
            <p:nvPr/>
          </p:nvSpPr>
          <p:spPr>
            <a:xfrm>
              <a:off x="323848" y="3222537"/>
              <a:ext cx="3598576" cy="2719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Request</a:t>
              </a:r>
              <a:endParaRPr lang="en-GB" sz="16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13E807-8F43-4670-91E5-52126CFE2580}"/>
              </a:ext>
            </a:extLst>
          </p:cNvPr>
          <p:cNvSpPr/>
          <p:nvPr/>
        </p:nvSpPr>
        <p:spPr>
          <a:xfrm>
            <a:off x="2899164" y="2525906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Login function</a:t>
            </a:r>
          </a:p>
        </p:txBody>
      </p:sp>
      <p:sp>
        <p:nvSpPr>
          <p:cNvPr id="35" name="Flowchart: Preparation 34">
            <a:extLst>
              <a:ext uri="{FF2B5EF4-FFF2-40B4-BE49-F238E27FC236}">
                <a16:creationId xmlns:a16="http://schemas.microsoft.com/office/drawing/2014/main" id="{1C12AE88-D7E1-458A-922D-AC840534991B}"/>
              </a:ext>
            </a:extLst>
          </p:cNvPr>
          <p:cNvSpPr/>
          <p:nvPr/>
        </p:nvSpPr>
        <p:spPr>
          <a:xfrm>
            <a:off x="981515" y="2624794"/>
            <a:ext cx="1718201" cy="77644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Controller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E5B56D-72E5-407C-BF7A-CEF58270972A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2699716" y="2774770"/>
            <a:ext cx="199448" cy="238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C0BF6D-99EE-40AD-87B3-4DFEBFE224C8}"/>
              </a:ext>
            </a:extLst>
          </p:cNvPr>
          <p:cNvSpPr/>
          <p:nvPr/>
        </p:nvSpPr>
        <p:spPr>
          <a:xfrm>
            <a:off x="4940422" y="2124210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571AA0FB-6220-413A-9F8A-B9F7083EEB7C}"/>
              </a:ext>
            </a:extLst>
          </p:cNvPr>
          <p:cNvSpPr/>
          <p:nvPr/>
        </p:nvSpPr>
        <p:spPr>
          <a:xfrm>
            <a:off x="10522221" y="3443442"/>
            <a:ext cx="1191237" cy="172215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Database Process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F9116F-4764-42A1-B417-CA71B5F7B83E}"/>
              </a:ext>
            </a:extLst>
          </p:cNvPr>
          <p:cNvSpPr/>
          <p:nvPr/>
        </p:nvSpPr>
        <p:spPr>
          <a:xfrm>
            <a:off x="4935034" y="2711943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Login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6D283C-2858-4637-B237-CA6FEAD51FC0}"/>
              </a:ext>
            </a:extLst>
          </p:cNvPr>
          <p:cNvSpPr/>
          <p:nvPr/>
        </p:nvSpPr>
        <p:spPr>
          <a:xfrm>
            <a:off x="4935034" y="3299676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New User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4E7FD92-D846-4C0B-AC00-462DDFD7C1BC}"/>
              </a:ext>
            </a:extLst>
          </p:cNvPr>
          <p:cNvSpPr/>
          <p:nvPr/>
        </p:nvSpPr>
        <p:spPr>
          <a:xfrm>
            <a:off x="6071461" y="2055305"/>
            <a:ext cx="284556" cy="1799556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7C3D5F8-F75E-45C5-9E67-042A500D6B30}"/>
              </a:ext>
            </a:extLst>
          </p:cNvPr>
          <p:cNvCxnSpPr>
            <a:cxnSpLocks/>
          </p:cNvCxnSpPr>
          <p:nvPr/>
        </p:nvCxnSpPr>
        <p:spPr>
          <a:xfrm>
            <a:off x="6310466" y="3161655"/>
            <a:ext cx="719492" cy="327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CD9E4-DD39-4D1E-812C-27509319B4DA}"/>
              </a:ext>
            </a:extLst>
          </p:cNvPr>
          <p:cNvSpPr txBox="1"/>
          <p:nvPr/>
        </p:nvSpPr>
        <p:spPr>
          <a:xfrm>
            <a:off x="10409" y="1053849"/>
            <a:ext cx="452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System architecture for AAA web application: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679F40-580A-493F-B484-0E344A98E713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 flipV="1">
            <a:off x="3963248" y="2373074"/>
            <a:ext cx="977174" cy="401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B4D008-8D78-4BFC-839B-12F442FEB145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>
            <a:off x="3963248" y="2774770"/>
            <a:ext cx="971786" cy="186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71E3AA-3465-4840-85B0-D7CBD9C4061E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3963248" y="2774770"/>
            <a:ext cx="971786" cy="773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4DA727AC-F140-46B8-933D-78EDB8F8C499}"/>
              </a:ext>
            </a:extLst>
          </p:cNvPr>
          <p:cNvCxnSpPr>
            <a:cxnSpLocks/>
            <a:stCxn id="45" idx="2"/>
          </p:cNvCxnSpPr>
          <p:nvPr/>
        </p:nvCxnSpPr>
        <p:spPr>
          <a:xfrm rot="10800000">
            <a:off x="9922783" y="3728053"/>
            <a:ext cx="599438" cy="5764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503B18-1597-4B19-8946-32F0FA49096B}"/>
              </a:ext>
            </a:extLst>
          </p:cNvPr>
          <p:cNvSpPr/>
          <p:nvPr/>
        </p:nvSpPr>
        <p:spPr>
          <a:xfrm>
            <a:off x="3127670" y="5338196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Booking function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6A33EDB-6228-4DFE-8EFF-FF50939726A7}"/>
              </a:ext>
            </a:extLst>
          </p:cNvPr>
          <p:cNvCxnSpPr>
            <a:cxnSpLocks/>
          </p:cNvCxnSpPr>
          <p:nvPr/>
        </p:nvCxnSpPr>
        <p:spPr>
          <a:xfrm flipH="1">
            <a:off x="1711982" y="3129947"/>
            <a:ext cx="1394030" cy="1371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C83D30F-CDBF-4969-B4BD-5C8181D33117}"/>
              </a:ext>
            </a:extLst>
          </p:cNvPr>
          <p:cNvSpPr/>
          <p:nvPr/>
        </p:nvSpPr>
        <p:spPr>
          <a:xfrm>
            <a:off x="4897847" y="5250680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View appointments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20018D-3B2E-4F7F-B0F5-3F9B8CF9D589}"/>
              </a:ext>
            </a:extLst>
          </p:cNvPr>
          <p:cNvSpPr/>
          <p:nvPr/>
        </p:nvSpPr>
        <p:spPr>
          <a:xfrm>
            <a:off x="4910542" y="5868248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Book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9943E80-C39F-4B44-BF5D-B6D126116B6A}"/>
              </a:ext>
            </a:extLst>
          </p:cNvPr>
          <p:cNvCxnSpPr>
            <a:cxnSpLocks/>
            <a:stCxn id="120" idx="3"/>
            <a:endCxn id="124" idx="1"/>
          </p:cNvCxnSpPr>
          <p:nvPr/>
        </p:nvCxnSpPr>
        <p:spPr>
          <a:xfrm flipV="1">
            <a:off x="4191754" y="5499544"/>
            <a:ext cx="706093" cy="87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A617D5-B98B-4DA1-9C86-4FBC0210350F}"/>
              </a:ext>
            </a:extLst>
          </p:cNvPr>
          <p:cNvCxnSpPr>
            <a:cxnSpLocks/>
            <a:stCxn id="120" idx="3"/>
            <a:endCxn id="125" idx="1"/>
          </p:cNvCxnSpPr>
          <p:nvPr/>
        </p:nvCxnSpPr>
        <p:spPr>
          <a:xfrm>
            <a:off x="4191754" y="5587060"/>
            <a:ext cx="718788" cy="53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Flowchart: Data 146">
            <a:extLst>
              <a:ext uri="{FF2B5EF4-FFF2-40B4-BE49-F238E27FC236}">
                <a16:creationId xmlns:a16="http://schemas.microsoft.com/office/drawing/2014/main" id="{7564C798-39D1-49FE-9503-7BE1BA97FE22}"/>
              </a:ext>
            </a:extLst>
          </p:cNvPr>
          <p:cNvSpPr/>
          <p:nvPr/>
        </p:nvSpPr>
        <p:spPr>
          <a:xfrm>
            <a:off x="8678960" y="3242216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Dynamic data access object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9847BC0D-A5FA-49B5-96C9-9353EFB4C6F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013408" y="3443442"/>
            <a:ext cx="1104432" cy="89756"/>
          </a:xfrm>
          <a:prstGeom prst="curvedConnector4">
            <a:avLst>
              <a:gd name="adj1" fmla="val 23035"/>
              <a:gd name="adj2" fmla="val 354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ight Brace 165">
            <a:extLst>
              <a:ext uri="{FF2B5EF4-FFF2-40B4-BE49-F238E27FC236}">
                <a16:creationId xmlns:a16="http://schemas.microsoft.com/office/drawing/2014/main" id="{6138D9BC-3774-437C-8945-52A518E37420}"/>
              </a:ext>
            </a:extLst>
          </p:cNvPr>
          <p:cNvSpPr/>
          <p:nvPr/>
        </p:nvSpPr>
        <p:spPr>
          <a:xfrm>
            <a:off x="6039671" y="5047261"/>
            <a:ext cx="234765" cy="152704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5FACC61-09AD-4BC6-8EB7-4F4AC8417506}"/>
              </a:ext>
            </a:extLst>
          </p:cNvPr>
          <p:cNvCxnSpPr>
            <a:cxnSpLocks/>
          </p:cNvCxnSpPr>
          <p:nvPr/>
        </p:nvCxnSpPr>
        <p:spPr>
          <a:xfrm flipH="1" flipV="1">
            <a:off x="1711983" y="5047262"/>
            <a:ext cx="1335418" cy="539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120D0E0-BB23-411E-A8F5-C8A7ED165BE8}"/>
              </a:ext>
            </a:extLst>
          </p:cNvPr>
          <p:cNvSpPr txBox="1"/>
          <p:nvPr/>
        </p:nvSpPr>
        <p:spPr>
          <a:xfrm>
            <a:off x="1939129" y="5165600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B4B8352C-2F92-4F4C-84CA-E27F344A9A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32987" y="4312513"/>
            <a:ext cx="1758947" cy="9449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5C87B251-E4D6-4973-9FCD-AC384C5A7509}"/>
              </a:ext>
            </a:extLst>
          </p:cNvPr>
          <p:cNvCxnSpPr>
            <a:cxnSpLocks/>
          </p:cNvCxnSpPr>
          <p:nvPr/>
        </p:nvCxnSpPr>
        <p:spPr>
          <a:xfrm rot="10800000">
            <a:off x="8175560" y="3539853"/>
            <a:ext cx="540000" cy="1063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Data 226">
            <a:extLst>
              <a:ext uri="{FF2B5EF4-FFF2-40B4-BE49-F238E27FC236}">
                <a16:creationId xmlns:a16="http://schemas.microsoft.com/office/drawing/2014/main" id="{C1B8B7D4-1B96-4D80-9217-25455B63FC0D}"/>
              </a:ext>
            </a:extLst>
          </p:cNvPr>
          <p:cNvSpPr/>
          <p:nvPr/>
        </p:nvSpPr>
        <p:spPr>
          <a:xfrm>
            <a:off x="6911211" y="3182883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Entity specific DAO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91E31C4-EFEF-4D61-82D2-092FAFD8885A}"/>
              </a:ext>
            </a:extLst>
          </p:cNvPr>
          <p:cNvSpPr txBox="1"/>
          <p:nvPr/>
        </p:nvSpPr>
        <p:spPr>
          <a:xfrm>
            <a:off x="2004553" y="3734400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746507A2-D6A8-47B5-94BA-4058ACFD7848}"/>
              </a:ext>
            </a:extLst>
          </p:cNvPr>
          <p:cNvCxnSpPr>
            <a:cxnSpLocks/>
          </p:cNvCxnSpPr>
          <p:nvPr/>
        </p:nvCxnSpPr>
        <p:spPr>
          <a:xfrm rot="10800000">
            <a:off x="6495944" y="2922025"/>
            <a:ext cx="628150" cy="260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Curved 283">
            <a:extLst>
              <a:ext uri="{FF2B5EF4-FFF2-40B4-BE49-F238E27FC236}">
                <a16:creationId xmlns:a16="http://schemas.microsoft.com/office/drawing/2014/main" id="{A52A5DEA-E7A8-4E53-A234-B454DA01F3EF}"/>
              </a:ext>
            </a:extLst>
          </p:cNvPr>
          <p:cNvCxnSpPr>
            <a:cxnSpLocks/>
          </p:cNvCxnSpPr>
          <p:nvPr/>
        </p:nvCxnSpPr>
        <p:spPr>
          <a:xfrm rot="5400000">
            <a:off x="5940204" y="4295227"/>
            <a:ext cx="2211603" cy="1432167"/>
          </a:xfrm>
          <a:prstGeom prst="curvedConnector3">
            <a:avLst>
              <a:gd name="adj1" fmla="val 958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6ED51FE6-9F9B-4E8B-9B39-25DA5B17BBA4}"/>
              </a:ext>
            </a:extLst>
          </p:cNvPr>
          <p:cNvCxnSpPr>
            <a:cxnSpLocks/>
          </p:cNvCxnSpPr>
          <p:nvPr/>
        </p:nvCxnSpPr>
        <p:spPr>
          <a:xfrm>
            <a:off x="8280330" y="3344709"/>
            <a:ext cx="468000" cy="101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299F86-181B-4C5A-978E-D2DD1DA21672}"/>
              </a:ext>
            </a:extLst>
          </p:cNvPr>
          <p:cNvCxnSpPr/>
          <p:nvPr/>
        </p:nvCxnSpPr>
        <p:spPr>
          <a:xfrm>
            <a:off x="0" y="170385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85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Flowchart: Preparation 323">
            <a:extLst>
              <a:ext uri="{FF2B5EF4-FFF2-40B4-BE49-F238E27FC236}">
                <a16:creationId xmlns:a16="http://schemas.microsoft.com/office/drawing/2014/main" id="{CA86C570-F4A9-46B1-B1A3-570A2EA9464C}"/>
              </a:ext>
            </a:extLst>
          </p:cNvPr>
          <p:cNvSpPr/>
          <p:nvPr/>
        </p:nvSpPr>
        <p:spPr>
          <a:xfrm rot="18941739">
            <a:off x="3811218" y="2640442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328" name="Flowchart: Preparation 327">
            <a:extLst>
              <a:ext uri="{FF2B5EF4-FFF2-40B4-BE49-F238E27FC236}">
                <a16:creationId xmlns:a16="http://schemas.microsoft.com/office/drawing/2014/main" id="{8B86940F-2F5B-4E82-A477-EF12214259AB}"/>
              </a:ext>
            </a:extLst>
          </p:cNvPr>
          <p:cNvSpPr/>
          <p:nvPr/>
        </p:nvSpPr>
        <p:spPr>
          <a:xfrm rot="19746248">
            <a:off x="3724830" y="6009936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3F0159-B4CD-4B98-BB76-84BB09A82DAC}"/>
              </a:ext>
            </a:extLst>
          </p:cNvPr>
          <p:cNvGrpSpPr/>
          <p:nvPr/>
        </p:nvGrpSpPr>
        <p:grpSpPr>
          <a:xfrm>
            <a:off x="700669" y="5189617"/>
            <a:ext cx="388066" cy="1286592"/>
            <a:chOff x="902936" y="944880"/>
            <a:chExt cx="498025" cy="16511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121D93-058B-4EDA-9230-9E8E3046A291}"/>
                </a:ext>
              </a:extLst>
            </p:cNvPr>
            <p:cNvSpPr/>
            <p:nvPr/>
          </p:nvSpPr>
          <p:spPr>
            <a:xfrm>
              <a:off x="902936" y="944880"/>
              <a:ext cx="498025" cy="498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64414C-8CBC-4C83-8753-3FE3060A0612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151949" y="1442905"/>
              <a:ext cx="0" cy="973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D0758C-AC69-46A7-A560-D09D3F7A230B}"/>
                </a:ext>
              </a:extLst>
            </p:cNvPr>
            <p:cNvCxnSpPr>
              <a:cxnSpLocks/>
            </p:cNvCxnSpPr>
            <p:nvPr/>
          </p:nvCxnSpPr>
          <p:spPr>
            <a:xfrm>
              <a:off x="941828" y="1753299"/>
              <a:ext cx="457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674299-4A44-42A5-B446-EED79521C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372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82F2E8-DAA6-4326-921E-C0D48082F6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3433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E86A9901-489F-42FD-B534-7A4D735CD2A9}"/>
              </a:ext>
            </a:extLst>
          </p:cNvPr>
          <p:cNvSpPr/>
          <p:nvPr/>
        </p:nvSpPr>
        <p:spPr>
          <a:xfrm>
            <a:off x="261611" y="4501647"/>
            <a:ext cx="1286587" cy="54561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3 w 10000"/>
              <a:gd name="connsiteY0" fmla="*/ 4774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3 w 10000"/>
              <a:gd name="connsiteY5" fmla="*/ 47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3" y="4774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" y="8258"/>
                  <a:pt x="9" y="6516"/>
                  <a:pt x="13" y="477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5F2CC-F26B-4D10-BEA8-4C87360C7B55}"/>
              </a:ext>
            </a:extLst>
          </p:cNvPr>
          <p:cNvSpPr txBox="1"/>
          <p:nvPr/>
        </p:nvSpPr>
        <p:spPr>
          <a:xfrm>
            <a:off x="-814186" y="-64554"/>
            <a:ext cx="129194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tabLst>
                <a:tab pos="2865755" algn="ctr"/>
                <a:tab pos="5731510" algn="r"/>
              </a:tabLst>
            </a:pPr>
            <a:r>
              <a:rPr lang="en-GB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systems development</a:t>
            </a:r>
            <a:r>
              <a:rPr lang="en-GB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	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Barclay – 17043733</a:t>
            </a:r>
            <a:endParaRPr lang="en-GB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tabLst>
                <a:tab pos="2865755" algn="ctr"/>
                <a:tab pos="5731510" algn="r"/>
              </a:tabLst>
            </a:pP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Micah Hobby – 17027531</a:t>
            </a:r>
            <a:b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Associates Anonymous					 	 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Rodrigo Sanchez – 17044007</a:t>
            </a:r>
            <a:b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George Greenfield – 17025822</a:t>
            </a:r>
            <a:b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James Jeremiah – 17042447</a:t>
            </a:r>
            <a:endParaRPr lang="en-GB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BA2AF1-D9DE-4B60-A00E-CC388A202E79}"/>
              </a:ext>
            </a:extLst>
          </p:cNvPr>
          <p:cNvGrpSpPr/>
          <p:nvPr/>
        </p:nvGrpSpPr>
        <p:grpSpPr>
          <a:xfrm>
            <a:off x="706523" y="3401236"/>
            <a:ext cx="1005459" cy="1100412"/>
            <a:chOff x="323848" y="2899374"/>
            <a:chExt cx="3598576" cy="97235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446B94-A04A-4C60-8223-33E979B0C113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1503477" y="2899374"/>
              <a:ext cx="507393" cy="97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31A3C7-27F6-4357-A2A9-01274606F5DF}"/>
                </a:ext>
              </a:extLst>
            </p:cNvPr>
            <p:cNvSpPr txBox="1"/>
            <p:nvPr/>
          </p:nvSpPr>
          <p:spPr>
            <a:xfrm>
              <a:off x="323848" y="3222537"/>
              <a:ext cx="3598576" cy="2719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Request</a:t>
              </a:r>
              <a:endParaRPr lang="en-GB" sz="16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13E807-8F43-4670-91E5-52126CFE2580}"/>
              </a:ext>
            </a:extLst>
          </p:cNvPr>
          <p:cNvSpPr/>
          <p:nvPr/>
        </p:nvSpPr>
        <p:spPr>
          <a:xfrm>
            <a:off x="2899164" y="2525906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Login function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752896AF-1A49-47CF-A6B9-06FB045E3825}"/>
              </a:ext>
            </a:extLst>
          </p:cNvPr>
          <p:cNvSpPr/>
          <p:nvPr/>
        </p:nvSpPr>
        <p:spPr>
          <a:xfrm>
            <a:off x="6941015" y="562723"/>
            <a:ext cx="234765" cy="152704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35" name="Flowchart: Preparation 34">
            <a:extLst>
              <a:ext uri="{FF2B5EF4-FFF2-40B4-BE49-F238E27FC236}">
                <a16:creationId xmlns:a16="http://schemas.microsoft.com/office/drawing/2014/main" id="{1C12AE88-D7E1-458A-922D-AC840534991B}"/>
              </a:ext>
            </a:extLst>
          </p:cNvPr>
          <p:cNvSpPr/>
          <p:nvPr/>
        </p:nvSpPr>
        <p:spPr>
          <a:xfrm>
            <a:off x="318784" y="2624794"/>
            <a:ext cx="1718201" cy="77644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Controller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E5B56D-72E5-407C-BF7A-CEF58270972A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2036985" y="2774770"/>
            <a:ext cx="862179" cy="238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C0BF6D-99EE-40AD-87B3-4DFEBFE224C8}"/>
              </a:ext>
            </a:extLst>
          </p:cNvPr>
          <p:cNvSpPr/>
          <p:nvPr/>
        </p:nvSpPr>
        <p:spPr>
          <a:xfrm>
            <a:off x="4940422" y="2124210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571AA0FB-6220-413A-9F8A-B9F7083EEB7C}"/>
              </a:ext>
            </a:extLst>
          </p:cNvPr>
          <p:cNvSpPr/>
          <p:nvPr/>
        </p:nvSpPr>
        <p:spPr>
          <a:xfrm>
            <a:off x="10522221" y="3443442"/>
            <a:ext cx="1191237" cy="172215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Database Process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F9116F-4764-42A1-B417-CA71B5F7B83E}"/>
              </a:ext>
            </a:extLst>
          </p:cNvPr>
          <p:cNvSpPr/>
          <p:nvPr/>
        </p:nvSpPr>
        <p:spPr>
          <a:xfrm>
            <a:off x="4935034" y="2669998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Login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6D283C-2858-4637-B237-CA6FEAD51FC0}"/>
              </a:ext>
            </a:extLst>
          </p:cNvPr>
          <p:cNvSpPr/>
          <p:nvPr/>
        </p:nvSpPr>
        <p:spPr>
          <a:xfrm>
            <a:off x="4935034" y="3224175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New User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4E7FD92-D846-4C0B-AC00-462DDFD7C1BC}"/>
              </a:ext>
            </a:extLst>
          </p:cNvPr>
          <p:cNvSpPr/>
          <p:nvPr/>
        </p:nvSpPr>
        <p:spPr>
          <a:xfrm>
            <a:off x="6071461" y="2193418"/>
            <a:ext cx="284556" cy="154346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D90C55-95C6-42E3-AEF3-253D39C7108A}"/>
              </a:ext>
            </a:extLst>
          </p:cNvPr>
          <p:cNvCxnSpPr>
            <a:cxnSpLocks/>
          </p:cNvCxnSpPr>
          <p:nvPr/>
        </p:nvCxnSpPr>
        <p:spPr>
          <a:xfrm flipV="1">
            <a:off x="5978927" y="770294"/>
            <a:ext cx="90000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962B44-76A0-47A6-971D-05C8E3461823}"/>
              </a:ext>
            </a:extLst>
          </p:cNvPr>
          <p:cNvSpPr txBox="1"/>
          <p:nvPr/>
        </p:nvSpPr>
        <p:spPr>
          <a:xfrm rot="18916872">
            <a:off x="5846987" y="906665"/>
            <a:ext cx="100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Response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9D3798-552C-4710-B7E2-433214E2F242}"/>
              </a:ext>
            </a:extLst>
          </p:cNvPr>
          <p:cNvCxnSpPr>
            <a:cxnSpLocks/>
          </p:cNvCxnSpPr>
          <p:nvPr/>
        </p:nvCxnSpPr>
        <p:spPr>
          <a:xfrm flipV="1">
            <a:off x="7488141" y="669172"/>
            <a:ext cx="90000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F6A60C-B82E-4E02-A98D-3589D92D64AB}"/>
              </a:ext>
            </a:extLst>
          </p:cNvPr>
          <p:cNvSpPr txBox="1"/>
          <p:nvPr/>
        </p:nvSpPr>
        <p:spPr>
          <a:xfrm rot="18916872">
            <a:off x="7376999" y="856104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Request</a:t>
            </a:r>
            <a:endParaRPr lang="en-GB" dirty="0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910748BD-101F-440E-9963-6776EF1B0884}"/>
              </a:ext>
            </a:extLst>
          </p:cNvPr>
          <p:cNvSpPr/>
          <p:nvPr/>
        </p:nvSpPr>
        <p:spPr>
          <a:xfrm>
            <a:off x="4751520" y="859362"/>
            <a:ext cx="1124121" cy="61264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File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7C3D5F8-F75E-45C5-9E67-042A500D6B30}"/>
              </a:ext>
            </a:extLst>
          </p:cNvPr>
          <p:cNvCxnSpPr>
            <a:cxnSpLocks/>
          </p:cNvCxnSpPr>
          <p:nvPr/>
        </p:nvCxnSpPr>
        <p:spPr>
          <a:xfrm>
            <a:off x="6310466" y="3161655"/>
            <a:ext cx="719492" cy="327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CD9E4-DD39-4D1E-812C-27509319B4DA}"/>
              </a:ext>
            </a:extLst>
          </p:cNvPr>
          <p:cNvSpPr txBox="1"/>
          <p:nvPr/>
        </p:nvSpPr>
        <p:spPr>
          <a:xfrm>
            <a:off x="10409" y="1053849"/>
            <a:ext cx="452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System architecture for AAA web application: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679F40-580A-493F-B484-0E344A98E713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 flipV="1">
            <a:off x="3963248" y="2373074"/>
            <a:ext cx="977174" cy="401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B4D008-8D78-4BFC-839B-12F442FEB145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>
            <a:off x="3963248" y="2774770"/>
            <a:ext cx="971786" cy="144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71E3AA-3465-4840-85B0-D7CBD9C4061E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3963248" y="2774770"/>
            <a:ext cx="971786" cy="69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4DA727AC-F140-46B8-933D-78EDB8F8C499}"/>
              </a:ext>
            </a:extLst>
          </p:cNvPr>
          <p:cNvCxnSpPr>
            <a:cxnSpLocks/>
            <a:stCxn id="45" idx="2"/>
          </p:cNvCxnSpPr>
          <p:nvPr/>
        </p:nvCxnSpPr>
        <p:spPr>
          <a:xfrm rot="10800000">
            <a:off x="9922783" y="3728053"/>
            <a:ext cx="599438" cy="5764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503B18-1597-4B19-8946-32F0FA49096B}"/>
              </a:ext>
            </a:extLst>
          </p:cNvPr>
          <p:cNvSpPr/>
          <p:nvPr/>
        </p:nvSpPr>
        <p:spPr>
          <a:xfrm>
            <a:off x="2786244" y="6227345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Booking function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6A33EDB-6228-4DFE-8EFF-FF50939726A7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 flipV="1">
            <a:off x="1548198" y="3129947"/>
            <a:ext cx="1557816" cy="1371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C83D30F-CDBF-4969-B4BD-5C8181D33117}"/>
              </a:ext>
            </a:extLst>
          </p:cNvPr>
          <p:cNvSpPr/>
          <p:nvPr/>
        </p:nvSpPr>
        <p:spPr>
          <a:xfrm>
            <a:off x="4840787" y="5174078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View appointments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20018D-3B2E-4F7F-B0F5-3F9B8CF9D589}"/>
              </a:ext>
            </a:extLst>
          </p:cNvPr>
          <p:cNvSpPr/>
          <p:nvPr/>
        </p:nvSpPr>
        <p:spPr>
          <a:xfrm>
            <a:off x="4836704" y="5724534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Book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9576C7-C2DE-4078-9F5A-0DDB2BA70A14}"/>
              </a:ext>
            </a:extLst>
          </p:cNvPr>
          <p:cNvSpPr/>
          <p:nvPr/>
        </p:nvSpPr>
        <p:spPr>
          <a:xfrm>
            <a:off x="4833767" y="6283379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Organisational servlet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9943E80-C39F-4B44-BF5D-B6D126116B6A}"/>
              </a:ext>
            </a:extLst>
          </p:cNvPr>
          <p:cNvCxnSpPr>
            <a:cxnSpLocks/>
            <a:stCxn id="120" idx="3"/>
            <a:endCxn id="124" idx="1"/>
          </p:cNvCxnSpPr>
          <p:nvPr/>
        </p:nvCxnSpPr>
        <p:spPr>
          <a:xfrm flipV="1">
            <a:off x="3850328" y="5422942"/>
            <a:ext cx="990459" cy="1053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A617D5-B98B-4DA1-9C86-4FBC0210350F}"/>
              </a:ext>
            </a:extLst>
          </p:cNvPr>
          <p:cNvCxnSpPr>
            <a:cxnSpLocks/>
            <a:stCxn id="120" idx="3"/>
            <a:endCxn id="125" idx="1"/>
          </p:cNvCxnSpPr>
          <p:nvPr/>
        </p:nvCxnSpPr>
        <p:spPr>
          <a:xfrm flipV="1">
            <a:off x="3850328" y="5973398"/>
            <a:ext cx="986376" cy="50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0C2A353-11C6-48A2-8AB0-B67201461454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>
            <a:off x="3850328" y="6476209"/>
            <a:ext cx="983439" cy="56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Flowchart: Data 146">
            <a:extLst>
              <a:ext uri="{FF2B5EF4-FFF2-40B4-BE49-F238E27FC236}">
                <a16:creationId xmlns:a16="http://schemas.microsoft.com/office/drawing/2014/main" id="{7564C798-39D1-49FE-9503-7BE1BA97FE22}"/>
              </a:ext>
            </a:extLst>
          </p:cNvPr>
          <p:cNvSpPr/>
          <p:nvPr/>
        </p:nvSpPr>
        <p:spPr>
          <a:xfrm>
            <a:off x="8678960" y="3242216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Dynamic data access object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9847BC0D-A5FA-49B5-96C9-9353EFB4C6F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013408" y="3443442"/>
            <a:ext cx="1104432" cy="89756"/>
          </a:xfrm>
          <a:prstGeom prst="curvedConnector4">
            <a:avLst>
              <a:gd name="adj1" fmla="val 23035"/>
              <a:gd name="adj2" fmla="val 354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ight Brace 165">
            <a:extLst>
              <a:ext uri="{FF2B5EF4-FFF2-40B4-BE49-F238E27FC236}">
                <a16:creationId xmlns:a16="http://schemas.microsoft.com/office/drawing/2014/main" id="{6138D9BC-3774-437C-8945-52A518E37420}"/>
              </a:ext>
            </a:extLst>
          </p:cNvPr>
          <p:cNvSpPr/>
          <p:nvPr/>
        </p:nvSpPr>
        <p:spPr>
          <a:xfrm>
            <a:off x="6039671" y="5122762"/>
            <a:ext cx="234765" cy="152704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5FACC61-09AD-4BC6-8EB7-4F4AC8417506}"/>
              </a:ext>
            </a:extLst>
          </p:cNvPr>
          <p:cNvCxnSpPr>
            <a:cxnSpLocks/>
          </p:cNvCxnSpPr>
          <p:nvPr/>
        </p:nvCxnSpPr>
        <p:spPr>
          <a:xfrm flipH="1" flipV="1">
            <a:off x="1711984" y="5047263"/>
            <a:ext cx="1082612" cy="1156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120D0E0-BB23-411E-A8F5-C8A7ED165BE8}"/>
              </a:ext>
            </a:extLst>
          </p:cNvPr>
          <p:cNvSpPr txBox="1"/>
          <p:nvPr/>
        </p:nvSpPr>
        <p:spPr>
          <a:xfrm>
            <a:off x="1771349" y="5400492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B4B8352C-2F92-4F4C-84CA-E27F344A9A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32987" y="4312513"/>
            <a:ext cx="1758947" cy="9449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5C87B251-E4D6-4973-9FCD-AC384C5A7509}"/>
              </a:ext>
            </a:extLst>
          </p:cNvPr>
          <p:cNvCxnSpPr>
            <a:cxnSpLocks/>
          </p:cNvCxnSpPr>
          <p:nvPr/>
        </p:nvCxnSpPr>
        <p:spPr>
          <a:xfrm rot="10800000">
            <a:off x="8175560" y="3539853"/>
            <a:ext cx="540000" cy="1063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Data 226">
            <a:extLst>
              <a:ext uri="{FF2B5EF4-FFF2-40B4-BE49-F238E27FC236}">
                <a16:creationId xmlns:a16="http://schemas.microsoft.com/office/drawing/2014/main" id="{C1B8B7D4-1B96-4D80-9217-25455B63FC0D}"/>
              </a:ext>
            </a:extLst>
          </p:cNvPr>
          <p:cNvSpPr/>
          <p:nvPr/>
        </p:nvSpPr>
        <p:spPr>
          <a:xfrm>
            <a:off x="6911211" y="3182883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Entity specific DAO</a:t>
            </a:r>
          </a:p>
        </p:txBody>
      </p: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746507A2-D6A8-47B5-94BA-4058ACFD7848}"/>
              </a:ext>
            </a:extLst>
          </p:cNvPr>
          <p:cNvCxnSpPr>
            <a:cxnSpLocks/>
          </p:cNvCxnSpPr>
          <p:nvPr/>
        </p:nvCxnSpPr>
        <p:spPr>
          <a:xfrm rot="10800000">
            <a:off x="6495944" y="2922025"/>
            <a:ext cx="628150" cy="260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Curved 283">
            <a:extLst>
              <a:ext uri="{FF2B5EF4-FFF2-40B4-BE49-F238E27FC236}">
                <a16:creationId xmlns:a16="http://schemas.microsoft.com/office/drawing/2014/main" id="{A52A5DEA-E7A8-4E53-A234-B454DA01F3EF}"/>
              </a:ext>
            </a:extLst>
          </p:cNvPr>
          <p:cNvCxnSpPr>
            <a:cxnSpLocks/>
          </p:cNvCxnSpPr>
          <p:nvPr/>
        </p:nvCxnSpPr>
        <p:spPr>
          <a:xfrm rot="5400000">
            <a:off x="5940204" y="4295227"/>
            <a:ext cx="2211603" cy="1432167"/>
          </a:xfrm>
          <a:prstGeom prst="curvedConnector3">
            <a:avLst>
              <a:gd name="adj1" fmla="val 958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6ED51FE6-9F9B-4E8B-9B39-25DA5B17BBA4}"/>
              </a:ext>
            </a:extLst>
          </p:cNvPr>
          <p:cNvCxnSpPr>
            <a:cxnSpLocks/>
          </p:cNvCxnSpPr>
          <p:nvPr/>
        </p:nvCxnSpPr>
        <p:spPr>
          <a:xfrm>
            <a:off x="8280330" y="3344709"/>
            <a:ext cx="468000" cy="101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2104011-859F-48EC-BA06-CD177E83E9B8}"/>
              </a:ext>
            </a:extLst>
          </p:cNvPr>
          <p:cNvSpPr/>
          <p:nvPr/>
        </p:nvSpPr>
        <p:spPr>
          <a:xfrm>
            <a:off x="7748288" y="2332876"/>
            <a:ext cx="1064084" cy="4977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Model entity</a:t>
            </a:r>
          </a:p>
        </p:txBody>
      </p:sp>
      <p:cxnSp>
        <p:nvCxnSpPr>
          <p:cNvPr id="341" name="Connector: Curved 340">
            <a:extLst>
              <a:ext uri="{FF2B5EF4-FFF2-40B4-BE49-F238E27FC236}">
                <a16:creationId xmlns:a16="http://schemas.microsoft.com/office/drawing/2014/main" id="{921F8958-4952-4D3C-863F-AE1EB1D81B09}"/>
              </a:ext>
            </a:extLst>
          </p:cNvPr>
          <p:cNvCxnSpPr>
            <a:cxnSpLocks/>
            <a:stCxn id="227" idx="1"/>
          </p:cNvCxnSpPr>
          <p:nvPr/>
        </p:nvCxnSpPr>
        <p:spPr>
          <a:xfrm rot="5400000" flipH="1" flipV="1">
            <a:off x="7594045" y="2838786"/>
            <a:ext cx="352277" cy="3359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4E2DC10F-C27B-42CA-BC2B-B89D30E89CFA}"/>
              </a:ext>
            </a:extLst>
          </p:cNvPr>
          <p:cNvCxnSpPr>
            <a:cxnSpLocks/>
            <a:stCxn id="340" idx="2"/>
          </p:cNvCxnSpPr>
          <p:nvPr/>
        </p:nvCxnSpPr>
        <p:spPr>
          <a:xfrm rot="5400000">
            <a:off x="7994959" y="2844578"/>
            <a:ext cx="299346" cy="2713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9EBB80A-1292-4171-B861-3BCD09603207}"/>
              </a:ext>
            </a:extLst>
          </p:cNvPr>
          <p:cNvSpPr/>
          <p:nvPr/>
        </p:nvSpPr>
        <p:spPr>
          <a:xfrm>
            <a:off x="2989239" y="3600952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Report service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0ACDA8F0-6D7D-453C-A639-8F49465A8053}"/>
              </a:ext>
            </a:extLst>
          </p:cNvPr>
          <p:cNvCxnSpPr>
            <a:cxnSpLocks/>
            <a:stCxn id="35" idx="3"/>
            <a:endCxn id="120" idx="0"/>
          </p:cNvCxnSpPr>
          <p:nvPr/>
        </p:nvCxnSpPr>
        <p:spPr>
          <a:xfrm>
            <a:off x="2036985" y="3013015"/>
            <a:ext cx="1281301" cy="321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0B0B6944-567C-4DED-A9A6-8367C2EEA36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036985" y="3013015"/>
            <a:ext cx="933833" cy="678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299797F-8B3B-4552-8204-46E6E9786E67}"/>
              </a:ext>
            </a:extLst>
          </p:cNvPr>
          <p:cNvSpPr/>
          <p:nvPr/>
        </p:nvSpPr>
        <p:spPr>
          <a:xfrm>
            <a:off x="3270941" y="4549378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DE465007-D549-4B4D-B932-C05030D939A2}"/>
              </a:ext>
            </a:extLst>
          </p:cNvPr>
          <p:cNvCxnSpPr>
            <a:cxnSpLocks/>
            <a:stCxn id="352" idx="2"/>
            <a:endCxn id="368" idx="0"/>
          </p:cNvCxnSpPr>
          <p:nvPr/>
        </p:nvCxnSpPr>
        <p:spPr>
          <a:xfrm>
            <a:off x="3521281" y="4098679"/>
            <a:ext cx="281702" cy="450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B27BCB7-1FC5-49CE-84C0-14153EF84505}"/>
              </a:ext>
            </a:extLst>
          </p:cNvPr>
          <p:cNvSpPr/>
          <p:nvPr/>
        </p:nvSpPr>
        <p:spPr>
          <a:xfrm>
            <a:off x="4351253" y="4003920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4BC79EB-4899-494D-8A42-C10FEEB2AFA0}"/>
              </a:ext>
            </a:extLst>
          </p:cNvPr>
          <p:cNvCxnSpPr>
            <a:cxnSpLocks/>
            <a:stCxn id="352" idx="3"/>
            <a:endCxn id="375" idx="0"/>
          </p:cNvCxnSpPr>
          <p:nvPr/>
        </p:nvCxnSpPr>
        <p:spPr>
          <a:xfrm>
            <a:off x="4053323" y="3849816"/>
            <a:ext cx="829972" cy="154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191E31C4-EFEF-4D61-82D2-092FAFD8885A}"/>
              </a:ext>
            </a:extLst>
          </p:cNvPr>
          <p:cNvSpPr txBox="1"/>
          <p:nvPr/>
        </p:nvSpPr>
        <p:spPr>
          <a:xfrm>
            <a:off x="1602936" y="4081465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6432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Flowchart: Preparation 323">
            <a:extLst>
              <a:ext uri="{FF2B5EF4-FFF2-40B4-BE49-F238E27FC236}">
                <a16:creationId xmlns:a16="http://schemas.microsoft.com/office/drawing/2014/main" id="{CA86C570-F4A9-46B1-B1A3-570A2EA9464C}"/>
              </a:ext>
            </a:extLst>
          </p:cNvPr>
          <p:cNvSpPr/>
          <p:nvPr/>
        </p:nvSpPr>
        <p:spPr>
          <a:xfrm rot="18941739">
            <a:off x="3851015" y="2930202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328" name="Flowchart: Preparation 327">
            <a:extLst>
              <a:ext uri="{FF2B5EF4-FFF2-40B4-BE49-F238E27FC236}">
                <a16:creationId xmlns:a16="http://schemas.microsoft.com/office/drawing/2014/main" id="{8B86940F-2F5B-4E82-A477-EF12214259AB}"/>
              </a:ext>
            </a:extLst>
          </p:cNvPr>
          <p:cNvSpPr/>
          <p:nvPr/>
        </p:nvSpPr>
        <p:spPr>
          <a:xfrm rot="19746248">
            <a:off x="3803898" y="6058342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3F0159-B4CD-4B98-BB76-84BB09A82DAC}"/>
              </a:ext>
            </a:extLst>
          </p:cNvPr>
          <p:cNvGrpSpPr/>
          <p:nvPr/>
        </p:nvGrpSpPr>
        <p:grpSpPr>
          <a:xfrm>
            <a:off x="700669" y="5189617"/>
            <a:ext cx="388066" cy="1286592"/>
            <a:chOff x="902936" y="944880"/>
            <a:chExt cx="498025" cy="16511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121D93-058B-4EDA-9230-9E8E3046A291}"/>
                </a:ext>
              </a:extLst>
            </p:cNvPr>
            <p:cNvSpPr/>
            <p:nvPr/>
          </p:nvSpPr>
          <p:spPr>
            <a:xfrm>
              <a:off x="902936" y="944880"/>
              <a:ext cx="498025" cy="498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64414C-8CBC-4C83-8753-3FE3060A0612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151949" y="1442905"/>
              <a:ext cx="0" cy="973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D0758C-AC69-46A7-A560-D09D3F7A230B}"/>
                </a:ext>
              </a:extLst>
            </p:cNvPr>
            <p:cNvCxnSpPr>
              <a:cxnSpLocks/>
            </p:cNvCxnSpPr>
            <p:nvPr/>
          </p:nvCxnSpPr>
          <p:spPr>
            <a:xfrm>
              <a:off x="941828" y="1753299"/>
              <a:ext cx="457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674299-4A44-42A5-B446-EED79521C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372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82F2E8-DAA6-4326-921E-C0D48082F6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3433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E86A9901-489F-42FD-B534-7A4D735CD2A9}"/>
              </a:ext>
            </a:extLst>
          </p:cNvPr>
          <p:cNvSpPr/>
          <p:nvPr/>
        </p:nvSpPr>
        <p:spPr>
          <a:xfrm>
            <a:off x="261611" y="4501647"/>
            <a:ext cx="1286587" cy="54561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3 w 10000"/>
              <a:gd name="connsiteY0" fmla="*/ 4774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3 w 10000"/>
              <a:gd name="connsiteY5" fmla="*/ 47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3" y="4774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" y="8258"/>
                  <a:pt x="9" y="6516"/>
                  <a:pt x="13" y="477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5F2CC-F26B-4D10-BEA8-4C87360C7B55}"/>
              </a:ext>
            </a:extLst>
          </p:cNvPr>
          <p:cNvSpPr txBox="1"/>
          <p:nvPr/>
        </p:nvSpPr>
        <p:spPr>
          <a:xfrm>
            <a:off x="-814186" y="-64554"/>
            <a:ext cx="129194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tabLst>
                <a:tab pos="2865755" algn="ctr"/>
                <a:tab pos="5731510" algn="r"/>
              </a:tabLst>
            </a:pPr>
            <a:r>
              <a:rPr lang="en-GB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systems development</a:t>
            </a:r>
            <a:r>
              <a:rPr lang="en-GB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	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Barclay – 17043733</a:t>
            </a:r>
            <a:endParaRPr lang="en-GB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tabLst>
                <a:tab pos="2865755" algn="ctr"/>
                <a:tab pos="5731510" algn="r"/>
              </a:tabLst>
            </a:pP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Micah Hobby – 17027531</a:t>
            </a:r>
            <a:b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Associates Anonymous					 	 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Rodrigo Sanchez – 17044007</a:t>
            </a:r>
            <a:b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George Greenfield – 17025822</a:t>
            </a:r>
            <a:b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James Jeremiah – 17042447</a:t>
            </a:r>
            <a:endParaRPr lang="en-GB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BA2AF1-D9DE-4B60-A00E-CC388A202E79}"/>
              </a:ext>
            </a:extLst>
          </p:cNvPr>
          <p:cNvGrpSpPr/>
          <p:nvPr/>
        </p:nvGrpSpPr>
        <p:grpSpPr>
          <a:xfrm>
            <a:off x="706523" y="3401236"/>
            <a:ext cx="1005459" cy="1100412"/>
            <a:chOff x="323848" y="2899374"/>
            <a:chExt cx="3598576" cy="97235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446B94-A04A-4C60-8223-33E979B0C113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1503477" y="2899374"/>
              <a:ext cx="507393" cy="97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31A3C7-27F6-4357-A2A9-01274606F5DF}"/>
                </a:ext>
              </a:extLst>
            </p:cNvPr>
            <p:cNvSpPr txBox="1"/>
            <p:nvPr/>
          </p:nvSpPr>
          <p:spPr>
            <a:xfrm>
              <a:off x="323848" y="3222537"/>
              <a:ext cx="3598576" cy="2719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Request</a:t>
              </a:r>
              <a:endParaRPr lang="en-GB" sz="16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13E807-8F43-4670-91E5-52126CFE2580}"/>
              </a:ext>
            </a:extLst>
          </p:cNvPr>
          <p:cNvSpPr/>
          <p:nvPr/>
        </p:nvSpPr>
        <p:spPr>
          <a:xfrm>
            <a:off x="3121196" y="2859189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Login function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752896AF-1A49-47CF-A6B9-06FB045E3825}"/>
              </a:ext>
            </a:extLst>
          </p:cNvPr>
          <p:cNvSpPr/>
          <p:nvPr/>
        </p:nvSpPr>
        <p:spPr>
          <a:xfrm>
            <a:off x="6941015" y="562723"/>
            <a:ext cx="234765" cy="152704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35" name="Flowchart: Preparation 34">
            <a:extLst>
              <a:ext uri="{FF2B5EF4-FFF2-40B4-BE49-F238E27FC236}">
                <a16:creationId xmlns:a16="http://schemas.microsoft.com/office/drawing/2014/main" id="{1C12AE88-D7E1-458A-922D-AC840534991B}"/>
              </a:ext>
            </a:extLst>
          </p:cNvPr>
          <p:cNvSpPr/>
          <p:nvPr/>
        </p:nvSpPr>
        <p:spPr>
          <a:xfrm>
            <a:off x="318784" y="2624794"/>
            <a:ext cx="1718201" cy="77644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Controller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E5B56D-72E5-407C-BF7A-CEF58270972A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2036985" y="3013015"/>
            <a:ext cx="1084211" cy="95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C0BF6D-99EE-40AD-87B3-4DFEBFE224C8}"/>
              </a:ext>
            </a:extLst>
          </p:cNvPr>
          <p:cNvSpPr/>
          <p:nvPr/>
        </p:nvSpPr>
        <p:spPr>
          <a:xfrm>
            <a:off x="4816208" y="2502887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571AA0FB-6220-413A-9F8A-B9F7083EEB7C}"/>
              </a:ext>
            </a:extLst>
          </p:cNvPr>
          <p:cNvSpPr/>
          <p:nvPr/>
        </p:nvSpPr>
        <p:spPr>
          <a:xfrm>
            <a:off x="10522221" y="3443442"/>
            <a:ext cx="1191237" cy="172215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Database Process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F9116F-4764-42A1-B417-CA71B5F7B83E}"/>
              </a:ext>
            </a:extLst>
          </p:cNvPr>
          <p:cNvSpPr/>
          <p:nvPr/>
        </p:nvSpPr>
        <p:spPr>
          <a:xfrm>
            <a:off x="4810820" y="3048675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Login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6D283C-2858-4637-B237-CA6FEAD51FC0}"/>
              </a:ext>
            </a:extLst>
          </p:cNvPr>
          <p:cNvSpPr/>
          <p:nvPr/>
        </p:nvSpPr>
        <p:spPr>
          <a:xfrm>
            <a:off x="4810820" y="3602852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New User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4E7FD92-D846-4C0B-AC00-462DDFD7C1BC}"/>
              </a:ext>
            </a:extLst>
          </p:cNvPr>
          <p:cNvSpPr/>
          <p:nvPr/>
        </p:nvSpPr>
        <p:spPr>
          <a:xfrm>
            <a:off x="5930469" y="2395926"/>
            <a:ext cx="284556" cy="154346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D90C55-95C6-42E3-AEF3-253D39C7108A}"/>
              </a:ext>
            </a:extLst>
          </p:cNvPr>
          <p:cNvCxnSpPr>
            <a:cxnSpLocks/>
          </p:cNvCxnSpPr>
          <p:nvPr/>
        </p:nvCxnSpPr>
        <p:spPr>
          <a:xfrm flipV="1">
            <a:off x="5978927" y="770294"/>
            <a:ext cx="90000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962B44-76A0-47A6-971D-05C8E3461823}"/>
              </a:ext>
            </a:extLst>
          </p:cNvPr>
          <p:cNvSpPr txBox="1"/>
          <p:nvPr/>
        </p:nvSpPr>
        <p:spPr>
          <a:xfrm rot="18916872">
            <a:off x="5846987" y="906665"/>
            <a:ext cx="100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Response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9D3798-552C-4710-B7E2-433214E2F242}"/>
              </a:ext>
            </a:extLst>
          </p:cNvPr>
          <p:cNvCxnSpPr>
            <a:cxnSpLocks/>
          </p:cNvCxnSpPr>
          <p:nvPr/>
        </p:nvCxnSpPr>
        <p:spPr>
          <a:xfrm flipV="1">
            <a:off x="7488141" y="669172"/>
            <a:ext cx="90000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F6A60C-B82E-4E02-A98D-3589D92D64AB}"/>
              </a:ext>
            </a:extLst>
          </p:cNvPr>
          <p:cNvSpPr txBox="1"/>
          <p:nvPr/>
        </p:nvSpPr>
        <p:spPr>
          <a:xfrm rot="18916872">
            <a:off x="7376999" y="856104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Request</a:t>
            </a:r>
            <a:endParaRPr lang="en-GB" dirty="0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910748BD-101F-440E-9963-6776EF1B0884}"/>
              </a:ext>
            </a:extLst>
          </p:cNvPr>
          <p:cNvSpPr/>
          <p:nvPr/>
        </p:nvSpPr>
        <p:spPr>
          <a:xfrm>
            <a:off x="4751520" y="859362"/>
            <a:ext cx="1124121" cy="61264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File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7C3D5F8-F75E-45C5-9E67-042A500D6B30}"/>
              </a:ext>
            </a:extLst>
          </p:cNvPr>
          <p:cNvCxnSpPr>
            <a:cxnSpLocks/>
          </p:cNvCxnSpPr>
          <p:nvPr/>
        </p:nvCxnSpPr>
        <p:spPr>
          <a:xfrm>
            <a:off x="6310466" y="3161655"/>
            <a:ext cx="719492" cy="327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CD9E4-DD39-4D1E-812C-27509319B4DA}"/>
              </a:ext>
            </a:extLst>
          </p:cNvPr>
          <p:cNvSpPr txBox="1"/>
          <p:nvPr/>
        </p:nvSpPr>
        <p:spPr>
          <a:xfrm>
            <a:off x="10409" y="1053849"/>
            <a:ext cx="452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System architecture for AAA web application: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679F40-580A-493F-B484-0E344A98E713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 flipV="1">
            <a:off x="4185280" y="2751751"/>
            <a:ext cx="630928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B4D008-8D78-4BFC-839B-12F442FEB145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>
            <a:off x="4185280" y="3108053"/>
            <a:ext cx="625540" cy="189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71E3AA-3465-4840-85B0-D7CBD9C4061E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4185280" y="3108053"/>
            <a:ext cx="625540" cy="743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4DA727AC-F140-46B8-933D-78EDB8F8C499}"/>
              </a:ext>
            </a:extLst>
          </p:cNvPr>
          <p:cNvCxnSpPr>
            <a:cxnSpLocks/>
            <a:stCxn id="45" idx="2"/>
          </p:cNvCxnSpPr>
          <p:nvPr/>
        </p:nvCxnSpPr>
        <p:spPr>
          <a:xfrm rot="10800000">
            <a:off x="9922783" y="3728053"/>
            <a:ext cx="599438" cy="5764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503B18-1597-4B19-8946-32F0FA49096B}"/>
              </a:ext>
            </a:extLst>
          </p:cNvPr>
          <p:cNvSpPr/>
          <p:nvPr/>
        </p:nvSpPr>
        <p:spPr>
          <a:xfrm>
            <a:off x="2786244" y="6227345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Booking function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6A33EDB-6228-4DFE-8EFF-FF50939726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11983" y="4167302"/>
            <a:ext cx="1762319" cy="382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C83D30F-CDBF-4969-B4BD-5C8181D33117}"/>
              </a:ext>
            </a:extLst>
          </p:cNvPr>
          <p:cNvSpPr/>
          <p:nvPr/>
        </p:nvSpPr>
        <p:spPr>
          <a:xfrm>
            <a:off x="4958462" y="4953630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View appointments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20018D-3B2E-4F7F-B0F5-3F9B8CF9D589}"/>
              </a:ext>
            </a:extLst>
          </p:cNvPr>
          <p:cNvSpPr/>
          <p:nvPr/>
        </p:nvSpPr>
        <p:spPr>
          <a:xfrm>
            <a:off x="4954379" y="5504086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Book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9576C7-C2DE-4078-9F5A-0DDB2BA70A14}"/>
              </a:ext>
            </a:extLst>
          </p:cNvPr>
          <p:cNvSpPr/>
          <p:nvPr/>
        </p:nvSpPr>
        <p:spPr>
          <a:xfrm>
            <a:off x="4951442" y="6062931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Organisational servlet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9943E80-C39F-4B44-BF5D-B6D126116B6A}"/>
              </a:ext>
            </a:extLst>
          </p:cNvPr>
          <p:cNvCxnSpPr>
            <a:cxnSpLocks/>
            <a:stCxn id="120" idx="3"/>
            <a:endCxn id="124" idx="1"/>
          </p:cNvCxnSpPr>
          <p:nvPr/>
        </p:nvCxnSpPr>
        <p:spPr>
          <a:xfrm flipV="1">
            <a:off x="3850328" y="5202494"/>
            <a:ext cx="1108134" cy="127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A617D5-B98B-4DA1-9C86-4FBC0210350F}"/>
              </a:ext>
            </a:extLst>
          </p:cNvPr>
          <p:cNvCxnSpPr>
            <a:cxnSpLocks/>
            <a:stCxn id="120" idx="3"/>
            <a:endCxn id="125" idx="1"/>
          </p:cNvCxnSpPr>
          <p:nvPr/>
        </p:nvCxnSpPr>
        <p:spPr>
          <a:xfrm flipV="1">
            <a:off x="3850328" y="5752950"/>
            <a:ext cx="1104051" cy="723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0C2A353-11C6-48A2-8AB0-B67201461454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 flipV="1">
            <a:off x="3850328" y="6311795"/>
            <a:ext cx="1101114" cy="164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Flowchart: Data 146">
            <a:extLst>
              <a:ext uri="{FF2B5EF4-FFF2-40B4-BE49-F238E27FC236}">
                <a16:creationId xmlns:a16="http://schemas.microsoft.com/office/drawing/2014/main" id="{7564C798-39D1-49FE-9503-7BE1BA97FE22}"/>
              </a:ext>
            </a:extLst>
          </p:cNvPr>
          <p:cNvSpPr/>
          <p:nvPr/>
        </p:nvSpPr>
        <p:spPr>
          <a:xfrm>
            <a:off x="8678960" y="3242216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Dynamic data access object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9847BC0D-A5FA-49B5-96C9-9353EFB4C6F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013408" y="3443442"/>
            <a:ext cx="1104432" cy="89756"/>
          </a:xfrm>
          <a:prstGeom prst="curvedConnector4">
            <a:avLst>
              <a:gd name="adj1" fmla="val 23035"/>
              <a:gd name="adj2" fmla="val 354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ight Brace 165">
            <a:extLst>
              <a:ext uri="{FF2B5EF4-FFF2-40B4-BE49-F238E27FC236}">
                <a16:creationId xmlns:a16="http://schemas.microsoft.com/office/drawing/2014/main" id="{6138D9BC-3774-437C-8945-52A518E37420}"/>
              </a:ext>
            </a:extLst>
          </p:cNvPr>
          <p:cNvSpPr/>
          <p:nvPr/>
        </p:nvSpPr>
        <p:spPr>
          <a:xfrm>
            <a:off x="6268964" y="4949160"/>
            <a:ext cx="234765" cy="152704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5FACC61-09AD-4BC6-8EB7-4F4AC8417506}"/>
              </a:ext>
            </a:extLst>
          </p:cNvPr>
          <p:cNvCxnSpPr>
            <a:cxnSpLocks/>
          </p:cNvCxnSpPr>
          <p:nvPr/>
        </p:nvCxnSpPr>
        <p:spPr>
          <a:xfrm flipH="1" flipV="1">
            <a:off x="1711984" y="5047263"/>
            <a:ext cx="1082612" cy="1156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120D0E0-BB23-411E-A8F5-C8A7ED165BE8}"/>
              </a:ext>
            </a:extLst>
          </p:cNvPr>
          <p:cNvSpPr txBox="1"/>
          <p:nvPr/>
        </p:nvSpPr>
        <p:spPr>
          <a:xfrm>
            <a:off x="1771349" y="5400492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B4B8352C-2F92-4F4C-84CA-E27F344A9A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02683" y="4114358"/>
            <a:ext cx="1649221" cy="11302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5C87B251-E4D6-4973-9FCD-AC384C5A7509}"/>
              </a:ext>
            </a:extLst>
          </p:cNvPr>
          <p:cNvCxnSpPr>
            <a:cxnSpLocks/>
          </p:cNvCxnSpPr>
          <p:nvPr/>
        </p:nvCxnSpPr>
        <p:spPr>
          <a:xfrm rot="10800000">
            <a:off x="8175560" y="3539853"/>
            <a:ext cx="540000" cy="1063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Data 226">
            <a:extLst>
              <a:ext uri="{FF2B5EF4-FFF2-40B4-BE49-F238E27FC236}">
                <a16:creationId xmlns:a16="http://schemas.microsoft.com/office/drawing/2014/main" id="{C1B8B7D4-1B96-4D80-9217-25455B63FC0D}"/>
              </a:ext>
            </a:extLst>
          </p:cNvPr>
          <p:cNvSpPr/>
          <p:nvPr/>
        </p:nvSpPr>
        <p:spPr>
          <a:xfrm>
            <a:off x="6911211" y="3182883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Entity specific DAO</a:t>
            </a:r>
          </a:p>
        </p:txBody>
      </p: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746507A2-D6A8-47B5-94BA-4058ACFD7848}"/>
              </a:ext>
            </a:extLst>
          </p:cNvPr>
          <p:cNvCxnSpPr>
            <a:cxnSpLocks/>
          </p:cNvCxnSpPr>
          <p:nvPr/>
        </p:nvCxnSpPr>
        <p:spPr>
          <a:xfrm rot="10800000">
            <a:off x="6495944" y="2922025"/>
            <a:ext cx="628150" cy="260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Curved 283">
            <a:extLst>
              <a:ext uri="{FF2B5EF4-FFF2-40B4-BE49-F238E27FC236}">
                <a16:creationId xmlns:a16="http://schemas.microsoft.com/office/drawing/2014/main" id="{A52A5DEA-E7A8-4E53-A234-B454DA01F3EF}"/>
              </a:ext>
            </a:extLst>
          </p:cNvPr>
          <p:cNvCxnSpPr>
            <a:cxnSpLocks/>
          </p:cNvCxnSpPr>
          <p:nvPr/>
        </p:nvCxnSpPr>
        <p:spPr>
          <a:xfrm rot="5400000">
            <a:off x="6137674" y="4463982"/>
            <a:ext cx="2204996" cy="10962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6ED51FE6-9F9B-4E8B-9B39-25DA5B17BBA4}"/>
              </a:ext>
            </a:extLst>
          </p:cNvPr>
          <p:cNvCxnSpPr>
            <a:cxnSpLocks/>
          </p:cNvCxnSpPr>
          <p:nvPr/>
        </p:nvCxnSpPr>
        <p:spPr>
          <a:xfrm>
            <a:off x="8280330" y="3344709"/>
            <a:ext cx="468000" cy="101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2104011-859F-48EC-BA06-CD177E83E9B8}"/>
              </a:ext>
            </a:extLst>
          </p:cNvPr>
          <p:cNvSpPr/>
          <p:nvPr/>
        </p:nvSpPr>
        <p:spPr>
          <a:xfrm>
            <a:off x="7748288" y="2332876"/>
            <a:ext cx="1064084" cy="4977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Model entity</a:t>
            </a:r>
          </a:p>
        </p:txBody>
      </p:sp>
      <p:cxnSp>
        <p:nvCxnSpPr>
          <p:cNvPr id="341" name="Connector: Curved 340">
            <a:extLst>
              <a:ext uri="{FF2B5EF4-FFF2-40B4-BE49-F238E27FC236}">
                <a16:creationId xmlns:a16="http://schemas.microsoft.com/office/drawing/2014/main" id="{921F8958-4952-4D3C-863F-AE1EB1D81B09}"/>
              </a:ext>
            </a:extLst>
          </p:cNvPr>
          <p:cNvCxnSpPr>
            <a:cxnSpLocks/>
            <a:stCxn id="227" idx="1"/>
          </p:cNvCxnSpPr>
          <p:nvPr/>
        </p:nvCxnSpPr>
        <p:spPr>
          <a:xfrm rot="5400000" flipH="1" flipV="1">
            <a:off x="7594045" y="2838786"/>
            <a:ext cx="352277" cy="3359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4E2DC10F-C27B-42CA-BC2B-B89D30E89CFA}"/>
              </a:ext>
            </a:extLst>
          </p:cNvPr>
          <p:cNvCxnSpPr>
            <a:cxnSpLocks/>
            <a:stCxn id="340" idx="2"/>
          </p:cNvCxnSpPr>
          <p:nvPr/>
        </p:nvCxnSpPr>
        <p:spPr>
          <a:xfrm rot="5400000">
            <a:off x="7994959" y="2844578"/>
            <a:ext cx="299346" cy="2713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0ACDA8F0-6D7D-453C-A639-8F49465A8053}"/>
              </a:ext>
            </a:extLst>
          </p:cNvPr>
          <p:cNvCxnSpPr>
            <a:cxnSpLocks/>
            <a:stCxn id="35" idx="3"/>
            <a:endCxn id="120" idx="0"/>
          </p:cNvCxnSpPr>
          <p:nvPr/>
        </p:nvCxnSpPr>
        <p:spPr>
          <a:xfrm>
            <a:off x="2036985" y="3013015"/>
            <a:ext cx="1281301" cy="321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191E31C4-EFEF-4D61-82D2-092FAFD8885A}"/>
              </a:ext>
            </a:extLst>
          </p:cNvPr>
          <p:cNvSpPr txBox="1"/>
          <p:nvPr/>
        </p:nvSpPr>
        <p:spPr>
          <a:xfrm>
            <a:off x="1602936" y="4081465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D144A1-61C2-47F8-AC80-0EA37C433CA0}"/>
              </a:ext>
            </a:extLst>
          </p:cNvPr>
          <p:cNvSpPr txBox="1"/>
          <p:nvPr/>
        </p:nvSpPr>
        <p:spPr>
          <a:xfrm>
            <a:off x="-20850" y="1400187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326802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Flowchart: Preparation 327">
            <a:extLst>
              <a:ext uri="{FF2B5EF4-FFF2-40B4-BE49-F238E27FC236}">
                <a16:creationId xmlns:a16="http://schemas.microsoft.com/office/drawing/2014/main" id="{8B86940F-2F5B-4E82-A477-EF12214259AB}"/>
              </a:ext>
            </a:extLst>
          </p:cNvPr>
          <p:cNvSpPr/>
          <p:nvPr/>
        </p:nvSpPr>
        <p:spPr>
          <a:xfrm rot="19746248">
            <a:off x="1364712" y="5990452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3F0159-B4CD-4B98-BB76-84BB09A82DAC}"/>
              </a:ext>
            </a:extLst>
          </p:cNvPr>
          <p:cNvGrpSpPr/>
          <p:nvPr/>
        </p:nvGrpSpPr>
        <p:grpSpPr>
          <a:xfrm>
            <a:off x="700669" y="5189617"/>
            <a:ext cx="388066" cy="1286592"/>
            <a:chOff x="902936" y="944880"/>
            <a:chExt cx="498025" cy="16511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121D93-058B-4EDA-9230-9E8E3046A291}"/>
                </a:ext>
              </a:extLst>
            </p:cNvPr>
            <p:cNvSpPr/>
            <p:nvPr/>
          </p:nvSpPr>
          <p:spPr>
            <a:xfrm>
              <a:off x="902936" y="944880"/>
              <a:ext cx="498025" cy="498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64414C-8CBC-4C83-8753-3FE3060A0612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151949" y="1442905"/>
              <a:ext cx="0" cy="973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D0758C-AC69-46A7-A560-D09D3F7A230B}"/>
                </a:ext>
              </a:extLst>
            </p:cNvPr>
            <p:cNvCxnSpPr>
              <a:cxnSpLocks/>
            </p:cNvCxnSpPr>
            <p:nvPr/>
          </p:nvCxnSpPr>
          <p:spPr>
            <a:xfrm>
              <a:off x="941828" y="1753299"/>
              <a:ext cx="457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674299-4A44-42A5-B446-EED79521C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372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82F2E8-DAA6-4326-921E-C0D48082F6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3433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E86A9901-489F-42FD-B534-7A4D735CD2A9}"/>
              </a:ext>
            </a:extLst>
          </p:cNvPr>
          <p:cNvSpPr/>
          <p:nvPr/>
        </p:nvSpPr>
        <p:spPr>
          <a:xfrm>
            <a:off x="261611" y="4501647"/>
            <a:ext cx="1286587" cy="54561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3 w 10000"/>
              <a:gd name="connsiteY0" fmla="*/ 4774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3 w 10000"/>
              <a:gd name="connsiteY5" fmla="*/ 47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3" y="4774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" y="8258"/>
                  <a:pt x="9" y="6516"/>
                  <a:pt x="13" y="477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5F2CC-F26B-4D10-BEA8-4C87360C7B55}"/>
              </a:ext>
            </a:extLst>
          </p:cNvPr>
          <p:cNvSpPr txBox="1"/>
          <p:nvPr/>
        </p:nvSpPr>
        <p:spPr>
          <a:xfrm>
            <a:off x="-814186" y="-64554"/>
            <a:ext cx="129194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tabLst>
                <a:tab pos="2865755" algn="ctr"/>
                <a:tab pos="5731510" algn="r"/>
              </a:tabLst>
            </a:pPr>
            <a:r>
              <a:rPr lang="en-GB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systems development</a:t>
            </a:r>
            <a:r>
              <a:rPr lang="en-GB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	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Barclay – 17043733</a:t>
            </a:r>
            <a:endParaRPr lang="en-GB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tabLst>
                <a:tab pos="2865755" algn="ctr"/>
                <a:tab pos="5731510" algn="r"/>
              </a:tabLst>
            </a:pP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Micah Hobby – 17027531</a:t>
            </a:r>
            <a:b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Associates Anonymous					 	 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Rodrigo Sanchez – 17044007</a:t>
            </a:r>
            <a:b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George Greenfield – 17025822</a:t>
            </a:r>
            <a:b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James Jeremiah – 17042447</a:t>
            </a:r>
            <a:endParaRPr lang="en-GB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BA2AF1-D9DE-4B60-A00E-CC388A202E79}"/>
              </a:ext>
            </a:extLst>
          </p:cNvPr>
          <p:cNvGrpSpPr/>
          <p:nvPr/>
        </p:nvGrpSpPr>
        <p:grpSpPr>
          <a:xfrm>
            <a:off x="706523" y="3401236"/>
            <a:ext cx="1005459" cy="1100412"/>
            <a:chOff x="323848" y="2899374"/>
            <a:chExt cx="3598576" cy="97235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446B94-A04A-4C60-8223-33E979B0C113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1503477" y="2899374"/>
              <a:ext cx="507393" cy="97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31A3C7-27F6-4357-A2A9-01274606F5DF}"/>
                </a:ext>
              </a:extLst>
            </p:cNvPr>
            <p:cNvSpPr txBox="1"/>
            <p:nvPr/>
          </p:nvSpPr>
          <p:spPr>
            <a:xfrm>
              <a:off x="323848" y="3222537"/>
              <a:ext cx="3598576" cy="2719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Request</a:t>
              </a:r>
              <a:endParaRPr lang="en-GB" sz="1600" dirty="0"/>
            </a:p>
          </p:txBody>
        </p:sp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752896AF-1A49-47CF-A6B9-06FB045E3825}"/>
              </a:ext>
            </a:extLst>
          </p:cNvPr>
          <p:cNvSpPr/>
          <p:nvPr/>
        </p:nvSpPr>
        <p:spPr>
          <a:xfrm>
            <a:off x="6941015" y="562723"/>
            <a:ext cx="234765" cy="152704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35" name="Flowchart: Preparation 34">
            <a:extLst>
              <a:ext uri="{FF2B5EF4-FFF2-40B4-BE49-F238E27FC236}">
                <a16:creationId xmlns:a16="http://schemas.microsoft.com/office/drawing/2014/main" id="{1C12AE88-D7E1-458A-922D-AC840534991B}"/>
              </a:ext>
            </a:extLst>
          </p:cNvPr>
          <p:cNvSpPr/>
          <p:nvPr/>
        </p:nvSpPr>
        <p:spPr>
          <a:xfrm>
            <a:off x="318784" y="2624794"/>
            <a:ext cx="1718201" cy="77644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Controller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E5B56D-72E5-407C-BF7A-CEF58270972A}"/>
              </a:ext>
            </a:extLst>
          </p:cNvPr>
          <p:cNvCxnSpPr>
            <a:cxnSpLocks/>
            <a:stCxn id="35" idx="3"/>
            <a:endCxn id="352" idx="1"/>
          </p:cNvCxnSpPr>
          <p:nvPr/>
        </p:nvCxnSpPr>
        <p:spPr>
          <a:xfrm flipV="1">
            <a:off x="2036985" y="2525907"/>
            <a:ext cx="1086435" cy="48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571AA0FB-6220-413A-9F8A-B9F7083EEB7C}"/>
              </a:ext>
            </a:extLst>
          </p:cNvPr>
          <p:cNvSpPr/>
          <p:nvPr/>
        </p:nvSpPr>
        <p:spPr>
          <a:xfrm>
            <a:off x="10522221" y="3443442"/>
            <a:ext cx="1191237" cy="172215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Database Process 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4E7FD92-D846-4C0B-AC00-462DDFD7C1BC}"/>
              </a:ext>
            </a:extLst>
          </p:cNvPr>
          <p:cNvSpPr/>
          <p:nvPr/>
        </p:nvSpPr>
        <p:spPr>
          <a:xfrm>
            <a:off x="6021127" y="1530687"/>
            <a:ext cx="284556" cy="154346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D90C55-95C6-42E3-AEF3-253D39C7108A}"/>
              </a:ext>
            </a:extLst>
          </p:cNvPr>
          <p:cNvCxnSpPr>
            <a:cxnSpLocks/>
          </p:cNvCxnSpPr>
          <p:nvPr/>
        </p:nvCxnSpPr>
        <p:spPr>
          <a:xfrm flipV="1">
            <a:off x="5978927" y="770294"/>
            <a:ext cx="90000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962B44-76A0-47A6-971D-05C8E3461823}"/>
              </a:ext>
            </a:extLst>
          </p:cNvPr>
          <p:cNvSpPr txBox="1"/>
          <p:nvPr/>
        </p:nvSpPr>
        <p:spPr>
          <a:xfrm rot="18916872">
            <a:off x="5846987" y="906665"/>
            <a:ext cx="100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Response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9D3798-552C-4710-B7E2-433214E2F242}"/>
              </a:ext>
            </a:extLst>
          </p:cNvPr>
          <p:cNvCxnSpPr>
            <a:cxnSpLocks/>
          </p:cNvCxnSpPr>
          <p:nvPr/>
        </p:nvCxnSpPr>
        <p:spPr>
          <a:xfrm flipV="1">
            <a:off x="7488141" y="669172"/>
            <a:ext cx="90000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F6A60C-B82E-4E02-A98D-3589D92D64AB}"/>
              </a:ext>
            </a:extLst>
          </p:cNvPr>
          <p:cNvSpPr txBox="1"/>
          <p:nvPr/>
        </p:nvSpPr>
        <p:spPr>
          <a:xfrm rot="18916872">
            <a:off x="7376999" y="856104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Request</a:t>
            </a:r>
            <a:endParaRPr lang="en-GB" dirty="0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910748BD-101F-440E-9963-6776EF1B0884}"/>
              </a:ext>
            </a:extLst>
          </p:cNvPr>
          <p:cNvSpPr/>
          <p:nvPr/>
        </p:nvSpPr>
        <p:spPr>
          <a:xfrm>
            <a:off x="4751520" y="859362"/>
            <a:ext cx="1124121" cy="61264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File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7C3D5F8-F75E-45C5-9E67-042A500D6B30}"/>
              </a:ext>
            </a:extLst>
          </p:cNvPr>
          <p:cNvCxnSpPr>
            <a:cxnSpLocks/>
          </p:cNvCxnSpPr>
          <p:nvPr/>
        </p:nvCxnSpPr>
        <p:spPr>
          <a:xfrm>
            <a:off x="6310466" y="3161655"/>
            <a:ext cx="719492" cy="327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CD9E4-DD39-4D1E-812C-27509319B4DA}"/>
              </a:ext>
            </a:extLst>
          </p:cNvPr>
          <p:cNvSpPr txBox="1"/>
          <p:nvPr/>
        </p:nvSpPr>
        <p:spPr>
          <a:xfrm>
            <a:off x="10409" y="1053849"/>
            <a:ext cx="452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System architecture for AAA web application: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4DA727AC-F140-46B8-933D-78EDB8F8C499}"/>
              </a:ext>
            </a:extLst>
          </p:cNvPr>
          <p:cNvCxnSpPr>
            <a:cxnSpLocks/>
            <a:stCxn id="45" idx="2"/>
          </p:cNvCxnSpPr>
          <p:nvPr/>
        </p:nvCxnSpPr>
        <p:spPr>
          <a:xfrm rot="10800000">
            <a:off x="9922783" y="3728053"/>
            <a:ext cx="599438" cy="5764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6A33EDB-6228-4DFE-8EFF-FF50939726A7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 flipV="1">
            <a:off x="1548198" y="3129947"/>
            <a:ext cx="1557816" cy="1371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Flowchart: Data 146">
            <a:extLst>
              <a:ext uri="{FF2B5EF4-FFF2-40B4-BE49-F238E27FC236}">
                <a16:creationId xmlns:a16="http://schemas.microsoft.com/office/drawing/2014/main" id="{7564C798-39D1-49FE-9503-7BE1BA97FE22}"/>
              </a:ext>
            </a:extLst>
          </p:cNvPr>
          <p:cNvSpPr/>
          <p:nvPr/>
        </p:nvSpPr>
        <p:spPr>
          <a:xfrm>
            <a:off x="8678960" y="3242216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Dynamic data access object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9847BC0D-A5FA-49B5-96C9-9353EFB4C6F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013408" y="3443442"/>
            <a:ext cx="1104432" cy="89756"/>
          </a:xfrm>
          <a:prstGeom prst="curvedConnector4">
            <a:avLst>
              <a:gd name="adj1" fmla="val 23035"/>
              <a:gd name="adj2" fmla="val 354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ight Brace 165">
            <a:extLst>
              <a:ext uri="{FF2B5EF4-FFF2-40B4-BE49-F238E27FC236}">
                <a16:creationId xmlns:a16="http://schemas.microsoft.com/office/drawing/2014/main" id="{6138D9BC-3774-437C-8945-52A518E37420}"/>
              </a:ext>
            </a:extLst>
          </p:cNvPr>
          <p:cNvSpPr/>
          <p:nvPr/>
        </p:nvSpPr>
        <p:spPr>
          <a:xfrm>
            <a:off x="6144865" y="4304521"/>
            <a:ext cx="234765" cy="152704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5FACC61-09AD-4BC6-8EB7-4F4AC8417506}"/>
              </a:ext>
            </a:extLst>
          </p:cNvPr>
          <p:cNvCxnSpPr>
            <a:cxnSpLocks/>
          </p:cNvCxnSpPr>
          <p:nvPr/>
        </p:nvCxnSpPr>
        <p:spPr>
          <a:xfrm flipH="1" flipV="1">
            <a:off x="1711984" y="5047263"/>
            <a:ext cx="1082612" cy="1156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120D0E0-BB23-411E-A8F5-C8A7ED165BE8}"/>
              </a:ext>
            </a:extLst>
          </p:cNvPr>
          <p:cNvSpPr txBox="1"/>
          <p:nvPr/>
        </p:nvSpPr>
        <p:spPr>
          <a:xfrm>
            <a:off x="1771349" y="5400492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B4B8352C-2F92-4F4C-84CA-E27F344A9A26}"/>
              </a:ext>
            </a:extLst>
          </p:cNvPr>
          <p:cNvCxnSpPr>
            <a:cxnSpLocks/>
            <a:stCxn id="166" idx="1"/>
          </p:cNvCxnSpPr>
          <p:nvPr/>
        </p:nvCxnSpPr>
        <p:spPr>
          <a:xfrm rot="10800000" flipH="1">
            <a:off x="6379629" y="3920847"/>
            <a:ext cx="1427391" cy="1147198"/>
          </a:xfrm>
          <a:prstGeom prst="curvedConnector3">
            <a:avLst>
              <a:gd name="adj1" fmla="val 980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5C87B251-E4D6-4973-9FCD-AC384C5A7509}"/>
              </a:ext>
            </a:extLst>
          </p:cNvPr>
          <p:cNvCxnSpPr>
            <a:cxnSpLocks/>
          </p:cNvCxnSpPr>
          <p:nvPr/>
        </p:nvCxnSpPr>
        <p:spPr>
          <a:xfrm rot="10800000">
            <a:off x="8175560" y="3539853"/>
            <a:ext cx="540000" cy="1063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Data 226">
            <a:extLst>
              <a:ext uri="{FF2B5EF4-FFF2-40B4-BE49-F238E27FC236}">
                <a16:creationId xmlns:a16="http://schemas.microsoft.com/office/drawing/2014/main" id="{C1B8B7D4-1B96-4D80-9217-25455B63FC0D}"/>
              </a:ext>
            </a:extLst>
          </p:cNvPr>
          <p:cNvSpPr/>
          <p:nvPr/>
        </p:nvSpPr>
        <p:spPr>
          <a:xfrm>
            <a:off x="6911211" y="3182883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Entity specific DAO</a:t>
            </a:r>
          </a:p>
        </p:txBody>
      </p: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746507A2-D6A8-47B5-94BA-4058ACFD7848}"/>
              </a:ext>
            </a:extLst>
          </p:cNvPr>
          <p:cNvCxnSpPr>
            <a:cxnSpLocks/>
          </p:cNvCxnSpPr>
          <p:nvPr/>
        </p:nvCxnSpPr>
        <p:spPr>
          <a:xfrm rot="10800000">
            <a:off x="6495944" y="2922025"/>
            <a:ext cx="628150" cy="260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Curved 283">
            <a:extLst>
              <a:ext uri="{FF2B5EF4-FFF2-40B4-BE49-F238E27FC236}">
                <a16:creationId xmlns:a16="http://schemas.microsoft.com/office/drawing/2014/main" id="{A52A5DEA-E7A8-4E53-A234-B454DA01F3EF}"/>
              </a:ext>
            </a:extLst>
          </p:cNvPr>
          <p:cNvCxnSpPr>
            <a:cxnSpLocks/>
          </p:cNvCxnSpPr>
          <p:nvPr/>
        </p:nvCxnSpPr>
        <p:spPr>
          <a:xfrm rot="5400000">
            <a:off x="6429195" y="3987596"/>
            <a:ext cx="1019906" cy="8864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6ED51FE6-9F9B-4E8B-9B39-25DA5B17BBA4}"/>
              </a:ext>
            </a:extLst>
          </p:cNvPr>
          <p:cNvCxnSpPr>
            <a:cxnSpLocks/>
          </p:cNvCxnSpPr>
          <p:nvPr/>
        </p:nvCxnSpPr>
        <p:spPr>
          <a:xfrm>
            <a:off x="8280330" y="3344709"/>
            <a:ext cx="468000" cy="101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2104011-859F-48EC-BA06-CD177E83E9B8}"/>
              </a:ext>
            </a:extLst>
          </p:cNvPr>
          <p:cNvSpPr/>
          <p:nvPr/>
        </p:nvSpPr>
        <p:spPr>
          <a:xfrm>
            <a:off x="7748288" y="2332876"/>
            <a:ext cx="1064084" cy="4977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Model entity</a:t>
            </a:r>
          </a:p>
        </p:txBody>
      </p:sp>
      <p:cxnSp>
        <p:nvCxnSpPr>
          <p:cNvPr id="341" name="Connector: Curved 340">
            <a:extLst>
              <a:ext uri="{FF2B5EF4-FFF2-40B4-BE49-F238E27FC236}">
                <a16:creationId xmlns:a16="http://schemas.microsoft.com/office/drawing/2014/main" id="{921F8958-4952-4D3C-863F-AE1EB1D81B09}"/>
              </a:ext>
            </a:extLst>
          </p:cNvPr>
          <p:cNvCxnSpPr>
            <a:cxnSpLocks/>
            <a:stCxn id="227" idx="1"/>
          </p:cNvCxnSpPr>
          <p:nvPr/>
        </p:nvCxnSpPr>
        <p:spPr>
          <a:xfrm rot="5400000" flipH="1" flipV="1">
            <a:off x="7594045" y="2838786"/>
            <a:ext cx="352277" cy="3359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4E2DC10F-C27B-42CA-BC2B-B89D30E89CFA}"/>
              </a:ext>
            </a:extLst>
          </p:cNvPr>
          <p:cNvCxnSpPr>
            <a:cxnSpLocks/>
            <a:stCxn id="340" idx="2"/>
          </p:cNvCxnSpPr>
          <p:nvPr/>
        </p:nvCxnSpPr>
        <p:spPr>
          <a:xfrm rot="5400000">
            <a:off x="7994959" y="2844578"/>
            <a:ext cx="299346" cy="2713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9EBB80A-1292-4171-B861-3BCD09603207}"/>
              </a:ext>
            </a:extLst>
          </p:cNvPr>
          <p:cNvSpPr/>
          <p:nvPr/>
        </p:nvSpPr>
        <p:spPr>
          <a:xfrm>
            <a:off x="3123420" y="2277043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Report service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299797F-8B3B-4552-8204-46E6E9786E67}"/>
              </a:ext>
            </a:extLst>
          </p:cNvPr>
          <p:cNvSpPr/>
          <p:nvPr/>
        </p:nvSpPr>
        <p:spPr>
          <a:xfrm>
            <a:off x="4436247" y="2898310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DE465007-D549-4B4D-B932-C05030D939A2}"/>
              </a:ext>
            </a:extLst>
          </p:cNvPr>
          <p:cNvCxnSpPr>
            <a:cxnSpLocks/>
            <a:stCxn id="352" idx="2"/>
            <a:endCxn id="368" idx="1"/>
          </p:cNvCxnSpPr>
          <p:nvPr/>
        </p:nvCxnSpPr>
        <p:spPr>
          <a:xfrm>
            <a:off x="3655462" y="2774770"/>
            <a:ext cx="780785" cy="372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B27BCB7-1FC5-49CE-84C0-14153EF84505}"/>
              </a:ext>
            </a:extLst>
          </p:cNvPr>
          <p:cNvSpPr/>
          <p:nvPr/>
        </p:nvSpPr>
        <p:spPr>
          <a:xfrm>
            <a:off x="4449197" y="2312026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4BC79EB-4899-494D-8A42-C10FEEB2AFA0}"/>
              </a:ext>
            </a:extLst>
          </p:cNvPr>
          <p:cNvCxnSpPr>
            <a:cxnSpLocks/>
            <a:stCxn id="352" idx="3"/>
            <a:endCxn id="375" idx="1"/>
          </p:cNvCxnSpPr>
          <p:nvPr/>
        </p:nvCxnSpPr>
        <p:spPr>
          <a:xfrm>
            <a:off x="4187504" y="2525907"/>
            <a:ext cx="261693" cy="34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191E31C4-EFEF-4D61-82D2-092FAFD8885A}"/>
              </a:ext>
            </a:extLst>
          </p:cNvPr>
          <p:cNvSpPr txBox="1"/>
          <p:nvPr/>
        </p:nvSpPr>
        <p:spPr>
          <a:xfrm>
            <a:off x="1602936" y="4081465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7502C45-A6AD-4DF4-B25A-5477C43DD5C3}"/>
              </a:ext>
            </a:extLst>
          </p:cNvPr>
          <p:cNvSpPr/>
          <p:nvPr/>
        </p:nvSpPr>
        <p:spPr>
          <a:xfrm>
            <a:off x="3428519" y="5292845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Admin panel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AE8137-C7CA-4925-B591-5CFE19E56476}"/>
              </a:ext>
            </a:extLst>
          </p:cNvPr>
          <p:cNvCxnSpPr>
            <a:cxnSpLocks/>
            <a:stCxn id="35" idx="3"/>
            <a:endCxn id="65" idx="0"/>
          </p:cNvCxnSpPr>
          <p:nvPr/>
        </p:nvCxnSpPr>
        <p:spPr>
          <a:xfrm>
            <a:off x="2036985" y="3013015"/>
            <a:ext cx="1923576" cy="2279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EF1D4-4AB4-485B-BC46-637A917249B9}"/>
              </a:ext>
            </a:extLst>
          </p:cNvPr>
          <p:cNvSpPr/>
          <p:nvPr/>
        </p:nvSpPr>
        <p:spPr>
          <a:xfrm>
            <a:off x="4850163" y="5043981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57AD15C-81D8-4E84-A079-6DCA966E1F7A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>
          <a:xfrm flipV="1">
            <a:off x="4492603" y="5292845"/>
            <a:ext cx="357560" cy="248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78B1B8B-343A-4384-BECE-E03BCDB58FCC}"/>
              </a:ext>
            </a:extLst>
          </p:cNvPr>
          <p:cNvSpPr txBox="1"/>
          <p:nvPr/>
        </p:nvSpPr>
        <p:spPr>
          <a:xfrm>
            <a:off x="-20850" y="1400187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377483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552</Words>
  <Application>Microsoft Office PowerPoint</Application>
  <PresentationFormat>Widescreen</PresentationFormat>
  <Paragraphs>147</Paragraphs>
  <Slides>8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Greenfield (Student)</dc:creator>
  <cp:lastModifiedBy>George Greenfield (Student)</cp:lastModifiedBy>
  <cp:revision>124</cp:revision>
  <dcterms:created xsi:type="dcterms:W3CDTF">2020-12-15T13:32:48Z</dcterms:created>
  <dcterms:modified xsi:type="dcterms:W3CDTF">2020-12-16T15:53:37Z</dcterms:modified>
</cp:coreProperties>
</file>