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19ATF72/AAA-documentation" TargetMode="External"/><Relationship Id="rId4" Type="http://schemas.openxmlformats.org/officeDocument/2006/relationships/hyperlink" Target="https://github.com/19ATF72/AAA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/>
          <p:cNvPicPr/>
          <p:nvPr/>
        </p:nvPicPr>
        <p:blipFill>
          <a:blip r:embed="rId2"/>
          <a:stretch/>
        </p:blipFill>
        <p:spPr>
          <a:xfrm>
            <a:off x="-322560" y="-151200"/>
            <a:ext cx="6763320" cy="6756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5400" b="0" strike="noStrike" spc="-1">
                <a:solidFill>
                  <a:srgbClr val="43819A"/>
                </a:solidFill>
                <a:latin typeface="Trebuchet MS"/>
              </a:rPr>
              <a:t>SmartCare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06960" y="4050720"/>
            <a:ext cx="7766280" cy="22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rgbClr val="808080"/>
                </a:solidFill>
                <a:latin typeface="Trebuchet MS"/>
              </a:rPr>
              <a:t>Sprint 2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808080"/>
                </a:solidFill>
                <a:latin typeface="Trebuchet MS"/>
              </a:rPr>
              <a:t>Rob – Product Manger</a:t>
            </a:r>
            <a:endParaRPr lang="en-GB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808080"/>
                </a:solidFill>
                <a:latin typeface="Trebuchet MS"/>
              </a:rPr>
              <a:t>Rodrigo &amp; Micah - Lead Developers </a:t>
            </a:r>
            <a:endParaRPr lang="en-GB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808080"/>
                </a:solidFill>
                <a:latin typeface="Trebuchet MS"/>
              </a:rPr>
              <a:t>James &amp; George – Testers &amp; Architecture Designers 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Solutions Architecture Diagrams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38" name="Picture 10"/>
          <p:cNvPicPr/>
          <p:nvPr/>
        </p:nvPicPr>
        <p:blipFill>
          <a:blip r:embed="rId2"/>
          <a:stretch/>
        </p:blipFill>
        <p:spPr>
          <a:xfrm>
            <a:off x="2493360" y="3874680"/>
            <a:ext cx="4706280" cy="28569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38960" y="648000"/>
            <a:ext cx="797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Login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984000" y="643320"/>
            <a:ext cx="97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Patient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35280" y="5107320"/>
            <a:ext cx="1312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Employee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6896520" y="954360"/>
            <a:ext cx="4438800" cy="30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4"/>
          <a:stretch/>
        </p:blipFill>
        <p:spPr>
          <a:xfrm>
            <a:off x="159120" y="990720"/>
            <a:ext cx="5888520" cy="28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Solutions Architecture Diagrams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80000" y="3024000"/>
            <a:ext cx="908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Admin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2160000" y="725400"/>
            <a:ext cx="5975640" cy="597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Sequence Diagram Example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48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2191400" cy="690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" y="475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Uncompleted Tasks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27560" y="1708560"/>
            <a:ext cx="8596080" cy="39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latin typeface="Trebuchet MS"/>
              </a:rPr>
              <a:t>Front End development </a:t>
            </a:r>
            <a:endParaRPr lang="en-GB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latin typeface="Trebuchet MS"/>
              </a:rPr>
              <a:t>Extend on the current functionality increasing the UX. (Micah and George) </a:t>
            </a:r>
            <a:endParaRPr lang="en-GB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latin typeface="Trebuchet MS"/>
              </a:rPr>
              <a:t>This includes development and refactoring of all the .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rebuchet MS"/>
              </a:rPr>
              <a:t>jsp</a:t>
            </a:r>
            <a:r>
              <a:rPr lang="en-GB" sz="1600" b="0" strike="noStrike" spc="-1" dirty="0">
                <a:solidFill>
                  <a:srgbClr val="404040"/>
                </a:solidFill>
                <a:latin typeface="Trebuchet MS"/>
              </a:rPr>
              <a:t> files mentioned in the solutions architecture diagram. </a:t>
            </a:r>
            <a:endParaRPr lang="en-GB" sz="16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latin typeface="Trebuchet MS"/>
              </a:rPr>
              <a:t>Refactoring of back end to encapsulate data into models. (Rob and Rodrigo)</a:t>
            </a:r>
            <a:endParaRPr lang="en-GB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latin typeface="Trebuchet MS"/>
              </a:rPr>
              <a:t>Refactoring to have consistent variable names/formatting. (Rob and Rodrigo)</a:t>
            </a:r>
            <a:endParaRPr lang="en-GB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latin typeface="Trebuchet MS"/>
              </a:rPr>
              <a:t>Create Integration tests (George, James and Rodrigo)</a:t>
            </a:r>
            <a:endParaRPr lang="en-GB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latin typeface="Trebuchet MS"/>
              </a:rPr>
              <a:t>Develop on Unit Tests using features like mocking (George, James and Rob)</a:t>
            </a:r>
            <a:endParaRPr lang="en-GB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latin typeface="Trebuchet MS"/>
              </a:rPr>
              <a:t>Implement CI (Rob and James)</a:t>
            </a:r>
            <a:endParaRPr lang="en-GB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1" strike="noStrike" spc="-1" dirty="0">
                <a:solidFill>
                  <a:srgbClr val="404040"/>
                </a:solidFill>
                <a:latin typeface="Trebuchet MS"/>
              </a:rPr>
              <a:t>The last 5-6/14 test cases completed (Completed 8-9/14).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1800" b="0" strike="noStrike" spc="-1" dirty="0">
              <a:latin typeface="Arial"/>
            </a:endParaRPr>
          </a:p>
        </p:txBody>
      </p:sp>
      <p:pic>
        <p:nvPicPr>
          <p:cNvPr id="151" name="Picture 4"/>
          <p:cNvPicPr/>
          <p:nvPr/>
        </p:nvPicPr>
        <p:blipFill>
          <a:blip r:embed="rId2"/>
          <a:stretch/>
        </p:blipFill>
        <p:spPr>
          <a:xfrm>
            <a:off x="4896000" y="144000"/>
            <a:ext cx="1704240" cy="1835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360" y="47520"/>
            <a:ext cx="5579280" cy="11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43819A"/>
                </a:solidFill>
                <a:latin typeface="Trebuchet MS"/>
              </a:rPr>
              <a:t>Updated Database Design</a:t>
            </a:r>
            <a:endParaRPr lang="en-GB" sz="3600" b="0" strike="noStrike" spc="-1" dirty="0">
              <a:latin typeface="Aria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576000" y="1566360"/>
            <a:ext cx="3065760" cy="41212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4032000" y="846360"/>
            <a:ext cx="97934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1836000" y="684000"/>
            <a:ext cx="2879640" cy="381312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3"/>
          <a:stretch/>
        </p:blipFill>
        <p:spPr>
          <a:xfrm>
            <a:off x="5616000" y="602640"/>
            <a:ext cx="2879640" cy="390996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2016720" y="4824720"/>
            <a:ext cx="215892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Link:</a:t>
            </a:r>
            <a:br/>
            <a:r>
              <a:rPr lang="en-GB" sz="1600" b="1" u="sng" strike="noStrike" spc="-1">
                <a:solidFill>
                  <a:srgbClr val="0000FF"/>
                </a:solidFill>
                <a:uFillTx/>
                <a:latin typeface="Times New Roman"/>
                <a:ea typeface="DejaVu Sans"/>
                <a:hlinkClick r:id="rId4"/>
              </a:rPr>
              <a:t>https://github.com/19ATF72/AAA-project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976720" y="4777560"/>
            <a:ext cx="2086920" cy="98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Documentation Link:</a:t>
            </a:r>
            <a:endParaRPr lang="en-GB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500" b="1" u="sng" strike="noStrike" spc="-1">
                <a:solidFill>
                  <a:srgbClr val="0000FF"/>
                </a:solidFill>
                <a:uFillTx/>
                <a:latin typeface="Times New Roman"/>
                <a:ea typeface="DejaVu Sans"/>
                <a:hlinkClick r:id="rId5"/>
              </a:rPr>
              <a:t>https://github.com/19ATF72/AAA-documentation</a:t>
            </a:r>
            <a:endParaRPr lang="en-GB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8680" y="1195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F81BD"/>
                </a:solidFill>
                <a:latin typeface="Trebuchet MS"/>
              </a:rPr>
              <a:t>Sprint 2 Backlog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3999" y="1080000"/>
            <a:ext cx="2328361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500" b="1" strike="noStrike" spc="-1" dirty="0">
                <a:solidFill>
                  <a:srgbClr val="404040"/>
                </a:solidFill>
                <a:latin typeface="Trebuchet MS"/>
              </a:rPr>
              <a:t>Backend Model </a:t>
            </a:r>
            <a:endParaRPr lang="en-GB" sz="1500" b="0" strike="noStrike" spc="-1" dirty="0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16560" y="1274040"/>
            <a:ext cx="4372200" cy="52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Login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New user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Delete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Login</a:t>
            </a:r>
            <a:endParaRPr lang="en-GB" sz="9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Patient Controller</a:t>
            </a: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	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Book Appointment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Check Prescription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View Appointment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Make Payment </a:t>
            </a:r>
            <a:endParaRPr lang="en-GB" sz="9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Staff Controller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View Appointment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Offer Prescription</a:t>
            </a:r>
            <a:endParaRPr lang="en-GB" sz="9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Admin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Approve User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CRUD users/organisations/appointments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Manage Accounts</a:t>
            </a:r>
            <a:endParaRPr lang="en-GB" sz="9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Report Service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Calculate Turn Over 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Generate Surgery Invoice </a:t>
            </a:r>
            <a:endParaRPr lang="en-GB" sz="900" b="0" strike="noStrike" spc="-1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7713000" y="1527480"/>
            <a:ext cx="1646640" cy="322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All required frontend functionality to test the backend development.</a:t>
            </a:r>
            <a:endParaRPr lang="en-GB" sz="9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Unit tests throughout the project.</a:t>
            </a:r>
            <a:endParaRPr lang="en-GB" sz="9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Create comprehensive system architecture diagrams.</a:t>
            </a:r>
            <a:endParaRPr lang="en-GB" sz="900" b="0" strike="noStrike" spc="-1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7704000" y="3672000"/>
            <a:ext cx="1646640" cy="322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Complete 7 (50%) required test cases.</a:t>
            </a:r>
            <a:endParaRPr lang="en-GB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900" b="0" strike="noStrike" spc="-1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612000" y="1537920"/>
            <a:ext cx="3776760" cy="52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Data Access Objects:</a:t>
            </a:r>
            <a:endParaRPr lang="en-GB" sz="9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DynamicDAO</a:t>
            </a:r>
            <a:r>
              <a:rPr lang="en-GB" sz="9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(Allows access of DB for initial development) </a:t>
            </a:r>
            <a:endParaRPr lang="en-GB" sz="9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9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SpecifcDAOs</a:t>
            </a:r>
            <a:r>
              <a:rPr lang="en-GB" sz="9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(Will be added once refactored)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	List (patient) 	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	Organisation (lists orgs)	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	Employee 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	Booking 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9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9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Models Entity's 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Patient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Organisation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Employee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Booking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Report	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9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9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Model Service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Report </a:t>
            </a:r>
            <a:endParaRPr lang="en-GB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9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Booking</a:t>
            </a:r>
            <a:endParaRPr lang="en-GB" sz="900" b="0" strike="noStrike" spc="-1" dirty="0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4387320" y="1080000"/>
            <a:ext cx="23443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5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Backend Controller </a:t>
            </a:r>
            <a:endParaRPr lang="en-GB" sz="1500" b="0" strike="noStrike" spc="-1" dirty="0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7776000" y="1065600"/>
            <a:ext cx="170136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5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Additional</a:t>
            </a:r>
            <a:r>
              <a:rPr lang="en-GB" sz="1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15560" y="7200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Sprint 2 Burndown chart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432000" y="864000"/>
            <a:ext cx="8799840" cy="531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4000" y="1195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Updated Gantt Chart For Sprint 3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2"/>
          <a:stretch/>
        </p:blipFill>
        <p:spPr>
          <a:xfrm>
            <a:off x="396000" y="1148760"/>
            <a:ext cx="9251640" cy="428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3"/>
          <p:cNvPicPr/>
          <p:nvPr/>
        </p:nvPicPr>
        <p:blipFill>
          <a:blip r:embed="rId2"/>
          <a:stretch/>
        </p:blipFill>
        <p:spPr>
          <a:xfrm>
            <a:off x="72000" y="936000"/>
            <a:ext cx="7343640" cy="53373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-42840" y="72000"/>
            <a:ext cx="101944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F81BD"/>
                </a:solidFill>
                <a:latin typeface="Trebuchet MS"/>
              </a:rPr>
              <a:t>Kanban Board Showing Current Progress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26" name="Picture 5"/>
          <p:cNvPicPr/>
          <p:nvPr/>
        </p:nvPicPr>
        <p:blipFill>
          <a:blip r:embed="rId3"/>
          <a:stretch/>
        </p:blipFill>
        <p:spPr>
          <a:xfrm>
            <a:off x="7632000" y="1337040"/>
            <a:ext cx="2231640" cy="413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7560" y="1915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Completed Test Cases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864000" y="1130760"/>
            <a:ext cx="7980840" cy="484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" y="36000"/>
            <a:ext cx="112024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MVC Top Level Overview of Architecture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INSERT BEFORE MEETING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32" name="Picture 3"/>
          <p:cNvPicPr/>
          <p:nvPr/>
        </p:nvPicPr>
        <p:blipFill>
          <a:blip r:embed="rId2"/>
          <a:stretch/>
        </p:blipFill>
        <p:spPr>
          <a:xfrm>
            <a:off x="677160" y="1684800"/>
            <a:ext cx="7973640" cy="43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" y="0"/>
            <a:ext cx="109144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System Overview: </a:t>
            </a:r>
            <a:br/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Component Architecture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34" name="Picture 3"/>
          <p:cNvPicPr/>
          <p:nvPr/>
        </p:nvPicPr>
        <p:blipFill>
          <a:blip r:embed="rId2"/>
          <a:stretch/>
        </p:blipFill>
        <p:spPr>
          <a:xfrm>
            <a:off x="607680" y="1761840"/>
            <a:ext cx="8239680" cy="463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System Overview: </a:t>
            </a:r>
            <a:br/>
            <a:r>
              <a:rPr lang="en-GB" sz="3600" b="0" strike="noStrike" spc="-1">
                <a:solidFill>
                  <a:srgbClr val="43819A"/>
                </a:solidFill>
                <a:latin typeface="Trebuchet MS"/>
              </a:rPr>
              <a:t>Component Architecture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36" name="Picture 4"/>
          <p:cNvPicPr/>
          <p:nvPr/>
        </p:nvPicPr>
        <p:blipFill>
          <a:blip r:embed="rId2"/>
          <a:stretch/>
        </p:blipFill>
        <p:spPr>
          <a:xfrm>
            <a:off x="677160" y="1930320"/>
            <a:ext cx="8225280" cy="46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362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Barclay (Student)</dc:creator>
  <dc:description/>
  <cp:lastModifiedBy>Robert Barclay (Student)</cp:lastModifiedBy>
  <cp:revision>26</cp:revision>
  <dcterms:created xsi:type="dcterms:W3CDTF">2020-12-15T12:27:58Z</dcterms:created>
  <dcterms:modified xsi:type="dcterms:W3CDTF">2020-12-17T11:26:50Z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