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62" r:id="rId3"/>
    <p:sldId id="263" r:id="rId4"/>
    <p:sldId id="265" r:id="rId5"/>
    <p:sldId id="269" r:id="rId6"/>
    <p:sldId id="266" r:id="rId7"/>
  </p:sldIdLst>
  <p:sldSz cx="7556500" cy="10693400"/>
  <p:notesSz cx="6888163" cy="1002188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p:scale>
          <a:sx n="100" d="100"/>
          <a:sy n="100" d="100"/>
        </p:scale>
        <p:origin x="1038" y="-2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1750055"/>
            <a:ext cx="6423025" cy="3722887"/>
          </a:xfrm>
        </p:spPr>
        <p:txBody>
          <a:bodyPr anchor="b"/>
          <a:lstStyle>
            <a:lvl1pPr algn="ctr">
              <a:defRPr sz="4958"/>
            </a:lvl1pPr>
          </a:lstStyle>
          <a:p>
            <a:r>
              <a:rPr lang="en-US"/>
              <a:t>Click to edit Master title style</a:t>
            </a:r>
            <a:endParaRPr lang="en-US" dirty="0"/>
          </a:p>
        </p:txBody>
      </p:sp>
      <p:sp>
        <p:nvSpPr>
          <p:cNvPr id="3" name="Subtitle 2"/>
          <p:cNvSpPr>
            <a:spLocks noGrp="1"/>
          </p:cNvSpPr>
          <p:nvPr>
            <p:ph type="subTitle" idx="1"/>
          </p:nvPr>
        </p:nvSpPr>
        <p:spPr>
          <a:xfrm>
            <a:off x="944563" y="5616511"/>
            <a:ext cx="5667375" cy="2581762"/>
          </a:xfrm>
        </p:spPr>
        <p:txBody>
          <a:bodyPr/>
          <a:lstStyle>
            <a:lvl1pPr marL="0" indent="0" algn="ctr">
              <a:buNone/>
              <a:defRPr sz="1983"/>
            </a:lvl1pPr>
            <a:lvl2pPr marL="377830" indent="0" algn="ctr">
              <a:buNone/>
              <a:defRPr sz="1653"/>
            </a:lvl2pPr>
            <a:lvl3pPr marL="755660" indent="0" algn="ctr">
              <a:buNone/>
              <a:defRPr sz="1488"/>
            </a:lvl3pPr>
            <a:lvl4pPr marL="1133490" indent="0" algn="ctr">
              <a:buNone/>
              <a:defRPr sz="1322"/>
            </a:lvl4pPr>
            <a:lvl5pPr marL="1511320" indent="0" algn="ctr">
              <a:buNone/>
              <a:defRPr sz="1322"/>
            </a:lvl5pPr>
            <a:lvl6pPr marL="1889150" indent="0" algn="ctr">
              <a:buNone/>
              <a:defRPr sz="1322"/>
            </a:lvl6pPr>
            <a:lvl7pPr marL="2266980" indent="0" algn="ctr">
              <a:buNone/>
              <a:defRPr sz="1322"/>
            </a:lvl7pPr>
            <a:lvl8pPr marL="2644811" indent="0" algn="ctr">
              <a:buNone/>
              <a:defRPr sz="1322"/>
            </a:lvl8pPr>
            <a:lvl9pPr marL="3022641" indent="0" algn="ctr">
              <a:buNone/>
              <a:defRPr sz="132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EEF080-1E6D-4CB8-BC86-603455C306F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227255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EF080-1E6D-4CB8-BC86-603455C306F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913943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7621" y="569325"/>
            <a:ext cx="1629370"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510" y="569325"/>
            <a:ext cx="4793655"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EF080-1E6D-4CB8-BC86-603455C306F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505761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EEF080-1E6D-4CB8-BC86-603455C306F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373860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574" y="2665927"/>
            <a:ext cx="6517481" cy="4448157"/>
          </a:xfrm>
        </p:spPr>
        <p:txBody>
          <a:bodyPr anchor="b"/>
          <a:lstStyle>
            <a:lvl1pPr>
              <a:defRPr sz="4958"/>
            </a:lvl1pPr>
          </a:lstStyle>
          <a:p>
            <a:r>
              <a:rPr lang="en-US"/>
              <a:t>Click to edit Master title style</a:t>
            </a:r>
            <a:endParaRPr lang="en-US" dirty="0"/>
          </a:p>
        </p:txBody>
      </p:sp>
      <p:sp>
        <p:nvSpPr>
          <p:cNvPr id="3" name="Text Placeholder 2"/>
          <p:cNvSpPr>
            <a:spLocks noGrp="1"/>
          </p:cNvSpPr>
          <p:nvPr>
            <p:ph type="body" idx="1"/>
          </p:nvPr>
        </p:nvSpPr>
        <p:spPr>
          <a:xfrm>
            <a:off x="515574" y="7156165"/>
            <a:ext cx="6517481" cy="2339180"/>
          </a:xfrm>
        </p:spPr>
        <p:txBody>
          <a:bodyPr/>
          <a:lstStyle>
            <a:lvl1pPr marL="0" indent="0">
              <a:buNone/>
              <a:defRPr sz="1983">
                <a:solidFill>
                  <a:schemeClr val="tx1"/>
                </a:solidFill>
              </a:defRPr>
            </a:lvl1pPr>
            <a:lvl2pPr marL="377830" indent="0">
              <a:buNone/>
              <a:defRPr sz="1653">
                <a:solidFill>
                  <a:schemeClr val="tx1">
                    <a:tint val="75000"/>
                  </a:schemeClr>
                </a:solidFill>
              </a:defRPr>
            </a:lvl2pPr>
            <a:lvl3pPr marL="755660" indent="0">
              <a:buNone/>
              <a:defRPr sz="1488">
                <a:solidFill>
                  <a:schemeClr val="tx1">
                    <a:tint val="75000"/>
                  </a:schemeClr>
                </a:solidFill>
              </a:defRPr>
            </a:lvl3pPr>
            <a:lvl4pPr marL="1133490" indent="0">
              <a:buNone/>
              <a:defRPr sz="1322">
                <a:solidFill>
                  <a:schemeClr val="tx1">
                    <a:tint val="75000"/>
                  </a:schemeClr>
                </a:solidFill>
              </a:defRPr>
            </a:lvl4pPr>
            <a:lvl5pPr marL="1511320" indent="0">
              <a:buNone/>
              <a:defRPr sz="1322">
                <a:solidFill>
                  <a:schemeClr val="tx1">
                    <a:tint val="75000"/>
                  </a:schemeClr>
                </a:solidFill>
              </a:defRPr>
            </a:lvl5pPr>
            <a:lvl6pPr marL="1889150" indent="0">
              <a:buNone/>
              <a:defRPr sz="1322">
                <a:solidFill>
                  <a:schemeClr val="tx1">
                    <a:tint val="75000"/>
                  </a:schemeClr>
                </a:solidFill>
              </a:defRPr>
            </a:lvl6pPr>
            <a:lvl7pPr marL="2266980" indent="0">
              <a:buNone/>
              <a:defRPr sz="1322">
                <a:solidFill>
                  <a:schemeClr val="tx1">
                    <a:tint val="75000"/>
                  </a:schemeClr>
                </a:solidFill>
              </a:defRPr>
            </a:lvl7pPr>
            <a:lvl8pPr marL="2644811" indent="0">
              <a:buNone/>
              <a:defRPr sz="1322">
                <a:solidFill>
                  <a:schemeClr val="tx1">
                    <a:tint val="75000"/>
                  </a:schemeClr>
                </a:solidFill>
              </a:defRPr>
            </a:lvl8pPr>
            <a:lvl9pPr marL="3022641" indent="0">
              <a:buNone/>
              <a:defRPr sz="13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EEF080-1E6D-4CB8-BC86-603455C306FB}" type="datetimeFigureOut">
              <a:rPr lang="en-IN" smtClean="0"/>
              <a:t>22-11-2021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798102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509" y="2846623"/>
            <a:ext cx="321151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5478" y="2846623"/>
            <a:ext cx="321151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EEF080-1E6D-4CB8-BC86-603455C306F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36375609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494" y="569327"/>
            <a:ext cx="6517481"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495" y="2621369"/>
            <a:ext cx="3196753"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520495" y="3906061"/>
            <a:ext cx="31967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5478" y="2621369"/>
            <a:ext cx="3212497" cy="1284692"/>
          </a:xfrm>
        </p:spPr>
        <p:txBody>
          <a:bodyPr anchor="b"/>
          <a:lstStyle>
            <a:lvl1pPr marL="0" indent="0">
              <a:buNone/>
              <a:defRPr sz="1983" b="1"/>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825478" y="3906061"/>
            <a:ext cx="3212497"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EEF080-1E6D-4CB8-BC86-603455C306FB}" type="datetimeFigureOut">
              <a:rPr lang="en-IN" smtClean="0"/>
              <a:t>22-11-2021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96990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EEF080-1E6D-4CB8-BC86-603455C306FB}" type="datetimeFigureOut">
              <a:rPr lang="en-IN" smtClean="0"/>
              <a:t>22-11-2021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418004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EEF080-1E6D-4CB8-BC86-603455C306FB}" type="datetimeFigureOut">
              <a:rPr lang="en-IN" smtClean="0"/>
              <a:t>22-11-2021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676322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a:t>Click to edit Master title style</a:t>
            </a:r>
            <a:endParaRPr lang="en-US" dirty="0"/>
          </a:p>
        </p:txBody>
      </p:sp>
      <p:sp>
        <p:nvSpPr>
          <p:cNvPr id="3" name="Content Placeholder 2"/>
          <p:cNvSpPr>
            <a:spLocks noGrp="1"/>
          </p:cNvSpPr>
          <p:nvPr>
            <p:ph idx="1"/>
          </p:nvPr>
        </p:nvSpPr>
        <p:spPr>
          <a:xfrm>
            <a:off x="3212497" y="1539654"/>
            <a:ext cx="3825478" cy="7599245"/>
          </a:xfrm>
        </p:spPr>
        <p:txBody>
          <a:bodyPr/>
          <a:lstStyle>
            <a:lvl1pPr>
              <a:defRPr sz="2644"/>
            </a:lvl1pPr>
            <a:lvl2pPr>
              <a:defRPr sz="2314"/>
            </a:lvl2pPr>
            <a:lvl3pPr>
              <a:defRPr sz="1983"/>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5EEF080-1E6D-4CB8-BC86-603455C306F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402900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494" y="712893"/>
            <a:ext cx="2437168" cy="2495127"/>
          </a:xfrm>
        </p:spPr>
        <p:txBody>
          <a:bodyPr anchor="b"/>
          <a:lstStyle>
            <a:lvl1pPr>
              <a:defRPr sz="2644"/>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2497" y="1539654"/>
            <a:ext cx="3825478" cy="7599245"/>
          </a:xfrm>
        </p:spPr>
        <p:txBody>
          <a:bodyPr anchor="t"/>
          <a:lstStyle>
            <a:lvl1pPr marL="0" indent="0">
              <a:buNone/>
              <a:defRPr sz="2644"/>
            </a:lvl1pPr>
            <a:lvl2pPr marL="377830" indent="0">
              <a:buNone/>
              <a:defRPr sz="2314"/>
            </a:lvl2pPr>
            <a:lvl3pPr marL="755660" indent="0">
              <a:buNone/>
              <a:defRPr sz="1983"/>
            </a:lvl3pPr>
            <a:lvl4pPr marL="1133490" indent="0">
              <a:buNone/>
              <a:defRPr sz="1653"/>
            </a:lvl4pPr>
            <a:lvl5pPr marL="1511320" indent="0">
              <a:buNone/>
              <a:defRPr sz="1653"/>
            </a:lvl5pPr>
            <a:lvl6pPr marL="1889150" indent="0">
              <a:buNone/>
              <a:defRPr sz="1653"/>
            </a:lvl6pPr>
            <a:lvl7pPr marL="2266980" indent="0">
              <a:buNone/>
              <a:defRPr sz="1653"/>
            </a:lvl7pPr>
            <a:lvl8pPr marL="2644811" indent="0">
              <a:buNone/>
              <a:defRPr sz="1653"/>
            </a:lvl8pPr>
            <a:lvl9pPr marL="3022641"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494" y="3208020"/>
            <a:ext cx="2437168" cy="5943254"/>
          </a:xfrm>
        </p:spPr>
        <p:txBody>
          <a:bodyPr/>
          <a:lstStyle>
            <a:lvl1pPr marL="0" indent="0">
              <a:buNone/>
              <a:defRPr sz="1322"/>
            </a:lvl1pPr>
            <a:lvl2pPr marL="377830" indent="0">
              <a:buNone/>
              <a:defRPr sz="1157"/>
            </a:lvl2pPr>
            <a:lvl3pPr marL="755660" indent="0">
              <a:buNone/>
              <a:defRPr sz="992"/>
            </a:lvl3pPr>
            <a:lvl4pPr marL="1133490" indent="0">
              <a:buNone/>
              <a:defRPr sz="826"/>
            </a:lvl4pPr>
            <a:lvl5pPr marL="1511320" indent="0">
              <a:buNone/>
              <a:defRPr sz="826"/>
            </a:lvl5pPr>
            <a:lvl6pPr marL="1889150" indent="0">
              <a:buNone/>
              <a:defRPr sz="826"/>
            </a:lvl6pPr>
            <a:lvl7pPr marL="2266980" indent="0">
              <a:buNone/>
              <a:defRPr sz="826"/>
            </a:lvl7pPr>
            <a:lvl8pPr marL="2644811" indent="0">
              <a:buNone/>
              <a:defRPr sz="826"/>
            </a:lvl8pPr>
            <a:lvl9pPr marL="3022641" indent="0">
              <a:buNone/>
              <a:defRPr sz="826"/>
            </a:lvl9pPr>
          </a:lstStyle>
          <a:p>
            <a:pPr lvl="0"/>
            <a:r>
              <a:rPr lang="en-US"/>
              <a:t>Click to edit Master text styles</a:t>
            </a:r>
          </a:p>
        </p:txBody>
      </p:sp>
      <p:sp>
        <p:nvSpPr>
          <p:cNvPr id="5" name="Date Placeholder 4"/>
          <p:cNvSpPr>
            <a:spLocks noGrp="1"/>
          </p:cNvSpPr>
          <p:nvPr>
            <p:ph type="dt" sz="half" idx="10"/>
          </p:nvPr>
        </p:nvSpPr>
        <p:spPr/>
        <p:txBody>
          <a:bodyPr/>
          <a:lstStyle/>
          <a:p>
            <a:fld id="{15EEF080-1E6D-4CB8-BC86-603455C306FB}" type="datetimeFigureOut">
              <a:rPr lang="en-IN" smtClean="0"/>
              <a:t>22-11-2021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272840-E6ED-4B1F-B396-BB4AA6371750}" type="slidenum">
              <a:rPr lang="en-IN" smtClean="0"/>
              <a:t>‹#›</a:t>
            </a:fld>
            <a:endParaRPr lang="en-IN"/>
          </a:p>
        </p:txBody>
      </p:sp>
    </p:spTree>
    <p:extLst>
      <p:ext uri="{BB962C8B-B14F-4D97-AF65-F5344CB8AC3E}">
        <p14:creationId xmlns:p14="http://schemas.microsoft.com/office/powerpoint/2010/main" val="17714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510" y="569327"/>
            <a:ext cx="6517481"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510" y="2846623"/>
            <a:ext cx="6517481"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509" y="9911200"/>
            <a:ext cx="1700213" cy="569325"/>
          </a:xfrm>
          <a:prstGeom prst="rect">
            <a:avLst/>
          </a:prstGeom>
        </p:spPr>
        <p:txBody>
          <a:bodyPr vert="horz" lIns="91440" tIns="45720" rIns="91440" bIns="45720" rtlCol="0" anchor="ctr"/>
          <a:lstStyle>
            <a:lvl1pPr algn="l">
              <a:defRPr sz="992">
                <a:solidFill>
                  <a:schemeClr val="tx1">
                    <a:tint val="75000"/>
                  </a:schemeClr>
                </a:solidFill>
              </a:defRPr>
            </a:lvl1pPr>
          </a:lstStyle>
          <a:p>
            <a:fld id="{15EEF080-1E6D-4CB8-BC86-603455C306FB}" type="datetimeFigureOut">
              <a:rPr lang="en-IN" smtClean="0"/>
              <a:t>22-11-2021</a:t>
            </a:fld>
            <a:endParaRPr lang="en-IN"/>
          </a:p>
        </p:txBody>
      </p:sp>
      <p:sp>
        <p:nvSpPr>
          <p:cNvPr id="5" name="Footer Placeholder 4"/>
          <p:cNvSpPr>
            <a:spLocks noGrp="1"/>
          </p:cNvSpPr>
          <p:nvPr>
            <p:ph type="ftr" sz="quarter" idx="3"/>
          </p:nvPr>
        </p:nvSpPr>
        <p:spPr>
          <a:xfrm>
            <a:off x="2503091" y="9911200"/>
            <a:ext cx="2550319" cy="569325"/>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36778" y="9911200"/>
            <a:ext cx="1700213" cy="569325"/>
          </a:xfrm>
          <a:prstGeom prst="rect">
            <a:avLst/>
          </a:prstGeom>
        </p:spPr>
        <p:txBody>
          <a:bodyPr vert="horz" lIns="91440" tIns="45720" rIns="91440" bIns="45720" rtlCol="0" anchor="ctr"/>
          <a:lstStyle>
            <a:lvl1pPr algn="r">
              <a:defRPr sz="992">
                <a:solidFill>
                  <a:schemeClr val="tx1">
                    <a:tint val="75000"/>
                  </a:schemeClr>
                </a:solidFill>
              </a:defRPr>
            </a:lvl1pPr>
          </a:lstStyle>
          <a:p>
            <a:fld id="{8F272840-E6ED-4B1F-B396-BB4AA6371750}" type="slidenum">
              <a:rPr lang="en-IN" smtClean="0"/>
              <a:t>‹#›</a:t>
            </a:fld>
            <a:endParaRPr lang="en-IN"/>
          </a:p>
        </p:txBody>
      </p:sp>
    </p:spTree>
    <p:extLst>
      <p:ext uri="{BB962C8B-B14F-4D97-AF65-F5344CB8AC3E}">
        <p14:creationId xmlns:p14="http://schemas.microsoft.com/office/powerpoint/2010/main" val="12843507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755660" rtl="0" eaLnBrk="1" latinLnBrk="0" hangingPunct="1">
        <a:lnSpc>
          <a:spcPct val="90000"/>
        </a:lnSpc>
        <a:spcBef>
          <a:spcPct val="0"/>
        </a:spcBef>
        <a:buNone/>
        <a:defRPr sz="3636" kern="1200">
          <a:solidFill>
            <a:schemeClr val="tx1"/>
          </a:solidFill>
          <a:latin typeface="+mj-lt"/>
          <a:ea typeface="+mj-ea"/>
          <a:cs typeface="+mj-cs"/>
        </a:defRPr>
      </a:lvl1pPr>
    </p:titleStyle>
    <p:bodyStyle>
      <a:lvl1pPr marL="188915" indent="-188915" algn="l" defTabSz="755660" rtl="0" eaLnBrk="1" latinLnBrk="0" hangingPunct="1">
        <a:lnSpc>
          <a:spcPct val="90000"/>
        </a:lnSpc>
        <a:spcBef>
          <a:spcPts val="826"/>
        </a:spcBef>
        <a:buFont typeface="Arial" panose="020B0604020202020204" pitchFamily="34" charset="0"/>
        <a:buChar char="•"/>
        <a:defRPr sz="2314" kern="1200">
          <a:solidFill>
            <a:schemeClr val="tx1"/>
          </a:solidFill>
          <a:latin typeface="+mn-lt"/>
          <a:ea typeface="+mn-ea"/>
          <a:cs typeface="+mn-cs"/>
        </a:defRPr>
      </a:lvl1pPr>
      <a:lvl2pPr marL="566745" indent="-188915" algn="l" defTabSz="755660" rtl="0" eaLnBrk="1" latinLnBrk="0" hangingPunct="1">
        <a:lnSpc>
          <a:spcPct val="90000"/>
        </a:lnSpc>
        <a:spcBef>
          <a:spcPts val="413"/>
        </a:spcBef>
        <a:buFont typeface="Arial" panose="020B0604020202020204" pitchFamily="34" charset="0"/>
        <a:buChar char="•"/>
        <a:defRPr sz="1983" kern="1200">
          <a:solidFill>
            <a:schemeClr val="tx1"/>
          </a:solidFill>
          <a:latin typeface="+mn-lt"/>
          <a:ea typeface="+mn-ea"/>
          <a:cs typeface="+mn-cs"/>
        </a:defRPr>
      </a:lvl2pPr>
      <a:lvl3pPr marL="944575" indent="-188915" algn="l" defTabSz="755660"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40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23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065"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589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372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1556" indent="-188915" algn="l" defTabSz="755660"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660" rtl="0" eaLnBrk="1" latinLnBrk="0" hangingPunct="1">
        <a:defRPr sz="1488" kern="1200">
          <a:solidFill>
            <a:schemeClr val="tx1"/>
          </a:solidFill>
          <a:latin typeface="+mn-lt"/>
          <a:ea typeface="+mn-ea"/>
          <a:cs typeface="+mn-cs"/>
        </a:defRPr>
      </a:lvl1pPr>
      <a:lvl2pPr marL="377830" algn="l" defTabSz="755660" rtl="0" eaLnBrk="1" latinLnBrk="0" hangingPunct="1">
        <a:defRPr sz="1488" kern="1200">
          <a:solidFill>
            <a:schemeClr val="tx1"/>
          </a:solidFill>
          <a:latin typeface="+mn-lt"/>
          <a:ea typeface="+mn-ea"/>
          <a:cs typeface="+mn-cs"/>
        </a:defRPr>
      </a:lvl2pPr>
      <a:lvl3pPr marL="755660" algn="l" defTabSz="755660" rtl="0" eaLnBrk="1" latinLnBrk="0" hangingPunct="1">
        <a:defRPr sz="1488" kern="1200">
          <a:solidFill>
            <a:schemeClr val="tx1"/>
          </a:solidFill>
          <a:latin typeface="+mn-lt"/>
          <a:ea typeface="+mn-ea"/>
          <a:cs typeface="+mn-cs"/>
        </a:defRPr>
      </a:lvl3pPr>
      <a:lvl4pPr marL="1133490" algn="l" defTabSz="755660" rtl="0" eaLnBrk="1" latinLnBrk="0" hangingPunct="1">
        <a:defRPr sz="1488" kern="1200">
          <a:solidFill>
            <a:schemeClr val="tx1"/>
          </a:solidFill>
          <a:latin typeface="+mn-lt"/>
          <a:ea typeface="+mn-ea"/>
          <a:cs typeface="+mn-cs"/>
        </a:defRPr>
      </a:lvl4pPr>
      <a:lvl5pPr marL="1511320" algn="l" defTabSz="755660" rtl="0" eaLnBrk="1" latinLnBrk="0" hangingPunct="1">
        <a:defRPr sz="1488" kern="1200">
          <a:solidFill>
            <a:schemeClr val="tx1"/>
          </a:solidFill>
          <a:latin typeface="+mn-lt"/>
          <a:ea typeface="+mn-ea"/>
          <a:cs typeface="+mn-cs"/>
        </a:defRPr>
      </a:lvl5pPr>
      <a:lvl6pPr marL="1889150" algn="l" defTabSz="755660" rtl="0" eaLnBrk="1" latinLnBrk="0" hangingPunct="1">
        <a:defRPr sz="1488" kern="1200">
          <a:solidFill>
            <a:schemeClr val="tx1"/>
          </a:solidFill>
          <a:latin typeface="+mn-lt"/>
          <a:ea typeface="+mn-ea"/>
          <a:cs typeface="+mn-cs"/>
        </a:defRPr>
      </a:lvl6pPr>
      <a:lvl7pPr marL="2266980" algn="l" defTabSz="755660" rtl="0" eaLnBrk="1" latinLnBrk="0" hangingPunct="1">
        <a:defRPr sz="1488" kern="1200">
          <a:solidFill>
            <a:schemeClr val="tx1"/>
          </a:solidFill>
          <a:latin typeface="+mn-lt"/>
          <a:ea typeface="+mn-ea"/>
          <a:cs typeface="+mn-cs"/>
        </a:defRPr>
      </a:lvl7pPr>
      <a:lvl8pPr marL="2644811" algn="l" defTabSz="755660" rtl="0" eaLnBrk="1" latinLnBrk="0" hangingPunct="1">
        <a:defRPr sz="1488" kern="1200">
          <a:solidFill>
            <a:schemeClr val="tx1"/>
          </a:solidFill>
          <a:latin typeface="+mn-lt"/>
          <a:ea typeface="+mn-ea"/>
          <a:cs typeface="+mn-cs"/>
        </a:defRPr>
      </a:lvl8pPr>
      <a:lvl9pPr marL="3022641" algn="l" defTabSz="75566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6">
            <a:extLst>
              <a:ext uri="{FF2B5EF4-FFF2-40B4-BE49-F238E27FC236}">
                <a16:creationId xmlns:a16="http://schemas.microsoft.com/office/drawing/2014/main" xmlns="" id="{A622335F-03E4-48FF-8C66-33D7E2AB99FB}"/>
              </a:ext>
            </a:extLst>
          </p:cNvPr>
          <p:cNvSpPr txBox="1">
            <a:spLocks/>
          </p:cNvSpPr>
          <p:nvPr/>
        </p:nvSpPr>
        <p:spPr>
          <a:xfrm>
            <a:off x="622808" y="506883"/>
            <a:ext cx="6516723" cy="936154"/>
          </a:xfrm>
          <a:prstGeom prst="rect">
            <a:avLst/>
          </a:prstGeom>
        </p:spPr>
        <p:txBody>
          <a:bodyPr vert="horz" wrap="square" lIns="0" tIns="12700" rIns="0" bIns="0" rtlCol="0" anchor="b">
            <a:spAutoFit/>
          </a:bodyPr>
          <a:lstStyle>
            <a:lvl1pPr algn="ctr" defTabSz="755660" rtl="0" eaLnBrk="1" latinLnBrk="0" hangingPunct="1">
              <a:lnSpc>
                <a:spcPct val="90000"/>
              </a:lnSpc>
              <a:spcBef>
                <a:spcPct val="0"/>
              </a:spcBef>
              <a:buNone/>
              <a:defRPr sz="4958" kern="1200">
                <a:solidFill>
                  <a:schemeClr val="tx1"/>
                </a:solidFill>
                <a:latin typeface="+mj-lt"/>
                <a:ea typeface="+mj-ea"/>
                <a:cs typeface="+mj-cs"/>
              </a:defRPr>
            </a:lvl1pPr>
          </a:lstStyle>
          <a:p>
            <a:pPr marL="12700">
              <a:lnSpc>
                <a:spcPct val="100000"/>
              </a:lnSpc>
              <a:spcBef>
                <a:spcPts val="100"/>
              </a:spcBef>
            </a:pPr>
            <a:r>
              <a:rPr lang="en-US" sz="2000" spc="-5" dirty="0">
                <a:latin typeface="Times New Roman" panose="02020603050405020304" pitchFamily="18" charset="0"/>
                <a:cs typeface="Times New Roman" panose="02020603050405020304" pitchFamily="18" charset="0"/>
              </a:rPr>
              <a:t>EGC signal analysis using continuous wavelet transformation and deep neural network</a:t>
            </a:r>
            <a:br>
              <a:rPr lang="en-US" sz="2000" spc="-5"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10" name="object 7">
            <a:extLst>
              <a:ext uri="{FF2B5EF4-FFF2-40B4-BE49-F238E27FC236}">
                <a16:creationId xmlns:a16="http://schemas.microsoft.com/office/drawing/2014/main" xmlns="" id="{945A73B4-D84C-468D-A32C-90B85D9F47CD}"/>
              </a:ext>
            </a:extLst>
          </p:cNvPr>
          <p:cNvSpPr txBox="1"/>
          <p:nvPr/>
        </p:nvSpPr>
        <p:spPr>
          <a:xfrm>
            <a:off x="1736153" y="1194813"/>
            <a:ext cx="4940935" cy="197490"/>
          </a:xfrm>
          <a:prstGeom prst="rect">
            <a:avLst/>
          </a:prstGeom>
        </p:spPr>
        <p:txBody>
          <a:bodyPr vert="horz" wrap="square" lIns="0" tIns="12700" rIns="0" bIns="0" rtlCol="0">
            <a:spAutoFit/>
          </a:bodyPr>
          <a:lstStyle/>
          <a:p>
            <a:pPr marL="12700">
              <a:lnSpc>
                <a:spcPct val="100000"/>
              </a:lnSpc>
              <a:spcBef>
                <a:spcPts val="100"/>
              </a:spcBef>
            </a:pPr>
            <a:r>
              <a:rPr lang="en-US" sz="1200" b="1" dirty="0" err="1">
                <a:latin typeface="Times New Roman"/>
                <a:cs typeface="Times New Roman"/>
              </a:rPr>
              <a:t>B.Bhargav</a:t>
            </a:r>
            <a:r>
              <a:rPr lang="en-US" sz="1200" b="1" dirty="0">
                <a:latin typeface="Times New Roman"/>
                <a:cs typeface="Times New Roman"/>
              </a:rPr>
              <a:t> Reddy</a:t>
            </a:r>
            <a:r>
              <a:rPr sz="1200" b="1" dirty="0">
                <a:latin typeface="Times New Roman"/>
                <a:cs typeface="Times New Roman"/>
              </a:rPr>
              <a:t>,</a:t>
            </a:r>
            <a:r>
              <a:rPr lang="en-IN" sz="1200" b="1" dirty="0">
                <a:latin typeface="Times New Roman"/>
                <a:cs typeface="Times New Roman"/>
              </a:rPr>
              <a:t> Sai Shiva Rama Krishna </a:t>
            </a:r>
            <a:r>
              <a:rPr sz="1200" b="1" dirty="0">
                <a:latin typeface="Times New Roman"/>
                <a:cs typeface="Times New Roman"/>
              </a:rPr>
              <a:t>,</a:t>
            </a:r>
            <a:r>
              <a:rPr lang="en-IN" sz="1200" b="1" dirty="0">
                <a:latin typeface="Times New Roman"/>
                <a:cs typeface="Times New Roman"/>
              </a:rPr>
              <a:t> </a:t>
            </a:r>
            <a:r>
              <a:rPr lang="en-IN" sz="1200" b="1" dirty="0" err="1">
                <a:latin typeface="Times New Roman"/>
                <a:cs typeface="Times New Roman"/>
              </a:rPr>
              <a:t>Shahukari</a:t>
            </a:r>
            <a:r>
              <a:rPr lang="en-IN" sz="1200" b="1" dirty="0">
                <a:latin typeface="Times New Roman"/>
                <a:cs typeface="Times New Roman"/>
              </a:rPr>
              <a:t> Chetan</a:t>
            </a:r>
            <a:endParaRPr sz="1200" dirty="0">
              <a:latin typeface="Times New Roman"/>
              <a:cs typeface="Times New Roman"/>
            </a:endParaRPr>
          </a:p>
        </p:txBody>
      </p:sp>
      <p:sp>
        <p:nvSpPr>
          <p:cNvPr id="11" name="object 8">
            <a:extLst>
              <a:ext uri="{FF2B5EF4-FFF2-40B4-BE49-F238E27FC236}">
                <a16:creationId xmlns:a16="http://schemas.microsoft.com/office/drawing/2014/main" xmlns="" id="{80A2AF93-4712-4C37-825B-DD541B0C3AB9}"/>
              </a:ext>
            </a:extLst>
          </p:cNvPr>
          <p:cNvSpPr txBox="1"/>
          <p:nvPr/>
        </p:nvSpPr>
        <p:spPr>
          <a:xfrm>
            <a:off x="581659" y="1548129"/>
            <a:ext cx="3056255" cy="4225965"/>
          </a:xfrm>
          <a:prstGeom prst="rect">
            <a:avLst/>
          </a:prstGeom>
        </p:spPr>
        <p:txBody>
          <a:bodyPr vert="horz" wrap="square" lIns="0" tIns="10795" rIns="0" bIns="0" rtlCol="0">
            <a:spAutoFit/>
          </a:bodyPr>
          <a:lstStyle/>
          <a:p>
            <a:pPr marL="12700" marR="5080" indent="172085" algn="just">
              <a:lnSpc>
                <a:spcPct val="101400"/>
              </a:lnSpc>
              <a:spcBef>
                <a:spcPts val="85"/>
              </a:spcBef>
            </a:pPr>
            <a:r>
              <a:rPr sz="900" b="1" i="1" dirty="0">
                <a:latin typeface="Times New Roman"/>
                <a:cs typeface="Times New Roman"/>
              </a:rPr>
              <a:t>Abstract:</a:t>
            </a:r>
            <a:r>
              <a:rPr lang="en-US" sz="900" b="1" i="1" dirty="0">
                <a:latin typeface="Times New Roman"/>
                <a:cs typeface="Times New Roman"/>
              </a:rPr>
              <a:t> The aim of this study is to develop an algorithm to detect and classify the types of electrocardiogram (ECG) signal beats By using Continuous Wavelet Transform (CWT) &amp; Deep Neural Network. The goal is to train a CNN to distinguish Between ARR, CHF and NSR.</a:t>
            </a:r>
          </a:p>
          <a:p>
            <a:pPr marL="12700" marR="5080" indent="172085" algn="just">
              <a:lnSpc>
                <a:spcPct val="101400"/>
              </a:lnSpc>
              <a:spcBef>
                <a:spcPts val="85"/>
              </a:spcBef>
            </a:pPr>
            <a:r>
              <a:rPr lang="en-US" sz="900" b="1" i="1" dirty="0">
                <a:latin typeface="Times New Roman"/>
                <a:cs typeface="Times New Roman"/>
              </a:rPr>
              <a:t>Early detection of arrhythmia and effective treatment can prevent deaths caused by cardiovascular disease (CVD). In clinical practice, the diagnosis is made by checking the electrocardiogram (ECG) beat-by-beat, but this is usually time-consuming and laborious. In the report, we propose an automatic ECG classification method based on Continuous Wavelet Transform (CWT) and Convolutional Neural Network (CNN). CWT is used to decompose ECG signals to obtain different time-frequency components, and CNN is used to extract features from the 2D-scalogram composed of the above time-frequency components. Considering the surrounding R peak interval (also called RR interval) is also useful for the diagnosis of arrhythmia, four RR interval features are extracted and combined with the CNN features to input into a fully connected layer for ECG classification. By testing in the MIT-BIH arrhythmia database, our method achieves an overall performance of 70.75%, 67.47%, 68.76%, and 98.74% for positive predictive value, sensitivity, F1-score, and accuracy, respectively. Compared with existing methods, the overall F1-score of our method is increased by 4.75~16.85%. Because our method is simple and highly accurate, it can potentially be used as a clinical auxiliary diagnostic tool.</a:t>
            </a:r>
          </a:p>
          <a:p>
            <a:pPr marL="12700" marR="5080" indent="172085" algn="just">
              <a:lnSpc>
                <a:spcPct val="101400"/>
              </a:lnSpc>
              <a:spcBef>
                <a:spcPts val="85"/>
              </a:spcBef>
            </a:pPr>
            <a:r>
              <a:rPr lang="en-US" sz="900" b="1" i="1" dirty="0">
                <a:latin typeface="Times New Roman"/>
                <a:cs typeface="Times New Roman"/>
              </a:rPr>
              <a:t> </a:t>
            </a:r>
            <a:r>
              <a:rPr sz="900" b="1" i="1" spc="-5" dirty="0">
                <a:latin typeface="Times New Roman"/>
                <a:cs typeface="Times New Roman"/>
              </a:rPr>
              <a:t>Keywords: </a:t>
            </a:r>
            <a:r>
              <a:rPr sz="900" b="1" i="1" dirty="0">
                <a:latin typeface="Times New Roman"/>
                <a:cs typeface="Times New Roman"/>
              </a:rPr>
              <a:t>Cardiovascular </a:t>
            </a:r>
            <a:r>
              <a:rPr sz="900" b="1" i="1" spc="-5" dirty="0">
                <a:latin typeface="Times New Roman"/>
                <a:cs typeface="Times New Roman"/>
              </a:rPr>
              <a:t>disease; </a:t>
            </a:r>
            <a:r>
              <a:rPr lang="en-US" sz="900" b="1" i="1" spc="-5" dirty="0">
                <a:latin typeface="Times New Roman"/>
                <a:cs typeface="Times New Roman"/>
              </a:rPr>
              <a:t>Deep</a:t>
            </a:r>
            <a:r>
              <a:rPr sz="900" b="1" i="1" dirty="0">
                <a:latin typeface="Times New Roman"/>
                <a:cs typeface="Times New Roman"/>
              </a:rPr>
              <a:t> </a:t>
            </a:r>
            <a:r>
              <a:rPr sz="900" b="1" i="1" spc="-5" dirty="0">
                <a:latin typeface="Times New Roman"/>
                <a:cs typeface="Times New Roman"/>
              </a:rPr>
              <a:t>neural  </a:t>
            </a:r>
            <a:r>
              <a:rPr sz="900" b="1" i="1" dirty="0">
                <a:latin typeface="Times New Roman"/>
                <a:cs typeface="Times New Roman"/>
              </a:rPr>
              <a:t>network; ECG signal classification</a:t>
            </a:r>
            <a:r>
              <a:rPr lang="en-US" sz="900" b="1" i="1" dirty="0">
                <a:latin typeface="Times New Roman"/>
                <a:cs typeface="Times New Roman"/>
              </a:rPr>
              <a:t>; ARR; CHF; NSR</a:t>
            </a:r>
            <a:endParaRPr sz="900" dirty="0">
              <a:latin typeface="Times New Roman"/>
              <a:cs typeface="Times New Roman"/>
            </a:endParaRPr>
          </a:p>
        </p:txBody>
      </p:sp>
      <p:sp>
        <p:nvSpPr>
          <p:cNvPr id="12" name="object 9">
            <a:extLst>
              <a:ext uri="{FF2B5EF4-FFF2-40B4-BE49-F238E27FC236}">
                <a16:creationId xmlns:a16="http://schemas.microsoft.com/office/drawing/2014/main" xmlns="" id="{5F33063E-D2BF-4B52-945A-A86C30A1AE48}"/>
              </a:ext>
            </a:extLst>
          </p:cNvPr>
          <p:cNvSpPr txBox="1"/>
          <p:nvPr/>
        </p:nvSpPr>
        <p:spPr>
          <a:xfrm>
            <a:off x="577215" y="5547063"/>
            <a:ext cx="3119755" cy="5062861"/>
          </a:xfrm>
          <a:prstGeom prst="rect">
            <a:avLst/>
          </a:prstGeom>
        </p:spPr>
        <p:txBody>
          <a:bodyPr vert="horz" wrap="square" lIns="0" tIns="90170" rIns="0" bIns="0" rtlCol="0">
            <a:spAutoFit/>
          </a:bodyPr>
          <a:lstStyle/>
          <a:p>
            <a:pPr marL="966469">
              <a:lnSpc>
                <a:spcPct val="100000"/>
              </a:lnSpc>
              <a:spcBef>
                <a:spcPts val="710"/>
              </a:spcBef>
            </a:pPr>
            <a:r>
              <a:rPr sz="1000" b="1" spc="-5" dirty="0">
                <a:latin typeface="Times New Roman"/>
                <a:cs typeface="Times New Roman"/>
              </a:rPr>
              <a:t>I.</a:t>
            </a:r>
            <a:r>
              <a:rPr sz="1000" b="1" spc="215" dirty="0">
                <a:latin typeface="Times New Roman"/>
                <a:cs typeface="Times New Roman"/>
              </a:rPr>
              <a:t> </a:t>
            </a:r>
            <a:r>
              <a:rPr sz="1000" b="1" spc="-5" dirty="0">
                <a:latin typeface="Times New Roman"/>
                <a:cs typeface="Times New Roman"/>
              </a:rPr>
              <a:t>INTRODUCTION</a:t>
            </a:r>
            <a:endParaRPr sz="1000" dirty="0">
              <a:latin typeface="Times New Roman"/>
              <a:cs typeface="Times New Roman"/>
            </a:endParaRPr>
          </a:p>
          <a:p>
            <a:pPr marL="12700" marR="5080" algn="just">
              <a:lnSpc>
                <a:spcPct val="103000"/>
              </a:lnSpc>
              <a:spcBef>
                <a:spcPts val="575"/>
              </a:spcBef>
            </a:pPr>
            <a:r>
              <a:rPr lang="en-US" sz="1000" spc="-10" dirty="0">
                <a:latin typeface="Times New Roman"/>
                <a:cs typeface="Times New Roman"/>
              </a:rPr>
              <a:t>Arrhythmia refers to irregular heart rhythm and is one of the main causes of cardio vascular disease (CVD) death. Most arrhythmias are not serious, but some are harmful or even life-threatening. For example, atrial fibrillation can lead to strokes and cardiac arrest. It is very dangerous and needs to be treated immediately. According to the World Health Organization (WHO) report, CVD caused approximately 17.5 million deaths in 2012, accounting for 30% of global deaths. By 2030, the number of CVD deaths is expected to increase to 23 million. Furthermore, the cost of CVD-related treatments, including medication, is very expensive. It is estimated that the cost in low- and middle-income countries is approximately US $3.8 trillion from 2011 to 2025.</a:t>
            </a:r>
          </a:p>
          <a:p>
            <a:pPr marL="12700" marR="5080" algn="just">
              <a:lnSpc>
                <a:spcPct val="103000"/>
              </a:lnSpc>
              <a:spcBef>
                <a:spcPts val="575"/>
              </a:spcBef>
            </a:pPr>
            <a:r>
              <a:rPr lang="en-US" sz="1000" spc="-10" dirty="0">
                <a:latin typeface="Times New Roman"/>
                <a:cs typeface="Times New Roman"/>
              </a:rPr>
              <a:t>To this end, researchers have developed a method to automatically classify heartbeats in ECG signals. Most methods consist of feature extraction and classification. The heartbeat morphological and RR interval features are usually used. For classification, different algorithms have been used, including artificial neural networks (ANNs), deep neural network, Continuous wavelet transformation. Despite the good performance achieved by these methods, the ECG waves and their morphological characteristics of different patients have significant variations, and for the same patient, the ECG waves at different times are also different. The fixed features used in these methods are not enough to accurately distinguish arrhythmia of different patients. Recently, with the rapid development of deep neural networks, deep learning-based methods have attracted more and more attention. </a:t>
            </a:r>
          </a:p>
          <a:p>
            <a:pPr marL="12700" marR="5080" algn="just">
              <a:lnSpc>
                <a:spcPct val="103000"/>
              </a:lnSpc>
              <a:spcBef>
                <a:spcPts val="575"/>
              </a:spcBef>
            </a:pPr>
            <a:endParaRPr sz="1000" dirty="0">
              <a:latin typeface="Times New Roman"/>
              <a:cs typeface="Times New Roman"/>
            </a:endParaRPr>
          </a:p>
        </p:txBody>
      </p:sp>
      <p:sp>
        <p:nvSpPr>
          <p:cNvPr id="13" name="object 11">
            <a:extLst>
              <a:ext uri="{FF2B5EF4-FFF2-40B4-BE49-F238E27FC236}">
                <a16:creationId xmlns:a16="http://schemas.microsoft.com/office/drawing/2014/main" xmlns="" id="{C3B032DD-A3BF-4A71-82DC-FFFE23BF9A29}"/>
              </a:ext>
            </a:extLst>
          </p:cNvPr>
          <p:cNvSpPr txBox="1"/>
          <p:nvPr/>
        </p:nvSpPr>
        <p:spPr>
          <a:xfrm>
            <a:off x="3858895" y="1546605"/>
            <a:ext cx="3120390" cy="5901295"/>
          </a:xfrm>
          <a:prstGeom prst="rect">
            <a:avLst/>
          </a:prstGeom>
        </p:spPr>
        <p:txBody>
          <a:bodyPr vert="horz" wrap="square" lIns="0" tIns="7620" rIns="0" bIns="0" rtlCol="0">
            <a:spAutoFit/>
          </a:bodyPr>
          <a:lstStyle/>
          <a:p>
            <a:pPr marL="12700" marR="6985" algn="just">
              <a:lnSpc>
                <a:spcPct val="103000"/>
              </a:lnSpc>
              <a:spcBef>
                <a:spcPts val="60"/>
              </a:spcBef>
            </a:pPr>
            <a:r>
              <a:rPr lang="en-US" sz="1000" spc="-5" dirty="0">
                <a:latin typeface="Times New Roman"/>
                <a:cs typeface="Times New Roman"/>
              </a:rPr>
              <a:t>Deep learning, as a representation learning method, can automatically extract discriminant features from the training data. Several studies  show that deep learning-based methods can extract more abstract features and resolve variations between patients in ECG classification.</a:t>
            </a:r>
          </a:p>
          <a:p>
            <a:pPr marL="12700" marR="6985" algn="just">
              <a:lnSpc>
                <a:spcPct val="103000"/>
              </a:lnSpc>
              <a:spcBef>
                <a:spcPts val="60"/>
              </a:spcBef>
            </a:pPr>
            <a:r>
              <a:rPr lang="en-US" sz="1000" spc="-5" dirty="0">
                <a:latin typeface="Times New Roman"/>
                <a:cs typeface="Times New Roman"/>
              </a:rPr>
              <a:t>As there are the different type of the frequency in the ECG signal so that it will be the difficult to classify the different signal of the ECG so that it will increase the difficulty if we use the basic deep neural networking for the extraction. A naturally conceivable way is to transform the ECG signal to time-frequency domain to avoid the effects of aliasing of different frequencies </a:t>
            </a:r>
            <a:r>
              <a:rPr lang="en-US" sz="1000" spc="-5" dirty="0" err="1">
                <a:latin typeface="Times New Roman"/>
                <a:cs typeface="Times New Roman"/>
              </a:rPr>
              <a:t>components.There</a:t>
            </a:r>
            <a:r>
              <a:rPr lang="en-US" sz="1000" spc="-5" dirty="0">
                <a:latin typeface="Times New Roman"/>
                <a:cs typeface="Times New Roman"/>
              </a:rPr>
              <a:t> are two widely used time frequency techniques they are Wavelet Transform (WT)  and Short-Time Fourier Transform (STFT) . WT was taken from the idea of STFT, but unlike STFT, WT can not only provide high-frequency resolution and low time resolution at low frequencies, but also have high time resolution and low-frequency resolution at high frequencies. Generally, WT can obtain better time-frequency domain analysis results than STFT.</a:t>
            </a:r>
          </a:p>
          <a:p>
            <a:pPr marL="12700" marR="6985" algn="just">
              <a:lnSpc>
                <a:spcPct val="103000"/>
              </a:lnSpc>
              <a:spcBef>
                <a:spcPts val="60"/>
              </a:spcBef>
            </a:pPr>
            <a:r>
              <a:rPr lang="en-US" sz="1000" spc="-5" dirty="0">
                <a:latin typeface="Times New Roman"/>
                <a:cs typeface="Times New Roman"/>
              </a:rPr>
              <a:t>We develop an automatic ECG classification method based on Continuous Wavelet Transform (CWT) and Convolutional Neural Network (CNN) for ECG classification, where CWT refers to WT using continuous wavelet function. CNN is a deep learning method that imitates the human visual system, which has been successfully used for image classification. The CWT is used to transform the ECG heartbeat signal to the time-frequency domain and CNN is used to extract features from the 2D scalogram composed by the above-decomposed time-frequency components. The method has combined the capabilities of CWT in multi-dimensional signal processing and CNN in image feature extraction. To makes full use of all information for ECG classification, the RR interval features are also extracted and fused into our CNN.</a:t>
            </a:r>
          </a:p>
          <a:p>
            <a:pPr marL="12700" marR="6985" algn="just">
              <a:lnSpc>
                <a:spcPct val="103000"/>
              </a:lnSpc>
              <a:spcBef>
                <a:spcPts val="60"/>
              </a:spcBef>
            </a:pPr>
            <a:r>
              <a:rPr lang="en-US" sz="1000" spc="-5" dirty="0">
                <a:latin typeface="Times New Roman"/>
                <a:cs typeface="Times New Roman"/>
              </a:rPr>
              <a:t> </a:t>
            </a:r>
            <a:endParaRPr sz="1000" dirty="0">
              <a:latin typeface="Times New Roman"/>
              <a:cs typeface="Times New Roman"/>
            </a:endParaRPr>
          </a:p>
        </p:txBody>
      </p:sp>
      <p:sp>
        <p:nvSpPr>
          <p:cNvPr id="14" name="object 12">
            <a:extLst>
              <a:ext uri="{FF2B5EF4-FFF2-40B4-BE49-F238E27FC236}">
                <a16:creationId xmlns:a16="http://schemas.microsoft.com/office/drawing/2014/main" xmlns="" id="{6E842E81-8546-4D06-B0C9-90925FFFDD2C}"/>
              </a:ext>
            </a:extLst>
          </p:cNvPr>
          <p:cNvSpPr txBox="1"/>
          <p:nvPr/>
        </p:nvSpPr>
        <p:spPr>
          <a:xfrm>
            <a:off x="3769360" y="7237424"/>
            <a:ext cx="3056890" cy="471476"/>
          </a:xfrm>
          <a:prstGeom prst="rect">
            <a:avLst/>
          </a:prstGeom>
        </p:spPr>
        <p:txBody>
          <a:bodyPr vert="horz" wrap="square" lIns="0" tIns="90805" rIns="0" bIns="0" rtlCol="0">
            <a:spAutoFit/>
          </a:bodyPr>
          <a:lstStyle/>
          <a:p>
            <a:pPr marL="923925">
              <a:lnSpc>
                <a:spcPct val="100000"/>
              </a:lnSpc>
              <a:spcBef>
                <a:spcPts val="715"/>
              </a:spcBef>
            </a:pPr>
            <a:r>
              <a:rPr sz="1000" b="1" spc="-5" dirty="0">
                <a:latin typeface="Times New Roman"/>
                <a:cs typeface="Times New Roman"/>
              </a:rPr>
              <a:t>II.</a:t>
            </a:r>
            <a:r>
              <a:rPr sz="1000" b="1" spc="215" dirty="0">
                <a:latin typeface="Times New Roman"/>
                <a:cs typeface="Times New Roman"/>
              </a:rPr>
              <a:t> </a:t>
            </a:r>
            <a:r>
              <a:rPr lang="en-US" sz="1000" b="1" spc="-5" dirty="0">
                <a:latin typeface="Times New Roman"/>
                <a:cs typeface="Times New Roman"/>
              </a:rPr>
              <a:t>LITERATURE REVIEW</a:t>
            </a:r>
            <a:endParaRPr lang="en-US" sz="1000" dirty="0">
              <a:latin typeface="Times New Roman"/>
              <a:cs typeface="Times New Roman"/>
            </a:endParaRPr>
          </a:p>
          <a:p>
            <a:pPr marL="12700" marR="5080" algn="just">
              <a:lnSpc>
                <a:spcPct val="103000"/>
              </a:lnSpc>
              <a:spcBef>
                <a:spcPts val="580"/>
              </a:spcBef>
            </a:pPr>
            <a:endParaRPr sz="1000" dirty="0">
              <a:latin typeface="Times New Roman"/>
              <a:cs typeface="Times New Roman"/>
            </a:endParaRPr>
          </a:p>
        </p:txBody>
      </p:sp>
      <p:sp>
        <p:nvSpPr>
          <p:cNvPr id="15" name="TextBox 14">
            <a:extLst>
              <a:ext uri="{FF2B5EF4-FFF2-40B4-BE49-F238E27FC236}">
                <a16:creationId xmlns:a16="http://schemas.microsoft.com/office/drawing/2014/main" xmlns="" id="{0F90C34D-3B05-4B2C-A153-92E17A7175F3}"/>
              </a:ext>
            </a:extLst>
          </p:cNvPr>
          <p:cNvSpPr txBox="1"/>
          <p:nvPr/>
        </p:nvSpPr>
        <p:spPr>
          <a:xfrm>
            <a:off x="3778250" y="7456726"/>
            <a:ext cx="3361281" cy="861774"/>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Over the past two decades, many automatic ECG classification methods have been proposed. So in this I have been selected the journal that are been used to classify the different types of the ECG signal and In this they have been used the CNN neural network. </a:t>
            </a:r>
          </a:p>
        </p:txBody>
      </p:sp>
    </p:spTree>
    <p:extLst>
      <p:ext uri="{BB962C8B-B14F-4D97-AF65-F5344CB8AC3E}">
        <p14:creationId xmlns:p14="http://schemas.microsoft.com/office/powerpoint/2010/main" val="44733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05455" y="516399"/>
            <a:ext cx="2677795" cy="182101"/>
          </a:xfrm>
          <a:prstGeom prst="rect">
            <a:avLst/>
          </a:prstGeom>
        </p:spPr>
        <p:txBody>
          <a:bodyPr vert="horz" wrap="square" lIns="0" tIns="12700" rIns="0" bIns="0" rtlCol="0">
            <a:spAutoFit/>
          </a:bodyPr>
          <a:lstStyle/>
          <a:p>
            <a:pPr marL="12700">
              <a:lnSpc>
                <a:spcPct val="100000"/>
              </a:lnSpc>
              <a:spcBef>
                <a:spcPts val="100"/>
              </a:spcBef>
            </a:pPr>
            <a:r>
              <a:rPr lang="en-IN" sz="1100" b="1" spc="-10" dirty="0">
                <a:latin typeface="Times New Roman"/>
                <a:cs typeface="Times New Roman"/>
              </a:rPr>
              <a:t>III. </a:t>
            </a:r>
            <a:r>
              <a:rPr lang="en-IN" sz="1100" b="1" spc="-5" dirty="0">
                <a:latin typeface="Times New Roman"/>
                <a:cs typeface="Times New Roman"/>
              </a:rPr>
              <a:t>BLOCK DIAGRAM</a:t>
            </a:r>
            <a:endParaRPr sz="1100" dirty="0">
              <a:latin typeface="Times New Roman"/>
              <a:cs typeface="Times New Roman"/>
            </a:endParaRPr>
          </a:p>
        </p:txBody>
      </p:sp>
      <p:sp>
        <p:nvSpPr>
          <p:cNvPr id="7" name="object 7"/>
          <p:cNvSpPr txBox="1"/>
          <p:nvPr/>
        </p:nvSpPr>
        <p:spPr>
          <a:xfrm>
            <a:off x="2621280" y="3566148"/>
            <a:ext cx="231394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Times New Roman"/>
                <a:cs typeface="Times New Roman"/>
              </a:rPr>
              <a:t>Figure </a:t>
            </a:r>
            <a:r>
              <a:rPr sz="1000" b="1" dirty="0">
                <a:latin typeface="Times New Roman"/>
                <a:cs typeface="Times New Roman"/>
              </a:rPr>
              <a:t>1: </a:t>
            </a:r>
            <a:r>
              <a:rPr sz="1000" b="1" spc="-5" dirty="0">
                <a:latin typeface="Times New Roman"/>
                <a:cs typeface="Times New Roman"/>
              </a:rPr>
              <a:t>ECG classification flow</a:t>
            </a:r>
            <a:r>
              <a:rPr sz="1000" b="1" spc="30" dirty="0">
                <a:latin typeface="Times New Roman"/>
                <a:cs typeface="Times New Roman"/>
              </a:rPr>
              <a:t> </a:t>
            </a:r>
            <a:r>
              <a:rPr sz="1000" b="1" spc="-5" dirty="0">
                <a:latin typeface="Times New Roman"/>
                <a:cs typeface="Times New Roman"/>
              </a:rPr>
              <a:t>diagram</a:t>
            </a:r>
            <a:endParaRPr sz="1000" dirty="0">
              <a:latin typeface="Times New Roman"/>
              <a:cs typeface="Times New Roman"/>
            </a:endParaRPr>
          </a:p>
        </p:txBody>
      </p:sp>
      <p:sp>
        <p:nvSpPr>
          <p:cNvPr id="9" name="object 9"/>
          <p:cNvSpPr txBox="1"/>
          <p:nvPr/>
        </p:nvSpPr>
        <p:spPr>
          <a:xfrm>
            <a:off x="2956369" y="6414736"/>
            <a:ext cx="3835758" cy="244939"/>
          </a:xfrm>
          <a:prstGeom prst="rect">
            <a:avLst/>
          </a:prstGeom>
        </p:spPr>
        <p:txBody>
          <a:bodyPr vert="horz" wrap="square" lIns="0" tIns="90170" rIns="0" bIns="0" rtlCol="0">
            <a:spAutoFit/>
          </a:bodyPr>
          <a:lstStyle/>
          <a:p>
            <a:pPr marL="1423035" indent="-285750">
              <a:lnSpc>
                <a:spcPct val="100000"/>
              </a:lnSpc>
              <a:spcBef>
                <a:spcPts val="710"/>
              </a:spcBef>
              <a:buFont typeface="+mj-lt"/>
              <a:buAutoNum type="romanUcPeriod" startAt="5"/>
            </a:pPr>
            <a:r>
              <a:rPr lang="en-IN" sz="1000" b="1" dirty="0">
                <a:latin typeface="Times New Roman"/>
                <a:cs typeface="Times New Roman"/>
              </a:rPr>
              <a:t>CONTINUOUS WAVELET TRANSFORM</a:t>
            </a:r>
            <a:endParaRPr lang="en-IN" sz="1000" dirty="0">
              <a:latin typeface="Times New Roman"/>
              <a:cs typeface="Times New Roman"/>
            </a:endParaRPr>
          </a:p>
        </p:txBody>
      </p:sp>
      <p:sp>
        <p:nvSpPr>
          <p:cNvPr id="11" name="object 11"/>
          <p:cNvSpPr txBox="1"/>
          <p:nvPr/>
        </p:nvSpPr>
        <p:spPr>
          <a:xfrm>
            <a:off x="3877629" y="6743276"/>
            <a:ext cx="3101022" cy="1596014"/>
          </a:xfrm>
          <a:prstGeom prst="rect">
            <a:avLst/>
          </a:prstGeom>
        </p:spPr>
        <p:txBody>
          <a:bodyPr vert="horz" wrap="square" lIns="0" tIns="7620" rIns="0" bIns="0" rtlCol="0">
            <a:spAutoFit/>
          </a:bodyPr>
          <a:lstStyle/>
          <a:p>
            <a:pPr marL="12700" marR="5080" algn="just">
              <a:lnSpc>
                <a:spcPct val="103000"/>
              </a:lnSpc>
              <a:spcBef>
                <a:spcPts val="60"/>
              </a:spcBef>
            </a:pPr>
            <a:r>
              <a:rPr lang="en-US" sz="1000" spc="-5" dirty="0">
                <a:latin typeface="Times New Roman"/>
                <a:cs typeface="Times New Roman"/>
              </a:rPr>
              <a:t>The continuous wavelet transform - mathematical and signal processing tool primarily aimed for image compression, image denoising, etc. Used in many other fields such as Biomedical Signal processing, namely ECG and EEG analysis, Financial Time Series Analysis, Partial Differential equations solving, etc. Coefficients directly fed into the input layer of the convolutional neural networks as an ‘image’ in effect creating a “Transfer learning’ scenario. In this work we have used only </a:t>
            </a:r>
            <a:r>
              <a:rPr lang="en-US" sz="1000" spc="-5" dirty="0" err="1">
                <a:latin typeface="Times New Roman"/>
                <a:cs typeface="Times New Roman"/>
              </a:rPr>
              <a:t>Mortlet</a:t>
            </a:r>
            <a:r>
              <a:rPr lang="en-US" sz="1000" spc="-5" dirty="0">
                <a:latin typeface="Times New Roman"/>
                <a:cs typeface="Times New Roman"/>
              </a:rPr>
              <a:t> Wavelet.</a:t>
            </a:r>
          </a:p>
          <a:p>
            <a:pPr marL="12700" marR="5080" algn="just">
              <a:lnSpc>
                <a:spcPct val="103000"/>
              </a:lnSpc>
              <a:spcBef>
                <a:spcPts val="60"/>
              </a:spcBef>
            </a:pPr>
            <a:r>
              <a:rPr lang="en-US" sz="1000" spc="-5" dirty="0">
                <a:latin typeface="Times New Roman"/>
                <a:cs typeface="Times New Roman"/>
              </a:rPr>
              <a:t>  </a:t>
            </a:r>
            <a:endParaRPr sz="1000" dirty="0">
              <a:latin typeface="Times New Roman"/>
              <a:cs typeface="Times New Roman"/>
            </a:endParaRPr>
          </a:p>
        </p:txBody>
      </p:sp>
      <p:sp>
        <p:nvSpPr>
          <p:cNvPr id="13" name="object 13"/>
          <p:cNvSpPr txBox="1"/>
          <p:nvPr/>
        </p:nvSpPr>
        <p:spPr>
          <a:xfrm>
            <a:off x="559118" y="8672238"/>
            <a:ext cx="3119755" cy="1386342"/>
          </a:xfrm>
          <a:prstGeom prst="rect">
            <a:avLst/>
          </a:prstGeom>
        </p:spPr>
        <p:txBody>
          <a:bodyPr vert="horz" wrap="square" lIns="0" tIns="95250" rIns="0" bIns="0" rtlCol="0">
            <a:spAutoFit/>
          </a:bodyPr>
          <a:lstStyle/>
          <a:p>
            <a:pPr marL="12700" marR="5080" indent="31750" algn="just">
              <a:lnSpc>
                <a:spcPct val="103000"/>
              </a:lnSpc>
              <a:spcBef>
                <a:spcPts val="615"/>
              </a:spcBef>
            </a:pPr>
            <a:r>
              <a:rPr sz="1000" spc="-10" dirty="0">
                <a:latin typeface="Times New Roman"/>
                <a:cs typeface="Times New Roman"/>
              </a:rPr>
              <a:t>An </a:t>
            </a:r>
            <a:r>
              <a:rPr sz="1000" spc="-5" dirty="0">
                <a:latin typeface="Times New Roman"/>
                <a:cs typeface="Times New Roman"/>
              </a:rPr>
              <a:t>electrocardiogram (ECG) </a:t>
            </a:r>
            <a:r>
              <a:rPr sz="1000" spc="-10" dirty="0">
                <a:latin typeface="Times New Roman"/>
                <a:cs typeface="Times New Roman"/>
              </a:rPr>
              <a:t>might </a:t>
            </a:r>
            <a:r>
              <a:rPr sz="1000" dirty="0">
                <a:latin typeface="Times New Roman"/>
                <a:cs typeface="Times New Roman"/>
              </a:rPr>
              <a:t>be </a:t>
            </a:r>
            <a:r>
              <a:rPr sz="1000" spc="-5" dirty="0">
                <a:latin typeface="Times New Roman"/>
                <a:cs typeface="Times New Roman"/>
              </a:rPr>
              <a:t>utilized to </a:t>
            </a:r>
            <a:r>
              <a:rPr sz="1000" spc="-10" dirty="0">
                <a:latin typeface="Times New Roman"/>
                <a:cs typeface="Times New Roman"/>
              </a:rPr>
              <a:t>analyze  arrhythmia(ARR). </a:t>
            </a:r>
            <a:r>
              <a:rPr sz="1000" spc="-5" dirty="0">
                <a:latin typeface="Times New Roman"/>
                <a:cs typeface="Times New Roman"/>
              </a:rPr>
              <a:t>It is a perusing </a:t>
            </a:r>
            <a:r>
              <a:rPr sz="1000" dirty="0">
                <a:latin typeface="Times New Roman"/>
                <a:cs typeface="Times New Roman"/>
              </a:rPr>
              <a:t>of </a:t>
            </a:r>
            <a:r>
              <a:rPr sz="1000" spc="-5" dirty="0">
                <a:latin typeface="Times New Roman"/>
                <a:cs typeface="Times New Roman"/>
              </a:rPr>
              <a:t>pulse and mood.  </a:t>
            </a:r>
            <a:r>
              <a:rPr sz="1000" spc="-10" dirty="0">
                <a:latin typeface="Times New Roman"/>
                <a:cs typeface="Times New Roman"/>
              </a:rPr>
              <a:t>Congestive </a:t>
            </a:r>
            <a:r>
              <a:rPr sz="1000" spc="-5" dirty="0">
                <a:latin typeface="Times New Roman"/>
                <a:cs typeface="Times New Roman"/>
              </a:rPr>
              <a:t>heart disappointment (CHF) is a clinical disorder  </a:t>
            </a:r>
            <a:r>
              <a:rPr sz="1000" spc="-10" dirty="0">
                <a:latin typeface="Times New Roman"/>
                <a:cs typeface="Times New Roman"/>
              </a:rPr>
              <a:t>wherein</a:t>
            </a:r>
            <a:r>
              <a:rPr sz="1000" spc="-65" dirty="0">
                <a:latin typeface="Times New Roman"/>
                <a:cs typeface="Times New Roman"/>
              </a:rPr>
              <a:t> </a:t>
            </a:r>
            <a:r>
              <a:rPr sz="1000" spc="-5" dirty="0">
                <a:latin typeface="Times New Roman"/>
                <a:cs typeface="Times New Roman"/>
              </a:rPr>
              <a:t>the</a:t>
            </a:r>
            <a:r>
              <a:rPr sz="1000" spc="-45" dirty="0">
                <a:latin typeface="Times New Roman"/>
                <a:cs typeface="Times New Roman"/>
              </a:rPr>
              <a:t> </a:t>
            </a:r>
            <a:r>
              <a:rPr sz="1000" spc="-5" dirty="0">
                <a:latin typeface="Times New Roman"/>
                <a:cs typeface="Times New Roman"/>
              </a:rPr>
              <a:t>heart</a:t>
            </a:r>
            <a:r>
              <a:rPr sz="1000" spc="-50" dirty="0">
                <a:latin typeface="Times New Roman"/>
                <a:cs typeface="Times New Roman"/>
              </a:rPr>
              <a:t> </a:t>
            </a:r>
            <a:r>
              <a:rPr sz="1000" spc="-5" dirty="0">
                <a:latin typeface="Times New Roman"/>
                <a:cs typeface="Times New Roman"/>
              </a:rPr>
              <a:t>neglects</a:t>
            </a:r>
            <a:r>
              <a:rPr sz="1000" spc="-50" dirty="0">
                <a:latin typeface="Times New Roman"/>
                <a:cs typeface="Times New Roman"/>
              </a:rPr>
              <a:t> </a:t>
            </a:r>
            <a:r>
              <a:rPr sz="1000" spc="-5" dirty="0">
                <a:latin typeface="Times New Roman"/>
                <a:cs typeface="Times New Roman"/>
              </a:rPr>
              <a:t>to</a:t>
            </a:r>
            <a:r>
              <a:rPr sz="1000" spc="-45" dirty="0">
                <a:latin typeface="Times New Roman"/>
                <a:cs typeface="Times New Roman"/>
              </a:rPr>
              <a:t> </a:t>
            </a:r>
            <a:r>
              <a:rPr sz="1000" spc="-5" dirty="0">
                <a:latin typeface="Times New Roman"/>
                <a:cs typeface="Times New Roman"/>
              </a:rPr>
              <a:t>siphon</a:t>
            </a:r>
            <a:r>
              <a:rPr sz="1000" spc="160" dirty="0">
                <a:latin typeface="Times New Roman"/>
                <a:cs typeface="Times New Roman"/>
              </a:rPr>
              <a:t> </a:t>
            </a:r>
            <a:r>
              <a:rPr sz="1000" dirty="0">
                <a:latin typeface="Times New Roman"/>
                <a:cs typeface="Times New Roman"/>
              </a:rPr>
              <a:t>blood</a:t>
            </a:r>
            <a:r>
              <a:rPr sz="1000" spc="-45" dirty="0">
                <a:latin typeface="Times New Roman"/>
                <a:cs typeface="Times New Roman"/>
              </a:rPr>
              <a:t> </a:t>
            </a:r>
            <a:r>
              <a:rPr sz="1000" spc="-5" dirty="0">
                <a:latin typeface="Times New Roman"/>
                <a:cs typeface="Times New Roman"/>
              </a:rPr>
              <a:t>at</a:t>
            </a:r>
            <a:r>
              <a:rPr sz="1000" spc="-45" dirty="0">
                <a:latin typeface="Times New Roman"/>
                <a:cs typeface="Times New Roman"/>
              </a:rPr>
              <a:t> </a:t>
            </a:r>
            <a:r>
              <a:rPr sz="1000" spc="-5" dirty="0">
                <a:latin typeface="Times New Roman"/>
                <a:cs typeface="Times New Roman"/>
              </a:rPr>
              <a:t>the</a:t>
            </a:r>
            <a:r>
              <a:rPr sz="1000" spc="-40" dirty="0">
                <a:latin typeface="Times New Roman"/>
                <a:cs typeface="Times New Roman"/>
              </a:rPr>
              <a:t> </a:t>
            </a:r>
            <a:r>
              <a:rPr sz="1000" spc="-5" dirty="0">
                <a:latin typeface="Times New Roman"/>
                <a:cs typeface="Times New Roman"/>
              </a:rPr>
              <a:t>rate</a:t>
            </a:r>
            <a:r>
              <a:rPr sz="1000" spc="-45" dirty="0">
                <a:latin typeface="Times New Roman"/>
                <a:cs typeface="Times New Roman"/>
              </a:rPr>
              <a:t> </a:t>
            </a:r>
            <a:r>
              <a:rPr sz="1000" spc="-5" dirty="0">
                <a:latin typeface="Times New Roman"/>
                <a:cs typeface="Times New Roman"/>
              </a:rPr>
              <a:t>required  </a:t>
            </a:r>
            <a:r>
              <a:rPr sz="1000" dirty="0">
                <a:latin typeface="Times New Roman"/>
                <a:cs typeface="Times New Roman"/>
              </a:rPr>
              <a:t>by </a:t>
            </a:r>
            <a:r>
              <a:rPr sz="1000" spc="-5" dirty="0">
                <a:latin typeface="Times New Roman"/>
                <a:cs typeface="Times New Roman"/>
              </a:rPr>
              <a:t>the </a:t>
            </a:r>
            <a:r>
              <a:rPr sz="1000" spc="-10" dirty="0">
                <a:latin typeface="Times New Roman"/>
                <a:cs typeface="Times New Roman"/>
              </a:rPr>
              <a:t>using </a:t>
            </a:r>
            <a:r>
              <a:rPr sz="1000" spc="-5" dirty="0">
                <a:latin typeface="Times New Roman"/>
                <a:cs typeface="Times New Roman"/>
              </a:rPr>
              <a:t>tissues </a:t>
            </a:r>
            <a:r>
              <a:rPr sz="1000" dirty="0">
                <a:latin typeface="Times New Roman"/>
                <a:cs typeface="Times New Roman"/>
              </a:rPr>
              <a:t>or </a:t>
            </a:r>
            <a:r>
              <a:rPr sz="1000" spc="-5" dirty="0">
                <a:latin typeface="Times New Roman"/>
                <a:cs typeface="Times New Roman"/>
              </a:rPr>
              <a:t>in </a:t>
            </a:r>
            <a:r>
              <a:rPr sz="1000" spc="-10" dirty="0">
                <a:latin typeface="Times New Roman"/>
                <a:cs typeface="Times New Roman"/>
              </a:rPr>
              <a:t>which </a:t>
            </a:r>
            <a:r>
              <a:rPr sz="1000" spc="-5" dirty="0">
                <a:latin typeface="Times New Roman"/>
                <a:cs typeface="Times New Roman"/>
              </a:rPr>
              <a:t>the heart can </a:t>
            </a:r>
            <a:r>
              <a:rPr sz="1000" dirty="0">
                <a:latin typeface="Times New Roman"/>
                <a:cs typeface="Times New Roman"/>
              </a:rPr>
              <a:t>do </a:t>
            </a:r>
            <a:r>
              <a:rPr sz="1000" spc="-5" dirty="0">
                <a:latin typeface="Times New Roman"/>
                <a:cs typeface="Times New Roman"/>
              </a:rPr>
              <a:t>as </a:t>
            </a:r>
            <a:r>
              <a:rPr sz="1000" spc="-10" dirty="0">
                <a:latin typeface="Times New Roman"/>
                <a:cs typeface="Times New Roman"/>
              </a:rPr>
              <a:t>such </a:t>
            </a:r>
            <a:r>
              <a:rPr sz="1000" spc="-5" dirty="0">
                <a:latin typeface="Times New Roman"/>
                <a:cs typeface="Times New Roman"/>
              </a:rPr>
              <a:t>just  </a:t>
            </a:r>
            <a:r>
              <a:rPr sz="1000" spc="-10" dirty="0">
                <a:latin typeface="Times New Roman"/>
                <a:cs typeface="Times New Roman"/>
              </a:rPr>
              <a:t>with </a:t>
            </a:r>
            <a:r>
              <a:rPr sz="1000" spc="-5" dirty="0">
                <a:latin typeface="Times New Roman"/>
                <a:cs typeface="Times New Roman"/>
              </a:rPr>
              <a:t>a </a:t>
            </a:r>
            <a:r>
              <a:rPr sz="1000" spc="-10" dirty="0">
                <a:latin typeface="Times New Roman"/>
                <a:cs typeface="Times New Roman"/>
              </a:rPr>
              <a:t>height </a:t>
            </a:r>
            <a:r>
              <a:rPr sz="1000" spc="-5" dirty="0">
                <a:latin typeface="Times New Roman"/>
                <a:cs typeface="Times New Roman"/>
              </a:rPr>
              <a:t>in filling </a:t>
            </a:r>
            <a:r>
              <a:rPr sz="1000" spc="-10" dirty="0">
                <a:latin typeface="Times New Roman"/>
                <a:cs typeface="Times New Roman"/>
              </a:rPr>
              <a:t>weight</a:t>
            </a:r>
            <a:r>
              <a:rPr sz="1200" spc="-10" dirty="0">
                <a:latin typeface="Times New Roman"/>
                <a:cs typeface="Times New Roman"/>
              </a:rPr>
              <a:t>. </a:t>
            </a:r>
            <a:r>
              <a:rPr sz="1000" spc="-5" dirty="0">
                <a:latin typeface="Times New Roman"/>
                <a:cs typeface="Times New Roman"/>
              </a:rPr>
              <a:t>NSR </a:t>
            </a:r>
            <a:r>
              <a:rPr sz="1000" spc="-10" dirty="0">
                <a:latin typeface="Times New Roman"/>
                <a:cs typeface="Times New Roman"/>
              </a:rPr>
              <a:t>used </a:t>
            </a:r>
            <a:r>
              <a:rPr sz="1000" spc="-5" dirty="0">
                <a:latin typeface="Times New Roman"/>
                <a:cs typeface="Times New Roman"/>
              </a:rPr>
              <a:t>to </a:t>
            </a:r>
            <a:r>
              <a:rPr sz="1000" spc="-10" dirty="0">
                <a:latin typeface="Times New Roman"/>
                <a:cs typeface="Times New Roman"/>
              </a:rPr>
              <a:t>mean </a:t>
            </a:r>
            <a:r>
              <a:rPr sz="1000" spc="-5" dirty="0">
                <a:latin typeface="Times New Roman"/>
                <a:cs typeface="Times New Roman"/>
              </a:rPr>
              <a:t>a</a:t>
            </a:r>
            <a:r>
              <a:rPr sz="1000" spc="-125" dirty="0">
                <a:latin typeface="Times New Roman"/>
                <a:cs typeface="Times New Roman"/>
              </a:rPr>
              <a:t> </a:t>
            </a:r>
            <a:r>
              <a:rPr sz="1000" spc="-5" dirty="0">
                <a:latin typeface="Times New Roman"/>
                <a:cs typeface="Times New Roman"/>
              </a:rPr>
              <a:t>particular  </a:t>
            </a:r>
            <a:r>
              <a:rPr sz="1000" spc="-10" dirty="0">
                <a:latin typeface="Times New Roman"/>
                <a:cs typeface="Times New Roman"/>
              </a:rPr>
              <a:t>kind </a:t>
            </a:r>
            <a:r>
              <a:rPr sz="1000" dirty="0">
                <a:latin typeface="Times New Roman"/>
                <a:cs typeface="Times New Roman"/>
              </a:rPr>
              <a:t>of </a:t>
            </a:r>
            <a:r>
              <a:rPr sz="1000" spc="-10" dirty="0">
                <a:latin typeface="Times New Roman"/>
                <a:cs typeface="Times New Roman"/>
              </a:rPr>
              <a:t>sinus musicality where </a:t>
            </a:r>
            <a:r>
              <a:rPr sz="1000" spc="-5" dirty="0">
                <a:latin typeface="Times New Roman"/>
                <a:cs typeface="Times New Roman"/>
              </a:rPr>
              <a:t>every </a:t>
            </a:r>
            <a:r>
              <a:rPr sz="1000" spc="-10" dirty="0">
                <a:latin typeface="Times New Roman"/>
                <a:cs typeface="Times New Roman"/>
              </a:rPr>
              <a:t>single </a:t>
            </a:r>
            <a:r>
              <a:rPr sz="1000" spc="-5" dirty="0">
                <a:latin typeface="Times New Roman"/>
                <a:cs typeface="Times New Roman"/>
              </a:rPr>
              <a:t>other estimation  </a:t>
            </a:r>
            <a:r>
              <a:rPr sz="1000" dirty="0">
                <a:latin typeface="Times New Roman"/>
                <a:cs typeface="Times New Roman"/>
              </a:rPr>
              <a:t>on </a:t>
            </a:r>
            <a:r>
              <a:rPr sz="1000" spc="-5" dirty="0">
                <a:latin typeface="Times New Roman"/>
                <a:cs typeface="Times New Roman"/>
              </a:rPr>
              <a:t>the ECG additionally fall inside assigned ordinary</a:t>
            </a:r>
            <a:endParaRPr sz="1000" dirty="0">
              <a:latin typeface="Times New Roman"/>
              <a:cs typeface="Times New Roman"/>
            </a:endParaRPr>
          </a:p>
        </p:txBody>
      </p:sp>
      <p:sp>
        <p:nvSpPr>
          <p:cNvPr id="15" name="object 15"/>
          <p:cNvSpPr txBox="1"/>
          <p:nvPr/>
        </p:nvSpPr>
        <p:spPr>
          <a:xfrm>
            <a:off x="4092742" y="6240491"/>
            <a:ext cx="2699385"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Times New Roman"/>
                <a:cs typeface="Times New Roman"/>
              </a:rPr>
              <a:t>Figure </a:t>
            </a:r>
            <a:r>
              <a:rPr lang="en-US" sz="1000" b="1" spc="-5" dirty="0">
                <a:latin typeface="Times New Roman"/>
                <a:cs typeface="Times New Roman"/>
              </a:rPr>
              <a:t>2</a:t>
            </a:r>
            <a:r>
              <a:rPr sz="1000" b="1" dirty="0">
                <a:latin typeface="Times New Roman"/>
                <a:cs typeface="Times New Roman"/>
              </a:rPr>
              <a:t>: </a:t>
            </a:r>
            <a:r>
              <a:rPr sz="1000" b="1" spc="-5" dirty="0">
                <a:latin typeface="Times New Roman"/>
                <a:cs typeface="Times New Roman"/>
              </a:rPr>
              <a:t>Arrhythmia, CHF, normal ECG</a:t>
            </a:r>
            <a:r>
              <a:rPr sz="1000" b="1" spc="-15" dirty="0">
                <a:latin typeface="Times New Roman"/>
                <a:cs typeface="Times New Roman"/>
              </a:rPr>
              <a:t> </a:t>
            </a:r>
            <a:r>
              <a:rPr sz="1000" b="1" spc="-5" dirty="0">
                <a:latin typeface="Times New Roman"/>
                <a:cs typeface="Times New Roman"/>
              </a:rPr>
              <a:t>signals</a:t>
            </a:r>
            <a:endParaRPr sz="1000" dirty="0">
              <a:latin typeface="Times New Roman"/>
              <a:cs typeface="Times New Roman"/>
            </a:endParaRPr>
          </a:p>
        </p:txBody>
      </p:sp>
      <p:pic>
        <p:nvPicPr>
          <p:cNvPr id="16" name="Picture 15">
            <a:extLst>
              <a:ext uri="{FF2B5EF4-FFF2-40B4-BE49-F238E27FC236}">
                <a16:creationId xmlns:a16="http://schemas.microsoft.com/office/drawing/2014/main" xmlns="" id="{DFD4B6E2-30B0-42FC-BAF6-D223EB0E9E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saturation sat="400000"/>
                    </a14:imgEffect>
                    <a14:imgEffect>
                      <a14:brightnessContrast bright="40000" contrast="-40000"/>
                    </a14:imgEffect>
                  </a14:imgLayer>
                </a14:imgProps>
              </a:ext>
            </a:extLst>
          </a:blip>
          <a:stretch>
            <a:fillRect/>
          </a:stretch>
        </p:blipFill>
        <p:spPr>
          <a:xfrm>
            <a:off x="1620697" y="818704"/>
            <a:ext cx="4367353" cy="2622996"/>
          </a:xfrm>
          <a:prstGeom prst="rect">
            <a:avLst/>
          </a:prstGeom>
        </p:spPr>
      </p:pic>
      <p:sp>
        <p:nvSpPr>
          <p:cNvPr id="17" name="object 9">
            <a:extLst>
              <a:ext uri="{FF2B5EF4-FFF2-40B4-BE49-F238E27FC236}">
                <a16:creationId xmlns:a16="http://schemas.microsoft.com/office/drawing/2014/main" xmlns="" id="{5116455B-CAE4-4AB3-9239-A213815E3934}"/>
              </a:ext>
            </a:extLst>
          </p:cNvPr>
          <p:cNvSpPr txBox="1"/>
          <p:nvPr/>
        </p:nvSpPr>
        <p:spPr>
          <a:xfrm>
            <a:off x="559118" y="4000279"/>
            <a:ext cx="3119755" cy="4741234"/>
          </a:xfrm>
          <a:prstGeom prst="rect">
            <a:avLst/>
          </a:prstGeom>
        </p:spPr>
        <p:txBody>
          <a:bodyPr vert="horz" wrap="square" lIns="0" tIns="90170" rIns="0" bIns="0" rtlCol="0">
            <a:spAutoFit/>
          </a:bodyPr>
          <a:lstStyle/>
          <a:p>
            <a:pPr marL="12700" marR="5080" algn="just">
              <a:lnSpc>
                <a:spcPct val="103000"/>
              </a:lnSpc>
              <a:spcBef>
                <a:spcPts val="575"/>
              </a:spcBef>
            </a:pPr>
            <a:r>
              <a:rPr lang="en-US" sz="1000" spc="-10" dirty="0">
                <a:latin typeface="Times New Roman"/>
                <a:cs typeface="Times New Roman"/>
              </a:rPr>
              <a:t>Arrhythmia There are different types of the ECG signals and in this project we are been mainly use the following ECG signals like for the classification they are mainly.</a:t>
            </a:r>
          </a:p>
          <a:p>
            <a:pPr marL="12700" marR="5080" algn="just">
              <a:lnSpc>
                <a:spcPct val="103000"/>
              </a:lnSpc>
              <a:spcBef>
                <a:spcPts val="575"/>
              </a:spcBef>
            </a:pPr>
            <a:r>
              <a:rPr lang="en-US" sz="1000" spc="-10" dirty="0">
                <a:latin typeface="Times New Roman"/>
                <a:cs typeface="Times New Roman"/>
              </a:rPr>
              <a:t>ARR: Arrhythmias</a:t>
            </a:r>
          </a:p>
          <a:p>
            <a:pPr marL="12700" marR="5080" algn="just">
              <a:lnSpc>
                <a:spcPct val="103000"/>
              </a:lnSpc>
              <a:spcBef>
                <a:spcPts val="575"/>
              </a:spcBef>
            </a:pPr>
            <a:r>
              <a:rPr lang="en-US" sz="1000" spc="-10" dirty="0">
                <a:latin typeface="Times New Roman"/>
                <a:cs typeface="Times New Roman"/>
              </a:rPr>
              <a:t>CHF: Congestive Heart Failure</a:t>
            </a:r>
          </a:p>
          <a:p>
            <a:pPr marL="12700" marR="5080" algn="just">
              <a:lnSpc>
                <a:spcPct val="103000"/>
              </a:lnSpc>
              <a:spcBef>
                <a:spcPts val="575"/>
              </a:spcBef>
            </a:pPr>
            <a:r>
              <a:rPr lang="en-US" sz="1000" spc="-10" dirty="0">
                <a:latin typeface="Times New Roman"/>
                <a:cs typeface="Times New Roman"/>
              </a:rPr>
              <a:t>NSR: Normal Sinus Rhythm</a:t>
            </a:r>
          </a:p>
          <a:p>
            <a:pPr marL="12700" marR="5080" algn="just">
              <a:lnSpc>
                <a:spcPct val="103000"/>
              </a:lnSpc>
              <a:spcBef>
                <a:spcPts val="575"/>
              </a:spcBef>
            </a:pPr>
            <a:r>
              <a:rPr lang="en-US" sz="1000" b="1" i="1" dirty="0">
                <a:latin typeface="Times New Roman"/>
                <a:cs typeface="Times New Roman"/>
              </a:rPr>
              <a:t>Arrhythmias:- </a:t>
            </a:r>
            <a:r>
              <a:rPr lang="en-US" sz="1000" dirty="0">
                <a:latin typeface="Times New Roman"/>
                <a:cs typeface="Times New Roman"/>
              </a:rPr>
              <a:t>An arrhythmia is a problem with the rate or rhythm of the heartbeat. During an arrhythmia, the heart can beat too fast, too slowly, or with an irregular rhythm. When a heart beats too fast, the condition is called tachycardia. When a heart beats too slowly, the condition is called bradycardia.</a:t>
            </a:r>
          </a:p>
          <a:p>
            <a:pPr marL="12700" marR="5080" algn="just">
              <a:lnSpc>
                <a:spcPct val="103000"/>
              </a:lnSpc>
              <a:spcBef>
                <a:spcPts val="575"/>
              </a:spcBef>
            </a:pPr>
            <a:r>
              <a:rPr lang="en-US" sz="1000" b="1" i="1" dirty="0">
                <a:latin typeface="Times New Roman"/>
                <a:cs typeface="Times New Roman"/>
              </a:rPr>
              <a:t>Congestive heart failure:- </a:t>
            </a:r>
            <a:r>
              <a:rPr lang="en-US" sz="1000" dirty="0">
                <a:latin typeface="Times New Roman"/>
                <a:cs typeface="Times New Roman"/>
              </a:rPr>
              <a:t>Heart failure can occur if the heart cannot pump (systolic) or fill (diastolic) adequately . Symptoms include shortness of breath, fatigue, swollen legs and rapid heartbeat. Treatments can include eating less salt, limiting fluid intake and taking prescription medication. In some cases a defibrillator or pacemaker may be implanted</a:t>
            </a:r>
          </a:p>
          <a:p>
            <a:pPr marL="12700" marR="5080" algn="just">
              <a:lnSpc>
                <a:spcPct val="103000"/>
              </a:lnSpc>
              <a:spcBef>
                <a:spcPts val="575"/>
              </a:spcBef>
            </a:pPr>
            <a:r>
              <a:rPr lang="en-US" sz="1000" b="1" i="1" dirty="0">
                <a:latin typeface="Times New Roman"/>
                <a:cs typeface="Times New Roman"/>
              </a:rPr>
              <a:t>Normal sinus rhythm:- </a:t>
            </a:r>
            <a:r>
              <a:rPr lang="en-US" sz="1000" dirty="0">
                <a:latin typeface="Times New Roman"/>
                <a:cs typeface="Times New Roman"/>
              </a:rPr>
              <a:t>Normal sinus rhythm (NSR) is the rhythm that originates from the sinus node and describes the characteristic rhythm of the healthy human heart. The rate in NSR is generally regular but will vary depending on autonomic inputs into the sinus node.</a:t>
            </a:r>
          </a:p>
          <a:p>
            <a:pPr marL="12700" marR="5080" algn="just">
              <a:lnSpc>
                <a:spcPct val="103000"/>
              </a:lnSpc>
              <a:spcBef>
                <a:spcPts val="575"/>
              </a:spcBef>
            </a:pPr>
            <a:r>
              <a:rPr lang="en-US" sz="1000" dirty="0">
                <a:latin typeface="Times New Roman"/>
                <a:cs typeface="Times New Roman"/>
              </a:rPr>
              <a:t>So we used to use all this three type of the ECG signals and we used to classify them using CWT  and get there accuracy by the help of the deep neural network.</a:t>
            </a:r>
          </a:p>
        </p:txBody>
      </p:sp>
      <p:sp>
        <p:nvSpPr>
          <p:cNvPr id="19" name="TextBox 18">
            <a:extLst>
              <a:ext uri="{FF2B5EF4-FFF2-40B4-BE49-F238E27FC236}">
                <a16:creationId xmlns:a16="http://schemas.microsoft.com/office/drawing/2014/main" xmlns="" id="{63F97C85-73F7-4E40-97BB-0B171E42711C}"/>
              </a:ext>
            </a:extLst>
          </p:cNvPr>
          <p:cNvSpPr txBox="1"/>
          <p:nvPr/>
        </p:nvSpPr>
        <p:spPr>
          <a:xfrm>
            <a:off x="-140949" y="3789655"/>
            <a:ext cx="3779134" cy="246221"/>
          </a:xfrm>
          <a:prstGeom prst="rect">
            <a:avLst/>
          </a:prstGeom>
          <a:noFill/>
        </p:spPr>
        <p:txBody>
          <a:bodyPr wrap="square">
            <a:spAutoFit/>
          </a:bodyPr>
          <a:lstStyle/>
          <a:p>
            <a:pPr marL="1252219" marR="0" lvl="0" indent="-285750" algn="l" defTabSz="914400" rtl="0" eaLnBrk="1" fontAlgn="auto" latinLnBrk="0" hangingPunct="1">
              <a:lnSpc>
                <a:spcPct val="100000"/>
              </a:lnSpc>
              <a:spcBef>
                <a:spcPts val="710"/>
              </a:spcBef>
              <a:spcAft>
                <a:spcPts val="0"/>
              </a:spcAft>
              <a:buClrTx/>
              <a:buSzTx/>
              <a:buFont typeface="+mj-lt"/>
              <a:buAutoNum type="romanUcPeriod" startAt="4"/>
              <a:tabLst/>
              <a:defRPr/>
            </a:pPr>
            <a:r>
              <a:rPr kumimoji="0" lang="en-US" sz="1000" b="1" i="0" u="none" strike="noStrike" kern="1200" cap="none" spc="-5" normalizeH="0" baseline="0" noProof="0" dirty="0">
                <a:ln>
                  <a:noFill/>
                </a:ln>
                <a:solidFill>
                  <a:prstClr val="black"/>
                </a:solidFill>
                <a:effectLst/>
                <a:uLnTx/>
                <a:uFillTx/>
                <a:latin typeface="Times New Roman"/>
                <a:ea typeface="+mn-ea"/>
                <a:cs typeface="Times New Roman"/>
              </a:rPr>
              <a:t>ECG SIGNAL CLASSIFICATION</a:t>
            </a:r>
            <a:endParaRPr kumimoji="0" lang="en-US" sz="10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12" name="object 9">
            <a:extLst>
              <a:ext uri="{FF2B5EF4-FFF2-40B4-BE49-F238E27FC236}">
                <a16:creationId xmlns:a16="http://schemas.microsoft.com/office/drawing/2014/main" xmlns="" id="{46887290-C001-4DE3-B786-CF2FB7600EFC}"/>
              </a:ext>
            </a:extLst>
          </p:cNvPr>
          <p:cNvSpPr txBox="1"/>
          <p:nvPr/>
        </p:nvSpPr>
        <p:spPr>
          <a:xfrm>
            <a:off x="3179066" y="8125617"/>
            <a:ext cx="3835758" cy="244939"/>
          </a:xfrm>
          <a:prstGeom prst="rect">
            <a:avLst/>
          </a:prstGeom>
        </p:spPr>
        <p:txBody>
          <a:bodyPr vert="horz" wrap="square" lIns="0" tIns="90170" rIns="0" bIns="0" rtlCol="0">
            <a:spAutoFit/>
          </a:bodyPr>
          <a:lstStyle/>
          <a:p>
            <a:pPr marL="1423035" indent="-285750">
              <a:lnSpc>
                <a:spcPct val="100000"/>
              </a:lnSpc>
              <a:spcBef>
                <a:spcPts val="710"/>
              </a:spcBef>
              <a:buFont typeface="+mj-lt"/>
              <a:buAutoNum type="romanUcPeriod" startAt="6"/>
            </a:pPr>
            <a:r>
              <a:rPr lang="en-US" sz="1000" b="1" dirty="0">
                <a:latin typeface="Times New Roman"/>
                <a:cs typeface="Times New Roman"/>
              </a:rPr>
              <a:t>D</a:t>
            </a:r>
            <a:r>
              <a:rPr lang="en-IN" sz="1000" b="1" dirty="0">
                <a:latin typeface="Times New Roman"/>
                <a:cs typeface="Times New Roman"/>
              </a:rPr>
              <a:t>EEP NEURAL NETWORK</a:t>
            </a:r>
            <a:endParaRPr lang="en-IN" sz="1000" dirty="0">
              <a:latin typeface="Times New Roman"/>
              <a:cs typeface="Times New Roman"/>
            </a:endParaRPr>
          </a:p>
        </p:txBody>
      </p:sp>
      <p:sp>
        <p:nvSpPr>
          <p:cNvPr id="18" name="object 11">
            <a:extLst>
              <a:ext uri="{FF2B5EF4-FFF2-40B4-BE49-F238E27FC236}">
                <a16:creationId xmlns:a16="http://schemas.microsoft.com/office/drawing/2014/main" xmlns="" id="{C41CE856-7312-4C81-89F8-D89CD212A912}"/>
              </a:ext>
            </a:extLst>
          </p:cNvPr>
          <p:cNvSpPr txBox="1"/>
          <p:nvPr/>
        </p:nvSpPr>
        <p:spPr>
          <a:xfrm>
            <a:off x="3877629" y="8433281"/>
            <a:ext cx="3101022" cy="1741695"/>
          </a:xfrm>
          <a:prstGeom prst="rect">
            <a:avLst/>
          </a:prstGeom>
        </p:spPr>
        <p:txBody>
          <a:bodyPr vert="horz" wrap="square" lIns="0" tIns="7620" rIns="0" bIns="0" rtlCol="0">
            <a:spAutoFit/>
          </a:bodyPr>
          <a:lstStyle/>
          <a:p>
            <a:pPr marL="12700" marR="5080" algn="just">
              <a:lnSpc>
                <a:spcPct val="103000"/>
              </a:lnSpc>
              <a:spcBef>
                <a:spcPts val="60"/>
              </a:spcBef>
            </a:pPr>
            <a:r>
              <a:rPr lang="en-US" sz="1000" spc="-5" dirty="0">
                <a:latin typeface="Times New Roman"/>
                <a:cs typeface="Times New Roman"/>
              </a:rPr>
              <a:t>Deep Neural Network  have been widely applied in various areas such as pattern recognition, natural language processing, and computational learning. During the past decades, machine learning has brought enormous influence on our daily life with examples including efficient web search, self-driving systems, computer vision, and optical character recognition. Especially, deep neural network models have become a powerful tool of machine learning and artificial intelligence. A deep neural network (DNN) is an artificial neural network (ANN) with multiple layers between the input and output layers. </a:t>
            </a:r>
          </a:p>
        </p:txBody>
      </p:sp>
      <p:pic>
        <p:nvPicPr>
          <p:cNvPr id="3" name="Picture 2">
            <a:extLst>
              <a:ext uri="{FF2B5EF4-FFF2-40B4-BE49-F238E27FC236}">
                <a16:creationId xmlns:a16="http://schemas.microsoft.com/office/drawing/2014/main" xmlns="" id="{7BD95B29-FDF3-4B01-A018-D7EE317AA9B8}"/>
              </a:ext>
            </a:extLst>
          </p:cNvPr>
          <p:cNvPicPr>
            <a:picLocks noChangeAspect="1"/>
          </p:cNvPicPr>
          <p:nvPr/>
        </p:nvPicPr>
        <p:blipFill>
          <a:blip r:embed="rId4"/>
          <a:stretch>
            <a:fillRect/>
          </a:stretch>
        </p:blipFill>
        <p:spPr>
          <a:xfrm>
            <a:off x="3904178" y="4269785"/>
            <a:ext cx="3143481" cy="1921571"/>
          </a:xfrm>
          <a:prstGeom prst="rect">
            <a:avLst/>
          </a:prstGeom>
        </p:spPr>
      </p:pic>
      <p:sp>
        <p:nvSpPr>
          <p:cNvPr id="20" name="TextBox 19">
            <a:extLst>
              <a:ext uri="{FF2B5EF4-FFF2-40B4-BE49-F238E27FC236}">
                <a16:creationId xmlns:a16="http://schemas.microsoft.com/office/drawing/2014/main" xmlns="" id="{158E1846-19C5-40F1-9694-FCD97CC6DC38}"/>
              </a:ext>
            </a:extLst>
          </p:cNvPr>
          <p:cNvSpPr txBox="1"/>
          <p:nvPr/>
        </p:nvSpPr>
        <p:spPr>
          <a:xfrm>
            <a:off x="3837208" y="3888336"/>
            <a:ext cx="3210451" cy="400110"/>
          </a:xfrm>
          <a:prstGeom prst="rect">
            <a:avLst/>
          </a:prstGeom>
          <a:noFill/>
        </p:spPr>
        <p:txBody>
          <a:bodyPr wrap="square">
            <a:spAutoFit/>
          </a:bodyPr>
          <a:lstStyle/>
          <a:p>
            <a:r>
              <a:rPr kumimoji="0" lang="en-US" sz="1000" b="0" i="0" u="none" strike="noStrike" kern="1200" cap="none" spc="-5" normalizeH="0" baseline="0" noProof="0" dirty="0">
                <a:ln>
                  <a:noFill/>
                </a:ln>
                <a:solidFill>
                  <a:prstClr val="black"/>
                </a:solidFill>
                <a:effectLst/>
                <a:uLnTx/>
                <a:uFillTx/>
                <a:latin typeface="Times New Roman"/>
                <a:ea typeface="+mn-ea"/>
                <a:cs typeface="Times New Roman"/>
              </a:rPr>
              <a:t>breaking points as </a:t>
            </a:r>
            <a:r>
              <a:rPr kumimoji="0" lang="en-US" sz="1000" b="0" i="0" u="none" strike="noStrike" kern="1200" cap="none" spc="-10" normalizeH="0" baseline="0" noProof="0" dirty="0">
                <a:ln>
                  <a:noFill/>
                </a:ln>
                <a:solidFill>
                  <a:prstClr val="black"/>
                </a:solidFill>
                <a:effectLst/>
                <a:uLnTx/>
                <a:uFillTx/>
                <a:latin typeface="Times New Roman"/>
                <a:ea typeface="+mn-ea"/>
                <a:cs typeface="Times New Roman"/>
              </a:rPr>
              <a:t>shown </a:t>
            </a:r>
            <a:r>
              <a:rPr kumimoji="0" lang="en-US" sz="1000" b="0" i="0" u="none" strike="noStrike" kern="1200" cap="none" spc="-5" normalizeH="0" baseline="0" noProof="0" dirty="0">
                <a:ln>
                  <a:noFill/>
                </a:ln>
                <a:solidFill>
                  <a:prstClr val="black"/>
                </a:solidFill>
                <a:effectLst/>
                <a:uLnTx/>
                <a:uFillTx/>
                <a:latin typeface="Times New Roman"/>
                <a:ea typeface="+mn-ea"/>
                <a:cs typeface="Times New Roman"/>
              </a:rPr>
              <a:t>in </a:t>
            </a:r>
            <a:r>
              <a:rPr kumimoji="0" lang="en-US" sz="1000" b="0" i="0" u="none" strike="noStrike" kern="1200" cap="none" spc="-10" normalizeH="0" baseline="0" noProof="0" dirty="0">
                <a:ln>
                  <a:noFill/>
                </a:ln>
                <a:solidFill>
                  <a:prstClr val="black"/>
                </a:solidFill>
                <a:effectLst/>
                <a:uLnTx/>
                <a:uFillTx/>
                <a:latin typeface="Times New Roman"/>
                <a:ea typeface="+mn-ea"/>
                <a:cs typeface="Times New Roman"/>
              </a:rPr>
              <a:t>Figure</a:t>
            </a:r>
            <a:r>
              <a:rPr kumimoji="0" lang="en-US" sz="1000" b="0" i="0" u="none" strike="noStrike" kern="1200" cap="none" spc="15" normalizeH="0" baseline="0" noProof="0" dirty="0">
                <a:ln>
                  <a:noFill/>
                </a:ln>
                <a:solidFill>
                  <a:prstClr val="black"/>
                </a:solidFill>
                <a:effectLst/>
                <a:uLnTx/>
                <a:uFillTx/>
                <a:latin typeface="Times New Roman"/>
                <a:ea typeface="+mn-ea"/>
                <a:cs typeface="Times New Roman"/>
              </a:rPr>
              <a:t> 2</a:t>
            </a:r>
            <a:r>
              <a:rPr kumimoji="0" lang="en-US" sz="10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lang="en-US" sz="1000" b="1" i="0" u="none" strike="noStrike" kern="1200" cap="none" spc="-5" normalizeH="0" baseline="0" noProof="0" dirty="0">
                <a:ln>
                  <a:noFill/>
                </a:ln>
                <a:solidFill>
                  <a:prstClr val="black"/>
                </a:solidFill>
                <a:effectLst/>
                <a:uLnTx/>
                <a:uFillTx/>
                <a:latin typeface="Times New Roman"/>
                <a:ea typeface="+mn-ea"/>
                <a:cs typeface="Times New Roman"/>
              </a:rPr>
              <a:t>ARR, CHF and NSR</a:t>
            </a:r>
            <a:r>
              <a:rPr kumimoji="0" lang="en-US" sz="10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lang="en-US" sz="1000" b="1" i="0" u="none" strike="noStrike" kern="1200" cap="none" spc="-5" normalizeH="0" baseline="0" noProof="0" dirty="0">
                <a:ln>
                  <a:noFill/>
                </a:ln>
                <a:solidFill>
                  <a:prstClr val="black"/>
                </a:solidFill>
                <a:effectLst/>
                <a:uLnTx/>
                <a:uFillTx/>
                <a:latin typeface="Times New Roman"/>
                <a:ea typeface="+mn-ea"/>
                <a:cs typeface="Times New Roman"/>
              </a:rPr>
              <a:t>Signals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81659" y="656590"/>
            <a:ext cx="3120390" cy="9088642"/>
          </a:xfrm>
          <a:prstGeom prst="rect">
            <a:avLst/>
          </a:prstGeom>
        </p:spPr>
        <p:txBody>
          <a:bodyPr vert="horz" wrap="square" lIns="0" tIns="7620" rIns="0" bIns="0" rtlCol="0">
            <a:spAutoFit/>
          </a:bodyPr>
          <a:lstStyle/>
          <a:p>
            <a:pPr marL="12700" marR="5715" algn="just">
              <a:lnSpc>
                <a:spcPct val="103000"/>
              </a:lnSpc>
            </a:pPr>
            <a:r>
              <a:rPr lang="en-US" sz="1000" dirty="0">
                <a:latin typeface="Times New Roman"/>
                <a:cs typeface="Times New Roman"/>
              </a:rPr>
              <a:t>The success of deep neural networks has led to breakthroughs such as reducing word error rates in speech recognition by 30% over traditional approaches (the biggest gain in 20 years) or drastically cutting the error rate in an image recognition competition since 2011 (from 26% to 3.5% while humans achieve 5%).</a:t>
            </a:r>
          </a:p>
          <a:p>
            <a:pPr marL="12700" marR="5715" algn="just">
              <a:lnSpc>
                <a:spcPct val="103000"/>
              </a:lnSpc>
            </a:pPr>
            <a:r>
              <a:rPr lang="en-US" sz="1000" b="1" i="1" dirty="0">
                <a:latin typeface="Times New Roman"/>
                <a:cs typeface="Times New Roman"/>
              </a:rPr>
              <a:t>So in this project we use the ”ALEX” neural network for the image processing of the different signals.</a:t>
            </a:r>
          </a:p>
          <a:p>
            <a:pPr marL="12700" marR="5715" algn="just">
              <a:lnSpc>
                <a:spcPct val="103000"/>
              </a:lnSpc>
            </a:pPr>
            <a:endParaRPr lang="en-US" sz="1000" b="1" i="1" dirty="0">
              <a:latin typeface="Times New Roman"/>
              <a:cs typeface="Times New Roman"/>
            </a:endParaRPr>
          </a:p>
          <a:p>
            <a:pPr marL="12700" marR="5715" algn="just">
              <a:lnSpc>
                <a:spcPct val="103000"/>
              </a:lnSpc>
            </a:pPr>
            <a:r>
              <a:rPr lang="en-US" sz="1000" b="1" i="1" dirty="0">
                <a:latin typeface="Times New Roman"/>
                <a:cs typeface="Times New Roman"/>
              </a:rPr>
              <a:t>Alex neural network:-</a:t>
            </a:r>
          </a:p>
          <a:p>
            <a:pPr marL="12700" marR="5715" algn="just">
              <a:lnSpc>
                <a:spcPct val="103000"/>
              </a:lnSpc>
            </a:pPr>
            <a:r>
              <a:rPr lang="en-US" sz="1000" dirty="0">
                <a:latin typeface="Times New Roman"/>
                <a:cs typeface="Times New Roman"/>
              </a:rPr>
              <a:t>Alex neural network was one of the image net large-scale visual recognition that are used to recognize the all the different images with the different frequency. The </a:t>
            </a:r>
            <a:r>
              <a:rPr lang="en-US" sz="1000" dirty="0" err="1">
                <a:latin typeface="Times New Roman"/>
                <a:cs typeface="Times New Roman"/>
              </a:rPr>
              <a:t>Alexnet</a:t>
            </a:r>
            <a:r>
              <a:rPr lang="en-US" sz="1000" dirty="0">
                <a:latin typeface="Times New Roman"/>
                <a:cs typeface="Times New Roman"/>
              </a:rPr>
              <a:t> has eight layers with learnable parameters. The model consists of five layers with a combination of max pooling followed by 3 fully connected layers and they use </a:t>
            </a:r>
            <a:r>
              <a:rPr lang="en-US" sz="1000" dirty="0" err="1">
                <a:latin typeface="Times New Roman"/>
                <a:cs typeface="Times New Roman"/>
              </a:rPr>
              <a:t>Relu</a:t>
            </a:r>
            <a:r>
              <a:rPr lang="en-US" sz="1000" dirty="0">
                <a:latin typeface="Times New Roman"/>
                <a:cs typeface="Times New Roman"/>
              </a:rPr>
              <a:t> activation in each of these layers except the output layer. They found out that using the </a:t>
            </a:r>
            <a:r>
              <a:rPr lang="en-US" sz="1000" dirty="0" err="1">
                <a:latin typeface="Times New Roman"/>
                <a:cs typeface="Times New Roman"/>
              </a:rPr>
              <a:t>relu</a:t>
            </a:r>
            <a:r>
              <a:rPr lang="en-US" sz="1000" dirty="0">
                <a:latin typeface="Times New Roman"/>
                <a:cs typeface="Times New Roman"/>
              </a:rPr>
              <a:t> as an activation function accelerated the speed of the training process by almost six times. They also used the dropout layers, that prevented their model from over fitting. Further, the model is trained on the Image net dataset. The Image net dataset has almost 14 million images across a thousand classes. So it have the all the things that are been present in the </a:t>
            </a:r>
            <a:r>
              <a:rPr lang="en-US" sz="1000" dirty="0" err="1">
                <a:latin typeface="Times New Roman"/>
                <a:cs typeface="Times New Roman"/>
              </a:rPr>
              <a:t>alex</a:t>
            </a:r>
            <a:r>
              <a:rPr lang="en-US" sz="1000" dirty="0">
                <a:latin typeface="Times New Roman"/>
                <a:cs typeface="Times New Roman"/>
              </a:rPr>
              <a:t> neural network so we have been chosen this type of the </a:t>
            </a:r>
            <a:r>
              <a:rPr lang="en-US" sz="1000" dirty="0" err="1">
                <a:latin typeface="Times New Roman"/>
                <a:cs typeface="Times New Roman"/>
              </a:rPr>
              <a:t>alex</a:t>
            </a:r>
            <a:r>
              <a:rPr lang="en-US" sz="1000" dirty="0">
                <a:latin typeface="Times New Roman"/>
                <a:cs typeface="Times New Roman"/>
              </a:rPr>
              <a:t> neural network for the different types of the ECG signals.</a:t>
            </a:r>
          </a:p>
          <a:p>
            <a:pPr marL="12700" marR="5715" algn="just">
              <a:lnSpc>
                <a:spcPct val="103000"/>
              </a:lnSpc>
            </a:pPr>
            <a:r>
              <a:rPr lang="en-US" sz="1000" b="1" i="1" dirty="0">
                <a:latin typeface="Times New Roman"/>
                <a:cs typeface="Times New Roman"/>
              </a:rPr>
              <a:t>There are three types which are been mainly used in the all the neural network that are been used:-</a:t>
            </a:r>
          </a:p>
          <a:p>
            <a:pPr marL="12700" marR="5715" algn="just">
              <a:lnSpc>
                <a:spcPct val="103000"/>
              </a:lnSpc>
            </a:pPr>
            <a:r>
              <a:rPr lang="en-US" sz="1000" dirty="0">
                <a:latin typeface="Times New Roman"/>
                <a:cs typeface="Times New Roman"/>
              </a:rPr>
              <a:t>A. Multi-Layer </a:t>
            </a:r>
            <a:r>
              <a:rPr lang="en-US" sz="1000" dirty="0" err="1">
                <a:latin typeface="Times New Roman"/>
                <a:cs typeface="Times New Roman"/>
              </a:rPr>
              <a:t>Perceptrons</a:t>
            </a:r>
            <a:r>
              <a:rPr lang="en-US" sz="1000" dirty="0">
                <a:latin typeface="Times New Roman"/>
                <a:cs typeface="Times New Roman"/>
              </a:rPr>
              <a:t> (MLP)</a:t>
            </a:r>
          </a:p>
          <a:p>
            <a:pPr marL="12700" marR="5715" algn="just">
              <a:lnSpc>
                <a:spcPct val="103000"/>
              </a:lnSpc>
            </a:pPr>
            <a:r>
              <a:rPr lang="en-US" sz="1000" dirty="0">
                <a:latin typeface="Times New Roman"/>
                <a:cs typeface="Times New Roman"/>
              </a:rPr>
              <a:t>B.  Convolutional Neural Networks (CNN)</a:t>
            </a:r>
          </a:p>
          <a:p>
            <a:pPr marL="241300" marR="5715" indent="-228600" algn="just">
              <a:lnSpc>
                <a:spcPct val="103000"/>
              </a:lnSpc>
              <a:buAutoNum type="alphaUcPeriod" startAt="3"/>
            </a:pPr>
            <a:r>
              <a:rPr lang="en-US" sz="1000" dirty="0">
                <a:latin typeface="Times New Roman"/>
                <a:cs typeface="Times New Roman"/>
              </a:rPr>
              <a:t>Recurrent Neural Networks (RNN)</a:t>
            </a:r>
          </a:p>
          <a:p>
            <a:pPr marL="12700" marR="5715" algn="just">
              <a:lnSpc>
                <a:spcPct val="103000"/>
              </a:lnSpc>
            </a:pPr>
            <a:endParaRPr lang="en-US" sz="1000" dirty="0">
              <a:latin typeface="Times New Roman"/>
              <a:cs typeface="Times New Roman"/>
            </a:endParaRPr>
          </a:p>
          <a:p>
            <a:r>
              <a:rPr lang="en-US" sz="1000" b="1" i="1" dirty="0">
                <a:latin typeface="Times New Roman" panose="02020603050405020304" pitchFamily="18" charset="0"/>
                <a:cs typeface="Times New Roman" panose="02020603050405020304" pitchFamily="18" charset="0"/>
              </a:rPr>
              <a:t>A. Multi-neural network </a:t>
            </a:r>
          </a:p>
          <a:p>
            <a:r>
              <a:rPr lang="en-US" sz="1000" dirty="0">
                <a:latin typeface="Times New Roman" panose="02020603050405020304" pitchFamily="18" charset="0"/>
                <a:cs typeface="Times New Roman" panose="02020603050405020304" pitchFamily="18" charset="0"/>
              </a:rPr>
              <a:t>A multilayer perceptron (MLP) is a class of feed forward artificial neural network (ANN). An MLP consists of at least three layers of nodes: an input layer, a hidden layer and an output layer. Except for the input nodes, each node is a neuron that uses a nonlinear activation function. And this is the one of the best neural network so this is been used in the most of the developers.</a:t>
            </a:r>
          </a:p>
          <a:p>
            <a:endParaRPr lang="en-US" sz="1050" dirty="0">
              <a:latin typeface="Times New Roman" panose="02020603050405020304" pitchFamily="18" charset="0"/>
              <a:cs typeface="Times New Roman" panose="02020603050405020304" pitchFamily="18" charset="0"/>
            </a:endParaRPr>
          </a:p>
          <a:p>
            <a:r>
              <a:rPr lang="en-US" sz="1000" b="1" i="1" dirty="0">
                <a:latin typeface="Times New Roman" panose="02020603050405020304" pitchFamily="18" charset="0"/>
                <a:cs typeface="Times New Roman" panose="02020603050405020304" pitchFamily="18" charset="0"/>
              </a:rPr>
              <a:t>B. Convolutional neural network [CNN]</a:t>
            </a:r>
          </a:p>
          <a:p>
            <a:r>
              <a:rPr lang="en-US" sz="1000" dirty="0">
                <a:latin typeface="Times New Roman" panose="02020603050405020304" pitchFamily="18" charset="0"/>
                <a:cs typeface="Times New Roman" panose="02020603050405020304" pitchFamily="18" charset="0"/>
              </a:rPr>
              <a:t>A convolutional neural network (CNN) is a type of artificial neural network used in image recognition and processing that is specifically designed to process pixel data. CNNs are powerful image processing, artificial intelligence (AI) that use deep learning often using machine vison that includes image and video recognition, along with recommender systems and natural language processing (NLP).</a:t>
            </a:r>
          </a:p>
          <a:p>
            <a:r>
              <a:rPr lang="en-US" sz="1000" dirty="0">
                <a:latin typeface="Times New Roman" panose="02020603050405020304" pitchFamily="18" charset="0"/>
                <a:cs typeface="Times New Roman" panose="02020603050405020304" pitchFamily="18" charset="0"/>
              </a:rPr>
              <a:t>A CNN uses a system much like a multilayer perceptron that has been designed for reduced processing requirements. The layers of a CNN consist of an input layer, an output layer and a hidden layer that includes multiple convolutional layers, pooling layers, fully connected layers and normalization layers. The removal of limitations and increase in efficiency for image processing results in a system that is far more effective, simpler to trains limited for image processing and natural language processing</a:t>
            </a:r>
          </a:p>
        </p:txBody>
      </p:sp>
      <p:sp>
        <p:nvSpPr>
          <p:cNvPr id="13" name="object 13"/>
          <p:cNvSpPr txBox="1"/>
          <p:nvPr/>
        </p:nvSpPr>
        <p:spPr>
          <a:xfrm>
            <a:off x="3858895" y="625627"/>
            <a:ext cx="3119755" cy="1788951"/>
          </a:xfrm>
          <a:prstGeom prst="rect">
            <a:avLst/>
          </a:prstGeom>
        </p:spPr>
        <p:txBody>
          <a:bodyPr vert="horz" wrap="square" lIns="0" tIns="95250" rIns="0" bIns="0" rtlCol="0">
            <a:spAutoFit/>
          </a:bodyPr>
          <a:lstStyle/>
          <a:p>
            <a:r>
              <a:rPr lang="en-US" sz="1000" b="1" i="1" dirty="0">
                <a:latin typeface="Times New Roman" panose="02020603050405020304" pitchFamily="18" charset="0"/>
                <a:cs typeface="Times New Roman" panose="02020603050405020304" pitchFamily="18" charset="0"/>
              </a:rPr>
              <a:t>C. Recurrent Neural Networks</a:t>
            </a:r>
          </a:p>
          <a:p>
            <a:r>
              <a:rPr lang="en-US" sz="1000" dirty="0">
                <a:latin typeface="Times New Roman" panose="02020603050405020304" pitchFamily="18" charset="0"/>
                <a:cs typeface="Times New Roman" panose="02020603050405020304" pitchFamily="18" charset="0"/>
              </a:rPr>
              <a:t>Recurrent neural networks (RNN) are the state of the art algorithm for sequential data and are used by Apple's Siri and </a:t>
            </a:r>
            <a:r>
              <a:rPr lang="en-US" sz="1000" dirty="0" err="1">
                <a:latin typeface="Times New Roman" panose="02020603050405020304" pitchFamily="18" charset="0"/>
                <a:cs typeface="Times New Roman" panose="02020603050405020304" pitchFamily="18" charset="0"/>
              </a:rPr>
              <a:t>and</a:t>
            </a:r>
            <a:r>
              <a:rPr lang="en-US" sz="1000" dirty="0">
                <a:latin typeface="Times New Roman" panose="02020603050405020304" pitchFamily="18" charset="0"/>
                <a:cs typeface="Times New Roman" panose="02020603050405020304" pitchFamily="18" charset="0"/>
              </a:rPr>
              <a:t> Google's voice search. It is the first algorithm that remembers </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its input, due to an internal memory, which makes it perfectly suited for machine learning problems that involve sequential data. It is one of the algorithms behind the scenes of the amazing achievements seen in deep learning over the past few years. In this post, we'll cover the basic concepts of how recurrent neural networks work, what the biggest issues are and how to solve them</a:t>
            </a:r>
          </a:p>
        </p:txBody>
      </p:sp>
      <p:sp>
        <p:nvSpPr>
          <p:cNvPr id="18" name="object 9">
            <a:extLst>
              <a:ext uri="{FF2B5EF4-FFF2-40B4-BE49-F238E27FC236}">
                <a16:creationId xmlns:a16="http://schemas.microsoft.com/office/drawing/2014/main" xmlns="" id="{12E4CFFB-7BF2-4F87-B4B8-21C025493B9D}"/>
              </a:ext>
            </a:extLst>
          </p:cNvPr>
          <p:cNvSpPr txBox="1"/>
          <p:nvPr/>
        </p:nvSpPr>
        <p:spPr>
          <a:xfrm>
            <a:off x="3326559" y="2474558"/>
            <a:ext cx="3835758" cy="244939"/>
          </a:xfrm>
          <a:prstGeom prst="rect">
            <a:avLst/>
          </a:prstGeom>
        </p:spPr>
        <p:txBody>
          <a:bodyPr vert="horz" wrap="square" lIns="0" tIns="90170" rIns="0" bIns="0" rtlCol="0">
            <a:spAutoFit/>
          </a:bodyPr>
          <a:lstStyle/>
          <a:p>
            <a:pPr marL="1423035" indent="-285750">
              <a:lnSpc>
                <a:spcPct val="100000"/>
              </a:lnSpc>
              <a:spcBef>
                <a:spcPts val="710"/>
              </a:spcBef>
              <a:buFont typeface="+mj-lt"/>
              <a:buAutoNum type="romanUcPeriod" startAt="7"/>
            </a:pPr>
            <a:r>
              <a:rPr lang="en-IN" sz="1000" b="1" dirty="0">
                <a:latin typeface="Times New Roman"/>
                <a:cs typeface="Times New Roman"/>
              </a:rPr>
              <a:t>METHODOLOGY</a:t>
            </a:r>
            <a:endParaRPr lang="en-IN" sz="1000" dirty="0">
              <a:latin typeface="Times New Roman"/>
              <a:cs typeface="Times New Roman"/>
            </a:endParaRPr>
          </a:p>
        </p:txBody>
      </p:sp>
      <p:sp>
        <p:nvSpPr>
          <p:cNvPr id="20" name="TextBox 19">
            <a:extLst>
              <a:ext uri="{FF2B5EF4-FFF2-40B4-BE49-F238E27FC236}">
                <a16:creationId xmlns:a16="http://schemas.microsoft.com/office/drawing/2014/main" xmlns="" id="{F341EACC-7B90-4ECD-939D-D8AD3746DF19}"/>
              </a:ext>
            </a:extLst>
          </p:cNvPr>
          <p:cNvSpPr txBox="1"/>
          <p:nvPr/>
        </p:nvSpPr>
        <p:spPr>
          <a:xfrm>
            <a:off x="3778250" y="2747051"/>
            <a:ext cx="3196591" cy="1398524"/>
          </a:xfrm>
          <a:prstGeom prst="rect">
            <a:avLst/>
          </a:prstGeom>
          <a:noFill/>
        </p:spPr>
        <p:txBody>
          <a:bodyPr wrap="square">
            <a:spAutoFit/>
          </a:bodyPr>
          <a:lstStyle/>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main aim of this project was to classify the different type of the ECG signals using the continuous wavelet transformation [CWT] and we used to create the 2D-scalogram composed waveform of that different frequency and then by the help of the deep neural network we used to generate the final waveform of the all types of the ECG signal that which are been mainly used to give the “efficiency” and “accuracy” of the different ECG signals.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xmlns="" id="{75C5C4C2-9193-43DF-9E09-3AD6287D717B}"/>
              </a:ext>
            </a:extLst>
          </p:cNvPr>
          <p:cNvSpPr txBox="1"/>
          <p:nvPr/>
        </p:nvSpPr>
        <p:spPr>
          <a:xfrm>
            <a:off x="3854453" y="4173129"/>
            <a:ext cx="3120388" cy="5940088"/>
          </a:xfrm>
          <a:prstGeom prst="rect">
            <a:avLst/>
          </a:prstGeom>
          <a:noFill/>
        </p:spPr>
        <p:txBody>
          <a:bodyPr wrap="square">
            <a:spAutoFit/>
          </a:bodyPr>
          <a:lstStyle/>
          <a:p>
            <a:r>
              <a:rPr lang="en-US" sz="1000" b="1" i="1" dirty="0">
                <a:latin typeface="Times New Roman" panose="02020603050405020304" pitchFamily="18" charset="0"/>
                <a:cs typeface="Times New Roman" panose="02020603050405020304" pitchFamily="18" charset="0"/>
              </a:rPr>
              <a:t>A. Database creation </a:t>
            </a:r>
          </a:p>
          <a:p>
            <a:r>
              <a:rPr lang="en-US" sz="1000" dirty="0">
                <a:latin typeface="Times New Roman" panose="02020603050405020304" pitchFamily="18" charset="0"/>
                <a:cs typeface="Times New Roman" panose="02020603050405020304" pitchFamily="18" charset="0"/>
              </a:rPr>
              <a:t>We have been taken this data from the MIT-BIH and we have mainly have different type of recordings that are been taken from the different MIT-BIH database.</a:t>
            </a:r>
          </a:p>
          <a:p>
            <a:r>
              <a:rPr lang="en-US" sz="1000" dirty="0">
                <a:latin typeface="Times New Roman" panose="02020603050405020304" pitchFamily="18" charset="0"/>
                <a:cs typeface="Times New Roman" panose="02020603050405020304" pitchFamily="18" charset="0"/>
              </a:rPr>
              <a:t>These signals are obtained from 162 ECG recordings from three Physio Net databases:</a:t>
            </a:r>
          </a:p>
          <a:p>
            <a:pPr marL="285750" indent="-2857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MIT-BIH Arrhythmia Database (96 Recordings) [ARR Signals]</a:t>
            </a:r>
          </a:p>
          <a:p>
            <a:pPr marL="285750" indent="-2857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MIT-BIH Normal Sinus Rhythm Database (30 Recordings) [NSR Signals] and</a:t>
            </a:r>
          </a:p>
          <a:p>
            <a:pPr marL="285750" indent="-2857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BIDMC Congestive Heart Failure Database (36 Recordings) [CHF Signals].</a:t>
            </a:r>
          </a:p>
          <a:p>
            <a:r>
              <a:rPr lang="en-US" sz="1000" dirty="0">
                <a:latin typeface="Times New Roman" panose="02020603050405020304" pitchFamily="18" charset="0"/>
                <a:cs typeface="Times New Roman" panose="02020603050405020304" pitchFamily="18" charset="0"/>
              </a:rPr>
              <a:t>And we used to store the all the above data into the matrix form like 162x65536 and it used to carry the 162 samples of the ECG signal and it have the size of the 65536 samples each so to place  the 162 sample we used to give the order of the ECG signals as follow 1:96 are ARR signal (96) , 97:126 are CHF signal (30) and 127:162 are NSR signal (36) .</a:t>
            </a:r>
          </a:p>
          <a:p>
            <a:r>
              <a:rPr lang="en-US" sz="1000" dirty="0">
                <a:latin typeface="Times New Roman" panose="02020603050405020304" pitchFamily="18" charset="0"/>
                <a:cs typeface="Times New Roman" panose="02020603050405020304" pitchFamily="18" charset="0"/>
              </a:rPr>
              <a:t>So we have unequal number of dataset so we use to pre-process the database. In this we have the 65536 samples from that we used to broken that samples into the small signals of the length 500 samples each to increase the database and also make to get the appropriate value for the CNN so for that </a:t>
            </a:r>
          </a:p>
          <a:p>
            <a:pPr marL="171450" indent="-1714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We take 30 recordings of each type (ARR, CHF, NSR) to have equal distribution.</a:t>
            </a:r>
          </a:p>
          <a:p>
            <a:pPr marL="171450" indent="-1714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Each recording is broken in to 10 pieces of length of 500 samples.</a:t>
            </a:r>
          </a:p>
          <a:p>
            <a:pPr marL="171450" indent="-1714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Therefore, each category will provide 300 recordings of size 500 samples and total will be 900 recordings.</a:t>
            </a:r>
          </a:p>
          <a:p>
            <a:pPr marL="171450" indent="-171450">
              <a:buFont typeface="Wingdings" panose="05000000000000000000" pitchFamily="2" charset="2"/>
              <a:buChar char="v"/>
            </a:pPr>
            <a:r>
              <a:rPr lang="en-US" sz="1000" dirty="0">
                <a:latin typeface="Times New Roman" panose="02020603050405020304" pitchFamily="18" charset="0"/>
                <a:cs typeface="Times New Roman" panose="02020603050405020304" pitchFamily="18" charset="0"/>
              </a:rPr>
              <a:t>Out of 900 recordings, 750 will be used for training and 150 will be used for testing.</a:t>
            </a:r>
          </a:p>
          <a:p>
            <a:r>
              <a:rPr lang="en-US" sz="1000" dirty="0">
                <a:latin typeface="Times New Roman" panose="02020603050405020304" pitchFamily="18" charset="0"/>
                <a:cs typeface="Times New Roman" panose="02020603050405020304" pitchFamily="18" charset="0"/>
              </a:rPr>
              <a:t>So that at the final we used to have the different type of ECG signals with the sample sampling level and final we have the 900 recordings which are been used for the classification using CWT.</a:t>
            </a:r>
          </a:p>
          <a:p>
            <a:endParaRPr lang="en-IN" sz="1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930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81659" y="656590"/>
            <a:ext cx="3120390" cy="5344220"/>
          </a:xfrm>
          <a:prstGeom prst="rect">
            <a:avLst/>
          </a:prstGeom>
        </p:spPr>
        <p:txBody>
          <a:bodyPr vert="horz" wrap="square" lIns="0" tIns="7620" rIns="0" bIns="0" rtlCol="0">
            <a:spAutoFit/>
          </a:bodyPr>
          <a:lstStyle/>
          <a:p>
            <a:pPr marL="12700" marR="5080" algn="just">
              <a:lnSpc>
                <a:spcPct val="103000"/>
              </a:lnSpc>
              <a:spcBef>
                <a:spcPts val="60"/>
              </a:spcBef>
            </a:pPr>
            <a:r>
              <a:rPr lang="en-US" sz="1000" b="1" i="1" spc="-10" dirty="0">
                <a:latin typeface="Times New Roman"/>
                <a:cs typeface="Times New Roman"/>
              </a:rPr>
              <a:t>B. ECG Signals to Image conversion using CWT</a:t>
            </a:r>
          </a:p>
          <a:p>
            <a:pPr marL="12700" marR="5080" algn="just">
              <a:lnSpc>
                <a:spcPct val="103000"/>
              </a:lnSpc>
              <a:spcBef>
                <a:spcPts val="60"/>
              </a:spcBef>
            </a:pPr>
            <a:r>
              <a:rPr lang="en-US" sz="1000" spc="-10" dirty="0">
                <a:latin typeface="Times New Roman"/>
                <a:cs typeface="Times New Roman"/>
              </a:rPr>
              <a:t>As the ECG signal is composed of different frequency components, in this we transform the ECG signal to the time-frequency domain to facilitate feature extraction. CWT is the most commonly used time-frequency analysis tool, which uses a family of wavelet functions to decompose a signal in the time-frequency domain. So by the CWT we used to get the 2D-scalogram composed waveform of the all types of the ECG signal.</a:t>
            </a:r>
          </a:p>
          <a:p>
            <a:pPr marL="12700" marR="5080" algn="just">
              <a:lnSpc>
                <a:spcPct val="103000"/>
              </a:lnSpc>
              <a:spcBef>
                <a:spcPts val="60"/>
              </a:spcBef>
            </a:pPr>
            <a:r>
              <a:rPr lang="en-US" sz="1000" spc="-10" dirty="0">
                <a:latin typeface="Times New Roman"/>
                <a:cs typeface="Times New Roman"/>
              </a:rPr>
              <a:t>So in this we mainly use the CWT and that are been used to have the following parameters which are used to classify the different types of the ECG signals they are </a:t>
            </a:r>
          </a:p>
          <a:p>
            <a:pPr marL="184150" marR="5080" indent="-171450" algn="just">
              <a:lnSpc>
                <a:spcPct val="103000"/>
              </a:lnSpc>
              <a:spcBef>
                <a:spcPts val="60"/>
              </a:spcBef>
              <a:buFont typeface="Wingdings" panose="05000000000000000000" pitchFamily="2" charset="2"/>
              <a:buChar char="v"/>
            </a:pPr>
            <a:r>
              <a:rPr lang="en-US" sz="1000" spc="-10" dirty="0">
                <a:latin typeface="Times New Roman"/>
                <a:cs typeface="Times New Roman"/>
              </a:rPr>
              <a:t>We mainly use the Wavelet is ‘Analytic </a:t>
            </a:r>
            <a:r>
              <a:rPr lang="en-US" sz="1000" spc="-10" dirty="0" err="1">
                <a:latin typeface="Times New Roman"/>
                <a:cs typeface="Times New Roman"/>
              </a:rPr>
              <a:t>Morlet</a:t>
            </a:r>
            <a:r>
              <a:rPr lang="en-US" sz="1000" spc="-10" dirty="0">
                <a:latin typeface="Times New Roman"/>
                <a:cs typeface="Times New Roman"/>
              </a:rPr>
              <a:t> (amor)’.</a:t>
            </a:r>
          </a:p>
          <a:p>
            <a:pPr marL="184150" marR="5080" indent="-171450" algn="just">
              <a:lnSpc>
                <a:spcPct val="103000"/>
              </a:lnSpc>
              <a:spcBef>
                <a:spcPts val="60"/>
              </a:spcBef>
              <a:buFont typeface="Wingdings" panose="05000000000000000000" pitchFamily="2" charset="2"/>
              <a:buChar char="v"/>
            </a:pPr>
            <a:r>
              <a:rPr lang="en-US" sz="1000" spc="-10" dirty="0">
                <a:latin typeface="Times New Roman"/>
                <a:cs typeface="Times New Roman"/>
              </a:rPr>
              <a:t>This wavelet has equal variance in time and frequency.</a:t>
            </a:r>
          </a:p>
          <a:p>
            <a:pPr marL="184150" marR="5080" indent="-171450" algn="just">
              <a:lnSpc>
                <a:spcPct val="103000"/>
              </a:lnSpc>
              <a:spcBef>
                <a:spcPts val="60"/>
              </a:spcBef>
              <a:buFont typeface="Wingdings" panose="05000000000000000000" pitchFamily="2" charset="2"/>
              <a:buChar char="v"/>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Analytic wavelets are wavelets with one-sided spectra, and are complex valued in the time domain.</a:t>
            </a:r>
            <a:endParaRPr lang="en-IN" sz="900" dirty="0">
              <a:latin typeface="Times New Roman" panose="02020603050405020304" pitchFamily="18" charset="0"/>
              <a:ea typeface="Calibri" panose="020F0502020204030204" pitchFamily="34" charset="0"/>
              <a:cs typeface="Times New Roman" panose="02020603050405020304" pitchFamily="18" charset="0"/>
            </a:endParaRPr>
          </a:p>
          <a:p>
            <a:pPr marL="184150" marR="5080" indent="-171450" algn="just">
              <a:lnSpc>
                <a:spcPct val="103000"/>
              </a:lnSpc>
              <a:spcBef>
                <a:spcPts val="60"/>
              </a:spcBef>
              <a:buFont typeface="Wingdings" panose="05000000000000000000" pitchFamily="2" charset="2"/>
              <a:buChar char="v"/>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These wavelets are a-good-choice for obtaining a time-frequency-analysis using the CWT.</a:t>
            </a:r>
            <a:endParaRPr lang="en-IN" sz="900" dirty="0">
              <a:latin typeface="Times New Roman" panose="02020603050405020304" pitchFamily="18" charset="0"/>
              <a:ea typeface="Calibri" panose="020F0502020204030204" pitchFamily="34" charset="0"/>
              <a:cs typeface="Times New Roman" panose="02020603050405020304" pitchFamily="18" charset="0"/>
            </a:endParaRPr>
          </a:p>
          <a:p>
            <a:pPr marL="184150" marR="5080" indent="-171450" algn="just">
              <a:lnSpc>
                <a:spcPct val="103000"/>
              </a:lnSpc>
              <a:spcBef>
                <a:spcPts val="60"/>
              </a:spcBef>
              <a:buFont typeface="Wingdings" panose="05000000000000000000" pitchFamily="2" charset="2"/>
              <a:buChar char="v"/>
            </a:pPr>
            <a:r>
              <a:rPr lang="en-IN" sz="1000" dirty="0">
                <a:effectLst/>
                <a:latin typeface="Times New Roman" panose="02020603050405020304" pitchFamily="18" charset="0"/>
                <a:ea typeface="Calibri" panose="020F0502020204030204" pitchFamily="34" charset="0"/>
                <a:cs typeface="Times New Roman" panose="02020603050405020304" pitchFamily="18" charset="0"/>
              </a:rPr>
              <a:t>12 wavelet band-pass filters per octave (12 voices per octave) are used for CWT</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marR="5080" algn="just">
              <a:lnSpc>
                <a:spcPct val="103000"/>
              </a:lnSpc>
              <a:spcBef>
                <a:spcPts val="60"/>
              </a:spcBef>
            </a:pPr>
            <a:endParaRPr lang="en-US" sz="1000" spc="-10" dirty="0">
              <a:latin typeface="Times New Roman"/>
              <a:cs typeface="Times New Roman"/>
            </a:endParaRPr>
          </a:p>
          <a:p>
            <a:pPr marL="12700" marR="5080" algn="just">
              <a:lnSpc>
                <a:spcPct val="103000"/>
              </a:lnSpc>
              <a:spcBef>
                <a:spcPts val="60"/>
              </a:spcBef>
            </a:pPr>
            <a:r>
              <a:rPr lang="en-US" sz="1000" spc="-5" dirty="0">
                <a:latin typeface="Times New Roman"/>
                <a:cs typeface="Times New Roman"/>
              </a:rPr>
              <a:t>Then by the help of the all feature that are been provided by the CWT we used to generate the </a:t>
            </a:r>
            <a:r>
              <a:rPr lang="en-US" sz="1000" spc="-5" dirty="0" err="1">
                <a:latin typeface="Times New Roman"/>
                <a:cs typeface="Times New Roman"/>
              </a:rPr>
              <a:t>scologram</a:t>
            </a:r>
            <a:r>
              <a:rPr lang="en-US" sz="1000" spc="-5" dirty="0">
                <a:latin typeface="Times New Roman"/>
                <a:cs typeface="Times New Roman"/>
              </a:rPr>
              <a:t> images of the all the ECG signals that are been provided in the database. So the CWT used to convert the each 1D signal of the ECG signals into the CWT scalogram and that each Scalogram are used to represent by the color-map of the jet of 128 colors.  So to classify them we used to generate the different folders corresponding to the each type of the ECG signal so then after conversion we used to have the total of the 900 different 2d-scalogram images of the different ECG signals like ARR,CHF, and NSR. .</a:t>
            </a:r>
          </a:p>
          <a:p>
            <a:pPr marL="12700" marR="5715" algn="just">
              <a:lnSpc>
                <a:spcPct val="103000"/>
              </a:lnSpc>
            </a:pPr>
            <a:endParaRPr lang="en-US" sz="1000" dirty="0">
              <a:latin typeface="Times New Roman"/>
              <a:cs typeface="Times New Roman"/>
            </a:endParaRPr>
          </a:p>
        </p:txBody>
      </p:sp>
      <p:sp>
        <p:nvSpPr>
          <p:cNvPr id="13" name="object 13"/>
          <p:cNvSpPr txBox="1"/>
          <p:nvPr/>
        </p:nvSpPr>
        <p:spPr>
          <a:xfrm>
            <a:off x="3858895" y="625627"/>
            <a:ext cx="3119755" cy="4013150"/>
          </a:xfrm>
          <a:prstGeom prst="rect">
            <a:avLst/>
          </a:prstGeom>
        </p:spPr>
        <p:txBody>
          <a:bodyPr vert="horz" wrap="square" lIns="0" tIns="95250" rIns="0" bIns="0" rtlCol="0">
            <a:spAutoFit/>
          </a:bodyPr>
          <a:lstStyle/>
          <a:p>
            <a:pPr algn="just">
              <a:lnSpc>
                <a:spcPct val="107000"/>
              </a:lnSpc>
              <a:spcAft>
                <a:spcPts val="800"/>
              </a:spcAft>
            </a:pPr>
            <a:r>
              <a:rPr lang="en-US" sz="1050" b="1" i="1" dirty="0">
                <a:effectLst/>
                <a:latin typeface="Times New Roman" panose="02020603050405020304" pitchFamily="18" charset="0"/>
                <a:ea typeface="Calibri" panose="020F0502020204030204" pitchFamily="34" charset="0"/>
                <a:cs typeface="Times New Roman" panose="02020603050405020304" pitchFamily="18" charset="0"/>
              </a:rPr>
              <a:t>C. ECG signal classification using neural network</a:t>
            </a:r>
            <a:endParaRPr lang="en-IN" sz="900" b="1" i="1"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 deep neural network is a neural network with a certain level of complexity, a neural network with more than two layers. Deep neural networks use sophisticated mathematical modeling to process data in complex ways. So in this by the help of the “ALEX” neural network we used to find the accuracy of the all the types of the neural network that are been present in the ECG database. Alex Net was a deep neural network that was developed by Alex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Krizhevsky</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It was designed to classify images for the ImageNet LSVRC-2010 competition, where it achieved state of the art results. It also worked with multiple GPUs.</a:t>
            </a:r>
            <a:endParaRPr lang="en-IN" sz="9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Alex Net was much larger than previous CNNs used for computer vision tasks. It has 60 million parameters and 650,000 neurons and took five to six days to train on two GTX 580 3GB GPUs. Today there are much more complex CNNs that can run on faster GPUs very efficiently even on very large datasets. Multiple Convolutional Kernels extract interesting features in an image. In a single convolutional layer, there are usually many kernels of the same size.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algn="just">
              <a:lnSpc>
                <a:spcPct val="100000"/>
              </a:lnSpc>
              <a:spcBef>
                <a:spcPts val="45"/>
              </a:spcBef>
            </a:pPr>
            <a:endParaRPr lang="en-US" sz="1000" b="1" spc="-5" dirty="0">
              <a:latin typeface="Times New Roman"/>
              <a:cs typeface="Times New Roman"/>
            </a:endParaRPr>
          </a:p>
          <a:p>
            <a:pPr marL="12700" algn="just">
              <a:lnSpc>
                <a:spcPct val="100000"/>
              </a:lnSpc>
              <a:spcBef>
                <a:spcPts val="45"/>
              </a:spcBef>
            </a:pPr>
            <a:endParaRPr sz="1000" dirty="0">
              <a:latin typeface="Times New Roman"/>
              <a:cs typeface="Times New Roman"/>
            </a:endParaRPr>
          </a:p>
        </p:txBody>
      </p:sp>
      <p:pic>
        <p:nvPicPr>
          <p:cNvPr id="12" name="Picture 7">
            <a:extLst>
              <a:ext uri="{FF2B5EF4-FFF2-40B4-BE49-F238E27FC236}">
                <a16:creationId xmlns:a16="http://schemas.microsoft.com/office/drawing/2014/main" xmlns="" id="{21156C50-D6CE-40B6-8D41-EA39DAC18A2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l="19467" t="26311" r="18800" b="29601"/>
          <a:stretch>
            <a:fillRect/>
          </a:stretch>
        </p:blipFill>
        <p:spPr bwMode="auto">
          <a:xfrm>
            <a:off x="679763" y="5851697"/>
            <a:ext cx="2727325" cy="13176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xmlns="" id="{05C1BFCB-E34A-4BED-B0FE-43A6BFA8F50B}"/>
              </a:ext>
            </a:extLst>
          </p:cNvPr>
          <p:cNvPicPr/>
          <p:nvPr/>
        </p:nvPicPr>
        <p:blipFill rotWithShape="1">
          <a:blip r:embed="rId3"/>
          <a:srcRect l="4534" t="45803" r="82000" b="47615"/>
          <a:stretch/>
        </p:blipFill>
        <p:spPr>
          <a:xfrm>
            <a:off x="1506622" y="7165816"/>
            <a:ext cx="1066165" cy="292735"/>
          </a:xfrm>
          <a:prstGeom prst="rect">
            <a:avLst/>
          </a:prstGeom>
        </p:spPr>
      </p:pic>
      <p:cxnSp>
        <p:nvCxnSpPr>
          <p:cNvPr id="15" name="Straight Arrow Connector 14">
            <a:extLst>
              <a:ext uri="{FF2B5EF4-FFF2-40B4-BE49-F238E27FC236}">
                <a16:creationId xmlns:a16="http://schemas.microsoft.com/office/drawing/2014/main" xmlns="" id="{3A423335-D7A3-413D-B250-428A6BBD1D4B}"/>
              </a:ext>
            </a:extLst>
          </p:cNvPr>
          <p:cNvCxnSpPr>
            <a:cxnSpLocks/>
          </p:cNvCxnSpPr>
          <p:nvPr/>
        </p:nvCxnSpPr>
        <p:spPr>
          <a:xfrm>
            <a:off x="2039704" y="7458551"/>
            <a:ext cx="0" cy="46624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7" name="Picture 13">
            <a:extLst>
              <a:ext uri="{FF2B5EF4-FFF2-40B4-BE49-F238E27FC236}">
                <a16:creationId xmlns:a16="http://schemas.microsoft.com/office/drawing/2014/main" xmlns="" id="{76856540-05BB-4F67-AD71-6FB10836DCD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l="33066" t="32948" r="38535" b="16800"/>
          <a:stretch>
            <a:fillRect/>
          </a:stretch>
        </p:blipFill>
        <p:spPr bwMode="auto">
          <a:xfrm>
            <a:off x="1106254" y="7924800"/>
            <a:ext cx="1866900" cy="185102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xmlns="" id="{0260DA21-FAF9-48D5-B694-7DD1284D3CE1}"/>
              </a:ext>
            </a:extLst>
          </p:cNvPr>
          <p:cNvPicPr/>
          <p:nvPr/>
        </p:nvPicPr>
        <p:blipFill rotWithShape="1">
          <a:blip r:embed="rId5"/>
          <a:srcRect l="67334" t="52132" r="14678" b="35497"/>
          <a:stretch/>
        </p:blipFill>
        <p:spPr>
          <a:xfrm>
            <a:off x="1314851" y="9261805"/>
            <a:ext cx="1449705" cy="560705"/>
          </a:xfrm>
          <a:prstGeom prst="rect">
            <a:avLst/>
          </a:prstGeom>
        </p:spPr>
      </p:pic>
      <p:pic>
        <p:nvPicPr>
          <p:cNvPr id="7" name="Picture 6">
            <a:extLst>
              <a:ext uri="{FF2B5EF4-FFF2-40B4-BE49-F238E27FC236}">
                <a16:creationId xmlns:a16="http://schemas.microsoft.com/office/drawing/2014/main" xmlns="" id="{12A9701F-4D9B-4A9B-9DF2-0E5C8E89040C}"/>
              </a:ext>
            </a:extLst>
          </p:cNvPr>
          <p:cNvPicPr>
            <a:picLocks noChangeAspect="1"/>
          </p:cNvPicPr>
          <p:nvPr/>
        </p:nvPicPr>
        <p:blipFill rotWithShape="1">
          <a:blip r:embed="rId6"/>
          <a:srcRect r="7103"/>
          <a:stretch/>
        </p:blipFill>
        <p:spPr>
          <a:xfrm>
            <a:off x="3854453" y="4395642"/>
            <a:ext cx="3119755" cy="1605168"/>
          </a:xfrm>
          <a:prstGeom prst="rect">
            <a:avLst/>
          </a:prstGeom>
        </p:spPr>
      </p:pic>
      <p:sp>
        <p:nvSpPr>
          <p:cNvPr id="20" name="TextBox 19">
            <a:extLst>
              <a:ext uri="{FF2B5EF4-FFF2-40B4-BE49-F238E27FC236}">
                <a16:creationId xmlns:a16="http://schemas.microsoft.com/office/drawing/2014/main" xmlns="" id="{A716207E-8FCB-44BF-BCB2-B60732E43749}"/>
              </a:ext>
            </a:extLst>
          </p:cNvPr>
          <p:cNvSpPr txBox="1"/>
          <p:nvPr/>
        </p:nvSpPr>
        <p:spPr>
          <a:xfrm>
            <a:off x="3778250" y="6015885"/>
            <a:ext cx="3195955" cy="3477042"/>
          </a:xfrm>
          <a:prstGeom prst="rect">
            <a:avLst/>
          </a:prstGeom>
          <a:noFill/>
        </p:spPr>
        <p:txBody>
          <a:bodyPr wrap="square">
            <a:spAutoFit/>
          </a:bodyPr>
          <a:lstStyle/>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The first two Convolutional layers are followed by the Overlapping Max Pooling layers that we describe next. The third, fourth and fifth convolutional layers are connected directly. The fifth convolutional layer is followed by an Overlapping Max Pooling layer, the output of which goes into a series of two fully connected layers. The second fully connected layer feeds into a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softmax</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classifier with 1000 class labels.</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So all the things that are been mentioned are the operation that are been done in the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neural network and then we used to this type of the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net for your ECG signals to get the accuracy of the different types of the ECG signals images that are been present in the database. So as we know that the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net are been used to get the images as the input so it take the 900 images of the different types of the ECG signal and then it used to generate what is the certain accuracy of the all ECG signals that are been present so this used to help the people to able to detect whether the people is good or else there are been suffering with the heart diseases.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object 8">
            <a:extLst>
              <a:ext uri="{FF2B5EF4-FFF2-40B4-BE49-F238E27FC236}">
                <a16:creationId xmlns:a16="http://schemas.microsoft.com/office/drawing/2014/main" xmlns="" id="{2B45ED2B-AB43-4090-9799-CF198D849452}"/>
              </a:ext>
            </a:extLst>
          </p:cNvPr>
          <p:cNvSpPr txBox="1"/>
          <p:nvPr/>
        </p:nvSpPr>
        <p:spPr>
          <a:xfrm>
            <a:off x="1215473" y="9947910"/>
            <a:ext cx="1648460" cy="166071"/>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Times New Roman"/>
                <a:cs typeface="Times New Roman"/>
              </a:rPr>
              <a:t>Figure </a:t>
            </a:r>
            <a:r>
              <a:rPr lang="en-US" sz="1000" b="1" spc="-5" dirty="0">
                <a:latin typeface="Times New Roman"/>
                <a:cs typeface="Times New Roman"/>
              </a:rPr>
              <a:t>3</a:t>
            </a:r>
            <a:r>
              <a:rPr sz="1000" b="1" dirty="0">
                <a:latin typeface="Times New Roman"/>
                <a:cs typeface="Times New Roman"/>
              </a:rPr>
              <a:t>: </a:t>
            </a:r>
            <a:r>
              <a:rPr sz="1000" b="1" spc="-5" dirty="0">
                <a:latin typeface="Times New Roman"/>
                <a:cs typeface="Times New Roman"/>
              </a:rPr>
              <a:t>CWT </a:t>
            </a:r>
            <a:r>
              <a:rPr sz="1000" b="1" dirty="0">
                <a:latin typeface="Times New Roman"/>
                <a:cs typeface="Times New Roman"/>
              </a:rPr>
              <a:t>of </a:t>
            </a:r>
            <a:r>
              <a:rPr sz="1000" b="1" spc="-5" dirty="0">
                <a:latin typeface="Times New Roman"/>
                <a:cs typeface="Times New Roman"/>
              </a:rPr>
              <a:t>ECG</a:t>
            </a:r>
            <a:r>
              <a:rPr sz="1000" b="1" spc="-55" dirty="0">
                <a:latin typeface="Times New Roman"/>
                <a:cs typeface="Times New Roman"/>
              </a:rPr>
              <a:t> </a:t>
            </a:r>
            <a:r>
              <a:rPr sz="1000" b="1" spc="-5" dirty="0">
                <a:latin typeface="Times New Roman"/>
                <a:cs typeface="Times New Roman"/>
              </a:rPr>
              <a:t>signal</a:t>
            </a:r>
            <a:endParaRPr sz="1000" dirty="0">
              <a:latin typeface="Times New Roman"/>
              <a:cs typeface="Times New Roman"/>
            </a:endParaRPr>
          </a:p>
        </p:txBody>
      </p:sp>
    </p:spTree>
    <p:extLst>
      <p:ext uri="{BB962C8B-B14F-4D97-AF65-F5344CB8AC3E}">
        <p14:creationId xmlns:p14="http://schemas.microsoft.com/office/powerpoint/2010/main" val="109856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0B534459-E1BE-4D9C-A39F-D0C3D3B59303}"/>
              </a:ext>
            </a:extLst>
          </p:cNvPr>
          <p:cNvSpPr txBox="1"/>
          <p:nvPr/>
        </p:nvSpPr>
        <p:spPr>
          <a:xfrm>
            <a:off x="507386" y="603934"/>
            <a:ext cx="3429000" cy="245901"/>
          </a:xfrm>
          <a:prstGeom prst="rect">
            <a:avLst/>
          </a:prstGeom>
          <a:noFill/>
        </p:spPr>
        <p:txBody>
          <a:bodyPr wrap="square">
            <a:spAutoFit/>
          </a:bodyPr>
          <a:lstStyle/>
          <a:p>
            <a:pPr marL="285750" lvl="0" indent="-285750" algn="just">
              <a:lnSpc>
                <a:spcPct val="107000"/>
              </a:lnSpc>
              <a:spcAft>
                <a:spcPts val="800"/>
              </a:spcAft>
              <a:buFont typeface="+mj-lt"/>
              <a:buAutoNum type="romanUcPeriod" startAt="9"/>
            </a:pPr>
            <a:r>
              <a:rPr lang="en-US" sz="1000" b="1" dirty="0">
                <a:effectLst/>
                <a:latin typeface="Times New Roman" panose="02020603050405020304" pitchFamily="18" charset="0"/>
                <a:ea typeface="Calibri" panose="020F0502020204030204" pitchFamily="34" charset="0"/>
                <a:cs typeface="Times New Roman" panose="02020603050405020304" pitchFamily="18" charset="0"/>
              </a:rPr>
              <a:t>Results </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xmlns="" id="{C3A672A0-DC0B-4F8A-A9D3-8C071992B9A1}"/>
              </a:ext>
            </a:extLst>
          </p:cNvPr>
          <p:cNvPicPr>
            <a:picLocks noChangeAspect="1"/>
          </p:cNvPicPr>
          <p:nvPr/>
        </p:nvPicPr>
        <p:blipFill>
          <a:blip r:embed="rId2"/>
          <a:stretch>
            <a:fillRect/>
          </a:stretch>
        </p:blipFill>
        <p:spPr>
          <a:xfrm>
            <a:off x="701841" y="849835"/>
            <a:ext cx="5726605" cy="2952781"/>
          </a:xfrm>
          <a:prstGeom prst="rect">
            <a:avLst/>
          </a:prstGeom>
        </p:spPr>
      </p:pic>
      <p:sp>
        <p:nvSpPr>
          <p:cNvPr id="5" name="TextBox 4">
            <a:extLst>
              <a:ext uri="{FF2B5EF4-FFF2-40B4-BE49-F238E27FC236}">
                <a16:creationId xmlns:a16="http://schemas.microsoft.com/office/drawing/2014/main" xmlns="" id="{4617450F-9E41-41E9-9A3A-657958ACE301}"/>
              </a:ext>
            </a:extLst>
          </p:cNvPr>
          <p:cNvSpPr txBox="1"/>
          <p:nvPr/>
        </p:nvSpPr>
        <p:spPr>
          <a:xfrm>
            <a:off x="2333646" y="7917199"/>
            <a:ext cx="3429000" cy="248851"/>
          </a:xfrm>
          <a:prstGeom prst="rect">
            <a:avLst/>
          </a:prstGeom>
          <a:noFill/>
        </p:spPr>
        <p:txBody>
          <a:bodyPr wrap="square">
            <a:spAutoFit/>
          </a:bodyPr>
          <a:lstStyle/>
          <a:p>
            <a:pPr algn="just">
              <a:lnSpc>
                <a:spcPct val="107000"/>
              </a:lnSpc>
              <a:spcAft>
                <a:spcPts val="800"/>
              </a:spcAft>
            </a:pPr>
            <a:r>
              <a:rPr lang="en-US" sz="1000" b="1" i="1" dirty="0">
                <a:effectLst/>
                <a:latin typeface="Times New Roman" panose="02020603050405020304" pitchFamily="18" charset="0"/>
                <a:ea typeface="Calibri" panose="020F0502020204030204" pitchFamily="34" charset="0"/>
                <a:cs typeface="Times New Roman" panose="02020603050405020304" pitchFamily="18" charset="0"/>
              </a:rPr>
              <a:t>FIGURE.5 Confusion </a:t>
            </a:r>
            <a:r>
              <a:rPr lang="en-US" sz="1000" b="1" i="1" dirty="0">
                <a:latin typeface="Times New Roman" panose="02020603050405020304" pitchFamily="18" charset="0"/>
                <a:ea typeface="Calibri" panose="020F0502020204030204" pitchFamily="34" charset="0"/>
                <a:cs typeface="Times New Roman" panose="02020603050405020304" pitchFamily="18" charset="0"/>
              </a:rPr>
              <a:t>M</a:t>
            </a:r>
            <a:r>
              <a:rPr lang="en-US" sz="1000" b="1" i="1" dirty="0">
                <a:effectLst/>
                <a:latin typeface="Times New Roman" panose="02020603050405020304" pitchFamily="18" charset="0"/>
                <a:ea typeface="Calibri" panose="020F0502020204030204" pitchFamily="34" charset="0"/>
                <a:cs typeface="Times New Roman" panose="02020603050405020304" pitchFamily="18" charset="0"/>
              </a:rPr>
              <a:t>atrix </a:t>
            </a:r>
            <a:endParaRPr lang="en-IN" sz="1000" i="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xmlns="" id="{06DD40A0-B91C-4A5B-AD24-A7E485B15890}"/>
              </a:ext>
            </a:extLst>
          </p:cNvPr>
          <p:cNvPicPr>
            <a:picLocks noChangeAspect="1"/>
          </p:cNvPicPr>
          <p:nvPr/>
        </p:nvPicPr>
        <p:blipFill>
          <a:blip r:embed="rId3"/>
          <a:stretch>
            <a:fillRect/>
          </a:stretch>
        </p:blipFill>
        <p:spPr>
          <a:xfrm>
            <a:off x="701841" y="3996414"/>
            <a:ext cx="5703745" cy="3994483"/>
          </a:xfrm>
          <a:prstGeom prst="rect">
            <a:avLst/>
          </a:prstGeom>
        </p:spPr>
      </p:pic>
      <p:sp>
        <p:nvSpPr>
          <p:cNvPr id="8" name="TextBox 7">
            <a:extLst>
              <a:ext uri="{FF2B5EF4-FFF2-40B4-BE49-F238E27FC236}">
                <a16:creationId xmlns:a16="http://schemas.microsoft.com/office/drawing/2014/main" xmlns="" id="{5F746574-3198-418E-8599-5C2BD09B3B63}"/>
              </a:ext>
            </a:extLst>
          </p:cNvPr>
          <p:cNvSpPr txBox="1"/>
          <p:nvPr/>
        </p:nvSpPr>
        <p:spPr>
          <a:xfrm>
            <a:off x="2333646" y="3714454"/>
            <a:ext cx="3775362" cy="245901"/>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800"/>
              </a:spcAft>
              <a:buClrTx/>
              <a:buSzTx/>
              <a:buFontTx/>
              <a:buNone/>
              <a:tabLst/>
              <a:defRPr/>
            </a:pPr>
            <a:r>
              <a:rPr lang="en-US" sz="1000" b="1" i="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FIGURE 4 .</a:t>
            </a:r>
            <a:r>
              <a:rPr kumimoji="0" lang="en-US" sz="1000" b="1"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Accuracy and loss of the ECG signal</a:t>
            </a:r>
            <a:endParaRPr kumimoji="0" lang="en-IN" sz="1000" b="1" i="1"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object 11">
            <a:extLst>
              <a:ext uri="{FF2B5EF4-FFF2-40B4-BE49-F238E27FC236}">
                <a16:creationId xmlns:a16="http://schemas.microsoft.com/office/drawing/2014/main" xmlns="" id="{1A41F594-C2C3-407F-AB11-9F386590F8D9}"/>
              </a:ext>
            </a:extLst>
          </p:cNvPr>
          <p:cNvSpPr txBox="1"/>
          <p:nvPr/>
        </p:nvSpPr>
        <p:spPr>
          <a:xfrm>
            <a:off x="577850" y="8247551"/>
            <a:ext cx="3114694" cy="1596014"/>
          </a:xfrm>
          <a:prstGeom prst="rect">
            <a:avLst/>
          </a:prstGeom>
        </p:spPr>
        <p:txBody>
          <a:bodyPr vert="horz" wrap="square" lIns="0" tIns="7620" rIns="0" bIns="0" rtlCol="0">
            <a:spAutoFit/>
          </a:bodyPr>
          <a:lstStyle/>
          <a:p>
            <a:pPr marL="298450" marR="5080" indent="-285750" algn="ctr">
              <a:lnSpc>
                <a:spcPct val="103000"/>
              </a:lnSpc>
              <a:spcBef>
                <a:spcPts val="60"/>
              </a:spcBef>
              <a:buFont typeface="+mj-lt"/>
              <a:buAutoNum type="romanUcPeriod" startAt="10"/>
            </a:pPr>
            <a:r>
              <a:rPr lang="en-US" sz="1000" b="1" spc="-5" dirty="0">
                <a:latin typeface="Times New Roman"/>
                <a:cs typeface="Times New Roman"/>
              </a:rPr>
              <a:t>Accuracy measurement </a:t>
            </a:r>
          </a:p>
          <a:p>
            <a:pPr marL="12700" marR="5080" algn="just">
              <a:lnSpc>
                <a:spcPct val="103000"/>
              </a:lnSpc>
              <a:spcBef>
                <a:spcPts val="60"/>
              </a:spcBef>
            </a:pPr>
            <a:r>
              <a:rPr lang="en-US" sz="1000" spc="-5" dirty="0">
                <a:latin typeface="Times New Roman"/>
                <a:cs typeface="Times New Roman"/>
              </a:rPr>
              <a:t>An electrocardiogram (ECG) might be utilized to analyze arrhythmia(ARR). It is a perusing of pulse and mood. Congestive heart disappointment (CHF) is a clinical disorder wherein the heart neglects to siphon blood at the rate required by the using tissues or in which the heart can do as such just with a height in filling weight. NSR used to mean a particular kind of sinus musicality where every single other estimation on the ECG additionally fall inside assigned ordinary breaking points</a:t>
            </a:r>
          </a:p>
        </p:txBody>
      </p:sp>
      <p:sp>
        <p:nvSpPr>
          <p:cNvPr id="12" name="object 13">
            <a:extLst>
              <a:ext uri="{FF2B5EF4-FFF2-40B4-BE49-F238E27FC236}">
                <a16:creationId xmlns:a16="http://schemas.microsoft.com/office/drawing/2014/main" xmlns="" id="{2167BAD7-D71C-4BCA-9DB7-37AFA151B474}"/>
              </a:ext>
            </a:extLst>
          </p:cNvPr>
          <p:cNvSpPr txBox="1"/>
          <p:nvPr/>
        </p:nvSpPr>
        <p:spPr>
          <a:xfrm>
            <a:off x="3858895" y="8148636"/>
            <a:ext cx="3119755" cy="2428614"/>
          </a:xfrm>
          <a:prstGeom prst="rect">
            <a:avLst/>
          </a:prstGeom>
        </p:spPr>
        <p:txBody>
          <a:bodyPr vert="horz" wrap="square" lIns="0" tIns="95250" rIns="0" bIns="0" rtlCol="0">
            <a:spAutoFit/>
          </a:bodyPr>
          <a:lstStyle/>
          <a:p>
            <a:pPr marL="285750" lvl="0" indent="-285750" algn="ctr">
              <a:lnSpc>
                <a:spcPct val="107000"/>
              </a:lnSpc>
              <a:spcAft>
                <a:spcPts val="800"/>
              </a:spcAft>
              <a:buFont typeface="+mj-lt"/>
              <a:buAutoNum type="romanUcPeriod" startAt="11"/>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Training Progress of the Signals:</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So in this we used to get the output as the accuracy of the 96.67%  and we used to predict them by using the 900 different types of the ECG images that are been used to give this much amount of the accuracy and in this they are mainly 750 images are considered for training and 150 images are been used for the testing and we used to have the confusion matrix in that we used to have the separate accuracy value for the different ECG signals and we used to get the error values for the different ECG signals that are been present in the database.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12700" algn="just">
              <a:lnSpc>
                <a:spcPct val="100000"/>
              </a:lnSpc>
              <a:spcBef>
                <a:spcPts val="45"/>
              </a:spcBef>
            </a:pPr>
            <a:endParaRPr lang="en-US" sz="1000" b="1" spc="-5" dirty="0">
              <a:latin typeface="Times New Roman"/>
              <a:cs typeface="Times New Roman"/>
            </a:endParaRPr>
          </a:p>
          <a:p>
            <a:pPr marL="12700" algn="just">
              <a:lnSpc>
                <a:spcPct val="100000"/>
              </a:lnSpc>
              <a:spcBef>
                <a:spcPts val="45"/>
              </a:spcBef>
            </a:pPr>
            <a:endParaRPr sz="1000" dirty="0">
              <a:latin typeface="Times New Roman"/>
              <a:cs typeface="Times New Roman"/>
            </a:endParaRPr>
          </a:p>
        </p:txBody>
      </p:sp>
    </p:spTree>
    <p:extLst>
      <p:ext uri="{BB962C8B-B14F-4D97-AF65-F5344CB8AC3E}">
        <p14:creationId xmlns:p14="http://schemas.microsoft.com/office/powerpoint/2010/main" val="2334257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581659" y="656590"/>
            <a:ext cx="3120390" cy="7162153"/>
          </a:xfrm>
          <a:prstGeom prst="rect">
            <a:avLst/>
          </a:prstGeom>
        </p:spPr>
        <p:txBody>
          <a:bodyPr vert="horz" wrap="square" lIns="0" tIns="7620" rIns="0" bIns="0" rtlCol="0">
            <a:spAutoFit/>
          </a:bodyPr>
          <a:lstStyle/>
          <a:p>
            <a:pPr marL="285750" lvl="0" indent="-285750" algn="ctr">
              <a:lnSpc>
                <a:spcPct val="107000"/>
              </a:lnSpc>
              <a:spcAft>
                <a:spcPts val="800"/>
              </a:spcAft>
              <a:buFont typeface="+mj-lt"/>
              <a:buAutoNum type="romanUcPeriod" startAt="12"/>
            </a:pPr>
            <a:r>
              <a:rPr lang="en-US" sz="1050" b="1" dirty="0">
                <a:effectLst/>
                <a:latin typeface="Times New Roman" panose="02020603050405020304" pitchFamily="18" charset="0"/>
                <a:ea typeface="Calibri" panose="020F0502020204030204" pitchFamily="34" charset="0"/>
                <a:cs typeface="Times New Roman" panose="02020603050405020304" pitchFamily="18" charset="0"/>
              </a:rPr>
              <a:t>Conclusion </a:t>
            </a:r>
            <a:endParaRPr lang="en-IN" sz="105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We developed a novel ECG classification method based on CWT and deep neural network. To avoid the effects of aliasing of different frequency components, CWT is first used to transform the ECG heartbeat signal into the time-frequency domain. Then,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is used to extract features from a scalogram composed by decomposed time-frequency components. The method can make full use of the advantages of CWT in multi-dimensional signal processing and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in image recognition. By testing it on the MIT-BIH arrhythmia database using the inter-patient paradigm,. Due to the highly accurate ECG classification, our method can potentially be used as a clinical auxiliary diagnostic tool. In general, ARR, CHF and NSR, as one of the main causes of cardiovascular disease, is necessary to diagnose it at an early stage. Upon a proper early diagnosis, effective treatment like vagal maneuvers or medications can reduce arrhythmia and avoid cardiovascular disease.</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Although good overall performance achieved by our method, So in this we are been using the deep neural network like </a:t>
            </a:r>
            <a:r>
              <a:rPr lang="en-US" sz="1000" dirty="0" err="1">
                <a:effectLst/>
                <a:latin typeface="Times New Roman" panose="02020603050405020304" pitchFamily="18" charset="0"/>
                <a:ea typeface="Calibri" panose="020F0502020204030204" pitchFamily="34" charset="0"/>
                <a:cs typeface="Times New Roman" panose="02020603050405020304" pitchFamily="18" charset="0"/>
              </a:rPr>
              <a:t>alexnet</a:t>
            </a:r>
            <a:r>
              <a:rPr lang="en-US" sz="1000" dirty="0">
                <a:effectLst/>
                <a:latin typeface="Times New Roman" panose="02020603050405020304" pitchFamily="18" charset="0"/>
                <a:ea typeface="Calibri" panose="020F0502020204030204" pitchFamily="34" charset="0"/>
                <a:cs typeface="Times New Roman" panose="02020603050405020304" pitchFamily="18" charset="0"/>
              </a:rPr>
              <a:t> so it used to give the maximum accuracy so there are some other neural network which is used to give the more efficiency so we can improve by the help of the other neural network so we can have the still more accuracy value. In general, this can be improved by adding more annotated ECG data. However, labeling ECG heartbeats are very expensive and time consuming. Nowadays, there are many publicly available unlabeled ECG databases, and the use of unsupervised learning such as auto encoder may further improve the performance of the F class in an inexpensive way. In the future, we will try to carry out related work.</a:t>
            </a:r>
            <a:endParaRPr lang="en-IN" sz="1000" dirty="0">
              <a:effectLst/>
              <a:latin typeface="Times New Roman" panose="02020603050405020304" pitchFamily="18" charset="0"/>
              <a:ea typeface="Calibri" panose="020F0502020204030204" pitchFamily="34" charset="0"/>
              <a:cs typeface="Times New Roman" panose="02020603050405020304" pitchFamily="18" charset="0"/>
            </a:endParaRPr>
          </a:p>
          <a:p>
            <a:pPr marL="298450" marR="5715" indent="-285750" algn="just">
              <a:lnSpc>
                <a:spcPct val="103000"/>
              </a:lnSpc>
              <a:buFont typeface="+mj-lt"/>
              <a:buAutoNum type="romanUcPeriod" startAt="13"/>
            </a:pPr>
            <a:endParaRPr lang="en-US" sz="1000" b="1" i="1" dirty="0">
              <a:latin typeface="Times New Roman"/>
              <a:cs typeface="Times New Roman"/>
            </a:endParaRPr>
          </a:p>
          <a:p>
            <a:pPr marL="298450" marR="5715" indent="-285750" algn="ctr">
              <a:lnSpc>
                <a:spcPct val="103000"/>
              </a:lnSpc>
              <a:buFont typeface="+mj-lt"/>
              <a:buAutoNum type="romanUcPeriod" startAt="13"/>
            </a:pPr>
            <a:r>
              <a:rPr lang="en-US" sz="1000" b="1" dirty="0">
                <a:latin typeface="Times New Roman"/>
                <a:cs typeface="Times New Roman"/>
              </a:rPr>
              <a:t>Reference </a:t>
            </a:r>
          </a:p>
          <a:p>
            <a:pPr marL="12700" marR="5715" algn="just">
              <a:lnSpc>
                <a:spcPct val="103000"/>
              </a:lnSpc>
            </a:pPr>
            <a:r>
              <a:rPr lang="en-US" sz="1000" dirty="0">
                <a:latin typeface="Times New Roman"/>
                <a:cs typeface="Times New Roman"/>
              </a:rPr>
              <a:t>NOTE:-</a:t>
            </a:r>
          </a:p>
          <a:p>
            <a:pPr marL="12700" marR="5715" algn="just">
              <a:lnSpc>
                <a:spcPct val="103000"/>
              </a:lnSpc>
            </a:pPr>
            <a:r>
              <a:rPr lang="en-US" sz="1000" dirty="0">
                <a:latin typeface="Times New Roman"/>
                <a:cs typeface="Times New Roman"/>
              </a:rPr>
              <a:t>As there are different type of neural network. In this project I have been select the “ALEX” neural network to get the accuracy of the all this different types of ECG signals but the journal paper that we have been selected they have been used the “convolution neural network “[CNN]. So in this both cases your final aim is to find the accuracy of the ECG signals that we have been selected.</a:t>
            </a:r>
          </a:p>
          <a:p>
            <a:pPr marL="12700" marR="5715" algn="just">
              <a:lnSpc>
                <a:spcPct val="103000"/>
              </a:lnSpc>
            </a:pPr>
            <a:endParaRPr lang="en-US" sz="1000" dirty="0">
              <a:latin typeface="Times New Roman"/>
              <a:cs typeface="Times New Roman"/>
            </a:endParaRPr>
          </a:p>
        </p:txBody>
      </p:sp>
      <p:sp>
        <p:nvSpPr>
          <p:cNvPr id="12" name="object 12">
            <a:extLst>
              <a:ext uri="{FF2B5EF4-FFF2-40B4-BE49-F238E27FC236}">
                <a16:creationId xmlns:a16="http://schemas.microsoft.com/office/drawing/2014/main" xmlns="" id="{2D03FDB6-D647-4A9A-BF67-7EEBA11E4144}"/>
              </a:ext>
            </a:extLst>
          </p:cNvPr>
          <p:cNvSpPr txBox="1"/>
          <p:nvPr/>
        </p:nvSpPr>
        <p:spPr>
          <a:xfrm>
            <a:off x="3858895" y="621284"/>
            <a:ext cx="875030" cy="177800"/>
          </a:xfrm>
          <a:prstGeom prst="rect">
            <a:avLst/>
          </a:prstGeom>
        </p:spPr>
        <p:txBody>
          <a:bodyPr vert="horz" wrap="square" lIns="0" tIns="12065" rIns="0" bIns="0" rtlCol="0">
            <a:spAutoFit/>
          </a:bodyPr>
          <a:lstStyle/>
          <a:p>
            <a:pPr marL="12700">
              <a:lnSpc>
                <a:spcPct val="100000"/>
              </a:lnSpc>
              <a:spcBef>
                <a:spcPts val="95"/>
              </a:spcBef>
            </a:pPr>
            <a:r>
              <a:rPr sz="1000" b="1" spc="-5" dirty="0">
                <a:latin typeface="Times New Roman"/>
                <a:cs typeface="Times New Roman"/>
              </a:rPr>
              <a:t>R</a:t>
            </a:r>
            <a:r>
              <a:rPr sz="1000" b="1" spc="-10" dirty="0">
                <a:latin typeface="Times New Roman"/>
                <a:cs typeface="Times New Roman"/>
              </a:rPr>
              <a:t>E</a:t>
            </a:r>
            <a:r>
              <a:rPr sz="1000" b="1" spc="-5" dirty="0">
                <a:latin typeface="Times New Roman"/>
                <a:cs typeface="Times New Roman"/>
              </a:rPr>
              <a:t>F</a:t>
            </a:r>
            <a:r>
              <a:rPr sz="1000" b="1" spc="-10" dirty="0">
                <a:latin typeface="Times New Roman"/>
                <a:cs typeface="Times New Roman"/>
              </a:rPr>
              <a:t>E</a:t>
            </a:r>
            <a:r>
              <a:rPr sz="1000" b="1" spc="-5" dirty="0">
                <a:latin typeface="Times New Roman"/>
                <a:cs typeface="Times New Roman"/>
              </a:rPr>
              <a:t>R</a:t>
            </a:r>
            <a:r>
              <a:rPr sz="1000" b="1" spc="-10" dirty="0">
                <a:latin typeface="Times New Roman"/>
                <a:cs typeface="Times New Roman"/>
              </a:rPr>
              <a:t>E</a:t>
            </a:r>
            <a:r>
              <a:rPr sz="1000" b="1" spc="-5" dirty="0">
                <a:latin typeface="Times New Roman"/>
                <a:cs typeface="Times New Roman"/>
              </a:rPr>
              <a:t>NCES</a:t>
            </a:r>
            <a:endParaRPr sz="1000">
              <a:latin typeface="Times New Roman"/>
              <a:cs typeface="Times New Roman"/>
            </a:endParaRPr>
          </a:p>
        </p:txBody>
      </p:sp>
      <p:sp>
        <p:nvSpPr>
          <p:cNvPr id="14" name="object 13">
            <a:extLst>
              <a:ext uri="{FF2B5EF4-FFF2-40B4-BE49-F238E27FC236}">
                <a16:creationId xmlns:a16="http://schemas.microsoft.com/office/drawing/2014/main" xmlns="" id="{9A2F004C-72D7-4074-A7BE-E1C0ED0A698E}"/>
              </a:ext>
            </a:extLst>
          </p:cNvPr>
          <p:cNvSpPr txBox="1"/>
          <p:nvPr/>
        </p:nvSpPr>
        <p:spPr>
          <a:xfrm>
            <a:off x="3858895" y="852932"/>
            <a:ext cx="3120390" cy="3713479"/>
          </a:xfrm>
          <a:prstGeom prst="rect">
            <a:avLst/>
          </a:prstGeom>
        </p:spPr>
        <p:txBody>
          <a:bodyPr vert="horz" wrap="square" lIns="0" tIns="8255" rIns="0" bIns="0" rtlCol="0">
            <a:spAutoFit/>
          </a:bodyPr>
          <a:lstStyle/>
          <a:p>
            <a:pPr marL="241300" marR="5715" indent="-229235" algn="just">
              <a:lnSpc>
                <a:spcPct val="103800"/>
              </a:lnSpc>
              <a:spcBef>
                <a:spcPts val="65"/>
              </a:spcBef>
              <a:buAutoNum type="arabicPeriod"/>
              <a:tabLst>
                <a:tab pos="241935" algn="l"/>
              </a:tabLst>
            </a:pPr>
            <a:r>
              <a:rPr sz="800" spc="-10" dirty="0">
                <a:latin typeface="Times New Roman"/>
                <a:cs typeface="Times New Roman"/>
              </a:rPr>
              <a:t>Kora,</a:t>
            </a:r>
            <a:r>
              <a:rPr sz="800" spc="180" dirty="0">
                <a:latin typeface="Times New Roman"/>
                <a:cs typeface="Times New Roman"/>
              </a:rPr>
              <a:t> </a:t>
            </a:r>
            <a:r>
              <a:rPr sz="800" spc="-5" dirty="0">
                <a:latin typeface="Times New Roman"/>
                <a:cs typeface="Times New Roman"/>
              </a:rPr>
              <a:t>P., Annavarapu, </a:t>
            </a:r>
            <a:r>
              <a:rPr sz="800" spc="-10" dirty="0">
                <a:latin typeface="Times New Roman"/>
                <a:cs typeface="Times New Roman"/>
              </a:rPr>
              <a:t>A.,</a:t>
            </a:r>
            <a:r>
              <a:rPr sz="800" spc="180" dirty="0">
                <a:latin typeface="Times New Roman"/>
                <a:cs typeface="Times New Roman"/>
              </a:rPr>
              <a:t> </a:t>
            </a:r>
            <a:r>
              <a:rPr sz="800" dirty="0">
                <a:latin typeface="Times New Roman"/>
                <a:cs typeface="Times New Roman"/>
              </a:rPr>
              <a:t>Yadlapalli, </a:t>
            </a:r>
            <a:r>
              <a:rPr sz="800" spc="-5" dirty="0">
                <a:latin typeface="Times New Roman"/>
                <a:cs typeface="Times New Roman"/>
              </a:rPr>
              <a:t>P., Krishna, </a:t>
            </a:r>
            <a:r>
              <a:rPr sz="800" spc="-10" dirty="0">
                <a:latin typeface="Times New Roman"/>
                <a:cs typeface="Times New Roman"/>
              </a:rPr>
              <a:t>K.</a:t>
            </a:r>
            <a:r>
              <a:rPr sz="800" spc="180" dirty="0">
                <a:latin typeface="Times New Roman"/>
                <a:cs typeface="Times New Roman"/>
              </a:rPr>
              <a:t> </a:t>
            </a:r>
            <a:r>
              <a:rPr sz="800" spc="-5" dirty="0">
                <a:latin typeface="Times New Roman"/>
                <a:cs typeface="Times New Roman"/>
              </a:rPr>
              <a:t>S. </a:t>
            </a:r>
            <a:r>
              <a:rPr sz="800" dirty="0">
                <a:latin typeface="Times New Roman"/>
                <a:cs typeface="Times New Roman"/>
              </a:rPr>
              <a:t>R., &amp;  </a:t>
            </a:r>
            <a:r>
              <a:rPr sz="800" spc="-5" dirty="0">
                <a:latin typeface="Times New Roman"/>
                <a:cs typeface="Times New Roman"/>
              </a:rPr>
              <a:t>Somalaraju, V. </a:t>
            </a:r>
            <a:r>
              <a:rPr sz="800" dirty="0">
                <a:latin typeface="Times New Roman"/>
                <a:cs typeface="Times New Roman"/>
              </a:rPr>
              <a:t>(2017). ECG </a:t>
            </a:r>
            <a:r>
              <a:rPr sz="800" spc="-5" dirty="0">
                <a:latin typeface="Times New Roman"/>
                <a:cs typeface="Times New Roman"/>
              </a:rPr>
              <a:t>based </a:t>
            </a:r>
            <a:r>
              <a:rPr sz="800" dirty="0">
                <a:latin typeface="Times New Roman"/>
                <a:cs typeface="Times New Roman"/>
              </a:rPr>
              <a:t>atrial </a:t>
            </a:r>
            <a:r>
              <a:rPr sz="800" spc="-5" dirty="0">
                <a:latin typeface="Times New Roman"/>
                <a:cs typeface="Times New Roman"/>
              </a:rPr>
              <a:t>fibrillation detection </a:t>
            </a:r>
            <a:r>
              <a:rPr sz="800" dirty="0">
                <a:latin typeface="Times New Roman"/>
                <a:cs typeface="Times New Roman"/>
              </a:rPr>
              <a:t>using  </a:t>
            </a:r>
            <a:r>
              <a:rPr sz="800" spc="-5" dirty="0">
                <a:latin typeface="Times New Roman"/>
                <a:cs typeface="Times New Roman"/>
              </a:rPr>
              <a:t>sequency ordered complex </a:t>
            </a:r>
            <a:r>
              <a:rPr sz="800" dirty="0">
                <a:latin typeface="Times New Roman"/>
                <a:cs typeface="Times New Roman"/>
              </a:rPr>
              <a:t>Hadamard </a:t>
            </a:r>
            <a:r>
              <a:rPr sz="800" spc="-5" dirty="0">
                <a:latin typeface="Times New Roman"/>
                <a:cs typeface="Times New Roman"/>
              </a:rPr>
              <a:t>transform </a:t>
            </a:r>
            <a:r>
              <a:rPr sz="800" dirty="0">
                <a:latin typeface="Times New Roman"/>
                <a:cs typeface="Times New Roman"/>
              </a:rPr>
              <a:t>and </a:t>
            </a:r>
            <a:r>
              <a:rPr sz="800" spc="-5" dirty="0">
                <a:latin typeface="Times New Roman"/>
                <a:cs typeface="Times New Roman"/>
              </a:rPr>
              <a:t>hybrid firefly  algorithm. Engineering Science </a:t>
            </a:r>
            <a:r>
              <a:rPr sz="800" dirty="0">
                <a:latin typeface="Times New Roman"/>
                <a:cs typeface="Times New Roman"/>
              </a:rPr>
              <a:t>and </a:t>
            </a:r>
            <a:r>
              <a:rPr sz="800" spc="-10" dirty="0">
                <a:latin typeface="Times New Roman"/>
                <a:cs typeface="Times New Roman"/>
              </a:rPr>
              <a:t>Technology,</a:t>
            </a:r>
            <a:r>
              <a:rPr sz="800" spc="180" dirty="0">
                <a:latin typeface="Times New Roman"/>
                <a:cs typeface="Times New Roman"/>
              </a:rPr>
              <a:t> </a:t>
            </a:r>
            <a:r>
              <a:rPr sz="800" dirty="0">
                <a:latin typeface="Times New Roman"/>
                <a:cs typeface="Times New Roman"/>
              </a:rPr>
              <a:t>an </a:t>
            </a:r>
            <a:r>
              <a:rPr sz="800" spc="-5" dirty="0">
                <a:latin typeface="Times New Roman"/>
                <a:cs typeface="Times New Roman"/>
              </a:rPr>
              <a:t>International  Journal, 20(3),</a:t>
            </a:r>
            <a:r>
              <a:rPr sz="800" spc="15" dirty="0">
                <a:latin typeface="Times New Roman"/>
                <a:cs typeface="Times New Roman"/>
              </a:rPr>
              <a:t> </a:t>
            </a:r>
            <a:r>
              <a:rPr sz="800" dirty="0">
                <a:latin typeface="Times New Roman"/>
                <a:cs typeface="Times New Roman"/>
              </a:rPr>
              <a:t>1084-1091.</a:t>
            </a:r>
            <a:endParaRPr sz="800">
              <a:latin typeface="Times New Roman"/>
              <a:cs typeface="Times New Roman"/>
            </a:endParaRPr>
          </a:p>
          <a:p>
            <a:pPr marL="241300" marR="5715" indent="-229235" algn="just">
              <a:lnSpc>
                <a:spcPct val="103800"/>
              </a:lnSpc>
              <a:buAutoNum type="arabicPeriod"/>
              <a:tabLst>
                <a:tab pos="241935" algn="l"/>
              </a:tabLst>
            </a:pPr>
            <a:r>
              <a:rPr sz="800" dirty="0">
                <a:latin typeface="Times New Roman"/>
                <a:cs typeface="Times New Roman"/>
              </a:rPr>
              <a:t>Padmavathi, </a:t>
            </a:r>
            <a:r>
              <a:rPr sz="800" spc="-10" dirty="0">
                <a:latin typeface="Times New Roman"/>
                <a:cs typeface="Times New Roman"/>
              </a:rPr>
              <a:t>K., </a:t>
            </a:r>
            <a:r>
              <a:rPr sz="800" dirty="0">
                <a:latin typeface="Times New Roman"/>
                <a:cs typeface="Times New Roman"/>
              </a:rPr>
              <a:t>&amp; Ramakrishna, </a:t>
            </a:r>
            <a:r>
              <a:rPr sz="800" spc="-10" dirty="0">
                <a:latin typeface="Times New Roman"/>
                <a:cs typeface="Times New Roman"/>
              </a:rPr>
              <a:t>K. </a:t>
            </a:r>
            <a:r>
              <a:rPr sz="800" spc="-5" dirty="0">
                <a:latin typeface="Times New Roman"/>
                <a:cs typeface="Times New Roman"/>
              </a:rPr>
              <a:t>S. </a:t>
            </a:r>
            <a:r>
              <a:rPr sz="800" dirty="0">
                <a:latin typeface="Times New Roman"/>
                <a:cs typeface="Times New Roman"/>
              </a:rPr>
              <a:t>(2015). </a:t>
            </a:r>
            <a:r>
              <a:rPr sz="800" spc="-5" dirty="0">
                <a:latin typeface="Times New Roman"/>
                <a:cs typeface="Times New Roman"/>
              </a:rPr>
              <a:t>Detection of Atrial  Fibrillation </a:t>
            </a:r>
            <a:r>
              <a:rPr sz="800" dirty="0">
                <a:latin typeface="Times New Roman"/>
                <a:cs typeface="Times New Roman"/>
              </a:rPr>
              <a:t>using </a:t>
            </a:r>
            <a:r>
              <a:rPr sz="800" spc="-5" dirty="0">
                <a:latin typeface="Times New Roman"/>
                <a:cs typeface="Times New Roman"/>
              </a:rPr>
              <a:t>Autoregressive modeling. International Journal of  Electrical </a:t>
            </a:r>
            <a:r>
              <a:rPr sz="800" dirty="0">
                <a:latin typeface="Times New Roman"/>
                <a:cs typeface="Times New Roman"/>
              </a:rPr>
              <a:t>and </a:t>
            </a:r>
            <a:r>
              <a:rPr sz="800" spc="-5" dirty="0">
                <a:latin typeface="Times New Roman"/>
                <a:cs typeface="Times New Roman"/>
              </a:rPr>
              <a:t>Computer Engineering (IJECE), 5(1),</a:t>
            </a:r>
            <a:r>
              <a:rPr sz="800" spc="55" dirty="0">
                <a:latin typeface="Times New Roman"/>
                <a:cs typeface="Times New Roman"/>
              </a:rPr>
              <a:t> </a:t>
            </a:r>
            <a:r>
              <a:rPr sz="800" spc="5" dirty="0">
                <a:latin typeface="Times New Roman"/>
                <a:cs typeface="Times New Roman"/>
              </a:rPr>
              <a:t>64-70.</a:t>
            </a:r>
            <a:endParaRPr sz="800">
              <a:latin typeface="Times New Roman"/>
              <a:cs typeface="Times New Roman"/>
            </a:endParaRPr>
          </a:p>
          <a:p>
            <a:pPr marL="241300" marR="6985" indent="-229235" algn="just">
              <a:lnSpc>
                <a:spcPct val="103800"/>
              </a:lnSpc>
              <a:buAutoNum type="arabicPeriod"/>
              <a:tabLst>
                <a:tab pos="241935" algn="l"/>
              </a:tabLst>
            </a:pPr>
            <a:r>
              <a:rPr sz="800" dirty="0">
                <a:latin typeface="Times New Roman"/>
                <a:cs typeface="Times New Roman"/>
              </a:rPr>
              <a:t>Padmavathi, </a:t>
            </a:r>
            <a:r>
              <a:rPr sz="800" spc="-10" dirty="0">
                <a:latin typeface="Times New Roman"/>
                <a:cs typeface="Times New Roman"/>
              </a:rPr>
              <a:t>K., </a:t>
            </a:r>
            <a:r>
              <a:rPr sz="800" dirty="0">
                <a:latin typeface="Times New Roman"/>
                <a:cs typeface="Times New Roman"/>
              </a:rPr>
              <a:t>&amp; </a:t>
            </a:r>
            <a:r>
              <a:rPr sz="800" spc="-5" dirty="0">
                <a:latin typeface="Times New Roman"/>
                <a:cs typeface="Times New Roman"/>
              </a:rPr>
              <a:t>Krishna, </a:t>
            </a:r>
            <a:r>
              <a:rPr sz="800" spc="-10" dirty="0">
                <a:latin typeface="Times New Roman"/>
                <a:cs typeface="Times New Roman"/>
              </a:rPr>
              <a:t>K. </a:t>
            </a:r>
            <a:r>
              <a:rPr sz="800" spc="-5" dirty="0">
                <a:latin typeface="Times New Roman"/>
                <a:cs typeface="Times New Roman"/>
              </a:rPr>
              <a:t>S. </a:t>
            </a:r>
            <a:r>
              <a:rPr sz="800" dirty="0">
                <a:latin typeface="Times New Roman"/>
                <a:cs typeface="Times New Roman"/>
              </a:rPr>
              <a:t>R. (2014, </a:t>
            </a:r>
            <a:r>
              <a:rPr sz="800" spc="-5" dirty="0">
                <a:latin typeface="Times New Roman"/>
                <a:cs typeface="Times New Roman"/>
              </a:rPr>
              <a:t>November). Myocardial  infarction detection </a:t>
            </a:r>
            <a:r>
              <a:rPr sz="800" dirty="0">
                <a:latin typeface="Times New Roman"/>
                <a:cs typeface="Times New Roman"/>
              </a:rPr>
              <a:t>using magnitude </a:t>
            </a:r>
            <a:r>
              <a:rPr sz="800" spc="-5" dirty="0">
                <a:latin typeface="Times New Roman"/>
                <a:cs typeface="Times New Roman"/>
              </a:rPr>
              <a:t>squared coherence </a:t>
            </a:r>
            <a:r>
              <a:rPr sz="800" dirty="0">
                <a:latin typeface="Times New Roman"/>
                <a:cs typeface="Times New Roman"/>
              </a:rPr>
              <a:t>and </a:t>
            </a:r>
            <a:r>
              <a:rPr sz="800" spc="-5" dirty="0">
                <a:latin typeface="Times New Roman"/>
                <a:cs typeface="Times New Roman"/>
              </a:rPr>
              <a:t>support  vector </a:t>
            </a:r>
            <a:r>
              <a:rPr sz="800" dirty="0">
                <a:latin typeface="Times New Roman"/>
                <a:cs typeface="Times New Roman"/>
              </a:rPr>
              <a:t>machine. </a:t>
            </a:r>
            <a:r>
              <a:rPr sz="800" spc="-15" dirty="0">
                <a:latin typeface="Times New Roman"/>
                <a:cs typeface="Times New Roman"/>
              </a:rPr>
              <a:t>In </a:t>
            </a:r>
            <a:r>
              <a:rPr sz="800" dirty="0">
                <a:latin typeface="Times New Roman"/>
                <a:cs typeface="Times New Roman"/>
              </a:rPr>
              <a:t>2014 </a:t>
            </a:r>
            <a:r>
              <a:rPr sz="800" spc="-5" dirty="0">
                <a:latin typeface="Times New Roman"/>
                <a:cs typeface="Times New Roman"/>
              </a:rPr>
              <a:t>International Conference on </a:t>
            </a:r>
            <a:r>
              <a:rPr sz="800" dirty="0">
                <a:latin typeface="Times New Roman"/>
                <a:cs typeface="Times New Roman"/>
              </a:rPr>
              <a:t>Medical  </a:t>
            </a:r>
            <a:r>
              <a:rPr sz="800" spc="-5" dirty="0">
                <a:latin typeface="Times New Roman"/>
                <a:cs typeface="Times New Roman"/>
              </a:rPr>
              <a:t>Imaging, m-Health </a:t>
            </a:r>
            <a:r>
              <a:rPr sz="800" dirty="0">
                <a:latin typeface="Times New Roman"/>
                <a:cs typeface="Times New Roman"/>
              </a:rPr>
              <a:t>and </a:t>
            </a:r>
            <a:r>
              <a:rPr sz="800" spc="-5" dirty="0">
                <a:latin typeface="Times New Roman"/>
                <a:cs typeface="Times New Roman"/>
              </a:rPr>
              <a:t>Emerging </a:t>
            </a:r>
            <a:r>
              <a:rPr sz="800" dirty="0">
                <a:latin typeface="Times New Roman"/>
                <a:cs typeface="Times New Roman"/>
              </a:rPr>
              <a:t>Communication </a:t>
            </a:r>
            <a:r>
              <a:rPr sz="800" spc="-5" dirty="0">
                <a:latin typeface="Times New Roman"/>
                <a:cs typeface="Times New Roman"/>
              </a:rPr>
              <a:t>Systems  (MedCom) </a:t>
            </a:r>
            <a:r>
              <a:rPr sz="800" dirty="0">
                <a:latin typeface="Times New Roman"/>
                <a:cs typeface="Times New Roman"/>
              </a:rPr>
              <a:t>(pp. 382-385).</a:t>
            </a:r>
            <a:r>
              <a:rPr sz="800" spc="10" dirty="0">
                <a:latin typeface="Times New Roman"/>
                <a:cs typeface="Times New Roman"/>
              </a:rPr>
              <a:t> </a:t>
            </a:r>
            <a:r>
              <a:rPr sz="800" spc="-5" dirty="0">
                <a:latin typeface="Times New Roman"/>
                <a:cs typeface="Times New Roman"/>
              </a:rPr>
              <a:t>IEEE.</a:t>
            </a:r>
            <a:endParaRPr sz="800">
              <a:latin typeface="Times New Roman"/>
              <a:cs typeface="Times New Roman"/>
            </a:endParaRPr>
          </a:p>
          <a:p>
            <a:pPr marL="241300" marR="5080" indent="-229235" algn="just">
              <a:lnSpc>
                <a:spcPct val="103699"/>
              </a:lnSpc>
              <a:buAutoNum type="arabicPeriod"/>
              <a:tabLst>
                <a:tab pos="241935" algn="l"/>
              </a:tabLst>
            </a:pPr>
            <a:r>
              <a:rPr sz="800" dirty="0">
                <a:latin typeface="Times New Roman"/>
                <a:cs typeface="Times New Roman"/>
              </a:rPr>
              <a:t>Padmavathi, </a:t>
            </a:r>
            <a:r>
              <a:rPr sz="800" spc="-10" dirty="0">
                <a:latin typeface="Times New Roman"/>
                <a:cs typeface="Times New Roman"/>
              </a:rPr>
              <a:t>K., </a:t>
            </a:r>
            <a:r>
              <a:rPr sz="800" dirty="0">
                <a:latin typeface="Times New Roman"/>
                <a:cs typeface="Times New Roman"/>
              </a:rPr>
              <a:t>&amp; Ramakrishna, </a:t>
            </a:r>
            <a:r>
              <a:rPr sz="800" spc="-10" dirty="0">
                <a:latin typeface="Times New Roman"/>
                <a:cs typeface="Times New Roman"/>
              </a:rPr>
              <a:t>K. </a:t>
            </a:r>
            <a:r>
              <a:rPr sz="800" spc="-5" dirty="0">
                <a:latin typeface="Times New Roman"/>
                <a:cs typeface="Times New Roman"/>
              </a:rPr>
              <a:t>S. </a:t>
            </a:r>
            <a:r>
              <a:rPr sz="800" dirty="0">
                <a:latin typeface="Times New Roman"/>
                <a:cs typeface="Times New Roman"/>
              </a:rPr>
              <a:t>(2015). </a:t>
            </a:r>
            <a:r>
              <a:rPr sz="800" spc="-5" dirty="0">
                <a:latin typeface="Times New Roman"/>
                <a:cs typeface="Times New Roman"/>
              </a:rPr>
              <a:t>Detection of </a:t>
            </a:r>
            <a:r>
              <a:rPr sz="800" dirty="0">
                <a:latin typeface="Times New Roman"/>
                <a:cs typeface="Times New Roman"/>
              </a:rPr>
              <a:t>atrial  </a:t>
            </a:r>
            <a:r>
              <a:rPr sz="800" spc="-5" dirty="0">
                <a:latin typeface="Times New Roman"/>
                <a:cs typeface="Times New Roman"/>
              </a:rPr>
              <a:t>fibrillation </a:t>
            </a:r>
            <a:r>
              <a:rPr sz="800" dirty="0">
                <a:latin typeface="Times New Roman"/>
                <a:cs typeface="Times New Roman"/>
              </a:rPr>
              <a:t>using </a:t>
            </a:r>
            <a:r>
              <a:rPr sz="800" spc="-5" dirty="0">
                <a:latin typeface="Times New Roman"/>
                <a:cs typeface="Times New Roman"/>
              </a:rPr>
              <a:t>continuous </a:t>
            </a:r>
            <a:r>
              <a:rPr sz="800" spc="-10" dirty="0">
                <a:latin typeface="Times New Roman"/>
                <a:cs typeface="Times New Roman"/>
              </a:rPr>
              <a:t>wavelet </a:t>
            </a:r>
            <a:r>
              <a:rPr sz="800" spc="-5" dirty="0">
                <a:latin typeface="Times New Roman"/>
                <a:cs typeface="Times New Roman"/>
              </a:rPr>
              <a:t>transform </a:t>
            </a:r>
            <a:r>
              <a:rPr sz="800" dirty="0">
                <a:latin typeface="Times New Roman"/>
                <a:cs typeface="Times New Roman"/>
              </a:rPr>
              <a:t>and </a:t>
            </a:r>
            <a:r>
              <a:rPr sz="800" spc="-10" dirty="0">
                <a:latin typeface="Times New Roman"/>
                <a:cs typeface="Times New Roman"/>
              </a:rPr>
              <a:t>wavelet  </a:t>
            </a:r>
            <a:r>
              <a:rPr sz="800" spc="-5" dirty="0">
                <a:latin typeface="Times New Roman"/>
                <a:cs typeface="Times New Roman"/>
              </a:rPr>
              <a:t>coherence. International Journal of Systems, Control </a:t>
            </a:r>
            <a:r>
              <a:rPr sz="800" dirty="0">
                <a:latin typeface="Times New Roman"/>
                <a:cs typeface="Times New Roman"/>
              </a:rPr>
              <a:t>and  Communications, </a:t>
            </a:r>
            <a:r>
              <a:rPr sz="800" spc="-5" dirty="0">
                <a:latin typeface="Times New Roman"/>
                <a:cs typeface="Times New Roman"/>
              </a:rPr>
              <a:t>6(4),</a:t>
            </a:r>
            <a:r>
              <a:rPr sz="800" spc="10" dirty="0">
                <a:latin typeface="Times New Roman"/>
                <a:cs typeface="Times New Roman"/>
              </a:rPr>
              <a:t> </a:t>
            </a:r>
            <a:r>
              <a:rPr sz="800" dirty="0">
                <a:latin typeface="Times New Roman"/>
                <a:cs typeface="Times New Roman"/>
              </a:rPr>
              <a:t>292-304.</a:t>
            </a:r>
            <a:endParaRPr sz="800">
              <a:latin typeface="Times New Roman"/>
              <a:cs typeface="Times New Roman"/>
            </a:endParaRPr>
          </a:p>
          <a:p>
            <a:pPr marL="241300" marR="6350" indent="-229235" algn="just">
              <a:lnSpc>
                <a:spcPct val="103699"/>
              </a:lnSpc>
              <a:buAutoNum type="arabicPeriod"/>
              <a:tabLst>
                <a:tab pos="241935" algn="l"/>
              </a:tabLst>
            </a:pPr>
            <a:r>
              <a:rPr sz="800" spc="-10" dirty="0">
                <a:latin typeface="Times New Roman"/>
                <a:cs typeface="Times New Roman"/>
              </a:rPr>
              <a:t>Kora, </a:t>
            </a:r>
            <a:r>
              <a:rPr sz="800" spc="-5" dirty="0">
                <a:latin typeface="Times New Roman"/>
                <a:cs typeface="Times New Roman"/>
              </a:rPr>
              <a:t>P., </a:t>
            </a:r>
            <a:r>
              <a:rPr sz="800" dirty="0">
                <a:latin typeface="Times New Roman"/>
                <a:cs typeface="Times New Roman"/>
              </a:rPr>
              <a:t>&amp; </a:t>
            </a:r>
            <a:r>
              <a:rPr sz="800" spc="-5" dirty="0">
                <a:latin typeface="Times New Roman"/>
                <a:cs typeface="Times New Roman"/>
              </a:rPr>
              <a:t>Krishna, </a:t>
            </a:r>
            <a:r>
              <a:rPr sz="800" spc="-10" dirty="0">
                <a:latin typeface="Times New Roman"/>
                <a:cs typeface="Times New Roman"/>
              </a:rPr>
              <a:t>K. </a:t>
            </a:r>
            <a:r>
              <a:rPr sz="800" spc="-5" dirty="0">
                <a:latin typeface="Times New Roman"/>
                <a:cs typeface="Times New Roman"/>
              </a:rPr>
              <a:t>S. </a:t>
            </a:r>
            <a:r>
              <a:rPr sz="800" dirty="0">
                <a:latin typeface="Times New Roman"/>
                <a:cs typeface="Times New Roman"/>
              </a:rPr>
              <a:t>R. (2016). ECG </a:t>
            </a:r>
            <a:r>
              <a:rPr sz="800" spc="-5" dirty="0">
                <a:latin typeface="Times New Roman"/>
                <a:cs typeface="Times New Roman"/>
              </a:rPr>
              <a:t>based heart arrhythmia  detection </a:t>
            </a:r>
            <a:r>
              <a:rPr sz="800" dirty="0">
                <a:latin typeface="Times New Roman"/>
                <a:cs typeface="Times New Roman"/>
              </a:rPr>
              <a:t>using </a:t>
            </a:r>
            <a:r>
              <a:rPr sz="800" spc="-10" dirty="0">
                <a:latin typeface="Times New Roman"/>
                <a:cs typeface="Times New Roman"/>
              </a:rPr>
              <a:t>wavelet </a:t>
            </a:r>
            <a:r>
              <a:rPr sz="800" spc="-5" dirty="0">
                <a:latin typeface="Times New Roman"/>
                <a:cs typeface="Times New Roman"/>
              </a:rPr>
              <a:t>coherence </a:t>
            </a:r>
            <a:r>
              <a:rPr sz="800" dirty="0">
                <a:latin typeface="Times New Roman"/>
                <a:cs typeface="Times New Roman"/>
              </a:rPr>
              <a:t>and bat </a:t>
            </a:r>
            <a:r>
              <a:rPr sz="800" spc="-5" dirty="0">
                <a:latin typeface="Times New Roman"/>
                <a:cs typeface="Times New Roman"/>
              </a:rPr>
              <a:t>algorithm. Sensing </a:t>
            </a:r>
            <a:r>
              <a:rPr sz="800" dirty="0">
                <a:latin typeface="Times New Roman"/>
                <a:cs typeface="Times New Roman"/>
              </a:rPr>
              <a:t>and  </a:t>
            </a:r>
            <a:r>
              <a:rPr sz="800" spc="-5" dirty="0">
                <a:latin typeface="Times New Roman"/>
                <a:cs typeface="Times New Roman"/>
              </a:rPr>
              <a:t>Imaging, 17(1),</a:t>
            </a:r>
            <a:r>
              <a:rPr sz="800" spc="10" dirty="0">
                <a:latin typeface="Times New Roman"/>
                <a:cs typeface="Times New Roman"/>
              </a:rPr>
              <a:t> </a:t>
            </a:r>
            <a:r>
              <a:rPr sz="800" dirty="0">
                <a:latin typeface="Times New Roman"/>
                <a:cs typeface="Times New Roman"/>
              </a:rPr>
              <a:t>12.</a:t>
            </a:r>
            <a:endParaRPr sz="800">
              <a:latin typeface="Times New Roman"/>
              <a:cs typeface="Times New Roman"/>
            </a:endParaRPr>
          </a:p>
          <a:p>
            <a:pPr marL="241300" marR="8255" indent="-229235" algn="just">
              <a:lnSpc>
                <a:spcPct val="103699"/>
              </a:lnSpc>
              <a:spcBef>
                <a:spcPts val="5"/>
              </a:spcBef>
              <a:buAutoNum type="arabicPeriod"/>
              <a:tabLst>
                <a:tab pos="241935" algn="l"/>
              </a:tabLst>
            </a:pPr>
            <a:r>
              <a:rPr sz="800" dirty="0">
                <a:latin typeface="Times New Roman"/>
                <a:cs typeface="Times New Roman"/>
              </a:rPr>
              <a:t>Majnaric </a:t>
            </a:r>
            <a:r>
              <a:rPr sz="800" spc="-15" dirty="0">
                <a:latin typeface="Times New Roman"/>
                <a:cs typeface="Times New Roman"/>
              </a:rPr>
              <a:t>L, </a:t>
            </a:r>
            <a:r>
              <a:rPr sz="800" spc="-5" dirty="0">
                <a:latin typeface="Times New Roman"/>
                <a:cs typeface="Times New Roman"/>
              </a:rPr>
              <a:t>Sabanovic S. “Cardiovascular disease research </a:t>
            </a:r>
            <a:r>
              <a:rPr sz="800" dirty="0">
                <a:latin typeface="Times New Roman"/>
                <a:cs typeface="Times New Roman"/>
              </a:rPr>
              <a:t>by using  data </a:t>
            </a:r>
            <a:r>
              <a:rPr sz="800" spc="-5" dirty="0">
                <a:latin typeface="Times New Roman"/>
                <a:cs typeface="Times New Roman"/>
              </a:rPr>
              <a:t>from electronic health records”. Atherosclerosis,  </a:t>
            </a:r>
            <a:r>
              <a:rPr sz="800" dirty="0">
                <a:latin typeface="Times New Roman"/>
                <a:cs typeface="Times New Roman"/>
              </a:rPr>
              <a:t>252:e41-e41.2016.</a:t>
            </a:r>
            <a:endParaRPr sz="800">
              <a:latin typeface="Times New Roman"/>
              <a:cs typeface="Times New Roman"/>
            </a:endParaRPr>
          </a:p>
          <a:p>
            <a:pPr marL="241300" marR="7620" indent="-229235" algn="just">
              <a:lnSpc>
                <a:spcPct val="103800"/>
              </a:lnSpc>
              <a:buAutoNum type="arabicPeriod"/>
              <a:tabLst>
                <a:tab pos="241935" algn="l"/>
              </a:tabLst>
            </a:pPr>
            <a:r>
              <a:rPr sz="800" spc="-5" dirty="0">
                <a:latin typeface="Times New Roman"/>
                <a:cs typeface="Times New Roman"/>
              </a:rPr>
              <a:t>D. Zhang, </a:t>
            </a:r>
            <a:r>
              <a:rPr sz="800" spc="-10" dirty="0">
                <a:latin typeface="Times New Roman"/>
                <a:cs typeface="Times New Roman"/>
              </a:rPr>
              <a:t>"Wavelet </a:t>
            </a:r>
            <a:r>
              <a:rPr sz="800" dirty="0">
                <a:latin typeface="Times New Roman"/>
                <a:cs typeface="Times New Roman"/>
              </a:rPr>
              <a:t>approach </a:t>
            </a:r>
            <a:r>
              <a:rPr sz="800" spc="-5" dirty="0">
                <a:latin typeface="Times New Roman"/>
                <a:cs typeface="Times New Roman"/>
              </a:rPr>
              <a:t>for </a:t>
            </a:r>
            <a:r>
              <a:rPr sz="800" dirty="0">
                <a:latin typeface="Times New Roman"/>
                <a:cs typeface="Times New Roman"/>
              </a:rPr>
              <a:t>ECG benchmark </a:t>
            </a:r>
            <a:r>
              <a:rPr sz="800" spc="-5" dirty="0">
                <a:latin typeface="Times New Roman"/>
                <a:cs typeface="Times New Roman"/>
              </a:rPr>
              <a:t>meander  </a:t>
            </a:r>
            <a:r>
              <a:rPr sz="800" dirty="0">
                <a:latin typeface="Times New Roman"/>
                <a:cs typeface="Times New Roman"/>
              </a:rPr>
              <a:t>adjustment and </a:t>
            </a:r>
            <a:r>
              <a:rPr sz="800" spc="-5" dirty="0">
                <a:latin typeface="Times New Roman"/>
                <a:cs typeface="Times New Roman"/>
              </a:rPr>
              <a:t>clamor decrease", </a:t>
            </a:r>
            <a:r>
              <a:rPr sz="800" dirty="0">
                <a:latin typeface="Times New Roman"/>
                <a:cs typeface="Times New Roman"/>
              </a:rPr>
              <a:t>in </a:t>
            </a:r>
            <a:r>
              <a:rPr sz="800" spc="-5" dirty="0">
                <a:latin typeface="Times New Roman"/>
                <a:cs typeface="Times New Roman"/>
              </a:rPr>
              <a:t>Proc. </a:t>
            </a:r>
            <a:r>
              <a:rPr sz="800" spc="-10" dirty="0">
                <a:latin typeface="Times New Roman"/>
                <a:cs typeface="Times New Roman"/>
              </a:rPr>
              <a:t>IEEE Int. </a:t>
            </a:r>
            <a:r>
              <a:rPr sz="800" dirty="0">
                <a:latin typeface="Times New Roman"/>
                <a:cs typeface="Times New Roman"/>
              </a:rPr>
              <a:t>Eng. </a:t>
            </a:r>
            <a:r>
              <a:rPr sz="800" spc="-5" dirty="0">
                <a:latin typeface="Times New Roman"/>
                <a:cs typeface="Times New Roman"/>
              </a:rPr>
              <a:t>Prescription.  Biol. Soc, </a:t>
            </a:r>
            <a:r>
              <a:rPr sz="800" dirty="0">
                <a:latin typeface="Times New Roman"/>
                <a:cs typeface="Times New Roman"/>
              </a:rPr>
              <a:t>pp. 1212-1215.</a:t>
            </a:r>
            <a:r>
              <a:rPr sz="800" spc="25" dirty="0">
                <a:latin typeface="Times New Roman"/>
                <a:cs typeface="Times New Roman"/>
              </a:rPr>
              <a:t> </a:t>
            </a:r>
            <a:r>
              <a:rPr sz="800" dirty="0">
                <a:latin typeface="Times New Roman"/>
                <a:cs typeface="Times New Roman"/>
              </a:rPr>
              <a:t>2005.</a:t>
            </a:r>
            <a:endParaRPr sz="800">
              <a:latin typeface="Times New Roman"/>
              <a:cs typeface="Times New Roman"/>
            </a:endParaRPr>
          </a:p>
          <a:p>
            <a:pPr marL="241300" marR="5080" indent="-229235" algn="just">
              <a:lnSpc>
                <a:spcPts val="1000"/>
              </a:lnSpc>
              <a:spcBef>
                <a:spcPts val="215"/>
              </a:spcBef>
              <a:buSzPct val="125000"/>
              <a:buAutoNum type="arabicPeriod"/>
              <a:tabLst>
                <a:tab pos="241935" algn="l"/>
              </a:tabLst>
            </a:pPr>
            <a:r>
              <a:rPr sz="800" spc="-10" dirty="0">
                <a:latin typeface="Times New Roman"/>
                <a:cs typeface="Times New Roman"/>
              </a:rPr>
              <a:t>Kora, </a:t>
            </a:r>
            <a:r>
              <a:rPr sz="800" spc="-5" dirty="0">
                <a:latin typeface="Times New Roman"/>
                <a:cs typeface="Times New Roman"/>
              </a:rPr>
              <a:t>P., Meenakshi, </a:t>
            </a:r>
            <a:r>
              <a:rPr sz="800" spc="-10" dirty="0">
                <a:latin typeface="Times New Roman"/>
                <a:cs typeface="Times New Roman"/>
              </a:rPr>
              <a:t>K., </a:t>
            </a:r>
            <a:r>
              <a:rPr sz="800" dirty="0">
                <a:latin typeface="Times New Roman"/>
                <a:cs typeface="Times New Roman"/>
              </a:rPr>
              <a:t>&amp; </a:t>
            </a:r>
            <a:r>
              <a:rPr sz="800" spc="-5" dirty="0">
                <a:latin typeface="Times New Roman"/>
                <a:cs typeface="Times New Roman"/>
              </a:rPr>
              <a:t>Swaraja, </a:t>
            </a:r>
            <a:r>
              <a:rPr sz="800" spc="-10" dirty="0">
                <a:latin typeface="Times New Roman"/>
                <a:cs typeface="Times New Roman"/>
              </a:rPr>
              <a:t>K. </a:t>
            </a:r>
            <a:r>
              <a:rPr sz="800" dirty="0">
                <a:latin typeface="Times New Roman"/>
                <a:cs typeface="Times New Roman"/>
              </a:rPr>
              <a:t>(2019). </a:t>
            </a:r>
            <a:r>
              <a:rPr sz="800" spc="-5" dirty="0">
                <a:latin typeface="Times New Roman"/>
                <a:cs typeface="Times New Roman"/>
              </a:rPr>
              <a:t>Detection of </a:t>
            </a:r>
            <a:r>
              <a:rPr sz="800" dirty="0">
                <a:latin typeface="Times New Roman"/>
                <a:cs typeface="Times New Roman"/>
              </a:rPr>
              <a:t>Cardiac  </a:t>
            </a:r>
            <a:r>
              <a:rPr sz="800" spc="-5" dirty="0">
                <a:latin typeface="Times New Roman"/>
                <a:cs typeface="Times New Roman"/>
              </a:rPr>
              <a:t>Arrhythmia </a:t>
            </a:r>
            <a:r>
              <a:rPr sz="800" dirty="0">
                <a:latin typeface="Times New Roman"/>
                <a:cs typeface="Times New Roman"/>
              </a:rPr>
              <a:t>Using </a:t>
            </a:r>
            <a:r>
              <a:rPr sz="800" spc="-5" dirty="0">
                <a:latin typeface="Times New Roman"/>
                <a:cs typeface="Times New Roman"/>
              </a:rPr>
              <a:t>Convolutional Neural Network. </a:t>
            </a:r>
            <a:r>
              <a:rPr sz="800" spc="-15" dirty="0">
                <a:latin typeface="Times New Roman"/>
                <a:cs typeface="Times New Roman"/>
              </a:rPr>
              <a:t>In </a:t>
            </a:r>
            <a:r>
              <a:rPr sz="800" spc="-5" dirty="0">
                <a:latin typeface="Times New Roman"/>
                <a:cs typeface="Times New Roman"/>
              </a:rPr>
              <a:t>Soft </a:t>
            </a:r>
            <a:r>
              <a:rPr sz="800" dirty="0">
                <a:latin typeface="Times New Roman"/>
                <a:cs typeface="Times New Roman"/>
              </a:rPr>
              <a:t>Computing  and </a:t>
            </a:r>
            <a:r>
              <a:rPr sz="800" spc="-5" dirty="0">
                <a:latin typeface="Times New Roman"/>
                <a:cs typeface="Times New Roman"/>
              </a:rPr>
              <a:t>Signal Processing </a:t>
            </a:r>
            <a:r>
              <a:rPr sz="800" dirty="0">
                <a:latin typeface="Times New Roman"/>
                <a:cs typeface="Times New Roman"/>
              </a:rPr>
              <a:t>(pp. 519-526). </a:t>
            </a:r>
            <a:r>
              <a:rPr sz="800" spc="-5" dirty="0">
                <a:latin typeface="Times New Roman"/>
                <a:cs typeface="Times New Roman"/>
              </a:rPr>
              <a:t>Springer,</a:t>
            </a:r>
            <a:r>
              <a:rPr sz="800" spc="30" dirty="0">
                <a:latin typeface="Times New Roman"/>
                <a:cs typeface="Times New Roman"/>
              </a:rPr>
              <a:t> </a:t>
            </a:r>
            <a:r>
              <a:rPr sz="800" spc="-5" dirty="0">
                <a:latin typeface="Times New Roman"/>
                <a:cs typeface="Times New Roman"/>
              </a:rPr>
              <a:t>Singapore</a:t>
            </a:r>
            <a:r>
              <a:rPr sz="800" spc="-5" dirty="0">
                <a:solidFill>
                  <a:srgbClr val="212121"/>
                </a:solidFill>
                <a:latin typeface="Arial"/>
                <a:cs typeface="Arial"/>
              </a:rPr>
              <a:t>.</a:t>
            </a:r>
            <a:endParaRPr sz="800">
              <a:latin typeface="Arial"/>
              <a:cs typeface="Arial"/>
            </a:endParaRPr>
          </a:p>
        </p:txBody>
      </p:sp>
    </p:spTree>
    <p:extLst>
      <p:ext uri="{BB962C8B-B14F-4D97-AF65-F5344CB8AC3E}">
        <p14:creationId xmlns:p14="http://schemas.microsoft.com/office/powerpoint/2010/main" val="21969841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1539</TotalTime>
  <Words>4175</Words>
  <Application>Microsoft Office PowerPoint</Application>
  <PresentationFormat>Custom</PresentationFormat>
  <Paragraphs>105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Chetan</dc:creator>
  <cp:lastModifiedBy>HP</cp:lastModifiedBy>
  <cp:revision>26</cp:revision>
  <cp:lastPrinted>2021-07-21T08:22:32Z</cp:lastPrinted>
  <dcterms:created xsi:type="dcterms:W3CDTF">2021-07-07T14:06:29Z</dcterms:created>
  <dcterms:modified xsi:type="dcterms:W3CDTF">2021-11-22T04:35:04Z</dcterms:modified>
</cp:coreProperties>
</file>