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64" r:id="rId6"/>
    <p:sldId id="262" r:id="rId7"/>
    <p:sldId id="257" r:id="rId8"/>
    <p:sldId id="258" r:id="rId9"/>
    <p:sldId id="259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54A51-03A6-4A00-A83C-8499C86061D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C3A373-9317-4F3B-B39A-708AB5C1269F}">
      <dgm:prSet/>
      <dgm:spPr/>
      <dgm:t>
        <a:bodyPr/>
        <a:lstStyle/>
        <a:p>
          <a:r>
            <a:rPr lang="en-IN" b="0" i="0"/>
            <a:t>First I took a random number between 0 to 1024 as the no. of Loans we can choose from is 10. So, we have 2^10 permutations.</a:t>
          </a:r>
          <a:endParaRPr lang="en-IN"/>
        </a:p>
      </dgm:t>
    </dgm:pt>
    <dgm:pt modelId="{C633F305-A094-4E28-9207-5F482D13F60B}" type="parTrans" cxnId="{E631AFEB-7922-47B3-9045-AD1592105430}">
      <dgm:prSet/>
      <dgm:spPr/>
      <dgm:t>
        <a:bodyPr/>
        <a:lstStyle/>
        <a:p>
          <a:endParaRPr lang="en-IN"/>
        </a:p>
      </dgm:t>
    </dgm:pt>
    <dgm:pt modelId="{E9F74E0F-E609-48DE-BA56-9E7619489008}" type="sibTrans" cxnId="{E631AFEB-7922-47B3-9045-AD1592105430}">
      <dgm:prSet/>
      <dgm:spPr/>
      <dgm:t>
        <a:bodyPr/>
        <a:lstStyle/>
        <a:p>
          <a:endParaRPr lang="en-IN"/>
        </a:p>
      </dgm:t>
    </dgm:pt>
    <dgm:pt modelId="{F987F70E-00A9-4A72-A7C0-8C98A67F86FF}">
      <dgm:prSet/>
      <dgm:spPr/>
      <dgm:t>
        <a:bodyPr/>
        <a:lstStyle/>
        <a:p>
          <a:r>
            <a:rPr lang="en-IN" b="0" i="0" dirty="0"/>
            <a:t>Then I converted those integers values to binary lists </a:t>
          </a:r>
        </a:p>
        <a:p>
          <a:r>
            <a:rPr lang="en-IN" b="0" i="0" dirty="0"/>
            <a:t>e.g.[ 1 0 1 0 1 0 1 0 1 0 ]</a:t>
          </a:r>
          <a:endParaRPr lang="en-IN" dirty="0"/>
        </a:p>
      </dgm:t>
    </dgm:pt>
    <dgm:pt modelId="{0BE8E457-3479-4D49-827A-930233323A90}" type="parTrans" cxnId="{236516A5-FABA-4158-844D-E022C01227DE}">
      <dgm:prSet/>
      <dgm:spPr/>
      <dgm:t>
        <a:bodyPr/>
        <a:lstStyle/>
        <a:p>
          <a:endParaRPr lang="en-IN"/>
        </a:p>
      </dgm:t>
    </dgm:pt>
    <dgm:pt modelId="{E21A5E40-977C-4904-967C-A116BBC262FB}" type="sibTrans" cxnId="{236516A5-FABA-4158-844D-E022C01227DE}">
      <dgm:prSet/>
      <dgm:spPr/>
      <dgm:t>
        <a:bodyPr/>
        <a:lstStyle/>
        <a:p>
          <a:endParaRPr lang="en-IN"/>
        </a:p>
      </dgm:t>
    </dgm:pt>
    <dgm:pt modelId="{10DEEEB7-9C42-493B-956E-C12BAD4FB8D0}">
      <dgm:prSet/>
      <dgm:spPr/>
      <dgm:t>
        <a:bodyPr/>
        <a:lstStyle/>
        <a:p>
          <a:r>
            <a:rPr lang="en-IN" b="0" i="0"/>
            <a:t>I took Scalar dot product of interest, Loan and binary list to get the revenue and subtract bad debt from it.</a:t>
          </a:r>
          <a:endParaRPr lang="en-IN"/>
        </a:p>
      </dgm:t>
    </dgm:pt>
    <dgm:pt modelId="{20CD0699-FAF8-4404-84EC-94B507D8347F}" type="parTrans" cxnId="{43DE7DDA-8C7E-4C4B-A3A6-B182500FC785}">
      <dgm:prSet/>
      <dgm:spPr/>
      <dgm:t>
        <a:bodyPr/>
        <a:lstStyle/>
        <a:p>
          <a:endParaRPr lang="en-IN"/>
        </a:p>
      </dgm:t>
    </dgm:pt>
    <dgm:pt modelId="{E5E6F9E2-FA35-4A91-90A6-A3635CA60909}" type="sibTrans" cxnId="{43DE7DDA-8C7E-4C4B-A3A6-B182500FC785}">
      <dgm:prSet/>
      <dgm:spPr/>
      <dgm:t>
        <a:bodyPr/>
        <a:lstStyle/>
        <a:p>
          <a:endParaRPr lang="en-IN"/>
        </a:p>
      </dgm:t>
    </dgm:pt>
    <dgm:pt modelId="{5FA1B12C-CC10-4116-B027-A1430F76C13E}">
      <dgm:prSet/>
      <dgm:spPr/>
      <dgm:t>
        <a:bodyPr/>
        <a:lstStyle/>
        <a:p>
          <a:r>
            <a:rPr lang="en-IN" b="0" i="0"/>
            <a:t>Like that I calculated the net profit and added a penalty If the loan value increases from (1-K)*D values.</a:t>
          </a:r>
          <a:endParaRPr lang="en-IN"/>
        </a:p>
      </dgm:t>
    </dgm:pt>
    <dgm:pt modelId="{21E08F25-2753-404A-8E91-03B46627ACE5}" type="parTrans" cxnId="{6D449729-E8E2-4447-8DE2-67482475AB56}">
      <dgm:prSet/>
      <dgm:spPr/>
      <dgm:t>
        <a:bodyPr/>
        <a:lstStyle/>
        <a:p>
          <a:endParaRPr lang="en-IN"/>
        </a:p>
      </dgm:t>
    </dgm:pt>
    <dgm:pt modelId="{DDCD266D-B188-4D51-88DD-ACADCD72AC1D}" type="sibTrans" cxnId="{6D449729-E8E2-4447-8DE2-67482475AB56}">
      <dgm:prSet/>
      <dgm:spPr/>
      <dgm:t>
        <a:bodyPr/>
        <a:lstStyle/>
        <a:p>
          <a:endParaRPr lang="en-IN"/>
        </a:p>
      </dgm:t>
    </dgm:pt>
    <dgm:pt modelId="{33BE939A-5770-48F4-9474-7CAFFAFB2093}">
      <dgm:prSet/>
      <dgm:spPr/>
      <dgm:t>
        <a:bodyPr/>
        <a:lstStyle/>
        <a:p>
          <a:r>
            <a:rPr lang="en-IN" b="0" i="0" dirty="0"/>
            <a:t>Then after that I did the fitness test using  Proportionate selection method then did crossover and bit wise mutation to get the next generation.</a:t>
          </a:r>
          <a:endParaRPr lang="en-IN" dirty="0"/>
        </a:p>
      </dgm:t>
    </dgm:pt>
    <dgm:pt modelId="{A55AC841-8109-413A-AA4C-2556B7D88927}" type="parTrans" cxnId="{FFDAB4D1-A6C3-4F92-B639-1FAE37B712AE}">
      <dgm:prSet/>
      <dgm:spPr/>
      <dgm:t>
        <a:bodyPr/>
        <a:lstStyle/>
        <a:p>
          <a:endParaRPr lang="en-IN"/>
        </a:p>
      </dgm:t>
    </dgm:pt>
    <dgm:pt modelId="{2D97836C-588F-4185-A909-A2AB4C32EED9}" type="sibTrans" cxnId="{FFDAB4D1-A6C3-4F92-B639-1FAE37B712AE}">
      <dgm:prSet/>
      <dgm:spPr/>
      <dgm:t>
        <a:bodyPr/>
        <a:lstStyle/>
        <a:p>
          <a:endParaRPr lang="en-IN"/>
        </a:p>
      </dgm:t>
    </dgm:pt>
    <dgm:pt modelId="{0C0587E2-0DDA-4284-9AEC-8A2A90FC4588}">
      <dgm:prSet/>
      <dgm:spPr/>
      <dgm:t>
        <a:bodyPr/>
        <a:lstStyle/>
        <a:p>
          <a:r>
            <a:rPr lang="en-IN" b="0" i="0"/>
            <a:t>Then I took graph of the for end generation and the no. of iterations and the value of the total profit.</a:t>
          </a:r>
          <a:endParaRPr lang="en-IN"/>
        </a:p>
      </dgm:t>
    </dgm:pt>
    <dgm:pt modelId="{4250A64D-C0F8-4974-BB64-00D60C54991D}" type="parTrans" cxnId="{83C0F25A-27E7-4418-8F1B-BE10E22058AB}">
      <dgm:prSet/>
      <dgm:spPr/>
      <dgm:t>
        <a:bodyPr/>
        <a:lstStyle/>
        <a:p>
          <a:endParaRPr lang="en-IN"/>
        </a:p>
      </dgm:t>
    </dgm:pt>
    <dgm:pt modelId="{A0C7ED4B-B7E5-4FB2-9B20-81E6BDB49525}" type="sibTrans" cxnId="{83C0F25A-27E7-4418-8F1B-BE10E22058AB}">
      <dgm:prSet/>
      <dgm:spPr/>
      <dgm:t>
        <a:bodyPr/>
        <a:lstStyle/>
        <a:p>
          <a:endParaRPr lang="en-IN"/>
        </a:p>
      </dgm:t>
    </dgm:pt>
    <dgm:pt modelId="{3115E893-86C6-413C-8713-50220911E203}" type="pres">
      <dgm:prSet presAssocID="{F9654A51-03A6-4A00-A83C-8499C86061D1}" presName="Name0" presStyleCnt="0">
        <dgm:presLayoutVars>
          <dgm:dir/>
          <dgm:animLvl val="lvl"/>
          <dgm:resizeHandles val="exact"/>
        </dgm:presLayoutVars>
      </dgm:prSet>
      <dgm:spPr/>
    </dgm:pt>
    <dgm:pt modelId="{112D6F80-C0EE-40F8-8C4B-1D09B5DAEF07}" type="pres">
      <dgm:prSet presAssocID="{FEC3A373-9317-4F3B-B39A-708AB5C1269F}" presName="linNode" presStyleCnt="0"/>
      <dgm:spPr/>
    </dgm:pt>
    <dgm:pt modelId="{A34D8A40-36AE-48A3-B8FA-79E3EB6937C9}" type="pres">
      <dgm:prSet presAssocID="{FEC3A373-9317-4F3B-B39A-708AB5C1269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5D6350A-EE50-445A-8688-243BA8661F91}" type="pres">
      <dgm:prSet presAssocID="{E9F74E0F-E609-48DE-BA56-9E7619489008}" presName="sp" presStyleCnt="0"/>
      <dgm:spPr/>
    </dgm:pt>
    <dgm:pt modelId="{FCDFFB8A-B86F-4271-8721-BF83DB62602A}" type="pres">
      <dgm:prSet presAssocID="{F987F70E-00A9-4A72-A7C0-8C98A67F86FF}" presName="linNode" presStyleCnt="0"/>
      <dgm:spPr/>
    </dgm:pt>
    <dgm:pt modelId="{4DB0AFEF-BFFA-47AA-96E1-424E8E38FF71}" type="pres">
      <dgm:prSet presAssocID="{F987F70E-00A9-4A72-A7C0-8C98A67F86F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3FC5E5B9-F484-4192-8734-ABA38E4211AB}" type="pres">
      <dgm:prSet presAssocID="{E21A5E40-977C-4904-967C-A116BBC262FB}" presName="sp" presStyleCnt="0"/>
      <dgm:spPr/>
    </dgm:pt>
    <dgm:pt modelId="{3868F2FB-4964-4537-B245-192F502889D7}" type="pres">
      <dgm:prSet presAssocID="{10DEEEB7-9C42-493B-956E-C12BAD4FB8D0}" presName="linNode" presStyleCnt="0"/>
      <dgm:spPr/>
    </dgm:pt>
    <dgm:pt modelId="{9FD13929-7474-4F2D-9C34-C4D50892FBF8}" type="pres">
      <dgm:prSet presAssocID="{10DEEEB7-9C42-493B-956E-C12BAD4FB8D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2330235-A4A2-4C64-982A-CA3DFA19F4AE}" type="pres">
      <dgm:prSet presAssocID="{E5E6F9E2-FA35-4A91-90A6-A3635CA60909}" presName="sp" presStyleCnt="0"/>
      <dgm:spPr/>
    </dgm:pt>
    <dgm:pt modelId="{88C600BC-9914-4204-B980-3909647B5082}" type="pres">
      <dgm:prSet presAssocID="{5FA1B12C-CC10-4116-B027-A1430F76C13E}" presName="linNode" presStyleCnt="0"/>
      <dgm:spPr/>
    </dgm:pt>
    <dgm:pt modelId="{101950DF-1FE6-4DC9-9F99-07D5A9653EB1}" type="pres">
      <dgm:prSet presAssocID="{5FA1B12C-CC10-4116-B027-A1430F76C13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8B66197-71F6-4FB5-B7DD-BA3F1E1284B6}" type="pres">
      <dgm:prSet presAssocID="{DDCD266D-B188-4D51-88DD-ACADCD72AC1D}" presName="sp" presStyleCnt="0"/>
      <dgm:spPr/>
    </dgm:pt>
    <dgm:pt modelId="{97B3E769-1DD4-4B23-96B2-24BA825D99F4}" type="pres">
      <dgm:prSet presAssocID="{33BE939A-5770-48F4-9474-7CAFFAFB2093}" presName="linNode" presStyleCnt="0"/>
      <dgm:spPr/>
    </dgm:pt>
    <dgm:pt modelId="{ACC9D980-7A11-4C0F-802E-3DD74FC0C259}" type="pres">
      <dgm:prSet presAssocID="{33BE939A-5770-48F4-9474-7CAFFAFB209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FDF759C-B2F8-4295-87E4-75191BFCEAF2}" type="pres">
      <dgm:prSet presAssocID="{2D97836C-588F-4185-A909-A2AB4C32EED9}" presName="sp" presStyleCnt="0"/>
      <dgm:spPr/>
    </dgm:pt>
    <dgm:pt modelId="{DF55B45C-8704-4D92-98E5-6F200543D70F}" type="pres">
      <dgm:prSet presAssocID="{0C0587E2-0DDA-4284-9AEC-8A2A90FC4588}" presName="linNode" presStyleCnt="0"/>
      <dgm:spPr/>
    </dgm:pt>
    <dgm:pt modelId="{E6DC27A6-FD94-427A-9C6F-A808C17CB63C}" type="pres">
      <dgm:prSet presAssocID="{0C0587E2-0DDA-4284-9AEC-8A2A90FC4588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4174504-497E-41C0-AF94-66182BAE973F}" type="presOf" srcId="{F9654A51-03A6-4A00-A83C-8499C86061D1}" destId="{3115E893-86C6-413C-8713-50220911E203}" srcOrd="0" destOrd="0" presId="urn:microsoft.com/office/officeart/2005/8/layout/vList5"/>
    <dgm:cxn modelId="{752D9010-D4F3-4458-AC5A-2AD912BC182C}" type="presOf" srcId="{10DEEEB7-9C42-493B-956E-C12BAD4FB8D0}" destId="{9FD13929-7474-4F2D-9C34-C4D50892FBF8}" srcOrd="0" destOrd="0" presId="urn:microsoft.com/office/officeart/2005/8/layout/vList5"/>
    <dgm:cxn modelId="{C60AB11D-FBC4-485C-ABED-A638A796DEB2}" type="presOf" srcId="{0C0587E2-0DDA-4284-9AEC-8A2A90FC4588}" destId="{E6DC27A6-FD94-427A-9C6F-A808C17CB63C}" srcOrd="0" destOrd="0" presId="urn:microsoft.com/office/officeart/2005/8/layout/vList5"/>
    <dgm:cxn modelId="{6D449729-E8E2-4447-8DE2-67482475AB56}" srcId="{F9654A51-03A6-4A00-A83C-8499C86061D1}" destId="{5FA1B12C-CC10-4116-B027-A1430F76C13E}" srcOrd="3" destOrd="0" parTransId="{21E08F25-2753-404A-8E91-03B46627ACE5}" sibTransId="{DDCD266D-B188-4D51-88DD-ACADCD72AC1D}"/>
    <dgm:cxn modelId="{1311E36F-F508-4A1A-917C-C840740D51F1}" type="presOf" srcId="{5FA1B12C-CC10-4116-B027-A1430F76C13E}" destId="{101950DF-1FE6-4DC9-9F99-07D5A9653EB1}" srcOrd="0" destOrd="0" presId="urn:microsoft.com/office/officeart/2005/8/layout/vList5"/>
    <dgm:cxn modelId="{83C0F25A-27E7-4418-8F1B-BE10E22058AB}" srcId="{F9654A51-03A6-4A00-A83C-8499C86061D1}" destId="{0C0587E2-0DDA-4284-9AEC-8A2A90FC4588}" srcOrd="5" destOrd="0" parTransId="{4250A64D-C0F8-4974-BB64-00D60C54991D}" sibTransId="{A0C7ED4B-B7E5-4FB2-9B20-81E6BDB49525}"/>
    <dgm:cxn modelId="{C934C3A0-B344-490A-BAB2-E0D9962B7035}" type="presOf" srcId="{F987F70E-00A9-4A72-A7C0-8C98A67F86FF}" destId="{4DB0AFEF-BFFA-47AA-96E1-424E8E38FF71}" srcOrd="0" destOrd="0" presId="urn:microsoft.com/office/officeart/2005/8/layout/vList5"/>
    <dgm:cxn modelId="{236516A5-FABA-4158-844D-E022C01227DE}" srcId="{F9654A51-03A6-4A00-A83C-8499C86061D1}" destId="{F987F70E-00A9-4A72-A7C0-8C98A67F86FF}" srcOrd="1" destOrd="0" parTransId="{0BE8E457-3479-4D49-827A-930233323A90}" sibTransId="{E21A5E40-977C-4904-967C-A116BBC262FB}"/>
    <dgm:cxn modelId="{D32D3CA9-7333-402A-9349-39F212A64A74}" type="presOf" srcId="{33BE939A-5770-48F4-9474-7CAFFAFB2093}" destId="{ACC9D980-7A11-4C0F-802E-3DD74FC0C259}" srcOrd="0" destOrd="0" presId="urn:microsoft.com/office/officeart/2005/8/layout/vList5"/>
    <dgm:cxn modelId="{FFDAB4D1-A6C3-4F92-B639-1FAE37B712AE}" srcId="{F9654A51-03A6-4A00-A83C-8499C86061D1}" destId="{33BE939A-5770-48F4-9474-7CAFFAFB2093}" srcOrd="4" destOrd="0" parTransId="{A55AC841-8109-413A-AA4C-2556B7D88927}" sibTransId="{2D97836C-588F-4185-A909-A2AB4C32EED9}"/>
    <dgm:cxn modelId="{43DE7DDA-8C7E-4C4B-A3A6-B182500FC785}" srcId="{F9654A51-03A6-4A00-A83C-8499C86061D1}" destId="{10DEEEB7-9C42-493B-956E-C12BAD4FB8D0}" srcOrd="2" destOrd="0" parTransId="{20CD0699-FAF8-4404-84EC-94B507D8347F}" sibTransId="{E5E6F9E2-FA35-4A91-90A6-A3635CA60909}"/>
    <dgm:cxn modelId="{D3FBADEA-6418-4140-BDCB-8754E9F5464D}" type="presOf" srcId="{FEC3A373-9317-4F3B-B39A-708AB5C1269F}" destId="{A34D8A40-36AE-48A3-B8FA-79E3EB6937C9}" srcOrd="0" destOrd="0" presId="urn:microsoft.com/office/officeart/2005/8/layout/vList5"/>
    <dgm:cxn modelId="{E631AFEB-7922-47B3-9045-AD1592105430}" srcId="{F9654A51-03A6-4A00-A83C-8499C86061D1}" destId="{FEC3A373-9317-4F3B-B39A-708AB5C1269F}" srcOrd="0" destOrd="0" parTransId="{C633F305-A094-4E28-9207-5F482D13F60B}" sibTransId="{E9F74E0F-E609-48DE-BA56-9E7619489008}"/>
    <dgm:cxn modelId="{01D11A55-1ED9-4A98-B713-81FED5CDB4D5}" type="presParOf" srcId="{3115E893-86C6-413C-8713-50220911E203}" destId="{112D6F80-C0EE-40F8-8C4B-1D09B5DAEF07}" srcOrd="0" destOrd="0" presId="urn:microsoft.com/office/officeart/2005/8/layout/vList5"/>
    <dgm:cxn modelId="{A72BD932-5963-402F-9684-87664126F488}" type="presParOf" srcId="{112D6F80-C0EE-40F8-8C4B-1D09B5DAEF07}" destId="{A34D8A40-36AE-48A3-B8FA-79E3EB6937C9}" srcOrd="0" destOrd="0" presId="urn:microsoft.com/office/officeart/2005/8/layout/vList5"/>
    <dgm:cxn modelId="{E25B2445-4532-48DE-BE51-536797BD44FA}" type="presParOf" srcId="{3115E893-86C6-413C-8713-50220911E203}" destId="{15D6350A-EE50-445A-8688-243BA8661F91}" srcOrd="1" destOrd="0" presId="urn:microsoft.com/office/officeart/2005/8/layout/vList5"/>
    <dgm:cxn modelId="{F99363B9-170E-4CDE-995E-A8EECB8A40CF}" type="presParOf" srcId="{3115E893-86C6-413C-8713-50220911E203}" destId="{FCDFFB8A-B86F-4271-8721-BF83DB62602A}" srcOrd="2" destOrd="0" presId="urn:microsoft.com/office/officeart/2005/8/layout/vList5"/>
    <dgm:cxn modelId="{02047275-D289-4DD9-9552-CAA96C6041F9}" type="presParOf" srcId="{FCDFFB8A-B86F-4271-8721-BF83DB62602A}" destId="{4DB0AFEF-BFFA-47AA-96E1-424E8E38FF71}" srcOrd="0" destOrd="0" presId="urn:microsoft.com/office/officeart/2005/8/layout/vList5"/>
    <dgm:cxn modelId="{E46B89D4-377A-45C4-8F5B-3E97AAB768A1}" type="presParOf" srcId="{3115E893-86C6-413C-8713-50220911E203}" destId="{3FC5E5B9-F484-4192-8734-ABA38E4211AB}" srcOrd="3" destOrd="0" presId="urn:microsoft.com/office/officeart/2005/8/layout/vList5"/>
    <dgm:cxn modelId="{FE7B0795-3EB7-4A61-ABAA-0D311C884F3A}" type="presParOf" srcId="{3115E893-86C6-413C-8713-50220911E203}" destId="{3868F2FB-4964-4537-B245-192F502889D7}" srcOrd="4" destOrd="0" presId="urn:microsoft.com/office/officeart/2005/8/layout/vList5"/>
    <dgm:cxn modelId="{9716A24F-BFEF-4919-857E-55294017E87D}" type="presParOf" srcId="{3868F2FB-4964-4537-B245-192F502889D7}" destId="{9FD13929-7474-4F2D-9C34-C4D50892FBF8}" srcOrd="0" destOrd="0" presId="urn:microsoft.com/office/officeart/2005/8/layout/vList5"/>
    <dgm:cxn modelId="{4E86F3B5-9C31-4592-93F6-32AD81A2A18C}" type="presParOf" srcId="{3115E893-86C6-413C-8713-50220911E203}" destId="{C2330235-A4A2-4C64-982A-CA3DFA19F4AE}" srcOrd="5" destOrd="0" presId="urn:microsoft.com/office/officeart/2005/8/layout/vList5"/>
    <dgm:cxn modelId="{8F2190FE-6F05-4AF8-9159-C0D73843E1FD}" type="presParOf" srcId="{3115E893-86C6-413C-8713-50220911E203}" destId="{88C600BC-9914-4204-B980-3909647B5082}" srcOrd="6" destOrd="0" presId="urn:microsoft.com/office/officeart/2005/8/layout/vList5"/>
    <dgm:cxn modelId="{CFECFC5C-6021-4951-845B-D882D410B3EB}" type="presParOf" srcId="{88C600BC-9914-4204-B980-3909647B5082}" destId="{101950DF-1FE6-4DC9-9F99-07D5A9653EB1}" srcOrd="0" destOrd="0" presId="urn:microsoft.com/office/officeart/2005/8/layout/vList5"/>
    <dgm:cxn modelId="{B724DDA2-178E-4063-A45E-5251CDF07620}" type="presParOf" srcId="{3115E893-86C6-413C-8713-50220911E203}" destId="{A8B66197-71F6-4FB5-B7DD-BA3F1E1284B6}" srcOrd="7" destOrd="0" presId="urn:microsoft.com/office/officeart/2005/8/layout/vList5"/>
    <dgm:cxn modelId="{AE1DCF84-5271-4CCA-B7C6-A90B2327B75F}" type="presParOf" srcId="{3115E893-86C6-413C-8713-50220911E203}" destId="{97B3E769-1DD4-4B23-96B2-24BA825D99F4}" srcOrd="8" destOrd="0" presId="urn:microsoft.com/office/officeart/2005/8/layout/vList5"/>
    <dgm:cxn modelId="{02084C43-7644-4C1A-9286-F692BB82F994}" type="presParOf" srcId="{97B3E769-1DD4-4B23-96B2-24BA825D99F4}" destId="{ACC9D980-7A11-4C0F-802E-3DD74FC0C259}" srcOrd="0" destOrd="0" presId="urn:microsoft.com/office/officeart/2005/8/layout/vList5"/>
    <dgm:cxn modelId="{0691D7FA-98D5-466D-93E8-9ABFCF52A0D9}" type="presParOf" srcId="{3115E893-86C6-413C-8713-50220911E203}" destId="{EFDF759C-B2F8-4295-87E4-75191BFCEAF2}" srcOrd="9" destOrd="0" presId="urn:microsoft.com/office/officeart/2005/8/layout/vList5"/>
    <dgm:cxn modelId="{CB87AFFB-D7BA-417E-897D-60C01EFA6249}" type="presParOf" srcId="{3115E893-86C6-413C-8713-50220911E203}" destId="{DF55B45C-8704-4D92-98E5-6F200543D70F}" srcOrd="10" destOrd="0" presId="urn:microsoft.com/office/officeart/2005/8/layout/vList5"/>
    <dgm:cxn modelId="{9D646711-EEA4-4917-8BBD-C6FAF6215160}" type="presParOf" srcId="{DF55B45C-8704-4D92-98E5-6F200543D70F}" destId="{E6DC27A6-FD94-427A-9C6F-A808C17CB63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D8A40-36AE-48A3-B8FA-79E3EB6937C9}">
      <dsp:nvSpPr>
        <dsp:cNvPr id="0" name=""/>
        <dsp:cNvSpPr/>
      </dsp:nvSpPr>
      <dsp:spPr>
        <a:xfrm>
          <a:off x="5214924" y="1197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First I took a random number between 0 to 1024 as the no. of Loans we can choose from is 10. So, we have 2^10 permutations.</a:t>
          </a:r>
          <a:endParaRPr lang="en-IN" sz="1300" kern="1200"/>
        </a:p>
      </dsp:txBody>
      <dsp:txXfrm>
        <a:off x="5248949" y="35222"/>
        <a:ext cx="5798740" cy="628949"/>
      </dsp:txXfrm>
    </dsp:sp>
    <dsp:sp modelId="{4DB0AFEF-BFFA-47AA-96E1-424E8E38FF71}">
      <dsp:nvSpPr>
        <dsp:cNvPr id="0" name=""/>
        <dsp:cNvSpPr/>
      </dsp:nvSpPr>
      <dsp:spPr>
        <a:xfrm>
          <a:off x="5214924" y="733046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Then I converted those integers values to binary lists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e.g.[ 1 0 1 0 1 0 1 0 1 0 ]</a:t>
          </a:r>
          <a:endParaRPr lang="en-IN" sz="1300" kern="1200" dirty="0"/>
        </a:p>
      </dsp:txBody>
      <dsp:txXfrm>
        <a:off x="5248949" y="767071"/>
        <a:ext cx="5798740" cy="628949"/>
      </dsp:txXfrm>
    </dsp:sp>
    <dsp:sp modelId="{9FD13929-7474-4F2D-9C34-C4D50892FBF8}">
      <dsp:nvSpPr>
        <dsp:cNvPr id="0" name=""/>
        <dsp:cNvSpPr/>
      </dsp:nvSpPr>
      <dsp:spPr>
        <a:xfrm>
          <a:off x="5214924" y="1464895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I took Scalar dot product of interest, Loan and binary list to get the revenue and subtract bad debt from it.</a:t>
          </a:r>
          <a:endParaRPr lang="en-IN" sz="1300" kern="1200"/>
        </a:p>
      </dsp:txBody>
      <dsp:txXfrm>
        <a:off x="5248949" y="1498920"/>
        <a:ext cx="5798740" cy="628949"/>
      </dsp:txXfrm>
    </dsp:sp>
    <dsp:sp modelId="{101950DF-1FE6-4DC9-9F99-07D5A9653EB1}">
      <dsp:nvSpPr>
        <dsp:cNvPr id="0" name=""/>
        <dsp:cNvSpPr/>
      </dsp:nvSpPr>
      <dsp:spPr>
        <a:xfrm>
          <a:off x="5214924" y="2196744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Like that I calculated the net profit and added a penalty If the loan value increases from (1-K)*D values.</a:t>
          </a:r>
          <a:endParaRPr lang="en-IN" sz="1300" kern="1200"/>
        </a:p>
      </dsp:txBody>
      <dsp:txXfrm>
        <a:off x="5248949" y="2230769"/>
        <a:ext cx="5798740" cy="628949"/>
      </dsp:txXfrm>
    </dsp:sp>
    <dsp:sp modelId="{ACC9D980-7A11-4C0F-802E-3DD74FC0C259}">
      <dsp:nvSpPr>
        <dsp:cNvPr id="0" name=""/>
        <dsp:cNvSpPr/>
      </dsp:nvSpPr>
      <dsp:spPr>
        <a:xfrm>
          <a:off x="5214924" y="2928594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Then after that I did the fitness test using  Proportionate selection method then did crossover and bit wise mutation to get the next generation.</a:t>
          </a:r>
          <a:endParaRPr lang="en-IN" sz="1300" kern="1200" dirty="0"/>
        </a:p>
      </dsp:txBody>
      <dsp:txXfrm>
        <a:off x="5248949" y="2962619"/>
        <a:ext cx="5798740" cy="628949"/>
      </dsp:txXfrm>
    </dsp:sp>
    <dsp:sp modelId="{E6DC27A6-FD94-427A-9C6F-A808C17CB63C}">
      <dsp:nvSpPr>
        <dsp:cNvPr id="0" name=""/>
        <dsp:cNvSpPr/>
      </dsp:nvSpPr>
      <dsp:spPr>
        <a:xfrm>
          <a:off x="5214924" y="3660443"/>
          <a:ext cx="5866790" cy="696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Then I took graph of the for end generation and the no. of iterations and the value of the total profit.</a:t>
          </a:r>
          <a:endParaRPr lang="en-IN" sz="1300" kern="1200"/>
        </a:p>
      </dsp:txBody>
      <dsp:txXfrm>
        <a:off x="5248949" y="3694468"/>
        <a:ext cx="5798740" cy="62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3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0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4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72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2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4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8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7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2DF16C-6E9D-4CA3-8DE2-3E66B3AADCD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206465-413B-4C67-A440-3FD62891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6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1BBE-655E-49F9-8EA5-39C18299F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OHM Term Project</a:t>
            </a:r>
            <a:br>
              <a:rPr lang="en-IN" dirty="0"/>
            </a:b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19IM30010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613B-E95F-41AB-B9E1-0E7EF5E95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Gyanendra Behura</a:t>
            </a:r>
          </a:p>
        </p:txBody>
      </p:sp>
    </p:spTree>
    <p:extLst>
      <p:ext uri="{BB962C8B-B14F-4D97-AF65-F5344CB8AC3E}">
        <p14:creationId xmlns:p14="http://schemas.microsoft.com/office/powerpoint/2010/main" val="427949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153E-2753-4DA9-9827-D1ECBB5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39766" cy="5213772"/>
          </a:xfrm>
        </p:spPr>
        <p:txBody>
          <a:bodyPr/>
          <a:lstStyle/>
          <a:p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Bank Lending Problem</a:t>
            </a:r>
          </a:p>
        </p:txBody>
      </p:sp>
    </p:spTree>
    <p:extLst>
      <p:ext uri="{BB962C8B-B14F-4D97-AF65-F5344CB8AC3E}">
        <p14:creationId xmlns:p14="http://schemas.microsoft.com/office/powerpoint/2010/main" val="36194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AA5C-046A-4878-9244-429DD17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027F30-C4D8-45DE-B48E-6F27A4DD7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75912"/>
              </p:ext>
            </p:extLst>
          </p:nvPr>
        </p:nvGraphicFramePr>
        <p:xfrm>
          <a:off x="-1910080" y="2296160"/>
          <a:ext cx="16296640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1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8622-772A-4BA4-A40D-E8219916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 Code Results(fig-1)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62937-7E4B-4318-9D9E-B8194307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" y="2336801"/>
            <a:ext cx="11084559" cy="4429760"/>
          </a:xfrm>
        </p:spPr>
      </p:pic>
    </p:spTree>
    <p:extLst>
      <p:ext uri="{BB962C8B-B14F-4D97-AF65-F5344CB8AC3E}">
        <p14:creationId xmlns:p14="http://schemas.microsoft.com/office/powerpoint/2010/main" val="32377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160A-594B-41AF-9AB5-E546A9C0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 Code Results(fig-2)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20B7F-7572-4DFA-B3DA-CC0F9D2E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2326070"/>
            <a:ext cx="8117840" cy="4312602"/>
          </a:xfrm>
        </p:spPr>
      </p:pic>
    </p:spTree>
    <p:extLst>
      <p:ext uri="{BB962C8B-B14F-4D97-AF65-F5344CB8AC3E}">
        <p14:creationId xmlns:p14="http://schemas.microsoft.com/office/powerpoint/2010/main" val="240045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3A39-88F6-4024-8859-37B10D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PSO Algorithm(fig-1)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AF784-D1F8-463A-988B-D33F30AC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40" y="2332293"/>
            <a:ext cx="8117840" cy="4220328"/>
          </a:xfrm>
        </p:spPr>
      </p:pic>
    </p:spTree>
    <p:extLst>
      <p:ext uri="{BB962C8B-B14F-4D97-AF65-F5344CB8AC3E}">
        <p14:creationId xmlns:p14="http://schemas.microsoft.com/office/powerpoint/2010/main" val="181964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F2B7-12CB-4263-98B9-9DDB5710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PSO Algorithm(Fig-2)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90EC5-171A-4875-BD99-512908FB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2375463"/>
            <a:ext cx="8168640" cy="4372159"/>
          </a:xfrm>
        </p:spPr>
      </p:pic>
    </p:spTree>
    <p:extLst>
      <p:ext uri="{BB962C8B-B14F-4D97-AF65-F5344CB8AC3E}">
        <p14:creationId xmlns:p14="http://schemas.microsoft.com/office/powerpoint/2010/main" val="42012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2F88-F647-4D37-8EEB-C548348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PSO Algorithm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2499-BB67-463C-8B4A-A5C24984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09286" cy="3573780"/>
          </a:xfrm>
        </p:spPr>
        <p:txBody>
          <a:bodyPr/>
          <a:lstStyle/>
          <a:p>
            <a:r>
              <a:rPr lang="en-IN" dirty="0"/>
              <a:t>The function value is same as that of GA algorithm.</a:t>
            </a:r>
          </a:p>
          <a:p>
            <a:r>
              <a:rPr lang="en-IN" dirty="0"/>
              <a:t>The total profit max value is 3.1854 also same as the GA algorithm.</a:t>
            </a:r>
          </a:p>
          <a:p>
            <a:r>
              <a:rPr lang="en-IN" dirty="0"/>
              <a:t>But the PSO values have some decimal points but I rounded it to get the binary values.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F4376-736B-47C1-AB57-8C5AC8E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26432"/>
              </p:ext>
            </p:extLst>
          </p:nvPr>
        </p:nvGraphicFramePr>
        <p:xfrm>
          <a:off x="1154954" y="4053839"/>
          <a:ext cx="9513046" cy="1822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366">
                  <a:extLst>
                    <a:ext uri="{9D8B030D-6E8A-4147-A177-3AD203B41FA5}">
                      <a16:colId xmlns:a16="http://schemas.microsoft.com/office/drawing/2014/main" val="429071111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107657932"/>
                    </a:ext>
                  </a:extLst>
                </a:gridCol>
                <a:gridCol w="846475">
                  <a:extLst>
                    <a:ext uri="{9D8B030D-6E8A-4147-A177-3AD203B41FA5}">
                      <a16:colId xmlns:a16="http://schemas.microsoft.com/office/drawing/2014/main" val="3635955862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4139902404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1659765714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3687427594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1179706868"/>
                    </a:ext>
                  </a:extLst>
                </a:gridCol>
                <a:gridCol w="686715">
                  <a:extLst>
                    <a:ext uri="{9D8B030D-6E8A-4147-A177-3AD203B41FA5}">
                      <a16:colId xmlns:a16="http://schemas.microsoft.com/office/drawing/2014/main" val="486270599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81669398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436291030"/>
                    </a:ext>
                  </a:extLst>
                </a:gridCol>
                <a:gridCol w="855030">
                  <a:extLst>
                    <a:ext uri="{9D8B030D-6E8A-4147-A177-3AD203B41FA5}">
                      <a16:colId xmlns:a16="http://schemas.microsoft.com/office/drawing/2014/main" val="3381511763"/>
                    </a:ext>
                  </a:extLst>
                </a:gridCol>
              </a:tblGrid>
              <a:tr h="714849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Last generation Total profit Value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8416"/>
                  </a:ext>
                </a:extLst>
              </a:tr>
              <a:tr h="3829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PSO Algorithm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3.1854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2.6744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2.6068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3.1854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2.7192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2.6324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2.674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3.1854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2.6626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2.6626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extLst>
                  <a:ext uri="{0D108BD9-81ED-4DB2-BD59-A6C34878D82A}">
                    <a16:rowId xmlns:a16="http://schemas.microsoft.com/office/drawing/2014/main" val="1361474719"/>
                  </a:ext>
                </a:extLst>
              </a:tr>
              <a:tr h="3957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GA Algorithm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3.1854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-25.978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-25.916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-25.364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-25.743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-27.127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-26.57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-24.622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-26.635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-26.652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4" marR="4964" marT="4964" marB="0" anchor="b"/>
                </a:tc>
                <a:extLst>
                  <a:ext uri="{0D108BD9-81ED-4DB2-BD59-A6C34878D82A}">
                    <a16:rowId xmlns:a16="http://schemas.microsoft.com/office/drawing/2014/main" val="380183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86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71F7-3C94-40ED-AFB0-29CE2DAA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04800"/>
            <a:ext cx="10842812" cy="587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9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0355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90C18CCB12E42BF9D4CB964D2408D" ma:contentTypeVersion="7" ma:contentTypeDescription="Create a new document." ma:contentTypeScope="" ma:versionID="0c0a442a17604a51e79b6f85e29dbd24">
  <xsd:schema xmlns:xsd="http://www.w3.org/2001/XMLSchema" xmlns:xs="http://www.w3.org/2001/XMLSchema" xmlns:p="http://schemas.microsoft.com/office/2006/metadata/properties" xmlns:ns3="795fc6a9-35a1-47fd-bf3c-78393f993e3e" xmlns:ns4="66fd54b3-c444-46da-81bd-dc51e2057963" targetNamespace="http://schemas.microsoft.com/office/2006/metadata/properties" ma:root="true" ma:fieldsID="56a3ce02a517f761f42c1c83ee2b3a13" ns3:_="" ns4:_="">
    <xsd:import namespace="795fc6a9-35a1-47fd-bf3c-78393f993e3e"/>
    <xsd:import namespace="66fd54b3-c444-46da-81bd-dc51e20579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fc6a9-35a1-47fd-bf3c-78393f993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d54b3-c444-46da-81bd-dc51e2057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AEA1DD-AA22-4CB7-907E-D67AC2E66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5fc6a9-35a1-47fd-bf3c-78393f993e3e"/>
    <ds:schemaRef ds:uri="66fd54b3-c444-46da-81bd-dc51e2057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DDAFC6-3A6C-45AA-A6AB-E10B4F22C1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97CEA2-ADE1-41DE-BB5D-0A30C8FCECDC}">
  <ds:schemaRefs>
    <ds:schemaRef ds:uri="http://schemas.microsoft.com/office/2006/documentManagement/types"/>
    <ds:schemaRef ds:uri="http://schemas.microsoft.com/office/infopath/2007/PartnerControls"/>
    <ds:schemaRef ds:uri="66fd54b3-c444-46da-81bd-dc51e205796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95fc6a9-35a1-47fd-bf3c-78393f993e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268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Century Gothic</vt:lpstr>
      <vt:lpstr>Wingdings 3</vt:lpstr>
      <vt:lpstr>Ion Boardroom</vt:lpstr>
      <vt:lpstr>OHM Term Project 19IM30010</vt:lpstr>
      <vt:lpstr>Bank Lending Problem</vt:lpstr>
      <vt:lpstr>GA Summary</vt:lpstr>
      <vt:lpstr>GA Code Results(fig-1)</vt:lpstr>
      <vt:lpstr>GA Code Results(fig-2)</vt:lpstr>
      <vt:lpstr>PSO Algorithm(fig-1)</vt:lpstr>
      <vt:lpstr>PSO Algorithm(Fig-2)</vt:lpstr>
      <vt:lpstr>PSO Algorithm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19IM30010</dc:title>
  <dc:creator>Gyanendra Behura</dc:creator>
  <cp:lastModifiedBy>Gyanendra Behura</cp:lastModifiedBy>
  <cp:revision>11</cp:revision>
  <dcterms:created xsi:type="dcterms:W3CDTF">2022-03-30T16:09:22Z</dcterms:created>
  <dcterms:modified xsi:type="dcterms:W3CDTF">2022-03-30T18:20:33Z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0x0101009D590C18CCB12E42BF9D4CB964D2408D</vt:lpwstr>
  </property>
</Properties>
</file>